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7" r:id="rId3"/>
    <p:sldId id="258" r:id="rId4"/>
    <p:sldId id="260" r:id="rId5"/>
    <p:sldId id="259" r:id="rId6"/>
    <p:sldId id="261" r:id="rId7"/>
    <p:sldId id="265" r:id="rId8"/>
    <p:sldId id="262"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75029" autoAdjust="0"/>
  </p:normalViewPr>
  <p:slideViewPr>
    <p:cSldViewPr snapToGrid="0">
      <p:cViewPr varScale="1">
        <p:scale>
          <a:sx n="87" d="100"/>
          <a:sy n="87" d="100"/>
        </p:scale>
        <p:origin x="1434" y="90"/>
      </p:cViewPr>
      <p:guideLst/>
    </p:cSldViewPr>
  </p:slideViewPr>
  <p:outlineViewPr>
    <p:cViewPr>
      <p:scale>
        <a:sx n="33" d="100"/>
        <a:sy n="33" d="100"/>
      </p:scale>
      <p:origin x="0" y="0"/>
    </p:cViewPr>
  </p:outlineViewPr>
  <p:notesTextViewPr>
    <p:cViewPr>
      <p:scale>
        <a:sx n="1" d="1"/>
        <a:sy n="1" d="1"/>
      </p:scale>
      <p:origin x="0" y="-342"/>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10/9/2015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 all of the previous work done for uniform grids there</a:t>
            </a:r>
            <a:r>
              <a:rPr lang="en-US" baseline="0" dirty="0" smtClean="0"/>
              <a:t> is still one major problem that our uniform grid can’t deal with elegantly: varying sized objects. Luckily there is an extension call H-Grids (hierarchical grids) that helps to fix this problem.</a:t>
            </a:r>
          </a:p>
          <a:p>
            <a:endParaRPr lang="en-US" baseline="0" dirty="0" smtClean="0"/>
          </a:p>
          <a:p>
            <a:r>
              <a:rPr lang="en-US" baseline="0" dirty="0" smtClean="0"/>
              <a:t>As a disclaimer up front, h-grids become very similar to various tree data structures that will be discussed later, in particular the loose </a:t>
            </a:r>
            <a:r>
              <a:rPr lang="en-US" baseline="0" dirty="0" err="1" smtClean="0"/>
              <a:t>oct</a:t>
            </a:r>
            <a:r>
              <a:rPr lang="en-US" baseline="0" dirty="0" smtClean="0"/>
              <a:t>/quad tree. For the most part the difference is in data representation, but concepts are incredibly similar.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any extra</a:t>
            </a:r>
            <a:r>
              <a:rPr lang="en-US" baseline="0" dirty="0" smtClean="0"/>
              <a:t> addition we talked about before with uniform grids can be added to h-grids. In particular, h-grids almost have to use some form of cell hashing otherwise they’d just take up too much memory. Similarly, chunks could be added.</a:t>
            </a:r>
          </a:p>
          <a:p>
            <a:endParaRPr lang="en-US" baseline="0" dirty="0" smtClean="0"/>
          </a:p>
          <a:p>
            <a:r>
              <a:rPr lang="en-US" baseline="0" dirty="0" smtClean="0"/>
              <a:t>Various other small optimizations can be made such as skipping marking if a level contains any objects and skipping it if </a:t>
            </a:r>
            <a:r>
              <a:rPr lang="en-US" baseline="0" smtClean="0"/>
              <a:t>it doesn’t.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68415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name implies</a:t>
            </a:r>
            <a:r>
              <a:rPr lang="en-US" baseline="0" dirty="0" smtClean="0"/>
              <a:t> an h-grid is a hierarchical structure of grids. For example, an h-grid of only 2 levels where the finest level (our previous uniform grid) has size 1 would typically have a second level of size 2. With this we now have an implicit relation between grid levels.</a:t>
            </a:r>
          </a:p>
          <a:p>
            <a:endParaRPr lang="en-US" baseline="0" dirty="0" smtClean="0"/>
          </a:p>
          <a:p>
            <a:r>
              <a:rPr lang="en-US" baseline="0" dirty="0" smtClean="0"/>
              <a:t>An h-grid now fixes the problem of uniform grids by inserting an object into a different grid level depending on its size.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144472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It’s easiest to think of the h-grid level (which uniform grid level) as just a 3</a:t>
                </a:r>
                <a:r>
                  <a:rPr lang="en-US" baseline="30000" dirty="0" smtClean="0"/>
                  <a:t>rd</a:t>
                </a:r>
                <a:r>
                  <a:rPr lang="en-US" dirty="0" smtClean="0"/>
                  <a:t> index that we can compute</a:t>
                </a:r>
                <a:r>
                  <a:rPr lang="en-US" baseline="0" dirty="0" smtClean="0"/>
                  <a:t> by discretizing the objects size. The problem with this discretization is that it’s not linear, but exponential. If our grids increase by powers of 2 each time then we have the mapping:</a:t>
                </a:r>
              </a:p>
              <a:p>
                <a:r>
                  <a:rPr lang="en-US" baseline="0" dirty="0" smtClean="0"/>
                  <a:t>Radius(.5) -&gt; </a:t>
                </a:r>
                <a:r>
                  <a:rPr lang="en-US" baseline="0" dirty="0" err="1" smtClean="0"/>
                  <a:t>GridSize</a:t>
                </a:r>
                <a:r>
                  <a:rPr lang="en-US" baseline="0" dirty="0" smtClean="0"/>
                  <a:t>(1) -&gt; Index(0)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Radius(1) -&gt; </a:t>
                </a:r>
                <a:r>
                  <a:rPr lang="en-US" baseline="0" dirty="0" err="1" smtClean="0"/>
                  <a:t>GridSize</a:t>
                </a:r>
                <a:r>
                  <a:rPr lang="en-US" baseline="0" dirty="0" smtClean="0"/>
                  <a:t>(2) -&gt; Index(1)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Radius(2) -&gt; </a:t>
                </a:r>
                <a:r>
                  <a:rPr lang="en-US" baseline="0" dirty="0" err="1" smtClean="0"/>
                  <a:t>GridSize</a:t>
                </a:r>
                <a:r>
                  <a:rPr lang="en-US" baseline="0" dirty="0" smtClean="0"/>
                  <a:t>(4) -&gt; Index(2)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Radius(4) -&gt; </a:t>
                </a:r>
                <a:r>
                  <a:rPr lang="en-US" baseline="0" dirty="0" err="1" smtClean="0"/>
                  <a:t>GridSize</a:t>
                </a:r>
                <a:r>
                  <a:rPr lang="en-US" baseline="0" dirty="0" smtClean="0"/>
                  <a:t>(8) -&gt; Index(3)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can look at the largest radius that a grid cell can support as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𝑟</m:t>
                        </m:r>
                        <m:r>
                          <a:rPr lang="en-US" b="0" i="1" baseline="0" smtClean="0">
                            <a:latin typeface="Cambria Math" panose="02040503050406030204" pitchFamily="18" charset="0"/>
                          </a:rPr>
                          <m:t>=</m:t>
                        </m:r>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2</m:t>
                            </m:r>
                          </m:den>
                        </m:f>
                        <m:r>
                          <a:rPr lang="en-US" b="0" i="1" baseline="0" smtClean="0">
                            <a:latin typeface="Cambria Math" panose="02040503050406030204" pitchFamily="18" charset="0"/>
                          </a:rPr>
                          <m:t>2</m:t>
                        </m:r>
                      </m:e>
                      <m:sup>
                        <m:r>
                          <a:rPr lang="en-US" b="0" i="1" baseline="0" smtClean="0">
                            <a:latin typeface="Cambria Math" panose="02040503050406030204" pitchFamily="18" charset="0"/>
                          </a:rPr>
                          <m:t>𝑖𝑛𝑑𝑒𝑥</m:t>
                        </m:r>
                        <m:r>
                          <a:rPr lang="en-US" b="0" i="1" baseline="0" smtClean="0">
                            <a:latin typeface="Cambria Math" panose="02040503050406030204" pitchFamily="18" charset="0"/>
                          </a:rPr>
                          <m:t> </m:t>
                        </m:r>
                      </m:sup>
                    </m:sSup>
                  </m:oMath>
                </a14:m>
                <a:r>
                  <a:rPr lang="en-US" baseline="0" dirty="0" smtClean="0"/>
                  <a:t>. To invert this problem to find the grid index we can just use log base 2: </a:t>
                </a:r>
                <a14:m>
                  <m:oMath xmlns:m="http://schemas.openxmlformats.org/officeDocument/2006/math">
                    <m:r>
                      <a:rPr lang="en-US" b="0" i="1" baseline="0" smtClean="0">
                        <a:latin typeface="Cambria Math" panose="02040503050406030204" pitchFamily="18" charset="0"/>
                      </a:rPr>
                      <m:t>𝑖𝑛𝑑𝑒𝑥</m:t>
                    </m:r>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log</m:t>
                        </m:r>
                      </m:e>
                      <m:sub>
                        <m:r>
                          <a:rPr lang="en-US" b="0" i="1" baseline="0" smtClean="0">
                            <a:latin typeface="Cambria Math" panose="02040503050406030204" pitchFamily="18" charset="0"/>
                          </a:rPr>
                          <m:t>2</m:t>
                        </m:r>
                      </m:sub>
                    </m:sSub>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2</m:t>
                        </m:r>
                        <m:r>
                          <a:rPr lang="en-US" b="0" i="1" baseline="0" smtClean="0">
                            <a:latin typeface="Cambria Math" panose="02040503050406030204" pitchFamily="18" charset="0"/>
                          </a:rPr>
                          <m:t>𝑟</m:t>
                        </m:r>
                      </m:e>
                    </m:d>
                  </m:oMath>
                </a14:m>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do still need to worry about what happens with values that are not exactly on the grid size boundaries, things like a radius of 1.1.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a:t>
                </a:r>
                <a14:m>
                  <m:oMath xmlns:m="http://schemas.openxmlformats.org/officeDocument/2006/math">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log</m:t>
                        </m:r>
                      </m:e>
                      <m:sub>
                        <m:r>
                          <a:rPr lang="en-US" b="0" i="1" baseline="0" smtClean="0">
                            <a:latin typeface="Cambria Math" panose="02040503050406030204" pitchFamily="18" charset="0"/>
                          </a:rPr>
                          <m:t>2</m:t>
                        </m:r>
                      </m:sub>
                    </m:sSub>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1.1</m:t>
                        </m:r>
                      </m:e>
                    </m:d>
                    <m:r>
                      <a:rPr lang="en-US" b="0" i="1" baseline="0" smtClean="0">
                        <a:latin typeface="Cambria Math" panose="02040503050406030204" pitchFamily="18" charset="0"/>
                      </a:rPr>
                      <m:t>=.13</m:t>
                    </m:r>
                  </m:oMath>
                </a14:m>
                <a:r>
                  <a:rPr lang="en-US" baseline="0" dirty="0" smtClean="0"/>
                  <a:t> which means we’d compute a size index of </a:t>
                </a:r>
                <a14:m>
                  <m:oMath xmlns:m="http://schemas.openxmlformats.org/officeDocument/2006/math">
                    <m:r>
                      <a:rPr lang="en-US" b="0" i="1" baseline="0" smtClean="0">
                        <a:latin typeface="Cambria Math" panose="02040503050406030204" pitchFamily="18" charset="0"/>
                      </a:rPr>
                      <m:t>1.13</m:t>
                    </m:r>
                  </m:oMath>
                </a14:m>
                <a:r>
                  <a:rPr lang="en-US" baseline="0" dirty="0" smtClean="0"/>
                  <a:t>. Remember that Index(1) can only support radius’ up to 1 so we must use Index(2). Hence the final formula for computing a sphere’s index is: </a:t>
                </a:r>
                <a14:m>
                  <m:oMath xmlns:m="http://schemas.openxmlformats.org/officeDocument/2006/math">
                    <m:r>
                      <a:rPr lang="en-US" b="0" i="1" baseline="0" smtClean="0">
                        <a:latin typeface="Cambria Math" panose="02040503050406030204" pitchFamily="18" charset="0"/>
                      </a:rPr>
                      <m:t>𝑖𝑛𝑑𝑒𝑥</m:t>
                    </m:r>
                    <m:r>
                      <a:rPr lang="en-US" b="0" i="1" baseline="0" smtClean="0">
                        <a:latin typeface="Cambria Math" panose="02040503050406030204" pitchFamily="18" charset="0"/>
                      </a:rPr>
                      <m:t>=</m:t>
                    </m:r>
                    <m:r>
                      <a:rPr lang="en-US" b="0" i="1" baseline="0" smtClean="0">
                        <a:latin typeface="Cambria Math" panose="02040503050406030204" pitchFamily="18" charset="0"/>
                      </a:rPr>
                      <m:t>𝑐𝑒𝑖𝑙</m:t>
                    </m:r>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r>
                              <m:rPr>
                                <m:sty m:val="p"/>
                              </m:rPr>
                              <a:rPr lang="en-US" b="0" i="0" baseline="0" smtClean="0">
                                <a:latin typeface="Cambria Math" panose="02040503050406030204" pitchFamily="18" charset="0"/>
                              </a:rPr>
                              <m:t>log</m:t>
                            </m:r>
                          </m:e>
                          <m:sub>
                            <m:r>
                              <a:rPr lang="en-US" b="0" i="1" baseline="0" smtClean="0">
                                <a:latin typeface="Cambria Math" panose="02040503050406030204" pitchFamily="18" charset="0"/>
                              </a:rPr>
                              <m:t>2</m:t>
                            </m:r>
                          </m:sub>
                        </m:sSub>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𝑟</m:t>
                            </m:r>
                          </m:e>
                        </m:d>
                        <m:r>
                          <a:rPr lang="en-US" b="0" i="1" baseline="0" smtClean="0">
                            <a:latin typeface="Cambria Math" panose="02040503050406030204" pitchFamily="18" charset="0"/>
                          </a:rPr>
                          <m:t>+1</m:t>
                        </m:r>
                      </m:e>
                    </m:d>
                  </m:oMath>
                </a14:m>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was of course assuming that the grids at index 0 were of size 1 and that cells increased by powers of 2. Different based logs can easily be used to change our increasing power. To deal with different starting locations is left as an exercise to the reader (although the basic idea is to subtract off the starting power of 2).</a:t>
                </a:r>
              </a:p>
            </p:txBody>
          </p:sp>
        </mc:Choice>
        <mc:Fallback xmlns="">
          <p:sp>
            <p:nvSpPr>
              <p:cNvPr id="3" name="Notes Placeholder 2"/>
              <p:cNvSpPr>
                <a:spLocks noGrp="1"/>
              </p:cNvSpPr>
              <p:nvPr>
                <p:ph type="body" idx="1"/>
              </p:nvPr>
            </p:nvSpPr>
            <p:spPr/>
            <p:txBody>
              <a:bodyPr/>
              <a:lstStyle/>
              <a:p>
                <a:r>
                  <a:rPr lang="en-US" dirty="0" smtClean="0"/>
                  <a:t>It’s easiest to think of the h-grid level (which uniform grid level) as just a 3</a:t>
                </a:r>
                <a:r>
                  <a:rPr lang="en-US" baseline="30000" dirty="0" smtClean="0"/>
                  <a:t>rd</a:t>
                </a:r>
                <a:r>
                  <a:rPr lang="en-US" dirty="0" smtClean="0"/>
                  <a:t> index that we can compute</a:t>
                </a:r>
                <a:r>
                  <a:rPr lang="en-US" baseline="0" dirty="0" smtClean="0"/>
                  <a:t> by discretizing the objects size. The easiest way to do this is to turn an object’s bounding sphere’s radius directly into a grid index. If the finest grid is of size 1 (that is a box with dimensions 1x1) then the largest circle that can fit into it has radius 0.5. Another way to look at this is that we can turn any radius into an index with </a:t>
                </a:r>
                <a:r>
                  <a:rPr lang="en-US" b="0" i="0" baseline="0" smtClean="0">
                    <a:latin typeface="Cambria Math" panose="02040503050406030204" pitchFamily="18" charset="0"/>
                  </a:rPr>
                  <a:t>𝑖=𝑟𝑎𝑡𝑖𝑜∗𝑟−1</a:t>
                </a:r>
                <a:r>
                  <a:rPr lang="en-US" dirty="0" smtClean="0"/>
                  <a:t> where </a:t>
                </a:r>
                <a:r>
                  <a:rPr lang="en-US" b="0" i="0" smtClean="0">
                    <a:latin typeface="Cambria Math" panose="02040503050406030204" pitchFamily="18" charset="0"/>
                  </a:rPr>
                  <a:t>𝑟𝑎𝑡𝑖𝑜</a:t>
                </a:r>
                <a:r>
                  <a:rPr lang="en-US" dirty="0" smtClean="0"/>
                  <a:t> is how big</a:t>
                </a:r>
                <a:r>
                  <a:rPr lang="en-US" baseline="0" dirty="0" smtClean="0"/>
                  <a:t> our cells grow by (traditionally 2) and we have </a:t>
                </a:r>
                <a:r>
                  <a:rPr lang="en-US" b="0" i="0" baseline="0" smtClean="0">
                    <a:latin typeface="Cambria Math" panose="02040503050406030204" pitchFamily="18" charset="0"/>
                  </a:rPr>
                  <a:t>−1</a:t>
                </a:r>
                <a:r>
                  <a:rPr lang="en-US" dirty="0" smtClean="0"/>
                  <a:t> since we</a:t>
                </a:r>
                <a:r>
                  <a:rPr lang="en-US" baseline="0" dirty="0" smtClean="0"/>
                  <a:t> use zero based indexing. To add some buffer room in there it might also be good to add a buffer with something like </a:t>
                </a:r>
                <a:r>
                  <a:rPr lang="en-US" b="0" i="0" baseline="0" smtClean="0">
                    <a:latin typeface="Cambria Math" panose="02040503050406030204" pitchFamily="18" charset="0"/>
                  </a:rPr>
                  <a:t>𝑖=𝑟𝑎𝑡𝑖𝑜∗𝑟∗𝑏𝑢𝑓𝑓𝑒𝑟−1</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3305763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a:t>
            </a:r>
            <a:r>
              <a:rPr lang="en-US" baseline="0" dirty="0" smtClean="0"/>
              <a:t> we have similar issues to discuss about where and how an object gets inserted, only this time there’s an extra dimension to cover. This new dimension presents the first problem of do we insert into all grid levels or just the most appropriate one for the object. The short answer is to just insert into the most appropriate one.</a:t>
            </a:r>
          </a:p>
          <a:p>
            <a:endParaRPr lang="en-US" baseline="0" dirty="0" smtClean="0"/>
          </a:p>
          <a:p>
            <a:r>
              <a:rPr lang="en-US" baseline="0" dirty="0" smtClean="0"/>
              <a:t>Similarly we need to deal with how many cells on a grid level to insert into. If we were dealing with just pair tests for collision then we could get away with just the object center, however for the same reasons as before ray-casting would have issues.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4245938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real difference here is we need to store in our Box </a:t>
            </a:r>
            <a:r>
              <a:rPr lang="en-US" dirty="0" err="1" smtClean="0"/>
              <a:t>struct</a:t>
            </a:r>
            <a:r>
              <a:rPr lang="en-US" dirty="0" smtClean="0"/>
              <a:t> the h-grid level that our object was</a:t>
            </a:r>
            <a:r>
              <a:rPr lang="en-US" baseline="0" dirty="0" smtClean="0"/>
              <a:t> inserted into.</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225074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H-Grid update doesn’t have much to talk about as the update is just a removal followed by an insertion.</a:t>
            </a:r>
            <a:r>
              <a:rPr lang="en-US" baseline="0" dirty="0" smtClean="0"/>
              <a:t> Minor optimizations can be made in an update by checking if we’ll remove from a cell to just re-insert back into it. Assume each cell just stores an array of objects contained then we can avoid the overhead of finding and removing from that array if we’re just going to re-insert into it.</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45271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Shape-casting</a:t>
            </a:r>
            <a:r>
              <a:rPr lang="en-US" baseline="0" dirty="0" smtClean="0"/>
              <a:t> with an h-grid is the same as with a uniform grid. First figure out what cells at the top level (most coarse) are overlapped as you would a regular uniform grid. All of these cells correspond to cells at a lower level and they can recursively be iterated through to find all relevant objects.</a:t>
            </a:r>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431011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Ray-casting</a:t>
            </a:r>
            <a:r>
              <a:rPr lang="en-US" baseline="0" dirty="0" smtClean="0"/>
              <a:t> with an h-grid is almost identical to just casting against multiple uniform grids. The only major issue is sorting the results to be in t-first order. You can get tricky with casting and start at the root level and recursively descend into lower grid levels as you come across them, but writing this code is quite tricky. Also note that you could still have t-range differences across all levels of the grid as a lower grid can have an early t-value than a higher grid and vice versa.</a:t>
            </a:r>
          </a:p>
          <a:p>
            <a:endParaRPr lang="en-US" baseline="0" dirty="0" smtClean="0"/>
          </a:p>
          <a:p>
            <a:r>
              <a:rPr lang="en-US" baseline="0" dirty="0" smtClean="0"/>
              <a:t>Also be careful about duplicate intersections if you insert an object into multiple cells.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66800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way to do pair checks in an h-grid is to check for</a:t>
            </a:r>
            <a:r>
              <a:rPr lang="en-US" baseline="0" dirty="0" smtClean="0"/>
              <a:t> all pairs at once. This is easiest by having each object traverse up the grid and registering pairs for each object it finds. By only traversing up though we won’t find some pairs (for instance, object C will not find out it should be colliding with A). Since we’re checking for all pairs at once though objects in lower cell levels will get the remaining check (A will catch C). Do note that we still have to be careful of duplicate pairs.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4404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10/9/2015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205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10/9/2015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037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10/9/2015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864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10/9/2015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3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10/9/2015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97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10/9/2015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826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10/9/2015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66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10/9/2015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88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10/9/2015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65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10/9/2015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566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10/9/2015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76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10/9/2015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02912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Drawing1.vsdx"/><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Hierarchical Grids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Query</a:t>
            </a:r>
            <a:endParaRPr lang="en-US" dirty="0"/>
          </a:p>
        </p:txBody>
      </p:sp>
      <p:sp>
        <p:nvSpPr>
          <p:cNvPr id="3" name="Content Placeholder 2"/>
          <p:cNvSpPr>
            <a:spLocks noGrp="1"/>
          </p:cNvSpPr>
          <p:nvPr>
            <p:ph idx="1"/>
          </p:nvPr>
        </p:nvSpPr>
        <p:spPr/>
        <p:txBody>
          <a:bodyPr/>
          <a:lstStyle/>
          <a:p>
            <a:pPr marL="0" indent="0">
              <a:buNone/>
            </a:pPr>
            <a:r>
              <a:rPr lang="en-US" dirty="0" smtClean="0"/>
              <a:t>Check all cells above current object</a:t>
            </a:r>
          </a:p>
          <a:p>
            <a:pPr marL="0" indent="0">
              <a:buNone/>
            </a:pPr>
            <a:r>
              <a:rPr lang="en-US" dirty="0"/>
              <a:t>	</a:t>
            </a:r>
            <a:r>
              <a:rPr lang="en-US" dirty="0" smtClean="0"/>
              <a:t>Assumes object’s below check against object</a:t>
            </a:r>
            <a:endParaRPr lang="en-US" dirty="0"/>
          </a:p>
        </p:txBody>
      </p:sp>
      <p:pic>
        <p:nvPicPr>
          <p:cNvPr id="5" name="Picture 4"/>
          <p:cNvPicPr>
            <a:picLocks noChangeAspect="1"/>
          </p:cNvPicPr>
          <p:nvPr/>
        </p:nvPicPr>
        <p:blipFill>
          <a:blip r:embed="rId3"/>
          <a:stretch>
            <a:fillRect/>
          </a:stretch>
        </p:blipFill>
        <p:spPr>
          <a:xfrm>
            <a:off x="2841816" y="3409405"/>
            <a:ext cx="6209073" cy="2364196"/>
          </a:xfrm>
          <a:prstGeom prst="rect">
            <a:avLst/>
          </a:prstGeom>
        </p:spPr>
      </p:pic>
    </p:spTree>
    <p:extLst>
      <p:ext uri="{BB962C8B-B14F-4D97-AF65-F5344CB8AC3E}">
        <p14:creationId xmlns:p14="http://schemas.microsoft.com/office/powerpoint/2010/main" val="51520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pPr marL="0" indent="0">
              <a:buNone/>
            </a:pPr>
            <a:r>
              <a:rPr lang="en-US" dirty="0" smtClean="0"/>
              <a:t>H-Grids take a lot of memory</a:t>
            </a:r>
          </a:p>
          <a:p>
            <a:pPr marL="0" indent="0">
              <a:buNone/>
            </a:pPr>
            <a:r>
              <a:rPr lang="en-US" dirty="0"/>
              <a:t>	</a:t>
            </a:r>
            <a:r>
              <a:rPr lang="en-US" dirty="0" smtClean="0"/>
              <a:t>Hash cells (or chunks)</a:t>
            </a:r>
          </a:p>
        </p:txBody>
      </p:sp>
    </p:spTree>
    <p:extLst>
      <p:ext uri="{BB962C8B-B14F-4D97-AF65-F5344CB8AC3E}">
        <p14:creationId xmlns:p14="http://schemas.microsoft.com/office/powerpoint/2010/main" val="422476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Grid</a:t>
            </a:r>
            <a:endParaRPr lang="en-US" dirty="0"/>
          </a:p>
        </p:txBody>
      </p:sp>
      <p:sp>
        <p:nvSpPr>
          <p:cNvPr id="3" name="Content Placeholder 2"/>
          <p:cNvSpPr>
            <a:spLocks noGrp="1"/>
          </p:cNvSpPr>
          <p:nvPr>
            <p:ph idx="1"/>
          </p:nvPr>
        </p:nvSpPr>
        <p:spPr/>
        <p:txBody>
          <a:bodyPr/>
          <a:lstStyle/>
          <a:p>
            <a:pPr marL="0" indent="0">
              <a:buNone/>
            </a:pPr>
            <a:r>
              <a:rPr lang="en-US" dirty="0" smtClean="0"/>
              <a:t>Uniform grids still suffer from varying object size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12" name="Picture 11"/>
          <p:cNvPicPr>
            <a:picLocks noChangeAspect="1"/>
          </p:cNvPicPr>
          <p:nvPr/>
        </p:nvPicPr>
        <p:blipFill>
          <a:blip r:embed="rId3"/>
          <a:stretch>
            <a:fillRect/>
          </a:stretch>
        </p:blipFill>
        <p:spPr>
          <a:xfrm>
            <a:off x="3294169" y="4186412"/>
            <a:ext cx="1073414" cy="1073943"/>
          </a:xfrm>
          <a:prstGeom prst="rect">
            <a:avLst/>
          </a:prstGeom>
        </p:spPr>
      </p:pic>
      <p:pic>
        <p:nvPicPr>
          <p:cNvPr id="13" name="Picture 12"/>
          <p:cNvPicPr>
            <a:picLocks noChangeAspect="1"/>
          </p:cNvPicPr>
          <p:nvPr/>
        </p:nvPicPr>
        <p:blipFill>
          <a:blip r:embed="rId3"/>
          <a:stretch>
            <a:fillRect/>
          </a:stretch>
        </p:blipFill>
        <p:spPr>
          <a:xfrm>
            <a:off x="2237768" y="3146402"/>
            <a:ext cx="1073414" cy="1073943"/>
          </a:xfrm>
          <a:prstGeom prst="rect">
            <a:avLst/>
          </a:prstGeom>
        </p:spPr>
      </p:pic>
      <p:pic>
        <p:nvPicPr>
          <p:cNvPr id="14" name="Picture 13"/>
          <p:cNvPicPr>
            <a:picLocks noChangeAspect="1"/>
          </p:cNvPicPr>
          <p:nvPr/>
        </p:nvPicPr>
        <p:blipFill>
          <a:blip r:embed="rId3"/>
          <a:stretch>
            <a:fillRect/>
          </a:stretch>
        </p:blipFill>
        <p:spPr>
          <a:xfrm>
            <a:off x="3294169" y="3146402"/>
            <a:ext cx="1073414" cy="1073943"/>
          </a:xfrm>
          <a:prstGeom prst="rect">
            <a:avLst/>
          </a:prstGeom>
        </p:spPr>
      </p:pic>
      <p:pic>
        <p:nvPicPr>
          <p:cNvPr id="15" name="Picture 14"/>
          <p:cNvPicPr>
            <a:picLocks noChangeAspect="1"/>
          </p:cNvPicPr>
          <p:nvPr/>
        </p:nvPicPr>
        <p:blipFill>
          <a:blip r:embed="rId3"/>
          <a:stretch>
            <a:fillRect/>
          </a:stretch>
        </p:blipFill>
        <p:spPr>
          <a:xfrm>
            <a:off x="2237768" y="4186412"/>
            <a:ext cx="1073414" cy="1073943"/>
          </a:xfrm>
          <a:prstGeom prst="rect">
            <a:avLst/>
          </a:prstGeom>
        </p:spPr>
      </p:pic>
      <p:pic>
        <p:nvPicPr>
          <p:cNvPr id="16" name="Picture 15"/>
          <p:cNvPicPr>
            <a:picLocks noChangeAspect="1"/>
          </p:cNvPicPr>
          <p:nvPr/>
        </p:nvPicPr>
        <p:blipFill>
          <a:blip r:embed="rId4"/>
          <a:stretch>
            <a:fillRect/>
          </a:stretch>
        </p:blipFill>
        <p:spPr>
          <a:xfrm>
            <a:off x="5869464" y="2993100"/>
            <a:ext cx="3511228" cy="3512957"/>
          </a:xfrm>
          <a:prstGeom prst="rect">
            <a:avLst/>
          </a:prstGeom>
        </p:spPr>
      </p:pic>
      <p:sp>
        <p:nvSpPr>
          <p:cNvPr id="17" name="Lightning Bolt 16"/>
          <p:cNvSpPr/>
          <p:nvPr/>
        </p:nvSpPr>
        <p:spPr>
          <a:xfrm>
            <a:off x="8664575" y="4715645"/>
            <a:ext cx="361950" cy="361950"/>
          </a:xfrm>
          <a:prstGeom prst="lightningBol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698686" y="3390765"/>
            <a:ext cx="1209700" cy="12097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8517743" y="5397500"/>
            <a:ext cx="146832" cy="126579"/>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ghtning Bolt 19"/>
          <p:cNvSpPr/>
          <p:nvPr/>
        </p:nvSpPr>
        <p:spPr>
          <a:xfrm>
            <a:off x="3470726" y="4981427"/>
            <a:ext cx="361950" cy="361950"/>
          </a:xfrm>
          <a:prstGeom prst="lightningBol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04837" y="3656547"/>
            <a:ext cx="1209700" cy="12097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3323894" y="5650582"/>
            <a:ext cx="146832" cy="126579"/>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3294169" y="5227726"/>
            <a:ext cx="1073414" cy="1073943"/>
          </a:xfrm>
          <a:prstGeom prst="rect">
            <a:avLst/>
          </a:prstGeom>
        </p:spPr>
      </p:pic>
      <p:pic>
        <p:nvPicPr>
          <p:cNvPr id="24" name="Picture 23"/>
          <p:cNvPicPr>
            <a:picLocks noChangeAspect="1"/>
          </p:cNvPicPr>
          <p:nvPr/>
        </p:nvPicPr>
        <p:blipFill>
          <a:blip r:embed="rId3"/>
          <a:stretch>
            <a:fillRect/>
          </a:stretch>
        </p:blipFill>
        <p:spPr>
          <a:xfrm>
            <a:off x="2237768" y="5226422"/>
            <a:ext cx="1073414" cy="1073943"/>
          </a:xfrm>
          <a:prstGeom prst="rect">
            <a:avLst/>
          </a:prstGeom>
        </p:spPr>
      </p:pic>
      <p:sp>
        <p:nvSpPr>
          <p:cNvPr id="25" name="TextBox 24"/>
          <p:cNvSpPr txBox="1"/>
          <p:nvPr/>
        </p:nvSpPr>
        <p:spPr>
          <a:xfrm>
            <a:off x="4965155" y="4527288"/>
            <a:ext cx="502525" cy="369332"/>
          </a:xfrm>
          <a:prstGeom prst="rect">
            <a:avLst/>
          </a:prstGeom>
          <a:noFill/>
        </p:spPr>
        <p:txBody>
          <a:bodyPr wrap="square" rtlCol="0">
            <a:spAutoFit/>
          </a:bodyPr>
          <a:lstStyle/>
          <a:p>
            <a:r>
              <a:rPr lang="en-US" dirty="0" smtClean="0"/>
              <a:t>or</a:t>
            </a:r>
            <a:endParaRPr lang="en-US" dirty="0"/>
          </a:p>
        </p:txBody>
      </p:sp>
    </p:spTree>
    <p:extLst>
      <p:ext uri="{BB962C8B-B14F-4D97-AF65-F5344CB8AC3E}">
        <p14:creationId xmlns:p14="http://schemas.microsoft.com/office/powerpoint/2010/main" val="86754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H-Grid</a:t>
            </a:r>
            <a:endParaRPr lang="en-US" dirty="0"/>
          </a:p>
        </p:txBody>
      </p:sp>
      <p:sp>
        <p:nvSpPr>
          <p:cNvPr id="3" name="Content Placeholder 2"/>
          <p:cNvSpPr>
            <a:spLocks noGrp="1"/>
          </p:cNvSpPr>
          <p:nvPr>
            <p:ph idx="1"/>
          </p:nvPr>
        </p:nvSpPr>
        <p:spPr/>
        <p:txBody>
          <a:bodyPr/>
          <a:lstStyle/>
          <a:p>
            <a:pPr marL="0" indent="0">
              <a:buNone/>
            </a:pPr>
            <a:r>
              <a:rPr lang="en-US" dirty="0" smtClean="0"/>
              <a:t>Basically just add more grids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Insert objects into cells based upon position and size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23486732"/>
              </p:ext>
            </p:extLst>
          </p:nvPr>
        </p:nvGraphicFramePr>
        <p:xfrm>
          <a:off x="3254284" y="2651752"/>
          <a:ext cx="5319314" cy="2015740"/>
        </p:xfrm>
        <a:graphic>
          <a:graphicData uri="http://schemas.openxmlformats.org/presentationml/2006/ole">
            <mc:AlternateContent xmlns:mc="http://schemas.openxmlformats.org/markup-compatibility/2006">
              <mc:Choice xmlns:v="urn:schemas-microsoft-com:vml" Requires="v">
                <p:oleObj spid="_x0000_s2057" name="Visio" r:id="rId5" imgW="3619511" imgH="1371600" progId="Visio.Drawing.15">
                  <p:embed/>
                </p:oleObj>
              </mc:Choice>
              <mc:Fallback>
                <p:oleObj name="Visio" r:id="rId5" imgW="3619511" imgH="1371600" progId="Visio.Drawing.15">
                  <p:embed/>
                  <p:pic>
                    <p:nvPicPr>
                      <p:cNvPr id="0" name=""/>
                      <p:cNvPicPr/>
                      <p:nvPr/>
                    </p:nvPicPr>
                    <p:blipFill>
                      <a:blip r:embed="rId6"/>
                      <a:stretch>
                        <a:fillRect/>
                      </a:stretch>
                    </p:blipFill>
                    <p:spPr>
                      <a:xfrm>
                        <a:off x="3254284" y="2651752"/>
                        <a:ext cx="5319314" cy="2015740"/>
                      </a:xfrm>
                      <a:prstGeom prst="rect">
                        <a:avLst/>
                      </a:prstGeom>
                    </p:spPr>
                  </p:pic>
                </p:oleObj>
              </mc:Fallback>
            </mc:AlternateContent>
          </a:graphicData>
        </a:graphic>
      </p:graphicFrame>
      <p:sp>
        <p:nvSpPr>
          <p:cNvPr id="5" name="TextBox 4"/>
          <p:cNvSpPr txBox="1"/>
          <p:nvPr/>
        </p:nvSpPr>
        <p:spPr>
          <a:xfrm>
            <a:off x="1307575" y="4121108"/>
            <a:ext cx="1670756" cy="369332"/>
          </a:xfrm>
          <a:prstGeom prst="rect">
            <a:avLst/>
          </a:prstGeom>
          <a:noFill/>
        </p:spPr>
        <p:txBody>
          <a:bodyPr wrap="square" rtlCol="0">
            <a:spAutoFit/>
          </a:bodyPr>
          <a:lstStyle/>
          <a:p>
            <a:r>
              <a:rPr lang="en-US" dirty="0" smtClean="0"/>
              <a:t>Grid Size: 1</a:t>
            </a:r>
            <a:endParaRPr lang="en-US" dirty="0"/>
          </a:p>
        </p:txBody>
      </p:sp>
      <p:sp>
        <p:nvSpPr>
          <p:cNvPr id="6" name="TextBox 5"/>
          <p:cNvSpPr txBox="1"/>
          <p:nvPr/>
        </p:nvSpPr>
        <p:spPr>
          <a:xfrm>
            <a:off x="1307574" y="3474956"/>
            <a:ext cx="1701577" cy="369332"/>
          </a:xfrm>
          <a:prstGeom prst="rect">
            <a:avLst/>
          </a:prstGeom>
          <a:noFill/>
        </p:spPr>
        <p:txBody>
          <a:bodyPr wrap="square" rtlCol="0">
            <a:spAutoFit/>
          </a:bodyPr>
          <a:lstStyle/>
          <a:p>
            <a:r>
              <a:rPr lang="en-US" dirty="0" smtClean="0"/>
              <a:t>Grid Size: 2</a:t>
            </a:r>
            <a:endParaRPr lang="en-US" dirty="0"/>
          </a:p>
        </p:txBody>
      </p:sp>
      <p:sp>
        <p:nvSpPr>
          <p:cNvPr id="7" name="TextBox 6"/>
          <p:cNvSpPr txBox="1"/>
          <p:nvPr/>
        </p:nvSpPr>
        <p:spPr>
          <a:xfrm>
            <a:off x="1307573" y="2782548"/>
            <a:ext cx="1670758" cy="369332"/>
          </a:xfrm>
          <a:prstGeom prst="rect">
            <a:avLst/>
          </a:prstGeom>
          <a:noFill/>
        </p:spPr>
        <p:txBody>
          <a:bodyPr wrap="square" rtlCol="0">
            <a:spAutoFit/>
          </a:bodyPr>
          <a:lstStyle/>
          <a:p>
            <a:r>
              <a:rPr lang="en-US" dirty="0" smtClean="0"/>
              <a:t>Grid Size: 4</a:t>
            </a:r>
            <a:endParaRPr lang="en-US" dirty="0"/>
          </a:p>
        </p:txBody>
      </p:sp>
      <p:sp>
        <p:nvSpPr>
          <p:cNvPr id="9" name="Isosceles Triangle 8"/>
          <p:cNvSpPr/>
          <p:nvPr/>
        </p:nvSpPr>
        <p:spPr>
          <a:xfrm>
            <a:off x="6163484" y="4305774"/>
            <a:ext cx="146832" cy="126579"/>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4127975" y="4242484"/>
            <a:ext cx="146832" cy="126579"/>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21400" y="3490667"/>
            <a:ext cx="813150" cy="36933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10315" y="2837150"/>
            <a:ext cx="1631901" cy="36933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45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Level</a:t>
            </a:r>
            <a:endParaRPr lang="en-US" dirty="0"/>
          </a:p>
        </p:txBody>
      </p:sp>
      <p:sp>
        <p:nvSpPr>
          <p:cNvPr id="3" name="Content Placeholder 2"/>
          <p:cNvSpPr>
            <a:spLocks noGrp="1"/>
          </p:cNvSpPr>
          <p:nvPr>
            <p:ph idx="1"/>
          </p:nvPr>
        </p:nvSpPr>
        <p:spPr/>
        <p:txBody>
          <a:bodyPr/>
          <a:lstStyle/>
          <a:p>
            <a:pPr marL="0" indent="0">
              <a:buNone/>
            </a:pPr>
            <a:r>
              <a:rPr lang="en-US" dirty="0" smtClean="0"/>
              <a:t>Grid level can be thought of as 3</a:t>
            </a:r>
            <a:r>
              <a:rPr lang="en-US" baseline="30000" dirty="0" smtClean="0"/>
              <a:t>rd</a:t>
            </a:r>
            <a:r>
              <a:rPr lang="en-US" dirty="0" smtClean="0"/>
              <a:t> array index based on object size</a:t>
            </a:r>
          </a:p>
          <a:p>
            <a:pPr marL="0" indent="0">
              <a:buNone/>
            </a:pPr>
            <a:endParaRPr lang="en-US" dirty="0"/>
          </a:p>
          <a:p>
            <a:pPr marL="0" indent="0">
              <a:buNone/>
            </a:pPr>
            <a:r>
              <a:rPr lang="en-US" dirty="0" smtClean="0"/>
              <a:t>Discretize sphere’s radius to grid level:</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100052" y="3631962"/>
                <a:ext cx="29509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𝑐𝑒𝑖𝑙</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𝑟𝑎𝑑𝑖𝑢𝑠</m:t>
                              </m:r>
                            </m:e>
                          </m:d>
                          <m:r>
                            <a:rPr lang="en-US" b="0" i="1" smtClean="0">
                              <a:latin typeface="Cambria Math" panose="02040503050406030204" pitchFamily="18" charset="0"/>
                            </a:rPr>
                            <m:t>)</m:t>
                          </m:r>
                        </m:e>
                      </m:func>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2100052" y="3631962"/>
                <a:ext cx="2950919" cy="369332"/>
              </a:xfrm>
              <a:prstGeom prst="rect">
                <a:avLst/>
              </a:prstGeom>
              <a:blipFill rotWithShape="0">
                <a:blip r:embed="rId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67328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H-Grid Insertion</a:t>
            </a:r>
            <a:endParaRPr lang="en-US" dirty="0"/>
          </a:p>
        </p:txBody>
      </p:sp>
      <p:sp>
        <p:nvSpPr>
          <p:cNvPr id="3" name="Content Placeholder 2"/>
          <p:cNvSpPr>
            <a:spLocks noGrp="1"/>
          </p:cNvSpPr>
          <p:nvPr>
            <p:ph idx="1"/>
          </p:nvPr>
        </p:nvSpPr>
        <p:spPr/>
        <p:txBody>
          <a:bodyPr/>
          <a:lstStyle/>
          <a:p>
            <a:pPr marL="0" indent="0">
              <a:buNone/>
            </a:pPr>
            <a:r>
              <a:rPr lang="en-US" dirty="0" smtClean="0"/>
              <a:t>Similar problem as before, which cells to insert into?</a:t>
            </a:r>
          </a:p>
          <a:p>
            <a:pPr marL="0" indent="0">
              <a:buNone/>
            </a:pPr>
            <a:r>
              <a:rPr lang="en-US" dirty="0"/>
              <a:t>		</a:t>
            </a:r>
          </a:p>
        </p:txBody>
      </p:sp>
      <p:pic>
        <p:nvPicPr>
          <p:cNvPr id="4" name="Picture 3"/>
          <p:cNvPicPr>
            <a:picLocks noChangeAspect="1"/>
          </p:cNvPicPr>
          <p:nvPr/>
        </p:nvPicPr>
        <p:blipFill>
          <a:blip r:embed="rId3"/>
          <a:stretch>
            <a:fillRect/>
          </a:stretch>
        </p:blipFill>
        <p:spPr>
          <a:xfrm>
            <a:off x="969866" y="2805646"/>
            <a:ext cx="2437200" cy="2311400"/>
          </a:xfrm>
          <a:prstGeom prst="rect">
            <a:avLst/>
          </a:prstGeom>
        </p:spPr>
      </p:pic>
      <p:pic>
        <p:nvPicPr>
          <p:cNvPr id="5" name="Picture 4"/>
          <p:cNvPicPr>
            <a:picLocks noChangeAspect="1"/>
          </p:cNvPicPr>
          <p:nvPr/>
        </p:nvPicPr>
        <p:blipFill>
          <a:blip r:embed="rId4"/>
          <a:stretch>
            <a:fillRect/>
          </a:stretch>
        </p:blipFill>
        <p:spPr>
          <a:xfrm>
            <a:off x="4663957" y="2804944"/>
            <a:ext cx="2437200" cy="2311400"/>
          </a:xfrm>
          <a:prstGeom prst="rect">
            <a:avLst/>
          </a:prstGeom>
        </p:spPr>
      </p:pic>
      <p:pic>
        <p:nvPicPr>
          <p:cNvPr id="6" name="Picture 5"/>
          <p:cNvPicPr>
            <a:picLocks noChangeAspect="1"/>
          </p:cNvPicPr>
          <p:nvPr/>
        </p:nvPicPr>
        <p:blipFill>
          <a:blip r:embed="rId5"/>
          <a:stretch>
            <a:fillRect/>
          </a:stretch>
        </p:blipFill>
        <p:spPr>
          <a:xfrm>
            <a:off x="8358048" y="2804944"/>
            <a:ext cx="2437200" cy="2311400"/>
          </a:xfrm>
          <a:prstGeom prst="rect">
            <a:avLst/>
          </a:prstGeom>
        </p:spPr>
      </p:pic>
      <p:sp>
        <p:nvSpPr>
          <p:cNvPr id="7" name="TextBox 6"/>
          <p:cNvSpPr txBox="1"/>
          <p:nvPr/>
        </p:nvSpPr>
        <p:spPr>
          <a:xfrm>
            <a:off x="1237036" y="5321328"/>
            <a:ext cx="2087482" cy="369332"/>
          </a:xfrm>
          <a:prstGeom prst="rect">
            <a:avLst/>
          </a:prstGeom>
          <a:noFill/>
        </p:spPr>
        <p:txBody>
          <a:bodyPr wrap="square" rtlCol="0">
            <a:spAutoFit/>
          </a:bodyPr>
          <a:lstStyle/>
          <a:p>
            <a:r>
              <a:rPr lang="en-US" dirty="0" smtClean="0"/>
              <a:t>Object center?</a:t>
            </a:r>
            <a:endParaRPr lang="en-US" dirty="0"/>
          </a:p>
        </p:txBody>
      </p:sp>
      <p:sp>
        <p:nvSpPr>
          <p:cNvPr id="8" name="TextBox 7"/>
          <p:cNvSpPr txBox="1"/>
          <p:nvPr/>
        </p:nvSpPr>
        <p:spPr>
          <a:xfrm>
            <a:off x="4663957" y="5275491"/>
            <a:ext cx="2437200" cy="646331"/>
          </a:xfrm>
          <a:prstGeom prst="rect">
            <a:avLst/>
          </a:prstGeom>
          <a:noFill/>
        </p:spPr>
        <p:txBody>
          <a:bodyPr wrap="square" rtlCol="0">
            <a:spAutoFit/>
          </a:bodyPr>
          <a:lstStyle/>
          <a:p>
            <a:r>
              <a:rPr lang="en-US" dirty="0" smtClean="0"/>
              <a:t>All overlapped on current grid level?</a:t>
            </a:r>
            <a:endParaRPr lang="en-US" dirty="0"/>
          </a:p>
        </p:txBody>
      </p:sp>
      <p:sp>
        <p:nvSpPr>
          <p:cNvPr id="11" name="TextBox 10"/>
          <p:cNvSpPr txBox="1"/>
          <p:nvPr/>
        </p:nvSpPr>
        <p:spPr>
          <a:xfrm>
            <a:off x="8727299" y="5413990"/>
            <a:ext cx="2067949" cy="369332"/>
          </a:xfrm>
          <a:prstGeom prst="rect">
            <a:avLst/>
          </a:prstGeom>
          <a:noFill/>
        </p:spPr>
        <p:txBody>
          <a:bodyPr wrap="square" rtlCol="0">
            <a:spAutoFit/>
          </a:bodyPr>
          <a:lstStyle/>
          <a:p>
            <a:r>
              <a:rPr lang="en-US" dirty="0" smtClean="0"/>
              <a:t>All overlapped?</a:t>
            </a:r>
            <a:endParaRPr lang="en-US" dirty="0"/>
          </a:p>
        </p:txBody>
      </p:sp>
    </p:spTree>
    <p:extLst>
      <p:ext uri="{BB962C8B-B14F-4D97-AF65-F5344CB8AC3E}">
        <p14:creationId xmlns:p14="http://schemas.microsoft.com/office/powerpoint/2010/main" val="371745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H-Grid Removal</a:t>
            </a:r>
            <a:endParaRPr lang="en-US" dirty="0"/>
          </a:p>
        </p:txBody>
      </p:sp>
      <p:sp>
        <p:nvSpPr>
          <p:cNvPr id="3" name="Content Placeholder 2"/>
          <p:cNvSpPr>
            <a:spLocks noGrp="1"/>
          </p:cNvSpPr>
          <p:nvPr>
            <p:ph idx="1"/>
          </p:nvPr>
        </p:nvSpPr>
        <p:spPr/>
        <p:txBody>
          <a:bodyPr/>
          <a:lstStyle/>
          <a:p>
            <a:pPr marL="0" indent="0">
              <a:buNone/>
            </a:pPr>
            <a:r>
              <a:rPr lang="en-US" dirty="0" smtClean="0"/>
              <a:t>Same as with uniform grid</a:t>
            </a:r>
            <a:endParaRPr lang="en-US" dirty="0"/>
          </a:p>
        </p:txBody>
      </p:sp>
    </p:spTree>
    <p:extLst>
      <p:ext uri="{BB962C8B-B14F-4D97-AF65-F5344CB8AC3E}">
        <p14:creationId xmlns:p14="http://schemas.microsoft.com/office/powerpoint/2010/main" val="312855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H-Grid Update</a:t>
            </a:r>
            <a:endParaRPr lang="en-US" dirty="0"/>
          </a:p>
        </p:txBody>
      </p:sp>
      <p:sp>
        <p:nvSpPr>
          <p:cNvPr id="3" name="Content Placeholder 2"/>
          <p:cNvSpPr>
            <a:spLocks noGrp="1"/>
          </p:cNvSpPr>
          <p:nvPr>
            <p:ph idx="1"/>
          </p:nvPr>
        </p:nvSpPr>
        <p:spPr/>
        <p:txBody>
          <a:bodyPr/>
          <a:lstStyle/>
          <a:p>
            <a:pPr marL="0" indent="0">
              <a:buNone/>
            </a:pPr>
            <a:r>
              <a:rPr lang="en-US" dirty="0" smtClean="0"/>
              <a:t>Simple method: remove old values, insert new values</a:t>
            </a:r>
          </a:p>
          <a:p>
            <a:pPr marL="0" indent="0">
              <a:buNone/>
            </a:pPr>
            <a:endParaRPr lang="en-US" dirty="0"/>
          </a:p>
          <a:p>
            <a:pPr marL="0" indent="0">
              <a:buNone/>
            </a:pPr>
            <a:r>
              <a:rPr lang="en-US" dirty="0" smtClean="0"/>
              <a:t>Can slightly optimize by not removing from a cell that you’ll insert into</a:t>
            </a:r>
            <a:endParaRPr lang="en-US" dirty="0"/>
          </a:p>
        </p:txBody>
      </p:sp>
    </p:spTree>
    <p:extLst>
      <p:ext uri="{BB962C8B-B14F-4D97-AF65-F5344CB8AC3E}">
        <p14:creationId xmlns:p14="http://schemas.microsoft.com/office/powerpoint/2010/main" val="153474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Shape-Casting</a:t>
            </a:r>
            <a:endParaRPr lang="en-US" dirty="0"/>
          </a:p>
        </p:txBody>
      </p:sp>
      <p:sp>
        <p:nvSpPr>
          <p:cNvPr id="3" name="Content Placeholder 2"/>
          <p:cNvSpPr>
            <a:spLocks noGrp="1"/>
          </p:cNvSpPr>
          <p:nvPr>
            <p:ph idx="1"/>
          </p:nvPr>
        </p:nvSpPr>
        <p:spPr/>
        <p:txBody>
          <a:bodyPr/>
          <a:lstStyle/>
          <a:p>
            <a:pPr marL="0" indent="0">
              <a:buNone/>
            </a:pPr>
            <a:r>
              <a:rPr lang="en-US" dirty="0" smtClean="0"/>
              <a:t>Shape-casting is the same, just more complicated (check each h-grid level)</a:t>
            </a:r>
          </a:p>
        </p:txBody>
      </p:sp>
      <p:pic>
        <p:nvPicPr>
          <p:cNvPr id="13" name="Picture 12"/>
          <p:cNvPicPr>
            <a:picLocks noChangeAspect="1"/>
          </p:cNvPicPr>
          <p:nvPr/>
        </p:nvPicPr>
        <p:blipFill>
          <a:blip r:embed="rId3"/>
          <a:stretch>
            <a:fillRect/>
          </a:stretch>
        </p:blipFill>
        <p:spPr>
          <a:xfrm>
            <a:off x="2982717" y="2958738"/>
            <a:ext cx="4836320" cy="2438400"/>
          </a:xfrm>
          <a:prstGeom prst="rect">
            <a:avLst/>
          </a:prstGeom>
        </p:spPr>
      </p:pic>
    </p:spTree>
    <p:extLst>
      <p:ext uri="{BB962C8B-B14F-4D97-AF65-F5344CB8AC3E}">
        <p14:creationId xmlns:p14="http://schemas.microsoft.com/office/powerpoint/2010/main" val="142414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a:t>
            </a:r>
            <a:endParaRPr lang="en-US" dirty="0"/>
          </a:p>
        </p:txBody>
      </p:sp>
      <p:sp>
        <p:nvSpPr>
          <p:cNvPr id="3" name="Content Placeholder 2"/>
          <p:cNvSpPr>
            <a:spLocks noGrp="1"/>
          </p:cNvSpPr>
          <p:nvPr>
            <p:ph idx="1"/>
          </p:nvPr>
        </p:nvSpPr>
        <p:spPr/>
        <p:txBody>
          <a:bodyPr/>
          <a:lstStyle/>
          <a:p>
            <a:pPr marL="0" indent="0">
              <a:buNone/>
            </a:pPr>
            <a:r>
              <a:rPr lang="en-US" dirty="0" smtClean="0"/>
              <a:t>Ray-casting is the same, just with more grids</a:t>
            </a:r>
          </a:p>
          <a:p>
            <a:pPr marL="0" indent="0">
              <a:buNone/>
            </a:pPr>
            <a:r>
              <a:rPr lang="en-US" dirty="0" smtClean="0"/>
              <a:t>Be careful to get t-first results</a:t>
            </a:r>
            <a:endParaRPr lang="en-US" dirty="0"/>
          </a:p>
        </p:txBody>
      </p:sp>
    </p:spTree>
    <p:extLst>
      <p:ext uri="{BB962C8B-B14F-4D97-AF65-F5344CB8AC3E}">
        <p14:creationId xmlns:p14="http://schemas.microsoft.com/office/powerpoint/2010/main" val="4150474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2640</TotalTime>
  <Words>1024</Words>
  <Application>Microsoft Office PowerPoint</Application>
  <PresentationFormat>Widescreen</PresentationFormat>
  <Paragraphs>90</Paragraphs>
  <Slides>11</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Verdana</vt:lpstr>
      <vt:lpstr>Office Theme</vt:lpstr>
      <vt:lpstr>Visio</vt:lpstr>
      <vt:lpstr>Hierarchical Grids</vt:lpstr>
      <vt:lpstr>Uniform Grid</vt:lpstr>
      <vt:lpstr>H-Grid</vt:lpstr>
      <vt:lpstr>Grid Level</vt:lpstr>
      <vt:lpstr>H-Grid Insertion</vt:lpstr>
      <vt:lpstr>H-Grid Removal</vt:lpstr>
      <vt:lpstr>H-Grid Update</vt:lpstr>
      <vt:lpstr>Shape-Casting</vt:lpstr>
      <vt:lpstr>Ray-Casting</vt:lpstr>
      <vt:lpstr>Pair Query</vt:lpstr>
      <vt:lpstr>Hashing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149</cp:revision>
  <dcterms:created xsi:type="dcterms:W3CDTF">2015-01-13T03:43:20Z</dcterms:created>
  <dcterms:modified xsi:type="dcterms:W3CDTF">2015-10-09T15:22:42Z</dcterms:modified>
</cp:coreProperties>
</file>