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5"/>
  </p:notesMasterIdLst>
  <p:sldIdLst>
    <p:sldId id="256" r:id="rId2"/>
    <p:sldId id="257" r:id="rId3"/>
    <p:sldId id="266" r:id="rId4"/>
    <p:sldId id="258" r:id="rId5"/>
    <p:sldId id="268" r:id="rId6"/>
    <p:sldId id="269" r:id="rId7"/>
    <p:sldId id="259" r:id="rId8"/>
    <p:sldId id="261" r:id="rId9"/>
    <p:sldId id="271" r:id="rId10"/>
    <p:sldId id="270" r:id="rId11"/>
    <p:sldId id="272" r:id="rId12"/>
    <p:sldId id="273" r:id="rId13"/>
    <p:sldId id="274" r:id="rId14"/>
    <p:sldId id="262" r:id="rId15"/>
    <p:sldId id="275" r:id="rId16"/>
    <p:sldId id="277" r:id="rId17"/>
    <p:sldId id="279" r:id="rId18"/>
    <p:sldId id="278" r:id="rId19"/>
    <p:sldId id="280" r:id="rId20"/>
    <p:sldId id="281" r:id="rId21"/>
    <p:sldId id="283" r:id="rId22"/>
    <p:sldId id="284" r:id="rId23"/>
    <p:sldId id="285" r:id="rId24"/>
    <p:sldId id="265" r:id="rId25"/>
    <p:sldId id="286" r:id="rId26"/>
    <p:sldId id="287" r:id="rId27"/>
    <p:sldId id="288" r:id="rId28"/>
    <p:sldId id="289" r:id="rId29"/>
    <p:sldId id="290" r:id="rId30"/>
    <p:sldId id="291" r:id="rId31"/>
    <p:sldId id="292" r:id="rId32"/>
    <p:sldId id="263"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4442" autoAdjust="0"/>
  </p:normalViewPr>
  <p:slideViewPr>
    <p:cSldViewPr snapToGrid="0">
      <p:cViewPr varScale="1">
        <p:scale>
          <a:sx n="75" d="100"/>
          <a:sy n="75" d="100"/>
        </p:scale>
        <p:origin x="187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2/26/2016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 k-d</a:t>
                </a:r>
                <a:r>
                  <a:rPr lang="en-US" baseline="0" dirty="0" smtClean="0"/>
                  <a:t> tree, or k-dimensional tree is a generalization of </a:t>
                </a:r>
                <a:r>
                  <a:rPr lang="en-US" baseline="0" dirty="0" err="1" smtClean="0"/>
                  <a:t>oct</a:t>
                </a:r>
                <a:r>
                  <a:rPr lang="en-US" baseline="0" dirty="0" smtClean="0"/>
                  <a:t> and quad trees. It can also be thought of as a specialization of a </a:t>
                </a:r>
                <a:r>
                  <a:rPr lang="en-US" baseline="0" dirty="0" err="1" smtClean="0"/>
                  <a:t>bsp</a:t>
                </a:r>
                <a:r>
                  <a:rPr lang="en-US" baseline="0" dirty="0" smtClean="0"/>
                  <a:t>-tree. K-d trees are simply a tree composed of splitting hyper-planes, like </a:t>
                </a:r>
                <a:r>
                  <a:rPr lang="en-US" baseline="0" dirty="0" err="1" smtClean="0"/>
                  <a:t>bsp</a:t>
                </a:r>
                <a:r>
                  <a:rPr lang="en-US" baseline="0" dirty="0" smtClean="0"/>
                  <a:t>-trees, but only allowing axis aligned splits. That means the majority of </a:t>
                </a:r>
                <a:r>
                  <a:rPr lang="en-US" baseline="0" dirty="0" err="1" smtClean="0"/>
                  <a:t>bsp</a:t>
                </a:r>
                <a:r>
                  <a:rPr lang="en-US" baseline="0" dirty="0" smtClean="0"/>
                  <a:t>-tree topics that we’ve talked about also apply to k-d trees.</a:t>
                </a:r>
                <a:endParaRPr lang="en-US" dirty="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points can be added dynamically to a k-d tree. Simply traverse the tree classifying the input point at each step. If</a:t>
            </a:r>
            <a:r>
              <a:rPr lang="en-US" baseline="0" dirty="0" smtClean="0"/>
              <a:t> the point is to the left of the split plane then </a:t>
            </a:r>
            <a:r>
              <a:rPr lang="en-US" baseline="0" dirty="0" err="1" smtClean="0"/>
              <a:t>recurse</a:t>
            </a:r>
            <a:r>
              <a:rPr lang="en-US" baseline="0" dirty="0" smtClean="0"/>
              <a:t> down the left, otherwise down the right. When reaching a leaf node the input point is just inserted as the new left or right child of the leaf node.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3207769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absolute simplest way to remove a point from the tree is to just re-build</a:t>
            </a:r>
            <a:r>
              <a:rPr lang="en-US" baseline="0" dirty="0" smtClean="0"/>
              <a:t> the whole thing. This is obviously wasteful and can easily be improved upon.</a:t>
            </a:r>
          </a:p>
          <a:p>
            <a:endParaRPr lang="en-US" baseline="0" dirty="0" smtClean="0"/>
          </a:p>
          <a:p>
            <a:r>
              <a:rPr lang="en-US" baseline="0" dirty="0" smtClean="0"/>
              <a:t>The next simplest method is to find the point that’s being removed and re-build its entire sub-tree.</a:t>
            </a:r>
          </a:p>
          <a:p>
            <a:endParaRPr lang="en-US" baseline="0" dirty="0" smtClean="0"/>
          </a:p>
          <a:p>
            <a:r>
              <a:rPr lang="en-US" baseline="0" dirty="0" smtClean="0"/>
              <a:t>One other method to remove a point is to replace it with a child in the sub-tree. The typical way to do this is to either replace it with largest value less than it or the smallest value larger than it. That is, replace it with 1 of its 2 closest values (on the split axis). The point that replaces has to also be removed from the tree to make this work though. This is performed by repeating this removal process on the replacement point until a leaf node is reached.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174987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insertion and removal will leave the k-d tree unbalanced. Unfortunately, there’s no easy way to re-balance a standard k-d tree. Rotations can’t be performed as the tree is sorted among multiple dimensions. If a simple rotation was performed then the sorting of sub-trees would be broken with respect to the new root.</a:t>
            </a:r>
          </a:p>
          <a:p>
            <a:endParaRPr lang="en-US" baseline="0" dirty="0" smtClean="0"/>
          </a:p>
          <a:p>
            <a:r>
              <a:rPr lang="en-US" baseline="0" dirty="0" smtClean="0"/>
              <a:t>There are variations of k-d tree that allow balancing but they are outside the scope of this class. Just know that insertion and removal will unbalance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2167294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The easiest traverse to start looking at is points in sphere, that is find all points that are within a query sphere.</a:t>
                </a:r>
              </a:p>
              <a:p>
                <a:endParaRPr lang="en-US" baseline="0" dirty="0" smtClean="0"/>
              </a:p>
              <a:p>
                <a:r>
                  <a:rPr lang="en-US" baseline="0" dirty="0" smtClean="0"/>
                  <a:t>At any given node, we always need to check if the point contained in the node is within the sphere. We also always need to traverse down the side that the sphere’s center is on. The question is just do we need to traverse down the opposite side. This is a simple distance check to see if the sphere overlaps the split plane.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84386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for an example of checking this sphere against the given k-d tree.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22743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start with we check the sphere against the root level of the tree. The point contained in the root leaf isn’t inside the sphere so we don’t add it to our list. Similarly the sphere doesn’t intersect the split plane so we only need to </a:t>
                </a:r>
                <a:r>
                  <a:rPr lang="en-US" baseline="0" dirty="0" err="1" smtClean="0"/>
                  <a:t>recurse</a:t>
                </a:r>
                <a:r>
                  <a:rPr lang="en-US" baseline="0" dirty="0" smtClean="0"/>
                  <a:t> down the left side of the tree.</a:t>
                </a:r>
              </a:p>
              <a:p>
                <a:endParaRPr lang="en-US" baseline="0" dirty="0" smtClean="0"/>
              </a:p>
              <a:p>
                <a:r>
                  <a:rPr lang="en-US" baseline="0" dirty="0" smtClean="0"/>
                  <a:t>Note here that I’m shading the portions of space we actually check against.</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15130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check the next level of the tree. The sphere contains the point in this node (marked in red). We obviously need to </a:t>
                </a:r>
                <a:r>
                  <a:rPr lang="en-US" baseline="0" dirty="0" err="1" smtClean="0"/>
                  <a:t>recurse</a:t>
                </a:r>
                <a:r>
                  <a:rPr lang="en-US" baseline="0" dirty="0" smtClean="0"/>
                  <a:t> down the side of the tree the sphere center is on (the bottom) but since the sphere intersects the split plane we also need to </a:t>
                </a:r>
                <a:r>
                  <a:rPr lang="en-US" baseline="0" dirty="0" err="1" smtClean="0"/>
                  <a:t>recurse</a:t>
                </a:r>
                <a:r>
                  <a:rPr lang="en-US" baseline="0" dirty="0" smtClean="0"/>
                  <a:t> down the top side.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113884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traverse down the top side first (this order doesn’t matter). In this case the sphere doesn’t contain the point on the split plane and it doesn’t intersect the plane. Since this is also a leaf node there’s nothing more to do and iteration stops.</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50663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can go back to the other side of the tree. In this case the sphere contains the point and intersects both sides. However, as this is a leaf node there’s nothing more to do.</a:t>
                </a:r>
              </a:p>
              <a:p>
                <a:r>
                  <a:rPr lang="en-US" baseline="0" dirty="0" smtClean="0"/>
                  <a:t>We now stop with the sphere query returning 2 points.</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55306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Unfortunately this test isn’t quite sufficient. It’ll never miss any results but it will spend more time traversing down the tree than it should. To see why we can look at another example.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162471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why do we care about k-d</a:t>
                </a:r>
                <a:r>
                  <a:rPr lang="en-US" baseline="0" dirty="0" smtClean="0"/>
                  <a:t> trees over </a:t>
                </a:r>
                <a:r>
                  <a:rPr lang="en-US" baseline="0" dirty="0" err="1" smtClean="0"/>
                  <a:t>bsp</a:t>
                </a:r>
                <a:r>
                  <a:rPr lang="en-US" baseline="0" dirty="0" smtClean="0"/>
                  <a:t>-trees? The constraint to only choose axis aligned splitting planes greatly simplifies a lot of logic. In particular we get 3 major </a:t>
                </a:r>
                <a:r>
                  <a:rPr lang="en-US" baseline="0" dirty="0" err="1" smtClean="0"/>
                  <a:t>beneifits</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Axis aligned splits are much cheaper to perform collision detection against</a:t>
                </a:r>
              </a:p>
              <a:p>
                <a:pPr marL="228600" indent="-228600">
                  <a:buAutoNum type="arabicPeriod"/>
                </a:pPr>
                <a:r>
                  <a:rPr lang="en-US" baseline="0" dirty="0" smtClean="0"/>
                  <a:t>Axis aligned split planes are numerically robust</a:t>
                </a:r>
              </a:p>
              <a:p>
                <a:pPr marL="228600" indent="-228600">
                  <a:buAutoNum type="arabicPeriod"/>
                </a:pPr>
                <a:r>
                  <a:rPr lang="en-US" baseline="0" dirty="0" smtClean="0"/>
                  <a:t>Axis aligned splits require less memory</a:t>
                </a:r>
              </a:p>
              <a:p>
                <a:pPr marL="228600" indent="-228600">
                  <a:buAutoNum type="arabicPeriod"/>
                </a:pPr>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007541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start with the sphere doesn’t contain the point on the plane, but it does intersect both sides. To make my point quicker I’m going to </a:t>
                </a:r>
                <a:r>
                  <a:rPr lang="en-US" baseline="0" dirty="0" err="1" smtClean="0"/>
                  <a:t>recurse</a:t>
                </a:r>
                <a:r>
                  <a:rPr lang="en-US" baseline="0" dirty="0" smtClean="0"/>
                  <a:t> into the right side first.</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1146121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test the sphere against the highlighted plane. Unfortunately when performing this test the sphere does intersect the plane. So in this case we’ll </a:t>
                </a:r>
                <a:r>
                  <a:rPr lang="en-US" baseline="0" dirty="0" err="1" smtClean="0"/>
                  <a:t>recurse</a:t>
                </a:r>
                <a:r>
                  <a:rPr lang="en-US" baseline="0" dirty="0" smtClean="0"/>
                  <a:t> down the bottom side even though the sphere can’t possible intersect anything inside.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87629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One solution to fix this (as mentioned by the orange book) is to find the point on the plane closest to the sphere center when traversing down the side the sphere is not on.</a:t>
                </a:r>
              </a:p>
              <a:p>
                <a:endParaRPr lang="en-US" baseline="0" dirty="0" smtClean="0"/>
              </a:p>
              <a:p>
                <a:r>
                  <a:rPr lang="en-US" baseline="0" dirty="0" smtClean="0"/>
                  <a:t>This is simply performed by clamping the sphere center at each iteration to the plane. This point is passed down each time and clamped against the new plane. In so doing we’ll end up with the displayed point when testing. Now by performing a simple point-in-sphere test instead of sphere intersecting plane we will determine to not </a:t>
                </a:r>
                <a:r>
                  <a:rPr lang="en-US" baseline="0" dirty="0" err="1" smtClean="0"/>
                  <a:t>recurse</a:t>
                </a:r>
                <a:r>
                  <a:rPr lang="en-US" baseline="0" dirty="0" smtClean="0"/>
                  <a:t> down the bottom side of the tree.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481658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Perhaps a more common operation with k-d trees is</a:t>
                </a:r>
                <a:r>
                  <a:rPr lang="en-US" baseline="0" dirty="0" smtClean="0"/>
                  <a:t> the nearest neighbor search. That is, given a point find what other point is closer. Implemented naively this would be an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oMath>
                </a14:m>
                <a:r>
                  <a:rPr lang="en-US" dirty="0" smtClean="0"/>
                  <a:t> search but</a:t>
                </a:r>
                <a:r>
                  <a:rPr lang="en-US" baseline="0" dirty="0" smtClean="0"/>
                  <a:t> with the k-d tree this becomes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func>
                          <m:funcPr>
                            <m:ctrlPr>
                              <a:rPr lang="en-US" b="0" i="1" baseline="0" smtClean="0">
                                <a:latin typeface="Cambria Math" panose="02040503050406030204" pitchFamily="18" charset="0"/>
                              </a:rPr>
                            </m:ctrlPr>
                          </m:funcPr>
                          <m:fName>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log</m:t>
                                </m:r>
                              </m:e>
                              <m:sub>
                                <m:r>
                                  <a:rPr lang="en-US" b="0" i="1" baseline="0" smtClean="0">
                                    <a:latin typeface="Cambria Math" panose="02040503050406030204" pitchFamily="18" charset="0"/>
                                  </a:rPr>
                                  <m:t>2</m:t>
                                </m:r>
                              </m:sub>
                            </m:sSub>
                          </m:fName>
                          <m:e>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e>
                        </m:func>
                      </m:e>
                    </m:d>
                  </m:oMath>
                </a14:m>
                <a:r>
                  <a:rPr lang="en-US" dirty="0" smtClean="0"/>
                  <a:t>.</a:t>
                </a:r>
              </a:p>
              <a:p>
                <a:endParaRPr lang="en-US" dirty="0" smtClean="0"/>
              </a:p>
              <a:p>
                <a:r>
                  <a:rPr lang="en-US" dirty="0" smtClean="0"/>
                  <a:t>The reason why we started with querying a sphere instead</a:t>
                </a:r>
                <a:r>
                  <a:rPr lang="en-US" baseline="0" dirty="0" smtClean="0"/>
                  <a:t> of nearest neighbor search is that how we query a sphere is basically how we perform nearest neighbor search. The basic idea is to construct a sphere centered at our query point with a radius equal to the distance between this point and the root’s point.</a:t>
                </a:r>
              </a:p>
              <a:p>
                <a:endParaRPr lang="en-US" baseline="0" dirty="0" smtClean="0"/>
              </a:p>
              <a:p>
                <a:r>
                  <a:rPr lang="en-US" baseline="0" dirty="0" smtClean="0"/>
                  <a:t>At any given node we now have the following steps:</a:t>
                </a:r>
              </a:p>
              <a:p>
                <a:pPr marL="228600" indent="-228600">
                  <a:buAutoNum type="arabicPeriod"/>
                </a:pPr>
                <a:r>
                  <a:rPr lang="en-US" baseline="0" dirty="0" smtClean="0"/>
                  <a:t>If the node’s point is closer than the old closest point then we update the closest point (and our implicit sphere).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Recurse</a:t>
                </a:r>
                <a:r>
                  <a:rPr lang="en-US" baseline="0" dirty="0" smtClean="0"/>
                  <a:t> down the side of the tree that the query point is 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If the distance to the other plane is closer than our current closest point then </a:t>
                </a:r>
                <a:r>
                  <a:rPr lang="en-US" baseline="0" dirty="0" err="1" smtClean="0"/>
                  <a:t>recurse</a:t>
                </a:r>
                <a:r>
                  <a:rPr lang="en-US" baseline="0" dirty="0" smtClean="0"/>
                  <a:t> down that side.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way to look at this is that we send a sphere down the tree and as we find closer points we shrink the sphere.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note that you still have to be careful of checking a </a:t>
                </a:r>
                <a:r>
                  <a:rPr lang="en-US" baseline="0" dirty="0" err="1" smtClean="0"/>
                  <a:t>recursing</a:t>
                </a:r>
                <a:r>
                  <a:rPr lang="en-US" baseline="0" dirty="0" smtClean="0"/>
                  <a:t> down a plane where the sphere hits the infinite plane that should’ve been clipped by the parent nodes.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note that these steps can be slightly re-ordered by switching steps 1 and 2 around (not 3). Basically do we update before </a:t>
                </a:r>
                <a:r>
                  <a:rPr lang="en-US" baseline="0" dirty="0" err="1" smtClean="0"/>
                  <a:t>recursing</a:t>
                </a:r>
                <a:r>
                  <a:rPr lang="en-US" baseline="0" dirty="0" smtClean="0"/>
                  <a:t> or after? In either case it’s whichever we think will shrink the sphere faster.</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274890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for an example. As said before we start by initializing the sphere to be centered at our query point (pictured in dark blue) with a radius equal to the distance between the center and the point in the plane. Not that this is not the same as the distance to the plane.</a:t>
                </a:r>
              </a:p>
              <a:p>
                <a:endParaRPr lang="en-US" baseline="0" dirty="0" smtClean="0"/>
              </a:p>
              <a:p>
                <a:r>
                  <a:rPr lang="en-US" baseline="0" dirty="0" smtClean="0"/>
                  <a:t>Now we start by </a:t>
                </a:r>
                <a:r>
                  <a:rPr lang="en-US" baseline="0" dirty="0" err="1" smtClean="0"/>
                  <a:t>recursing</a:t>
                </a:r>
                <a:r>
                  <a:rPr lang="en-US" baseline="0" dirty="0" smtClean="0"/>
                  <a:t> down the side the sphere center is on, in this case the left side.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3162480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at this level the split point is closer than the previous point so we update our sphere to be smaller. Then we continue to </a:t>
                </a:r>
                <a:r>
                  <a:rPr lang="en-US" baseline="0" dirty="0" err="1" smtClean="0"/>
                  <a:t>recurse</a:t>
                </a:r>
                <a:r>
                  <a:rPr lang="en-US" baseline="0" dirty="0" smtClean="0"/>
                  <a:t> down the side the sphere center is on, in this case the bottom.</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07812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Once again the split point is closer so shrink the sphere. This time however we’re at a leaf node so recursion stops and we return back up to the parent node.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2070652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perform the remaining step in our query: checking to see if the sphere intersects the other side. Just because the point on the plane is not closer doesn’t mean that we can’t find a closer point.</a:t>
                </a:r>
              </a:p>
              <a:p>
                <a:endParaRPr lang="en-US" baseline="0" dirty="0" smtClean="0"/>
              </a:p>
              <a:p>
                <a:r>
                  <a:rPr lang="en-US" baseline="0" dirty="0" smtClean="0"/>
                  <a:t>Since the sphere does intersect the split plane still then we need to </a:t>
                </a:r>
                <a:r>
                  <a:rPr lang="en-US" baseline="0" dirty="0" err="1" smtClean="0"/>
                  <a:t>recurse</a:t>
                </a:r>
                <a:r>
                  <a:rPr lang="en-US" baseline="0" dirty="0" smtClean="0"/>
                  <a:t> into the </a:t>
                </a:r>
                <a:r>
                  <a:rPr lang="en-US" baseline="0" smtClean="0"/>
                  <a:t>other side.</a:t>
                </a:r>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45898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perform all of the steps on this new sub-tree. In this case however note that no more work is necessary and we just return back up the tree.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1336816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Finally we end back up at the root. Once again we perform the remaining step and check if the sphere intersects the split plane. It does not so we return. Since this is the root we then terminate with the closest point.</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348971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baseline="0" dirty="0" smtClean="0"/>
                  <a:t>Axis aligned splits are much cheaper to perform collision detection against than arbitrary aligned axes. This is one reason why </a:t>
                </a:r>
                <a:r>
                  <a:rPr lang="en-US" baseline="0" dirty="0" err="1" smtClean="0"/>
                  <a:t>Aabbs</a:t>
                </a:r>
                <a:r>
                  <a:rPr lang="en-US" baseline="0" dirty="0" smtClean="0"/>
                  <a:t> are used over </a:t>
                </a:r>
                <a:r>
                  <a:rPr lang="en-US" baseline="0" dirty="0" err="1" smtClean="0"/>
                  <a:t>Obbs</a:t>
                </a:r>
                <a:r>
                  <a:rPr lang="en-US" baseline="0" dirty="0" smtClean="0"/>
                  <a:t>. Instead of having to compare on a random axis which requires a projection we can directly check the x, y, or z-values which requires no additional computations.</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72242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Just as a quick example, it’s easy to construct a scenario where we must traverse down the other side of the plane to find the closest point.</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669570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With a small alteration we can also perform an n-nearest neighbor search, that is find the closest n-points to our query point.</a:t>
                </a:r>
              </a:p>
              <a:p>
                <a:endParaRPr lang="en-US" baseline="0" dirty="0" smtClean="0"/>
              </a:p>
              <a:p>
                <a:r>
                  <a:rPr lang="en-US" baseline="0" dirty="0" smtClean="0"/>
                  <a:t>There’s only a few things to alter here. First we have to store a priority queue of our closest n-points sorted by distance (or squared distance) from the query point. Now when we check the hyper sphere to see if it crosses the split plane we have to check the largest hyper sphere. That is, if we have 2 distances for closest points in a 2-nearest neighbor search of 1.0 and 2.0, we have to traverse the other side if the plane is within a distance of 2.</a:t>
                </a:r>
              </a:p>
              <a:p>
                <a:endParaRPr lang="en-US" baseline="0" dirty="0" smtClean="0"/>
              </a:p>
              <a:p>
                <a:r>
                  <a:rPr lang="en-US" baseline="0" dirty="0" smtClean="0"/>
                  <a:t>The other small alteration that has to be performed is to always traverse the other side if we don’t yet have our max number of query points. That is, even if the largest hypersphere doesn’t intersect the split plane, we still allow more points so we have to check the other side.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50472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baseline="0" dirty="0" smtClean="0"/>
                  <a:t>The second reason to use k-d trees is that axis aligned splits are numerically robust. This is because we can directly compare a float’s value without having to worry about the imprecision of floats. With a </a:t>
                </a:r>
                <a:r>
                  <a:rPr lang="en-US" baseline="0" dirty="0" err="1" smtClean="0"/>
                  <a:t>bsp</a:t>
                </a:r>
                <a:r>
                  <a:rPr lang="en-US" baseline="0" dirty="0" smtClean="0"/>
                  <a:t>-tree we can have a point accidentally classify as in-front, behind, or coplanar just due to how a float value projects onto a given normal. As there are no projections being computed this isn’t a problem with k-d trees.</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25420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baseline="0" dirty="0" smtClean="0"/>
                  <a:t>And finally, an axis aligned split requires less memory than an arbitrary split.</a:t>
                </a:r>
              </a:p>
              <a:p>
                <a:pPr marL="0" indent="0">
                  <a:buNone/>
                </a:pPr>
                <a:r>
                  <a:rPr lang="en-US" baseline="0" dirty="0" smtClean="0"/>
                  <a:t>An arbitrary split plane requires at minimum 4 floats for the plane normal and position (vector4 version of a plane). A k-d tree split only requires which axis and the float value, so 1 </a:t>
                </a:r>
                <a:r>
                  <a:rPr lang="en-US" baseline="0" dirty="0" err="1" smtClean="0"/>
                  <a:t>int</a:t>
                </a:r>
                <a:r>
                  <a:rPr lang="en-US" baseline="0" dirty="0" smtClean="0"/>
                  <a:t> and 1 float. If you go to the extreme, you can pack even more into the integer (as only 2 bits are needed for signifying which axis), but that’s a topic for another time.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74953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K-d</a:t>
                </a:r>
                <a:r>
                  <a:rPr lang="en-US" baseline="0" dirty="0" smtClean="0"/>
                  <a:t> trees are useful in many of the same areas of </a:t>
                </a:r>
                <a:r>
                  <a:rPr lang="en-US" baseline="0" dirty="0" err="1" smtClean="0"/>
                  <a:t>bsp</a:t>
                </a:r>
                <a:r>
                  <a:rPr lang="en-US" baseline="0" dirty="0" smtClean="0"/>
                  <a:t>-trees, such as static broadphases. As these topics were already covered with </a:t>
                </a:r>
                <a:r>
                  <a:rPr lang="en-US" baseline="0" dirty="0" err="1" smtClean="0"/>
                  <a:t>bsp</a:t>
                </a:r>
                <a:r>
                  <a:rPr lang="en-US" baseline="0" dirty="0" smtClean="0"/>
                  <a:t>-trees I’ll focus on some other useful applications of k-d trees, in particular nearest neighbor searches.</a:t>
                </a:r>
              </a:p>
              <a:p>
                <a:endParaRPr lang="en-US" baseline="0" dirty="0" smtClean="0"/>
              </a:p>
              <a:p>
                <a:r>
                  <a:rPr lang="en-US" baseline="0" dirty="0" smtClean="0"/>
                  <a:t>One common application of k-d trees outside of computational geometry is to store k-dimensional un-related data, such as height, age, etc… This data can be thought of as a point in k-dimensional space. Hence k-d trees often are constructed just from points. For simplicity’s sake, we’ll just look at 3d points, just keep in mind this can be extended for higher dimensions.</a:t>
                </a:r>
              </a:p>
              <a:p>
                <a:endParaRPr lang="en-US" baseline="0" dirty="0" smtClean="0"/>
              </a:p>
              <a:p>
                <a:r>
                  <a:rPr lang="en-US" baseline="0" dirty="0" smtClean="0"/>
                  <a:t>This can thought of as dividing space in half by a splitting hyperplane.</a:t>
                </a:r>
                <a:endParaRPr lang="en-US" dirty="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566166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First let’s look at how you construct a k-d</a:t>
                </a:r>
                <a:r>
                  <a:rPr lang="en-US" baseline="0" dirty="0" smtClean="0"/>
                  <a:t> tree of points. As with </a:t>
                </a:r>
                <a:r>
                  <a:rPr lang="en-US" baseline="0" dirty="0" err="1" smtClean="0"/>
                  <a:t>bsp</a:t>
                </a:r>
                <a:r>
                  <a:rPr lang="en-US" baseline="0" dirty="0" smtClean="0"/>
                  <a:t>-trees, there’s 2 different criteria we have to consider: the split axis and the split position.</a:t>
                </a:r>
              </a:p>
              <a:p>
                <a:endParaRPr lang="en-US" baseline="0" dirty="0" smtClean="0"/>
              </a:p>
              <a:p>
                <a:r>
                  <a:rPr lang="en-US" baseline="0" dirty="0" smtClean="0"/>
                  <a:t>Our choices for split axis are much more limited with a k-d tree than a </a:t>
                </a:r>
                <a:r>
                  <a:rPr lang="en-US" baseline="0" dirty="0" err="1" smtClean="0"/>
                  <a:t>bsp</a:t>
                </a:r>
                <a:r>
                  <a:rPr lang="en-US" baseline="0" dirty="0" smtClean="0"/>
                  <a:t>-tree, as we just have to choose which of k-dimensions we’re going to split. The canonical k-d tree just alternates the axis each time you move down the tree. For example, the root would split on the x-axis, then the next level would split on the y-axis, then the z, then the x, and so on.</a:t>
                </a:r>
              </a:p>
              <a:p>
                <a:r>
                  <a:rPr lang="en-US" baseline="0" dirty="0" smtClean="0"/>
                  <a:t>As we’re only sorting points, when the dimension of the tree is small (say 3) then this works fairly well.</a:t>
                </a:r>
              </a:p>
              <a:p>
                <a:endParaRPr lang="en-US" baseline="0" dirty="0" smtClean="0"/>
              </a:p>
              <a:p>
                <a:r>
                  <a:rPr lang="en-US" baseline="0" dirty="0" smtClean="0"/>
                  <a:t>Alternatively, a heuristic can be used to pick the axis. Heuristics aren’t commonly used for k-d trees, but most of the typical ones could be used: largest spread, smallest spread, and so on.</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98356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Once the split axis is </a:t>
                </a:r>
                <a:r>
                  <a:rPr lang="en-US" baseline="0" dirty="0" smtClean="0"/>
                  <a:t>chosen then </a:t>
                </a:r>
                <a:r>
                  <a:rPr lang="en-US" baseline="0" dirty="0" smtClean="0"/>
                  <a:t>split position can be chosen. The most common method is to divide the data set in half, that is sort along the split axis and choose the median point. This leads naturally to constructing a node-storing k-d tree where the split point is stored in the internal node.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Alternatively any method described for </a:t>
                </a:r>
                <a:r>
                  <a:rPr lang="en-US" baseline="0" dirty="0" err="1" smtClean="0"/>
                  <a:t>bsp</a:t>
                </a:r>
                <a:r>
                  <a:rPr lang="en-US" baseline="0" dirty="0" smtClean="0"/>
                  <a:t>-trees can work, even surface area heuristics.</a:t>
                </a:r>
                <a:endParaRPr lang="en-US" dirty="0" smtClean="0"/>
              </a:p>
              <a:p>
                <a:endParaRPr lang="en-US" baseline="0" dirty="0" smtClean="0"/>
              </a:p>
              <a:p>
                <a:r>
                  <a:rPr lang="en-US" baseline="0" dirty="0" smtClean="0"/>
                  <a:t>Termination of tree construction typically continues until a node contains some max number of points, a max tree depth, or some other termination condition.</a:t>
                </a:r>
              </a:p>
              <a:p>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70337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This just leaves the question of when to stop tree construction? The most obvious answer is to stop when we only have 1 point left, but we could choose an earlier termination condition. The two most typical are point count and tree depth. Other heuristics could be used where appropriate.</a:t>
                </a:r>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83556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2/26/2016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56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2/26/2016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33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2/26/2016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511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2/26/2016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0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2/26/2016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96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2/26/2016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99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2/26/2016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000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2/26/2016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61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2/26/2016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679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2/26/2016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48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2/26/2016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31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2/26/2016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85162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Visio_Drawing11.vsdx"/><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package" Target="../embeddings/Microsoft_Visio_Drawing22.vsdx"/><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K-D Trees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Construction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do we stop </a:t>
            </a:r>
            <a:r>
              <a:rPr lang="en-US" dirty="0" err="1" smtClean="0"/>
              <a:t>recursing</a:t>
            </a:r>
            <a:r>
              <a:rPr lang="en-US" dirty="0" smtClean="0"/>
              <a:t>? Some mixture of:</a:t>
            </a:r>
          </a:p>
          <a:p>
            <a:pPr marL="0" indent="0">
              <a:buNone/>
            </a:pPr>
            <a:r>
              <a:rPr lang="en-US" dirty="0"/>
              <a:t>	</a:t>
            </a:r>
            <a:r>
              <a:rPr lang="en-US" dirty="0" smtClean="0"/>
              <a:t>Max number of points</a:t>
            </a:r>
          </a:p>
          <a:p>
            <a:pPr marL="0" indent="0">
              <a:buNone/>
            </a:pPr>
            <a:r>
              <a:rPr lang="en-US" dirty="0" smtClean="0"/>
              <a:t>	Max tree depth</a:t>
            </a:r>
          </a:p>
          <a:p>
            <a:pPr marL="0" indent="0">
              <a:buNone/>
            </a:pPr>
            <a:r>
              <a:rPr lang="en-US" dirty="0"/>
              <a:t>	</a:t>
            </a:r>
            <a:r>
              <a:rPr lang="en-US" dirty="0" err="1" smtClean="0"/>
              <a:t>etc</a:t>
            </a:r>
            <a:r>
              <a:rPr lang="en-US" dirty="0" smtClean="0"/>
              <a:t>…</a:t>
            </a:r>
          </a:p>
          <a:p>
            <a:pPr marL="0" indent="0">
              <a:buNone/>
            </a:pPr>
            <a:endParaRPr lang="en-US" dirty="0"/>
          </a:p>
        </p:txBody>
      </p:sp>
    </p:spTree>
    <p:extLst>
      <p:ext uri="{BB962C8B-B14F-4D97-AF65-F5344CB8AC3E}">
        <p14:creationId xmlns:p14="http://schemas.microsoft.com/office/powerpoint/2010/main" val="383182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Insertion</a:t>
            </a:r>
            <a:endParaRPr lang="en-US" dirty="0"/>
          </a:p>
        </p:txBody>
      </p:sp>
      <p:sp>
        <p:nvSpPr>
          <p:cNvPr id="3" name="Content Placeholder 2"/>
          <p:cNvSpPr>
            <a:spLocks noGrp="1"/>
          </p:cNvSpPr>
          <p:nvPr>
            <p:ph idx="1"/>
          </p:nvPr>
        </p:nvSpPr>
        <p:spPr/>
        <p:txBody>
          <a:bodyPr/>
          <a:lstStyle/>
          <a:p>
            <a:pPr marL="0" indent="0">
              <a:buNone/>
            </a:pPr>
            <a:r>
              <a:rPr lang="en-US" dirty="0" err="1" smtClean="0"/>
              <a:t>Recurse</a:t>
            </a:r>
            <a:r>
              <a:rPr lang="en-US" dirty="0" smtClean="0"/>
              <a:t> down the tree, classifying at each step</a:t>
            </a:r>
          </a:p>
          <a:p>
            <a:pPr marL="0" indent="0">
              <a:buNone/>
            </a:pPr>
            <a:r>
              <a:rPr lang="en-US" dirty="0" smtClean="0"/>
              <a:t>If input &lt; </a:t>
            </a:r>
            <a:r>
              <a:rPr lang="en-US" dirty="0" err="1" smtClean="0"/>
              <a:t>node.Split</a:t>
            </a:r>
            <a:endParaRPr lang="en-US" dirty="0" smtClean="0"/>
          </a:p>
          <a:p>
            <a:pPr marL="0" indent="0">
              <a:buNone/>
            </a:pPr>
            <a:r>
              <a:rPr lang="en-US" dirty="0" smtClean="0"/>
              <a:t>	</a:t>
            </a:r>
            <a:r>
              <a:rPr lang="en-US" dirty="0" err="1" smtClean="0"/>
              <a:t>Recurse</a:t>
            </a:r>
            <a:r>
              <a:rPr lang="en-US" dirty="0" smtClean="0"/>
              <a:t> </a:t>
            </a:r>
            <a:r>
              <a:rPr lang="en-US" dirty="0"/>
              <a:t>down the </a:t>
            </a:r>
            <a:r>
              <a:rPr lang="en-US" dirty="0" err="1" smtClean="0"/>
              <a:t>leftside</a:t>
            </a:r>
            <a:endParaRPr lang="en-US" dirty="0" smtClean="0"/>
          </a:p>
          <a:p>
            <a:pPr marL="0" indent="0">
              <a:buNone/>
            </a:pPr>
            <a:r>
              <a:rPr lang="en-US" dirty="0" smtClean="0"/>
              <a:t>Else</a:t>
            </a:r>
          </a:p>
          <a:p>
            <a:pPr marL="0" indent="0">
              <a:buNone/>
            </a:pPr>
            <a:r>
              <a:rPr lang="en-US" dirty="0"/>
              <a:t>	</a:t>
            </a:r>
            <a:r>
              <a:rPr lang="en-US" dirty="0" err="1" smtClean="0"/>
              <a:t>Recurse</a:t>
            </a:r>
            <a:r>
              <a:rPr lang="en-US" dirty="0" smtClean="0"/>
              <a:t> down the right side</a:t>
            </a:r>
          </a:p>
          <a:p>
            <a:pPr marL="0" indent="0">
              <a:buNone/>
            </a:pPr>
            <a:endParaRPr lang="en-US" dirty="0"/>
          </a:p>
          <a:p>
            <a:pPr marL="0" indent="0">
              <a:buNone/>
            </a:pPr>
            <a:r>
              <a:rPr lang="en-US" dirty="0" smtClean="0"/>
              <a:t>Insert as a child of the found leaf-node</a:t>
            </a:r>
            <a:endParaRPr lang="en-US" dirty="0"/>
          </a:p>
        </p:txBody>
      </p:sp>
    </p:spTree>
    <p:extLst>
      <p:ext uri="{BB962C8B-B14F-4D97-AF65-F5344CB8AC3E}">
        <p14:creationId xmlns:p14="http://schemas.microsoft.com/office/powerpoint/2010/main" val="24034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Removal</a:t>
            </a:r>
            <a:endParaRPr lang="en-US" dirty="0"/>
          </a:p>
        </p:txBody>
      </p:sp>
      <p:sp>
        <p:nvSpPr>
          <p:cNvPr id="3" name="Content Placeholder 2"/>
          <p:cNvSpPr>
            <a:spLocks noGrp="1"/>
          </p:cNvSpPr>
          <p:nvPr>
            <p:ph idx="1"/>
          </p:nvPr>
        </p:nvSpPr>
        <p:spPr/>
        <p:txBody>
          <a:bodyPr/>
          <a:lstStyle/>
          <a:p>
            <a:pPr marL="0" indent="0">
              <a:buNone/>
            </a:pPr>
            <a:r>
              <a:rPr lang="en-US" dirty="0" smtClean="0"/>
              <a:t>Re-build the whole thing?</a:t>
            </a:r>
          </a:p>
          <a:p>
            <a:pPr marL="0" indent="0">
              <a:buNone/>
            </a:pPr>
            <a:r>
              <a:rPr lang="en-US" dirty="0" smtClean="0"/>
              <a:t>Re-build the sub-tree of the removal point?</a:t>
            </a:r>
          </a:p>
          <a:p>
            <a:pPr marL="0" indent="0">
              <a:buNone/>
            </a:pPr>
            <a:r>
              <a:rPr lang="en-US" dirty="0" smtClean="0"/>
              <a:t>Replace the point with the closest child?</a:t>
            </a:r>
            <a:endParaRPr lang="en-US" dirty="0"/>
          </a:p>
        </p:txBody>
      </p:sp>
    </p:spTree>
    <p:extLst>
      <p:ext uri="{BB962C8B-B14F-4D97-AF65-F5344CB8AC3E}">
        <p14:creationId xmlns:p14="http://schemas.microsoft.com/office/powerpoint/2010/main" val="36321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Rebalance</a:t>
            </a:r>
            <a:endParaRPr lang="en-US" dirty="0"/>
          </a:p>
        </p:txBody>
      </p:sp>
      <p:sp>
        <p:nvSpPr>
          <p:cNvPr id="3" name="Content Placeholder 2"/>
          <p:cNvSpPr>
            <a:spLocks noGrp="1"/>
          </p:cNvSpPr>
          <p:nvPr>
            <p:ph idx="1"/>
          </p:nvPr>
        </p:nvSpPr>
        <p:spPr/>
        <p:txBody>
          <a:bodyPr/>
          <a:lstStyle/>
          <a:p>
            <a:pPr marL="0" indent="0">
              <a:buNone/>
            </a:pPr>
            <a:r>
              <a:rPr lang="en-US" dirty="0" smtClean="0"/>
              <a:t>No easy way to update</a:t>
            </a:r>
          </a:p>
          <a:p>
            <a:pPr marL="0" indent="0">
              <a:buNone/>
            </a:pPr>
            <a:r>
              <a:rPr lang="en-US" dirty="0"/>
              <a:t>	</a:t>
            </a:r>
            <a:r>
              <a:rPr lang="en-US" dirty="0" smtClean="0"/>
              <a:t>Can’t rotate due to sorting on multiple dimensions</a:t>
            </a:r>
          </a:p>
        </p:txBody>
      </p:sp>
    </p:spTree>
    <p:extLst>
      <p:ext uri="{BB962C8B-B14F-4D97-AF65-F5344CB8AC3E}">
        <p14:creationId xmlns:p14="http://schemas.microsoft.com/office/powerpoint/2010/main" val="184397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Point in sphere is the starting point</a:t>
            </a:r>
          </a:p>
          <a:p>
            <a:pPr marL="0" indent="0">
              <a:buNone/>
            </a:pPr>
            <a:endParaRPr lang="en-US" dirty="0"/>
          </a:p>
          <a:p>
            <a:pPr marL="0" indent="0">
              <a:buNone/>
            </a:pPr>
            <a:r>
              <a:rPr lang="en-US" dirty="0" smtClean="0"/>
              <a:t>For each node:</a:t>
            </a:r>
          </a:p>
          <a:p>
            <a:pPr marL="0" indent="0">
              <a:buNone/>
            </a:pPr>
            <a:r>
              <a:rPr lang="en-US" dirty="0"/>
              <a:t>	</a:t>
            </a:r>
            <a:r>
              <a:rPr lang="en-US" dirty="0" smtClean="0"/>
              <a:t>Check split node against sphere</a:t>
            </a:r>
          </a:p>
          <a:p>
            <a:pPr marL="0" indent="0">
              <a:buNone/>
            </a:pPr>
            <a:r>
              <a:rPr lang="en-US" dirty="0"/>
              <a:t>	</a:t>
            </a:r>
            <a:r>
              <a:rPr lang="en-US" dirty="0" err="1" smtClean="0"/>
              <a:t>Recurse</a:t>
            </a:r>
            <a:r>
              <a:rPr lang="en-US" dirty="0" smtClean="0"/>
              <a:t> down the side the sphere center is on</a:t>
            </a:r>
          </a:p>
          <a:p>
            <a:pPr marL="0" indent="0">
              <a:buNone/>
            </a:pPr>
            <a:r>
              <a:rPr lang="en-US" dirty="0"/>
              <a:t>	</a:t>
            </a:r>
            <a:r>
              <a:rPr lang="en-US" dirty="0" smtClean="0"/>
              <a:t>If the sphere hits the split plane </a:t>
            </a:r>
            <a:r>
              <a:rPr lang="en-US" dirty="0" err="1" smtClean="0"/>
              <a:t>recurse</a:t>
            </a:r>
            <a:r>
              <a:rPr lang="en-US" dirty="0" smtClean="0"/>
              <a:t> down the opposite side </a:t>
            </a:r>
            <a:endParaRPr lang="en-US" dirty="0"/>
          </a:p>
        </p:txBody>
      </p:sp>
    </p:spTree>
    <p:extLst>
      <p:ext uri="{BB962C8B-B14F-4D97-AF65-F5344CB8AC3E}">
        <p14:creationId xmlns:p14="http://schemas.microsoft.com/office/powerpoint/2010/main" val="1051857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p:txBody>
      </p:sp>
      <p:pic>
        <p:nvPicPr>
          <p:cNvPr id="6" name="Picture 5"/>
          <p:cNvPicPr>
            <a:picLocks noChangeAspect="1"/>
          </p:cNvPicPr>
          <p:nvPr/>
        </p:nvPicPr>
        <p:blipFill>
          <a:blip r:embed="rId3"/>
          <a:stretch>
            <a:fillRect/>
          </a:stretch>
        </p:blipFill>
        <p:spPr>
          <a:xfrm>
            <a:off x="4034358" y="2660122"/>
            <a:ext cx="3647963" cy="3651778"/>
          </a:xfrm>
          <a:prstGeom prst="rect">
            <a:avLst/>
          </a:prstGeom>
        </p:spPr>
      </p:pic>
    </p:spTree>
    <p:extLst>
      <p:ext uri="{BB962C8B-B14F-4D97-AF65-F5344CB8AC3E}">
        <p14:creationId xmlns:p14="http://schemas.microsoft.com/office/powerpoint/2010/main" val="301575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Sphere doesn’t contain root and doesn’t intersect other side</a:t>
            </a:r>
          </a:p>
        </p:txBody>
      </p:sp>
      <p:pic>
        <p:nvPicPr>
          <p:cNvPr id="7" name="Picture 6"/>
          <p:cNvPicPr>
            <a:picLocks noChangeAspect="1"/>
          </p:cNvPicPr>
          <p:nvPr/>
        </p:nvPicPr>
        <p:blipFill>
          <a:blip r:embed="rId3"/>
          <a:stretch>
            <a:fillRect/>
          </a:stretch>
        </p:blipFill>
        <p:spPr>
          <a:xfrm>
            <a:off x="4038947" y="2657292"/>
            <a:ext cx="3647963" cy="3651778"/>
          </a:xfrm>
          <a:prstGeom prst="rect">
            <a:avLst/>
          </a:prstGeom>
        </p:spPr>
      </p:pic>
    </p:spTree>
    <p:extLst>
      <p:ext uri="{BB962C8B-B14F-4D97-AF65-F5344CB8AC3E}">
        <p14:creationId xmlns:p14="http://schemas.microsoft.com/office/powerpoint/2010/main" val="1729113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Sphere contains the point and intersects both sides</a:t>
            </a:r>
          </a:p>
        </p:txBody>
      </p:sp>
      <p:pic>
        <p:nvPicPr>
          <p:cNvPr id="11" name="Picture 10"/>
          <p:cNvPicPr>
            <a:picLocks noChangeAspect="1"/>
          </p:cNvPicPr>
          <p:nvPr/>
        </p:nvPicPr>
        <p:blipFill>
          <a:blip r:embed="rId3"/>
          <a:stretch>
            <a:fillRect/>
          </a:stretch>
        </p:blipFill>
        <p:spPr>
          <a:xfrm>
            <a:off x="4027147" y="2655815"/>
            <a:ext cx="3647963" cy="3651778"/>
          </a:xfrm>
          <a:prstGeom prst="rect">
            <a:avLst/>
          </a:prstGeom>
        </p:spPr>
      </p:pic>
    </p:spTree>
    <p:extLst>
      <p:ext uri="{BB962C8B-B14F-4D97-AF65-F5344CB8AC3E}">
        <p14:creationId xmlns:p14="http://schemas.microsoft.com/office/powerpoint/2010/main" val="328797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Sphere doesn’t contain the point and doesn’t intersect the other side </a:t>
            </a:r>
          </a:p>
        </p:txBody>
      </p:sp>
      <p:pic>
        <p:nvPicPr>
          <p:cNvPr id="9" name="Picture 8"/>
          <p:cNvPicPr>
            <a:picLocks noChangeAspect="1"/>
          </p:cNvPicPr>
          <p:nvPr/>
        </p:nvPicPr>
        <p:blipFill>
          <a:blip r:embed="rId3"/>
          <a:stretch>
            <a:fillRect/>
          </a:stretch>
        </p:blipFill>
        <p:spPr>
          <a:xfrm>
            <a:off x="4023822" y="2660122"/>
            <a:ext cx="3647963" cy="3651778"/>
          </a:xfrm>
          <a:prstGeom prst="rect">
            <a:avLst/>
          </a:prstGeom>
        </p:spPr>
      </p:pic>
    </p:spTree>
    <p:extLst>
      <p:ext uri="{BB962C8B-B14F-4D97-AF65-F5344CB8AC3E}">
        <p14:creationId xmlns:p14="http://schemas.microsoft.com/office/powerpoint/2010/main" val="170659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a:t>Sphere contains the point and intersects both sides</a:t>
            </a:r>
          </a:p>
        </p:txBody>
      </p:sp>
      <p:pic>
        <p:nvPicPr>
          <p:cNvPr id="10" name="Picture 9"/>
          <p:cNvPicPr>
            <a:picLocks noChangeAspect="1"/>
          </p:cNvPicPr>
          <p:nvPr/>
        </p:nvPicPr>
        <p:blipFill>
          <a:blip r:embed="rId3"/>
          <a:stretch>
            <a:fillRect/>
          </a:stretch>
        </p:blipFill>
        <p:spPr>
          <a:xfrm>
            <a:off x="4019935" y="2660122"/>
            <a:ext cx="3647963" cy="3651778"/>
          </a:xfrm>
          <a:prstGeom prst="rect">
            <a:avLst/>
          </a:prstGeom>
        </p:spPr>
      </p:pic>
    </p:spTree>
    <p:extLst>
      <p:ext uri="{BB962C8B-B14F-4D97-AF65-F5344CB8AC3E}">
        <p14:creationId xmlns:p14="http://schemas.microsoft.com/office/powerpoint/2010/main" val="4146131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Generalization of </a:t>
            </a:r>
            <a:r>
              <a:rPr lang="en-US" dirty="0" err="1" smtClean="0"/>
              <a:t>oct</a:t>
            </a:r>
            <a:r>
              <a:rPr lang="en-US" dirty="0" smtClean="0"/>
              <a:t>/quad tree</a:t>
            </a:r>
          </a:p>
        </p:txBody>
      </p:sp>
      <p:pic>
        <p:nvPicPr>
          <p:cNvPr id="5" name="Picture 4"/>
          <p:cNvPicPr>
            <a:picLocks noChangeAspect="1"/>
          </p:cNvPicPr>
          <p:nvPr/>
        </p:nvPicPr>
        <p:blipFill>
          <a:blip r:embed="rId3"/>
          <a:stretch>
            <a:fillRect/>
          </a:stretch>
        </p:blipFill>
        <p:spPr>
          <a:xfrm>
            <a:off x="3805948" y="2717075"/>
            <a:ext cx="3236000" cy="3237592"/>
          </a:xfrm>
          <a:prstGeom prst="rect">
            <a:avLst/>
          </a:prstGeom>
        </p:spPr>
      </p:pic>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45169" y="2660122"/>
            <a:ext cx="3647963" cy="3651778"/>
          </a:xfrm>
          <a:prstGeom prst="rect">
            <a:avLst/>
          </a:prstGeom>
        </p:spPr>
      </p:pic>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Unfortunately the sphere vs. plane test is insufficient</a:t>
            </a:r>
          </a:p>
        </p:txBody>
      </p:sp>
    </p:spTree>
    <p:extLst>
      <p:ext uri="{BB962C8B-B14F-4D97-AF65-F5344CB8AC3E}">
        <p14:creationId xmlns:p14="http://schemas.microsoft.com/office/powerpoint/2010/main" val="2997225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45169" y="2657969"/>
            <a:ext cx="3647963" cy="3651778"/>
          </a:xfrm>
          <a:prstGeom prst="rect">
            <a:avLst/>
          </a:prstGeom>
        </p:spPr>
      </p:pic>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Test the root. Recurse down both </a:t>
            </a:r>
            <a:r>
              <a:rPr lang="en-US" dirty="0" smtClean="0"/>
              <a:t>sides </a:t>
            </a:r>
            <a:r>
              <a:rPr lang="en-US" dirty="0" smtClean="0"/>
              <a:t>(let’s look at the right first)</a:t>
            </a:r>
          </a:p>
        </p:txBody>
      </p:sp>
    </p:spTree>
    <p:extLst>
      <p:ext uri="{BB962C8B-B14F-4D97-AF65-F5344CB8AC3E}">
        <p14:creationId xmlns:p14="http://schemas.microsoft.com/office/powerpoint/2010/main" val="3827715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45169" y="2657970"/>
            <a:ext cx="3647963" cy="3651778"/>
          </a:xfrm>
          <a:prstGeom prst="rect">
            <a:avLst/>
          </a:prstGeom>
        </p:spPr>
      </p:pic>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this plane test return?</a:t>
            </a:r>
          </a:p>
        </p:txBody>
      </p:sp>
    </p:spTree>
    <p:extLst>
      <p:ext uri="{BB962C8B-B14F-4D97-AF65-F5344CB8AC3E}">
        <p14:creationId xmlns:p14="http://schemas.microsoft.com/office/powerpoint/2010/main" val="902960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134662954"/>
              </p:ext>
            </p:extLst>
          </p:nvPr>
        </p:nvGraphicFramePr>
        <p:xfrm>
          <a:off x="3445168" y="2661786"/>
          <a:ext cx="3647963" cy="3647963"/>
        </p:xfrm>
        <a:graphic>
          <a:graphicData uri="http://schemas.openxmlformats.org/presentationml/2006/ole">
            <mc:AlternateContent xmlns:mc="http://schemas.openxmlformats.org/markup-compatibility/2006">
              <mc:Choice xmlns:v="urn:schemas-microsoft-com:vml" Requires="v">
                <p:oleObj spid="_x0000_s1030" name="Visio" r:id="rId5" imgW="1466828" imgH="1467016" progId="Visio.Drawing.15">
                  <p:embed/>
                </p:oleObj>
              </mc:Choice>
              <mc:Fallback>
                <p:oleObj name="Visio" r:id="rId5" imgW="1466828" imgH="1467016" progId="Visio.Drawing.15">
                  <p:embed/>
                  <p:pic>
                    <p:nvPicPr>
                      <p:cNvPr id="0" name=""/>
                      <p:cNvPicPr/>
                      <p:nvPr/>
                    </p:nvPicPr>
                    <p:blipFill>
                      <a:blip r:embed="rId6"/>
                      <a:stretch>
                        <a:fillRect/>
                      </a:stretch>
                    </p:blipFill>
                    <p:spPr>
                      <a:xfrm>
                        <a:off x="3445168" y="2661786"/>
                        <a:ext cx="3647963" cy="3647963"/>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K-D Tree: Queries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Instead test against point on the plane closest to the sphere center.</a:t>
            </a:r>
          </a:p>
        </p:txBody>
      </p:sp>
    </p:spTree>
    <p:extLst>
      <p:ext uri="{BB962C8B-B14F-4D97-AF65-F5344CB8AC3E}">
        <p14:creationId xmlns:p14="http://schemas.microsoft.com/office/powerpoint/2010/main" val="152604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Basically a point-in-sphere query where we shrink the sphere</a:t>
            </a:r>
          </a:p>
          <a:p>
            <a:pPr marL="0" indent="0">
              <a:buNone/>
            </a:pPr>
            <a:endParaRPr lang="en-US" dirty="0" smtClean="0"/>
          </a:p>
          <a:p>
            <a:pPr marL="0" indent="0">
              <a:buNone/>
            </a:pPr>
            <a:r>
              <a:rPr lang="en-US" dirty="0" smtClean="0"/>
              <a:t>Initialize the sphere to the query point with radius to the root point</a:t>
            </a:r>
          </a:p>
          <a:p>
            <a:pPr marL="0" indent="0">
              <a:buNone/>
            </a:pPr>
            <a:r>
              <a:rPr lang="en-US" dirty="0" smtClean="0"/>
              <a:t>For each node</a:t>
            </a:r>
          </a:p>
          <a:p>
            <a:pPr marL="971550" lvl="1" indent="-514350">
              <a:buAutoNum type="arabicPeriod"/>
            </a:pPr>
            <a:r>
              <a:rPr lang="en-US" dirty="0" smtClean="0"/>
              <a:t>If the node’s point is closer then store that</a:t>
            </a:r>
          </a:p>
          <a:p>
            <a:pPr marL="971550" lvl="1" indent="-514350">
              <a:buFont typeface="Arial" panose="020B0604020202020204" pitchFamily="34" charset="0"/>
              <a:buAutoNum type="arabicPeriod"/>
            </a:pPr>
            <a:r>
              <a:rPr lang="en-US" dirty="0" err="1"/>
              <a:t>Recurse</a:t>
            </a:r>
            <a:r>
              <a:rPr lang="en-US" dirty="0"/>
              <a:t> down the side the center is on</a:t>
            </a:r>
          </a:p>
          <a:p>
            <a:pPr marL="971550" lvl="1" indent="-514350">
              <a:buFont typeface="Arial" panose="020B0604020202020204" pitchFamily="34" charset="0"/>
              <a:buAutoNum type="arabicPeriod"/>
            </a:pPr>
            <a:r>
              <a:rPr lang="en-US" dirty="0"/>
              <a:t>If the sphere intersects the plane then </a:t>
            </a:r>
            <a:r>
              <a:rPr lang="en-US" dirty="0" err="1"/>
              <a:t>recurse</a:t>
            </a:r>
            <a:r>
              <a:rPr lang="en-US" dirty="0"/>
              <a:t> down that </a:t>
            </a:r>
            <a:r>
              <a:rPr lang="en-US" dirty="0" smtClean="0"/>
              <a:t>side</a:t>
            </a:r>
            <a:endParaRPr lang="en-US" dirty="0"/>
          </a:p>
        </p:txBody>
      </p:sp>
    </p:spTree>
    <p:extLst>
      <p:ext uri="{BB962C8B-B14F-4D97-AF65-F5344CB8AC3E}">
        <p14:creationId xmlns:p14="http://schemas.microsoft.com/office/powerpoint/2010/main" val="425569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 – Nearest Neighbor Search</a:t>
            </a:r>
            <a:endParaRPr lang="en-US" dirty="0"/>
          </a:p>
        </p:txBody>
      </p:sp>
      <p:pic>
        <p:nvPicPr>
          <p:cNvPr id="4" name="Content Placeholder 3"/>
          <p:cNvPicPr>
            <a:picLocks noGrp="1" noChangeAspect="1"/>
          </p:cNvPicPr>
          <p:nvPr>
            <p:ph idx="1"/>
          </p:nvPr>
        </p:nvPicPr>
        <p:blipFill>
          <a:blip r:embed="rId3"/>
          <a:stretch>
            <a:fillRect/>
          </a:stretch>
        </p:blipFill>
        <p:spPr>
          <a:xfrm>
            <a:off x="3120390" y="2877685"/>
            <a:ext cx="4396493" cy="3647963"/>
          </a:xfrm>
          <a:prstGeom prst="rect">
            <a:avLst/>
          </a:prstGeom>
        </p:spPr>
      </p:pic>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Initialize the sphere center and radius</a:t>
            </a:r>
          </a:p>
          <a:p>
            <a:pPr marL="0" indent="0">
              <a:buFont typeface="Arial" panose="020B0604020202020204" pitchFamily="34" charset="0"/>
              <a:buNone/>
            </a:pPr>
            <a:r>
              <a:rPr lang="en-US" dirty="0" err="1" smtClean="0"/>
              <a:t>Recurse</a:t>
            </a:r>
            <a:r>
              <a:rPr lang="en-US" dirty="0" smtClean="0"/>
              <a:t> down the side the sphere center is on</a:t>
            </a:r>
            <a:endParaRPr lang="en-US" dirty="0"/>
          </a:p>
        </p:txBody>
      </p:sp>
    </p:spTree>
    <p:extLst>
      <p:ext uri="{BB962C8B-B14F-4D97-AF65-F5344CB8AC3E}">
        <p14:creationId xmlns:p14="http://schemas.microsoft.com/office/powerpoint/2010/main" val="378545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Queries – Nearest Neighbor Search</a:t>
            </a:r>
            <a:endParaRPr lang="en-US" dirty="0"/>
          </a:p>
        </p:txBody>
      </p:sp>
      <p:pic>
        <p:nvPicPr>
          <p:cNvPr id="3" name="Picture 2"/>
          <p:cNvPicPr>
            <a:picLocks noChangeAspect="1"/>
          </p:cNvPicPr>
          <p:nvPr/>
        </p:nvPicPr>
        <p:blipFill>
          <a:blip r:embed="rId3"/>
          <a:stretch>
            <a:fillRect/>
          </a:stretch>
        </p:blipFill>
        <p:spPr>
          <a:xfrm>
            <a:off x="3810855" y="2877685"/>
            <a:ext cx="3714684" cy="3647963"/>
          </a:xfrm>
          <a:prstGeom prst="rect">
            <a:avLst/>
          </a:prstGeom>
        </p:spPr>
      </p:pic>
      <p:sp>
        <p:nvSpPr>
          <p:cNvPr id="5" name="Content Placeholder 4"/>
          <p:cNvSpPr>
            <a:spLocks noGrp="1"/>
          </p:cNvSpPr>
          <p:nvPr>
            <p:ph idx="1"/>
          </p:nvPr>
        </p:nvSpPr>
        <p:spPr/>
        <p:txBody>
          <a:bodyPr/>
          <a:lstStyle/>
          <a:p>
            <a:pPr marL="0" indent="0">
              <a:buNone/>
            </a:pPr>
            <a:r>
              <a:rPr lang="en-US" dirty="0" smtClean="0"/>
              <a:t>The split point is closer than our previous one, update it.</a:t>
            </a:r>
          </a:p>
          <a:p>
            <a:pPr marL="0" indent="0">
              <a:buNone/>
            </a:pPr>
            <a:r>
              <a:rPr lang="en-US" dirty="0" err="1" smtClean="0"/>
              <a:t>Recurse</a:t>
            </a:r>
            <a:r>
              <a:rPr lang="en-US" dirty="0" smtClean="0"/>
              <a:t> down the side the sphere is on</a:t>
            </a:r>
            <a:endParaRPr lang="en-US" dirty="0"/>
          </a:p>
        </p:txBody>
      </p:sp>
    </p:spTree>
    <p:extLst>
      <p:ext uri="{BB962C8B-B14F-4D97-AF65-F5344CB8AC3E}">
        <p14:creationId xmlns:p14="http://schemas.microsoft.com/office/powerpoint/2010/main" val="158619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01989" y="2911038"/>
            <a:ext cx="3598149" cy="3601912"/>
          </a:xfrm>
          <a:prstGeom prst="rect">
            <a:avLst/>
          </a:prstGeom>
        </p:spPr>
      </p:pic>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5" name="Content Placeholder 4"/>
          <p:cNvSpPr>
            <a:spLocks noGrp="1"/>
          </p:cNvSpPr>
          <p:nvPr>
            <p:ph idx="1"/>
          </p:nvPr>
        </p:nvSpPr>
        <p:spPr/>
        <p:txBody>
          <a:bodyPr/>
          <a:lstStyle/>
          <a:p>
            <a:pPr marL="0" indent="0">
              <a:buNone/>
            </a:pPr>
            <a:r>
              <a:rPr lang="en-US" dirty="0"/>
              <a:t>The split point is closer than our previous one, update </a:t>
            </a:r>
            <a:r>
              <a:rPr lang="en-US" dirty="0" smtClean="0"/>
              <a:t>it.</a:t>
            </a:r>
          </a:p>
          <a:p>
            <a:pPr marL="0" indent="0">
              <a:buNone/>
            </a:pPr>
            <a:r>
              <a:rPr lang="en-US" dirty="0" smtClean="0"/>
              <a:t>This is a leaf so stop </a:t>
            </a:r>
            <a:r>
              <a:rPr lang="en-US" dirty="0" err="1" smtClean="0"/>
              <a:t>recursing</a:t>
            </a:r>
            <a:endParaRPr lang="en-US" dirty="0"/>
          </a:p>
        </p:txBody>
      </p:sp>
    </p:spTree>
    <p:extLst>
      <p:ext uri="{BB962C8B-B14F-4D97-AF65-F5344CB8AC3E}">
        <p14:creationId xmlns:p14="http://schemas.microsoft.com/office/powerpoint/2010/main" val="491226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3901989" y="2914800"/>
          <a:ext cx="3598149" cy="3598149"/>
        </p:xfrm>
        <a:graphic>
          <a:graphicData uri="http://schemas.openxmlformats.org/presentationml/2006/ole">
            <mc:AlternateContent xmlns:mc="http://schemas.openxmlformats.org/markup-compatibility/2006">
              <mc:Choice xmlns:v="urn:schemas-microsoft-com:vml" Requires="v">
                <p:oleObj spid="_x0000_s3077" name="Visio" r:id="rId5" imgW="1466828" imgH="1467016" progId="Visio.Drawing.15">
                  <p:embed/>
                </p:oleObj>
              </mc:Choice>
              <mc:Fallback>
                <p:oleObj name="Visio" r:id="rId5" imgW="1466828" imgH="1467016" progId="Visio.Drawing.15">
                  <p:embed/>
                  <p:pic>
                    <p:nvPicPr>
                      <p:cNvPr id="0" name=""/>
                      <p:cNvPicPr/>
                      <p:nvPr/>
                    </p:nvPicPr>
                    <p:blipFill>
                      <a:blip r:embed="rId6"/>
                      <a:stretch>
                        <a:fillRect/>
                      </a:stretch>
                    </p:blipFill>
                    <p:spPr>
                      <a:xfrm>
                        <a:off x="3901989" y="2914800"/>
                        <a:ext cx="3598149" cy="3598149"/>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5" name="Content Placeholder 4"/>
          <p:cNvSpPr>
            <a:spLocks noGrp="1"/>
          </p:cNvSpPr>
          <p:nvPr>
            <p:ph idx="1"/>
          </p:nvPr>
        </p:nvSpPr>
        <p:spPr/>
        <p:txBody>
          <a:bodyPr/>
          <a:lstStyle/>
          <a:p>
            <a:pPr marL="0" indent="0">
              <a:buNone/>
            </a:pPr>
            <a:r>
              <a:rPr lang="en-US" dirty="0" smtClean="0"/>
              <a:t>Check if the sphere intersects the other side</a:t>
            </a:r>
          </a:p>
          <a:p>
            <a:pPr marL="0" indent="0">
              <a:buNone/>
            </a:pPr>
            <a:r>
              <a:rPr lang="en-US" dirty="0" smtClean="0"/>
              <a:t>It does so </a:t>
            </a:r>
            <a:r>
              <a:rPr lang="en-US" dirty="0" err="1" smtClean="0"/>
              <a:t>recurse</a:t>
            </a:r>
            <a:endParaRPr lang="en-US" dirty="0"/>
          </a:p>
        </p:txBody>
      </p:sp>
    </p:spTree>
    <p:extLst>
      <p:ext uri="{BB962C8B-B14F-4D97-AF65-F5344CB8AC3E}">
        <p14:creationId xmlns:p14="http://schemas.microsoft.com/office/powerpoint/2010/main" val="1870869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01989" y="2911038"/>
            <a:ext cx="3598149" cy="3601912"/>
          </a:xfrm>
          <a:prstGeom prst="rect">
            <a:avLst/>
          </a:prstGeom>
        </p:spPr>
      </p:pic>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5" name="Content Placeholder 4"/>
          <p:cNvSpPr>
            <a:spLocks noGrp="1"/>
          </p:cNvSpPr>
          <p:nvPr>
            <p:ph idx="1"/>
          </p:nvPr>
        </p:nvSpPr>
        <p:spPr/>
        <p:txBody>
          <a:bodyPr/>
          <a:lstStyle/>
          <a:p>
            <a:pPr marL="0" indent="0">
              <a:buNone/>
            </a:pPr>
            <a:r>
              <a:rPr lang="en-US" dirty="0" smtClean="0"/>
              <a:t>The point isn’t closer</a:t>
            </a:r>
          </a:p>
          <a:p>
            <a:pPr marL="0" indent="0">
              <a:buNone/>
            </a:pPr>
            <a:r>
              <a:rPr lang="en-US" dirty="0" smtClean="0"/>
              <a:t>The sphere doesn’t intersect the plane</a:t>
            </a:r>
            <a:endParaRPr lang="en-US" dirty="0"/>
          </a:p>
        </p:txBody>
      </p:sp>
    </p:spTree>
    <p:extLst>
      <p:ext uri="{BB962C8B-B14F-4D97-AF65-F5344CB8AC3E}">
        <p14:creationId xmlns:p14="http://schemas.microsoft.com/office/powerpoint/2010/main" val="52671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use k-d tree over </a:t>
            </a:r>
            <a:r>
              <a:rPr lang="en-US" dirty="0" err="1" smtClean="0"/>
              <a:t>bsp</a:t>
            </a:r>
            <a:r>
              <a:rPr lang="en-US" dirty="0" smtClean="0"/>
              <a:t>?</a:t>
            </a:r>
          </a:p>
        </p:txBody>
      </p:sp>
    </p:spTree>
    <p:extLst>
      <p:ext uri="{BB962C8B-B14F-4D97-AF65-F5344CB8AC3E}">
        <p14:creationId xmlns:p14="http://schemas.microsoft.com/office/powerpoint/2010/main" val="2124288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901989" y="2911039"/>
            <a:ext cx="3598149" cy="3601912"/>
          </a:xfrm>
          <a:prstGeom prst="rect">
            <a:avLst/>
          </a:prstGeom>
        </p:spPr>
      </p:pic>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5" name="Content Placeholder 4"/>
          <p:cNvSpPr>
            <a:spLocks noGrp="1"/>
          </p:cNvSpPr>
          <p:nvPr>
            <p:ph idx="1"/>
          </p:nvPr>
        </p:nvSpPr>
        <p:spPr/>
        <p:txBody>
          <a:bodyPr/>
          <a:lstStyle/>
          <a:p>
            <a:pPr marL="0" indent="0">
              <a:buNone/>
            </a:pPr>
            <a:r>
              <a:rPr lang="en-US" dirty="0" smtClean="0"/>
              <a:t>Check if the sphere intersects the split plane</a:t>
            </a:r>
          </a:p>
          <a:p>
            <a:pPr marL="0" indent="0">
              <a:buNone/>
            </a:pPr>
            <a:r>
              <a:rPr lang="en-US" dirty="0" smtClean="0"/>
              <a:t>It doesn’t so return up</a:t>
            </a:r>
            <a:endParaRPr lang="en-US" dirty="0"/>
          </a:p>
        </p:txBody>
      </p:sp>
    </p:spTree>
    <p:extLst>
      <p:ext uri="{BB962C8B-B14F-4D97-AF65-F5344CB8AC3E}">
        <p14:creationId xmlns:p14="http://schemas.microsoft.com/office/powerpoint/2010/main" val="1956895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01989" y="2911040"/>
            <a:ext cx="3598149" cy="3601912"/>
          </a:xfrm>
          <a:prstGeom prst="rect">
            <a:avLst/>
          </a:prstGeom>
        </p:spPr>
      </p:pic>
      <p:sp>
        <p:nvSpPr>
          <p:cNvPr id="2" name="Title 1"/>
          <p:cNvSpPr>
            <a:spLocks noGrp="1"/>
          </p:cNvSpPr>
          <p:nvPr>
            <p:ph type="title"/>
          </p:nvPr>
        </p:nvSpPr>
        <p:spPr/>
        <p:txBody>
          <a:bodyPr/>
          <a:lstStyle/>
          <a:p>
            <a:r>
              <a:rPr lang="en-US" dirty="0" smtClean="0"/>
              <a:t>K-D Tree: Queries – Nearest Neighbor Search</a:t>
            </a:r>
            <a:endParaRPr lang="en-US" dirty="0"/>
          </a:p>
        </p:txBody>
      </p:sp>
      <p:sp>
        <p:nvSpPr>
          <p:cNvPr id="5" name="Content Placeholder 4"/>
          <p:cNvSpPr>
            <a:spLocks noGrp="1"/>
          </p:cNvSpPr>
          <p:nvPr>
            <p:ph idx="1"/>
          </p:nvPr>
        </p:nvSpPr>
        <p:spPr/>
        <p:txBody>
          <a:bodyPr/>
          <a:lstStyle/>
          <a:p>
            <a:pPr marL="0" indent="0">
              <a:buNone/>
            </a:pPr>
            <a:r>
              <a:rPr lang="en-US" dirty="0" smtClean="0"/>
              <a:t>Note: The sphere center doesn’t have to be on the side with the closest point!</a:t>
            </a:r>
            <a:endParaRPr lang="en-US" dirty="0"/>
          </a:p>
        </p:txBody>
      </p:sp>
    </p:spTree>
    <p:extLst>
      <p:ext uri="{BB962C8B-B14F-4D97-AF65-F5344CB8AC3E}">
        <p14:creationId xmlns:p14="http://schemas.microsoft.com/office/powerpoint/2010/main" val="1810800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a:t>
            </a:r>
            <a:r>
              <a:rPr lang="en-US" dirty="0"/>
              <a:t>Queries – </a:t>
            </a:r>
            <a:r>
              <a:rPr lang="en-US" dirty="0" smtClean="0"/>
              <a:t>N-Nearest Neighbors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Can find the nearest n-neighbors with almost the same algorithm</a:t>
            </a:r>
          </a:p>
          <a:p>
            <a:pPr marL="0" indent="0">
              <a:buNone/>
            </a:pPr>
            <a:endParaRPr lang="en-US" dirty="0" smtClean="0"/>
          </a:p>
          <a:p>
            <a:pPr marL="0" indent="0">
              <a:buNone/>
            </a:pPr>
            <a:r>
              <a:rPr lang="en-US" dirty="0" smtClean="0"/>
              <a:t>Only a few small changes:</a:t>
            </a:r>
          </a:p>
          <a:p>
            <a:pPr marL="457200" lvl="1" indent="0">
              <a:buNone/>
            </a:pPr>
            <a:r>
              <a:rPr lang="en-US" dirty="0" smtClean="0"/>
              <a:t>Use a Priority Queue</a:t>
            </a:r>
          </a:p>
          <a:p>
            <a:pPr marL="457200" lvl="1" indent="0">
              <a:buNone/>
            </a:pPr>
            <a:r>
              <a:rPr lang="en-US" dirty="0" smtClean="0"/>
              <a:t>Check the distance of the n-</a:t>
            </a:r>
            <a:r>
              <a:rPr lang="en-US" dirty="0" err="1" smtClean="0"/>
              <a:t>th</a:t>
            </a:r>
            <a:r>
              <a:rPr lang="en-US" dirty="0" smtClean="0"/>
              <a:t> nearest neighbor against the split plane</a:t>
            </a:r>
          </a:p>
          <a:p>
            <a:pPr marL="457200" lvl="1" indent="0">
              <a:buNone/>
            </a:pPr>
            <a:r>
              <a:rPr lang="en-US" dirty="0" smtClean="0"/>
              <a:t>If the queue doesn’t have n items yet then also </a:t>
            </a:r>
            <a:r>
              <a:rPr lang="en-US" dirty="0" err="1" smtClean="0"/>
              <a:t>recurse</a:t>
            </a:r>
            <a:r>
              <a:rPr lang="en-US" dirty="0" smtClean="0"/>
              <a:t> down the other side</a:t>
            </a:r>
            <a:endParaRPr lang="en-US" dirty="0"/>
          </a:p>
        </p:txBody>
      </p:sp>
    </p:spTree>
    <p:extLst>
      <p:ext uri="{BB962C8B-B14F-4D97-AF65-F5344CB8AC3E}">
        <p14:creationId xmlns:p14="http://schemas.microsoft.com/office/powerpoint/2010/main" val="3864017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905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use k-d tree over </a:t>
            </a:r>
            <a:r>
              <a:rPr lang="en-US" dirty="0" err="1" smtClean="0"/>
              <a:t>bsp</a:t>
            </a:r>
            <a:r>
              <a:rPr lang="en-US" dirty="0" smtClean="0"/>
              <a:t>?</a:t>
            </a:r>
          </a:p>
          <a:p>
            <a:pPr marL="514350" indent="-514350">
              <a:buAutoNum type="arabicPeriod"/>
            </a:pPr>
            <a:r>
              <a:rPr lang="en-US" dirty="0"/>
              <a:t>Axis aligned splits are </a:t>
            </a:r>
            <a:r>
              <a:rPr lang="en-US"/>
              <a:t>computationally </a:t>
            </a:r>
            <a:r>
              <a:rPr lang="en-US" smtClean="0"/>
              <a:t>cheaper</a:t>
            </a:r>
            <a:endParaRPr lang="en-US" dirty="0"/>
          </a:p>
        </p:txBody>
      </p:sp>
    </p:spTree>
    <p:extLst>
      <p:ext uri="{BB962C8B-B14F-4D97-AF65-F5344CB8AC3E}">
        <p14:creationId xmlns:p14="http://schemas.microsoft.com/office/powerpoint/2010/main" val="3751706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use k-d tree over </a:t>
            </a:r>
            <a:r>
              <a:rPr lang="en-US" dirty="0" err="1" smtClean="0"/>
              <a:t>bsp</a:t>
            </a:r>
            <a:r>
              <a:rPr lang="en-US" dirty="0" smtClean="0"/>
              <a:t>?</a:t>
            </a:r>
          </a:p>
          <a:p>
            <a:pPr marL="514350" indent="-514350">
              <a:buAutoNum type="arabicPeriod"/>
            </a:pPr>
            <a:r>
              <a:rPr lang="en-US" dirty="0" smtClean="0"/>
              <a:t>Axis aligned splits are computationally cheaper</a:t>
            </a:r>
          </a:p>
          <a:p>
            <a:pPr marL="514350" indent="-514350">
              <a:buFont typeface="Arial" panose="020B0604020202020204" pitchFamily="34" charset="0"/>
              <a:buAutoNum type="arabicPeriod"/>
            </a:pPr>
            <a:r>
              <a:rPr lang="en-US" dirty="0"/>
              <a:t>Axis aligned split planes are numerically </a:t>
            </a:r>
            <a:r>
              <a:rPr lang="en-US" dirty="0" smtClean="0"/>
              <a:t>robust</a:t>
            </a:r>
            <a:endParaRPr lang="en-US" dirty="0"/>
          </a:p>
          <a:p>
            <a:pPr marL="514350" indent="-514350">
              <a:buAutoNum type="arabicPeriod"/>
            </a:pPr>
            <a:endParaRPr lang="en-US" dirty="0"/>
          </a:p>
        </p:txBody>
      </p:sp>
    </p:spTree>
    <p:extLst>
      <p:ext uri="{BB962C8B-B14F-4D97-AF65-F5344CB8AC3E}">
        <p14:creationId xmlns:p14="http://schemas.microsoft.com/office/powerpoint/2010/main" val="2135556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use k-d tree over </a:t>
            </a:r>
            <a:r>
              <a:rPr lang="en-US" dirty="0" err="1" smtClean="0"/>
              <a:t>bsp</a:t>
            </a:r>
            <a:r>
              <a:rPr lang="en-US" dirty="0" smtClean="0"/>
              <a:t>?</a:t>
            </a:r>
          </a:p>
          <a:p>
            <a:pPr marL="514350" indent="-514350">
              <a:buAutoNum type="arabicPeriod"/>
            </a:pPr>
            <a:r>
              <a:rPr lang="en-US" dirty="0" smtClean="0"/>
              <a:t>Axis aligned splits are computationally cheaper</a:t>
            </a:r>
          </a:p>
          <a:p>
            <a:pPr marL="514350" indent="-514350">
              <a:buFont typeface="Arial" panose="020B0604020202020204" pitchFamily="34" charset="0"/>
              <a:buAutoNum type="arabicPeriod"/>
            </a:pPr>
            <a:r>
              <a:rPr lang="en-US" dirty="0"/>
              <a:t>Axis aligned split planes are numerically </a:t>
            </a:r>
            <a:r>
              <a:rPr lang="en-US" dirty="0" smtClean="0"/>
              <a:t>robust</a:t>
            </a:r>
          </a:p>
          <a:p>
            <a:pPr marL="514350" indent="-514350">
              <a:buFont typeface="Arial" panose="020B0604020202020204" pitchFamily="34" charset="0"/>
              <a:buAutoNum type="arabicPeriod"/>
            </a:pPr>
            <a:r>
              <a:rPr lang="en-US" dirty="0"/>
              <a:t>Axis aligned splits require less memory</a:t>
            </a:r>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1198364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Uses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Anywhere a </a:t>
            </a:r>
            <a:r>
              <a:rPr lang="en-US" dirty="0" err="1" smtClean="0"/>
              <a:t>bsp</a:t>
            </a:r>
            <a:r>
              <a:rPr lang="en-US" dirty="0" smtClean="0"/>
              <a:t>-tree is useful (spatial partition)</a:t>
            </a:r>
          </a:p>
          <a:p>
            <a:pPr marL="0" indent="0">
              <a:buNone/>
            </a:pPr>
            <a:endParaRPr lang="en-US" dirty="0" smtClean="0"/>
          </a:p>
          <a:p>
            <a:pPr marL="0" indent="0">
              <a:buNone/>
            </a:pPr>
            <a:r>
              <a:rPr lang="en-US" dirty="0" smtClean="0"/>
              <a:t>Nearest neighbor search</a:t>
            </a:r>
          </a:p>
          <a:p>
            <a:pPr marL="0" indent="0">
              <a:buNone/>
            </a:pPr>
            <a:r>
              <a:rPr lang="en-US" dirty="0" smtClean="0"/>
              <a:t>Store k-dimensional data</a:t>
            </a:r>
          </a:p>
          <a:p>
            <a:pPr marL="0" indent="0">
              <a:buNone/>
            </a:pPr>
            <a:r>
              <a:rPr lang="en-US" dirty="0" smtClean="0"/>
              <a:t>	Databases (age, height, </a:t>
            </a:r>
            <a:r>
              <a:rPr lang="en-US" dirty="0" err="1" smtClean="0"/>
              <a:t>etc</a:t>
            </a:r>
            <a:r>
              <a:rPr lang="en-US" dirty="0" smtClean="0"/>
              <a:t>…)</a:t>
            </a:r>
          </a:p>
          <a:p>
            <a:pPr marL="0" indent="0">
              <a:buNone/>
            </a:pPr>
            <a:endParaRPr lang="en-US" dirty="0"/>
          </a:p>
          <a:p>
            <a:pPr marL="0" indent="0">
              <a:buNone/>
            </a:pPr>
            <a:r>
              <a:rPr lang="en-US" dirty="0" smtClean="0"/>
              <a:t>Focusing on point-based trees</a:t>
            </a:r>
          </a:p>
        </p:txBody>
      </p:sp>
    </p:spTree>
    <p:extLst>
      <p:ext uri="{BB962C8B-B14F-4D97-AF65-F5344CB8AC3E}">
        <p14:creationId xmlns:p14="http://schemas.microsoft.com/office/powerpoint/2010/main" val="4236429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Construction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Have to determine split axis and split value</a:t>
            </a:r>
          </a:p>
          <a:p>
            <a:pPr marL="0" indent="0">
              <a:buNone/>
            </a:pPr>
            <a:endParaRPr lang="en-US" dirty="0" smtClean="0"/>
          </a:p>
          <a:p>
            <a:pPr marL="0" indent="0">
              <a:buNone/>
            </a:pPr>
            <a:r>
              <a:rPr lang="en-US" dirty="0" smtClean="0"/>
              <a:t>Only 3 choices for split axis: x, y, or z</a:t>
            </a:r>
          </a:p>
          <a:p>
            <a:pPr marL="0" indent="0">
              <a:buNone/>
            </a:pPr>
            <a:r>
              <a:rPr lang="en-US" dirty="0"/>
              <a:t>	</a:t>
            </a:r>
            <a:r>
              <a:rPr lang="en-US" dirty="0" smtClean="0"/>
              <a:t>Typically the axis is picked by the tree depth</a:t>
            </a:r>
            <a:endParaRPr lang="en-US" dirty="0"/>
          </a:p>
          <a:p>
            <a:pPr marL="0" indent="0">
              <a:buNone/>
            </a:pPr>
            <a:r>
              <a:rPr lang="en-US" dirty="0"/>
              <a:t>	</a:t>
            </a:r>
            <a:r>
              <a:rPr lang="en-US" dirty="0" smtClean="0"/>
              <a:t>Heuristics can also be used</a:t>
            </a:r>
          </a:p>
        </p:txBody>
      </p:sp>
    </p:spTree>
    <p:extLst>
      <p:ext uri="{BB962C8B-B14F-4D97-AF65-F5344CB8AC3E}">
        <p14:creationId xmlns:p14="http://schemas.microsoft.com/office/powerpoint/2010/main" val="1173039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 Tree: Construction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Have to determine split axis and split value</a:t>
            </a:r>
          </a:p>
          <a:p>
            <a:pPr marL="0" indent="0">
              <a:buNone/>
            </a:pPr>
            <a:endParaRPr lang="en-US" dirty="0" smtClean="0"/>
          </a:p>
          <a:p>
            <a:pPr marL="0" indent="0">
              <a:buNone/>
            </a:pPr>
            <a:r>
              <a:rPr lang="en-US" dirty="0" smtClean="0"/>
              <a:t>Split values have a lot more variation</a:t>
            </a:r>
          </a:p>
          <a:p>
            <a:pPr marL="0" indent="0">
              <a:buNone/>
            </a:pPr>
            <a:r>
              <a:rPr lang="en-US" dirty="0" smtClean="0"/>
              <a:t>To guarantee a balanced tree the spatial median is typically picked</a:t>
            </a:r>
          </a:p>
          <a:p>
            <a:pPr marL="0" indent="0">
              <a:buNone/>
            </a:pPr>
            <a:r>
              <a:rPr lang="en-US" dirty="0"/>
              <a:t>	</a:t>
            </a:r>
            <a:r>
              <a:rPr lang="en-US" dirty="0" smtClean="0"/>
              <a:t>Store the split point in the node</a:t>
            </a:r>
          </a:p>
          <a:p>
            <a:pPr marL="0" indent="0">
              <a:buNone/>
            </a:pPr>
            <a:endParaRPr lang="en-US" dirty="0"/>
          </a:p>
        </p:txBody>
      </p:sp>
    </p:spTree>
    <p:extLst>
      <p:ext uri="{BB962C8B-B14F-4D97-AF65-F5344CB8AC3E}">
        <p14:creationId xmlns:p14="http://schemas.microsoft.com/office/powerpoint/2010/main" val="3152752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6274</TotalTime>
  <Words>2874</Words>
  <Application>Microsoft Office PowerPoint</Application>
  <PresentationFormat>Widescreen</PresentationFormat>
  <Paragraphs>230</Paragraphs>
  <Slides>33</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Verdana</vt:lpstr>
      <vt:lpstr>Office Theme</vt:lpstr>
      <vt:lpstr>Visio</vt:lpstr>
      <vt:lpstr>K-D Trees</vt:lpstr>
      <vt:lpstr>K-D Tree</vt:lpstr>
      <vt:lpstr>K-D Tree</vt:lpstr>
      <vt:lpstr>K-D Tree</vt:lpstr>
      <vt:lpstr>K-D Tree</vt:lpstr>
      <vt:lpstr>K-D Tree</vt:lpstr>
      <vt:lpstr>K-D Tree: Uses</vt:lpstr>
      <vt:lpstr>K-D Tree: Construction</vt:lpstr>
      <vt:lpstr>K-D Tree: Construction</vt:lpstr>
      <vt:lpstr>K-D Tree: Construction</vt:lpstr>
      <vt:lpstr>K-D Tree: Insertion</vt:lpstr>
      <vt:lpstr>K-D Tree: Removal</vt:lpstr>
      <vt:lpstr>K-D Tree: Rebalance</vt:lpstr>
      <vt:lpstr>K-D Tree: Queries</vt:lpstr>
      <vt:lpstr>K-D Tree: Queries</vt:lpstr>
      <vt:lpstr>K-D Tree: Queries</vt:lpstr>
      <vt:lpstr>K-D Tree: Queries</vt:lpstr>
      <vt:lpstr>K-D Tree: Queries</vt:lpstr>
      <vt:lpstr>K-D Tree: Queries</vt:lpstr>
      <vt:lpstr>K-D Tree: Queries</vt:lpstr>
      <vt:lpstr>K-D Tree: Queries</vt:lpstr>
      <vt:lpstr>K-D Tree: Queries</vt:lpstr>
      <vt:lpstr>K-D Tree: Queries</vt:lpstr>
      <vt:lpstr>K-D Tree: Queries – Nearest Neighbor Search</vt:lpstr>
      <vt:lpstr>K-D Tree: Queries – Nearest Neighbor Search</vt:lpstr>
      <vt:lpstr>K-D Tree: Queries – Nearest Neighbor Search</vt:lpstr>
      <vt:lpstr>K-D Tree: Queries – Nearest Neighbor Search</vt:lpstr>
      <vt:lpstr>K-D Tree: Queries – Nearest Neighbor Search</vt:lpstr>
      <vt:lpstr>K-D Tree: Queries – Nearest Neighbor Search</vt:lpstr>
      <vt:lpstr>K-D Tree: Queries – Nearest Neighbor Search</vt:lpstr>
      <vt:lpstr>K-D Tree: Queries – Nearest Neighbor Search</vt:lpstr>
      <vt:lpstr>K-D Tree: Queries – N-Nearest Neighbors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JoshD</cp:lastModifiedBy>
  <cp:revision>290</cp:revision>
  <dcterms:created xsi:type="dcterms:W3CDTF">2015-01-13T03:43:20Z</dcterms:created>
  <dcterms:modified xsi:type="dcterms:W3CDTF">2016-02-26T15:35:25Z</dcterms:modified>
</cp:coreProperties>
</file>