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47"/>
  </p:notesMasterIdLst>
  <p:sldIdLst>
    <p:sldId id="256" r:id="rId2"/>
    <p:sldId id="280" r:id="rId3"/>
    <p:sldId id="284" r:id="rId4"/>
    <p:sldId id="285" r:id="rId5"/>
    <p:sldId id="286" r:id="rId6"/>
    <p:sldId id="266" r:id="rId7"/>
    <p:sldId id="281" r:id="rId8"/>
    <p:sldId id="282" r:id="rId9"/>
    <p:sldId id="283" r:id="rId10"/>
    <p:sldId id="287" r:id="rId11"/>
    <p:sldId id="267" r:id="rId12"/>
    <p:sldId id="268" r:id="rId13"/>
    <p:sldId id="288" r:id="rId14"/>
    <p:sldId id="289" r:id="rId15"/>
    <p:sldId id="271" r:id="rId16"/>
    <p:sldId id="272" r:id="rId17"/>
    <p:sldId id="313" r:id="rId18"/>
    <p:sldId id="316" r:id="rId19"/>
    <p:sldId id="317" r:id="rId20"/>
    <p:sldId id="318" r:id="rId21"/>
    <p:sldId id="273" r:id="rId22"/>
    <p:sldId id="291" r:id="rId23"/>
    <p:sldId id="292" r:id="rId24"/>
    <p:sldId id="293" r:id="rId25"/>
    <p:sldId id="294" r:id="rId26"/>
    <p:sldId id="295" r:id="rId27"/>
    <p:sldId id="319"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9213" autoAdjust="0"/>
  </p:normalViewPr>
  <p:slideViewPr>
    <p:cSldViewPr snapToGrid="0">
      <p:cViewPr varScale="1">
        <p:scale>
          <a:sx n="80" d="100"/>
          <a:sy n="80" d="100"/>
        </p:scale>
        <p:origin x="171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3/30/2016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was the basic idea of the algorithm,</a:t>
                </a:r>
                <a:r>
                  <a:rPr lang="en-US" baseline="0" dirty="0" smtClean="0"/>
                  <a:t> now it’s time to describe in detail the actual steps.</a:t>
                </a:r>
              </a:p>
              <a:p>
                <a:endParaRPr lang="en-US" dirty="0" smtClean="0"/>
              </a:p>
              <a:p>
                <a:r>
                  <a:rPr lang="en-US" dirty="0" smtClean="0"/>
                  <a:t>To start with we need to compute</a:t>
                </a:r>
                <a:r>
                  <a:rPr lang="en-US" baseline="0" dirty="0" smtClean="0"/>
                  <a:t> a point inside the convex hull. Any deep point works. When using this for the Minkowski difference of two shapes a good choice is the difference of the two shape’s centers, that is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e>
                      <m:sub>
                        <m:r>
                          <a:rPr lang="en-US" b="0" i="1" baseline="0" dirty="0" smtClean="0">
                            <a:latin typeface="Cambria Math" panose="02040503050406030204" pitchFamily="18" charset="0"/>
                          </a:rPr>
                          <m:t>𝐵</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𝑃</m:t>
                            </m:r>
                          </m:e>
                        </m:acc>
                      </m:e>
                      <m:sub>
                        <m:r>
                          <a:rPr lang="en-US" b="0" i="1" baseline="0" dirty="0" smtClean="0">
                            <a:latin typeface="Cambria Math" panose="02040503050406030204" pitchFamily="18" charset="0"/>
                          </a:rPr>
                          <m:t>𝐴</m:t>
                        </m:r>
                      </m:sub>
                    </m:sSub>
                  </m:oMath>
                </a14:m>
                <a:r>
                  <a:rPr lang="en-US" dirty="0" smtClean="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the</a:t>
                </a:r>
                <a:r>
                  <a:rPr lang="en-US" baseline="0" dirty="0" smtClean="0"/>
                  <a:t> centroid (or center of mass) of a shape.</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was the basic idea of the algorithm,</a:t>
                </a:r>
                <a:r>
                  <a:rPr lang="en-US" baseline="0" dirty="0" smtClean="0"/>
                  <a:t> now it’s time to describe in detail the actual steps.</a:t>
                </a:r>
              </a:p>
              <a:p>
                <a:endParaRPr lang="en-US" dirty="0" smtClean="0"/>
              </a:p>
              <a:p>
                <a:r>
                  <a:rPr lang="en-US" dirty="0" smtClean="0"/>
                  <a:t>To start with we need to compute</a:t>
                </a:r>
                <a:r>
                  <a:rPr lang="en-US" baseline="0" dirty="0" smtClean="0"/>
                  <a:t> a point inside the convex hull. Any deep point works. When using this for the Minkowski difference of two shapes a good choice is the difference of the two shape’s centers, that is </a:t>
                </a:r>
                <a:r>
                  <a:rPr lang="en-US" b="0" i="0" baseline="0" smtClean="0">
                    <a:latin typeface="Cambria Math" panose="02040503050406030204" pitchFamily="18" charset="0"/>
                  </a:rPr>
                  <a:t>𝑃 ⃗</a:t>
                </a:r>
                <a:r>
                  <a:rPr lang="en-US" b="0" i="0" baseline="0" dirty="0" smtClean="0">
                    <a:latin typeface="Cambria Math" panose="02040503050406030204" pitchFamily="18" charset="0"/>
                  </a:rPr>
                  <a:t>_𝐵−𝑃 ⃗_𝐴</a:t>
                </a:r>
                <a:r>
                  <a:rPr lang="en-US" dirty="0" smtClean="0"/>
                  <a:t> where </a:t>
                </a:r>
                <a:r>
                  <a:rPr lang="en-US" b="0" i="0" smtClean="0">
                    <a:latin typeface="Cambria Math" panose="02040503050406030204" pitchFamily="18" charset="0"/>
                  </a:rPr>
                  <a:t>𝑃 ⃗</a:t>
                </a:r>
                <a:r>
                  <a:rPr lang="en-US" dirty="0" smtClean="0"/>
                  <a:t> is the</a:t>
                </a:r>
                <a:r>
                  <a:rPr lang="en-US" baseline="0" dirty="0" smtClean="0"/>
                  <a:t> centroid (or center of mass) of a shape.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425461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Finding the initial portal can be done pretty much any way that creates a non-degenerate portal, but some initial portals are better than others. If we can construct the initial portal so it is more likely to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then we’ll reduce the time of the next step.</a:t>
                </a:r>
                <a:endParaRPr lang="en-US" dirty="0"/>
              </a:p>
            </p:txBody>
          </p:sp>
        </mc:Choice>
        <mc:Fallback xmlns="">
          <p:sp>
            <p:nvSpPr>
              <p:cNvPr id="3" name="Notes Placeholder 2"/>
              <p:cNvSpPr>
                <a:spLocks noGrp="1"/>
              </p:cNvSpPr>
              <p:nvPr>
                <p:ph type="body" idx="1"/>
              </p:nvPr>
            </p:nvSpPr>
            <p:spPr/>
            <p:txBody>
              <a:bodyPr/>
              <a:lstStyle/>
              <a:p>
                <a:r>
                  <a:rPr lang="en-US" baseline="0" dirty="0" smtClean="0"/>
                  <a:t>Finding the initial portal can be done pretty much any way that creates a non-degenerate portal, but some initial portals are better than others. If we can construct the initial portal so it is more likely to contain </a:t>
                </a:r>
                <a:r>
                  <a:rPr lang="en-US" b="0" i="0" baseline="0" smtClean="0">
                    <a:latin typeface="Cambria Math" panose="02040503050406030204" pitchFamily="18" charset="0"/>
                  </a:rPr>
                  <a:t>𝑄 ⃗</a:t>
                </a:r>
                <a:r>
                  <a:rPr lang="en-US" dirty="0" smtClean="0"/>
                  <a:t> then we’ll reduce the time of the next step.</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87228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we only have 2 pieces of information: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We can search now in the</a:t>
                </a:r>
                <a:r>
                  <a:rPr lang="en-US" baseline="0" dirty="0" smtClean="0"/>
                  <a:t> direction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to find a new point.</a:t>
                </a:r>
                <a:endParaRPr lang="en-US" dirty="0"/>
              </a:p>
            </p:txBody>
          </p:sp>
        </mc:Choice>
        <mc:Fallback xmlns="">
          <p:sp>
            <p:nvSpPr>
              <p:cNvPr id="3" name="Notes Placeholder 2"/>
              <p:cNvSpPr>
                <a:spLocks noGrp="1"/>
              </p:cNvSpPr>
              <p:nvPr>
                <p:ph type="body" idx="1"/>
              </p:nvPr>
            </p:nvSpPr>
            <p:spPr/>
            <p:txBody>
              <a:bodyPr/>
              <a:lstStyle/>
              <a:p>
                <a:r>
                  <a:rPr lang="en-US" dirty="0" smtClean="0"/>
                  <a:t>Now we only have 2 pieces of information: </a:t>
                </a:r>
                <a:r>
                  <a:rPr lang="en-US" b="0" i="0" smtClean="0">
                    <a:latin typeface="Cambria Math" panose="02040503050406030204" pitchFamily="18" charset="0"/>
                  </a:rPr>
                  <a:t>𝑄 ⃗</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We can search now in the</a:t>
                </a:r>
                <a:r>
                  <a:rPr lang="en-US" baseline="0" dirty="0" smtClean="0"/>
                  <a:t> direction </a:t>
                </a:r>
                <a:r>
                  <a:rPr lang="en-US" b="0" i="0" baseline="0" smtClean="0">
                    <a:latin typeface="Cambria Math" panose="02040503050406030204" pitchFamily="18" charset="0"/>
                  </a:rPr>
                  <a:t>𝑄 ⃗</a:t>
                </a:r>
                <a:r>
                  <a:rPr lang="en-US" b="0" i="0" baseline="0" dirty="0" smtClean="0">
                    <a:latin typeface="Cambria Math" panose="02040503050406030204" pitchFamily="18" charset="0"/>
                  </a:rPr>
                  <a:t>−𝑆 ⃗_0</a:t>
                </a:r>
                <a:r>
                  <a:rPr lang="en-US" dirty="0" smtClean="0"/>
                  <a:t> to find a new point.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39600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2d the final point can then be found by search in</a:t>
                </a:r>
                <a:r>
                  <a:rPr lang="en-US" baseline="0" dirty="0" smtClean="0"/>
                  <a:t> a direction perpendicular to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To</a:t>
                </a:r>
                <a:r>
                  <a:rPr lang="en-US" baseline="0" dirty="0" smtClean="0"/>
                  <a:t> make this slightly better we can make sure that the search direction is towards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and</a:t>
                </a:r>
                <a:r>
                  <a:rPr lang="en-US" baseline="0" dirty="0" smtClean="0"/>
                  <a:t> in so doing in 2d we’ll always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in the initial</a:t>
                </a:r>
                <a:r>
                  <a:rPr lang="en-US" baseline="0" dirty="0" smtClean="0"/>
                  <a:t> portal and we can skip step 2 of the algorithm.</a:t>
                </a:r>
                <a:endParaRPr lang="en-US" dirty="0"/>
              </a:p>
            </p:txBody>
          </p:sp>
        </mc:Choice>
        <mc:Fallback xmlns="">
          <p:sp>
            <p:nvSpPr>
              <p:cNvPr id="3" name="Notes Placeholder 2"/>
              <p:cNvSpPr>
                <a:spLocks noGrp="1"/>
              </p:cNvSpPr>
              <p:nvPr>
                <p:ph type="body" idx="1"/>
              </p:nvPr>
            </p:nvSpPr>
            <p:spPr/>
            <p:txBody>
              <a:bodyPr/>
              <a:lstStyle/>
              <a:p>
                <a:r>
                  <a:rPr lang="en-US" dirty="0" smtClean="0"/>
                  <a:t>In 2d the final point can then be found by search in</a:t>
                </a:r>
                <a:r>
                  <a:rPr lang="en-US" baseline="0" dirty="0" smtClean="0"/>
                  <a:t> a direction perpendicular to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_1−𝑆 ⃗_0</a:t>
                </a:r>
                <a:r>
                  <a:rPr lang="en-US" dirty="0" smtClean="0"/>
                  <a:t>. To</a:t>
                </a:r>
                <a:r>
                  <a:rPr lang="en-US" baseline="0" dirty="0" smtClean="0"/>
                  <a:t> make this slightly better we can make sure that the search direction is towards </a:t>
                </a:r>
                <a:r>
                  <a:rPr lang="en-US" b="0" i="0" baseline="0" smtClean="0">
                    <a:latin typeface="Cambria Math" panose="02040503050406030204" pitchFamily="18" charset="0"/>
                  </a:rPr>
                  <a:t>𝑄 ⃗</a:t>
                </a:r>
                <a:r>
                  <a:rPr lang="en-US" dirty="0" smtClean="0"/>
                  <a:t> and</a:t>
                </a:r>
                <a:r>
                  <a:rPr lang="en-US" baseline="0" dirty="0" smtClean="0"/>
                  <a:t> in so doing in 2d we’ll always contain </a:t>
                </a:r>
                <a:r>
                  <a:rPr lang="en-US" b="0" i="0" baseline="0" smtClean="0">
                    <a:latin typeface="Cambria Math" panose="02040503050406030204" pitchFamily="18" charset="0"/>
                  </a:rPr>
                  <a:t>𝑄 ⃗</a:t>
                </a:r>
                <a:r>
                  <a:rPr lang="en-US" dirty="0" smtClean="0"/>
                  <a:t> in the initial</a:t>
                </a:r>
                <a:r>
                  <a:rPr lang="en-US" baseline="0" dirty="0" smtClean="0"/>
                  <a:t> portal and we can skip step 2 of the algorithm.</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2130713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3d</a:t>
                </a:r>
                <a:r>
                  <a:rPr lang="en-US" baseline="0" dirty="0" smtClean="0"/>
                  <a:t> finding the initial portal is a bit trickier.</a:t>
                </a:r>
              </a:p>
              <a:p>
                <a:endParaRPr lang="en-US" baseline="0" dirty="0" smtClean="0"/>
              </a:p>
              <a:p>
                <a:r>
                  <a:rPr lang="en-US" baseline="0" dirty="0" smtClean="0"/>
                  <a:t>We can start the exact same with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as before.</a:t>
                </a:r>
              </a:p>
              <a:p>
                <a:endParaRPr lang="en-US" dirty="0" smtClean="0"/>
              </a:p>
              <a:p>
                <a:r>
                  <a:rPr lang="en-US" dirty="0" smtClean="0"/>
                  <a:t>For</a:t>
                </a:r>
                <a:r>
                  <a:rPr lang="en-US" baseline="0" dirty="0" smtClean="0"/>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2</m:t>
                        </m:r>
                      </m:sub>
                    </m:sSub>
                  </m:oMath>
                </a14:m>
                <a:r>
                  <a:rPr lang="en-US" dirty="0" smtClean="0"/>
                  <a:t> we want the same conceptual thing:</a:t>
                </a:r>
                <a:r>
                  <a:rPr lang="en-US" baseline="0" dirty="0" smtClean="0"/>
                  <a:t> a vector perpendicular to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however there are infinitely many now. Instead we assume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will not be in the same exact</a:t>
                </a:r>
                <a:r>
                  <a:rPr lang="en-US" baseline="0" dirty="0" smtClean="0"/>
                  <a:t> direction as our first support direction. Hence we can instead compute a vector perpendicular to the plane containing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Do not that this case can</a:t>
                </a:r>
                <a:r>
                  <a:rPr lang="en-US" baseline="0" dirty="0" smtClean="0"/>
                  <a:t> (and will) produce zero vectors. If that is the case then we can either pick a random vector.</a:t>
                </a:r>
              </a:p>
              <a:p>
                <a:endParaRPr lang="en-US" baseline="0" dirty="0" smtClean="0"/>
              </a:p>
              <a:p>
                <a:r>
                  <a:rPr lang="en-US" baseline="0" dirty="0" smtClean="0"/>
                  <a:t>Finally we want to get the final point of the portal, ideally to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Once</a:t>
                </a:r>
                <a:r>
                  <a:rPr lang="en-US" baseline="0" dirty="0" smtClean="0"/>
                  <a:t> again we choose a vector perpendicular to the plane containing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a:t>
                </a:r>
                <a:r>
                  <a:rPr lang="en-US" baseline="0" dirty="0" smtClean="0"/>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However, by choosing the cross product order</a:t>
                </a:r>
                <a:r>
                  <a:rPr lang="en-US" baseline="0" dirty="0" smtClean="0"/>
                  <a:t> carefully we’re guaranteed that this direction will towards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a:t>
                </a:r>
              </a:p>
              <a:p>
                <a:endParaRPr lang="en-US" dirty="0" smtClean="0"/>
              </a:p>
              <a:p>
                <a:r>
                  <a:rPr lang="en-US" dirty="0" smtClean="0"/>
                  <a:t>Note</a:t>
                </a:r>
                <a:r>
                  <a:rPr lang="en-US" baseline="0" dirty="0" smtClean="0"/>
                  <a:t> though that in 3d we can make no guarantee that this step will force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to be</a:t>
                </a:r>
                <a:r>
                  <a:rPr lang="en-US" baseline="0" dirty="0" smtClean="0"/>
                  <a:t> contained within the portal.</a:t>
                </a:r>
                <a:endParaRPr lang="en-US" dirty="0"/>
              </a:p>
            </p:txBody>
          </p:sp>
        </mc:Choice>
        <mc:Fallback xmlns="">
          <p:sp>
            <p:nvSpPr>
              <p:cNvPr id="3" name="Notes Placeholder 2"/>
              <p:cNvSpPr>
                <a:spLocks noGrp="1"/>
              </p:cNvSpPr>
              <p:nvPr>
                <p:ph type="body" idx="1"/>
              </p:nvPr>
            </p:nvSpPr>
            <p:spPr/>
            <p:txBody>
              <a:bodyPr/>
              <a:lstStyle/>
              <a:p>
                <a:r>
                  <a:rPr lang="en-US" dirty="0" smtClean="0"/>
                  <a:t>In 3d</a:t>
                </a:r>
                <a:r>
                  <a:rPr lang="en-US" baseline="0" dirty="0" smtClean="0"/>
                  <a:t> finding the initial portal is a bit trickier.</a:t>
                </a:r>
              </a:p>
              <a:p>
                <a:endParaRPr lang="en-US" baseline="0" dirty="0" smtClean="0"/>
              </a:p>
              <a:p>
                <a:r>
                  <a:rPr lang="en-US" baseline="0" dirty="0" smtClean="0"/>
                  <a:t>We can start the exact same with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 as before.</a:t>
                </a:r>
              </a:p>
              <a:p>
                <a:endParaRPr lang="en-US" dirty="0" smtClean="0"/>
              </a:p>
              <a:p>
                <a:r>
                  <a:rPr lang="en-US" dirty="0" smtClean="0"/>
                  <a:t>For</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_2</a:t>
                </a:r>
                <a:r>
                  <a:rPr lang="en-US" dirty="0" smtClean="0"/>
                  <a:t> we want the same conceptual thing:</a:t>
                </a:r>
                <a:r>
                  <a:rPr lang="en-US" baseline="0" dirty="0" smtClean="0"/>
                  <a:t> a vector perpendicular to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_1−𝑆 ⃗_0</a:t>
                </a:r>
                <a:r>
                  <a:rPr lang="en-US" dirty="0" smtClean="0"/>
                  <a:t>, however there are infinitely many now. Instead we assume that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will not be in the same exact</a:t>
                </a:r>
                <a:r>
                  <a:rPr lang="en-US" baseline="0" dirty="0" smtClean="0"/>
                  <a:t> direction as our first support direction. Hence we can instead compute a vector perpendicular to the plane containing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and </a:t>
                </a:r>
                <a:r>
                  <a:rPr lang="en-US" b="0" i="0" smtClean="0">
                    <a:latin typeface="Cambria Math" panose="02040503050406030204" pitchFamily="18" charset="0"/>
                  </a:rPr>
                  <a:t>𝑄 ⃗</a:t>
                </a:r>
                <a:r>
                  <a:rPr lang="en-US" dirty="0" smtClean="0"/>
                  <a:t>. Do not that this case can</a:t>
                </a:r>
                <a:r>
                  <a:rPr lang="en-US" baseline="0" dirty="0" smtClean="0"/>
                  <a:t> (and will) produce zero vectors. If that is the case then we can either pick a random vector.</a:t>
                </a:r>
              </a:p>
              <a:p>
                <a:endParaRPr lang="en-US" baseline="0" dirty="0" smtClean="0"/>
              </a:p>
              <a:p>
                <a:r>
                  <a:rPr lang="en-US" baseline="0" dirty="0" smtClean="0"/>
                  <a:t>Finally we want to get the final point of the portal, ideally to contain </a:t>
                </a:r>
                <a:r>
                  <a:rPr lang="en-US" b="0" i="0" baseline="0" smtClean="0">
                    <a:latin typeface="Cambria Math" panose="02040503050406030204" pitchFamily="18" charset="0"/>
                  </a:rPr>
                  <a:t>𝑄 ⃗</a:t>
                </a:r>
                <a:r>
                  <a:rPr lang="en-US" dirty="0" smtClean="0"/>
                  <a:t>. Once</a:t>
                </a:r>
                <a:r>
                  <a:rPr lang="en-US" baseline="0" dirty="0" smtClean="0"/>
                  <a:t> again we choose a vector perpendicular to the plane containing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_2</a:t>
                </a:r>
                <a:r>
                  <a:rPr lang="en-US" dirty="0" smtClean="0"/>
                  <a:t>. However, by choosing the cross product order</a:t>
                </a:r>
                <a:r>
                  <a:rPr lang="en-US" baseline="0" dirty="0" smtClean="0"/>
                  <a:t> carefully we’re guaranteed that this direction will towards </a:t>
                </a:r>
                <a:r>
                  <a:rPr lang="en-US" b="0" i="0" baseline="0" smtClean="0">
                    <a:latin typeface="Cambria Math" panose="02040503050406030204" pitchFamily="18" charset="0"/>
                  </a:rPr>
                  <a:t>𝑄 ⃗</a:t>
                </a:r>
                <a:r>
                  <a:rPr lang="en-US" dirty="0" smtClean="0"/>
                  <a:t>.</a:t>
                </a:r>
              </a:p>
              <a:p>
                <a:endParaRPr lang="en-US" dirty="0" smtClean="0"/>
              </a:p>
              <a:p>
                <a:r>
                  <a:rPr lang="en-US" dirty="0" smtClean="0"/>
                  <a:t>Note</a:t>
                </a:r>
                <a:r>
                  <a:rPr lang="en-US" baseline="0" dirty="0" smtClean="0"/>
                  <a:t> though that in 3d we can make no guarantee that this step will force </a:t>
                </a:r>
                <a:r>
                  <a:rPr lang="en-US" b="0" i="0" baseline="0" smtClean="0">
                    <a:latin typeface="Cambria Math" panose="02040503050406030204" pitchFamily="18" charset="0"/>
                  </a:rPr>
                  <a:t>𝑄 ⃗</a:t>
                </a:r>
                <a:r>
                  <a:rPr lang="en-US" dirty="0" smtClean="0"/>
                  <a:t> to be</a:t>
                </a:r>
                <a:r>
                  <a:rPr lang="en-US" baseline="0" dirty="0" smtClean="0"/>
                  <a:t> contained within the portal.</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789198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that we have a portal</a:t>
                </a:r>
                <a:r>
                  <a:rPr lang="en-US" baseline="0" dirty="0" smtClean="0"/>
                  <a:t> we need to make sure the origin is contained within it.</a:t>
                </a:r>
              </a:p>
              <a:p>
                <a:endParaRPr lang="en-US" baseline="0" dirty="0" smtClean="0"/>
              </a:p>
              <a:p>
                <a:r>
                  <a:rPr lang="en-US" baseline="0" dirty="0" smtClean="0"/>
                  <a:t>This portion of the algorithm is contained of just 2 steps. As long as the portal doesn’t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then we update it by</a:t>
                </a:r>
                <a:r>
                  <a:rPr lang="en-US" baseline="0" dirty="0" smtClean="0"/>
                  <a:t> removing 1 point and adding another.</a:t>
                </a:r>
              </a:p>
              <a:p>
                <a:endParaRPr lang="en-US" baseline="0" dirty="0" smtClean="0"/>
              </a:p>
              <a:p>
                <a:r>
                  <a:rPr lang="en-US" baseline="0" dirty="0" smtClean="0"/>
                  <a:t>One thing to note about this algorithm going forward, we can always construct vectors that are guaranteed to point the direction we want with a bit of extra work, but if we properly maintain winding order we can avoid extra computations.</a:t>
                </a:r>
              </a:p>
              <a:p>
                <a:r>
                  <a:rPr lang="en-US" baseline="0" dirty="0" smtClean="0"/>
                  <a:t>Also note that from here on out I’m only going to talk about 3d as 2d is a simplification of that (except for pictures).</a:t>
                </a:r>
              </a:p>
            </p:txBody>
          </p:sp>
        </mc:Choice>
        <mc:Fallback xmlns="">
          <p:sp>
            <p:nvSpPr>
              <p:cNvPr id="3" name="Notes Placeholder 2"/>
              <p:cNvSpPr>
                <a:spLocks noGrp="1"/>
              </p:cNvSpPr>
              <p:nvPr>
                <p:ph type="body" idx="1"/>
              </p:nvPr>
            </p:nvSpPr>
            <p:spPr/>
            <p:txBody>
              <a:bodyPr/>
              <a:lstStyle/>
              <a:p>
                <a:r>
                  <a:rPr lang="en-US" dirty="0" smtClean="0"/>
                  <a:t>Now that we have a portal</a:t>
                </a:r>
                <a:r>
                  <a:rPr lang="en-US" baseline="0" dirty="0" smtClean="0"/>
                  <a:t> we need to make sure the origin is contained within it.</a:t>
                </a:r>
              </a:p>
              <a:p>
                <a:endParaRPr lang="en-US" baseline="0" dirty="0" smtClean="0"/>
              </a:p>
              <a:p>
                <a:r>
                  <a:rPr lang="en-US" baseline="0" dirty="0" smtClean="0"/>
                  <a:t>This portion of the algorithm is contained of just 2 steps. As long as the portal doesn’t contain </a:t>
                </a:r>
                <a:r>
                  <a:rPr lang="en-US" b="0" i="0" baseline="0" smtClean="0">
                    <a:latin typeface="Cambria Math" panose="02040503050406030204" pitchFamily="18" charset="0"/>
                  </a:rPr>
                  <a:t>𝑄 ⃗</a:t>
                </a:r>
                <a:r>
                  <a:rPr lang="en-US" dirty="0" smtClean="0"/>
                  <a:t> then we update it by</a:t>
                </a:r>
                <a:r>
                  <a:rPr lang="en-US" baseline="0" dirty="0" smtClean="0"/>
                  <a:t> removing 1 point and adding another.</a:t>
                </a:r>
              </a:p>
              <a:p>
                <a:endParaRPr lang="en-US" baseline="0" dirty="0" smtClean="0"/>
              </a:p>
              <a:p>
                <a:r>
                  <a:rPr lang="en-US" baseline="0" dirty="0" smtClean="0"/>
                  <a:t>One thing to note about this algorithm going forward, we can always construct vectors that are guaranteed to point the direction we want with a bit of extra work, but if we properly maintain winding order we can avoid extra computations.</a:t>
                </a:r>
              </a:p>
              <a:p>
                <a:r>
                  <a:rPr lang="en-US" baseline="0" dirty="0" smtClean="0"/>
                  <a:t>Also note that from here on out I’m only going to talk about 3d as 2d is a simplification of that.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721351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determine if the portal contains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we have to see if</a:t>
                </a:r>
                <a:r>
                  <a:rPr lang="en-US" baseline="0" dirty="0" smtClean="0"/>
                  <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on the positive side of all of the portal</a:t>
                </a:r>
                <a:r>
                  <a:rPr lang="en-US" baseline="0" dirty="0" smtClean="0"/>
                  <a:t> faces. In 2d this is the faces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To compute the clockwise normal for a vector in 2d we can just</a:t>
                </a:r>
                <a:r>
                  <a:rPr lang="en-US" baseline="0" dirty="0" smtClean="0"/>
                  <a:t> temporarily convert to 3d and compute </a:t>
                </a:r>
                <a14:m>
                  <m:oMath xmlns:m="http://schemas.openxmlformats.org/officeDocument/2006/math">
                    <m:r>
                      <a:rPr lang="en-US" b="0" i="1" baseline="0" smtClean="0">
                        <a:latin typeface="Cambria Math" panose="02040503050406030204" pitchFamily="18" charset="0"/>
                      </a:rPr>
                      <m:t>𝐶𝑟𝑜𝑠𝑠</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𝑉𝑒𝑐𝑡𝑜𝑟</m:t>
                        </m:r>
                        <m:r>
                          <a:rPr lang="en-US" b="0" i="1" baseline="0" smtClean="0">
                            <a:latin typeface="Cambria Math" panose="02040503050406030204" pitchFamily="18" charset="0"/>
                          </a:rPr>
                          <m:t>3</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𝑣</m:t>
                            </m:r>
                            <m:r>
                              <a:rPr lang="en-US" b="0" i="1" baseline="0" smtClean="0">
                                <a:latin typeface="Cambria Math" panose="02040503050406030204" pitchFamily="18" charset="0"/>
                              </a:rPr>
                              <m:t>.</m:t>
                            </m:r>
                            <m:r>
                              <a:rPr lang="en-US" b="0" i="1" baseline="0" smtClean="0">
                                <a:latin typeface="Cambria Math" panose="02040503050406030204" pitchFamily="18" charset="0"/>
                              </a:rPr>
                              <m:t>𝑥</m:t>
                            </m:r>
                            <m:r>
                              <a:rPr lang="en-US" b="0" i="1" baseline="0" smtClean="0">
                                <a:latin typeface="Cambria Math" panose="02040503050406030204" pitchFamily="18" charset="0"/>
                              </a:rPr>
                              <m:t>, </m:t>
                            </m:r>
                            <m:r>
                              <a:rPr lang="en-US" b="0" i="1" baseline="0" smtClean="0">
                                <a:latin typeface="Cambria Math" panose="02040503050406030204" pitchFamily="18" charset="0"/>
                              </a:rPr>
                              <m:t>𝑣</m:t>
                            </m:r>
                            <m:r>
                              <a:rPr lang="en-US" b="0" i="1" baseline="0" smtClean="0">
                                <a:latin typeface="Cambria Math" panose="02040503050406030204" pitchFamily="18" charset="0"/>
                              </a:rPr>
                              <m:t>.</m:t>
                            </m:r>
                            <m:r>
                              <a:rPr lang="en-US" b="0" i="1" baseline="0" smtClean="0">
                                <a:latin typeface="Cambria Math" panose="02040503050406030204" pitchFamily="18" charset="0"/>
                              </a:rPr>
                              <m:t>𝑦</m:t>
                            </m:r>
                            <m:r>
                              <a:rPr lang="en-US" b="0" i="1" baseline="0" smtClean="0">
                                <a:latin typeface="Cambria Math" panose="02040503050406030204" pitchFamily="18" charset="0"/>
                              </a:rPr>
                              <m:t>, 0</m:t>
                            </m:r>
                          </m:e>
                        </m:d>
                        <m:r>
                          <a:rPr lang="en-US" b="0" i="1" baseline="0" smtClean="0">
                            <a:latin typeface="Cambria Math" panose="02040503050406030204" pitchFamily="18" charset="0"/>
                          </a:rPr>
                          <m:t>, </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𝑧</m:t>
                            </m:r>
                          </m:e>
                        </m:acc>
                      </m:e>
                    </m:d>
                    <m:r>
                      <a:rPr lang="en-US" b="0" i="1" baseline="0" smtClean="0">
                        <a:latin typeface="Cambria Math" panose="02040503050406030204" pitchFamily="18" charset="0"/>
                      </a:rPr>
                      <m:t>)</m:t>
                    </m:r>
                  </m:oMath>
                </a14:m>
                <a:r>
                  <a:rPr lang="en-US" dirty="0" smtClean="0"/>
                  <a:t> and then take the resultant</a:t>
                </a:r>
                <a:r>
                  <a:rPr lang="en-US" baseline="0" dirty="0" smtClean="0"/>
                  <a:t> x and y components back to 2d. So to compute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sub>
                        <m:r>
                          <a:rPr lang="en-US" b="0" i="1" baseline="0" dirty="0" smtClean="0">
                            <a:latin typeface="Cambria Math" panose="02040503050406030204" pitchFamily="18" charset="0"/>
                          </a:rPr>
                          <m:t>10</m:t>
                        </m:r>
                      </m:sub>
                    </m:sSub>
                  </m:oMath>
                </a14:m>
                <a:r>
                  <a:rPr lang="en-US" dirty="0" smtClean="0"/>
                  <a:t> we compute the clockwise normal from the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a:t>
                </a:r>
              </a:p>
              <a:p>
                <a:endParaRPr lang="en-US" dirty="0" smtClean="0"/>
              </a:p>
              <a:p>
                <a:r>
                  <a:rPr lang="en-US" dirty="0" smtClean="0"/>
                  <a:t>Similar operations are performed in 3d,</a:t>
                </a:r>
                <a:r>
                  <a:rPr lang="en-US" baseline="0" dirty="0" smtClean="0"/>
                  <a:t> only we have 3 faces: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2</m:t>
                        </m:r>
                      </m:sub>
                    </m:sSub>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3</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3</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In this case the normal is defined for face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oMath>
                </a14:m>
                <a:r>
                  <a:rPr lang="en-US" dirty="0" smtClean="0"/>
                  <a:t>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sub>
                        <m:r>
                          <a:rPr lang="en-US" b="0" i="1" dirty="0" smtClean="0">
                            <a:latin typeface="Cambria Math" panose="02040503050406030204" pitchFamily="18" charset="0"/>
                          </a:rPr>
                          <m:t>012</m:t>
                        </m:r>
                      </m:sub>
                    </m:sSub>
                    <m:r>
                      <a:rPr lang="en-US" b="0" i="1" dirty="0" smtClean="0">
                        <a:latin typeface="Cambria Math" panose="02040503050406030204" pitchFamily="18" charset="0"/>
                      </a:rPr>
                      <m:t>=</m:t>
                    </m:r>
                    <m:r>
                      <a:rPr lang="en-US" b="0" i="1" baseline="0" dirty="0" smtClean="0">
                        <a:latin typeface="Cambria Math" panose="02040503050406030204" pitchFamily="18" charset="0"/>
                      </a:rPr>
                      <m:t>𝐶𝑟𝑜𝑠𝑠</m:t>
                    </m:r>
                    <m:d>
                      <m:dPr>
                        <m:ctrlPr>
                          <a:rPr lang="en-US" b="0" i="1" baseline="0" dirty="0" smtClean="0">
                            <a:latin typeface="Cambria Math" panose="02040503050406030204" pitchFamily="18" charset="0"/>
                          </a:rPr>
                        </m:ctrlPr>
                      </m:dPr>
                      <m:e>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2</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e>
                    </m:d>
                  </m:oMath>
                </a14:m>
                <a:r>
                  <a:rPr lang="en-US" dirty="0" smtClean="0"/>
                  <a:t>. </a:t>
                </a:r>
              </a:p>
              <a:p>
                <a:endParaRPr lang="en-US" dirty="0" smtClean="0"/>
              </a:p>
              <a:p>
                <a:r>
                  <a:rPr lang="en-US" dirty="0" smtClean="0"/>
                  <a:t>In</a:t>
                </a:r>
                <a:r>
                  <a:rPr lang="en-US" baseline="0" dirty="0" smtClean="0"/>
                  <a:t> either case we can guaranteed that a normal points the correct direction by making sure that it points towards the point that didn’t contribute to it, i.e. making sure that </a:t>
                </a:r>
                <a14:m>
                  <m:oMath xmlns:m="http://schemas.openxmlformats.org/officeDocument/2006/math">
                    <m:r>
                      <a:rPr lang="en-US" b="0" i="1" baseline="0" smtClean="0">
                        <a:latin typeface="Cambria Math" panose="02040503050406030204" pitchFamily="18" charset="0"/>
                      </a:rPr>
                      <m:t>𝐷𝑜𝑡</m:t>
                    </m:r>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sub>
                            <m:r>
                              <a:rPr lang="en-US" b="0" i="1" baseline="0" smtClean="0">
                                <a:latin typeface="Cambria Math" panose="02040503050406030204" pitchFamily="18" charset="0"/>
                              </a:rPr>
                              <m:t>012</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smtClean="0">
                                <a:latin typeface="Cambria Math" panose="02040503050406030204" pitchFamily="18" charset="0"/>
                              </a:rPr>
                              <m:t>3</m:t>
                            </m:r>
                          </m:sub>
                        </m:sSub>
                      </m:e>
                    </m:d>
                    <m:r>
                      <a:rPr lang="en-US" b="0" i="1" baseline="0" smtClean="0">
                        <a:latin typeface="Cambria Math" panose="02040503050406030204" pitchFamily="18" charset="0"/>
                      </a:rPr>
                      <m:t>≥0</m:t>
                    </m:r>
                  </m:oMath>
                </a14:m>
                <a:r>
                  <a:rPr lang="en-US" dirty="0" smtClean="0"/>
                  <a:t>. I recommend this method first as it’s much easier to get right.</a:t>
                </a:r>
                <a:r>
                  <a:rPr lang="en-US" baseline="0" dirty="0" smtClean="0"/>
                  <a:t> To optimize later we can ensure a winding order so that this is always the case in which case no extra check is needed. This winding order is controlled from the initial portal creation and in the Update Portal step.</a:t>
                </a:r>
                <a:endParaRPr lang="en-US" dirty="0"/>
              </a:p>
            </p:txBody>
          </p:sp>
        </mc:Choice>
        <mc:Fallback xmlns="">
          <p:sp>
            <p:nvSpPr>
              <p:cNvPr id="3" name="Notes Placeholder 2"/>
              <p:cNvSpPr>
                <a:spLocks noGrp="1"/>
              </p:cNvSpPr>
              <p:nvPr>
                <p:ph type="body" idx="1"/>
              </p:nvPr>
            </p:nvSpPr>
            <p:spPr/>
            <p:txBody>
              <a:bodyPr/>
              <a:lstStyle/>
              <a:p>
                <a:r>
                  <a:rPr lang="en-US" dirty="0" smtClean="0"/>
                  <a:t>To determine if the portal contains </a:t>
                </a:r>
                <a:r>
                  <a:rPr lang="en-US" b="0" i="0" smtClean="0">
                    <a:latin typeface="Cambria Math" panose="02040503050406030204" pitchFamily="18" charset="0"/>
                  </a:rPr>
                  <a:t>𝑄 ⃗</a:t>
                </a:r>
                <a:r>
                  <a:rPr lang="en-US" dirty="0" smtClean="0"/>
                  <a:t> we have to see if </a:t>
                </a:r>
                <a:r>
                  <a:rPr lang="en-US" b="0" i="0" smtClean="0">
                    <a:latin typeface="Cambria Math" panose="02040503050406030204" pitchFamily="18" charset="0"/>
                  </a:rPr>
                  <a:t>𝑄 ⃗</a:t>
                </a:r>
                <a:r>
                  <a:rPr lang="en-US" dirty="0" smtClean="0"/>
                  <a:t> is on the positive side of all 3</a:t>
                </a:r>
                <a:r>
                  <a:rPr lang="en-US" baseline="0" dirty="0" smtClean="0"/>
                  <a:t> faces: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 𝑆 ⃗_2</a:t>
                </a:r>
                <a:r>
                  <a:rPr lang="en-US" dirty="0" smtClean="0"/>
                  <a:t>,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_0 𝑆 ⃗_3 𝑆 ⃗_1</a:t>
                </a:r>
                <a:r>
                  <a:rPr lang="en-US" dirty="0" smtClean="0"/>
                  <a:t>. Note that I defined these in</a:t>
                </a:r>
                <a:r>
                  <a:rPr lang="en-US" baseline="0" dirty="0" smtClean="0"/>
                  <a:t> the order such that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 𝑆 ⃗_2=𝐶𝑟𝑜𝑠𝑠(𝑆 ⃗_2−𝑆 ⃗_0,𝑆 ⃗_1−𝑆 ⃗_0 )</a:t>
                </a:r>
                <a:r>
                  <a:rPr lang="en-US" dirty="0" smtClean="0"/>
                  <a:t>. </a:t>
                </a:r>
              </a:p>
              <a:p>
                <a:endParaRPr lang="en-US" dirty="0" smtClean="0"/>
              </a:p>
              <a:p>
                <a:r>
                  <a:rPr lang="en-US" dirty="0" smtClean="0"/>
                  <a:t>We can guarantee that the</a:t>
                </a:r>
                <a:r>
                  <a:rPr lang="en-US" baseline="0" dirty="0" smtClean="0"/>
                  <a:t> normal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_012=𝐶𝑟𝑜𝑠𝑠(</a:t>
                </a:r>
                <a:r>
                  <a:rPr lang="en-US" b="0" i="0" baseline="0" dirty="0" smtClean="0">
                    <a:latin typeface="Cambria Math" panose="02040503050406030204" pitchFamily="18" charset="0"/>
                  </a:rPr>
                  <a:t>𝑆 ⃗</a:t>
                </a:r>
                <a:r>
                  <a:rPr lang="en-US" b="0" i="0" baseline="0" dirty="0" smtClean="0">
                    <a:latin typeface="Cambria Math" panose="02040503050406030204" pitchFamily="18" charset="0"/>
                  </a:rPr>
                  <a:t>_</a:t>
                </a:r>
                <a:r>
                  <a:rPr lang="en-US" b="0" i="0" baseline="0" dirty="0" smtClean="0">
                    <a:latin typeface="Cambria Math" panose="02040503050406030204" pitchFamily="18" charset="0"/>
                  </a:rPr>
                  <a:t>2−𝑆 ⃗_0,𝑆 ⃗_1−𝑆 ⃗_0</a:t>
                </a:r>
                <a:r>
                  <a:rPr lang="en-US" b="0" i="0" baseline="0" dirty="0" smtClean="0">
                    <a:latin typeface="Cambria Math" panose="02040503050406030204" pitchFamily="18" charset="0"/>
                  </a:rPr>
                  <a:t> )</a:t>
                </a:r>
                <a:r>
                  <a:rPr lang="en-US" dirty="0" smtClean="0"/>
                  <a:t> points inward by making sure that </a:t>
                </a:r>
                <a:r>
                  <a:rPr lang="en-US" b="0" i="0" dirty="0" smtClean="0">
                    <a:latin typeface="Cambria Math" panose="02040503050406030204" pitchFamily="18" charset="0"/>
                  </a:rPr>
                  <a:t>〖𝐷𝑜𝑡(</a:t>
                </a:r>
                <a:r>
                  <a:rPr lang="en-US" b="0" i="0" smtClean="0">
                    <a:latin typeface="Cambria Math" panose="02040503050406030204" pitchFamily="18" charset="0"/>
                  </a:rPr>
                  <a:t>𝑛 ⃗</a:t>
                </a:r>
                <a:r>
                  <a:rPr lang="en-US" b="0" i="0" dirty="0" smtClean="0">
                    <a:latin typeface="Cambria Math" panose="02040503050406030204" pitchFamily="18" charset="0"/>
                  </a:rPr>
                  <a:t>〗_012,𝑆 ⃗_3)≥0</a:t>
                </a:r>
                <a:r>
                  <a:rPr lang="en-US" dirty="0" smtClean="0"/>
                  <a:t> (which is how I recommend starting), but we can also maintain the correct winding order such that </a:t>
                </a:r>
                <a:r>
                  <a:rPr lang="en-US" b="0" i="0" smtClean="0">
                    <a:latin typeface="Cambria Math" panose="02040503050406030204" pitchFamily="18" charset="0"/>
                  </a:rPr>
                  <a:t>𝑆 ⃗</a:t>
                </a:r>
                <a:r>
                  <a:rPr lang="en-US" b="0" i="0" dirty="0" smtClean="0">
                    <a:latin typeface="Cambria Math" panose="02040503050406030204" pitchFamily="18" charset="0"/>
                  </a:rPr>
                  <a:t>_123</a:t>
                </a:r>
                <a:r>
                  <a:rPr lang="en-US" dirty="0" smtClean="0"/>
                  <a:t> points towards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aka all face</a:t>
                </a:r>
                <a:r>
                  <a:rPr lang="en-US" baseline="0" dirty="0" smtClean="0"/>
                  <a:t> </a:t>
                </a:r>
                <a:r>
                  <a:rPr lang="en-US" baseline="0" dirty="0" err="1" smtClean="0"/>
                  <a:t>normals</a:t>
                </a:r>
                <a:r>
                  <a:rPr lang="en-US" baseline="0" dirty="0" smtClean="0"/>
                  <a:t> point inward. If we do this no extra checks need to be done.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80898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If we make it to the Update</a:t>
                </a:r>
                <a:r>
                  <a:rPr lang="en-US" baseline="0" dirty="0" smtClean="0"/>
                  <a:t> Portal step then we know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outside one</a:t>
                </a:r>
                <a:r>
                  <a:rPr lang="en-US" baseline="0" dirty="0" smtClean="0"/>
                  <a:t> of the faces. Without loss of generality we’ll assume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outside the face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We know that the point not on</a:t>
                </a:r>
                <a:r>
                  <a:rPr lang="en-US" baseline="0" dirty="0" smtClean="0"/>
                  <a:t> the face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isn’t contributing so we need to find</a:t>
                </a:r>
                <a:r>
                  <a:rPr lang="en-US" baseline="0" dirty="0" smtClean="0"/>
                  <a:t> a new point to replace it with.</a:t>
                </a:r>
                <a:endParaRPr lang="en-US" dirty="0" smtClean="0"/>
              </a:p>
            </p:txBody>
          </p:sp>
        </mc:Choice>
        <mc:Fallback xmlns="">
          <p:sp>
            <p:nvSpPr>
              <p:cNvPr id="3" name="Notes Placeholder 2"/>
              <p:cNvSpPr>
                <a:spLocks noGrp="1"/>
              </p:cNvSpPr>
              <p:nvPr>
                <p:ph type="body" idx="1"/>
              </p:nvPr>
            </p:nvSpPr>
            <p:spPr/>
            <p:txBody>
              <a:bodyPr/>
              <a:lstStyle/>
              <a:p>
                <a:r>
                  <a:rPr lang="en-US" dirty="0" smtClean="0"/>
                  <a:t>If we make it to the </a:t>
                </a:r>
                <a:r>
                  <a:rPr lang="en-US" dirty="0" err="1" smtClean="0"/>
                  <a:t>UpdatePortal</a:t>
                </a:r>
                <a:r>
                  <a:rPr lang="en-US" dirty="0" smtClean="0"/>
                  <a:t> step then we know</a:t>
                </a:r>
                <a:r>
                  <a:rPr lang="en-US" baseline="0" dirty="0" smtClean="0"/>
                  <a:t> that </a:t>
                </a:r>
                <a:r>
                  <a:rPr lang="en-US" b="0" i="0" baseline="0" smtClean="0">
                    <a:latin typeface="Cambria Math" panose="02040503050406030204" pitchFamily="18" charset="0"/>
                  </a:rPr>
                  <a:t>𝑄 ⃗</a:t>
                </a:r>
                <a:r>
                  <a:rPr lang="en-US" dirty="0" smtClean="0"/>
                  <a:t> is outside one of the faces. Without</a:t>
                </a:r>
                <a:r>
                  <a:rPr lang="en-US" baseline="0" dirty="0" smtClean="0"/>
                  <a:t> loss of generality, let’s assume that </a:t>
                </a:r>
                <a:r>
                  <a:rPr lang="en-US" b="0" i="0" baseline="0" smtClean="0">
                    <a:latin typeface="Cambria Math" panose="02040503050406030204" pitchFamily="18" charset="0"/>
                  </a:rPr>
                  <a:t>𝑄 ⃗</a:t>
                </a:r>
                <a:r>
                  <a:rPr lang="en-US" dirty="0" smtClean="0"/>
                  <a:t> is outside the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In this case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isn’t contributing</a:t>
                </a:r>
                <a:r>
                  <a:rPr lang="en-US" baseline="0" dirty="0" smtClean="0"/>
                  <a:t> so we can drop it and find a new point that will move the portal closer to containing </a:t>
                </a:r>
                <a:r>
                  <a:rPr lang="en-US" b="0" i="0" baseline="0" smtClean="0">
                    <a:latin typeface="Cambria Math" panose="02040503050406030204" pitchFamily="18" charset="0"/>
                  </a:rPr>
                  <a:t>𝑄 ⃗</a:t>
                </a:r>
                <a:r>
                  <a:rPr lang="en-US" dirty="0" smtClean="0"/>
                  <a:t>. As we know the</a:t>
                </a:r>
                <a:r>
                  <a:rPr lang="en-US" baseline="0" dirty="0" smtClean="0"/>
                  <a:t> normal of this face is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_023=𝐶𝑟𝑜𝑠𝑠(𝑆 ⃗_3−𝑆 ⃗_0,𝑆 ⃗_2−𝑆 ⃗_0 )</a:t>
                </a:r>
                <a:r>
                  <a:rPr lang="en-US" dirty="0" smtClean="0"/>
                  <a:t> we should search for a new point in the direction of </a:t>
                </a:r>
                <a:r>
                  <a:rPr lang="en-US" b="0" i="0" smtClean="0">
                    <a:latin typeface="Cambria Math" panose="02040503050406030204" pitchFamily="18" charset="0"/>
                  </a:rPr>
                  <a:t>−𝑛 ⃗_023</a:t>
                </a:r>
                <a:r>
                  <a:rPr lang="en-US" dirty="0" smtClean="0"/>
                  <a:t>.</a:t>
                </a:r>
              </a:p>
              <a:p>
                <a:endParaRPr lang="en-US" dirty="0" smtClean="0"/>
              </a:p>
              <a:p>
                <a:r>
                  <a:rPr lang="en-US" dirty="0" smtClean="0"/>
                  <a:t>When we get this new point we could just label it as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however the portal’s winding order</a:t>
                </a:r>
                <a:r>
                  <a:rPr lang="en-US" baseline="0" dirty="0" smtClean="0"/>
                  <a:t> will be incorrect. As we search in the direction of </a:t>
                </a:r>
                <a:r>
                  <a:rPr lang="en-US" b="0" i="0" baseline="0" smtClean="0">
                    <a:latin typeface="Cambria Math" panose="02040503050406030204" pitchFamily="18" charset="0"/>
                  </a:rPr>
                  <a:t>−𝑛 ⃗_023</a:t>
                </a:r>
                <a:r>
                  <a:rPr lang="en-US" dirty="0" smtClean="0"/>
                  <a:t> we know that the winding order will always be flipped after</a:t>
                </a:r>
                <a:r>
                  <a:rPr lang="en-US" baseline="0" dirty="0" smtClean="0"/>
                  <a:t> this step. To preserve the winding order we only have to flip two points: e.g. </a:t>
                </a:r>
                <a:r>
                  <a:rPr lang="en-US" b="0" i="0" baseline="0" smtClean="0">
                    <a:latin typeface="Cambria Math" panose="02040503050406030204" pitchFamily="18" charset="0"/>
                  </a:rPr>
                  <a:t>𝑆𝑤𝑎𝑝(𝑆 ⃗_1,𝑆 ⃗_2 )</a:t>
                </a:r>
                <a:r>
                  <a:rPr lang="en-US" dirty="0" smtClean="0"/>
                  <a:t>. Note that it doesn’t matter which two points we flip (as long as it’s not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308654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replace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we should look in the opposite direction of the normal</a:t>
                </a:r>
                <a:r>
                  <a:rPr lang="en-US" baseline="0" dirty="0" smtClean="0"/>
                  <a:t> whose face we’re outside of. In this case we’d look in the direction </a:t>
                </a:r>
                <a14:m>
                  <m:oMath xmlns:m="http://schemas.openxmlformats.org/officeDocument/2006/math">
                    <m:r>
                      <a:rPr lang="en-US" b="0" i="0"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sub>
                        <m:r>
                          <a:rPr lang="en-US" b="0" i="1" baseline="0" dirty="0" smtClean="0">
                            <a:latin typeface="Cambria Math" panose="02040503050406030204" pitchFamily="18" charset="0"/>
                          </a:rPr>
                          <m:t>02</m:t>
                        </m:r>
                      </m:sub>
                    </m:sSub>
                  </m:oMath>
                </a14:m>
                <a:r>
                  <a:rPr lang="en-US" dirty="0" smtClean="0"/>
                  <a:t> since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outside of the face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When</a:t>
                </a:r>
                <a:r>
                  <a:rPr lang="en-US" baseline="0" dirty="0" smtClean="0"/>
                  <a:t> we do this search we’ll get a new point that we’ll label for now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𝑛𝑒𝑤</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If we make it to the </a:t>
                </a:r>
                <a:r>
                  <a:rPr lang="en-US" dirty="0" err="1" smtClean="0"/>
                  <a:t>UpdatePortal</a:t>
                </a:r>
                <a:r>
                  <a:rPr lang="en-US" dirty="0" smtClean="0"/>
                  <a:t> step then we know</a:t>
                </a:r>
                <a:r>
                  <a:rPr lang="en-US" baseline="0" dirty="0" smtClean="0"/>
                  <a:t> that </a:t>
                </a:r>
                <a:r>
                  <a:rPr lang="en-US" b="0" i="0" baseline="0" smtClean="0">
                    <a:latin typeface="Cambria Math" panose="02040503050406030204" pitchFamily="18" charset="0"/>
                  </a:rPr>
                  <a:t>𝑄 ⃗</a:t>
                </a:r>
                <a:r>
                  <a:rPr lang="en-US" dirty="0" smtClean="0"/>
                  <a:t> is outside one of the faces. Without</a:t>
                </a:r>
                <a:r>
                  <a:rPr lang="en-US" baseline="0" dirty="0" smtClean="0"/>
                  <a:t> loss of generality, let’s assume that </a:t>
                </a:r>
                <a:r>
                  <a:rPr lang="en-US" b="0" i="0" baseline="0" smtClean="0">
                    <a:latin typeface="Cambria Math" panose="02040503050406030204" pitchFamily="18" charset="0"/>
                  </a:rPr>
                  <a:t>𝑄 ⃗</a:t>
                </a:r>
                <a:r>
                  <a:rPr lang="en-US" dirty="0" smtClean="0"/>
                  <a:t> is outside the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In this case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isn’t contributing</a:t>
                </a:r>
                <a:r>
                  <a:rPr lang="en-US" baseline="0" dirty="0" smtClean="0"/>
                  <a:t> so we can drop it and find a new point that will move the portal closer to containing </a:t>
                </a:r>
                <a:r>
                  <a:rPr lang="en-US" b="0" i="0" baseline="0" smtClean="0">
                    <a:latin typeface="Cambria Math" panose="02040503050406030204" pitchFamily="18" charset="0"/>
                  </a:rPr>
                  <a:t>𝑄 ⃗</a:t>
                </a:r>
                <a:r>
                  <a:rPr lang="en-US" dirty="0" smtClean="0"/>
                  <a:t>. As we know the</a:t>
                </a:r>
                <a:r>
                  <a:rPr lang="en-US" baseline="0" dirty="0" smtClean="0"/>
                  <a:t> normal of this face is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_023=𝐶𝑟𝑜𝑠𝑠(𝑆 ⃗_3−𝑆 ⃗_0,𝑆 ⃗_2−𝑆 ⃗_0 )</a:t>
                </a:r>
                <a:r>
                  <a:rPr lang="en-US" dirty="0" smtClean="0"/>
                  <a:t> we should search for a new point in the direction of </a:t>
                </a:r>
                <a:r>
                  <a:rPr lang="en-US" b="0" i="0" smtClean="0">
                    <a:latin typeface="Cambria Math" panose="02040503050406030204" pitchFamily="18" charset="0"/>
                  </a:rPr>
                  <a:t>−𝑛 ⃗_023</a:t>
                </a:r>
                <a:r>
                  <a:rPr lang="en-US" dirty="0" smtClean="0"/>
                  <a:t>.</a:t>
                </a:r>
              </a:p>
              <a:p>
                <a:endParaRPr lang="en-US" dirty="0" smtClean="0"/>
              </a:p>
              <a:p>
                <a:r>
                  <a:rPr lang="en-US" dirty="0" smtClean="0"/>
                  <a:t>When we get this new point we could just label it as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however the portal’s winding order</a:t>
                </a:r>
                <a:r>
                  <a:rPr lang="en-US" baseline="0" dirty="0" smtClean="0"/>
                  <a:t> will be incorrect. As we search in the direction of </a:t>
                </a:r>
                <a:r>
                  <a:rPr lang="en-US" b="0" i="0" baseline="0" smtClean="0">
                    <a:latin typeface="Cambria Math" panose="02040503050406030204" pitchFamily="18" charset="0"/>
                  </a:rPr>
                  <a:t>−𝑛 ⃗_023</a:t>
                </a:r>
                <a:r>
                  <a:rPr lang="en-US" dirty="0" smtClean="0"/>
                  <a:t> we know that the winding order will always be flipped after</a:t>
                </a:r>
                <a:r>
                  <a:rPr lang="en-US" baseline="0" dirty="0" smtClean="0"/>
                  <a:t> this step. To preserve the winding order we only have to flip two points: e.g. </a:t>
                </a:r>
                <a:r>
                  <a:rPr lang="en-US" b="0" i="0" baseline="0" smtClean="0">
                    <a:latin typeface="Cambria Math" panose="02040503050406030204" pitchFamily="18" charset="0"/>
                  </a:rPr>
                  <a:t>𝑆𝑤𝑎𝑝(𝑆 ⃗_1,𝑆 ⃗_2 )</a:t>
                </a:r>
                <a:r>
                  <a:rPr lang="en-US" dirty="0" smtClean="0"/>
                  <a:t>. Note that it doesn’t matter which two points we flip (as long as it’s not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03636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Since our search direction was from face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we know that the point that wasn’t a part of this face is no longer relevant, that</a:t>
                </a:r>
                <a:r>
                  <a:rPr lang="en-US" baseline="0" dirty="0" smtClean="0"/>
                  <a:t> is the old point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So we can replace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with the point we just found,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𝑛𝑒𝑤</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If we make it to the </a:t>
                </a:r>
                <a:r>
                  <a:rPr lang="en-US" dirty="0" err="1" smtClean="0"/>
                  <a:t>UpdatePortal</a:t>
                </a:r>
                <a:r>
                  <a:rPr lang="en-US" dirty="0" smtClean="0"/>
                  <a:t> step then we know</a:t>
                </a:r>
                <a:r>
                  <a:rPr lang="en-US" baseline="0" dirty="0" smtClean="0"/>
                  <a:t> that </a:t>
                </a:r>
                <a:r>
                  <a:rPr lang="en-US" b="0" i="0" baseline="0" smtClean="0">
                    <a:latin typeface="Cambria Math" panose="02040503050406030204" pitchFamily="18" charset="0"/>
                  </a:rPr>
                  <a:t>𝑄 ⃗</a:t>
                </a:r>
                <a:r>
                  <a:rPr lang="en-US" dirty="0" smtClean="0"/>
                  <a:t> is outside one of the faces. Without</a:t>
                </a:r>
                <a:r>
                  <a:rPr lang="en-US" baseline="0" dirty="0" smtClean="0"/>
                  <a:t> loss of generality, let’s assume that </a:t>
                </a:r>
                <a:r>
                  <a:rPr lang="en-US" b="0" i="0" baseline="0" smtClean="0">
                    <a:latin typeface="Cambria Math" panose="02040503050406030204" pitchFamily="18" charset="0"/>
                  </a:rPr>
                  <a:t>𝑄 ⃗</a:t>
                </a:r>
                <a:r>
                  <a:rPr lang="en-US" dirty="0" smtClean="0"/>
                  <a:t> is outside the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In this case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isn’t contributing</a:t>
                </a:r>
                <a:r>
                  <a:rPr lang="en-US" baseline="0" dirty="0" smtClean="0"/>
                  <a:t> so we can drop it and find a new point that will move the portal closer to containing </a:t>
                </a:r>
                <a:r>
                  <a:rPr lang="en-US" b="0" i="0" baseline="0" smtClean="0">
                    <a:latin typeface="Cambria Math" panose="02040503050406030204" pitchFamily="18" charset="0"/>
                  </a:rPr>
                  <a:t>𝑄 ⃗</a:t>
                </a:r>
                <a:r>
                  <a:rPr lang="en-US" dirty="0" smtClean="0"/>
                  <a:t>. As we know the</a:t>
                </a:r>
                <a:r>
                  <a:rPr lang="en-US" baseline="0" dirty="0" smtClean="0"/>
                  <a:t> normal of this face is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_023=𝐶𝑟𝑜𝑠𝑠(𝑆 ⃗_3−𝑆 ⃗_0,𝑆 ⃗_2−𝑆 ⃗_0 )</a:t>
                </a:r>
                <a:r>
                  <a:rPr lang="en-US" dirty="0" smtClean="0"/>
                  <a:t> we should search for a new point in the direction of </a:t>
                </a:r>
                <a:r>
                  <a:rPr lang="en-US" b="0" i="0" smtClean="0">
                    <a:latin typeface="Cambria Math" panose="02040503050406030204" pitchFamily="18" charset="0"/>
                  </a:rPr>
                  <a:t>−𝑛 ⃗_023</a:t>
                </a:r>
                <a:r>
                  <a:rPr lang="en-US" dirty="0" smtClean="0"/>
                  <a:t>.</a:t>
                </a:r>
              </a:p>
              <a:p>
                <a:endParaRPr lang="en-US" dirty="0" smtClean="0"/>
              </a:p>
              <a:p>
                <a:r>
                  <a:rPr lang="en-US" dirty="0" smtClean="0"/>
                  <a:t>When we get this new point we could just label it as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however the portal’s winding order</a:t>
                </a:r>
                <a:r>
                  <a:rPr lang="en-US" baseline="0" dirty="0" smtClean="0"/>
                  <a:t> will be incorrect. As we search in the direction of </a:t>
                </a:r>
                <a:r>
                  <a:rPr lang="en-US" b="0" i="0" baseline="0" smtClean="0">
                    <a:latin typeface="Cambria Math" panose="02040503050406030204" pitchFamily="18" charset="0"/>
                  </a:rPr>
                  <a:t>−𝑛 ⃗_023</a:t>
                </a:r>
                <a:r>
                  <a:rPr lang="en-US" dirty="0" smtClean="0"/>
                  <a:t> we know that the winding order will always be flipped after</a:t>
                </a:r>
                <a:r>
                  <a:rPr lang="en-US" baseline="0" dirty="0" smtClean="0"/>
                  <a:t> this step. To preserve the winding order we only have to flip two points: e.g. </a:t>
                </a:r>
                <a:r>
                  <a:rPr lang="en-US" b="0" i="0" baseline="0" smtClean="0">
                    <a:latin typeface="Cambria Math" panose="02040503050406030204" pitchFamily="18" charset="0"/>
                  </a:rPr>
                  <a:t>𝑆𝑤𝑎𝑝(𝑆 ⃗_1,𝑆 ⃗_2 )</a:t>
                </a:r>
                <a:r>
                  <a:rPr lang="en-US" dirty="0" smtClean="0"/>
                  <a:t>. Note that it doesn’t matter which two points we flip (as long as it’s not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41615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Minkowski</a:t>
            </a:r>
            <a:r>
              <a:rPr lang="en-US" baseline="0" dirty="0" smtClean="0"/>
              <a:t> Portal Refinement (MPR) is another support shape algorithm like GJK. That is, it’s an algorithm that tries to find if a point is in a convex hull using a support function. Like GJK, we can map convex shape vs. convex shape to point vs convex shape using Minkowski differences. As Minkowski differences have already been covered I will only talk about the actual MPR algorithm here: point vs. convex shape.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494714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only problem with this is that by definition we’ve flipped the winding</a:t>
                </a:r>
                <a:r>
                  <a:rPr lang="en-US" baseline="0" dirty="0" smtClean="0"/>
                  <a:t> order of our simplex (in 2d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should always be clockwise</a:t>
                </a:r>
                <a:r>
                  <a:rPr lang="en-US" baseline="0" dirty="0" smtClean="0"/>
                  <a:t> of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and counter clockwise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This</a:t>
                </a:r>
                <a:r>
                  <a:rPr lang="en-US" baseline="0" dirty="0" smtClean="0"/>
                  <a:t> is easy to fix though as we just have to flip two points every time; that is swap points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after every point</a:t>
                </a:r>
                <a:r>
                  <a:rPr lang="en-US" baseline="0" dirty="0" smtClean="0"/>
                  <a:t> replacement.</a:t>
                </a:r>
              </a:p>
              <a:p>
                <a:endParaRPr lang="en-US" baseline="0" dirty="0" smtClean="0"/>
              </a:p>
              <a:p>
                <a:r>
                  <a:rPr lang="en-US" baseline="0" dirty="0" smtClean="0"/>
                  <a:t>This also holds true in 3d. The winding order of the portal face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2</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3</m:t>
                        </m:r>
                      </m:sub>
                    </m:sSub>
                  </m:oMath>
                </a14:m>
                <a:r>
                  <a:rPr lang="en-US" dirty="0" smtClean="0"/>
                  <a:t> needs</a:t>
                </a:r>
                <a:r>
                  <a:rPr lang="en-US" baseline="0" dirty="0" smtClean="0"/>
                  <a:t> to be maintained. Whenever the portal is updated the order will be flipped. To fix this any 2 points on the portal face need to be swapped.</a:t>
                </a:r>
                <a:endParaRPr lang="en-US" dirty="0"/>
              </a:p>
            </p:txBody>
          </p:sp>
        </mc:Choice>
        <mc:Fallback xmlns="">
          <p:sp>
            <p:nvSpPr>
              <p:cNvPr id="3" name="Notes Placeholder 2"/>
              <p:cNvSpPr>
                <a:spLocks noGrp="1"/>
              </p:cNvSpPr>
              <p:nvPr>
                <p:ph type="body" idx="1"/>
              </p:nvPr>
            </p:nvSpPr>
            <p:spPr/>
            <p:txBody>
              <a:bodyPr/>
              <a:lstStyle/>
              <a:p>
                <a:r>
                  <a:rPr lang="en-US" dirty="0" smtClean="0"/>
                  <a:t>If we make it to the </a:t>
                </a:r>
                <a:r>
                  <a:rPr lang="en-US" dirty="0" err="1" smtClean="0"/>
                  <a:t>UpdatePortal</a:t>
                </a:r>
                <a:r>
                  <a:rPr lang="en-US" dirty="0" smtClean="0"/>
                  <a:t> step then we know</a:t>
                </a:r>
                <a:r>
                  <a:rPr lang="en-US" baseline="0" dirty="0" smtClean="0"/>
                  <a:t> that </a:t>
                </a:r>
                <a:r>
                  <a:rPr lang="en-US" b="0" i="0" baseline="0" smtClean="0">
                    <a:latin typeface="Cambria Math" panose="02040503050406030204" pitchFamily="18" charset="0"/>
                  </a:rPr>
                  <a:t>𝑄 ⃗</a:t>
                </a:r>
                <a:r>
                  <a:rPr lang="en-US" dirty="0" smtClean="0"/>
                  <a:t> is outside one of the faces. Without</a:t>
                </a:r>
                <a:r>
                  <a:rPr lang="en-US" baseline="0" dirty="0" smtClean="0"/>
                  <a:t> loss of generality, let’s assume that </a:t>
                </a:r>
                <a:r>
                  <a:rPr lang="en-US" b="0" i="0" baseline="0" smtClean="0">
                    <a:latin typeface="Cambria Math" panose="02040503050406030204" pitchFamily="18" charset="0"/>
                  </a:rPr>
                  <a:t>𝑄 ⃗</a:t>
                </a:r>
                <a:r>
                  <a:rPr lang="en-US" dirty="0" smtClean="0"/>
                  <a:t> is outside the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In this case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isn’t contributing</a:t>
                </a:r>
                <a:r>
                  <a:rPr lang="en-US" baseline="0" dirty="0" smtClean="0"/>
                  <a:t> so we can drop it and find a new point that will move the portal closer to containing </a:t>
                </a:r>
                <a:r>
                  <a:rPr lang="en-US" b="0" i="0" baseline="0" smtClean="0">
                    <a:latin typeface="Cambria Math" panose="02040503050406030204" pitchFamily="18" charset="0"/>
                  </a:rPr>
                  <a:t>𝑄 ⃗</a:t>
                </a:r>
                <a:r>
                  <a:rPr lang="en-US" dirty="0" smtClean="0"/>
                  <a:t>. As we know the</a:t>
                </a:r>
                <a:r>
                  <a:rPr lang="en-US" baseline="0" dirty="0" smtClean="0"/>
                  <a:t> normal of this face is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_023=𝐶𝑟𝑜𝑠𝑠(𝑆 ⃗_3−𝑆 ⃗_0,𝑆 ⃗_2−𝑆 ⃗_0 )</a:t>
                </a:r>
                <a:r>
                  <a:rPr lang="en-US" dirty="0" smtClean="0"/>
                  <a:t> we should search for a new point in the direction of </a:t>
                </a:r>
                <a:r>
                  <a:rPr lang="en-US" b="0" i="0" smtClean="0">
                    <a:latin typeface="Cambria Math" panose="02040503050406030204" pitchFamily="18" charset="0"/>
                  </a:rPr>
                  <a:t>−𝑛 ⃗_023</a:t>
                </a:r>
                <a:r>
                  <a:rPr lang="en-US" dirty="0" smtClean="0"/>
                  <a:t>.</a:t>
                </a:r>
              </a:p>
              <a:p>
                <a:endParaRPr lang="en-US" dirty="0" smtClean="0"/>
              </a:p>
              <a:p>
                <a:r>
                  <a:rPr lang="en-US" dirty="0" smtClean="0"/>
                  <a:t>When we get this new point we could just label it as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however the portal’s winding order</a:t>
                </a:r>
                <a:r>
                  <a:rPr lang="en-US" baseline="0" dirty="0" smtClean="0"/>
                  <a:t> will be incorrect. As we search in the direction of </a:t>
                </a:r>
                <a:r>
                  <a:rPr lang="en-US" b="0" i="0" baseline="0" smtClean="0">
                    <a:latin typeface="Cambria Math" panose="02040503050406030204" pitchFamily="18" charset="0"/>
                  </a:rPr>
                  <a:t>−𝑛 ⃗_023</a:t>
                </a:r>
                <a:r>
                  <a:rPr lang="en-US" dirty="0" smtClean="0"/>
                  <a:t> we know that the winding order will always be flipped after</a:t>
                </a:r>
                <a:r>
                  <a:rPr lang="en-US" baseline="0" dirty="0" smtClean="0"/>
                  <a:t> this step. To preserve the winding order we only have to flip two points: e.g. </a:t>
                </a:r>
                <a:r>
                  <a:rPr lang="en-US" b="0" i="0" baseline="0" smtClean="0">
                    <a:latin typeface="Cambria Math" panose="02040503050406030204" pitchFamily="18" charset="0"/>
                  </a:rPr>
                  <a:t>𝑆𝑤𝑎𝑝(𝑆 ⃗_1,𝑆 ⃗_2 )</a:t>
                </a:r>
                <a:r>
                  <a:rPr lang="en-US" dirty="0" smtClean="0"/>
                  <a:t>. Note that it doesn’t matter which two points we flip (as long as it’s not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372856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for the final portion,</a:t>
                </a:r>
                <a:r>
                  <a:rPr lang="en-US" baseline="0" dirty="0" smtClean="0"/>
                  <a:t> the portal refinement. Remember the idea here is to push to surface of the portal out towards the surface of the CSO until it contains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a:t>
                </a:r>
                <a:r>
                  <a:rPr lang="en-US" baseline="0" dirty="0" smtClean="0"/>
                  <a:t> Presented here are the steps for the algorithm, although keep in mind it is often good to replace the while(true) with some max iterations counter.</a:t>
                </a:r>
                <a:endParaRPr lang="en-US" dirty="0" smtClean="0"/>
              </a:p>
            </p:txBody>
          </p:sp>
        </mc:Choice>
        <mc:Fallback xmlns="">
          <p:sp>
            <p:nvSpPr>
              <p:cNvPr id="3" name="Notes Placeholder 2"/>
              <p:cNvSpPr>
                <a:spLocks noGrp="1"/>
              </p:cNvSpPr>
              <p:nvPr>
                <p:ph type="body" idx="1"/>
              </p:nvPr>
            </p:nvSpPr>
            <p:spPr/>
            <p:txBody>
              <a:bodyPr/>
              <a:lstStyle/>
              <a:p>
                <a:r>
                  <a:rPr lang="en-US" dirty="0" smtClean="0"/>
                  <a:t>Now for the final portion,</a:t>
                </a:r>
                <a:r>
                  <a:rPr lang="en-US" baseline="0" dirty="0" smtClean="0"/>
                  <a:t> the portal refinement. Remember the idea here is to push to surface of the portal out towards the surface of the CSO until it contains </a:t>
                </a:r>
                <a:r>
                  <a:rPr lang="en-US" b="0" i="0" baseline="0" smtClean="0">
                    <a:latin typeface="Cambria Math" panose="02040503050406030204" pitchFamily="18" charset="0"/>
                  </a:rPr>
                  <a:t>𝑄 ⃗</a:t>
                </a:r>
                <a:r>
                  <a:rPr lang="en-US" dirty="0" smtClean="0"/>
                  <a:t>.</a:t>
                </a:r>
                <a:r>
                  <a:rPr lang="en-US" baseline="0" dirty="0" smtClean="0"/>
                  <a:t> Presented here are the steps for the algorithm, although keep in mind it is often good to replace the while(true) with some max iterations counter.</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6534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Our primary goal</a:t>
                </a:r>
                <a:r>
                  <a:rPr lang="en-US" baseline="0" dirty="0" smtClean="0"/>
                  <a:t> is to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within the simplex. If we can do this we know</a:t>
                </a:r>
                <a:r>
                  <a:rPr lang="en-US" baseline="0" dirty="0" smtClean="0"/>
                  <a:t>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a:t>
                </a:r>
                <a:r>
                  <a:rPr lang="en-US" baseline="0" dirty="0" smtClean="0"/>
                  <a:t> inside of the convex shape.</a:t>
                </a:r>
              </a:p>
              <a:p>
                <a:endParaRPr lang="fil-PH" baseline="0" dirty="0" smtClean="0"/>
              </a:p>
              <a:p>
                <a:r>
                  <a:rPr lang="fil-PH" baseline="0" dirty="0" smtClean="0"/>
                  <a:t>The naive way to do this is to check if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is inside all of the simplex faces (3 for 2d, 4 for 3d), however the Portal Discovery step guaranteed that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was within all faces except for the portal’s face, i.e. we know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is within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01</m:t>
                        </m:r>
                      </m:sub>
                    </m:sSub>
                  </m:oMath>
                </a14:m>
                <a:r>
                  <a:rPr lang="en-US" baseline="0" dirty="0" smtClean="0"/>
                  <a:t> and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20</m:t>
                        </m:r>
                      </m:sub>
                    </m:sSub>
                  </m:oMath>
                </a14:m>
                <a:r>
                  <a:rPr lang="en-US" baseline="0" dirty="0" smtClean="0"/>
                  <a:t>. Hence we’ll know if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is within the simplex if we just check the final face. Note that we’ll maintain this guarantee when updating the simplex.</a:t>
                </a:r>
              </a:p>
              <a:p>
                <a:endParaRPr lang="fil-PH" baseline="0" dirty="0" smtClean="0"/>
              </a:p>
              <a:p>
                <a:r>
                  <a:rPr lang="fil-PH" baseline="0" dirty="0" smtClean="0"/>
                  <a:t>In 2d we can verify this by just checking the face normal of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1</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2</m:t>
                        </m:r>
                      </m:sub>
                    </m:sSub>
                  </m:oMath>
                </a14:m>
                <a:r>
                  <a:rPr lang="en-US" baseline="0" dirty="0" smtClean="0"/>
                  <a:t> and in 3d we can check the normal of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1</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3</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2</m:t>
                        </m:r>
                      </m:sub>
                    </m:sSub>
                  </m:oMath>
                </a14:m>
                <a:r>
                  <a:rPr lang="en-US" baseline="0" dirty="0" smtClean="0"/>
                  <a:t>. If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is on the positive side of this face then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baseline="0" dirty="0" smtClean="0"/>
                  <a:t> is within the hull and the algorithm returns true. Otherwise we only know that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isn’t in the simplex, but it could</a:t>
                </a:r>
                <a:r>
                  <a:rPr lang="en-US" baseline="0" dirty="0" smtClean="0"/>
                  <a:t> still be in the hull. We need to further expand the simplex towards the surface of the hull.</a:t>
                </a:r>
                <a:endParaRPr lang="en-US" dirty="0"/>
              </a:p>
            </p:txBody>
          </p:sp>
        </mc:Choice>
        <mc:Fallback xmlns="">
          <p:sp>
            <p:nvSpPr>
              <p:cNvPr id="3" name="Notes Placeholder 2"/>
              <p:cNvSpPr>
                <a:spLocks noGrp="1"/>
              </p:cNvSpPr>
              <p:nvPr>
                <p:ph type="body" idx="1"/>
              </p:nvPr>
            </p:nvSpPr>
            <p:spPr/>
            <p:txBody>
              <a:bodyPr/>
              <a:lstStyle/>
              <a:p>
                <a:r>
                  <a:rPr lang="en-US" dirty="0" smtClean="0"/>
                  <a:t>Our primary goal</a:t>
                </a:r>
                <a:r>
                  <a:rPr lang="en-US" baseline="0" dirty="0" smtClean="0"/>
                  <a:t> is to contain </a:t>
                </a:r>
                <a:r>
                  <a:rPr lang="en-US" b="0" i="0" baseline="0" smtClean="0">
                    <a:latin typeface="Cambria Math" panose="02040503050406030204" pitchFamily="18" charset="0"/>
                  </a:rPr>
                  <a:t>𝑄 ⃗</a:t>
                </a:r>
                <a:r>
                  <a:rPr lang="en-US" dirty="0" smtClean="0"/>
                  <a:t> within the simplex. If we can do this we know</a:t>
                </a:r>
                <a:r>
                  <a:rPr lang="en-US" baseline="0" dirty="0" smtClean="0"/>
                  <a:t> that </a:t>
                </a:r>
                <a:r>
                  <a:rPr lang="en-US" b="0" i="0" baseline="0" smtClean="0">
                    <a:latin typeface="Cambria Math" panose="02040503050406030204" pitchFamily="18" charset="0"/>
                  </a:rPr>
                  <a:t>𝑄 ⃗</a:t>
                </a:r>
                <a:r>
                  <a:rPr lang="en-US" dirty="0" smtClean="0"/>
                  <a:t> is</a:t>
                </a:r>
                <a:r>
                  <a:rPr lang="en-US" baseline="0" dirty="0" smtClean="0"/>
                  <a:t> inside of the convex shape.</a:t>
                </a:r>
              </a:p>
              <a:p>
                <a:r>
                  <a:rPr lang="en-US" baseline="0" dirty="0" smtClean="0"/>
                  <a:t>The naïve way to do this would be to check if </a:t>
                </a:r>
                <a:r>
                  <a:rPr lang="en-US" b="0" i="0" baseline="0" smtClean="0">
                    <a:latin typeface="Cambria Math" panose="02040503050406030204" pitchFamily="18" charset="0"/>
                  </a:rPr>
                  <a:t>𝑄 ⃗</a:t>
                </a:r>
                <a:r>
                  <a:rPr lang="en-US" dirty="0" smtClean="0"/>
                  <a:t> is inside all 4 faces of the tetrahedron, however due to the Portal Discovery step, we know that </a:t>
                </a:r>
                <a:r>
                  <a:rPr lang="en-US" b="0" i="0" smtClean="0">
                    <a:latin typeface="Cambria Math" panose="02040503050406030204" pitchFamily="18" charset="0"/>
                  </a:rPr>
                  <a:t>𝑄 ⃗</a:t>
                </a:r>
                <a:r>
                  <a:rPr lang="en-US" dirty="0" smtClean="0"/>
                  <a:t> is within the faces: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a:t>
                </a:r>
                <a:r>
                  <a:rPr lang="en-US" b="0" i="0" baseline="0" dirty="0" smtClean="0">
                    <a:latin typeface="Cambria Math" panose="02040503050406030204" pitchFamily="18" charset="0"/>
                  </a:rPr>
                  <a:t>0 𝑆 ⃗_1 𝑆 ⃗_2</a:t>
                </a:r>
                <a:r>
                  <a:rPr lang="en-US" dirty="0" smtClean="0"/>
                  <a:t>, </a:t>
                </a:r>
                <a:r>
                  <a:rPr lang="en-US" b="0" i="0" smtClean="0">
                    <a:latin typeface="Cambria Math" panose="02040503050406030204" pitchFamily="18" charset="0"/>
                  </a:rPr>
                  <a:t>𝑆 ⃗</a:t>
                </a:r>
                <a:r>
                  <a:rPr lang="en-US" b="0" i="0" dirty="0" smtClean="0">
                    <a:latin typeface="Cambria Math" panose="02040503050406030204" pitchFamily="18" charset="0"/>
                  </a:rPr>
                  <a:t>_0 𝑆 ⃗_2 𝑆 ⃗_3</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_0 𝑆 ⃗_3 𝑆 ⃗_1</a:t>
                </a:r>
                <a:r>
                  <a:rPr lang="en-US" dirty="0" smtClean="0"/>
                  <a:t>. The remaining steps of portal</a:t>
                </a:r>
                <a:r>
                  <a:rPr lang="en-US" baseline="0" dirty="0" smtClean="0"/>
                  <a:t> refinement will guarantee this condition, so we </a:t>
                </a:r>
                <a:r>
                  <a:rPr lang="en-US" dirty="0" smtClean="0"/>
                  <a:t>only have to determine if </a:t>
                </a:r>
                <a:r>
                  <a:rPr lang="en-US" b="0" i="0" smtClean="0">
                    <a:latin typeface="Cambria Math" panose="02040503050406030204" pitchFamily="18" charset="0"/>
                  </a:rPr>
                  <a:t>𝑄 ⃗</a:t>
                </a:r>
                <a:r>
                  <a:rPr lang="en-US" dirty="0" smtClean="0"/>
                  <a:t> is inside face </a:t>
                </a:r>
                <a:r>
                  <a:rPr lang="en-US" b="0" i="0" smtClean="0">
                    <a:latin typeface="Cambria Math" panose="02040503050406030204" pitchFamily="18" charset="0"/>
                  </a:rPr>
                  <a:t>𝑆 ⃗</a:t>
                </a:r>
                <a:r>
                  <a:rPr lang="en-US" b="0" i="0" dirty="0" smtClean="0">
                    <a:latin typeface="Cambria Math" panose="02040503050406030204" pitchFamily="18" charset="0"/>
                  </a:rPr>
                  <a:t>_132</a:t>
                </a:r>
                <a:r>
                  <a:rPr lang="en-US" dirty="0" smtClean="0"/>
                  <a:t>. This is just</a:t>
                </a:r>
                <a:r>
                  <a:rPr lang="en-US" baseline="0" dirty="0" smtClean="0"/>
                  <a:t> making sure that </a:t>
                </a:r>
                <a:r>
                  <a:rPr lang="en-US" b="0" i="0" baseline="0" smtClean="0">
                    <a:latin typeface="Cambria Math" panose="02040503050406030204" pitchFamily="18" charset="0"/>
                  </a:rPr>
                  <a:t>𝐷𝑜𝑡(𝑛 ⃗_132,𝑄 ⃗−𝑆 ⃗_1 )≥0</a:t>
                </a:r>
                <a:r>
                  <a:rPr lang="en-US" dirty="0" smtClean="0"/>
                  <a:t>. If this condition is true then we can return true as </a:t>
                </a:r>
                <a:r>
                  <a:rPr lang="en-US" b="0" i="0" smtClean="0">
                    <a:latin typeface="Cambria Math" panose="02040503050406030204" pitchFamily="18" charset="0"/>
                  </a:rPr>
                  <a:t>𝑄 ⃗</a:t>
                </a:r>
                <a:r>
                  <a:rPr lang="en-US" dirty="0" smtClean="0"/>
                  <a:t> is within the convex</a:t>
                </a:r>
                <a:r>
                  <a:rPr lang="en-US" baseline="0" dirty="0" smtClean="0"/>
                  <a:t> hull.</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2914310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If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not inside the simplex then we need to push the portal towards the surface.</a:t>
                </a:r>
                <a:r>
                  <a:rPr lang="en-US" baseline="0" dirty="0" smtClean="0"/>
                  <a:t> To do this we need to find a new point that is within the current portal and closer towards the surface. The best search direction for this is to use the outward normal of the portal face, in this case </a:t>
                </a:r>
                <a14:m>
                  <m:oMath xmlns:m="http://schemas.openxmlformats.org/officeDocument/2006/math">
                    <m:sSub>
                      <m:sSubPr>
                        <m:ctrlPr>
                          <a:rPr lang="fil-PH" b="0" i="1" baseline="0" dirty="0" smtClean="0">
                            <a:latin typeface="Cambria Math" panose="02040503050406030204" pitchFamily="18" charset="0"/>
                          </a:rPr>
                        </m:ctrlPr>
                      </m:sSubPr>
                      <m:e>
                        <m:r>
                          <a:rPr lang="fil-PH" b="0" i="1" baseline="0" dirty="0" smtClean="0">
                            <a:latin typeface="Cambria Math" panose="02040503050406030204" pitchFamily="18" charset="0"/>
                          </a:rPr>
                          <m:t>−</m:t>
                        </m:r>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𝑛</m:t>
                            </m:r>
                          </m:e>
                        </m:acc>
                      </m:e>
                      <m:sub>
                        <m:r>
                          <a:rPr lang="fil-PH" b="0" i="1" baseline="0" dirty="0" smtClean="0">
                            <a:latin typeface="Cambria Math" panose="02040503050406030204" pitchFamily="18" charset="0"/>
                          </a:rPr>
                          <m:t>12</m:t>
                        </m:r>
                      </m:sub>
                    </m:sSub>
                  </m:oMath>
                </a14:m>
                <a:r>
                  <a:rPr lang="en-US" dirty="0" smtClean="0"/>
                  <a:t>.</a:t>
                </a:r>
              </a:p>
              <a:p>
                <a:endParaRPr lang="fil-PH" dirty="0" smtClean="0"/>
              </a:p>
              <a:p>
                <a:r>
                  <a:rPr lang="fil-PH" dirty="0" smtClean="0"/>
                  <a:t>Before</a:t>
                </a:r>
                <a:r>
                  <a:rPr lang="fil-PH" baseline="0" dirty="0" smtClean="0"/>
                  <a:t> updating the simplex to include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𝑛𝑒𝑤</m:t>
                        </m:r>
                      </m:sub>
                    </m:sSub>
                  </m:oMath>
                </a14:m>
                <a:r>
                  <a:rPr lang="en-US" dirty="0" smtClean="0"/>
                  <a:t> there’s a number of termination conditions that need to be tested.</a:t>
                </a:r>
                <a:endParaRPr lang="en-US" dirty="0"/>
              </a:p>
            </p:txBody>
          </p:sp>
        </mc:Choice>
        <mc:Fallback xmlns="">
          <p:sp>
            <p:nvSpPr>
              <p:cNvPr id="3" name="Notes Placeholder 2"/>
              <p:cNvSpPr>
                <a:spLocks noGrp="1"/>
              </p:cNvSpPr>
              <p:nvPr>
                <p:ph type="body" idx="1"/>
              </p:nvPr>
            </p:nvSpPr>
            <p:spPr/>
            <p:txBody>
              <a:bodyPr/>
              <a:lstStyle/>
              <a:p>
                <a:r>
                  <a:rPr lang="en-US" dirty="0" smtClean="0"/>
                  <a:t>If </a:t>
                </a:r>
                <a:r>
                  <a:rPr lang="en-US" b="0" i="0" smtClean="0">
                    <a:latin typeface="Cambria Math" panose="02040503050406030204" pitchFamily="18" charset="0"/>
                  </a:rPr>
                  <a:t>𝑄 ⃗</a:t>
                </a:r>
                <a:r>
                  <a:rPr lang="en-US" dirty="0" smtClean="0"/>
                  <a:t> is outside </a:t>
                </a:r>
                <a:r>
                  <a:rPr lang="en-US" b="0" i="0" smtClean="0">
                    <a:latin typeface="Cambria Math" panose="02040503050406030204" pitchFamily="18" charset="0"/>
                  </a:rPr>
                  <a:t>𝑆 ⃗</a:t>
                </a:r>
                <a:r>
                  <a:rPr lang="en-US" b="0" i="0" dirty="0" smtClean="0">
                    <a:latin typeface="Cambria Math" panose="02040503050406030204" pitchFamily="18" charset="0"/>
                  </a:rPr>
                  <a:t>_132</a:t>
                </a:r>
                <a:r>
                  <a:rPr lang="en-US" dirty="0" smtClean="0"/>
                  <a:t> then</a:t>
                </a:r>
                <a:r>
                  <a:rPr lang="en-US" baseline="0" dirty="0" smtClean="0"/>
                  <a:t> we need to push the portal closer towards the surface. To do this we need to find a new point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As we want to push out towards the surface we should</a:t>
                </a:r>
                <a:r>
                  <a:rPr lang="en-US" baseline="0" dirty="0" smtClean="0"/>
                  <a:t> push in the opposite direction of the portal’s normal, that is: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_123=𝐶𝑟𝑜𝑠𝑠(𝑆 ⃗_3−𝑆 ⃗_1,𝑆 ⃗_2 〖−𝑆 ⃗〗_1 )</a:t>
                </a:r>
                <a:r>
                  <a:rPr lang="en-US" dirty="0" smtClean="0"/>
                  <a:t>.</a:t>
                </a:r>
              </a:p>
              <a:p>
                <a:endParaRPr lang="en-US" dirty="0" smtClean="0"/>
              </a:p>
              <a:p>
                <a:r>
                  <a:rPr lang="en-US" dirty="0" smtClean="0"/>
                  <a:t>Once we have </a:t>
                </a:r>
                <a:r>
                  <a:rPr lang="en-US" b="0" i="0" smtClean="0">
                    <a:latin typeface="Cambria Math" panose="02040503050406030204" pitchFamily="18" charset="0"/>
                  </a:rPr>
                  <a:t>𝑆 ⃗</a:t>
                </a:r>
                <a:r>
                  <a:rPr lang="en-US" b="0" i="0" dirty="0" smtClean="0">
                    <a:latin typeface="Cambria Math" panose="02040503050406030204" pitchFamily="18" charset="0"/>
                  </a:rPr>
                  <a:t>_4</a:t>
                </a:r>
                <a:r>
                  <a:rPr lang="en-US" dirty="0" smtClean="0"/>
                  <a:t> there’s a few things to do with it before updating</a:t>
                </a:r>
                <a:r>
                  <a:rPr lang="en-US" baseline="0" dirty="0" smtClean="0"/>
                  <a:t> the simplex.</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139375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As we’ve now found the point furthest in the direction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123</m:t>
                        </m:r>
                      </m:sub>
                    </m:sSub>
                  </m:oMath>
                </a14:m>
                <a:r>
                  <a:rPr lang="en-US" dirty="0" smtClean="0"/>
                  <a:t> we can check to see if it’s even possible to contain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en-US" dirty="0" smtClean="0"/>
                  <a:t> is not further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in our search direction then there’s no way we can ever</a:t>
                </a:r>
                <a:r>
                  <a:rPr lang="en-US" baseline="0" dirty="0" smtClean="0"/>
                  <a:t> contain it. In this case the algorithm terminates with false.</a:t>
                </a:r>
                <a:endParaRPr lang="en-US" dirty="0"/>
              </a:p>
            </p:txBody>
          </p:sp>
        </mc:Choice>
        <mc:Fallback xmlns="">
          <p:sp>
            <p:nvSpPr>
              <p:cNvPr id="3" name="Notes Placeholder 2"/>
              <p:cNvSpPr>
                <a:spLocks noGrp="1"/>
              </p:cNvSpPr>
              <p:nvPr>
                <p:ph type="body" idx="1"/>
              </p:nvPr>
            </p:nvSpPr>
            <p:spPr/>
            <p:txBody>
              <a:bodyPr/>
              <a:lstStyle/>
              <a:p>
                <a:r>
                  <a:rPr lang="en-US" dirty="0" smtClean="0"/>
                  <a:t>As we’ve now found the point furthest in the direction of </a:t>
                </a:r>
                <a:r>
                  <a:rPr lang="en-US" b="0" i="0" smtClean="0">
                    <a:latin typeface="Cambria Math" panose="02040503050406030204" pitchFamily="18" charset="0"/>
                  </a:rPr>
                  <a:t>𝑆 ⃗</a:t>
                </a:r>
                <a:r>
                  <a:rPr lang="en-US" b="0" i="0" dirty="0" smtClean="0">
                    <a:latin typeface="Cambria Math" panose="02040503050406030204" pitchFamily="18" charset="0"/>
                  </a:rPr>
                  <a:t>_123</a:t>
                </a:r>
                <a:r>
                  <a:rPr lang="en-US" dirty="0" smtClean="0"/>
                  <a:t> we can check to see if it’s even possible to contain </a:t>
                </a:r>
                <a:r>
                  <a:rPr lang="en-US" b="0" i="0" smtClean="0">
                    <a:latin typeface="Cambria Math" panose="02040503050406030204" pitchFamily="18" charset="0"/>
                  </a:rPr>
                  <a:t>𝑄 ⃗</a:t>
                </a:r>
                <a:r>
                  <a:rPr lang="en-US" dirty="0" smtClean="0"/>
                  <a:t>. If </a:t>
                </a:r>
                <a:r>
                  <a:rPr lang="en-US" b="0" i="0" smtClean="0">
                    <a:latin typeface="Cambria Math" panose="02040503050406030204" pitchFamily="18" charset="0"/>
                  </a:rPr>
                  <a:t>𝑆 ⃗</a:t>
                </a:r>
                <a:r>
                  <a:rPr lang="en-US" b="0" i="0" dirty="0" smtClean="0">
                    <a:latin typeface="Cambria Math" panose="02040503050406030204" pitchFamily="18" charset="0"/>
                  </a:rPr>
                  <a:t>_4</a:t>
                </a:r>
                <a:r>
                  <a:rPr lang="en-US" dirty="0" smtClean="0"/>
                  <a:t> is not further that </a:t>
                </a:r>
                <a:r>
                  <a:rPr lang="en-US" b="0" i="0" smtClean="0">
                    <a:latin typeface="Cambria Math" panose="02040503050406030204" pitchFamily="18" charset="0"/>
                  </a:rPr>
                  <a:t>𝑄 ⃗</a:t>
                </a:r>
                <a:r>
                  <a:rPr lang="en-US" dirty="0" smtClean="0"/>
                  <a:t> in the direction of </a:t>
                </a:r>
                <a:r>
                  <a:rPr lang="en-US" b="0" i="0" smtClean="0">
                    <a:latin typeface="Cambria Math" panose="02040503050406030204" pitchFamily="18" charset="0"/>
                  </a:rPr>
                  <a:t>𝑆 ⃗</a:t>
                </a:r>
                <a:r>
                  <a:rPr lang="en-US" b="0" i="0" dirty="0" smtClean="0">
                    <a:latin typeface="Cambria Math" panose="02040503050406030204" pitchFamily="18" charset="0"/>
                  </a:rPr>
                  <a:t>_123</a:t>
                </a:r>
                <a:r>
                  <a:rPr lang="en-US" dirty="0" smtClean="0"/>
                  <a:t> then there’s no way we can ever</a:t>
                </a:r>
                <a:r>
                  <a:rPr lang="en-US" baseline="0" dirty="0" smtClean="0"/>
                  <a:t> contain it. Hence we can exit with false.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1784579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a:t>
                </a:r>
                <a:r>
                  <a:rPr lang="en-US" baseline="0" dirty="0" smtClean="0"/>
                  <a:t> other stopping condition here is to see if we’ve made it to the surface of the CSO (or close enough). If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fil-PH" b="0" i="1" baseline="0" dirty="0" smtClean="0">
                            <a:latin typeface="Cambria Math" panose="02040503050406030204" pitchFamily="18" charset="0"/>
                          </a:rPr>
                          <m:t>𝑛𝑒𝑤</m:t>
                        </m:r>
                      </m:sub>
                    </m:sSub>
                  </m:oMath>
                </a14:m>
                <a:r>
                  <a:rPr lang="en-US" dirty="0" smtClean="0"/>
                  <a:t> is on the plane or the portal face then we’ve pushed all the</a:t>
                </a:r>
                <a:r>
                  <a:rPr lang="en-US" baseline="0" dirty="0" smtClean="0"/>
                  <a:t> way to the surface and we still couldn’t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hence we’re done. To properly deal with analytic shapes (and just numerical</a:t>
                </a:r>
                <a:r>
                  <a:rPr lang="en-US" baseline="0" dirty="0" smtClean="0"/>
                  <a:t> robustness in general), this is supplemented with an epsilon check.</a:t>
                </a:r>
                <a:endParaRPr lang="en-US" dirty="0"/>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other stopping condition here is to see if we’ve made it to the surface of the CSO (or close enough). If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is on the plane </a:t>
                </a:r>
                <a:r>
                  <a:rPr lang="en-US" b="0" i="0" smtClean="0">
                    <a:latin typeface="Cambria Math" panose="02040503050406030204" pitchFamily="18" charset="0"/>
                  </a:rPr>
                  <a:t>𝑆 ⃗</a:t>
                </a:r>
                <a:r>
                  <a:rPr lang="en-US" b="0" i="0" dirty="0" smtClean="0">
                    <a:latin typeface="Cambria Math" panose="02040503050406030204" pitchFamily="18" charset="0"/>
                  </a:rPr>
                  <a:t>_1 𝑆 ⃗_3 𝑆 ⃗_2</a:t>
                </a:r>
                <a:r>
                  <a:rPr lang="en-US" dirty="0" smtClean="0"/>
                  <a:t> then we’ve pushed all the</a:t>
                </a:r>
                <a:r>
                  <a:rPr lang="en-US" baseline="0" dirty="0" smtClean="0"/>
                  <a:t> way to the surface and we still couldn’t contain </a:t>
                </a:r>
                <a:r>
                  <a:rPr lang="en-US" b="0" i="0" baseline="0" smtClean="0">
                    <a:latin typeface="Cambria Math" panose="02040503050406030204" pitchFamily="18" charset="0"/>
                  </a:rPr>
                  <a:t>𝑄 ⃗</a:t>
                </a:r>
                <a:r>
                  <a:rPr lang="en-US" dirty="0" smtClean="0"/>
                  <a:t>, hence we’re done. To properly deal with analytic shapes (and just numerical</a:t>
                </a:r>
                <a:r>
                  <a:rPr lang="en-US" baseline="0" dirty="0" smtClean="0"/>
                  <a:t> robustness in general), this is supplemented with an epsilon check.</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3684125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With our termination</a:t>
                </a:r>
                <a:r>
                  <a:rPr lang="fil-PH" baseline="0" dirty="0" smtClean="0"/>
                  <a:t> conditions out of the way we need to update the simplex to be closer to containing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using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en-US" dirty="0" smtClean="0"/>
                  <a:t>. As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en-US" dirty="0" smtClean="0"/>
                  <a:t> is guaranteed to be in-between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2</m:t>
                        </m:r>
                      </m:sub>
                    </m:sSub>
                  </m:oMath>
                </a14:m>
                <a:r>
                  <a:rPr lang="en-US" dirty="0" smtClean="0"/>
                  <a:t> we can think of the vector from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en-US" dirty="0" smtClean="0"/>
                  <a:t> to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en-US" dirty="0" smtClean="0"/>
                  <a:t> as sub-dividing the portal into 2 sub-portals. We need to choose</a:t>
                </a:r>
                <a:r>
                  <a:rPr lang="en-US" baseline="0" dirty="0" smtClean="0"/>
                  <a:t> one of these sub-portals to as our new simplex. Which one we choose is based upon which one contains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a:t>
                </a:r>
              </a:p>
              <a:p>
                <a:endParaRPr lang="fil-PH" dirty="0" smtClean="0"/>
              </a:p>
              <a:p>
                <a:r>
                  <a:rPr lang="fil-PH" dirty="0" smtClean="0"/>
                  <a:t>To</a:t>
                </a:r>
                <a:r>
                  <a:rPr lang="fil-PH" baseline="0" dirty="0" smtClean="0"/>
                  <a:t> determine which sub-port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is in we just have to check</a:t>
                </a:r>
                <a:r>
                  <a:rPr lang="en-US" baseline="0" dirty="0" smtClean="0"/>
                  <a:t> the normal of the new face:</a:t>
                </a:r>
                <a14:m>
                  <m:oMath xmlns:m="http://schemas.openxmlformats.org/officeDocument/2006/math">
                    <m:r>
                      <a:rPr lang="fil-PH" b="0" i="0" baseline="0" dirty="0" smtClean="0">
                        <a:latin typeface="Cambria Math" panose="02040503050406030204" pitchFamily="18" charset="0"/>
                      </a:rPr>
                      <m:t> </m:t>
                    </m:r>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𝑛</m:t>
                            </m:r>
                          </m:e>
                        </m:acc>
                      </m:e>
                      <m:sub>
                        <m:r>
                          <a:rPr lang="fil-PH" b="0" i="1" baseline="0" dirty="0" smtClean="0">
                            <a:latin typeface="Cambria Math" panose="02040503050406030204" pitchFamily="18" charset="0"/>
                          </a:rPr>
                          <m:t>0</m:t>
                        </m:r>
                        <m:r>
                          <a:rPr lang="fil-PH" b="0" i="1" baseline="0" dirty="0" smtClean="0">
                            <a:latin typeface="Cambria Math" panose="02040503050406030204" pitchFamily="18" charset="0"/>
                          </a:rPr>
                          <m:t>𝑛</m:t>
                        </m:r>
                      </m:sub>
                    </m:sSub>
                  </m:oMath>
                </a14:m>
                <a:r>
                  <a:rPr lang="en-US" dirty="0" smtClean="0"/>
                  <a:t> (note the </a:t>
                </a:r>
                <a14:m>
                  <m:oMath xmlns:m="http://schemas.openxmlformats.org/officeDocument/2006/math">
                    <m:r>
                      <a:rPr lang="fil-PH" b="0" i="1" smtClean="0">
                        <a:latin typeface="Cambria Math" panose="02040503050406030204" pitchFamily="18" charset="0"/>
                      </a:rPr>
                      <m:t>𝑛</m:t>
                    </m:r>
                  </m:oMath>
                </a14:m>
                <a:r>
                  <a:rPr lang="en-US" dirty="0" smtClean="0"/>
                  <a:t> sub-script refers</a:t>
                </a:r>
                <a:r>
                  <a:rPr lang="en-US" baseline="0" dirty="0" smtClean="0"/>
                  <a:t> here to the point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𝑛𝑒𝑤</m:t>
                        </m:r>
                      </m:sub>
                    </m:sSub>
                  </m:oMath>
                </a14:m>
                <a:r>
                  <a:rPr lang="en-US" dirty="0" smtClean="0"/>
                  <a:t>, not the normal). Once</a:t>
                </a:r>
                <a:r>
                  <a:rPr lang="en-US" baseline="0" dirty="0" smtClean="0"/>
                  <a:t> we know which side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is on we can replace the point not part of the sub-portal with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en-US" dirty="0" smtClean="0"/>
                  <a:t>. Note that the</a:t>
                </a:r>
                <a:r>
                  <a:rPr lang="en-US" baseline="0" dirty="0" smtClean="0"/>
                  <a:t> winding order doesn’t change here.</a:t>
                </a:r>
                <a:endParaRPr lang="en-US" dirty="0" smtClean="0"/>
              </a:p>
            </p:txBody>
          </p:sp>
        </mc:Choice>
        <mc:Fallback xmlns="">
          <p:sp>
            <p:nvSpPr>
              <p:cNvPr id="3" name="Notes Placeholder 2"/>
              <p:cNvSpPr>
                <a:spLocks noGrp="1"/>
              </p:cNvSpPr>
              <p:nvPr>
                <p:ph type="body" idx="1"/>
              </p:nvPr>
            </p:nvSpPr>
            <p:spPr/>
            <p:txBody>
              <a:bodyPr/>
              <a:lstStyle/>
              <a:p>
                <a:r>
                  <a:rPr lang="en-US" dirty="0" smtClean="0"/>
                  <a:t>Finally,</a:t>
                </a:r>
                <a:r>
                  <a:rPr lang="en-US" baseline="0" dirty="0" smtClean="0"/>
                  <a:t> we have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and we</a:t>
                </a:r>
                <a:r>
                  <a:rPr lang="en-US" baseline="0" dirty="0" smtClean="0"/>
                  <a:t> need to update the simplex such that we can still guarantee that the portal contains </a:t>
                </a:r>
                <a:r>
                  <a:rPr lang="en-US" b="0" i="0" baseline="0" smtClean="0">
                    <a:latin typeface="Cambria Math" panose="02040503050406030204" pitchFamily="18" charset="0"/>
                  </a:rPr>
                  <a:t>𝑄 ⃗</a:t>
                </a:r>
                <a:r>
                  <a:rPr lang="en-US" dirty="0" smtClean="0"/>
                  <a:t>. We can now think</a:t>
                </a:r>
                <a:r>
                  <a:rPr lang="en-US" baseline="0" dirty="0" smtClean="0"/>
                  <a:t> of the portal as 3 mini-portals: </a:t>
                </a:r>
                <a:r>
                  <a:rPr lang="en-US" b="0" i="0" baseline="0" dirty="0" smtClean="0">
                    <a:latin typeface="Cambria Math" panose="02040503050406030204" pitchFamily="18" charset="0"/>
                  </a:rPr>
                  <a:t>S ⃗_1 𝑆 ⃗_2 𝑆 ⃗_4</a:t>
                </a:r>
                <a:r>
                  <a:rPr lang="en-US" dirty="0" smtClean="0"/>
                  <a:t>, </a:t>
                </a:r>
                <a:r>
                  <a:rPr lang="en-US" b="0" i="0" smtClean="0">
                    <a:latin typeface="Cambria Math" panose="02040503050406030204" pitchFamily="18" charset="0"/>
                  </a:rPr>
                  <a:t>𝑆 ⃗</a:t>
                </a:r>
                <a:r>
                  <a:rPr lang="en-US" b="0" i="0" dirty="0" smtClean="0">
                    <a:latin typeface="Cambria Math" panose="02040503050406030204" pitchFamily="18" charset="0"/>
                  </a:rPr>
                  <a:t>_2 𝑆 ⃗_3 𝑆 ⃗_4</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_3 𝑆 ⃗_1 𝑆 ⃗_4</a:t>
                </a:r>
                <a:r>
                  <a:rPr lang="en-US" dirty="0" smtClean="0"/>
                  <a:t>. One of these portals</a:t>
                </a:r>
                <a:r>
                  <a:rPr lang="en-US" baseline="0" dirty="0" smtClean="0"/>
                  <a:t> will contain </a:t>
                </a:r>
                <a:r>
                  <a:rPr lang="en-US" b="0" i="0" baseline="0" smtClean="0">
                    <a:latin typeface="Cambria Math" panose="02040503050406030204" pitchFamily="18" charset="0"/>
                  </a:rPr>
                  <a:t>𝑄 ⃗</a:t>
                </a:r>
                <a:r>
                  <a:rPr lang="en-US" dirty="0" smtClean="0"/>
                  <a:t>. Instead of checking all 3 planes of each portal we can just</a:t>
                </a:r>
                <a:r>
                  <a:rPr lang="en-US" baseline="0" dirty="0" smtClean="0"/>
                  <a:t> check the 3 new faces created by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a:t>
                </a:r>
              </a:p>
              <a:p>
                <a:endParaRPr lang="en-US" dirty="0" smtClean="0"/>
              </a:p>
              <a:p>
                <a:r>
                  <a:rPr lang="en-US" dirty="0" smtClean="0"/>
                  <a:t>If</a:t>
                </a:r>
                <a:r>
                  <a:rPr lang="en-US" baseline="0" dirty="0" smtClean="0"/>
                  <a:t> </a:t>
                </a:r>
                <a:r>
                  <a:rPr lang="en-US" b="0" i="0" baseline="0" dirty="0" smtClean="0">
                    <a:latin typeface="Cambria Math" panose="02040503050406030204" pitchFamily="18" charset="0"/>
                  </a:rPr>
                  <a:t>𝑄 ⃗</a:t>
                </a:r>
                <a:r>
                  <a:rPr lang="en-US" dirty="0" smtClean="0"/>
                  <a:t> is inside</a:t>
                </a:r>
                <a:r>
                  <a:rPr lang="en-US" baseline="0" dirty="0" smtClean="0"/>
                  <a:t> the portal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  𝑆 ⃗_2 𝑆 ⃗_4</a:t>
                </a:r>
                <a:r>
                  <a:rPr lang="en-US" dirty="0" smtClean="0"/>
                  <a:t> then it will be on the positive side of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⃗_4</a:t>
                </a:r>
                <a:r>
                  <a:rPr lang="en-US" dirty="0" smtClean="0"/>
                  <a:t> while being on the back side of</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 𝑆 ⃗_4</a:t>
                </a:r>
                <a:r>
                  <a:rPr lang="en-US" dirty="0" smtClean="0"/>
                  <a:t>. For portal </a:t>
                </a:r>
                <a:r>
                  <a:rPr lang="en-US" b="0" i="0" smtClean="0">
                    <a:latin typeface="Cambria Math" panose="02040503050406030204" pitchFamily="18" charset="0"/>
                  </a:rPr>
                  <a:t>𝑆 ⃗</a:t>
                </a:r>
                <a:r>
                  <a:rPr lang="en-US" b="0" i="0" dirty="0" smtClean="0">
                    <a:latin typeface="Cambria Math" panose="02040503050406030204" pitchFamily="18" charset="0"/>
                  </a:rPr>
                  <a:t>_2 𝑆 ⃗_3 𝑆 ⃗_4</a:t>
                </a:r>
                <a:r>
                  <a:rPr lang="en-US" dirty="0" smtClean="0"/>
                  <a:t> </a:t>
                </a:r>
                <a:r>
                  <a:rPr lang="en-US" b="0" i="0" dirty="0" smtClean="0">
                    <a:latin typeface="Cambria Math" panose="02040503050406030204" pitchFamily="18" charset="0"/>
                  </a:rPr>
                  <a:t>𝑄 ⃗</a:t>
                </a:r>
                <a:r>
                  <a:rPr lang="en-US" dirty="0" smtClean="0"/>
                  <a:t> will be on the positive</a:t>
                </a:r>
                <a:r>
                  <a:rPr lang="en-US" baseline="0" dirty="0" smtClean="0"/>
                  <a:t> side of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⃗_3 𝑆 ⃗_4</a:t>
                </a:r>
                <a:r>
                  <a:rPr lang="en-US" dirty="0" smtClean="0"/>
                  <a:t> while</a:t>
                </a:r>
                <a:r>
                  <a:rPr lang="en-US" baseline="0" dirty="0" smtClean="0"/>
                  <a:t> being on the negative side of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⃗_2 𝑆 ⃗_4</a:t>
                </a:r>
                <a:r>
                  <a:rPr lang="en-US" dirty="0" smtClean="0"/>
                  <a:t>. And so on…</a:t>
                </a:r>
              </a:p>
              <a:p>
                <a:endParaRPr lang="en-US" dirty="0" smtClean="0"/>
              </a:p>
              <a:p>
                <a:r>
                  <a:rPr lang="en-US" dirty="0" smtClean="0"/>
                  <a:t>When</a:t>
                </a:r>
                <a:r>
                  <a:rPr lang="en-US" baseline="0" dirty="0" smtClean="0"/>
                  <a:t> we know which sub-portal </a:t>
                </a:r>
                <a:r>
                  <a:rPr lang="en-US" b="0" i="0" baseline="0" smtClean="0">
                    <a:latin typeface="Cambria Math" panose="02040503050406030204" pitchFamily="18" charset="0"/>
                  </a:rPr>
                  <a:t>𝑄 ⃗</a:t>
                </a:r>
                <a:r>
                  <a:rPr lang="en-US" dirty="0" smtClean="0"/>
                  <a:t> is</a:t>
                </a:r>
                <a:r>
                  <a:rPr lang="en-US" baseline="0" dirty="0" smtClean="0"/>
                  <a:t> inside we can replace the missing old simplex point with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That is, if </a:t>
                </a:r>
                <a:r>
                  <a:rPr lang="en-US" b="0" i="0" smtClean="0">
                    <a:latin typeface="Cambria Math" panose="02040503050406030204" pitchFamily="18" charset="0"/>
                  </a:rPr>
                  <a:t>𝑄 ⃗</a:t>
                </a:r>
                <a:r>
                  <a:rPr lang="en-US" dirty="0" smtClean="0"/>
                  <a:t> is inside </a:t>
                </a:r>
                <a:r>
                  <a:rPr lang="en-US" b="0" i="0" smtClean="0">
                    <a:latin typeface="Cambria Math" panose="02040503050406030204" pitchFamily="18" charset="0"/>
                  </a:rPr>
                  <a:t>𝑆 ⃗</a:t>
                </a:r>
                <a:r>
                  <a:rPr lang="en-US" b="0" i="0" dirty="0" smtClean="0">
                    <a:latin typeface="Cambria Math" panose="02040503050406030204" pitchFamily="18" charset="0"/>
                  </a:rPr>
                  <a:t>_1 𝑆 ⃗_2 𝑆 ⃗_4</a:t>
                </a:r>
                <a:r>
                  <a:rPr lang="en-US" dirty="0" smtClean="0"/>
                  <a:t> then we can replace</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 with </a:t>
                </a:r>
                <a:r>
                  <a:rPr lang="en-US" b="0" i="0" smtClean="0">
                    <a:latin typeface="Cambria Math" panose="02040503050406030204" pitchFamily="18" charset="0"/>
                  </a:rPr>
                  <a:t>𝑆 ⃗</a:t>
                </a:r>
                <a:r>
                  <a:rPr lang="en-US" b="0" i="0" dirty="0" smtClean="0">
                    <a:latin typeface="Cambria Math" panose="02040503050406030204" pitchFamily="18" charset="0"/>
                  </a:rPr>
                  <a:t>_4</a:t>
                </a:r>
                <a:r>
                  <a:rPr lang="en-US" dirty="0" smtClean="0"/>
                  <a:t>. Doing this will properly preserve the winding order of</a:t>
                </a:r>
                <a:r>
                  <a:rPr lang="en-US" baseline="0" dirty="0" smtClean="0"/>
                  <a:t> the simplex.</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634443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Updating the simplex in 3d is a little trickier. Instead of sub-dividing</a:t>
                </a:r>
                <a:r>
                  <a:rPr lang="fil-PH" baseline="0" dirty="0" smtClean="0"/>
                  <a:t> the portal into 2 sub-portals, we get 3. To determine which sub-portal we’re in we have to check 2 planes. In this case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fil-PH" dirty="0" smtClean="0"/>
                  <a:t> is within the sub-portal of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2</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𝑛𝑒𝑤</m:t>
                        </m:r>
                      </m:sub>
                    </m:sSub>
                  </m:oMath>
                </a14:m>
                <a:r>
                  <a:rPr lang="fil-PH" dirty="0" smtClean="0"/>
                  <a:t> which we can verify by seeing</a:t>
                </a:r>
                <a:r>
                  <a:rPr lang="fil-PH" baseline="0" dirty="0" smtClean="0"/>
                  <a:t> that it’s on the front side of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𝑛</m:t>
                            </m:r>
                          </m:e>
                        </m:acc>
                      </m:e>
                      <m:sub>
                        <m:r>
                          <a:rPr lang="fil-PH" b="0" i="1" baseline="0" dirty="0" smtClean="0">
                            <a:latin typeface="Cambria Math" panose="02040503050406030204" pitchFamily="18" charset="0"/>
                          </a:rPr>
                          <m:t>02</m:t>
                        </m:r>
                        <m:r>
                          <a:rPr lang="fil-PH" b="0" i="1" baseline="0" dirty="0" smtClean="0">
                            <a:latin typeface="Cambria Math" panose="02040503050406030204" pitchFamily="18" charset="0"/>
                          </a:rPr>
                          <m:t>𝑛</m:t>
                        </m:r>
                      </m:sub>
                    </m:sSub>
                  </m:oMath>
                </a14:m>
                <a:r>
                  <a:rPr lang="fil-PH" dirty="0" smtClean="0"/>
                  <a:t> and</a:t>
                </a:r>
                <a:r>
                  <a:rPr lang="fil-PH" baseline="0" dirty="0" smtClean="0"/>
                  <a:t> on the back side of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𝑛</m:t>
                            </m:r>
                          </m:e>
                        </m:acc>
                      </m:e>
                      <m:sub>
                        <m:r>
                          <a:rPr lang="fil-PH" b="0" i="1" baseline="0" dirty="0" smtClean="0">
                            <a:latin typeface="Cambria Math" panose="02040503050406030204" pitchFamily="18" charset="0"/>
                          </a:rPr>
                          <m:t>01</m:t>
                        </m:r>
                        <m:r>
                          <a:rPr lang="fil-PH" b="0" i="1" baseline="0" dirty="0" smtClean="0">
                            <a:latin typeface="Cambria Math" panose="02040503050406030204" pitchFamily="18" charset="0"/>
                          </a:rPr>
                          <m:t>𝑛</m:t>
                        </m:r>
                      </m:sub>
                    </m:sSub>
                  </m:oMath>
                </a14:m>
                <a:r>
                  <a:rPr lang="fil-PH" dirty="0" smtClean="0"/>
                  <a:t>.</a:t>
                </a:r>
              </a:p>
              <a:p>
                <a:endParaRPr lang="fil-PH" dirty="0" smtClean="0"/>
              </a:p>
              <a:p>
                <a:r>
                  <a:rPr lang="fil-PH" dirty="0" smtClean="0"/>
                  <a:t>Likewise if</a:t>
                </a:r>
                <a:r>
                  <a:rPr lang="fil-PH" baseline="0" dirty="0" smtClean="0"/>
                  <a:t>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fil-PH" dirty="0" smtClean="0"/>
                  <a:t> was in the sub-portal of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𝑛𝑒𝑤</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3</m:t>
                        </m:r>
                      </m:sub>
                    </m:sSub>
                  </m:oMath>
                </a14:m>
                <a:r>
                  <a:rPr lang="fil-PH" dirty="0" smtClean="0"/>
                  <a:t> then it would be on the positive side of</a:t>
                </a:r>
                <a:r>
                  <a:rPr lang="fil-PH" baseline="0" dirty="0" smtClean="0"/>
                  <a:t>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𝑛</m:t>
                            </m:r>
                          </m:e>
                        </m:acc>
                      </m:e>
                      <m:sub>
                        <m:r>
                          <a:rPr lang="fil-PH" b="0" i="1" baseline="0" dirty="0" smtClean="0">
                            <a:latin typeface="Cambria Math" panose="02040503050406030204" pitchFamily="18" charset="0"/>
                          </a:rPr>
                          <m:t>01</m:t>
                        </m:r>
                        <m:r>
                          <a:rPr lang="fil-PH" b="0" i="1" baseline="0" dirty="0" smtClean="0">
                            <a:latin typeface="Cambria Math" panose="02040503050406030204" pitchFamily="18" charset="0"/>
                          </a:rPr>
                          <m:t>𝑛</m:t>
                        </m:r>
                      </m:sub>
                    </m:sSub>
                  </m:oMath>
                </a14:m>
                <a:r>
                  <a:rPr lang="fil-PH" dirty="0" smtClean="0"/>
                  <a:t> while being on the back side of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𝑛</m:t>
                            </m:r>
                          </m:e>
                        </m:acc>
                      </m:e>
                      <m:sub>
                        <m:r>
                          <a:rPr lang="fil-PH" b="0" i="1" dirty="0" smtClean="0">
                            <a:latin typeface="Cambria Math" panose="02040503050406030204" pitchFamily="18" charset="0"/>
                          </a:rPr>
                          <m:t>03</m:t>
                        </m:r>
                        <m:r>
                          <a:rPr lang="fil-PH" b="0" i="1" dirty="0" smtClean="0">
                            <a:latin typeface="Cambria Math" panose="02040503050406030204" pitchFamily="18" charset="0"/>
                          </a:rPr>
                          <m:t>𝑛</m:t>
                        </m:r>
                      </m:sub>
                    </m:sSub>
                  </m:oMath>
                </a14:m>
                <a:r>
                  <a:rPr lang="fil-PH" dirty="0" smtClean="0"/>
                  <a:t>.</a:t>
                </a:r>
              </a:p>
              <a:p>
                <a:endParaRPr lang="fil-PH" dirty="0" smtClean="0"/>
              </a:p>
              <a:p>
                <a:r>
                  <a:rPr lang="fil-PH" dirty="0" smtClean="0"/>
                  <a:t>Like</a:t>
                </a:r>
                <a:r>
                  <a:rPr lang="fil-PH" baseline="0" dirty="0" smtClean="0"/>
                  <a:t> before, once we’ve identified which sub-portal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fil-PH" dirty="0" smtClean="0"/>
                  <a:t> is indide of we just</a:t>
                </a:r>
                <a:r>
                  <a:rPr lang="fil-PH" baseline="0" dirty="0" smtClean="0"/>
                  <a:t> replace the point from the simplex that isn’t part of the sub-portal with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𝑛𝑒𝑤</m:t>
                        </m:r>
                      </m:sub>
                    </m:sSub>
                  </m:oMath>
                </a14:m>
                <a:r>
                  <a:rPr lang="fil-PH" dirty="0" smtClean="0"/>
                  <a:t>. In this</a:t>
                </a:r>
                <a:r>
                  <a:rPr lang="fil-PH" baseline="0" dirty="0" smtClean="0"/>
                  <a:t> example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3</m:t>
                        </m:r>
                      </m:sub>
                    </m:sSub>
                  </m:oMath>
                </a14:m>
                <a:r>
                  <a:rPr lang="fil-PH" dirty="0" smtClean="0"/>
                  <a:t> is replaced.</a:t>
                </a:r>
              </a:p>
              <a:p>
                <a:endParaRPr lang="fil-PH" dirty="0" smtClean="0"/>
              </a:p>
              <a:p>
                <a:r>
                  <a:rPr lang="fil-PH" dirty="0" smtClean="0"/>
                  <a:t>Note that I didn’t draw in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fil-PH" dirty="0" smtClean="0"/>
                  <a:t> to avoid cluttering</a:t>
                </a:r>
                <a:r>
                  <a:rPr lang="fil-PH" baseline="0" dirty="0" smtClean="0"/>
                  <a:t> the </a:t>
                </a:r>
                <a:r>
                  <a:rPr lang="fil-PH" baseline="0" smtClean="0"/>
                  <a:t>picture.</a:t>
                </a:r>
                <a:endParaRPr lang="fil-PH" dirty="0" smtClean="0"/>
              </a:p>
            </p:txBody>
          </p:sp>
        </mc:Choice>
        <mc:Fallback xmlns="">
          <p:sp>
            <p:nvSpPr>
              <p:cNvPr id="3" name="Notes Placeholder 2"/>
              <p:cNvSpPr>
                <a:spLocks noGrp="1"/>
              </p:cNvSpPr>
              <p:nvPr>
                <p:ph type="body" idx="1"/>
              </p:nvPr>
            </p:nvSpPr>
            <p:spPr/>
            <p:txBody>
              <a:bodyPr/>
              <a:lstStyle/>
              <a:p>
                <a:r>
                  <a:rPr lang="en-US" dirty="0" smtClean="0"/>
                  <a:t>Finally,</a:t>
                </a:r>
                <a:r>
                  <a:rPr lang="en-US" baseline="0" dirty="0" smtClean="0"/>
                  <a:t> we have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and we</a:t>
                </a:r>
                <a:r>
                  <a:rPr lang="en-US" baseline="0" dirty="0" smtClean="0"/>
                  <a:t> need to update the simplex such that we can still guarantee that the portal contains </a:t>
                </a:r>
                <a:r>
                  <a:rPr lang="en-US" b="0" i="0" baseline="0" smtClean="0">
                    <a:latin typeface="Cambria Math" panose="02040503050406030204" pitchFamily="18" charset="0"/>
                  </a:rPr>
                  <a:t>𝑄 ⃗</a:t>
                </a:r>
                <a:r>
                  <a:rPr lang="en-US" dirty="0" smtClean="0"/>
                  <a:t>. We can now think</a:t>
                </a:r>
                <a:r>
                  <a:rPr lang="en-US" baseline="0" dirty="0" smtClean="0"/>
                  <a:t> of the portal as 3 mini-portals: </a:t>
                </a:r>
                <a:r>
                  <a:rPr lang="en-US" b="0" i="0" baseline="0" dirty="0" smtClean="0">
                    <a:latin typeface="Cambria Math" panose="02040503050406030204" pitchFamily="18" charset="0"/>
                  </a:rPr>
                  <a:t>S ⃗_1 𝑆 ⃗_2 𝑆 ⃗_4</a:t>
                </a:r>
                <a:r>
                  <a:rPr lang="en-US" dirty="0" smtClean="0"/>
                  <a:t>, </a:t>
                </a:r>
                <a:r>
                  <a:rPr lang="en-US" b="0" i="0" smtClean="0">
                    <a:latin typeface="Cambria Math" panose="02040503050406030204" pitchFamily="18" charset="0"/>
                  </a:rPr>
                  <a:t>𝑆 ⃗</a:t>
                </a:r>
                <a:r>
                  <a:rPr lang="en-US" b="0" i="0" dirty="0" smtClean="0">
                    <a:latin typeface="Cambria Math" panose="02040503050406030204" pitchFamily="18" charset="0"/>
                  </a:rPr>
                  <a:t>_2 𝑆 ⃗_3 𝑆 ⃗_4</a:t>
                </a:r>
                <a:r>
                  <a:rPr lang="en-US" dirty="0" smtClean="0"/>
                  <a:t>, and </a:t>
                </a:r>
                <a:r>
                  <a:rPr lang="en-US" b="0" i="0" smtClean="0">
                    <a:latin typeface="Cambria Math" panose="02040503050406030204" pitchFamily="18" charset="0"/>
                  </a:rPr>
                  <a:t>𝑆 ⃗</a:t>
                </a:r>
                <a:r>
                  <a:rPr lang="en-US" b="0" i="0" dirty="0" smtClean="0">
                    <a:latin typeface="Cambria Math" panose="02040503050406030204" pitchFamily="18" charset="0"/>
                  </a:rPr>
                  <a:t>_3 𝑆 ⃗_1 𝑆 ⃗_4</a:t>
                </a:r>
                <a:r>
                  <a:rPr lang="en-US" dirty="0" smtClean="0"/>
                  <a:t>. One of these portals</a:t>
                </a:r>
                <a:r>
                  <a:rPr lang="en-US" baseline="0" dirty="0" smtClean="0"/>
                  <a:t> will contain </a:t>
                </a:r>
                <a:r>
                  <a:rPr lang="en-US" b="0" i="0" baseline="0" smtClean="0">
                    <a:latin typeface="Cambria Math" panose="02040503050406030204" pitchFamily="18" charset="0"/>
                  </a:rPr>
                  <a:t>𝑄 ⃗</a:t>
                </a:r>
                <a:r>
                  <a:rPr lang="en-US" dirty="0" smtClean="0"/>
                  <a:t>. Instead of checking all 3 planes of each portal we can just</a:t>
                </a:r>
                <a:r>
                  <a:rPr lang="en-US" baseline="0" dirty="0" smtClean="0"/>
                  <a:t> check the 3 new faces created by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a:t>
                </a:r>
              </a:p>
              <a:p>
                <a:endParaRPr lang="en-US" dirty="0" smtClean="0"/>
              </a:p>
              <a:p>
                <a:r>
                  <a:rPr lang="en-US" dirty="0" smtClean="0"/>
                  <a:t>If</a:t>
                </a:r>
                <a:r>
                  <a:rPr lang="en-US" baseline="0" dirty="0" smtClean="0"/>
                  <a:t> </a:t>
                </a:r>
                <a:r>
                  <a:rPr lang="en-US" b="0" i="0" baseline="0" dirty="0" smtClean="0">
                    <a:latin typeface="Cambria Math" panose="02040503050406030204" pitchFamily="18" charset="0"/>
                  </a:rPr>
                  <a:t>𝑄 ⃗</a:t>
                </a:r>
                <a:r>
                  <a:rPr lang="en-US" dirty="0" smtClean="0"/>
                  <a:t> is inside</a:t>
                </a:r>
                <a:r>
                  <a:rPr lang="en-US" baseline="0" dirty="0" smtClean="0"/>
                  <a:t> the portal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  𝑆 ⃗_2 𝑆 ⃗_4</a:t>
                </a:r>
                <a:r>
                  <a:rPr lang="en-US" dirty="0" smtClean="0"/>
                  <a:t> then it will be on the positive side of face </a:t>
                </a:r>
                <a:r>
                  <a:rPr lang="en-US" b="0" i="0" smtClean="0">
                    <a:latin typeface="Cambria Math" panose="02040503050406030204" pitchFamily="18" charset="0"/>
                  </a:rPr>
                  <a:t>𝑆 ⃗</a:t>
                </a:r>
                <a:r>
                  <a:rPr lang="en-US" b="0" i="0" dirty="0" smtClean="0">
                    <a:latin typeface="Cambria Math" panose="02040503050406030204" pitchFamily="18" charset="0"/>
                  </a:rPr>
                  <a:t>_0 𝑆 ⃗_2 𝑆 ⃗_4</a:t>
                </a:r>
                <a:r>
                  <a:rPr lang="en-US" dirty="0" smtClean="0"/>
                  <a:t> while being on the back side of</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 𝑆 ⃗_4</a:t>
                </a:r>
                <a:r>
                  <a:rPr lang="en-US" dirty="0" smtClean="0"/>
                  <a:t>. For portal </a:t>
                </a:r>
                <a:r>
                  <a:rPr lang="en-US" b="0" i="0" smtClean="0">
                    <a:latin typeface="Cambria Math" panose="02040503050406030204" pitchFamily="18" charset="0"/>
                  </a:rPr>
                  <a:t>𝑆 ⃗</a:t>
                </a:r>
                <a:r>
                  <a:rPr lang="en-US" b="0" i="0" dirty="0" smtClean="0">
                    <a:latin typeface="Cambria Math" panose="02040503050406030204" pitchFamily="18" charset="0"/>
                  </a:rPr>
                  <a:t>_2 𝑆 ⃗_3 𝑆 ⃗_4</a:t>
                </a:r>
                <a:r>
                  <a:rPr lang="en-US" dirty="0" smtClean="0"/>
                  <a:t> </a:t>
                </a:r>
                <a:r>
                  <a:rPr lang="en-US" b="0" i="0" dirty="0" smtClean="0">
                    <a:latin typeface="Cambria Math" panose="02040503050406030204" pitchFamily="18" charset="0"/>
                  </a:rPr>
                  <a:t>𝑄 ⃗</a:t>
                </a:r>
                <a:r>
                  <a:rPr lang="en-US" dirty="0" smtClean="0"/>
                  <a:t> will be on the positive</a:t>
                </a:r>
                <a:r>
                  <a:rPr lang="en-US" baseline="0" dirty="0" smtClean="0"/>
                  <a:t> side of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⃗_3 𝑆 ⃗_4</a:t>
                </a:r>
                <a:r>
                  <a:rPr lang="en-US" dirty="0" smtClean="0"/>
                  <a:t> while</a:t>
                </a:r>
                <a:r>
                  <a:rPr lang="en-US" baseline="0" dirty="0" smtClean="0"/>
                  <a:t> being on the negative side of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⃗_2 𝑆 ⃗_4</a:t>
                </a:r>
                <a:r>
                  <a:rPr lang="en-US" dirty="0" smtClean="0"/>
                  <a:t>. And so on…</a:t>
                </a:r>
              </a:p>
              <a:p>
                <a:endParaRPr lang="en-US" dirty="0" smtClean="0"/>
              </a:p>
              <a:p>
                <a:r>
                  <a:rPr lang="en-US" dirty="0" smtClean="0"/>
                  <a:t>When</a:t>
                </a:r>
                <a:r>
                  <a:rPr lang="en-US" baseline="0" dirty="0" smtClean="0"/>
                  <a:t> we know which sub-portal </a:t>
                </a:r>
                <a:r>
                  <a:rPr lang="en-US" b="0" i="0" baseline="0" smtClean="0">
                    <a:latin typeface="Cambria Math" panose="02040503050406030204" pitchFamily="18" charset="0"/>
                  </a:rPr>
                  <a:t>𝑄 ⃗</a:t>
                </a:r>
                <a:r>
                  <a:rPr lang="en-US" dirty="0" smtClean="0"/>
                  <a:t> is</a:t>
                </a:r>
                <a:r>
                  <a:rPr lang="en-US" baseline="0" dirty="0" smtClean="0"/>
                  <a:t> inside we can replace the missing old simplex point with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_4</a:t>
                </a:r>
                <a:r>
                  <a:rPr lang="en-US" dirty="0" smtClean="0"/>
                  <a:t>. That is, if </a:t>
                </a:r>
                <a:r>
                  <a:rPr lang="en-US" b="0" i="0" smtClean="0">
                    <a:latin typeface="Cambria Math" panose="02040503050406030204" pitchFamily="18" charset="0"/>
                  </a:rPr>
                  <a:t>𝑄 ⃗</a:t>
                </a:r>
                <a:r>
                  <a:rPr lang="en-US" dirty="0" smtClean="0"/>
                  <a:t> is inside </a:t>
                </a:r>
                <a:r>
                  <a:rPr lang="en-US" b="0" i="0" smtClean="0">
                    <a:latin typeface="Cambria Math" panose="02040503050406030204" pitchFamily="18" charset="0"/>
                  </a:rPr>
                  <a:t>𝑆 ⃗</a:t>
                </a:r>
                <a:r>
                  <a:rPr lang="en-US" b="0" i="0" dirty="0" smtClean="0">
                    <a:latin typeface="Cambria Math" panose="02040503050406030204" pitchFamily="18" charset="0"/>
                  </a:rPr>
                  <a:t>_1 𝑆 ⃗_2 𝑆 ⃗_4</a:t>
                </a:r>
                <a:r>
                  <a:rPr lang="en-US" dirty="0" smtClean="0"/>
                  <a:t> then we can replace</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 with </a:t>
                </a:r>
                <a:r>
                  <a:rPr lang="en-US" b="0" i="0" smtClean="0">
                    <a:latin typeface="Cambria Math" panose="02040503050406030204" pitchFamily="18" charset="0"/>
                  </a:rPr>
                  <a:t>𝑆 ⃗</a:t>
                </a:r>
                <a:r>
                  <a:rPr lang="en-US" b="0" i="0" dirty="0" smtClean="0">
                    <a:latin typeface="Cambria Math" panose="02040503050406030204" pitchFamily="18" charset="0"/>
                  </a:rPr>
                  <a:t>_4</a:t>
                </a:r>
                <a:r>
                  <a:rPr lang="en-US" dirty="0" smtClean="0"/>
                  <a:t>. Doing this will properly preserve the winding order of</a:t>
                </a:r>
                <a:r>
                  <a:rPr lang="en-US" baseline="0" dirty="0" smtClean="0"/>
                  <a:t> the simplex.</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118674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first step is to just add the first point of the simplex:</a:t>
                </a:r>
                <a:r>
                  <a:rPr lang="en-US" baseline="0" dirty="0" smtClean="0"/>
                  <a:t>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0</m:t>
                        </m:r>
                      </m:sub>
                    </m:sSub>
                  </m:oMath>
                </a14:m>
                <a:r>
                  <a:rPr lang="en-US" dirty="0" smtClean="0"/>
                  <a:t>. I just</a:t>
                </a:r>
                <a:r>
                  <a:rPr lang="en-US" baseline="0" dirty="0" smtClean="0"/>
                  <a:t> chose an arbitrary point in the center.</a:t>
                </a:r>
                <a:endParaRPr lang="en-US" dirty="0"/>
              </a:p>
            </p:txBody>
          </p:sp>
        </mc:Choice>
        <mc:Fallback xmlns="">
          <p:sp>
            <p:nvSpPr>
              <p:cNvPr id="3" name="Notes Placeholder 2"/>
              <p:cNvSpPr>
                <a:spLocks noGrp="1"/>
              </p:cNvSpPr>
              <p:nvPr>
                <p:ph type="body" idx="1"/>
              </p:nvPr>
            </p:nvSpPr>
            <p:spPr/>
            <p:txBody>
              <a:bodyPr/>
              <a:lstStyle/>
              <a:p>
                <a:r>
                  <a:rPr lang="en-US" dirty="0" smtClean="0"/>
                  <a:t>The first step is to just add the first point of the simplex:</a:t>
                </a:r>
                <a:r>
                  <a:rPr lang="en-US" baseline="0" dirty="0" smtClean="0"/>
                  <a:t> </a:t>
                </a:r>
                <a:r>
                  <a:rPr lang="fil-PH" b="0" i="0" baseline="0" smtClean="0">
                    <a:latin typeface="Cambria Math" panose="02040503050406030204" pitchFamily="18" charset="0"/>
                  </a:rPr>
                  <a:t>𝑆 ⃗</a:t>
                </a:r>
                <a:r>
                  <a:rPr lang="fil-PH" b="0" i="0" baseline="0" dirty="0" smtClean="0">
                    <a:latin typeface="Cambria Math" panose="02040503050406030204" pitchFamily="18" charset="0"/>
                  </a:rPr>
                  <a:t>_0</a:t>
                </a:r>
                <a:r>
                  <a:rPr lang="en-US" dirty="0" smtClean="0"/>
                  <a:t>. I just</a:t>
                </a:r>
                <a:r>
                  <a:rPr lang="en-US" baseline="0" dirty="0" smtClean="0"/>
                  <a:t> chose an arbitrary point in the center.</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1498326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175812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primary</a:t>
            </a:r>
            <a:r>
              <a:rPr lang="en-US" baseline="0" dirty="0" smtClean="0"/>
              <a:t> differences between GJK and MPR that cause the algorithms to be different. </a:t>
            </a:r>
          </a:p>
          <a:p>
            <a:endParaRPr lang="en-US" baseline="0" dirty="0" smtClean="0"/>
          </a:p>
          <a:p>
            <a:r>
              <a:rPr lang="en-US" baseline="0" dirty="0" smtClean="0"/>
              <a:t>First, GJK’s points are always on the surface of the convex hull and all of them can appear/disappear throughout the course of the algorithm. Conversely, MPR starts with one point inside the convex hull and it never gets rid of that point.</a:t>
            </a:r>
          </a:p>
          <a:p>
            <a:endParaRPr lang="en-US" baseline="0" dirty="0" smtClean="0"/>
          </a:p>
          <a:p>
            <a:r>
              <a:rPr lang="en-US" baseline="0" dirty="0" smtClean="0"/>
              <a:t>Second, GJK’s simplex can vary from 1 to 4 points at any point in the algorithm. MPR builds up to a tetrahedron (triangle in 2d) and keeps a tetrahedron for the rest of the algorithm. </a:t>
            </a:r>
          </a:p>
          <a:p>
            <a:endParaRPr lang="en-US" dirty="0" smtClean="0"/>
          </a:p>
          <a:p>
            <a:r>
              <a:rPr lang="en-US" dirty="0" smtClean="0"/>
              <a:t>The second point is the most important</a:t>
            </a:r>
            <a:r>
              <a:rPr lang="en-US" baseline="0" dirty="0" smtClean="0"/>
              <a:t> as it attempts to simplify the problem by having less cases to worry about.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810296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3372026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Now we need a vector perpendicular to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en-US" dirty="0" smtClean="0"/>
                  <a:t> and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oMath>
                </a14:m>
                <a:r>
                  <a:rPr lang="en-US" dirty="0" smtClean="0"/>
                  <a:t>. Ideally we’d choose to search in the opposite</a:t>
                </a:r>
                <a:r>
                  <a:rPr lang="en-US" baseline="0" dirty="0" smtClean="0"/>
                  <a:t> direction but to illustrate the portal discovery step properly I chose to search in the opposite direction.</a:t>
                </a:r>
                <a:endParaRPr lang="en-US" dirty="0"/>
              </a:p>
            </p:txBody>
          </p:sp>
        </mc:Choice>
        <mc:Fallback xmlns="">
          <p:sp>
            <p:nvSpPr>
              <p:cNvPr id="3" name="Notes Placeholder 2"/>
              <p:cNvSpPr>
                <a:spLocks noGrp="1"/>
              </p:cNvSpPr>
              <p:nvPr>
                <p:ph type="body" idx="1"/>
              </p:nvPr>
            </p:nvSpPr>
            <p:spPr/>
            <p:txBody>
              <a:bodyPr/>
              <a:lstStyle/>
              <a:p>
                <a:r>
                  <a:rPr lang="fil-PH" dirty="0" smtClean="0"/>
                  <a:t>Now we need a vector perpendicular to </a:t>
                </a:r>
                <a:r>
                  <a:rPr lang="fil-PH" b="0" i="0" smtClean="0">
                    <a:latin typeface="Cambria Math" panose="02040503050406030204" pitchFamily="18" charset="0"/>
                  </a:rPr>
                  <a:t>𝑆 ⃗</a:t>
                </a:r>
                <a:r>
                  <a:rPr lang="fil-PH" b="0" i="0" dirty="0" smtClean="0">
                    <a:latin typeface="Cambria Math" panose="02040503050406030204" pitchFamily="18" charset="0"/>
                  </a:rPr>
                  <a:t>_0</a:t>
                </a:r>
                <a:r>
                  <a:rPr lang="en-US" dirty="0" smtClean="0"/>
                  <a:t> and </a:t>
                </a:r>
                <a:r>
                  <a:rPr lang="fil-PH" b="0" i="0" smtClean="0">
                    <a:latin typeface="Cambria Math" panose="02040503050406030204" pitchFamily="18" charset="0"/>
                  </a:rPr>
                  <a:t>𝑆 ⃗</a:t>
                </a:r>
                <a:r>
                  <a:rPr lang="fil-PH" b="0" i="0" dirty="0" smtClean="0">
                    <a:latin typeface="Cambria Math" panose="02040503050406030204" pitchFamily="18" charset="0"/>
                  </a:rPr>
                  <a:t>_1</a:t>
                </a:r>
                <a:r>
                  <a:rPr lang="en-US" dirty="0" smtClean="0"/>
                  <a:t>. Ideally we’d choose to search in the opposite</a:t>
                </a:r>
                <a:r>
                  <a:rPr lang="en-US" baseline="0" dirty="0" smtClean="0"/>
                  <a:t> direction but to illustrate the portal discovery step properly I chose to search in the opposite direction.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572273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3100067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Now</a:t>
                </a:r>
                <a:r>
                  <a:rPr lang="fil-PH" baseline="0" dirty="0" smtClean="0"/>
                  <a:t> we’ve entered the portal discovery step. We want to see if the portal contains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We do this by checking the </a:t>
                </a:r>
                <a:r>
                  <a:rPr lang="en-US" dirty="0" err="1" smtClean="0"/>
                  <a:t>normals</a:t>
                </a:r>
                <a:r>
                  <a:rPr lang="en-US" dirty="0" smtClean="0"/>
                  <a:t> of each face. In this example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on</a:t>
                </a:r>
                <a:r>
                  <a:rPr lang="en-US" baseline="0" dirty="0" smtClean="0"/>
                  <a:t> the positive side of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2</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0</m:t>
                        </m:r>
                      </m:sub>
                    </m:sSub>
                  </m:oMath>
                </a14:m>
                <a:r>
                  <a:rPr lang="en-US" dirty="0" smtClean="0"/>
                  <a:t> but on the negative side of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fil-PH" dirty="0" smtClean="0"/>
                  <a:t>Now</a:t>
                </a:r>
                <a:r>
                  <a:rPr lang="fil-PH" baseline="0" dirty="0" smtClean="0"/>
                  <a:t> we’ve entered the portal discovery step. We want to see if the portal contains </a:t>
                </a:r>
                <a:r>
                  <a:rPr lang="fil-PH" b="0" i="0" baseline="0" smtClean="0">
                    <a:latin typeface="Cambria Math" panose="02040503050406030204" pitchFamily="18" charset="0"/>
                  </a:rPr>
                  <a:t>𝑄 ⃗</a:t>
                </a:r>
                <a:r>
                  <a:rPr lang="en-US" dirty="0" smtClean="0"/>
                  <a:t>. We do this by checking the </a:t>
                </a:r>
                <a:r>
                  <a:rPr lang="en-US" dirty="0" err="1" smtClean="0"/>
                  <a:t>normals</a:t>
                </a:r>
                <a:r>
                  <a:rPr lang="en-US" dirty="0" smtClean="0"/>
                  <a:t> of each face. In this example </a:t>
                </a:r>
                <a:r>
                  <a:rPr lang="fil-PH" b="0" i="0" smtClean="0">
                    <a:latin typeface="Cambria Math" panose="02040503050406030204" pitchFamily="18" charset="0"/>
                  </a:rPr>
                  <a:t>𝑄 ⃗</a:t>
                </a:r>
                <a:r>
                  <a:rPr lang="en-US" dirty="0" smtClean="0"/>
                  <a:t> is on</a:t>
                </a:r>
                <a:r>
                  <a:rPr lang="en-US" baseline="0" dirty="0" smtClean="0"/>
                  <a:t> the positive side of </a:t>
                </a:r>
                <a:r>
                  <a:rPr lang="fil-PH" b="0" i="0" baseline="0" smtClean="0">
                    <a:latin typeface="Cambria Math" panose="02040503050406030204" pitchFamily="18" charset="0"/>
                  </a:rPr>
                  <a:t>𝑆 ⃗</a:t>
                </a:r>
                <a:r>
                  <a:rPr lang="fil-PH" b="0" i="0" baseline="0" dirty="0" smtClean="0">
                    <a:latin typeface="Cambria Math" panose="02040503050406030204" pitchFamily="18" charset="0"/>
                  </a:rPr>
                  <a:t>_2 𝑆 ⃗_0</a:t>
                </a:r>
                <a:r>
                  <a:rPr lang="en-US" dirty="0" smtClean="0"/>
                  <a:t> but on the negative side of </a:t>
                </a:r>
                <a:r>
                  <a:rPr lang="fil-PH" b="0" i="0" smtClean="0">
                    <a:latin typeface="Cambria Math" panose="02040503050406030204" pitchFamily="18" charset="0"/>
                  </a:rPr>
                  <a:t>𝑆 ⃗</a:t>
                </a:r>
                <a:r>
                  <a:rPr lang="fil-PH" b="0" i="0" dirty="0" smtClean="0">
                    <a:latin typeface="Cambria Math" panose="02040503050406030204" pitchFamily="18" charset="0"/>
                  </a:rPr>
                  <a:t>_1 𝑆 ⃗_0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12319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Since</a:t>
                </a:r>
                <a:r>
                  <a:rPr lang="fil-PH" baseline="0" dirty="0" smtClean="0"/>
                  <a:t>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was on the outside of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en-US" dirty="0" smtClean="0"/>
                  <a:t> we search in the opposite direction of its normal for a new point.</a:t>
                </a:r>
                <a:endParaRPr lang="en-US" dirty="0"/>
              </a:p>
            </p:txBody>
          </p:sp>
        </mc:Choice>
        <mc:Fallback xmlns="">
          <p:sp>
            <p:nvSpPr>
              <p:cNvPr id="3" name="Notes Placeholder 2"/>
              <p:cNvSpPr>
                <a:spLocks noGrp="1"/>
              </p:cNvSpPr>
              <p:nvPr>
                <p:ph type="body" idx="1"/>
              </p:nvPr>
            </p:nvSpPr>
            <p:spPr/>
            <p:txBody>
              <a:bodyPr/>
              <a:lstStyle/>
              <a:p>
                <a:r>
                  <a:rPr lang="fil-PH" dirty="0" smtClean="0"/>
                  <a:t>Since</a:t>
                </a:r>
                <a:r>
                  <a:rPr lang="fil-PH" baseline="0" dirty="0" smtClean="0"/>
                  <a:t> </a:t>
                </a:r>
                <a:r>
                  <a:rPr lang="fil-PH" b="0" i="0" baseline="0" smtClean="0">
                    <a:latin typeface="Cambria Math" panose="02040503050406030204" pitchFamily="18" charset="0"/>
                  </a:rPr>
                  <a:t>𝑄 ⃗</a:t>
                </a:r>
                <a:r>
                  <a:rPr lang="en-US" dirty="0" smtClean="0"/>
                  <a:t> was on the outside of </a:t>
                </a:r>
                <a:r>
                  <a:rPr lang="fil-PH" b="0" i="0" smtClean="0">
                    <a:latin typeface="Cambria Math" panose="02040503050406030204" pitchFamily="18" charset="0"/>
                  </a:rPr>
                  <a:t>𝑆 ⃗</a:t>
                </a:r>
                <a:r>
                  <a:rPr lang="fil-PH" b="0" i="0" dirty="0" smtClean="0">
                    <a:latin typeface="Cambria Math" panose="02040503050406030204" pitchFamily="18" charset="0"/>
                  </a:rPr>
                  <a:t>_1 𝑆 ⃗_0</a:t>
                </a:r>
                <a:r>
                  <a:rPr lang="en-US" dirty="0" smtClean="0"/>
                  <a:t> we search in the opposite direction of its normal for a new point.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749806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Once again check if the portal</a:t>
                </a:r>
                <a:r>
                  <a:rPr lang="fil-PH" baseline="0" dirty="0" smtClean="0"/>
                  <a:t> contains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This</a:t>
                </a:r>
                <a:r>
                  <a:rPr lang="en-US" baseline="0" dirty="0" smtClean="0"/>
                  <a:t> time it does so we can move onto portal refinement.</a:t>
                </a:r>
                <a:endParaRPr lang="en-US" dirty="0"/>
              </a:p>
            </p:txBody>
          </p:sp>
        </mc:Choice>
        <mc:Fallback xmlns="">
          <p:sp>
            <p:nvSpPr>
              <p:cNvPr id="3" name="Notes Placeholder 2"/>
              <p:cNvSpPr>
                <a:spLocks noGrp="1"/>
              </p:cNvSpPr>
              <p:nvPr>
                <p:ph type="body" idx="1"/>
              </p:nvPr>
            </p:nvSpPr>
            <p:spPr/>
            <p:txBody>
              <a:bodyPr/>
              <a:lstStyle/>
              <a:p>
                <a:r>
                  <a:rPr lang="fil-PH" dirty="0" smtClean="0"/>
                  <a:t>Once again check if the portal</a:t>
                </a:r>
                <a:r>
                  <a:rPr lang="fil-PH" baseline="0" dirty="0" smtClean="0"/>
                  <a:t> contains </a:t>
                </a:r>
                <a:r>
                  <a:rPr lang="fil-PH" b="0" i="0" baseline="0" smtClean="0">
                    <a:latin typeface="Cambria Math" panose="02040503050406030204" pitchFamily="18" charset="0"/>
                  </a:rPr>
                  <a:t>𝑄 ⃗</a:t>
                </a:r>
                <a:r>
                  <a:rPr lang="en-US" dirty="0" smtClean="0"/>
                  <a:t>. This</a:t>
                </a:r>
                <a:r>
                  <a:rPr lang="en-US" baseline="0" dirty="0" smtClean="0"/>
                  <a:t> time it does so we can move onto portal refinement.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2318499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Now our goal is to push the simplex out untill</a:t>
                </a:r>
                <a:r>
                  <a:rPr lang="fil-PH" baseline="0" dirty="0" smtClean="0"/>
                  <a:t> it contains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or we can’t expand it anymore.</a:t>
                </a:r>
                <a:endParaRPr lang="en-US" dirty="0"/>
              </a:p>
            </p:txBody>
          </p:sp>
        </mc:Choice>
        <mc:Fallback xmlns="">
          <p:sp>
            <p:nvSpPr>
              <p:cNvPr id="3" name="Notes Placeholder 2"/>
              <p:cNvSpPr>
                <a:spLocks noGrp="1"/>
              </p:cNvSpPr>
              <p:nvPr>
                <p:ph type="body" idx="1"/>
              </p:nvPr>
            </p:nvSpPr>
            <p:spPr/>
            <p:txBody>
              <a:bodyPr/>
              <a:lstStyle/>
              <a:p>
                <a:r>
                  <a:rPr lang="fil-PH" dirty="0" smtClean="0"/>
                  <a:t>Now our goal is to push the simplex out untill</a:t>
                </a:r>
                <a:r>
                  <a:rPr lang="fil-PH" baseline="0" dirty="0" smtClean="0"/>
                  <a:t> it contains </a:t>
                </a:r>
                <a:r>
                  <a:rPr lang="fil-PH" b="0" i="0" baseline="0" smtClean="0">
                    <a:latin typeface="Cambria Math" panose="02040503050406030204" pitchFamily="18" charset="0"/>
                  </a:rPr>
                  <a:t>𝑄 ⃗</a:t>
                </a:r>
                <a:r>
                  <a:rPr lang="en-US" dirty="0" smtClean="0"/>
                  <a:t> or we can’t expand it anymore.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2245104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Remember</a:t>
                </a:r>
                <a:r>
                  <a:rPr lang="fil-PH" baseline="0" dirty="0" smtClean="0"/>
                  <a:t> to check if the simplex contains </a:t>
                </a:r>
                <a14:m>
                  <m:oMath xmlns:m="http://schemas.openxmlformats.org/officeDocument/2006/math">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𝑄</m:t>
                        </m:r>
                      </m:e>
                    </m:acc>
                  </m:oMath>
                </a14:m>
                <a:r>
                  <a:rPr lang="en-US" dirty="0" smtClean="0"/>
                  <a:t> we only have to see</a:t>
                </a:r>
                <a:r>
                  <a:rPr lang="en-US" baseline="0" dirty="0" smtClean="0"/>
                  <a:t> if it’s on the inside of the portal face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1</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2</m:t>
                        </m:r>
                      </m:sub>
                    </m:sSub>
                  </m:oMath>
                </a14:m>
                <a:r>
                  <a:rPr lang="en-US" dirty="0" smtClean="0"/>
                  <a:t> as we know it’s within the infinite portal.</a:t>
                </a:r>
              </a:p>
              <a:p>
                <a:r>
                  <a:rPr lang="fil-PH" dirty="0" smtClean="0"/>
                  <a:t>In this case it is not inside the simplex,</a:t>
                </a:r>
                <a:r>
                  <a:rPr lang="fil-PH" baseline="0" dirty="0" smtClean="0"/>
                  <a:t> but we don’t know if it’s outside the shape so we have to attempt to push the simplex towards the surface.</a:t>
                </a:r>
                <a:endParaRPr lang="en-US" dirty="0"/>
              </a:p>
            </p:txBody>
          </p:sp>
        </mc:Choice>
        <mc:Fallback xmlns="">
          <p:sp>
            <p:nvSpPr>
              <p:cNvPr id="3" name="Notes Placeholder 2"/>
              <p:cNvSpPr>
                <a:spLocks noGrp="1"/>
              </p:cNvSpPr>
              <p:nvPr>
                <p:ph type="body" idx="1"/>
              </p:nvPr>
            </p:nvSpPr>
            <p:spPr/>
            <p:txBody>
              <a:bodyPr/>
              <a:lstStyle/>
              <a:p>
                <a:r>
                  <a:rPr lang="fil-PH" dirty="0" smtClean="0"/>
                  <a:t>Remember</a:t>
                </a:r>
                <a:r>
                  <a:rPr lang="fil-PH" baseline="0" dirty="0" smtClean="0"/>
                  <a:t> to check if the simplex contains </a:t>
                </a:r>
                <a:r>
                  <a:rPr lang="fil-PH" b="0" i="0" baseline="0" smtClean="0">
                    <a:latin typeface="Cambria Math" panose="02040503050406030204" pitchFamily="18" charset="0"/>
                  </a:rPr>
                  <a:t>𝑄 ⃗</a:t>
                </a:r>
                <a:r>
                  <a:rPr lang="en-US" dirty="0" smtClean="0"/>
                  <a:t> we only have to see</a:t>
                </a:r>
                <a:r>
                  <a:rPr lang="en-US" baseline="0" dirty="0" smtClean="0"/>
                  <a:t> if it’s on the inside of the portal face </a:t>
                </a:r>
                <a:r>
                  <a:rPr lang="fil-PH" b="0" i="0" baseline="0" smtClean="0">
                    <a:latin typeface="Cambria Math" panose="02040503050406030204" pitchFamily="18" charset="0"/>
                  </a:rPr>
                  <a:t>𝑆 ⃗</a:t>
                </a:r>
                <a:r>
                  <a:rPr lang="fil-PH" b="0" i="0" baseline="0" dirty="0" smtClean="0">
                    <a:latin typeface="Cambria Math" panose="02040503050406030204" pitchFamily="18" charset="0"/>
                  </a:rPr>
                  <a:t>_1 𝑆 ⃗_2</a:t>
                </a:r>
                <a:r>
                  <a:rPr lang="en-US" dirty="0" smtClean="0"/>
                  <a:t> as we know it’s within the infinite portal.</a:t>
                </a:r>
              </a:p>
              <a:p>
                <a:r>
                  <a:rPr lang="fil-PH" dirty="0" smtClean="0"/>
                  <a:t>In this case it is not inside the simplex,</a:t>
                </a:r>
                <a:r>
                  <a:rPr lang="fil-PH" baseline="0" dirty="0" smtClean="0"/>
                  <a:t> but we don’t know if it’s outside the shape so we have to attempt to push the simplex towards the surface.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4138437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To expand the simplex</a:t>
                </a:r>
                <a:r>
                  <a:rPr lang="fil-PH" baseline="0" dirty="0" smtClean="0"/>
                  <a:t> we search in the direction of the portal face </a:t>
                </a:r>
                <a14:m>
                  <m:oMath xmlns:m="http://schemas.openxmlformats.org/officeDocument/2006/math">
                    <m:sSub>
                      <m:sSubPr>
                        <m:ctrlPr>
                          <a:rPr lang="fil-PH" b="0" i="1" baseline="0" dirty="0" smtClean="0">
                            <a:latin typeface="Cambria Math" panose="02040503050406030204" pitchFamily="18" charset="0"/>
                          </a:rPr>
                        </m:ctrlPr>
                      </m:sSubPr>
                      <m:e>
                        <m:acc>
                          <m:accPr>
                            <m:chr m:val="⃗"/>
                            <m:ctrlPr>
                              <a:rPr lang="fil-PH" b="0" i="1" baseline="0" smtClean="0">
                                <a:latin typeface="Cambria Math" panose="02040503050406030204" pitchFamily="18" charset="0"/>
                              </a:rPr>
                            </m:ctrlPr>
                          </m:accPr>
                          <m:e>
                            <m:r>
                              <a:rPr lang="fil-PH" b="0" i="1" baseline="0" smtClean="0">
                                <a:latin typeface="Cambria Math" panose="02040503050406030204" pitchFamily="18" charset="0"/>
                              </a:rPr>
                              <m:t>𝑆</m:t>
                            </m:r>
                          </m:e>
                        </m:acc>
                      </m:e>
                      <m:sub>
                        <m:r>
                          <a:rPr lang="fil-PH" b="0" i="1" baseline="0" dirty="0" smtClean="0">
                            <a:latin typeface="Cambria Math" panose="02040503050406030204" pitchFamily="18" charset="0"/>
                          </a:rPr>
                          <m:t>1</m:t>
                        </m:r>
                      </m:sub>
                    </m:sSub>
                    <m:sSub>
                      <m:sSubPr>
                        <m:ctrlPr>
                          <a:rPr lang="fil-PH" b="0" i="1" baseline="0" dirty="0" smtClean="0">
                            <a:latin typeface="Cambria Math" panose="02040503050406030204" pitchFamily="18" charset="0"/>
                          </a:rPr>
                        </m:ctrlPr>
                      </m:sSubPr>
                      <m:e>
                        <m:acc>
                          <m:accPr>
                            <m:chr m:val="⃗"/>
                            <m:ctrlPr>
                              <a:rPr lang="fil-PH" b="0" i="1" baseline="0" dirty="0" smtClean="0">
                                <a:latin typeface="Cambria Math" panose="02040503050406030204" pitchFamily="18" charset="0"/>
                              </a:rPr>
                            </m:ctrlPr>
                          </m:accPr>
                          <m:e>
                            <m:r>
                              <a:rPr lang="fil-PH" b="0" i="1" baseline="0" dirty="0" smtClean="0">
                                <a:latin typeface="Cambria Math" panose="02040503050406030204" pitchFamily="18" charset="0"/>
                              </a:rPr>
                              <m:t>𝑆</m:t>
                            </m:r>
                          </m:e>
                        </m:acc>
                      </m:e>
                      <m:sub>
                        <m:r>
                          <a:rPr lang="fil-PH" b="0" i="1" baseline="0" dirty="0" smtClean="0">
                            <a:latin typeface="Cambria Math" panose="02040503050406030204" pitchFamily="18" charset="0"/>
                          </a:rPr>
                          <m:t>2</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fil-PH" dirty="0" smtClean="0"/>
                  <a:t>To expand the simplex</a:t>
                </a:r>
                <a:r>
                  <a:rPr lang="fil-PH" baseline="0" dirty="0" smtClean="0"/>
                  <a:t> we search in the direction of the portal face </a:t>
                </a:r>
                <a:r>
                  <a:rPr lang="fil-PH" b="0" i="0" baseline="0" smtClean="0">
                    <a:latin typeface="Cambria Math" panose="02040503050406030204" pitchFamily="18" charset="0"/>
                  </a:rPr>
                  <a:t>𝑆 ⃗</a:t>
                </a:r>
                <a:r>
                  <a:rPr lang="fil-PH" b="0" i="0" baseline="0" dirty="0" smtClean="0">
                    <a:latin typeface="Cambria Math" panose="02040503050406030204" pitchFamily="18" charset="0"/>
                  </a:rPr>
                  <a:t>_1 𝑆 ⃗_2</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2868468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il-PH" dirty="0" smtClean="0"/>
                  <a:t>If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outside the plane defined by the normal of the portal and the new support point then we can’t ever contain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in the shape and hence we’d terminate.</a:t>
                </a:r>
                <a:endParaRPr lang="en-US" dirty="0"/>
              </a:p>
            </p:txBody>
          </p:sp>
        </mc:Choice>
        <mc:Fallback xmlns="">
          <p:sp>
            <p:nvSpPr>
              <p:cNvPr id="3" name="Notes Placeholder 2"/>
              <p:cNvSpPr>
                <a:spLocks noGrp="1"/>
              </p:cNvSpPr>
              <p:nvPr>
                <p:ph type="body" idx="1"/>
              </p:nvPr>
            </p:nvSpPr>
            <p:spPr/>
            <p:txBody>
              <a:bodyPr/>
              <a:lstStyle/>
              <a:p>
                <a:r>
                  <a:rPr lang="fil-PH" dirty="0" smtClean="0"/>
                  <a:t>If </a:t>
                </a:r>
                <a:r>
                  <a:rPr lang="fil-PH" b="0" i="0" smtClean="0">
                    <a:latin typeface="Cambria Math" panose="02040503050406030204" pitchFamily="18" charset="0"/>
                  </a:rPr>
                  <a:t>𝑄 ⃗</a:t>
                </a:r>
                <a:r>
                  <a:rPr lang="en-US" dirty="0" smtClean="0"/>
                  <a:t> is outside the plane defined by the normal of the portal and the new support point then we can’t ever contain </a:t>
                </a:r>
                <a:r>
                  <a:rPr lang="fil-PH" b="0" i="0" smtClean="0">
                    <a:latin typeface="Cambria Math" panose="02040503050406030204" pitchFamily="18" charset="0"/>
                  </a:rPr>
                  <a:t>𝑄 ⃗</a:t>
                </a:r>
                <a:r>
                  <a:rPr lang="en-US" dirty="0" smtClean="0"/>
                  <a:t> in the shape and hence we’d terminate.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143767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things to point</a:t>
            </a:r>
            <a:r>
              <a:rPr lang="en-US" baseline="0" dirty="0" smtClean="0"/>
              <a:t> out about MPR. For the most part it obtains less information than GJK. GJK can find the closest point on the convex shape while MPR cannot. Also, GJK is unable to generate contact info which is also true for MPR.</a:t>
            </a:r>
          </a:p>
          <a:p>
            <a:endParaRPr lang="en-US" baseline="0" dirty="0" smtClean="0"/>
          </a:p>
          <a:p>
            <a:r>
              <a:rPr lang="en-US" baseline="0" dirty="0" smtClean="0"/>
              <a:t>So why use MPR over GJK? Mainly due to geometric simplicity.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1419648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For numerical robustness we check if the</a:t>
                </a:r>
                <a:r>
                  <a:rPr lang="en-US" baseline="0" dirty="0" smtClean="0"/>
                  <a:t> new simplex point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3</m:t>
                        </m:r>
                      </m:sub>
                    </m:sSub>
                  </m:oMath>
                </a14:m>
                <a:r>
                  <a:rPr lang="en-US" dirty="0" smtClean="0"/>
                  <a:t> is close</a:t>
                </a:r>
                <a:r>
                  <a:rPr lang="en-US" baseline="0" dirty="0" smtClean="0"/>
                  <a:t> enough to the old portal face. If it was we assume we can’t make enough progress forward and so we terminate.</a:t>
                </a:r>
                <a:endParaRPr lang="en-US" dirty="0"/>
              </a:p>
            </p:txBody>
          </p:sp>
        </mc:Choice>
        <mc:Fallback xmlns="">
          <p:sp>
            <p:nvSpPr>
              <p:cNvPr id="3" name="Notes Placeholder 2"/>
              <p:cNvSpPr>
                <a:spLocks noGrp="1"/>
              </p:cNvSpPr>
              <p:nvPr>
                <p:ph type="body" idx="1"/>
              </p:nvPr>
            </p:nvSpPr>
            <p:spPr/>
            <p:txBody>
              <a:bodyPr/>
              <a:lstStyle/>
              <a:p>
                <a:r>
                  <a:rPr lang="en-US" dirty="0" smtClean="0"/>
                  <a:t>For numerical robustness we check if the</a:t>
                </a:r>
                <a:r>
                  <a:rPr lang="en-US" baseline="0" dirty="0" smtClean="0"/>
                  <a:t> new simplex point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 is close</a:t>
                </a:r>
                <a:r>
                  <a:rPr lang="en-US" baseline="0" dirty="0" smtClean="0"/>
                  <a:t> enough to the old portal face. If it was we assume we can’t make enough progress forward and so we terminate.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1420955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update</a:t>
                </a:r>
                <a:r>
                  <a:rPr lang="en-US" baseline="0" dirty="0" smtClean="0"/>
                  <a:t> the simplex we need to test each sub-portal to see which one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within. We</a:t>
                </a:r>
                <a:r>
                  <a:rPr lang="en-US" baseline="0" dirty="0" smtClean="0"/>
                  <a:t> do this by checking the division formed by the new point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3</m:t>
                        </m:r>
                      </m:sub>
                    </m:sSub>
                  </m:oMath>
                </a14:m>
                <a:r>
                  <a:rPr lang="en-US" dirty="0" smtClean="0"/>
                  <a:t>. In this case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not in the sub-portal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3</m:t>
                        </m:r>
                      </m:sub>
                    </m:sSub>
                  </m:oMath>
                </a14:m>
                <a:r>
                  <a:rPr lang="en-US" dirty="0" smtClean="0"/>
                  <a:t>.</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update</a:t>
                </a:r>
                <a:r>
                  <a:rPr lang="en-US" baseline="0" dirty="0" smtClean="0"/>
                  <a:t> the simplex we need to test each sub-portal to see which one </a:t>
                </a:r>
                <a:r>
                  <a:rPr lang="en-US" b="0" i="0" baseline="0" smtClean="0">
                    <a:latin typeface="Cambria Math" panose="02040503050406030204" pitchFamily="18" charset="0"/>
                  </a:rPr>
                  <a:t>𝑄 ⃗</a:t>
                </a:r>
                <a:r>
                  <a:rPr lang="en-US" dirty="0" smtClean="0"/>
                  <a:t> is within. We</a:t>
                </a:r>
                <a:r>
                  <a:rPr lang="en-US" baseline="0" dirty="0" smtClean="0"/>
                  <a:t> do this by checking the division formed by the new point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 In this case </a:t>
                </a:r>
                <a:r>
                  <a:rPr lang="en-US" b="0" i="0" smtClean="0">
                    <a:latin typeface="Cambria Math" panose="02040503050406030204" pitchFamily="18" charset="0"/>
                  </a:rPr>
                  <a:t>𝑄 ⃗</a:t>
                </a:r>
                <a:r>
                  <a:rPr lang="en-US" dirty="0" smtClean="0"/>
                  <a:t> is not in the sub-portal </a:t>
                </a:r>
                <a:r>
                  <a:rPr lang="en-US" b="0" i="0" smtClean="0">
                    <a:latin typeface="Cambria Math" panose="02040503050406030204" pitchFamily="18" charset="0"/>
                  </a:rPr>
                  <a:t>𝑆 ⃗</a:t>
                </a:r>
                <a:r>
                  <a:rPr lang="en-US" b="0" i="0" dirty="0" smtClean="0">
                    <a:latin typeface="Cambria Math" panose="02040503050406030204" pitchFamily="18" charset="0"/>
                  </a:rPr>
                  <a:t>_</a:t>
                </a:r>
                <a:r>
                  <a:rPr lang="en-US" b="0" i="0" dirty="0" smtClean="0">
                    <a:latin typeface="Cambria Math" panose="02040503050406030204" pitchFamily="18" charset="0"/>
                  </a:rPr>
                  <a:t>0 𝑆 ⃗_2 𝑆 ⃗_3</a:t>
                </a:r>
                <a:r>
                  <a:rPr lang="en-US" dirty="0" smtClean="0"/>
                  <a:t>.</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2496294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we check</a:t>
                </a:r>
                <a:r>
                  <a:rPr lang="en-US" baseline="0" dirty="0" smtClean="0"/>
                  <a:t> the sub-portal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3</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inside.</a:t>
                </a:r>
                <a:endParaRPr lang="en-US" dirty="0"/>
              </a:p>
            </p:txBody>
          </p:sp>
        </mc:Choice>
        <mc:Fallback xmlns="">
          <p:sp>
            <p:nvSpPr>
              <p:cNvPr id="3" name="Notes Placeholder 2"/>
              <p:cNvSpPr>
                <a:spLocks noGrp="1"/>
              </p:cNvSpPr>
              <p:nvPr>
                <p:ph type="body" idx="1"/>
              </p:nvPr>
            </p:nvSpPr>
            <p:spPr/>
            <p:txBody>
              <a:bodyPr/>
              <a:lstStyle/>
              <a:p>
                <a:r>
                  <a:rPr lang="en-US" dirty="0" smtClean="0"/>
                  <a:t>Now we check</a:t>
                </a:r>
                <a:r>
                  <a:rPr lang="en-US" baseline="0" dirty="0" smtClean="0"/>
                  <a:t> the sub-portal </a:t>
                </a:r>
                <a:r>
                  <a:rPr lang="en-US" i="0">
                    <a:latin typeface="Cambria Math" panose="02040503050406030204" pitchFamily="18" charset="0"/>
                  </a:rPr>
                  <a:t>𝑆 ⃗</a:t>
                </a:r>
                <a:r>
                  <a:rPr lang="en-US" i="0" dirty="0" smtClean="0">
                    <a:latin typeface="Cambria Math" panose="02040503050406030204" pitchFamily="18" charset="0"/>
                  </a:rPr>
                  <a:t>_</a:t>
                </a:r>
                <a:r>
                  <a:rPr lang="en-US" i="0" dirty="0">
                    <a:latin typeface="Cambria Math" panose="02040503050406030204" pitchFamily="18" charset="0"/>
                  </a:rPr>
                  <a:t>0 𝑆 ⃗_</a:t>
                </a:r>
                <a:r>
                  <a:rPr lang="en-US" b="0" i="0" dirty="0" smtClean="0">
                    <a:latin typeface="Cambria Math" panose="02040503050406030204" pitchFamily="18" charset="0"/>
                  </a:rPr>
                  <a:t>3</a:t>
                </a:r>
                <a:r>
                  <a:rPr lang="en-US" b="0" i="0" dirty="0">
                    <a:latin typeface="Cambria Math" panose="02040503050406030204" pitchFamily="18" charset="0"/>
                  </a:rPr>
                  <a:t> </a:t>
                </a:r>
                <a:r>
                  <a:rPr lang="en-US" i="0" dirty="0">
                    <a:latin typeface="Cambria Math" panose="02040503050406030204" pitchFamily="18" charset="0"/>
                  </a:rPr>
                  <a:t>𝑆 ⃗_</a:t>
                </a:r>
                <a:r>
                  <a:rPr lang="en-US" b="0" i="0" dirty="0" smtClean="0">
                    <a:latin typeface="Cambria Math" panose="02040503050406030204" pitchFamily="18" charset="0"/>
                  </a:rPr>
                  <a:t>1</a:t>
                </a:r>
                <a:r>
                  <a:rPr lang="en-US" dirty="0" smtClean="0"/>
                  <a:t> and find that </a:t>
                </a:r>
                <a:r>
                  <a:rPr lang="en-US" b="0" i="0" smtClean="0">
                    <a:latin typeface="Cambria Math" panose="02040503050406030204" pitchFamily="18" charset="0"/>
                  </a:rPr>
                  <a:t>𝑄 ⃗</a:t>
                </a:r>
                <a:r>
                  <a:rPr lang="en-US" dirty="0" smtClean="0"/>
                  <a:t> is inside.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58982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Since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was inside the sub-portal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3</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we replace</a:t>
                </a:r>
                <a:r>
                  <a:rPr lang="en-US" baseline="0" dirty="0" smtClean="0"/>
                  <a:t> the un-used point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2</m:t>
                        </m:r>
                      </m:sub>
                    </m:sSub>
                  </m:oMath>
                </a14:m>
                <a:r>
                  <a:rPr lang="en-US" dirty="0" smtClean="0"/>
                  <a:t> with the support</a:t>
                </a:r>
                <a:r>
                  <a:rPr lang="en-US" baseline="0" dirty="0" smtClean="0"/>
                  <a:t> point we found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3</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Since </a:t>
                </a:r>
                <a:r>
                  <a:rPr lang="en-US" b="0" i="0" smtClean="0">
                    <a:latin typeface="Cambria Math" panose="02040503050406030204" pitchFamily="18" charset="0"/>
                  </a:rPr>
                  <a:t>𝑄 ⃗</a:t>
                </a:r>
                <a:r>
                  <a:rPr lang="en-US" dirty="0" smtClean="0"/>
                  <a:t> was inside the sub-portal </a:t>
                </a:r>
                <a:r>
                  <a:rPr lang="en-US" i="0">
                    <a:latin typeface="Cambria Math" panose="02040503050406030204" pitchFamily="18" charset="0"/>
                  </a:rPr>
                  <a:t>𝑆 ⃗</a:t>
                </a:r>
                <a:r>
                  <a:rPr lang="en-US" i="0" dirty="0" smtClean="0">
                    <a:latin typeface="Cambria Math" panose="02040503050406030204" pitchFamily="18" charset="0"/>
                  </a:rPr>
                  <a:t>_</a:t>
                </a:r>
                <a:r>
                  <a:rPr lang="en-US" i="0" dirty="0">
                    <a:latin typeface="Cambria Math" panose="02040503050406030204" pitchFamily="18" charset="0"/>
                  </a:rPr>
                  <a:t>0 𝑆 ⃗_</a:t>
                </a:r>
                <a:r>
                  <a:rPr lang="en-US" b="0" i="0" dirty="0" smtClean="0">
                    <a:latin typeface="Cambria Math" panose="02040503050406030204" pitchFamily="18" charset="0"/>
                  </a:rPr>
                  <a:t>3</a:t>
                </a:r>
                <a:r>
                  <a:rPr lang="en-US" b="0" i="0" dirty="0">
                    <a:latin typeface="Cambria Math" panose="02040503050406030204" pitchFamily="18" charset="0"/>
                  </a:rPr>
                  <a:t> </a:t>
                </a:r>
                <a:r>
                  <a:rPr lang="en-US" i="0" dirty="0">
                    <a:latin typeface="Cambria Math" panose="02040503050406030204" pitchFamily="18" charset="0"/>
                  </a:rPr>
                  <a:t>𝑆 ⃗_</a:t>
                </a:r>
                <a:r>
                  <a:rPr lang="en-US" b="0" i="0" dirty="0" smtClean="0">
                    <a:latin typeface="Cambria Math" panose="02040503050406030204" pitchFamily="18" charset="0"/>
                  </a:rPr>
                  <a:t>1</a:t>
                </a:r>
                <a:r>
                  <a:rPr lang="en-US" dirty="0" smtClean="0"/>
                  <a:t> we replace</a:t>
                </a:r>
                <a:r>
                  <a:rPr lang="en-US" baseline="0" dirty="0" smtClean="0"/>
                  <a:t> the un-used point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_2</a:t>
                </a:r>
                <a:r>
                  <a:rPr lang="en-US" dirty="0" smtClean="0"/>
                  <a:t> with the support</a:t>
                </a:r>
                <a:r>
                  <a:rPr lang="en-US" baseline="0" dirty="0" smtClean="0"/>
                  <a:t> point we found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9354045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the portal refinement</a:t>
                </a:r>
                <a:r>
                  <a:rPr lang="en-US" baseline="0" dirty="0" smtClean="0"/>
                  <a:t> starts over. We check if the portal face contains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In this case it does so we know the hull contains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Now the portal refinement</a:t>
                </a:r>
                <a:r>
                  <a:rPr lang="en-US" baseline="0" dirty="0" smtClean="0"/>
                  <a:t> starts over. We check if the portal face contains </a:t>
                </a:r>
                <a:r>
                  <a:rPr lang="en-US" b="0" i="0" baseline="0" smtClean="0">
                    <a:latin typeface="Cambria Math" panose="02040503050406030204" pitchFamily="18" charset="0"/>
                  </a:rPr>
                  <a:t>𝑄 ⃗</a:t>
                </a:r>
                <a:r>
                  <a:rPr lang="en-US" dirty="0" smtClean="0"/>
                  <a:t>. In this case it does so we know the hull contains </a:t>
                </a:r>
                <a:r>
                  <a:rPr lang="en-US" b="0" i="0" smtClean="0">
                    <a:latin typeface="Cambria Math" panose="02040503050406030204" pitchFamily="18" charset="0"/>
                  </a:rPr>
                  <a:t>𝑄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289690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There’s some quick terminology</a:t>
                </a:r>
                <a:r>
                  <a:rPr lang="en-US" baseline="0" dirty="0" smtClean="0"/>
                  <a:t> that needs to be covered first. In particular this concept of a portal. </a:t>
                </a:r>
              </a:p>
              <a:p>
                <a:r>
                  <a:rPr lang="en-US" baseline="0" dirty="0" smtClean="0"/>
                  <a:t>The first term should be familiar: a simplex. In particular, we care about the simplex of our dimension (triangle in 2d, tetrahedron in 3d). As always, if we can find the query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in the simplex then we found containment.</a:t>
                </a:r>
              </a:p>
              <a:p>
                <a:endParaRPr lang="en-US" baseline="0" dirty="0" smtClean="0"/>
              </a:p>
              <a:p>
                <a:r>
                  <a:rPr lang="en-US" baseline="0" dirty="0" smtClean="0"/>
                  <a:t>The new concept is a portal. A portal is the infinite triangle (or tetrahedron in 3d) centered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 that is in 2d the portal is anything inside the positive region of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sub>
                        <m:r>
                          <a:rPr lang="en-US" b="0" i="1" baseline="0" dirty="0" smtClean="0">
                            <a:latin typeface="Cambria Math" panose="02040503050406030204" pitchFamily="18" charset="0"/>
                          </a:rPr>
                          <m:t>10</m:t>
                        </m:r>
                      </m:sub>
                    </m:sSub>
                  </m:oMath>
                </a14:m>
                <a:r>
                  <a:rPr lang="en-US" baseline="0" dirty="0" smtClean="0"/>
                  <a:t> and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sub>
                        <m:r>
                          <a:rPr lang="en-US" b="0" i="1" baseline="0" dirty="0" smtClean="0">
                            <a:latin typeface="Cambria Math" panose="02040503050406030204" pitchFamily="18" charset="0"/>
                          </a:rPr>
                          <m:t>20</m:t>
                        </m:r>
                      </m:sub>
                    </m:sSub>
                  </m:oMath>
                </a14:m>
                <a:r>
                  <a:rPr lang="en-US" baseline="0" dirty="0" smtClean="0"/>
                  <a:t>. It is important to note that the portal is always centered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 as it is a point on the inside of the convex hull.</a:t>
                </a:r>
                <a:endParaRPr lang="en-US" dirty="0"/>
              </a:p>
            </p:txBody>
          </p:sp>
        </mc:Choice>
        <mc:Fallback xmlns="">
          <p:sp>
            <p:nvSpPr>
              <p:cNvPr id="3" name="Notes Placeholder 2"/>
              <p:cNvSpPr>
                <a:spLocks noGrp="1"/>
              </p:cNvSpPr>
              <p:nvPr>
                <p:ph type="body" idx="1"/>
              </p:nvPr>
            </p:nvSpPr>
            <p:spPr/>
            <p:txBody>
              <a:bodyPr/>
              <a:lstStyle/>
              <a:p>
                <a:r>
                  <a:rPr lang="en-US" dirty="0" smtClean="0"/>
                  <a:t>There’s some quick terminology</a:t>
                </a:r>
                <a:r>
                  <a:rPr lang="en-US" baseline="0" dirty="0" smtClean="0"/>
                  <a:t> that needs to be covered first. In particular this concept of a portal. </a:t>
                </a:r>
              </a:p>
              <a:p>
                <a:r>
                  <a:rPr lang="en-US" baseline="0" dirty="0" smtClean="0"/>
                  <a:t>The first term should be familiar: a simplex. In particular, we care about the simplex of our dimension (triangle in 2d, tetrahedron in 3d). As always, if we can find the query point </a:t>
                </a:r>
                <a:r>
                  <a:rPr lang="en-US" b="0" i="0" baseline="0" smtClean="0">
                    <a:latin typeface="Cambria Math" panose="02040503050406030204" pitchFamily="18" charset="0"/>
                  </a:rPr>
                  <a:t>𝑄 ⃗</a:t>
                </a:r>
                <a:r>
                  <a:rPr lang="en-US" baseline="0" dirty="0" smtClean="0"/>
                  <a:t> in the simplex then we found containment.</a:t>
                </a:r>
              </a:p>
              <a:p>
                <a:endParaRPr lang="en-US" baseline="0" dirty="0" smtClean="0"/>
              </a:p>
              <a:p>
                <a:r>
                  <a:rPr lang="en-US" baseline="0" dirty="0" smtClean="0"/>
                  <a:t>The new concept is a portal. A portal is the infinite triangle (or tetrahedron in 3d) centered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aseline="0" dirty="0" smtClean="0"/>
                  <a:t>; that is in 2d the portal is anything inside the positive region of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_10</a:t>
                </a:r>
                <a:r>
                  <a:rPr lang="en-US" baseline="0" dirty="0" smtClean="0"/>
                  <a:t> and </a:t>
                </a:r>
                <a:r>
                  <a:rPr lang="en-US" b="0" i="0" baseline="0" smtClean="0">
                    <a:latin typeface="Cambria Math" panose="02040503050406030204" pitchFamily="18" charset="0"/>
                  </a:rPr>
                  <a:t>𝑛 ⃗</a:t>
                </a:r>
                <a:r>
                  <a:rPr lang="en-US" b="0" i="0" baseline="0" dirty="0" smtClean="0">
                    <a:latin typeface="Cambria Math" panose="02040503050406030204" pitchFamily="18" charset="0"/>
                  </a:rPr>
                  <a:t>_20</a:t>
                </a:r>
                <a:r>
                  <a:rPr lang="en-US" baseline="0" dirty="0" smtClean="0"/>
                  <a:t>. It is important to note that the portal is always centered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aseline="0" dirty="0" smtClean="0"/>
                  <a:t> as it is a point on the inside of the convex hull.</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30474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MPR is</a:t>
            </a:r>
            <a:r>
              <a:rPr lang="en-US" baseline="0" dirty="0" smtClean="0"/>
              <a:t> broken up into 3 main steps.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88360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 step we just need to create</a:t>
            </a:r>
            <a:r>
              <a:rPr lang="en-US" baseline="0" dirty="0" smtClean="0"/>
              <a:t> the initial portal, that is build up to the correct number of points (3 in 2d and 4 in 3d). Technically how we do this doesn’t matter, but a good initial portal choice can reduce other steps of the algorithm.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121347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For</a:t>
                </a:r>
                <a:r>
                  <a:rPr lang="en-US" baseline="0" dirty="0" smtClean="0"/>
                  <a:t> the second part of the algorithm we want to get a portal that contains the origin. Note that this portal containing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is different than the simplex containing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For</a:t>
                </a:r>
                <a:r>
                  <a:rPr lang="en-US" baseline="0" dirty="0" smtClean="0"/>
                  <a:t> the second part of the algorithm we want to get a portal that contains the origin. Note that this portal containing </a:t>
                </a:r>
                <a:r>
                  <a:rPr lang="en-US" b="0" i="0" baseline="0" smtClean="0">
                    <a:latin typeface="Cambria Math" panose="02040503050406030204" pitchFamily="18" charset="0"/>
                  </a:rPr>
                  <a:t>𝑄 ⃗</a:t>
                </a:r>
                <a:r>
                  <a:rPr lang="en-US" baseline="0" dirty="0" smtClean="0"/>
                  <a:t> is different than the simplex containing </a:t>
                </a:r>
                <a:r>
                  <a:rPr lang="en-US" b="0" i="0" baseline="0" smtClean="0">
                    <a:latin typeface="Cambria Math" panose="02040503050406030204" pitchFamily="18" charset="0"/>
                  </a:rPr>
                  <a:t>𝑄 ⃗</a:t>
                </a:r>
                <a:r>
                  <a:rPr lang="en-US" baseline="0"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128224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final step of the algorithm is to see 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actually contained in the hull. This is performed by trying</a:t>
                </a:r>
                <a:r>
                  <a:rPr lang="en-US" baseline="0" dirty="0" smtClean="0"/>
                  <a:t> to get the simplex to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by pushing it to the surface.</a:t>
                </a:r>
                <a:r>
                  <a:rPr lang="en-US" baseline="0" dirty="0" smtClean="0"/>
                  <a:t> If we reach the surface and can’t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then</a:t>
                </a:r>
                <a14:m>
                  <m:oMath xmlns:m="http://schemas.openxmlformats.org/officeDocument/2006/math">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𝑄</m:t>
                        </m:r>
                      </m:e>
                    </m:acc>
                  </m:oMath>
                </a14:m>
                <a:r>
                  <a:rPr lang="en-US" dirty="0" smtClean="0"/>
                  <a:t> is not in the hull.</a:t>
                </a:r>
                <a:endParaRPr lang="en-US" dirty="0"/>
              </a:p>
            </p:txBody>
          </p:sp>
        </mc:Choice>
        <mc:Fallback xmlns="">
          <p:sp>
            <p:nvSpPr>
              <p:cNvPr id="3" name="Notes Placeholder 2"/>
              <p:cNvSpPr>
                <a:spLocks noGrp="1"/>
              </p:cNvSpPr>
              <p:nvPr>
                <p:ph type="body" idx="1"/>
              </p:nvPr>
            </p:nvSpPr>
            <p:spPr/>
            <p:txBody>
              <a:bodyPr/>
              <a:lstStyle/>
              <a:p>
                <a:r>
                  <a:rPr lang="en-US" dirty="0" smtClean="0"/>
                  <a:t>The final step of the algorithm is to see if </a:t>
                </a:r>
                <a:r>
                  <a:rPr lang="en-US" b="0" i="0" smtClean="0">
                    <a:latin typeface="Cambria Math" panose="02040503050406030204" pitchFamily="18" charset="0"/>
                  </a:rPr>
                  <a:t>𝑄 ⃗</a:t>
                </a:r>
                <a:r>
                  <a:rPr lang="en-US" dirty="0" smtClean="0"/>
                  <a:t> is actually contained in the hull. This is performed by trying</a:t>
                </a:r>
                <a:r>
                  <a:rPr lang="en-US" baseline="0" dirty="0" smtClean="0"/>
                  <a:t> to get the simplex to contain </a:t>
                </a:r>
                <a:r>
                  <a:rPr lang="en-US" b="0" i="0" baseline="0" smtClean="0">
                    <a:latin typeface="Cambria Math" panose="02040503050406030204" pitchFamily="18" charset="0"/>
                  </a:rPr>
                  <a:t>𝑄 ⃗</a:t>
                </a:r>
                <a:r>
                  <a:rPr lang="en-US" dirty="0" smtClean="0"/>
                  <a:t> by pushing it to the surface.</a:t>
                </a:r>
                <a:r>
                  <a:rPr lang="en-US" baseline="0" dirty="0" smtClean="0"/>
                  <a:t> If we reach the surface and can’t contain </a:t>
                </a:r>
                <a:r>
                  <a:rPr lang="en-US" b="0" i="0" baseline="0" smtClean="0">
                    <a:latin typeface="Cambria Math" panose="02040503050406030204" pitchFamily="18" charset="0"/>
                  </a:rPr>
                  <a:t>𝑄 ⃗</a:t>
                </a:r>
                <a:r>
                  <a:rPr lang="en-US" dirty="0" smtClean="0"/>
                  <a:t> then</a:t>
                </a:r>
                <a:r>
                  <a:rPr lang="en-US" b="0" i="0" dirty="0" smtClean="0">
                    <a:latin typeface="Cambria Math" panose="02040503050406030204" pitchFamily="18" charset="0"/>
                  </a:rPr>
                  <a:t> 𝑄 ⃗</a:t>
                </a:r>
                <a:r>
                  <a:rPr lang="en-US" dirty="0" smtClean="0"/>
                  <a:t> is not in the hull.</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61243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3/30/2016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25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3/30/2016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62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3/30/2016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66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3/30/2016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39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3/30/2016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490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3/30/2016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5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3/30/2016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3/30/2016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045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3/30/2016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14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3/30/2016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54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3/30/2016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87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3/30/2016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26777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8.emf"/><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4.emf"/><Relationship Id="rId9"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10.emf"/><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9.pn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9.png"/><Relationship Id="rId10" Type="http://schemas.openxmlformats.org/officeDocument/2006/relationships/image" Target="../media/image58.png"/><Relationship Id="rId4" Type="http://schemas.openxmlformats.org/officeDocument/2006/relationships/image" Target="../media/image12.emf"/><Relationship Id="rId9"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13.emf"/><Relationship Id="rId9"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8.png"/><Relationship Id="rId7"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71.png"/><Relationship Id="rId4" Type="http://schemas.openxmlformats.org/officeDocument/2006/relationships/image" Target="../media/image14.emf"/><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81.png"/><Relationship Id="rId7"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16.emf"/><Relationship Id="rId9" Type="http://schemas.openxmlformats.org/officeDocument/2006/relationships/image" Target="../media/image83.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17.emf"/><Relationship Id="rId7" Type="http://schemas.openxmlformats.org/officeDocument/2006/relationships/image" Target="../media/image8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18.emf"/><Relationship Id="rId9" Type="http://schemas.openxmlformats.org/officeDocument/2006/relationships/image" Target="../media/image97.png"/></Relationships>
</file>

<file path=ppt/slides/_rels/slide25.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99.png"/><Relationship Id="rId7" Type="http://schemas.openxmlformats.org/officeDocument/2006/relationships/image" Target="../media/image7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0.png"/><Relationship Id="rId4" Type="http://schemas.openxmlformats.org/officeDocument/2006/relationships/image" Target="../media/image19.emf"/><Relationship Id="rId9"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6.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image" Target="../media/image21.emf"/><Relationship Id="rId5" Type="http://schemas.openxmlformats.org/officeDocument/2006/relationships/image" Target="../media/image108.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20.emf"/><Relationship Id="rId9" Type="http://schemas.openxmlformats.org/officeDocument/2006/relationships/image" Target="../media/image113.png"/><Relationship Id="rId14" Type="http://schemas.openxmlformats.org/officeDocument/2006/relationships/image" Target="../media/image118.png"/></Relationships>
</file>

<file path=ppt/slides/_rels/slide27.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23.emf"/><Relationship Id="rId3" Type="http://schemas.openxmlformats.org/officeDocument/2006/relationships/image" Target="../media/image106.png"/><Relationship Id="rId7" Type="http://schemas.openxmlformats.org/officeDocument/2006/relationships/image" Target="../media/image102.png"/><Relationship Id="rId12" Type="http://schemas.openxmlformats.org/officeDocument/2006/relationships/image" Target="../media/image11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7.png"/><Relationship Id="rId5" Type="http://schemas.openxmlformats.org/officeDocument/2006/relationships/image" Target="../media/image92.png"/><Relationship Id="rId10" Type="http://schemas.openxmlformats.org/officeDocument/2006/relationships/image" Target="../media/image105.png"/><Relationship Id="rId4" Type="http://schemas.openxmlformats.org/officeDocument/2006/relationships/image" Target="../media/image22.emf"/><Relationship Id="rId9" Type="http://schemas.openxmlformats.org/officeDocument/2006/relationships/image" Target="../media/image104.png"/></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0.png"/><Relationship Id="rId7" Type="http://schemas.openxmlformats.org/officeDocument/2006/relationships/image" Target="../media/image60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60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80.png"/><Relationship Id="rId7" Type="http://schemas.openxmlformats.org/officeDocument/2006/relationships/image" Target="../media/image60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620.png"/><Relationship Id="rId7" Type="http://schemas.openxmlformats.org/officeDocument/2006/relationships/image" Target="../media/image60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63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70.png"/><Relationship Id="rId4" Type="http://schemas.openxmlformats.org/officeDocument/2006/relationships/image" Target="../media/image560.png"/></Relationships>
</file>

<file path=ppt/slides/_rels/slide35.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620.png"/><Relationship Id="rId7" Type="http://schemas.openxmlformats.org/officeDocument/2006/relationships/image" Target="../media/image60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67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70.png"/><Relationship Id="rId4" Type="http://schemas.openxmlformats.org/officeDocument/2006/relationships/image" Target="../media/image560.png"/></Relationships>
</file>

<file path=ppt/slides/_rels/slide3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680.png"/><Relationship Id="rId7" Type="http://schemas.openxmlformats.org/officeDocument/2006/relationships/image" Target="../media/image6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67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70.png"/><Relationship Id="rId4" Type="http://schemas.openxmlformats.org/officeDocument/2006/relationships/image" Target="../media/image560.png"/></Relationships>
</file>

<file path=ppt/slides/_rels/slide39.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710.png"/><Relationship Id="rId7" Type="http://schemas.openxmlformats.org/officeDocument/2006/relationships/image" Target="../media/image60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35.emf"/><Relationship Id="rId9" Type="http://schemas.openxmlformats.org/officeDocument/2006/relationships/image" Target="../media/image7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20.png"/><Relationship Id="rId3" Type="http://schemas.openxmlformats.org/officeDocument/2006/relationships/image" Target="../media/image36.emf"/><Relationship Id="rId7" Type="http://schemas.openxmlformats.org/officeDocument/2006/relationships/image" Target="../media/image67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70.png"/><Relationship Id="rId4" Type="http://schemas.openxmlformats.org/officeDocument/2006/relationships/image" Target="../media/image560.png"/></Relationships>
</file>

<file path=ppt/slides/_rels/slide41.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740.png"/><Relationship Id="rId7" Type="http://schemas.openxmlformats.org/officeDocument/2006/relationships/image" Target="../media/image60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37.emf"/><Relationship Id="rId9" Type="http://schemas.openxmlformats.org/officeDocument/2006/relationships/image" Target="../media/image720.png"/></Relationships>
</file>

<file path=ppt/slides/_rels/slide42.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760.png"/><Relationship Id="rId7" Type="http://schemas.openxmlformats.org/officeDocument/2006/relationships/image" Target="../media/image60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38.emf"/><Relationship Id="rId9" Type="http://schemas.openxmlformats.org/officeDocument/2006/relationships/image" Target="../media/image720.png"/></Relationships>
</file>

<file path=ppt/slides/_rels/slide43.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77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70.png"/><Relationship Id="rId4" Type="http://schemas.openxmlformats.org/officeDocument/2006/relationships/image" Target="../media/image560.png"/></Relationships>
</file>

<file path=ppt/slides/_rels/slide44.xml.rels><?xml version="1.0" encoding="UTF-8" standalone="yes"?>
<Relationships xmlns="http://schemas.openxmlformats.org/package/2006/relationships"><Relationship Id="rId8" Type="http://schemas.openxmlformats.org/officeDocument/2006/relationships/image" Target="../media/image770.png"/><Relationship Id="rId3" Type="http://schemas.openxmlformats.org/officeDocument/2006/relationships/image" Target="../media/image680.png"/><Relationship Id="rId7" Type="http://schemas.openxmlformats.org/officeDocument/2006/relationships/image" Target="../media/image60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4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1.png"/><Relationship Id="rId4" Type="http://schemas.openxmlformats.org/officeDocument/2006/relationships/image" Target="../media/image310.png"/></Relationships>
</file>

<file path=ppt/slides/_rels/slide8.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5.png"/><Relationship Id="rId5" Type="http://schemas.openxmlformats.org/officeDocument/2006/relationships/image" Target="../media/image100.png"/><Relationship Id="rId10" Type="http://schemas.openxmlformats.org/officeDocument/2006/relationships/image" Target="../media/image14.png"/><Relationship Id="rId4" Type="http://schemas.openxmlformats.org/officeDocument/2006/relationships/image" Target="../media/image4.emf"/><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6.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MPR</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Compute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491175"/>
                <a:ext cx="10233800" cy="4685788"/>
              </a:xfrm>
            </p:spPr>
            <p:txBody>
              <a:bodyPr/>
              <a:lstStyle/>
              <a:p>
                <a:pPr marL="0" indent="0">
                  <a:buNone/>
                </a:pPr>
                <a:r>
                  <a:rPr lang="en-US" dirty="0" smtClean="0"/>
                  <a:t>Compute any point inside the convex hull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For Minkowski difference choose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sub>
                        <m:r>
                          <a:rPr lang="en-US" b="0" i="1" dirty="0" smtClean="0">
                            <a:latin typeface="Cambria Math" panose="02040503050406030204" pitchFamily="18" charset="0"/>
                          </a:rPr>
                          <m:t>𝐴</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491175"/>
                <a:ext cx="10233800" cy="4685788"/>
              </a:xfrm>
              <a:blipFill rotWithShape="0">
                <a:blip r:embed="rId4"/>
                <a:stretch>
                  <a:fillRect/>
                </a:stretch>
              </a:blipFill>
            </p:spPr>
            <p:txBody>
              <a:bodyPr/>
              <a:lstStyle/>
              <a:p>
                <a:r>
                  <a:rPr lang="en-US">
                    <a:noFill/>
                  </a:rPr>
                  <a:t> </a:t>
                </a:r>
              </a:p>
            </p:txBody>
          </p:sp>
        </mc:Fallback>
      </mc:AlternateContent>
      <p:grpSp>
        <p:nvGrpSpPr>
          <p:cNvPr id="20" name="Group 19"/>
          <p:cNvGrpSpPr/>
          <p:nvPr/>
        </p:nvGrpSpPr>
        <p:grpSpPr>
          <a:xfrm>
            <a:off x="4531083" y="2094344"/>
            <a:ext cx="1777125" cy="2781300"/>
            <a:chOff x="4767620" y="2543175"/>
            <a:chExt cx="1777125" cy="2781300"/>
          </a:xfrm>
        </p:grpSpPr>
        <p:pic>
          <p:nvPicPr>
            <p:cNvPr id="18" name="Picture 17"/>
            <p:cNvPicPr>
              <a:picLocks noChangeAspect="1"/>
            </p:cNvPicPr>
            <p:nvPr/>
          </p:nvPicPr>
          <p:blipFill>
            <a:blip r:embed="rId5"/>
            <a:stretch>
              <a:fillRect/>
            </a:stretch>
          </p:blipFill>
          <p:spPr>
            <a:xfrm>
              <a:off x="4767620" y="2543175"/>
              <a:ext cx="1777125" cy="278130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656182" y="373226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656182" y="3732263"/>
                  <a:ext cx="324853" cy="403124"/>
                </a:xfrm>
                <a:prstGeom prst="rect">
                  <a:avLst/>
                </a:prstGeom>
                <a:blipFill rotWithShape="0">
                  <a:blip r:embed="rId6"/>
                  <a:stretch>
                    <a:fillRect t="-21212" r="-26415"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33320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1.Find Initial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491175"/>
                <a:ext cx="10233800" cy="4685788"/>
              </a:xfrm>
            </p:spPr>
            <p:txBody>
              <a:bodyPr/>
              <a:lstStyle/>
              <a:p>
                <a:pPr marL="0" indent="0">
                  <a:buNone/>
                </a:pPr>
                <a:r>
                  <a:rPr lang="en-US" dirty="0" smtClean="0"/>
                  <a:t>Want a portal that contains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although any works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491175"/>
                <a:ext cx="10233800" cy="4685788"/>
              </a:xfr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2059388" y="2225420"/>
            <a:ext cx="2640300" cy="3594100"/>
            <a:chOff x="2059388" y="2717800"/>
            <a:chExt cx="2640300" cy="3594100"/>
          </a:xfrm>
        </p:grpSpPr>
        <p:pic>
          <p:nvPicPr>
            <p:cNvPr id="4" name="Picture 3"/>
            <p:cNvPicPr>
              <a:picLocks noChangeAspect="1"/>
            </p:cNvPicPr>
            <p:nvPr/>
          </p:nvPicPr>
          <p:blipFill>
            <a:blip r:embed="rId4"/>
            <a:stretch>
              <a:fillRect/>
            </a:stretch>
          </p:blipFill>
          <p:spPr>
            <a:xfrm>
              <a:off x="2059388" y="2717800"/>
              <a:ext cx="2640300" cy="35941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950681" y="297336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950681" y="2973365"/>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70663" y="389380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70663" y="3893807"/>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25828" y="351429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625828" y="3514297"/>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17111" y="536183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217111" y="5361832"/>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grpSp>
        <p:nvGrpSpPr>
          <p:cNvPr id="15" name="Group 14"/>
          <p:cNvGrpSpPr/>
          <p:nvPr/>
        </p:nvGrpSpPr>
        <p:grpSpPr>
          <a:xfrm>
            <a:off x="6630431" y="1946814"/>
            <a:ext cx="2792625" cy="3124200"/>
            <a:chOff x="6630431" y="2439194"/>
            <a:chExt cx="2792625" cy="3124200"/>
          </a:xfrm>
        </p:grpSpPr>
        <p:pic>
          <p:nvPicPr>
            <p:cNvPr id="5" name="Picture 4"/>
            <p:cNvPicPr>
              <a:picLocks noChangeAspect="1"/>
            </p:cNvPicPr>
            <p:nvPr/>
          </p:nvPicPr>
          <p:blipFill>
            <a:blip r:embed="rId9"/>
            <a:stretch>
              <a:fillRect/>
            </a:stretch>
          </p:blipFill>
          <p:spPr>
            <a:xfrm>
              <a:off x="6630431" y="2439194"/>
              <a:ext cx="2792625" cy="31242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7564014" y="304370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64014" y="3043705"/>
                  <a:ext cx="324853" cy="403124"/>
                </a:xfrm>
                <a:prstGeom prst="rect">
                  <a:avLst/>
                </a:prstGeom>
                <a:blipFill rotWithShape="0">
                  <a:blip r:embed="rId10"/>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355860" y="397821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355860" y="3978215"/>
                  <a:ext cx="324853" cy="403124"/>
                </a:xfrm>
                <a:prstGeom prst="rect">
                  <a:avLst/>
                </a:prstGeom>
                <a:blipFill rotWithShape="0">
                  <a:blip r:embed="rId11"/>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239161" y="358463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239161" y="3584637"/>
                  <a:ext cx="324853" cy="403124"/>
                </a:xfrm>
                <a:prstGeom prst="rect">
                  <a:avLst/>
                </a:prstGeom>
                <a:blipFill rotWithShape="0">
                  <a:blip r:embed="rId12"/>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9098203" y="277180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098203" y="2771803"/>
                  <a:ext cx="324853" cy="403124"/>
                </a:xfrm>
                <a:prstGeom prst="rect">
                  <a:avLst/>
                </a:prstGeom>
                <a:blipFill rotWithShape="0">
                  <a:blip r:embed="rId13"/>
                  <a:stretch>
                    <a:fillRect t="-21212" r="-24074" b="-1515"/>
                  </a:stretch>
                </a:blipFill>
              </p:spPr>
              <p:txBody>
                <a:bodyPr/>
                <a:lstStyle/>
                <a:p>
                  <a:r>
                    <a:rPr lang="en-US">
                      <a:noFill/>
                    </a:rPr>
                    <a:t> </a:t>
                  </a:r>
                </a:p>
              </p:txBody>
            </p:sp>
          </mc:Fallback>
        </mc:AlternateContent>
      </p:grpSp>
      <p:sp>
        <p:nvSpPr>
          <p:cNvPr id="16" name="TextBox 15"/>
          <p:cNvSpPr txBox="1"/>
          <p:nvPr/>
        </p:nvSpPr>
        <p:spPr>
          <a:xfrm>
            <a:off x="1991454" y="5898485"/>
            <a:ext cx="2776166" cy="461665"/>
          </a:xfrm>
          <a:prstGeom prst="rect">
            <a:avLst/>
          </a:prstGeom>
          <a:noFill/>
        </p:spPr>
        <p:txBody>
          <a:bodyPr wrap="square" rtlCol="0">
            <a:spAutoFit/>
          </a:bodyPr>
          <a:lstStyle/>
          <a:p>
            <a:r>
              <a:rPr lang="en-US" sz="2400" dirty="0" smtClean="0"/>
              <a:t>Ok Initial Portal</a:t>
            </a:r>
            <a:endParaRPr lang="en-US" sz="2400" dirty="0"/>
          </a:p>
        </p:txBody>
      </p:sp>
      <p:sp>
        <p:nvSpPr>
          <p:cNvPr id="17" name="TextBox 16"/>
          <p:cNvSpPr txBox="1"/>
          <p:nvPr/>
        </p:nvSpPr>
        <p:spPr>
          <a:xfrm>
            <a:off x="6967777" y="5893959"/>
            <a:ext cx="3048420" cy="461665"/>
          </a:xfrm>
          <a:prstGeom prst="rect">
            <a:avLst/>
          </a:prstGeom>
          <a:noFill/>
        </p:spPr>
        <p:txBody>
          <a:bodyPr wrap="square" rtlCol="0">
            <a:spAutoFit/>
          </a:bodyPr>
          <a:lstStyle/>
          <a:p>
            <a:r>
              <a:rPr lang="en-US" sz="2400" dirty="0" smtClean="0"/>
              <a:t>Good Initial Portal</a:t>
            </a:r>
            <a:endParaRPr lang="en-US" sz="2400" dirty="0"/>
          </a:p>
        </p:txBody>
      </p:sp>
    </p:spTree>
    <p:extLst>
      <p:ext uri="{BB962C8B-B14F-4D97-AF65-F5344CB8AC3E}">
        <p14:creationId xmlns:p14="http://schemas.microsoft.com/office/powerpoint/2010/main" val="102824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Find Initial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only have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endParaRPr lang="en-US" dirty="0" smtClean="0"/>
              </a:p>
              <a:p>
                <a:pPr marL="0" indent="0">
                  <a:buNone/>
                </a:pPr>
                <a:r>
                  <a:rPr lang="en-US" dirty="0" smtClean="0"/>
                  <a:t>Search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𝑄</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for a new point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07437" y="3234104"/>
            <a:ext cx="1777125" cy="2781300"/>
            <a:chOff x="5207437" y="2769870"/>
            <a:chExt cx="1777125" cy="2781300"/>
          </a:xfrm>
        </p:grpSpPr>
        <p:pic>
          <p:nvPicPr>
            <p:cNvPr id="4" name="Picture 3"/>
            <p:cNvPicPr>
              <a:picLocks noChangeAspect="1"/>
            </p:cNvPicPr>
            <p:nvPr/>
          </p:nvPicPr>
          <p:blipFill>
            <a:blip r:embed="rId4"/>
            <a:stretch>
              <a:fillRect/>
            </a:stretch>
          </p:blipFill>
          <p:spPr>
            <a:xfrm>
              <a:off x="5207437" y="2769870"/>
              <a:ext cx="1777125" cy="27813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305911" y="307182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305911" y="3071828"/>
                  <a:ext cx="324853" cy="403124"/>
                </a:xfrm>
                <a:prstGeom prst="rect">
                  <a:avLst/>
                </a:prstGeom>
                <a:blipFill rotWithShape="0">
                  <a:blip r:embed="rId5"/>
                  <a:stretch>
                    <a:fillRect l="-3704" r="-7407"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55555" y="395006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055555" y="3950067"/>
                  <a:ext cx="324853" cy="403124"/>
                </a:xfrm>
                <a:prstGeom prst="rect">
                  <a:avLst/>
                </a:prstGeom>
                <a:blipFill rotWithShape="0">
                  <a:blip r:embed="rId6"/>
                  <a:stretch>
                    <a:fillRect t="-21212" r="-24074"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412209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Find Initial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Search perpendicular to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to find the final point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3" name="Group 12"/>
          <p:cNvGrpSpPr/>
          <p:nvPr/>
        </p:nvGrpSpPr>
        <p:grpSpPr>
          <a:xfrm>
            <a:off x="2761776" y="2711575"/>
            <a:ext cx="1777125" cy="3155899"/>
            <a:chOff x="5207437" y="2859505"/>
            <a:chExt cx="1777125" cy="3155899"/>
          </a:xfrm>
        </p:grpSpPr>
        <p:pic>
          <p:nvPicPr>
            <p:cNvPr id="5" name="Picture 4"/>
            <p:cNvPicPr>
              <a:picLocks noChangeAspect="1"/>
            </p:cNvPicPr>
            <p:nvPr/>
          </p:nvPicPr>
          <p:blipFill>
            <a:blip r:embed="rId4"/>
            <a:stretch>
              <a:fillRect/>
            </a:stretch>
          </p:blipFill>
          <p:spPr>
            <a:xfrm>
              <a:off x="5207437" y="3196004"/>
              <a:ext cx="1777125" cy="28194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305911" y="353606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305911" y="353606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55555" y="441430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055555" y="4414301"/>
                  <a:ext cx="324853" cy="403124"/>
                </a:xfrm>
                <a:prstGeom prst="rect">
                  <a:avLst/>
                </a:prstGeom>
                <a:blipFill rotWithShape="0">
                  <a:blip r:embed="rId6"/>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893128" y="285950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893128" y="2859505"/>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grpSp>
        <p:nvGrpSpPr>
          <p:cNvPr id="21" name="Group 20"/>
          <p:cNvGrpSpPr/>
          <p:nvPr/>
        </p:nvGrpSpPr>
        <p:grpSpPr>
          <a:xfrm>
            <a:off x="7239643" y="2711575"/>
            <a:ext cx="2100017" cy="3155899"/>
            <a:chOff x="7802351" y="3021064"/>
            <a:chExt cx="2100017" cy="3155899"/>
          </a:xfrm>
        </p:grpSpPr>
        <p:pic>
          <p:nvPicPr>
            <p:cNvPr id="14" name="Picture 13"/>
            <p:cNvPicPr>
              <a:picLocks noChangeAspect="1"/>
            </p:cNvPicPr>
            <p:nvPr/>
          </p:nvPicPr>
          <p:blipFill>
            <a:blip r:embed="rId8"/>
            <a:stretch>
              <a:fillRect/>
            </a:stretch>
          </p:blipFill>
          <p:spPr>
            <a:xfrm>
              <a:off x="8099855" y="3357563"/>
              <a:ext cx="1802513" cy="28194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8245211" y="369762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245211" y="3697621"/>
                  <a:ext cx="324853" cy="403124"/>
                </a:xfrm>
                <a:prstGeom prst="rect">
                  <a:avLst/>
                </a:prstGeom>
                <a:blipFill rotWithShape="0">
                  <a:blip r:embed="rId9"/>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994855" y="457586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994855" y="4575860"/>
                  <a:ext cx="324853" cy="403124"/>
                </a:xfrm>
                <a:prstGeom prst="rect">
                  <a:avLst/>
                </a:prstGeom>
                <a:blipFill rotWithShape="0">
                  <a:blip r:embed="rId10"/>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832428" y="302106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832428" y="3021064"/>
                  <a:ext cx="324853" cy="403124"/>
                </a:xfrm>
                <a:prstGeom prst="rect">
                  <a:avLst/>
                </a:prstGeom>
                <a:blipFill rotWithShape="0">
                  <a:blip r:embed="rId11"/>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02351" y="516670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802351" y="5166703"/>
                  <a:ext cx="324853" cy="403124"/>
                </a:xfrm>
                <a:prstGeom prst="rect">
                  <a:avLst/>
                </a:prstGeom>
                <a:blipFill rotWithShape="0">
                  <a:blip r:embed="rId12"/>
                  <a:stretch>
                    <a:fillRect t="-21212" r="-24528" b="-1515"/>
                  </a:stretch>
                </a:blipFill>
              </p:spPr>
              <p:txBody>
                <a:bodyPr/>
                <a:lstStyle/>
                <a:p>
                  <a:r>
                    <a:rPr lang="en-US">
                      <a:noFill/>
                    </a:rPr>
                    <a:t> </a:t>
                  </a:r>
                </a:p>
              </p:txBody>
            </p:sp>
          </mc:Fallback>
        </mc:AlternateContent>
      </p:grpSp>
      <p:cxnSp>
        <p:nvCxnSpPr>
          <p:cNvPr id="22" name="Straight Arrow Connector 21"/>
          <p:cNvCxnSpPr/>
          <p:nvPr/>
        </p:nvCxnSpPr>
        <p:spPr>
          <a:xfrm>
            <a:off x="5198484" y="4457774"/>
            <a:ext cx="15114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9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Find Initial Portal (3D)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𝑆𝑢𝑝𝑝𝑜𝑟𝑡</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Q</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e>
                      </m:d>
                    </m:oMath>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𝑆𝑢𝑝𝑝𝑜𝑟𝑡</m:t>
                      </m:r>
                      <m:d>
                        <m:dPr>
                          <m:ctrlPr>
                            <a:rPr lang="en-US" b="0" i="1" smtClean="0">
                              <a:latin typeface="Cambria Math" panose="02040503050406030204" pitchFamily="18" charset="0"/>
                            </a:rPr>
                          </m:ctrlPr>
                        </m:dPr>
                        <m:e>
                          <m:r>
                            <a:rPr lang="en-US" b="0" i="1" smtClean="0">
                              <a:latin typeface="Cambria Math" panose="02040503050406030204" pitchFamily="18" charset="0"/>
                            </a:rPr>
                            <m:t>𝐶𝑟𝑜𝑠𝑠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e>
                          </m:d>
                        </m:e>
                      </m:d>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b="0" i="1" smtClean="0">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𝑆𝑢𝑝𝑝𝑜𝑟𝑡</m:t>
                      </m:r>
                      <m:d>
                        <m:dPr>
                          <m:ctrlPr>
                            <a:rPr lang="en-US" i="1">
                              <a:latin typeface="Cambria Math" panose="02040503050406030204" pitchFamily="18" charset="0"/>
                            </a:rPr>
                          </m:ctrlPr>
                        </m:dPr>
                        <m:e>
                          <m:r>
                            <a:rPr lang="en-US" i="1">
                              <a:latin typeface="Cambria Math" panose="02040503050406030204" pitchFamily="18" charset="0"/>
                            </a:rPr>
                            <m:t>𝐶𝑟𝑜𝑠𝑠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0</m:t>
                                  </m:r>
                                </m:sub>
                              </m:sSub>
                            </m:e>
                          </m:d>
                        </m:e>
                      </m:d>
                    </m:oMath>
                  </m:oMathPara>
                </a14:m>
                <a:endParaRPr lang="en-US" b="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4" name="TextBox 3"/>
          <p:cNvSpPr txBox="1"/>
          <p:nvPr/>
        </p:nvSpPr>
        <p:spPr>
          <a:xfrm>
            <a:off x="3057378" y="5715298"/>
            <a:ext cx="6077243" cy="461665"/>
          </a:xfrm>
          <a:prstGeom prst="rect">
            <a:avLst/>
          </a:prstGeom>
          <a:noFill/>
        </p:spPr>
        <p:txBody>
          <a:bodyPr wrap="square" rtlCol="0">
            <a:spAutoFit/>
          </a:bodyPr>
          <a:lstStyle/>
          <a:p>
            <a:pPr algn="ctr"/>
            <a:r>
              <a:rPr lang="en-US" sz="2400" dirty="0" smtClean="0"/>
              <a:t>*Be careful of zero vectors</a:t>
            </a:r>
            <a:endParaRPr lang="en-US" sz="2400" dirty="0"/>
          </a:p>
        </p:txBody>
      </p:sp>
    </p:spTree>
    <p:extLst>
      <p:ext uri="{BB962C8B-B14F-4D97-AF65-F5344CB8AC3E}">
        <p14:creationId xmlns:p14="http://schemas.microsoft.com/office/powerpoint/2010/main" val="334778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2.Portal Discovery</a:t>
            </a:r>
            <a:endParaRPr lang="en-US" dirty="0"/>
          </a:p>
        </p:txBody>
      </p:sp>
      <p:sp>
        <p:nvSpPr>
          <p:cNvPr id="4" name="Text Box 4"/>
          <p:cNvSpPr txBox="1">
            <a:spLocks noChangeArrowheads="1"/>
          </p:cNvSpPr>
          <p:nvPr/>
        </p:nvSpPr>
        <p:spPr bwMode="auto">
          <a:xfrm>
            <a:off x="2357957" y="3035447"/>
            <a:ext cx="6470525" cy="8309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smtClean="0">
                <a:solidFill>
                  <a:srgbClr val="0000FF"/>
                </a:solidFill>
                <a:latin typeface="Consolas" panose="020B0609020204030204" pitchFamily="49" charset="0"/>
              </a:rPr>
              <a:t>while</a:t>
            </a:r>
            <a:r>
              <a:rPr lang="en-US" sz="2400" dirty="0" smtClean="0">
                <a:solidFill>
                  <a:prstClr val="black"/>
                </a:solidFill>
                <a:latin typeface="Consolas" panose="020B0609020204030204" pitchFamily="49" charset="0"/>
              </a:rPr>
              <a:t>(</a:t>
            </a:r>
            <a:r>
              <a:rPr lang="en-US" sz="2400" dirty="0" err="1" smtClean="0">
                <a:solidFill>
                  <a:prstClr val="black"/>
                </a:solidFill>
                <a:latin typeface="Consolas" panose="020B0609020204030204" pitchFamily="49" charset="0"/>
              </a:rPr>
              <a:t>PortalContainsQ</a:t>
            </a:r>
            <a:r>
              <a:rPr lang="en-US" sz="2400" dirty="0" smtClean="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false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UpdatePortal</a:t>
            </a:r>
            <a:r>
              <a:rPr lang="en-US" sz="24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61024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 Contains Q</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Check 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inside all faces</a:t>
                </a:r>
              </a:p>
              <a:p>
                <a:pPr marL="0" indent="0">
                  <a:buNone/>
                </a:pPr>
                <a:endParaRPr lang="en-US" dirty="0"/>
              </a:p>
              <a:p>
                <a:pPr marL="0" indent="0">
                  <a:buNone/>
                </a:pPr>
                <a:r>
                  <a:rPr lang="en-US" dirty="0" smtClean="0"/>
                  <a:t>Can verify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a14:m>
                <a:r>
                  <a:rPr lang="en-US" b="0" dirty="0" smtClean="0"/>
                  <a:t> direction from other point</a:t>
                </a:r>
              </a:p>
              <a:p>
                <a:pPr marL="0" indent="0">
                  <a:buNone/>
                </a:pPr>
                <a:r>
                  <a:rPr lang="en-US" dirty="0" smtClean="0"/>
                  <a:t>Or maintain consistent winding order</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1" name="Group 10"/>
          <p:cNvGrpSpPr/>
          <p:nvPr/>
        </p:nvGrpSpPr>
        <p:grpSpPr>
          <a:xfrm>
            <a:off x="8128625" y="1690688"/>
            <a:ext cx="2538750" cy="3708400"/>
            <a:chOff x="4967525" y="2147094"/>
            <a:chExt cx="2538750" cy="3708400"/>
          </a:xfrm>
        </p:grpSpPr>
        <p:pic>
          <p:nvPicPr>
            <p:cNvPr id="4" name="Picture 3"/>
            <p:cNvPicPr>
              <a:picLocks noChangeAspect="1"/>
            </p:cNvPicPr>
            <p:nvPr/>
          </p:nvPicPr>
          <p:blipFill>
            <a:blip r:embed="rId4"/>
            <a:stretch>
              <a:fillRect/>
            </a:stretch>
          </p:blipFill>
          <p:spPr>
            <a:xfrm>
              <a:off x="4967525" y="2147094"/>
              <a:ext cx="2538750" cy="3708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835301" y="340371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835301" y="3403715"/>
                  <a:ext cx="324853" cy="403124"/>
                </a:xfrm>
                <a:prstGeom prst="rect">
                  <a:avLst/>
                </a:prstGeom>
                <a:blipFill rotWithShape="0">
                  <a:blip r:embed="rId5"/>
                  <a:stretch>
                    <a:fillRect l="-3774" r="-9434" b="-10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84945" y="428195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84945" y="4281954"/>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15286" y="464898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415286" y="4648982"/>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183835" y="273596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183835" y="2735961"/>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988468" y="4283430"/>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10</m:t>
                            </m:r>
                          </m:sub>
                        </m:sSub>
                      </m:oMath>
                    </m:oMathPara>
                  </a14:m>
                  <a:endParaRPr lang="en-US" sz="1400"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988468" y="4283430"/>
                  <a:ext cx="324853" cy="307777"/>
                </a:xfrm>
                <a:prstGeom prst="rect">
                  <a:avLst/>
                </a:prstGeom>
                <a:blipFill rotWithShape="0">
                  <a:blip r:embed="rId9"/>
                  <a:stretch>
                    <a:fillRect r="-16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83834" y="3847405"/>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02</m:t>
                            </m:r>
                          </m:sub>
                        </m:sSub>
                      </m:oMath>
                    </m:oMathPara>
                  </a14:m>
                  <a:endParaRPr lang="en-US" sz="1400"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183834" y="3847405"/>
                  <a:ext cx="324853" cy="307777"/>
                </a:xfrm>
                <a:prstGeom prst="rect">
                  <a:avLst/>
                </a:prstGeom>
                <a:blipFill rotWithShape="0">
                  <a:blip r:embed="rId10"/>
                  <a:stretch>
                    <a:fillRect r="-18868"/>
                  </a:stretch>
                </a:blipFill>
              </p:spPr>
              <p:txBody>
                <a:bodyPr/>
                <a:lstStyle/>
                <a:p>
                  <a:r>
                    <a:rPr lang="en-US">
                      <a:noFill/>
                    </a:rPr>
                    <a:t> </a:t>
                  </a:r>
                </a:p>
              </p:txBody>
            </p:sp>
          </mc:Fallback>
        </mc:AlternateContent>
      </p:grpSp>
    </p:spTree>
    <p:extLst>
      <p:ext uri="{BB962C8B-B14F-4D97-AF65-F5344CB8AC3E}">
        <p14:creationId xmlns:p14="http://schemas.microsoft.com/office/powerpoint/2010/main" val="265282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Portal Contains Q identified which face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was outside of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6" name="Group 15"/>
          <p:cNvGrpSpPr/>
          <p:nvPr/>
        </p:nvGrpSpPr>
        <p:grpSpPr>
          <a:xfrm>
            <a:off x="4140850" y="2717800"/>
            <a:ext cx="2640300" cy="3594100"/>
            <a:chOff x="1511950" y="2946400"/>
            <a:chExt cx="2640300" cy="3594100"/>
          </a:xfrm>
        </p:grpSpPr>
        <p:pic>
          <p:nvPicPr>
            <p:cNvPr id="4" name="Picture 3"/>
            <p:cNvPicPr>
              <a:picLocks noChangeAspect="1"/>
            </p:cNvPicPr>
            <p:nvPr/>
          </p:nvPicPr>
          <p:blipFill>
            <a:blip r:embed="rId4"/>
            <a:stretch>
              <a:fillRect/>
            </a:stretch>
          </p:blipFill>
          <p:spPr>
            <a:xfrm>
              <a:off x="1511950" y="2946400"/>
              <a:ext cx="2640300" cy="35941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481301" y="328068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81301" y="3280684"/>
                  <a:ext cx="324853" cy="403124"/>
                </a:xfrm>
                <a:prstGeom prst="rect">
                  <a:avLst/>
                </a:prstGeom>
                <a:blipFill rotWithShape="0">
                  <a:blip r:embed="rId5"/>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30945" y="415892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30945" y="4158923"/>
                  <a:ext cx="324853" cy="403124"/>
                </a:xfrm>
                <a:prstGeom prst="rect">
                  <a:avLst/>
                </a:prstGeom>
                <a:blipFill rotWithShape="0">
                  <a:blip r:embed="rId6"/>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43727" y="561252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643727" y="5612521"/>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08466" y="372437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08466" y="3724374"/>
                  <a:ext cx="324853" cy="403124"/>
                </a:xfrm>
                <a:prstGeom prst="rect">
                  <a:avLst/>
                </a:prstGeom>
                <a:blipFill rotWithShape="0">
                  <a:blip r:embed="rId8"/>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72066" y="4314831"/>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02</m:t>
                            </m:r>
                          </m:sub>
                        </m:sSub>
                      </m:oMath>
                    </m:oMathPara>
                  </a14:m>
                  <a:endParaRPr lang="en-US" sz="1400"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72066" y="4314831"/>
                  <a:ext cx="324853" cy="307777"/>
                </a:xfrm>
                <a:prstGeom prst="rect">
                  <a:avLst/>
                </a:prstGeom>
                <a:blipFill rotWithShape="0">
                  <a:blip r:embed="rId9"/>
                  <a:stretch>
                    <a:fillRect r="-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81300" y="4809787"/>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01</m:t>
                            </m:r>
                          </m:sub>
                        </m:sSub>
                      </m:oMath>
                    </m:oMathPara>
                  </a14:m>
                  <a:endParaRPr lang="en-US" sz="14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81300" y="4809787"/>
                  <a:ext cx="324853" cy="307777"/>
                </a:xfrm>
                <a:prstGeom prst="rect">
                  <a:avLst/>
                </a:prstGeom>
                <a:blipFill rotWithShape="0">
                  <a:blip r:embed="rId10"/>
                  <a:stretch>
                    <a:fillRect r="-1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8205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Search in direction of </a:t>
                </a:r>
                <a14:m>
                  <m:oMath xmlns:m="http://schemas.openxmlformats.org/officeDocument/2006/math">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𝑛</m:t>
                        </m:r>
                      </m:e>
                    </m:acc>
                  </m:oMath>
                </a14:m>
                <a:r>
                  <a:rPr lang="en-US" dirty="0"/>
                  <a:t> for a new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5" name="Group 4"/>
          <p:cNvGrpSpPr/>
          <p:nvPr/>
        </p:nvGrpSpPr>
        <p:grpSpPr>
          <a:xfrm>
            <a:off x="4140850" y="2582863"/>
            <a:ext cx="2732980" cy="3729037"/>
            <a:chOff x="4140850" y="2582863"/>
            <a:chExt cx="2732980" cy="3729037"/>
          </a:xfrm>
        </p:grpSpPr>
        <p:pic>
          <p:nvPicPr>
            <p:cNvPr id="12" name="Picture 11"/>
            <p:cNvPicPr>
              <a:picLocks noChangeAspect="1"/>
            </p:cNvPicPr>
            <p:nvPr/>
          </p:nvPicPr>
          <p:blipFill>
            <a:blip r:embed="rId4"/>
            <a:stretch>
              <a:fillRect/>
            </a:stretch>
          </p:blipFill>
          <p:spPr>
            <a:xfrm>
              <a:off x="4140850" y="2717800"/>
              <a:ext cx="2640300" cy="35941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110201" y="305208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10201" y="3052084"/>
                  <a:ext cx="324853" cy="403124"/>
                </a:xfrm>
                <a:prstGeom prst="rect">
                  <a:avLst/>
                </a:prstGeom>
                <a:blipFill rotWithShape="0">
                  <a:blip r:embed="rId5"/>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59845" y="393032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859845" y="3930323"/>
                  <a:ext cx="324853" cy="403124"/>
                </a:xfrm>
                <a:prstGeom prst="rect">
                  <a:avLst/>
                </a:prstGeom>
                <a:blipFill rotWithShape="0">
                  <a:blip r:embed="rId6"/>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72627" y="538392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272627" y="5383921"/>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37366" y="349577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637366" y="3495774"/>
                  <a:ext cx="324853" cy="403124"/>
                </a:xfrm>
                <a:prstGeom prst="rect">
                  <a:avLst/>
                </a:prstGeom>
                <a:blipFill rotWithShape="0">
                  <a:blip r:embed="rId8"/>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35053" y="3311624"/>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02</m:t>
                            </m:r>
                          </m:sub>
                        </m:sSub>
                      </m:oMath>
                    </m:oMathPara>
                  </a14:m>
                  <a:endParaRPr lang="en-US" sz="1400"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435053" y="3311624"/>
                  <a:ext cx="324853" cy="307777"/>
                </a:xfrm>
                <a:prstGeom prst="rect">
                  <a:avLst/>
                </a:prstGeom>
                <a:blipFill rotWithShape="0">
                  <a:blip r:embed="rId9"/>
                  <a:stretch>
                    <a:fillRect r="-60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548977" y="258286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548977" y="2582863"/>
                  <a:ext cx="324853" cy="403124"/>
                </a:xfrm>
                <a:prstGeom prst="rect">
                  <a:avLst/>
                </a:prstGeom>
                <a:blipFill rotWithShape="0">
                  <a:blip r:embed="rId10"/>
                  <a:stretch>
                    <a:fillRect t="-21212" r="-79630"/>
                  </a:stretch>
                </a:blipFill>
              </p:spPr>
              <p:txBody>
                <a:bodyPr/>
                <a:lstStyle/>
                <a:p>
                  <a:r>
                    <a:rPr lang="en-US">
                      <a:noFill/>
                    </a:rPr>
                    <a:t> </a:t>
                  </a:r>
                </a:p>
              </p:txBody>
            </p:sp>
          </mc:Fallback>
        </mc:AlternateContent>
      </p:grpSp>
    </p:spTree>
    <p:extLst>
      <p:ext uri="{BB962C8B-B14F-4D97-AF65-F5344CB8AC3E}">
        <p14:creationId xmlns:p14="http://schemas.microsoft.com/office/powerpoint/2010/main" val="150340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Portal</a:t>
            </a:r>
            <a:endParaRPr lang="en-US" dirty="0"/>
          </a:p>
        </p:txBody>
      </p:sp>
      <p:sp>
        <p:nvSpPr>
          <p:cNvPr id="3" name="Content Placeholder 2"/>
          <p:cNvSpPr>
            <a:spLocks noGrp="1"/>
          </p:cNvSpPr>
          <p:nvPr>
            <p:ph idx="1"/>
          </p:nvPr>
        </p:nvSpPr>
        <p:spPr/>
        <p:txBody>
          <a:bodyPr/>
          <a:lstStyle/>
          <a:p>
            <a:pPr marL="0" indent="0">
              <a:buNone/>
            </a:pPr>
            <a:r>
              <a:rPr lang="en-US" dirty="0"/>
              <a:t>Replace the old point with the new one</a:t>
            </a:r>
          </a:p>
        </p:txBody>
      </p:sp>
      <p:grpSp>
        <p:nvGrpSpPr>
          <p:cNvPr id="14" name="Group 13"/>
          <p:cNvGrpSpPr/>
          <p:nvPr/>
        </p:nvGrpSpPr>
        <p:grpSpPr>
          <a:xfrm>
            <a:off x="4140850" y="2179321"/>
            <a:ext cx="2919563" cy="3314700"/>
            <a:chOff x="2235918" y="2633663"/>
            <a:chExt cx="2919563" cy="3314700"/>
          </a:xfrm>
        </p:grpSpPr>
        <p:pic>
          <p:nvPicPr>
            <p:cNvPr id="15" name="Picture 14"/>
            <p:cNvPicPr>
              <a:picLocks noChangeAspect="1"/>
            </p:cNvPicPr>
            <p:nvPr/>
          </p:nvPicPr>
          <p:blipFill>
            <a:blip r:embed="rId3"/>
            <a:stretch>
              <a:fillRect/>
            </a:stretch>
          </p:blipFill>
          <p:spPr>
            <a:xfrm>
              <a:off x="2235918" y="2633663"/>
              <a:ext cx="2919563" cy="3314700"/>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3205258" y="350073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205258" y="3500739"/>
                  <a:ext cx="324853" cy="403124"/>
                </a:xfrm>
                <a:prstGeom prst="rect">
                  <a:avLst/>
                </a:prstGeom>
                <a:blipFill rotWithShape="0">
                  <a:blip r:embed="rId4"/>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916802" y="445517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16802" y="4455178"/>
                  <a:ext cx="324853" cy="403124"/>
                </a:xfrm>
                <a:prstGeom prst="rect">
                  <a:avLst/>
                </a:prstGeom>
                <a:blipFill rotWithShape="0">
                  <a:blip r:embed="rId5"/>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18148" y="397133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818148" y="3971332"/>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646029" y="321249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646029" y="3212493"/>
                  <a:ext cx="324853" cy="403124"/>
                </a:xfrm>
                <a:prstGeom prst="rect">
                  <a:avLst/>
                </a:prstGeom>
                <a:blipFill rotWithShape="0">
                  <a:blip r:embed="rId7"/>
                  <a:stretch>
                    <a:fillRect t="-20896" r="-24528"/>
                  </a:stretch>
                </a:blipFill>
              </p:spPr>
              <p:txBody>
                <a:bodyPr/>
                <a:lstStyle/>
                <a:p>
                  <a:r>
                    <a:rPr lang="en-US">
                      <a:noFill/>
                    </a:rPr>
                    <a:t> </a:t>
                  </a:r>
                </a:p>
              </p:txBody>
            </p:sp>
          </mc:Fallback>
        </mc:AlternateContent>
      </p:grpSp>
    </p:spTree>
    <p:extLst>
      <p:ext uri="{BB962C8B-B14F-4D97-AF65-F5344CB8AC3E}">
        <p14:creationId xmlns:p14="http://schemas.microsoft.com/office/powerpoint/2010/main" val="79607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Portal Refinement</a:t>
            </a:r>
            <a:endParaRPr lang="en-US" dirty="0"/>
          </a:p>
        </p:txBody>
      </p:sp>
      <p:sp>
        <p:nvSpPr>
          <p:cNvPr id="3" name="Content Placeholder 2"/>
          <p:cNvSpPr>
            <a:spLocks noGrp="1"/>
          </p:cNvSpPr>
          <p:nvPr>
            <p:ph idx="1"/>
          </p:nvPr>
        </p:nvSpPr>
        <p:spPr/>
        <p:txBody>
          <a:bodyPr/>
          <a:lstStyle/>
          <a:p>
            <a:pPr marL="0" indent="0">
              <a:buNone/>
            </a:pPr>
            <a:r>
              <a:rPr lang="en-US" dirty="0" smtClean="0"/>
              <a:t>Another support shape algorithm</a:t>
            </a:r>
          </a:p>
          <a:p>
            <a:pPr marL="0" indent="0">
              <a:buNone/>
            </a:pPr>
            <a:r>
              <a:rPr lang="en-US" dirty="0" smtClean="0"/>
              <a:t>Determines if a point is in a convex shape</a:t>
            </a:r>
          </a:p>
        </p:txBody>
      </p:sp>
    </p:spTree>
    <p:extLst>
      <p:ext uri="{BB962C8B-B14F-4D97-AF65-F5344CB8AC3E}">
        <p14:creationId xmlns:p14="http://schemas.microsoft.com/office/powerpoint/2010/main" val="2506178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140849" y="2179321"/>
            <a:ext cx="2919563" cy="3314700"/>
            <a:chOff x="7201618" y="2633663"/>
            <a:chExt cx="2919563" cy="3314700"/>
          </a:xfrm>
        </p:grpSpPr>
        <p:pic>
          <p:nvPicPr>
            <p:cNvPr id="11" name="Picture 10"/>
            <p:cNvPicPr>
              <a:picLocks noChangeAspect="1"/>
            </p:cNvPicPr>
            <p:nvPr/>
          </p:nvPicPr>
          <p:blipFill>
            <a:blip r:embed="rId3"/>
            <a:stretch>
              <a:fillRect/>
            </a:stretch>
          </p:blipFill>
          <p:spPr>
            <a:xfrm>
              <a:off x="7201618" y="2633663"/>
              <a:ext cx="2919563" cy="3314700"/>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170957" y="3514526"/>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170957" y="3514526"/>
                  <a:ext cx="324853" cy="403124"/>
                </a:xfrm>
                <a:prstGeom prst="rect">
                  <a:avLst/>
                </a:prstGeom>
                <a:blipFill rotWithShape="0">
                  <a:blip r:embed="rId4"/>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882501" y="446896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882501" y="4468965"/>
                  <a:ext cx="324853" cy="403124"/>
                </a:xfrm>
                <a:prstGeom prst="rect">
                  <a:avLst/>
                </a:prstGeom>
                <a:blipFill rotWithShape="0">
                  <a:blip r:embed="rId5"/>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83847" y="39851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783847" y="39851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611728" y="322628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611728" y="3226280"/>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Update Portal</a:t>
            </a:r>
            <a:endParaRPr lang="en-US" dirty="0"/>
          </a:p>
        </p:txBody>
      </p:sp>
      <p:sp>
        <p:nvSpPr>
          <p:cNvPr id="3" name="Content Placeholder 2"/>
          <p:cNvSpPr>
            <a:spLocks noGrp="1"/>
          </p:cNvSpPr>
          <p:nvPr>
            <p:ph idx="1"/>
          </p:nvPr>
        </p:nvSpPr>
        <p:spPr/>
        <p:txBody>
          <a:bodyPr/>
          <a:lstStyle/>
          <a:p>
            <a:pPr marL="0" indent="0">
              <a:buNone/>
            </a:pPr>
            <a:r>
              <a:rPr lang="en-US" dirty="0"/>
              <a:t>To maintain winding order swap two points</a:t>
            </a:r>
          </a:p>
        </p:txBody>
      </p:sp>
    </p:spTree>
    <p:extLst>
      <p:ext uri="{BB962C8B-B14F-4D97-AF65-F5344CB8AC3E}">
        <p14:creationId xmlns:p14="http://schemas.microsoft.com/office/powerpoint/2010/main" val="202783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3.Portal Refinement</a:t>
            </a:r>
            <a:endParaRPr lang="en-US" dirty="0"/>
          </a:p>
        </p:txBody>
      </p:sp>
      <p:sp>
        <p:nvSpPr>
          <p:cNvPr id="4" name="Text Box 4"/>
          <p:cNvSpPr txBox="1">
            <a:spLocks noChangeArrowheads="1"/>
          </p:cNvSpPr>
          <p:nvPr/>
        </p:nvSpPr>
        <p:spPr bwMode="auto">
          <a:xfrm>
            <a:off x="2189145" y="1690688"/>
            <a:ext cx="6470525" cy="4154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smtClean="0">
                <a:solidFill>
                  <a:srgbClr val="0000FF"/>
                </a:solidFill>
                <a:latin typeface="Consolas" panose="020B0609020204030204" pitchFamily="49" charset="0"/>
              </a:rPr>
              <a:t>while</a:t>
            </a:r>
            <a:r>
              <a:rPr lang="en-US" sz="2400" dirty="0" smtClean="0">
                <a:solidFill>
                  <a:prstClr val="black"/>
                </a:solidFill>
                <a:latin typeface="Consolas" panose="020B0609020204030204" pitchFamily="49" charset="0"/>
              </a:rPr>
              <a:t>(</a:t>
            </a:r>
            <a:r>
              <a:rPr lang="en-US" sz="2400" dirty="0" smtClean="0">
                <a:solidFill>
                  <a:srgbClr val="0000FF"/>
                </a:solidFill>
                <a:latin typeface="Consolas" panose="020B0609020204030204" pitchFamily="49" charset="0"/>
              </a:rPr>
              <a:t>true</a:t>
            </a:r>
            <a:r>
              <a:rPr lang="en-US" sz="2400" dirty="0" smtClean="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a:p>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smtClean="0">
                <a:solidFill>
                  <a:srgbClr val="0000FF"/>
                </a:solidFill>
                <a:latin typeface="Consolas" panose="020B0609020204030204" pitchFamily="49" charset="0"/>
              </a:rPr>
              <a:t>if</a:t>
            </a:r>
            <a:r>
              <a:rPr lang="en-US" sz="2400" dirty="0" smtClean="0">
                <a:solidFill>
                  <a:prstClr val="black"/>
                </a:solidFill>
                <a:latin typeface="Consolas" panose="020B0609020204030204" pitchFamily="49" charset="0"/>
              </a:rPr>
              <a:t>(</a:t>
            </a:r>
            <a:r>
              <a:rPr lang="en-US" sz="2400" dirty="0" err="1" smtClean="0">
                <a:solidFill>
                  <a:prstClr val="black"/>
                </a:solidFill>
                <a:latin typeface="Consolas" panose="020B0609020204030204" pitchFamily="49" charset="0"/>
              </a:rPr>
              <a:t>SimplexContainsQ</a:t>
            </a:r>
            <a:r>
              <a:rPr lang="en-US" sz="2400" dirty="0" smtClean="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true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FindNewSupport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smtClean="0">
                <a:solidFill>
                  <a:srgbClr val="0000FF"/>
                </a:solidFill>
                <a:latin typeface="Consolas" panose="020B0609020204030204" pitchFamily="49" charset="0"/>
              </a:rPr>
              <a:t>if</a:t>
            </a:r>
            <a:r>
              <a:rPr lang="en-US" sz="2400" dirty="0" smtClean="0">
                <a:solidFill>
                  <a:prstClr val="black"/>
                </a:solidFill>
                <a:latin typeface="Consolas" panose="020B0609020204030204" pitchFamily="49" charset="0"/>
              </a:rPr>
              <a:t>(</a:t>
            </a:r>
            <a:r>
              <a:rPr lang="en-US" sz="2400" dirty="0" err="1" smtClean="0">
                <a:solidFill>
                  <a:prstClr val="black"/>
                </a:solidFill>
                <a:latin typeface="Consolas" panose="020B0609020204030204" pitchFamily="49" charset="0"/>
              </a:rPr>
              <a:t>QOutsideSupportPlane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false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SupportPlaneTooClose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false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UpdateSimplex</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80665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Contains Q</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Check if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inside the portal face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2" name="Group 11"/>
          <p:cNvGrpSpPr/>
          <p:nvPr/>
        </p:nvGrpSpPr>
        <p:grpSpPr>
          <a:xfrm>
            <a:off x="4723078" y="2712721"/>
            <a:ext cx="2152734" cy="2781300"/>
            <a:chOff x="4723078" y="2712721"/>
            <a:chExt cx="2152734" cy="2781300"/>
          </a:xfrm>
        </p:grpSpPr>
        <p:pic>
          <p:nvPicPr>
            <p:cNvPr id="4" name="Picture 3"/>
            <p:cNvPicPr>
              <a:picLocks noChangeAspect="1"/>
            </p:cNvPicPr>
            <p:nvPr/>
          </p:nvPicPr>
          <p:blipFill>
            <a:blip r:embed="rId4"/>
            <a:stretch>
              <a:fillRect/>
            </a:stretch>
          </p:blipFill>
          <p:spPr>
            <a:xfrm>
              <a:off x="4999803" y="2712721"/>
              <a:ext cx="1777125" cy="27813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110188" y="306018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110188" y="3060184"/>
                  <a:ext cx="324853" cy="403124"/>
                </a:xfrm>
                <a:prstGeom prst="rect">
                  <a:avLst/>
                </a:prstGeom>
                <a:blipFill rotWithShape="0">
                  <a:blip r:embed="rId5"/>
                  <a:stretch>
                    <a:fillRect l="-3704" r="-7407"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21732" y="401462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21732" y="4014623"/>
                  <a:ext cx="324853" cy="403124"/>
                </a:xfrm>
                <a:prstGeom prst="rect">
                  <a:avLst/>
                </a:prstGeom>
                <a:blipFill rotWithShape="0">
                  <a:blip r:embed="rId6"/>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723078" y="353077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723078" y="3530777"/>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550959" y="277193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50959" y="2771938"/>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725938" y="3331681"/>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12</m:t>
                            </m:r>
                          </m:sub>
                        </m:sSub>
                      </m:oMath>
                    </m:oMathPara>
                  </a14:m>
                  <a:endParaRPr lang="en-US" sz="1400" b="0" dirty="0" smtClean="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725938" y="3331681"/>
                  <a:ext cx="324853" cy="307777"/>
                </a:xfrm>
                <a:prstGeom prst="rect">
                  <a:avLst/>
                </a:prstGeom>
                <a:blipFill rotWithShape="0">
                  <a:blip r:embed="rId9"/>
                  <a:stretch>
                    <a:fillRect r="-14815"/>
                  </a:stretch>
                </a:blipFill>
              </p:spPr>
              <p:txBody>
                <a:bodyPr/>
                <a:lstStyle/>
                <a:p>
                  <a:r>
                    <a:rPr lang="en-US">
                      <a:noFill/>
                    </a:rPr>
                    <a:t> </a:t>
                  </a:r>
                </a:p>
              </p:txBody>
            </p:sp>
          </mc:Fallback>
        </mc:AlternateContent>
      </p:grpSp>
    </p:spTree>
    <p:extLst>
      <p:ext uri="{BB962C8B-B14F-4D97-AF65-F5344CB8AC3E}">
        <p14:creationId xmlns:p14="http://schemas.microsoft.com/office/powerpoint/2010/main" val="41549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FindNewSupport</a:t>
            </a:r>
            <a:endParaRPr lang="en-US" dirty="0"/>
          </a:p>
        </p:txBody>
      </p:sp>
      <p:sp>
        <p:nvSpPr>
          <p:cNvPr id="3" name="Content Placeholder 2"/>
          <p:cNvSpPr>
            <a:spLocks noGrp="1"/>
          </p:cNvSpPr>
          <p:nvPr>
            <p:ph idx="1"/>
          </p:nvPr>
        </p:nvSpPr>
        <p:spPr/>
        <p:txBody>
          <a:bodyPr/>
          <a:lstStyle/>
          <a:p>
            <a:pPr marL="0" indent="0">
              <a:buNone/>
            </a:pPr>
            <a:r>
              <a:rPr lang="fil-PH" dirty="0" smtClean="0"/>
              <a:t>Try to expand the simplex</a:t>
            </a:r>
            <a:endParaRPr lang="fil-PH" dirty="0"/>
          </a:p>
          <a:p>
            <a:pPr marL="0" indent="0">
              <a:buNone/>
            </a:pPr>
            <a:r>
              <a:rPr lang="fil-PH" dirty="0" smtClean="0"/>
              <a:t>Find a new point using the portal face’s normal</a:t>
            </a:r>
          </a:p>
        </p:txBody>
      </p:sp>
      <p:grpSp>
        <p:nvGrpSpPr>
          <p:cNvPr id="13" name="Group 12"/>
          <p:cNvGrpSpPr/>
          <p:nvPr/>
        </p:nvGrpSpPr>
        <p:grpSpPr>
          <a:xfrm>
            <a:off x="4398226" y="2823340"/>
            <a:ext cx="2152734" cy="3195057"/>
            <a:chOff x="4723078" y="2318014"/>
            <a:chExt cx="2152734" cy="3195057"/>
          </a:xfrm>
        </p:grpSpPr>
        <p:pic>
          <p:nvPicPr>
            <p:cNvPr id="4" name="Picture 3"/>
            <p:cNvPicPr>
              <a:picLocks noChangeAspect="1"/>
            </p:cNvPicPr>
            <p:nvPr/>
          </p:nvPicPr>
          <p:blipFill>
            <a:blip r:embed="rId3"/>
            <a:stretch>
              <a:fillRect/>
            </a:stretch>
          </p:blipFill>
          <p:spPr>
            <a:xfrm>
              <a:off x="4999801" y="2693671"/>
              <a:ext cx="1777125" cy="28194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110188" y="306018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110188" y="3060184"/>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21732" y="401462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21732" y="4014623"/>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723078" y="353077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723078" y="3530777"/>
                  <a:ext cx="324853" cy="403124"/>
                </a:xfrm>
                <a:prstGeom prst="rect">
                  <a:avLst/>
                </a:prstGeom>
                <a:blipFill rotWithShape="0">
                  <a:blip r:embed="rId6"/>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550959" y="277193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50959" y="2771938"/>
                  <a:ext cx="324853" cy="403124"/>
                </a:xfrm>
                <a:prstGeom prst="rect">
                  <a:avLst/>
                </a:prstGeom>
                <a:blipFill rotWithShape="0">
                  <a:blip r:embed="rId7"/>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555942" y="2961346"/>
                  <a:ext cx="3248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r>
                              <a:rPr lang="fil-PH"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12</m:t>
                            </m:r>
                          </m:sub>
                        </m:sSub>
                      </m:oMath>
                    </m:oMathPara>
                  </a14:m>
                  <a:endParaRPr lang="en-US" sz="1400" b="0" dirty="0" smtClean="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55942" y="2961346"/>
                  <a:ext cx="324853" cy="307777"/>
                </a:xfrm>
                <a:prstGeom prst="rect">
                  <a:avLst/>
                </a:prstGeom>
                <a:blipFill rotWithShape="0">
                  <a:blip r:embed="rId8"/>
                  <a:stretch>
                    <a:fillRect r="-58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472817" y="2318014"/>
                  <a:ext cx="324853"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472817" y="2318014"/>
                  <a:ext cx="324853" cy="404791"/>
                </a:xfrm>
                <a:prstGeom prst="rect">
                  <a:avLst/>
                </a:prstGeom>
                <a:blipFill rotWithShape="0">
                  <a:blip r:embed="rId9"/>
                  <a:stretch>
                    <a:fillRect t="-20896" r="-79630"/>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71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Outside Support Plane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fil-PH" dirty="0" smtClean="0"/>
                  <a:t>Check if containing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even possible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21" name="Group 20"/>
          <p:cNvGrpSpPr/>
          <p:nvPr/>
        </p:nvGrpSpPr>
        <p:grpSpPr>
          <a:xfrm>
            <a:off x="4396451" y="2642135"/>
            <a:ext cx="2152734" cy="3376262"/>
            <a:chOff x="4863567" y="2180782"/>
            <a:chExt cx="2152734" cy="3376262"/>
          </a:xfrm>
        </p:grpSpPr>
        <p:pic>
          <p:nvPicPr>
            <p:cNvPr id="11" name="Picture 10"/>
            <p:cNvPicPr>
              <a:picLocks noChangeAspect="1"/>
            </p:cNvPicPr>
            <p:nvPr/>
          </p:nvPicPr>
          <p:blipFill>
            <a:blip r:embed="rId4"/>
            <a:stretch>
              <a:fillRect/>
            </a:stretch>
          </p:blipFill>
          <p:spPr>
            <a:xfrm>
              <a:off x="5079451" y="2445544"/>
              <a:ext cx="1840594" cy="3111500"/>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5045589" y="261197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045589" y="2611977"/>
                  <a:ext cx="324853" cy="403124"/>
                </a:xfrm>
                <a:prstGeom prst="rect">
                  <a:avLst/>
                </a:prstGeom>
                <a:blipFill rotWithShape="0">
                  <a:blip r:embed="rId5"/>
                  <a:stretch>
                    <a:fillRect l="-3774" r="-9434"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962221" y="4058596"/>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962221" y="4058596"/>
                  <a:ext cx="324853" cy="403124"/>
                </a:xfrm>
                <a:prstGeom prst="rect">
                  <a:avLst/>
                </a:prstGeom>
                <a:blipFill rotWithShape="0">
                  <a:blip r:embed="rId6"/>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863567" y="357475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863567" y="3574750"/>
                  <a:ext cx="324853" cy="403124"/>
                </a:xfrm>
                <a:prstGeom prst="rect">
                  <a:avLst/>
                </a:prstGeom>
                <a:blipFill rotWithShape="0">
                  <a:blip r:embed="rId7"/>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691448" y="281591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691448" y="2815911"/>
                  <a:ext cx="324853" cy="403124"/>
                </a:xfrm>
                <a:prstGeom prst="rect">
                  <a:avLst/>
                </a:prstGeom>
                <a:blipFill rotWithShape="0">
                  <a:blip r:embed="rId8"/>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822569" y="2784940"/>
                  <a:ext cx="570926"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822569" y="2784940"/>
                  <a:ext cx="570926" cy="404791"/>
                </a:xfrm>
                <a:prstGeom prst="rect">
                  <a:avLst/>
                </a:prstGeom>
                <a:blipFill rotWithShape="0">
                  <a:blip r:embed="rId9"/>
                  <a:stretch>
                    <a:fillRect t="-21212" r="-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501010" y="2180782"/>
                  <a:ext cx="5709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il-PH" sz="1400" b="0" i="1" smtClean="0">
                            <a:solidFill>
                              <a:schemeClr val="tx1"/>
                            </a:solidFill>
                            <a:latin typeface="Cambria Math" panose="02040503050406030204" pitchFamily="18" charset="0"/>
                          </a:rPr>
                          <m:t>−</m:t>
                        </m:r>
                        <m:sSub>
                          <m:sSubPr>
                            <m:ctrlPr>
                              <a:rPr lang="fil-PH" sz="1400" b="0" i="1" smtClean="0">
                                <a:solidFill>
                                  <a:schemeClr val="tx1"/>
                                </a:solidFill>
                                <a:latin typeface="Cambria Math" panose="02040503050406030204" pitchFamily="18" charset="0"/>
                              </a:rPr>
                            </m:ctrlPr>
                          </m:sSubPr>
                          <m:e>
                            <m:acc>
                              <m:accPr>
                                <m:chr m:val="⃗"/>
                                <m:ctrlPr>
                                  <a:rPr lang="fil-PH" sz="1400" b="0" i="1" smtClean="0">
                                    <a:solidFill>
                                      <a:schemeClr val="tx1"/>
                                    </a:solidFill>
                                    <a:latin typeface="Cambria Math" panose="02040503050406030204" pitchFamily="18" charset="0"/>
                                  </a:rPr>
                                </m:ctrlPr>
                              </m:accPr>
                              <m:e>
                                <m:r>
                                  <a:rPr lang="fil-PH" sz="1400" b="0" i="1" smtClean="0">
                                    <a:solidFill>
                                      <a:schemeClr val="tx1"/>
                                    </a:solidFill>
                                    <a:latin typeface="Cambria Math" panose="02040503050406030204" pitchFamily="18" charset="0"/>
                                  </a:rPr>
                                  <m:t>𝑛</m:t>
                                </m:r>
                              </m:e>
                            </m:acc>
                          </m:e>
                          <m:sub>
                            <m:r>
                              <a:rPr lang="fil-PH" sz="1400" b="0" i="1" smtClean="0">
                                <a:solidFill>
                                  <a:schemeClr val="tx1"/>
                                </a:solidFill>
                                <a:latin typeface="Cambria Math" panose="02040503050406030204" pitchFamily="18" charset="0"/>
                              </a:rPr>
                              <m:t>12</m:t>
                            </m:r>
                          </m:sub>
                        </m:sSub>
                      </m:oMath>
                    </m:oMathPara>
                  </a14:m>
                  <a:endParaRPr lang="fil-PH" sz="1400" b="0" dirty="0" smtClean="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501010" y="2180782"/>
                  <a:ext cx="570926" cy="307777"/>
                </a:xfrm>
                <a:prstGeom prst="rect">
                  <a:avLst/>
                </a:prstGeom>
                <a:blipFill rotWithShape="0">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1538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Plane Too Close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fil-PH" dirty="0" smtClean="0"/>
                  <a:t>Check if </a:t>
                </a:r>
                <a14:m>
                  <m:oMath xmlns:m="http://schemas.openxmlformats.org/officeDocument/2006/math">
                    <m:r>
                      <a:rPr lang="fil-PH" b="0" i="1" smtClean="0">
                        <a:latin typeface="Cambria Math" panose="02040503050406030204" pitchFamily="18" charset="0"/>
                      </a:rPr>
                      <m:t>𝑑</m:t>
                    </m:r>
                    <m:r>
                      <a:rPr lang="fil-PH" b="0" i="1" smtClean="0">
                        <a:latin typeface="Cambria Math" panose="02040503050406030204" pitchFamily="18" charset="0"/>
                      </a:rPr>
                      <m:t>&lt;</m:t>
                    </m:r>
                    <m:r>
                      <a:rPr lang="fil-PH" b="0" i="1" smtClean="0">
                        <a:latin typeface="Cambria Math" panose="02040503050406030204" pitchFamily="18" charset="0"/>
                      </a:rPr>
                      <m:t>𝜖</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1773777" y="3190374"/>
            <a:ext cx="8644445" cy="12954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658966" y="2810494"/>
                <a:ext cx="711544"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il-PH" b="0" i="1" smtClean="0">
                              <a:solidFill>
                                <a:schemeClr val="tx1"/>
                              </a:solidFill>
                              <a:latin typeface="Cambria Math" panose="02040503050406030204" pitchFamily="18" charset="0"/>
                            </a:rPr>
                          </m:ctrlPr>
                        </m:sSubPr>
                        <m:e>
                          <m:acc>
                            <m:accPr>
                              <m:chr m:val="⃗"/>
                              <m:ctrlPr>
                                <a:rPr lang="fil-PH" b="0" i="1" smtClean="0">
                                  <a:solidFill>
                                    <a:schemeClr val="tx1"/>
                                  </a:solidFill>
                                  <a:latin typeface="Cambria Math" panose="02040503050406030204" pitchFamily="18" charset="0"/>
                                </a:rPr>
                              </m:ctrlPr>
                            </m:accPr>
                            <m:e>
                              <m:r>
                                <a:rPr lang="fil-PH"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658966" y="2810494"/>
                <a:ext cx="711544" cy="403124"/>
              </a:xfrm>
              <a:prstGeom prst="rect">
                <a:avLst/>
              </a:prstGeom>
              <a:blipFill rotWithShape="0">
                <a:blip r:embed="rId5"/>
                <a:stretch>
                  <a:fillRect t="-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09508" y="441440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909508" y="4414402"/>
                <a:ext cx="324853" cy="403124"/>
              </a:xfrm>
              <a:prstGeom prst="rect">
                <a:avLst/>
              </a:prstGeom>
              <a:blipFill rotWithShape="0">
                <a:blip r:embed="rId6"/>
                <a:stretch>
                  <a:fillRect t="-22727"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75541" y="323768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75541" y="3237682"/>
                <a:ext cx="324853" cy="403124"/>
              </a:xfrm>
              <a:prstGeom prst="rect">
                <a:avLst/>
              </a:prstGeom>
              <a:blipFill rotWithShape="0">
                <a:blip r:embed="rId7"/>
                <a:stretch>
                  <a:fillRect t="-22727"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353147" y="3261746"/>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353147" y="3261746"/>
                <a:ext cx="324853" cy="403124"/>
              </a:xfrm>
              <a:prstGeom prst="rect">
                <a:avLst/>
              </a:prstGeom>
              <a:blipFill rotWithShape="0">
                <a:blip r:embed="rId8"/>
                <a:stretch>
                  <a:fillRect t="-22727"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978642" y="3249714"/>
                <a:ext cx="274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il-PH"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978642" y="3249714"/>
                <a:ext cx="274511" cy="369332"/>
              </a:xfrm>
              <a:prstGeom prst="rect">
                <a:avLst/>
              </a:prstGeom>
              <a:blipFill rotWithShape="0">
                <a:blip r:embed="rId9"/>
                <a:stretch>
                  <a:fillRect r="-13333"/>
                </a:stretch>
              </a:blipFill>
            </p:spPr>
            <p:txBody>
              <a:bodyPr/>
              <a:lstStyle/>
              <a:p>
                <a:r>
                  <a:rPr lang="en-US">
                    <a:noFill/>
                  </a:rPr>
                  <a:t> </a:t>
                </a:r>
              </a:p>
            </p:txBody>
          </p:sp>
        </mc:Fallback>
      </mc:AlternateContent>
    </p:spTree>
    <p:extLst>
      <p:ext uri="{BB962C8B-B14F-4D97-AF65-F5344CB8AC3E}">
        <p14:creationId xmlns:p14="http://schemas.microsoft.com/office/powerpoint/2010/main" val="3607779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Simplex-2d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fil-PH" dirty="0" smtClean="0"/>
                  <a:t>Choose the sub-portal that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inside of</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6" name="Group 15"/>
          <p:cNvGrpSpPr/>
          <p:nvPr/>
        </p:nvGrpSpPr>
        <p:grpSpPr>
          <a:xfrm>
            <a:off x="2397817" y="2460585"/>
            <a:ext cx="2152734" cy="3193342"/>
            <a:chOff x="4935408" y="2692106"/>
            <a:chExt cx="2152734" cy="3193342"/>
          </a:xfrm>
        </p:grpSpPr>
        <p:pic>
          <p:nvPicPr>
            <p:cNvPr id="5" name="Picture 4"/>
            <p:cNvPicPr>
              <a:picLocks noChangeAspect="1"/>
            </p:cNvPicPr>
            <p:nvPr/>
          </p:nvPicPr>
          <p:blipFill>
            <a:blip r:embed="rId4"/>
            <a:stretch>
              <a:fillRect/>
            </a:stretch>
          </p:blipFill>
          <p:spPr>
            <a:xfrm>
              <a:off x="5207437" y="3066048"/>
              <a:ext cx="1777125" cy="28194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5260261" y="345862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60261" y="3458622"/>
                  <a:ext cx="324853" cy="403124"/>
                </a:xfrm>
                <a:prstGeom prst="rect">
                  <a:avLst/>
                </a:prstGeom>
                <a:blipFill rotWithShape="0">
                  <a:blip r:embed="rId5"/>
                  <a:stretch>
                    <a:fillRect l="-3774" r="-9434" b="-10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034062" y="438700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034062" y="4387000"/>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935408" y="384299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935408" y="3842994"/>
                  <a:ext cx="324853" cy="403124"/>
                </a:xfrm>
                <a:prstGeom prst="rect">
                  <a:avLst/>
                </a:prstGeom>
                <a:blipFill rotWithShape="0">
                  <a:blip r:embed="rId7"/>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63289" y="30841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63289" y="3084155"/>
                  <a:ext cx="324853" cy="403124"/>
                </a:xfrm>
                <a:prstGeom prst="rect">
                  <a:avLst/>
                </a:prstGeom>
                <a:blipFill rotWithShape="0">
                  <a:blip r:embed="rId8"/>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703239" y="2692106"/>
                  <a:ext cx="570926"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703239" y="2692106"/>
                  <a:ext cx="570926" cy="404791"/>
                </a:xfrm>
                <a:prstGeom prst="rect">
                  <a:avLst/>
                </a:prstGeom>
                <a:blipFill rotWithShape="0">
                  <a:blip r:embed="rId9"/>
                  <a:stretch>
                    <a:fillRect t="-21212" r="-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560566" y="3916293"/>
                  <a:ext cx="5709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il-PH" sz="1400" b="0" i="1" smtClean="0">
                            <a:solidFill>
                              <a:schemeClr val="tx1"/>
                            </a:solidFill>
                            <a:latin typeface="Cambria Math" panose="02040503050406030204" pitchFamily="18" charset="0"/>
                          </a:rPr>
                          <m:t>−</m:t>
                        </m:r>
                        <m:sSub>
                          <m:sSubPr>
                            <m:ctrlPr>
                              <a:rPr lang="fil-PH" sz="1400" b="0" i="1" smtClean="0">
                                <a:solidFill>
                                  <a:schemeClr val="tx1"/>
                                </a:solidFill>
                                <a:latin typeface="Cambria Math" panose="02040503050406030204" pitchFamily="18" charset="0"/>
                              </a:rPr>
                            </m:ctrlPr>
                          </m:sSubPr>
                          <m:e>
                            <m:acc>
                              <m:accPr>
                                <m:chr m:val="⃗"/>
                                <m:ctrlPr>
                                  <a:rPr lang="fil-PH" sz="1400" b="0" i="1" smtClean="0">
                                    <a:solidFill>
                                      <a:schemeClr val="tx1"/>
                                    </a:solidFill>
                                    <a:latin typeface="Cambria Math" panose="02040503050406030204" pitchFamily="18" charset="0"/>
                                  </a:rPr>
                                </m:ctrlPr>
                              </m:accPr>
                              <m:e>
                                <m:r>
                                  <a:rPr lang="fil-PH" sz="1400" b="0" i="1" smtClean="0">
                                    <a:solidFill>
                                      <a:schemeClr val="tx1"/>
                                    </a:solidFill>
                                    <a:latin typeface="Cambria Math" panose="02040503050406030204" pitchFamily="18" charset="0"/>
                                  </a:rPr>
                                  <m:t>𝑛</m:t>
                                </m:r>
                              </m:e>
                            </m:acc>
                          </m:e>
                          <m:sub>
                            <m:r>
                              <a:rPr lang="fil-PH" sz="1400" b="0" i="1" smtClean="0">
                                <a:solidFill>
                                  <a:schemeClr val="tx1"/>
                                </a:solidFill>
                                <a:latin typeface="Cambria Math" panose="02040503050406030204" pitchFamily="18" charset="0"/>
                              </a:rPr>
                              <m:t>0</m:t>
                            </m:r>
                            <m:r>
                              <a:rPr lang="fil-PH" sz="1400" b="0" i="1" smtClean="0">
                                <a:solidFill>
                                  <a:schemeClr val="tx1"/>
                                </a:solidFill>
                                <a:latin typeface="Cambria Math" panose="02040503050406030204" pitchFamily="18" charset="0"/>
                              </a:rPr>
                              <m:t>𝑛</m:t>
                            </m:r>
                          </m:sub>
                        </m:sSub>
                      </m:oMath>
                    </m:oMathPara>
                  </a14:m>
                  <a:endParaRPr lang="fil-PH" sz="1400" b="0" dirty="0" smtClean="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560566" y="3916293"/>
                  <a:ext cx="570926" cy="307777"/>
                </a:xfrm>
                <a:prstGeom prst="rect">
                  <a:avLst/>
                </a:prstGeom>
                <a:blipFill rotWithShape="0">
                  <a:blip r:embed="rId10"/>
                  <a:stretch>
                    <a:fillRect/>
                  </a:stretch>
                </a:blipFill>
              </p:spPr>
              <p:txBody>
                <a:bodyPr/>
                <a:lstStyle/>
                <a:p>
                  <a:r>
                    <a:rPr lang="en-US">
                      <a:noFill/>
                    </a:rPr>
                    <a:t> </a:t>
                  </a:r>
                </a:p>
              </p:txBody>
            </p:sp>
          </mc:Fallback>
        </mc:AlternateContent>
      </p:grpSp>
      <p:grpSp>
        <p:nvGrpSpPr>
          <p:cNvPr id="25" name="Group 24"/>
          <p:cNvGrpSpPr/>
          <p:nvPr/>
        </p:nvGrpSpPr>
        <p:grpSpPr>
          <a:xfrm>
            <a:off x="7461496" y="2404623"/>
            <a:ext cx="2049153" cy="3193342"/>
            <a:chOff x="7401882" y="2704806"/>
            <a:chExt cx="2049153" cy="3193342"/>
          </a:xfrm>
        </p:grpSpPr>
        <p:pic>
          <p:nvPicPr>
            <p:cNvPr id="7" name="Picture 6"/>
            <p:cNvPicPr>
              <a:picLocks noChangeAspect="1"/>
            </p:cNvPicPr>
            <p:nvPr/>
          </p:nvPicPr>
          <p:blipFill>
            <a:blip r:embed="rId11"/>
            <a:stretch>
              <a:fillRect/>
            </a:stretch>
          </p:blipFill>
          <p:spPr>
            <a:xfrm>
              <a:off x="7673910" y="3066048"/>
              <a:ext cx="1777125" cy="283210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7726735" y="347132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726735" y="3471322"/>
                  <a:ext cx="324853" cy="403124"/>
                </a:xfrm>
                <a:prstGeom prst="rect">
                  <a:avLst/>
                </a:prstGeom>
                <a:blipFill rotWithShape="0">
                  <a:blip r:embed="rId12"/>
                  <a:stretch>
                    <a:fillRect l="-3704" r="-7407"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500536" y="439970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500536" y="4399700"/>
                  <a:ext cx="324853" cy="403124"/>
                </a:xfrm>
                <a:prstGeom prst="rect">
                  <a:avLst/>
                </a:prstGeom>
                <a:blipFill rotWithShape="0">
                  <a:blip r:embed="rId13"/>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401882" y="385569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401882" y="3855694"/>
                  <a:ext cx="324853" cy="403124"/>
                </a:xfrm>
                <a:prstGeom prst="rect">
                  <a:avLst/>
                </a:prstGeom>
                <a:blipFill rotWithShape="0">
                  <a:blip r:embed="rId14"/>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169713" y="2704806"/>
                  <a:ext cx="570926"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169713" y="2704806"/>
                  <a:ext cx="570926" cy="404791"/>
                </a:xfrm>
                <a:prstGeom prst="rect">
                  <a:avLst/>
                </a:prstGeom>
                <a:blipFill rotWithShape="0">
                  <a:blip r:embed="rId15"/>
                  <a:stretch>
                    <a:fillRect t="-20896" r="-20213"/>
                  </a:stretch>
                </a:blipFill>
              </p:spPr>
              <p:txBody>
                <a:bodyPr/>
                <a:lstStyle/>
                <a:p>
                  <a:r>
                    <a:rPr lang="en-US">
                      <a:noFill/>
                    </a:rPr>
                    <a:t> </a:t>
                  </a:r>
                </a:p>
              </p:txBody>
            </p:sp>
          </mc:Fallback>
        </mc:AlternateContent>
      </p:grpSp>
      <p:cxnSp>
        <p:nvCxnSpPr>
          <p:cNvPr id="29" name="Straight Arrow Connector 28"/>
          <p:cNvCxnSpPr/>
          <p:nvPr/>
        </p:nvCxnSpPr>
        <p:spPr>
          <a:xfrm>
            <a:off x="5198484" y="4457774"/>
            <a:ext cx="15114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83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Simplex-3d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fil-PH" dirty="0" smtClean="0"/>
                  <a:t>Choose the sub-portal that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inside of</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17" name="Picture 16"/>
          <p:cNvPicPr>
            <a:picLocks noChangeAspect="1"/>
          </p:cNvPicPr>
          <p:nvPr/>
        </p:nvPicPr>
        <p:blipFill>
          <a:blip r:embed="rId4"/>
          <a:stretch>
            <a:fillRect/>
          </a:stretch>
        </p:blipFill>
        <p:spPr>
          <a:xfrm>
            <a:off x="3340943" y="2616691"/>
            <a:ext cx="4607832" cy="377190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069259" y="4734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69259" y="4734744"/>
                <a:ext cx="324853" cy="403124"/>
              </a:xfrm>
              <a:prstGeom prst="rect">
                <a:avLst/>
              </a:prstGeom>
              <a:blipFill rotWithShape="0">
                <a:blip r:embed="rId5"/>
                <a:stretch>
                  <a:fillRect l="-3774" r="-9434"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828808" y="3317804"/>
                <a:ext cx="591197" cy="420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𝑛𝑒𝑤</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828808" y="3317804"/>
                <a:ext cx="591197" cy="420436"/>
              </a:xfrm>
              <a:prstGeom prst="rect">
                <a:avLst/>
              </a:prstGeom>
              <a:blipFill rotWithShape="0">
                <a:blip r:embed="rId6"/>
                <a:stretch>
                  <a:fillRect t="-21739" r="-3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518528" y="631190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518528" y="6311900"/>
                <a:ext cx="324853" cy="403124"/>
              </a:xfrm>
              <a:prstGeom prst="rect">
                <a:avLst/>
              </a:prstGeom>
              <a:blipFill rotWithShape="0">
                <a:blip r:embed="rId7"/>
                <a:stretch>
                  <a:fillRect t="-22388"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93053" y="2414295"/>
                <a:ext cx="570926"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93053" y="2414295"/>
                <a:ext cx="570926" cy="404791"/>
              </a:xfrm>
              <a:prstGeom prst="rect">
                <a:avLst/>
              </a:prstGeom>
              <a:blipFill rotWithShape="0">
                <a:blip r:embed="rId8"/>
                <a:stretch>
                  <a:fillRect t="-22727" r="-21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825739" y="2690436"/>
                <a:ext cx="570926"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fil-PH"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825739" y="2690436"/>
                <a:ext cx="570926" cy="404791"/>
              </a:xfrm>
              <a:prstGeom prst="rect">
                <a:avLst/>
              </a:prstGeom>
              <a:blipFill rotWithShape="0">
                <a:blip r:embed="rId9"/>
                <a:stretch>
                  <a:fillRect t="-22388" r="-21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899699" y="3491052"/>
                <a:ext cx="5827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fil-PH" b="0" i="1" smtClean="0">
                                  <a:solidFill>
                                    <a:schemeClr val="tx1"/>
                                  </a:solidFill>
                                  <a:latin typeface="Cambria Math" panose="02040503050406030204" pitchFamily="18" charset="0"/>
                                </a:rPr>
                                <m:t>𝑛</m:t>
                              </m:r>
                            </m:e>
                          </m:acc>
                        </m:e>
                        <m:sub>
                          <m:r>
                            <a:rPr lang="fil-PH" b="0" i="1" smtClean="0">
                              <a:solidFill>
                                <a:schemeClr val="tx1"/>
                              </a:solidFill>
                              <a:latin typeface="Cambria Math" panose="02040503050406030204" pitchFamily="18" charset="0"/>
                            </a:rPr>
                            <m:t>02</m:t>
                          </m:r>
                          <m:r>
                            <a:rPr lang="fil-PH" b="0" i="1" smtClean="0">
                              <a:solidFill>
                                <a:schemeClr val="tx1"/>
                              </a:solidFill>
                              <a:latin typeface="Cambria Math" panose="02040503050406030204" pitchFamily="18" charset="0"/>
                            </a:rPr>
                            <m:t>𝑛</m:t>
                          </m:r>
                        </m:sub>
                      </m:sSub>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899699" y="3491052"/>
                <a:ext cx="582733" cy="369332"/>
              </a:xfrm>
              <a:prstGeom prst="rect">
                <a:avLst/>
              </a:prstGeom>
              <a:blipFill rotWithShape="0">
                <a:blip r:embed="rId10"/>
                <a:stretch>
                  <a:fillRect r="-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945533" y="4664243"/>
                <a:ext cx="5827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fil-PH" b="0" i="1" smtClean="0">
                                  <a:solidFill>
                                    <a:schemeClr val="tx1"/>
                                  </a:solidFill>
                                  <a:latin typeface="Cambria Math" panose="02040503050406030204" pitchFamily="18" charset="0"/>
                                </a:rPr>
                                <m:t>𝑛</m:t>
                              </m:r>
                            </m:e>
                          </m:acc>
                        </m:e>
                        <m:sub>
                          <m:r>
                            <a:rPr lang="fil-PH" b="0" i="1" smtClean="0">
                              <a:solidFill>
                                <a:schemeClr val="tx1"/>
                              </a:solidFill>
                              <a:latin typeface="Cambria Math" panose="02040503050406030204" pitchFamily="18" charset="0"/>
                            </a:rPr>
                            <m:t>01</m:t>
                          </m:r>
                          <m:r>
                            <a:rPr lang="fil-PH" b="0" i="1" smtClean="0">
                              <a:solidFill>
                                <a:schemeClr val="tx1"/>
                              </a:solidFill>
                              <a:latin typeface="Cambria Math" panose="02040503050406030204" pitchFamily="18" charset="0"/>
                            </a:rPr>
                            <m:t>𝑛</m:t>
                          </m:r>
                        </m:sub>
                      </m:sSub>
                    </m:oMath>
                  </m:oMathPara>
                </a14:m>
                <a:endParaRPr lang="en-US" dirty="0">
                  <a:solidFill>
                    <a:schemeClr val="tx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45533" y="4664243"/>
                <a:ext cx="582733" cy="369332"/>
              </a:xfrm>
              <a:prstGeom prst="rect">
                <a:avLst/>
              </a:prstGeom>
              <a:blipFill rotWithShape="0">
                <a:blip r:embed="rId11"/>
                <a:stretch>
                  <a:fillRect r="-1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07264" y="2910561"/>
                <a:ext cx="5827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fil-PH" b="0" i="1" smtClean="0">
                                  <a:solidFill>
                                    <a:schemeClr val="tx1"/>
                                  </a:solidFill>
                                  <a:latin typeface="Cambria Math" panose="02040503050406030204" pitchFamily="18" charset="0"/>
                                </a:rPr>
                                <m:t>𝑛</m:t>
                              </m:r>
                            </m:e>
                          </m:acc>
                        </m:e>
                        <m:sub>
                          <m:r>
                            <a:rPr lang="fil-PH" b="0" i="1" smtClean="0">
                              <a:solidFill>
                                <a:schemeClr val="tx1"/>
                              </a:solidFill>
                              <a:latin typeface="Cambria Math" panose="02040503050406030204" pitchFamily="18" charset="0"/>
                            </a:rPr>
                            <m:t>03</m:t>
                          </m:r>
                          <m:r>
                            <a:rPr lang="fil-PH" b="0" i="1" smtClean="0">
                              <a:solidFill>
                                <a:schemeClr val="tx1"/>
                              </a:solidFill>
                              <a:latin typeface="Cambria Math" panose="02040503050406030204" pitchFamily="18" charset="0"/>
                            </a:rPr>
                            <m:t>𝑛</m:t>
                          </m:r>
                        </m:sub>
                      </m:sSub>
                    </m:oMath>
                  </m:oMathPara>
                </a14:m>
                <a:endParaRPr lang="en-US"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807264" y="2910561"/>
                <a:ext cx="582733" cy="369332"/>
              </a:xfrm>
              <a:prstGeom prst="rect">
                <a:avLst/>
              </a:prstGeom>
              <a:blipFill rotWithShape="0">
                <a:blip r:embed="rId12"/>
                <a:stretch>
                  <a:fillRect r="-1053"/>
                </a:stretch>
              </a:blipFill>
            </p:spPr>
            <p:txBody>
              <a:bodyPr/>
              <a:lstStyle/>
              <a:p>
                <a:r>
                  <a:rPr lang="en-US">
                    <a:noFill/>
                  </a:rPr>
                  <a:t> </a:t>
                </a:r>
              </a:p>
            </p:txBody>
          </p:sp>
        </mc:Fallback>
      </mc:AlternateContent>
      <p:pic>
        <p:nvPicPr>
          <p:cNvPr id="18" name="Picture 17"/>
          <p:cNvPicPr>
            <a:picLocks noChangeAspect="1"/>
          </p:cNvPicPr>
          <p:nvPr/>
        </p:nvPicPr>
        <p:blipFill>
          <a:blip r:embed="rId13"/>
          <a:stretch>
            <a:fillRect/>
          </a:stretch>
        </p:blipFill>
        <p:spPr>
          <a:xfrm>
            <a:off x="5173579" y="4664243"/>
            <a:ext cx="152325" cy="152400"/>
          </a:xfrm>
          <a:prstGeom prst="rect">
            <a:avLst/>
          </a:prstGeom>
        </p:spPr>
      </p:pic>
    </p:spTree>
    <p:extLst>
      <p:ext uri="{BB962C8B-B14F-4D97-AF65-F5344CB8AC3E}">
        <p14:creationId xmlns:p14="http://schemas.microsoft.com/office/powerpoint/2010/main" val="3223815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Find Initial Portal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dirty="0" smtClean="0"/>
                  <a:t>Add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7" name="Group 6"/>
          <p:cNvGrpSpPr/>
          <p:nvPr/>
        </p:nvGrpSpPr>
        <p:grpSpPr>
          <a:xfrm>
            <a:off x="5207437" y="2610644"/>
            <a:ext cx="1777125" cy="2781300"/>
            <a:chOff x="5488791" y="2741735"/>
            <a:chExt cx="1777125" cy="2781300"/>
          </a:xfrm>
        </p:grpSpPr>
        <p:pic>
          <p:nvPicPr>
            <p:cNvPr id="4" name="Picture 3"/>
            <p:cNvPicPr>
              <a:picLocks noChangeAspect="1"/>
            </p:cNvPicPr>
            <p:nvPr/>
          </p:nvPicPr>
          <p:blipFill>
            <a:blip r:embed="rId4"/>
            <a:stretch>
              <a:fillRect/>
            </a:stretch>
          </p:blipFill>
          <p:spPr>
            <a:xfrm>
              <a:off x="5488791" y="2741735"/>
              <a:ext cx="1777125" cy="27813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469827" y="501293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69827" y="5012933"/>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44974" y="369369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144974" y="3693699"/>
                  <a:ext cx="324853" cy="403124"/>
                </a:xfrm>
                <a:prstGeom prst="rect">
                  <a:avLst/>
                </a:prstGeom>
                <a:blipFill rotWithShape="0">
                  <a:blip r:embed="rId6"/>
                  <a:stretch>
                    <a:fillRect t="-20896" r="-24528"/>
                  </a:stretch>
                </a:blipFill>
              </p:spPr>
              <p:txBody>
                <a:bodyPr/>
                <a:lstStyle/>
                <a:p>
                  <a:r>
                    <a:rPr lang="en-US">
                      <a:noFill/>
                    </a:rPr>
                    <a:t> </a:t>
                  </a:r>
                </a:p>
              </p:txBody>
            </p:sp>
          </mc:Fallback>
        </mc:AlternateContent>
      </p:grpSp>
    </p:spTree>
    <p:extLst>
      <p:ext uri="{BB962C8B-B14F-4D97-AF65-F5344CB8AC3E}">
        <p14:creationId xmlns:p14="http://schemas.microsoft.com/office/powerpoint/2010/main" val="170234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Find Initial Portal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Search in direction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r>
                      <a:rPr lang="fil-PH" b="0" i="1" dirty="0" smtClean="0">
                        <a:latin typeface="Cambria Math" panose="02040503050406030204" pitchFamily="18" charset="0"/>
                      </a:rPr>
                      <m:t>−</m:t>
                    </m:r>
                    <m:sSub>
                      <m:sSubPr>
                        <m:ctrlPr>
                          <a:rPr lang="fil-PH" b="0" i="1" dirty="0" smtClean="0">
                            <a:latin typeface="Cambria Math" panose="02040503050406030204" pitchFamily="18" charset="0"/>
                          </a:rPr>
                        </m:ctrlPr>
                      </m:sSubPr>
                      <m:e>
                        <m:acc>
                          <m:accPr>
                            <m:chr m:val="⃗"/>
                            <m:ctrlPr>
                              <a:rPr lang="fil-PH" b="0" i="1" dirty="0" smtClean="0">
                                <a:latin typeface="Cambria Math" panose="02040503050406030204" pitchFamily="18" charset="0"/>
                              </a:rPr>
                            </m:ctrlPr>
                          </m:accPr>
                          <m:e>
                            <m:r>
                              <a:rPr lang="fil-PH" b="0" i="1" dirty="0" smtClean="0">
                                <a:latin typeface="Cambria Math" panose="02040503050406030204" pitchFamily="18" charset="0"/>
                              </a:rPr>
                              <m:t>𝑆</m:t>
                            </m:r>
                          </m:e>
                        </m:acc>
                      </m:e>
                      <m:sub>
                        <m:r>
                          <a:rPr lang="fil-PH" b="0" i="1" dirty="0" smtClean="0">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07437" y="2610644"/>
            <a:ext cx="1777125" cy="2781300"/>
            <a:chOff x="5207437" y="2610644"/>
            <a:chExt cx="1777125" cy="2781300"/>
          </a:xfrm>
        </p:grpSpPr>
        <p:pic>
          <p:nvPicPr>
            <p:cNvPr id="8" name="Picture 7"/>
            <p:cNvPicPr>
              <a:picLocks noChangeAspect="1"/>
            </p:cNvPicPr>
            <p:nvPr/>
          </p:nvPicPr>
          <p:blipFill>
            <a:blip r:embed="rId4"/>
            <a:stretch>
              <a:fillRect/>
            </a:stretch>
          </p:blipFill>
          <p:spPr>
            <a:xfrm>
              <a:off x="5207437" y="2610644"/>
              <a:ext cx="1777125" cy="27813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p:grpSp>
    </p:spTree>
    <p:extLst>
      <p:ext uri="{BB962C8B-B14F-4D97-AF65-F5344CB8AC3E}">
        <p14:creationId xmlns:p14="http://schemas.microsoft.com/office/powerpoint/2010/main" val="25085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Portal Refinement</a:t>
            </a:r>
            <a:endParaRPr lang="en-US" dirty="0"/>
          </a:p>
        </p:txBody>
      </p:sp>
      <p:sp>
        <p:nvSpPr>
          <p:cNvPr id="3" name="Content Placeholder 2"/>
          <p:cNvSpPr>
            <a:spLocks noGrp="1"/>
          </p:cNvSpPr>
          <p:nvPr>
            <p:ph idx="1"/>
          </p:nvPr>
        </p:nvSpPr>
        <p:spPr/>
        <p:txBody>
          <a:bodyPr/>
          <a:lstStyle/>
          <a:p>
            <a:pPr marL="0" indent="0">
              <a:buNone/>
            </a:pPr>
            <a:r>
              <a:rPr lang="en-US" dirty="0" smtClean="0"/>
              <a:t>2 main differences from GJK:</a:t>
            </a:r>
          </a:p>
          <a:p>
            <a:pPr marL="971550" lvl="1" indent="-514350">
              <a:buFont typeface="+mj-lt"/>
              <a:buAutoNum type="arabicPeriod"/>
            </a:pPr>
            <a:r>
              <a:rPr lang="en-US" dirty="0" smtClean="0"/>
              <a:t>Start with a point in the center</a:t>
            </a:r>
          </a:p>
          <a:p>
            <a:pPr marL="971550" lvl="1" indent="-514350">
              <a:buFont typeface="+mj-lt"/>
              <a:buAutoNum type="arabicPeriod"/>
            </a:pPr>
            <a:r>
              <a:rPr lang="en-US" dirty="0" smtClean="0"/>
              <a:t>Maintains a tetrahedron in 3d </a:t>
            </a:r>
          </a:p>
        </p:txBody>
      </p:sp>
    </p:spTree>
    <p:extLst>
      <p:ext uri="{BB962C8B-B14F-4D97-AF65-F5344CB8AC3E}">
        <p14:creationId xmlns:p14="http://schemas.microsoft.com/office/powerpoint/2010/main" val="869068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Find Initial Portal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Add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oMath>
                </a14:m>
                <a:r>
                  <a:rPr lang="en-US" dirty="0" smtClean="0"/>
                  <a:t> to the simplex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7" name="Group 6"/>
          <p:cNvGrpSpPr/>
          <p:nvPr/>
        </p:nvGrpSpPr>
        <p:grpSpPr>
          <a:xfrm>
            <a:off x="5207437" y="2610644"/>
            <a:ext cx="1777125" cy="3155899"/>
            <a:chOff x="5207437" y="2610644"/>
            <a:chExt cx="1777125" cy="3155899"/>
          </a:xfrm>
        </p:grpSpPr>
        <p:pic>
          <p:nvPicPr>
            <p:cNvPr id="4" name="Picture 3"/>
            <p:cNvPicPr>
              <a:picLocks noChangeAspect="1"/>
            </p:cNvPicPr>
            <p:nvPr/>
          </p:nvPicPr>
          <p:blipFill>
            <a:blip r:embed="rId4"/>
            <a:stretch>
              <a:fillRect/>
            </a:stretch>
          </p:blipFill>
          <p:spPr>
            <a:xfrm>
              <a:off x="5207437"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19455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Find Initial Portal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Search perpendicular to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0</m:t>
                        </m:r>
                      </m:sub>
                    </m:sSub>
                  </m:oMath>
                </a14:m>
                <a:r>
                  <a:rPr lang="en-US" dirty="0" smtClean="0"/>
                  <a:t> and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07437" y="2610644"/>
            <a:ext cx="1777125" cy="3155899"/>
            <a:chOff x="5207437" y="2610644"/>
            <a:chExt cx="1777125" cy="3155899"/>
          </a:xfrm>
        </p:grpSpPr>
        <p:pic>
          <p:nvPicPr>
            <p:cNvPr id="8" name="Picture 7"/>
            <p:cNvPicPr>
              <a:picLocks noChangeAspect="1"/>
            </p:cNvPicPr>
            <p:nvPr/>
          </p:nvPicPr>
          <p:blipFill>
            <a:blip r:embed="rId4"/>
            <a:stretch>
              <a:fillRect/>
            </a:stretch>
          </p:blipFill>
          <p:spPr>
            <a:xfrm>
              <a:off x="5207437"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025367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Find Initial Portal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Add </a:t>
                </a:r>
                <a14:m>
                  <m:oMath xmlns:m="http://schemas.openxmlformats.org/officeDocument/2006/math">
                    <m:sSub>
                      <m:sSubPr>
                        <m:ctrlPr>
                          <a:rPr lang="fil-PH" b="0" i="1" dirty="0" smtClean="0">
                            <a:latin typeface="Cambria Math" panose="02040503050406030204" pitchFamily="18" charset="0"/>
                          </a:rPr>
                        </m:ctrlPr>
                      </m:sSubPr>
                      <m:e>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𝑆</m:t>
                            </m:r>
                          </m:e>
                        </m:acc>
                      </m:e>
                      <m:sub>
                        <m:r>
                          <a:rPr lang="fil-PH" b="0" i="1" dirty="0" smtClean="0">
                            <a:latin typeface="Cambria Math" panose="02040503050406030204" pitchFamily="18" charset="0"/>
                          </a:rPr>
                          <m:t>2</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7" name="Group 6"/>
          <p:cNvGrpSpPr/>
          <p:nvPr/>
        </p:nvGrpSpPr>
        <p:grpSpPr>
          <a:xfrm>
            <a:off x="4917804" y="2610644"/>
            <a:ext cx="2066758" cy="3155899"/>
            <a:chOff x="4917804" y="2610644"/>
            <a:chExt cx="2066758" cy="3155899"/>
          </a:xfrm>
        </p:grpSpPr>
        <p:pic>
          <p:nvPicPr>
            <p:cNvPr id="4" name="Picture 3"/>
            <p:cNvPicPr>
              <a:picLocks noChangeAspect="1"/>
            </p:cNvPicPr>
            <p:nvPr/>
          </p:nvPicPr>
          <p:blipFill>
            <a:blip r:embed="rId4"/>
            <a:stretch>
              <a:fillRect/>
            </a:stretch>
          </p:blipFill>
          <p:spPr>
            <a:xfrm>
              <a:off x="5207437"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7804" y="330743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7804" y="3307430"/>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40737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Portal Discovery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Check if the portal contains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4917804" y="2610644"/>
            <a:ext cx="2062541" cy="3155899"/>
            <a:chOff x="4917804" y="2610644"/>
            <a:chExt cx="2062541" cy="3155899"/>
          </a:xfrm>
        </p:grpSpPr>
        <p:pic>
          <p:nvPicPr>
            <p:cNvPr id="8" name="Picture 7"/>
            <p:cNvPicPr>
              <a:picLocks noChangeAspect="1"/>
            </p:cNvPicPr>
            <p:nvPr/>
          </p:nvPicPr>
          <p:blipFill>
            <a:blip r:embed="rId4"/>
            <a:stretch>
              <a:fillRect/>
            </a:stretch>
          </p:blipFill>
          <p:spPr>
            <a:xfrm>
              <a:off x="5203220"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7804" y="330743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7804" y="3307430"/>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650407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Discovery</a:t>
            </a:r>
          </a:p>
        </p:txBody>
      </p:sp>
      <p:sp>
        <p:nvSpPr>
          <p:cNvPr id="3" name="Content Placeholder 2"/>
          <p:cNvSpPr>
            <a:spLocks noGrp="1"/>
          </p:cNvSpPr>
          <p:nvPr>
            <p:ph idx="1"/>
          </p:nvPr>
        </p:nvSpPr>
        <p:spPr/>
        <p:txBody>
          <a:bodyPr/>
          <a:lstStyle/>
          <a:p>
            <a:pPr marL="0" indent="0" algn="ctr">
              <a:buNone/>
            </a:pPr>
            <a:r>
              <a:rPr lang="fil-PH" dirty="0" smtClean="0"/>
              <a:t>Update Portal</a:t>
            </a:r>
            <a:endParaRPr lang="en-US" dirty="0"/>
          </a:p>
        </p:txBody>
      </p:sp>
      <p:grpSp>
        <p:nvGrpSpPr>
          <p:cNvPr id="7" name="Group 6"/>
          <p:cNvGrpSpPr/>
          <p:nvPr/>
        </p:nvGrpSpPr>
        <p:grpSpPr>
          <a:xfrm>
            <a:off x="4917804" y="2610644"/>
            <a:ext cx="2062540" cy="3155899"/>
            <a:chOff x="4917804" y="2610644"/>
            <a:chExt cx="2062540" cy="3155899"/>
          </a:xfrm>
        </p:grpSpPr>
        <p:pic>
          <p:nvPicPr>
            <p:cNvPr id="4" name="Picture 3"/>
            <p:cNvPicPr>
              <a:picLocks noChangeAspect="1"/>
            </p:cNvPicPr>
            <p:nvPr/>
          </p:nvPicPr>
          <p:blipFill>
            <a:blip r:embed="rId3"/>
            <a:stretch>
              <a:fillRect/>
            </a:stretch>
          </p:blipFill>
          <p:spPr>
            <a:xfrm>
              <a:off x="5203219"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17804" y="3307430"/>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17804" y="3307430"/>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212987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Discovery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a:t>Check if the portal contains </a:t>
                </a:r>
                <a14:m>
                  <m:oMath xmlns:m="http://schemas.openxmlformats.org/officeDocument/2006/math">
                    <m:acc>
                      <m:accPr>
                        <m:chr m:val="⃗"/>
                        <m:ctrlPr>
                          <a:rPr lang="fil-PH" i="1">
                            <a:latin typeface="Cambria Math" panose="02040503050406030204" pitchFamily="18" charset="0"/>
                          </a:rPr>
                        </m:ctrlPr>
                      </m:accPr>
                      <m:e>
                        <m:r>
                          <a:rPr lang="fil-PH" i="1">
                            <a:latin typeface="Cambria Math" panose="02040503050406030204" pitchFamily="18" charset="0"/>
                          </a:rPr>
                          <m:t>𝑄</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10244" y="2610644"/>
            <a:ext cx="2051166" cy="3155899"/>
            <a:chOff x="5210244" y="2610644"/>
            <a:chExt cx="2051166" cy="3155899"/>
          </a:xfrm>
        </p:grpSpPr>
        <p:pic>
          <p:nvPicPr>
            <p:cNvPr id="8" name="Picture 7"/>
            <p:cNvPicPr>
              <a:picLocks noChangeAspect="1"/>
            </p:cNvPicPr>
            <p:nvPr/>
          </p:nvPicPr>
          <p:blipFill>
            <a:blip r:embed="rId4"/>
            <a:stretch>
              <a:fillRect/>
            </a:stretch>
          </p:blipFill>
          <p:spPr>
            <a:xfrm>
              <a:off x="5210244"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665643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a:t>
            </a:r>
            <a:r>
              <a:rPr lang="en-US" dirty="0" smtClean="0"/>
              <a:t>Refinement</a:t>
            </a:r>
            <a:endParaRPr lang="en-US" dirty="0"/>
          </a:p>
        </p:txBody>
      </p:sp>
      <p:sp>
        <p:nvSpPr>
          <p:cNvPr id="3" name="Content Placeholder 2"/>
          <p:cNvSpPr>
            <a:spLocks noGrp="1"/>
          </p:cNvSpPr>
          <p:nvPr>
            <p:ph idx="1"/>
          </p:nvPr>
        </p:nvSpPr>
        <p:spPr/>
        <p:txBody>
          <a:bodyPr/>
          <a:lstStyle/>
          <a:p>
            <a:pPr marL="0" indent="0" algn="ctr">
              <a:buNone/>
            </a:pPr>
            <a:endParaRPr lang="en-US" dirty="0"/>
          </a:p>
        </p:txBody>
      </p:sp>
      <p:grpSp>
        <p:nvGrpSpPr>
          <p:cNvPr id="7" name="Group 6"/>
          <p:cNvGrpSpPr/>
          <p:nvPr/>
        </p:nvGrpSpPr>
        <p:grpSpPr>
          <a:xfrm>
            <a:off x="5210243" y="2610644"/>
            <a:ext cx="2051167" cy="3155899"/>
            <a:chOff x="5210243" y="2610644"/>
            <a:chExt cx="2051167" cy="3155899"/>
          </a:xfrm>
        </p:grpSpPr>
        <p:pic>
          <p:nvPicPr>
            <p:cNvPr id="4" name="Picture 3"/>
            <p:cNvPicPr>
              <a:picLocks noChangeAspect="1"/>
            </p:cNvPicPr>
            <p:nvPr/>
          </p:nvPicPr>
          <p:blipFill>
            <a:blip r:embed="rId3"/>
            <a:stretch>
              <a:fillRect/>
            </a:stretch>
          </p:blipFill>
          <p:spPr>
            <a:xfrm>
              <a:off x="5210243"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292440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Check if the simplex contains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10243" y="2610644"/>
            <a:ext cx="2051167" cy="3155899"/>
            <a:chOff x="5210243" y="2610644"/>
            <a:chExt cx="2051167" cy="3155899"/>
          </a:xfrm>
        </p:grpSpPr>
        <p:pic>
          <p:nvPicPr>
            <p:cNvPr id="8" name="Picture 7"/>
            <p:cNvPicPr>
              <a:picLocks noChangeAspect="1"/>
            </p:cNvPicPr>
            <p:nvPr/>
          </p:nvPicPr>
          <p:blipFill>
            <a:blip r:embed="rId4"/>
            <a:stretch>
              <a:fillRect/>
            </a:stretch>
          </p:blipFill>
          <p:spPr>
            <a:xfrm>
              <a:off x="5210243"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407243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p:sp>
        <p:nvSpPr>
          <p:cNvPr id="3" name="Content Placeholder 2"/>
          <p:cNvSpPr>
            <a:spLocks noGrp="1"/>
          </p:cNvSpPr>
          <p:nvPr>
            <p:ph idx="1"/>
          </p:nvPr>
        </p:nvSpPr>
        <p:spPr/>
        <p:txBody>
          <a:bodyPr/>
          <a:lstStyle/>
          <a:p>
            <a:pPr marL="0" indent="0" algn="ctr">
              <a:buNone/>
            </a:pPr>
            <a:r>
              <a:rPr lang="fil-PH" dirty="0" smtClean="0"/>
              <a:t>Find a new support</a:t>
            </a:r>
            <a:endParaRPr lang="en-US" dirty="0"/>
          </a:p>
        </p:txBody>
      </p:sp>
      <p:grpSp>
        <p:nvGrpSpPr>
          <p:cNvPr id="7" name="Group 6"/>
          <p:cNvGrpSpPr/>
          <p:nvPr/>
        </p:nvGrpSpPr>
        <p:grpSpPr>
          <a:xfrm>
            <a:off x="5210242" y="2610644"/>
            <a:ext cx="2051168" cy="3155899"/>
            <a:chOff x="5210242" y="2610644"/>
            <a:chExt cx="2051168" cy="3155899"/>
          </a:xfrm>
        </p:grpSpPr>
        <p:pic>
          <p:nvPicPr>
            <p:cNvPr id="4" name="Picture 3"/>
            <p:cNvPicPr>
              <a:picLocks noChangeAspect="1"/>
            </p:cNvPicPr>
            <p:nvPr/>
          </p:nvPicPr>
          <p:blipFill>
            <a:blip r:embed="rId3"/>
            <a:stretch>
              <a:fillRect/>
            </a:stretch>
          </p:blipFill>
          <p:spPr>
            <a:xfrm>
              <a:off x="5210242"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128967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smtClean="0"/>
                  <a:t>Check if </a:t>
                </a:r>
                <a14:m>
                  <m:oMath xmlns:m="http://schemas.openxmlformats.org/officeDocument/2006/math">
                    <m:acc>
                      <m:accPr>
                        <m:chr m:val="⃗"/>
                        <m:ctrlPr>
                          <a:rPr lang="fil-PH" b="0" i="1" smtClean="0">
                            <a:latin typeface="Cambria Math" panose="02040503050406030204" pitchFamily="18" charset="0"/>
                          </a:rPr>
                        </m:ctrlPr>
                      </m:accPr>
                      <m:e>
                        <m:r>
                          <a:rPr lang="fil-PH" b="0" i="1" smtClean="0">
                            <a:latin typeface="Cambria Math" panose="02040503050406030204" pitchFamily="18" charset="0"/>
                          </a:rPr>
                          <m:t>𝑄</m:t>
                        </m:r>
                      </m:e>
                    </m:acc>
                  </m:oMath>
                </a14:m>
                <a:r>
                  <a:rPr lang="en-US" dirty="0" smtClean="0"/>
                  <a:t> is outside the support plane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10242" y="2610644"/>
            <a:ext cx="2754544" cy="3238500"/>
            <a:chOff x="5210242" y="2610644"/>
            <a:chExt cx="2754544" cy="3238500"/>
          </a:xfrm>
        </p:grpSpPr>
        <p:pic>
          <p:nvPicPr>
            <p:cNvPr id="8" name="Picture 7"/>
            <p:cNvPicPr>
              <a:picLocks noChangeAspect="1"/>
            </p:cNvPicPr>
            <p:nvPr/>
          </p:nvPicPr>
          <p:blipFill>
            <a:blip r:embed="rId4"/>
            <a:stretch>
              <a:fillRect/>
            </a:stretch>
          </p:blipFill>
          <p:spPr>
            <a:xfrm>
              <a:off x="5210242" y="2610644"/>
              <a:ext cx="2754544" cy="32385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9"/>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13931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Portal Refinement</a:t>
            </a:r>
            <a:endParaRPr lang="en-US" dirty="0"/>
          </a:p>
        </p:txBody>
      </p:sp>
      <p:sp>
        <p:nvSpPr>
          <p:cNvPr id="3" name="Content Placeholder 2"/>
          <p:cNvSpPr>
            <a:spLocks noGrp="1"/>
          </p:cNvSpPr>
          <p:nvPr>
            <p:ph idx="1"/>
          </p:nvPr>
        </p:nvSpPr>
        <p:spPr/>
        <p:txBody>
          <a:bodyPr/>
          <a:lstStyle/>
          <a:p>
            <a:pPr marL="0" indent="0">
              <a:buNone/>
            </a:pPr>
            <a:r>
              <a:rPr lang="en-US" dirty="0" smtClean="0"/>
              <a:t>MPR does not:</a:t>
            </a:r>
          </a:p>
          <a:p>
            <a:pPr marL="971550" lvl="1" indent="-514350">
              <a:buFont typeface="+mj-lt"/>
              <a:buAutoNum type="arabicPeriod"/>
            </a:pPr>
            <a:r>
              <a:rPr lang="en-US" dirty="0" smtClean="0"/>
              <a:t>Find closest points</a:t>
            </a:r>
          </a:p>
          <a:p>
            <a:pPr marL="971550" lvl="1" indent="-514350">
              <a:buFont typeface="+mj-lt"/>
              <a:buAutoNum type="arabicPeriod"/>
            </a:pPr>
            <a:r>
              <a:rPr lang="en-US" dirty="0" smtClean="0"/>
              <a:t>Generate contact info</a:t>
            </a:r>
          </a:p>
        </p:txBody>
      </p:sp>
    </p:spTree>
    <p:extLst>
      <p:ext uri="{BB962C8B-B14F-4D97-AF65-F5344CB8AC3E}">
        <p14:creationId xmlns:p14="http://schemas.microsoft.com/office/powerpoint/2010/main" val="1051375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p:sp>
        <p:nvSpPr>
          <p:cNvPr id="3" name="Content Placeholder 2"/>
          <p:cNvSpPr>
            <a:spLocks noGrp="1"/>
          </p:cNvSpPr>
          <p:nvPr>
            <p:ph idx="1"/>
          </p:nvPr>
        </p:nvSpPr>
        <p:spPr/>
        <p:txBody>
          <a:bodyPr/>
          <a:lstStyle/>
          <a:p>
            <a:pPr marL="0" indent="0" algn="ctr">
              <a:buNone/>
            </a:pPr>
            <a:r>
              <a:rPr lang="fil-PH" dirty="0" smtClean="0"/>
              <a:t>Check if the support plane is too close</a:t>
            </a:r>
            <a:endParaRPr lang="en-US" dirty="0"/>
          </a:p>
        </p:txBody>
      </p:sp>
      <p:grpSp>
        <p:nvGrpSpPr>
          <p:cNvPr id="7" name="Group 6"/>
          <p:cNvGrpSpPr/>
          <p:nvPr/>
        </p:nvGrpSpPr>
        <p:grpSpPr>
          <a:xfrm>
            <a:off x="5210242" y="2610644"/>
            <a:ext cx="2051168" cy="3155899"/>
            <a:chOff x="5210242" y="2610644"/>
            <a:chExt cx="2051168" cy="3155899"/>
          </a:xfrm>
        </p:grpSpPr>
        <p:pic>
          <p:nvPicPr>
            <p:cNvPr id="4" name="Picture 3"/>
            <p:cNvPicPr>
              <a:picLocks noChangeAspect="1"/>
            </p:cNvPicPr>
            <p:nvPr/>
          </p:nvPicPr>
          <p:blipFill>
            <a:blip r:embed="rId3"/>
            <a:stretch>
              <a:fillRect/>
            </a:stretch>
          </p:blipFill>
          <p:spPr>
            <a:xfrm>
              <a:off x="5210242"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928528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dirty="0" smtClean="0"/>
                  <a:t>Update Simplex – Check sub-portal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3</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9" name="Group 8"/>
          <p:cNvGrpSpPr/>
          <p:nvPr/>
        </p:nvGrpSpPr>
        <p:grpSpPr>
          <a:xfrm>
            <a:off x="5210241" y="2610644"/>
            <a:ext cx="2051169" cy="3155899"/>
            <a:chOff x="5210241" y="2610644"/>
            <a:chExt cx="2051169" cy="3155899"/>
          </a:xfrm>
        </p:grpSpPr>
        <p:pic>
          <p:nvPicPr>
            <p:cNvPr id="8" name="Picture 7"/>
            <p:cNvPicPr>
              <a:picLocks noChangeAspect="1"/>
            </p:cNvPicPr>
            <p:nvPr/>
          </p:nvPicPr>
          <p:blipFill>
            <a:blip r:embed="rId4"/>
            <a:stretch>
              <a:fillRect/>
            </a:stretch>
          </p:blipFill>
          <p:spPr>
            <a:xfrm>
              <a:off x="5210241"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9"/>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185891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dirty="0" smtClean="0"/>
                  <a:t>Update Simplex – Check sub-portal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3</m:t>
                        </m:r>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b="0" i="1" dirty="0" smtClean="0">
                            <a:latin typeface="Cambria Math" panose="02040503050406030204" pitchFamily="18" charset="0"/>
                          </a:rPr>
                          <m:t>1</m:t>
                        </m:r>
                      </m:sub>
                    </m:sSub>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7" name="Group 6"/>
          <p:cNvGrpSpPr/>
          <p:nvPr/>
        </p:nvGrpSpPr>
        <p:grpSpPr>
          <a:xfrm>
            <a:off x="5210241" y="2610644"/>
            <a:ext cx="2051169" cy="3155899"/>
            <a:chOff x="5210241" y="2610644"/>
            <a:chExt cx="2051169" cy="3155899"/>
          </a:xfrm>
        </p:grpSpPr>
        <p:pic>
          <p:nvPicPr>
            <p:cNvPr id="4" name="Picture 3"/>
            <p:cNvPicPr>
              <a:picLocks noChangeAspect="1"/>
            </p:cNvPicPr>
            <p:nvPr/>
          </p:nvPicPr>
          <p:blipFill>
            <a:blip r:embed="rId4"/>
            <a:stretch>
              <a:fillRect/>
            </a:stretch>
          </p:blipFill>
          <p:spPr>
            <a:xfrm>
              <a:off x="5210241" y="2610644"/>
              <a:ext cx="1802513"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936557" y="404574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6557" y="4045744"/>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9"/>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414694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p:sp>
        <p:nvSpPr>
          <p:cNvPr id="3" name="Content Placeholder 2"/>
          <p:cNvSpPr>
            <a:spLocks noGrp="1"/>
          </p:cNvSpPr>
          <p:nvPr>
            <p:ph idx="1"/>
          </p:nvPr>
        </p:nvSpPr>
        <p:spPr/>
        <p:txBody>
          <a:bodyPr/>
          <a:lstStyle/>
          <a:p>
            <a:pPr marL="0" indent="0" algn="ctr">
              <a:buNone/>
            </a:pPr>
            <a:r>
              <a:rPr lang="en-US" dirty="0" smtClean="0"/>
              <a:t>Update Simplex</a:t>
            </a:r>
            <a:endParaRPr lang="en-US" dirty="0"/>
          </a:p>
        </p:txBody>
      </p:sp>
      <p:grpSp>
        <p:nvGrpSpPr>
          <p:cNvPr id="9" name="Group 8"/>
          <p:cNvGrpSpPr/>
          <p:nvPr/>
        </p:nvGrpSpPr>
        <p:grpSpPr>
          <a:xfrm>
            <a:off x="5207437" y="2610644"/>
            <a:ext cx="1777125" cy="3155899"/>
            <a:chOff x="5207437" y="2610644"/>
            <a:chExt cx="1777125" cy="3155899"/>
          </a:xfrm>
        </p:grpSpPr>
        <p:pic>
          <p:nvPicPr>
            <p:cNvPr id="8" name="Picture 7"/>
            <p:cNvPicPr>
              <a:picLocks noChangeAspect="1"/>
            </p:cNvPicPr>
            <p:nvPr/>
          </p:nvPicPr>
          <p:blipFill>
            <a:blip r:embed="rId3"/>
            <a:stretch>
              <a:fillRect/>
            </a:stretch>
          </p:blipFill>
          <p:spPr>
            <a:xfrm>
              <a:off x="5207437"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4"/>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5"/>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1390491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Portal Refinement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fil-PH" dirty="0"/>
                  <a:t>Check if the simplex contains </a:t>
                </a:r>
                <a14:m>
                  <m:oMath xmlns:m="http://schemas.openxmlformats.org/officeDocument/2006/math">
                    <m:acc>
                      <m:accPr>
                        <m:chr m:val="⃗"/>
                        <m:ctrlPr>
                          <a:rPr lang="fil-PH" i="1">
                            <a:latin typeface="Cambria Math" panose="02040503050406030204" pitchFamily="18" charset="0"/>
                          </a:rPr>
                        </m:ctrlPr>
                      </m:accPr>
                      <m:e>
                        <m:r>
                          <a:rPr lang="fil-PH" i="1">
                            <a:latin typeface="Cambria Math" panose="02040503050406030204" pitchFamily="18" charset="0"/>
                          </a:rPr>
                          <m:t>𝑄</m:t>
                        </m:r>
                      </m:e>
                    </m:acc>
                  </m:oMath>
                </a14:m>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7" name="Group 6"/>
          <p:cNvGrpSpPr/>
          <p:nvPr/>
        </p:nvGrpSpPr>
        <p:grpSpPr>
          <a:xfrm>
            <a:off x="5207437" y="2610644"/>
            <a:ext cx="1777125" cy="3155899"/>
            <a:chOff x="5207437" y="2610644"/>
            <a:chExt cx="1777125" cy="3155899"/>
          </a:xfrm>
        </p:grpSpPr>
        <p:pic>
          <p:nvPicPr>
            <p:cNvPr id="4" name="Picture 3"/>
            <p:cNvPicPr>
              <a:picLocks noChangeAspect="1"/>
            </p:cNvPicPr>
            <p:nvPr/>
          </p:nvPicPr>
          <p:blipFill>
            <a:blip r:embed="rId4"/>
            <a:stretch>
              <a:fillRect/>
            </a:stretch>
          </p:blipFill>
          <p:spPr>
            <a:xfrm>
              <a:off x="5207437" y="261064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88473" y="488184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88473" y="4881842"/>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3620" y="35626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3620" y="3562608"/>
                  <a:ext cx="324853" cy="403124"/>
                </a:xfrm>
                <a:prstGeom prst="rect">
                  <a:avLst/>
                </a:prstGeom>
                <a:blipFill rotWithShape="0">
                  <a:blip r:embed="rId6"/>
                  <a:stretch>
                    <a:fillRect t="-20896" r="-24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0783" y="536341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90783" y="5363419"/>
                  <a:ext cx="324853" cy="403124"/>
                </a:xfrm>
                <a:prstGeom prst="rect">
                  <a:avLst/>
                </a:prstGeom>
                <a:blipFill rotWithShape="0">
                  <a:blip r:embed="rId7"/>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5029" y="463265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5029" y="4632655"/>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4212861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27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MPR Terminology</a:t>
            </a:r>
            <a:endParaRPr lang="en-US" dirty="0"/>
          </a:p>
        </p:txBody>
      </p:sp>
      <p:grpSp>
        <p:nvGrpSpPr>
          <p:cNvPr id="13" name="Group 12"/>
          <p:cNvGrpSpPr/>
          <p:nvPr/>
        </p:nvGrpSpPr>
        <p:grpSpPr>
          <a:xfrm>
            <a:off x="6365505" y="1422501"/>
            <a:ext cx="2853766" cy="3701444"/>
            <a:chOff x="6281284" y="1825625"/>
            <a:chExt cx="2853766" cy="3701444"/>
          </a:xfrm>
        </p:grpSpPr>
        <p:pic>
          <p:nvPicPr>
            <p:cNvPr id="6" name="Picture 5"/>
            <p:cNvPicPr>
              <a:picLocks noChangeAspect="1"/>
            </p:cNvPicPr>
            <p:nvPr/>
          </p:nvPicPr>
          <p:blipFill>
            <a:blip r:embed="rId3"/>
            <a:stretch>
              <a:fillRect/>
            </a:stretch>
          </p:blipFill>
          <p:spPr>
            <a:xfrm>
              <a:off x="6281284" y="1825625"/>
              <a:ext cx="2610053" cy="336494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8656869" y="5123945"/>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656869" y="5123945"/>
                  <a:ext cx="360947" cy="403124"/>
                </a:xfrm>
                <a:prstGeom prst="rect">
                  <a:avLst/>
                </a:prstGeom>
                <a:blipFill rotWithShape="0">
                  <a:blip r:embed="rId4"/>
                  <a:stretch>
                    <a:fillRect t="-20896" r="-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05836" y="4483851"/>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405836" y="4483851"/>
                  <a:ext cx="360947" cy="403124"/>
                </a:xfrm>
                <a:prstGeom prst="rect">
                  <a:avLst/>
                </a:prstGeom>
                <a:blipFill rotWithShape="0">
                  <a:blip r:embed="rId5"/>
                  <a:stretch>
                    <a:fillRect t="-20896" r="-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74103" y="2928502"/>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774103" y="2928502"/>
                  <a:ext cx="360947" cy="403124"/>
                </a:xfrm>
                <a:prstGeom prst="rect">
                  <a:avLst/>
                </a:prstGeom>
                <a:blipFill rotWithShape="0">
                  <a:blip r:embed="rId6"/>
                  <a:stretch>
                    <a:fillRect t="-21212" r="-2372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31877" y="4463891"/>
                  <a:ext cx="3609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10</m:t>
                            </m:r>
                          </m:sub>
                        </m:sSub>
                      </m:oMath>
                    </m:oMathPara>
                  </a14:m>
                  <a:endParaRPr lang="en-US" sz="1400"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031877" y="4463891"/>
                  <a:ext cx="360947" cy="307777"/>
                </a:xfrm>
                <a:prstGeom prst="rect">
                  <a:avLst/>
                </a:prstGeom>
                <a:blipFill rotWithShape="0">
                  <a:blip r:embed="rId7"/>
                  <a:stretch>
                    <a:fillRect r="-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415830" y="4221157"/>
                  <a:ext cx="3609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latin typeface="Cambria Math" panose="02040503050406030204" pitchFamily="18" charset="0"/>
                              </a:rPr>
                            </m:ctrlPr>
                          </m:sSub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𝑛</m:t>
                                </m:r>
                              </m:e>
                            </m:acc>
                          </m:e>
                          <m:sub>
                            <m:r>
                              <a:rPr lang="en-US" sz="1400" b="0" i="1" smtClean="0">
                                <a:solidFill>
                                  <a:schemeClr val="tx1"/>
                                </a:solidFill>
                                <a:latin typeface="Cambria Math" panose="02040503050406030204" pitchFamily="18" charset="0"/>
                              </a:rPr>
                              <m:t>20</m:t>
                            </m:r>
                          </m:sub>
                        </m:sSub>
                      </m:oMath>
                    </m:oMathPara>
                  </a14:m>
                  <a:endParaRPr lang="en-US" sz="1400"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415830" y="4221157"/>
                  <a:ext cx="360947" cy="307777"/>
                </a:xfrm>
                <a:prstGeom prst="rect">
                  <a:avLst/>
                </a:prstGeom>
                <a:blipFill rotWithShape="0">
                  <a:blip r:embed="rId8"/>
                  <a:stretch>
                    <a:fillRect r="-5000"/>
                  </a:stretch>
                </a:blipFill>
              </p:spPr>
              <p:txBody>
                <a:bodyPr/>
                <a:lstStyle/>
                <a:p>
                  <a:r>
                    <a:rPr lang="en-US">
                      <a:noFill/>
                    </a:rPr>
                    <a:t> </a:t>
                  </a:r>
                </a:p>
              </p:txBody>
            </p:sp>
          </mc:Fallback>
        </mc:AlternateContent>
      </p:grpSp>
      <p:grpSp>
        <p:nvGrpSpPr>
          <p:cNvPr id="14" name="Group 13"/>
          <p:cNvGrpSpPr/>
          <p:nvPr/>
        </p:nvGrpSpPr>
        <p:grpSpPr>
          <a:xfrm>
            <a:off x="1903366" y="2497427"/>
            <a:ext cx="1789154" cy="2626518"/>
            <a:chOff x="2204155" y="2704709"/>
            <a:chExt cx="1789154" cy="2626518"/>
          </a:xfrm>
        </p:grpSpPr>
        <p:pic>
          <p:nvPicPr>
            <p:cNvPr id="4" name="Picture 3"/>
            <p:cNvPicPr>
              <a:picLocks noChangeAspect="1"/>
            </p:cNvPicPr>
            <p:nvPr/>
          </p:nvPicPr>
          <p:blipFill>
            <a:blip r:embed="rId9"/>
            <a:stretch>
              <a:fillRect/>
            </a:stretch>
          </p:blipFill>
          <p:spPr>
            <a:xfrm>
              <a:off x="2498782" y="2928502"/>
              <a:ext cx="1261233" cy="205051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204155" y="4221026"/>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04155" y="4221026"/>
                  <a:ext cx="360947" cy="403124"/>
                </a:xfrm>
                <a:prstGeom prst="rect">
                  <a:avLst/>
                </a:prstGeom>
                <a:blipFill rotWithShape="0">
                  <a:blip r:embed="rId10"/>
                  <a:stretch>
                    <a:fillRect t="-20896" r="-237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632362" y="2704709"/>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632362" y="2704709"/>
                  <a:ext cx="360947" cy="403124"/>
                </a:xfrm>
                <a:prstGeom prst="rect">
                  <a:avLst/>
                </a:prstGeom>
                <a:blipFill rotWithShape="0">
                  <a:blip r:embed="rId11"/>
                  <a:stretch>
                    <a:fillRect t="-21212" r="-2203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504708" y="4928103"/>
                  <a:ext cx="36094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04708" y="4928103"/>
                  <a:ext cx="360947" cy="403124"/>
                </a:xfrm>
                <a:prstGeom prst="rect">
                  <a:avLst/>
                </a:prstGeom>
                <a:blipFill rotWithShape="0">
                  <a:blip r:embed="rId12"/>
                  <a:stretch>
                    <a:fillRect t="-20896" r="-22034"/>
                  </a:stretch>
                </a:blipFill>
              </p:spPr>
              <p:txBody>
                <a:bodyPr/>
                <a:lstStyle/>
                <a:p>
                  <a:r>
                    <a:rPr lang="en-US">
                      <a:noFill/>
                    </a:rPr>
                    <a:t> </a:t>
                  </a:r>
                </a:p>
              </p:txBody>
            </p:sp>
          </mc:Fallback>
        </mc:AlternateContent>
      </p:grpSp>
      <p:sp>
        <p:nvSpPr>
          <p:cNvPr id="15" name="TextBox 14"/>
          <p:cNvSpPr txBox="1"/>
          <p:nvPr/>
        </p:nvSpPr>
        <p:spPr>
          <a:xfrm>
            <a:off x="1552074" y="5155934"/>
            <a:ext cx="3056021" cy="646331"/>
          </a:xfrm>
          <a:prstGeom prst="rect">
            <a:avLst/>
          </a:prstGeom>
          <a:noFill/>
        </p:spPr>
        <p:txBody>
          <a:bodyPr wrap="square" rtlCol="0">
            <a:spAutoFit/>
          </a:bodyPr>
          <a:lstStyle/>
          <a:p>
            <a:pPr algn="ctr"/>
            <a:r>
              <a:rPr lang="en-US" dirty="0" smtClean="0"/>
              <a:t>Simplex </a:t>
            </a:r>
          </a:p>
          <a:p>
            <a:pPr algn="ctr"/>
            <a:r>
              <a:rPr lang="en-US" dirty="0" smtClean="0"/>
              <a:t>(Triangle or tetrahedron)</a:t>
            </a:r>
            <a:endParaRPr lang="en-US" dirty="0"/>
          </a:p>
        </p:txBody>
      </p:sp>
      <p:sp>
        <p:nvSpPr>
          <p:cNvPr id="16" name="TextBox 15"/>
          <p:cNvSpPr txBox="1"/>
          <p:nvPr/>
        </p:nvSpPr>
        <p:spPr>
          <a:xfrm>
            <a:off x="6882064" y="5155934"/>
            <a:ext cx="3056021" cy="369332"/>
          </a:xfrm>
          <a:prstGeom prst="rect">
            <a:avLst/>
          </a:prstGeom>
          <a:noFill/>
        </p:spPr>
        <p:txBody>
          <a:bodyPr wrap="square" rtlCol="0">
            <a:spAutoFit/>
          </a:bodyPr>
          <a:lstStyle/>
          <a:p>
            <a:pPr algn="ctr"/>
            <a:r>
              <a:rPr lang="en-US" dirty="0" smtClean="0"/>
              <a:t>Portal</a:t>
            </a:r>
          </a:p>
        </p:txBody>
      </p:sp>
      <p:cxnSp>
        <p:nvCxnSpPr>
          <p:cNvPr id="18" name="Straight Arrow Connector 17"/>
          <p:cNvCxnSpPr/>
          <p:nvPr/>
        </p:nvCxnSpPr>
        <p:spPr>
          <a:xfrm flipV="1">
            <a:off x="8116098" y="4013744"/>
            <a:ext cx="161127" cy="2685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556625" y="3824662"/>
            <a:ext cx="319872" cy="139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8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Minkowski Portal Refinement</a:t>
            </a:r>
          </a:p>
        </p:txBody>
      </p:sp>
      <p:sp>
        <p:nvSpPr>
          <p:cNvPr id="3" name="Content Placeholder 2"/>
          <p:cNvSpPr>
            <a:spLocks noGrp="1"/>
          </p:cNvSpPr>
          <p:nvPr>
            <p:ph idx="1"/>
          </p:nvPr>
        </p:nvSpPr>
        <p:spPr/>
        <p:txBody>
          <a:bodyPr/>
          <a:lstStyle/>
          <a:p>
            <a:pPr marL="0" indent="0">
              <a:buNone/>
            </a:pPr>
            <a:r>
              <a:rPr lang="en-US" dirty="0" smtClean="0"/>
              <a:t>Broken up into 3 steps</a:t>
            </a:r>
          </a:p>
          <a:p>
            <a:pPr marL="914400" lvl="1" indent="-457200">
              <a:buFont typeface="+mj-lt"/>
              <a:buAutoNum type="arabicPeriod"/>
            </a:pPr>
            <a:r>
              <a:rPr lang="en-US" dirty="0" smtClean="0"/>
              <a:t>Find initial portal</a:t>
            </a:r>
          </a:p>
          <a:p>
            <a:pPr marL="914400" lvl="1" indent="-457200">
              <a:buFont typeface="+mj-lt"/>
              <a:buAutoNum type="arabicPeriod"/>
            </a:pPr>
            <a:r>
              <a:rPr lang="en-US" dirty="0" smtClean="0"/>
              <a:t>Portal discovery</a:t>
            </a:r>
          </a:p>
          <a:p>
            <a:pPr marL="914400" lvl="1" indent="-457200">
              <a:buFont typeface="+mj-lt"/>
              <a:buAutoNum type="arabicPeriod"/>
            </a:pPr>
            <a:r>
              <a:rPr lang="en-US" dirty="0" smtClean="0"/>
              <a:t>Portal refinement</a:t>
            </a:r>
            <a:endParaRPr lang="en-US" dirty="0"/>
          </a:p>
        </p:txBody>
      </p:sp>
    </p:spTree>
    <p:extLst>
      <p:ext uri="{BB962C8B-B14F-4D97-AF65-F5344CB8AC3E}">
        <p14:creationId xmlns:p14="http://schemas.microsoft.com/office/powerpoint/2010/main" val="292555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1.Find Initial Portal</a:t>
            </a:r>
            <a:endParaRPr lang="en-US" dirty="0"/>
          </a:p>
        </p:txBody>
      </p:sp>
      <p:grpSp>
        <p:nvGrpSpPr>
          <p:cNvPr id="9" name="Group 8"/>
          <p:cNvGrpSpPr/>
          <p:nvPr/>
        </p:nvGrpSpPr>
        <p:grpSpPr>
          <a:xfrm>
            <a:off x="4408139" y="2180338"/>
            <a:ext cx="2053621" cy="3155899"/>
            <a:chOff x="4042379" y="2813384"/>
            <a:chExt cx="2053621" cy="3155899"/>
          </a:xfrm>
        </p:grpSpPr>
        <p:pic>
          <p:nvPicPr>
            <p:cNvPr id="4" name="Picture 3"/>
            <p:cNvPicPr>
              <a:picLocks noChangeAspect="1"/>
            </p:cNvPicPr>
            <p:nvPr/>
          </p:nvPicPr>
          <p:blipFill>
            <a:blip r:embed="rId3"/>
            <a:stretch>
              <a:fillRect/>
            </a:stretch>
          </p:blipFill>
          <p:spPr>
            <a:xfrm>
              <a:off x="4318875" y="2813384"/>
              <a:ext cx="1777125" cy="2819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415590" y="311617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15590" y="3116179"/>
                  <a:ext cx="324853" cy="403124"/>
                </a:xfrm>
                <a:prstGeom prst="rect">
                  <a:avLst/>
                </a:prstGeom>
                <a:blipFill rotWithShape="0">
                  <a:blip r:embed="rId4"/>
                  <a:stretch>
                    <a:fillRect l="-3704" r="-7407"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207437" y="400129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07437" y="4001294"/>
                  <a:ext cx="324853" cy="403124"/>
                </a:xfrm>
                <a:prstGeom prst="rect">
                  <a:avLst/>
                </a:prstGeom>
                <a:blipFill rotWithShape="0">
                  <a:blip r:embed="rId5"/>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42379" y="351930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42379" y="3519303"/>
                  <a:ext cx="324853" cy="403124"/>
                </a:xfrm>
                <a:prstGeom prst="rect">
                  <a:avLst/>
                </a:prstGeom>
                <a:blipFill rotWithShape="0">
                  <a:blip r:embed="rId6"/>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67232" y="556615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367232" y="5566159"/>
                  <a:ext cx="324853" cy="403124"/>
                </a:xfrm>
                <a:prstGeom prst="rect">
                  <a:avLst/>
                </a:prstGeom>
                <a:blipFill rotWithShape="0">
                  <a:blip r:embed="rId7"/>
                  <a:stretch>
                    <a:fillRect t="-21212" r="-24074" b="-1515"/>
                  </a:stretch>
                </a:blipFill>
              </p:spPr>
              <p:txBody>
                <a:bodyPr/>
                <a:lstStyle/>
                <a:p>
                  <a:r>
                    <a:rPr lang="en-US">
                      <a:noFill/>
                    </a:rPr>
                    <a:t> </a:t>
                  </a:r>
                </a:p>
              </p:txBody>
            </p:sp>
          </mc:Fallback>
        </mc:AlternateContent>
      </p:grpSp>
      <p:sp>
        <p:nvSpPr>
          <p:cNvPr id="10" name="TextBox 9"/>
          <p:cNvSpPr txBox="1"/>
          <p:nvPr/>
        </p:nvSpPr>
        <p:spPr>
          <a:xfrm>
            <a:off x="3167621" y="5559994"/>
            <a:ext cx="4811151" cy="523220"/>
          </a:xfrm>
          <a:prstGeom prst="rect">
            <a:avLst/>
          </a:prstGeom>
          <a:noFill/>
        </p:spPr>
        <p:txBody>
          <a:bodyPr wrap="square" rtlCol="0">
            <a:spAutoFit/>
          </a:bodyPr>
          <a:lstStyle/>
          <a:p>
            <a:pPr algn="ctr"/>
            <a:r>
              <a:rPr lang="en-US" sz="2800" dirty="0" smtClean="0"/>
              <a:t>Build an initial portal</a:t>
            </a:r>
            <a:endParaRPr lang="en-US" sz="2800" dirty="0"/>
          </a:p>
        </p:txBody>
      </p:sp>
    </p:spTree>
    <p:extLst>
      <p:ext uri="{BB962C8B-B14F-4D97-AF65-F5344CB8AC3E}">
        <p14:creationId xmlns:p14="http://schemas.microsoft.com/office/powerpoint/2010/main" val="188042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2.Portal Discovery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8511" y="5516067"/>
                <a:ext cx="4491565" cy="787101"/>
              </a:xfrm>
            </p:spPr>
            <p:txBody>
              <a:bodyPr/>
              <a:lstStyle/>
              <a:p>
                <a:pPr marL="0" indent="0">
                  <a:buNone/>
                </a:pPr>
                <a:r>
                  <a:rPr lang="en-US" dirty="0" smtClean="0">
                    <a:solidFill>
                      <a:schemeClr val="tx1"/>
                    </a:solidFill>
                  </a:rPr>
                  <a:t>Contain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a14:m>
                <a:r>
                  <a:rPr lang="en-US" dirty="0" smtClean="0">
                    <a:solidFill>
                      <a:schemeClr val="tx1"/>
                    </a:solidFill>
                  </a:rPr>
                  <a:t> in the portal</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8511" y="5516067"/>
                <a:ext cx="4491565" cy="787101"/>
              </a:xfrm>
              <a:blipFill rotWithShape="0">
                <a:blip r:embed="rId3"/>
                <a:stretch>
                  <a:fillRect l="-2849" t="-6977"/>
                </a:stretch>
              </a:blipFill>
            </p:spPr>
            <p:txBody>
              <a:bodyPr/>
              <a:lstStyle/>
              <a:p>
                <a:r>
                  <a:rPr lang="en-US">
                    <a:noFill/>
                  </a:rPr>
                  <a:t> </a:t>
                </a:r>
              </a:p>
            </p:txBody>
          </p:sp>
        </mc:Fallback>
      </mc:AlternateContent>
      <p:grpSp>
        <p:nvGrpSpPr>
          <p:cNvPr id="18" name="Group 17"/>
          <p:cNvGrpSpPr/>
          <p:nvPr/>
        </p:nvGrpSpPr>
        <p:grpSpPr>
          <a:xfrm>
            <a:off x="1468939" y="1834105"/>
            <a:ext cx="2640300" cy="3594100"/>
            <a:chOff x="1061848" y="2582863"/>
            <a:chExt cx="2640300" cy="3594100"/>
          </a:xfrm>
        </p:grpSpPr>
        <p:pic>
          <p:nvPicPr>
            <p:cNvPr id="9" name="Picture 8"/>
            <p:cNvPicPr>
              <a:picLocks noChangeAspect="1"/>
            </p:cNvPicPr>
            <p:nvPr/>
          </p:nvPicPr>
          <p:blipFill>
            <a:blip r:embed="rId4"/>
            <a:stretch>
              <a:fillRect/>
            </a:stretch>
          </p:blipFill>
          <p:spPr>
            <a:xfrm>
              <a:off x="1061848" y="2582863"/>
              <a:ext cx="2640300" cy="35941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997242" y="2813384"/>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97242" y="2813384"/>
                  <a:ext cx="324853" cy="403124"/>
                </a:xfrm>
                <a:prstGeom prst="rect">
                  <a:avLst/>
                </a:prstGeom>
                <a:blipFill rotWithShape="0">
                  <a:blip r:embed="rId5"/>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89089" y="369849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89089" y="3698499"/>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2389" y="344702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72389" y="3447029"/>
                  <a:ext cx="324853" cy="403124"/>
                </a:xfrm>
                <a:prstGeom prst="rect">
                  <a:avLst/>
                </a:prstGeom>
                <a:blipFill rotWithShape="0">
                  <a:blip r:embed="rId7"/>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34815" y="507085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834815" y="5070859"/>
                  <a:ext cx="324853" cy="403124"/>
                </a:xfrm>
                <a:prstGeom prst="rect">
                  <a:avLst/>
                </a:prstGeom>
                <a:blipFill rotWithShape="0">
                  <a:blip r:embed="rId8"/>
                  <a:stretch>
                    <a:fillRect t="-21212" r="-24528" b="-1515"/>
                  </a:stretch>
                </a:blipFill>
              </p:spPr>
              <p:txBody>
                <a:bodyPr/>
                <a:lstStyle/>
                <a:p>
                  <a:r>
                    <a:rPr lang="en-US">
                      <a:noFill/>
                    </a:rPr>
                    <a:t> </a:t>
                  </a:r>
                </a:p>
              </p:txBody>
            </p:sp>
          </mc:Fallback>
        </mc:AlternateContent>
      </p:grpSp>
      <p:grpSp>
        <p:nvGrpSpPr>
          <p:cNvPr id="16" name="Group 15"/>
          <p:cNvGrpSpPr/>
          <p:nvPr/>
        </p:nvGrpSpPr>
        <p:grpSpPr>
          <a:xfrm>
            <a:off x="6358675" y="1497939"/>
            <a:ext cx="2792625" cy="3124200"/>
            <a:chOff x="6372496" y="2813384"/>
            <a:chExt cx="2792625" cy="3124200"/>
          </a:xfrm>
        </p:grpSpPr>
        <p:pic>
          <p:nvPicPr>
            <p:cNvPr id="10" name="Picture 9"/>
            <p:cNvPicPr>
              <a:picLocks noChangeAspect="1"/>
            </p:cNvPicPr>
            <p:nvPr/>
          </p:nvPicPr>
          <p:blipFill>
            <a:blip r:embed="rId9"/>
            <a:stretch>
              <a:fillRect/>
            </a:stretch>
          </p:blipFill>
          <p:spPr>
            <a:xfrm>
              <a:off x="6372496" y="2813384"/>
              <a:ext cx="2792625" cy="31242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296697" y="344175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296697" y="3441758"/>
                  <a:ext cx="324853" cy="403124"/>
                </a:xfrm>
                <a:prstGeom prst="rect">
                  <a:avLst/>
                </a:prstGeom>
                <a:blipFill rotWithShape="0">
                  <a:blip r:embed="rId10"/>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923897" y="4525412"/>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923897" y="4525412"/>
                  <a:ext cx="324853" cy="403124"/>
                </a:xfrm>
                <a:prstGeom prst="rect">
                  <a:avLst/>
                </a:prstGeom>
                <a:blipFill rotWithShape="0">
                  <a:blip r:embed="rId11"/>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969622" y="390006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69622" y="3900061"/>
                  <a:ext cx="324853" cy="403124"/>
                </a:xfrm>
                <a:prstGeom prst="rect">
                  <a:avLst/>
                </a:prstGeom>
                <a:blipFill rotWithShape="0">
                  <a:blip r:embed="rId12"/>
                  <a:stretch>
                    <a:fillRect t="-21212" r="-24074"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840268" y="3216508"/>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840268" y="3216508"/>
                  <a:ext cx="324853" cy="403124"/>
                </a:xfrm>
                <a:prstGeom prst="rect">
                  <a:avLst/>
                </a:prstGeom>
                <a:blipFill rotWithShape="0">
                  <a:blip r:embed="rId13"/>
                  <a:stretch>
                    <a:fillRect t="-21212" r="-26415"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3053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3.Portal Refinement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9100" y="5064052"/>
                <a:ext cx="10233800" cy="662918"/>
              </a:xfrm>
            </p:spPr>
            <p:txBody>
              <a:bodyPr>
                <a:normAutofit/>
              </a:bodyPr>
              <a:lstStyle/>
              <a:p>
                <a:pPr marL="0" indent="0">
                  <a:buNone/>
                </a:pPr>
                <a:r>
                  <a:rPr lang="en-US" dirty="0" smtClean="0"/>
                  <a:t>Push the simplex to the surface of the hull until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contained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9100" y="5064052"/>
                <a:ext cx="10233800" cy="662918"/>
              </a:xfrm>
              <a:blipFill rotWithShape="0">
                <a:blip r:embed="rId3"/>
                <a:stretch>
                  <a:fillRect l="-1251" t="-8333" b="-6481"/>
                </a:stretch>
              </a:blipFill>
            </p:spPr>
            <p:txBody>
              <a:bodyPr/>
              <a:lstStyle/>
              <a:p>
                <a:r>
                  <a:rPr lang="en-US">
                    <a:noFill/>
                  </a:rPr>
                  <a:t> </a:t>
                </a:r>
              </a:p>
            </p:txBody>
          </p:sp>
        </mc:Fallback>
      </mc:AlternateContent>
      <p:grpSp>
        <p:nvGrpSpPr>
          <p:cNvPr id="9" name="Group 8"/>
          <p:cNvGrpSpPr/>
          <p:nvPr/>
        </p:nvGrpSpPr>
        <p:grpSpPr>
          <a:xfrm>
            <a:off x="1900199" y="1892250"/>
            <a:ext cx="2073859" cy="2906338"/>
            <a:chOff x="1672389" y="2585935"/>
            <a:chExt cx="2073859" cy="2906338"/>
          </a:xfrm>
        </p:grpSpPr>
        <p:pic>
          <p:nvPicPr>
            <p:cNvPr id="4" name="Picture 3"/>
            <p:cNvPicPr>
              <a:picLocks noChangeAspect="1"/>
            </p:cNvPicPr>
            <p:nvPr/>
          </p:nvPicPr>
          <p:blipFill>
            <a:blip r:embed="rId4"/>
            <a:stretch>
              <a:fillRect/>
            </a:stretch>
          </p:blipFill>
          <p:spPr>
            <a:xfrm>
              <a:off x="1900526" y="2710973"/>
              <a:ext cx="1777125" cy="27813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997242" y="297643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97242" y="2976437"/>
                  <a:ext cx="324853" cy="403124"/>
                </a:xfrm>
                <a:prstGeom prst="rect">
                  <a:avLst/>
                </a:prstGeom>
                <a:blipFill rotWithShape="0">
                  <a:blip r:embed="rId5"/>
                  <a:stretch>
                    <a:fillRect l="-3774" r="-9434"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89088" y="391094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89088" y="3910947"/>
                  <a:ext cx="324853" cy="403124"/>
                </a:xfrm>
                <a:prstGeom prst="rect">
                  <a:avLst/>
                </a:prstGeom>
                <a:blipFill rotWithShape="0">
                  <a:blip r:embed="rId6"/>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2389" y="3447029"/>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72389" y="3447029"/>
                  <a:ext cx="324853" cy="403124"/>
                </a:xfrm>
                <a:prstGeom prst="rect">
                  <a:avLst/>
                </a:prstGeom>
                <a:blipFill rotWithShape="0">
                  <a:blip r:embed="rId7"/>
                  <a:stretch>
                    <a:fillRect t="-20896" r="-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421395" y="2585935"/>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421395" y="2585935"/>
                  <a:ext cx="324853" cy="403124"/>
                </a:xfrm>
                <a:prstGeom prst="rect">
                  <a:avLst/>
                </a:prstGeom>
                <a:blipFill rotWithShape="0">
                  <a:blip r:embed="rId8"/>
                  <a:stretch>
                    <a:fillRect t="-21212" r="-24074" b="-1515"/>
                  </a:stretch>
                </a:blipFill>
              </p:spPr>
              <p:txBody>
                <a:bodyPr/>
                <a:lstStyle/>
                <a:p>
                  <a:r>
                    <a:rPr lang="en-US">
                      <a:noFill/>
                    </a:rPr>
                    <a:t> </a:t>
                  </a:r>
                </a:p>
              </p:txBody>
            </p:sp>
          </mc:Fallback>
        </mc:AlternateContent>
      </p:grpSp>
      <p:grpSp>
        <p:nvGrpSpPr>
          <p:cNvPr id="10" name="Group 9"/>
          <p:cNvGrpSpPr/>
          <p:nvPr/>
        </p:nvGrpSpPr>
        <p:grpSpPr>
          <a:xfrm>
            <a:off x="6871481" y="1690688"/>
            <a:ext cx="2037763" cy="3155899"/>
            <a:chOff x="6125894" y="2249436"/>
            <a:chExt cx="2037763" cy="3155899"/>
          </a:xfrm>
        </p:grpSpPr>
        <p:pic>
          <p:nvPicPr>
            <p:cNvPr id="15" name="Picture 14"/>
            <p:cNvPicPr>
              <a:picLocks noChangeAspect="1"/>
            </p:cNvPicPr>
            <p:nvPr/>
          </p:nvPicPr>
          <p:blipFill>
            <a:blip r:embed="rId9"/>
            <a:stretch>
              <a:fillRect/>
            </a:stretch>
          </p:blipFill>
          <p:spPr>
            <a:xfrm>
              <a:off x="6386532" y="2585935"/>
              <a:ext cx="1777125" cy="2819400"/>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6450747" y="2942293"/>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450747" y="2942293"/>
                  <a:ext cx="324853" cy="403124"/>
                </a:xfrm>
                <a:prstGeom prst="rect">
                  <a:avLst/>
                </a:prstGeom>
                <a:blipFill rotWithShape="0">
                  <a:blip r:embed="rId10"/>
                  <a:stretch>
                    <a:fillRect l="-3774" r="-943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206497" y="3910947"/>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206497" y="3910947"/>
                  <a:ext cx="324853" cy="403124"/>
                </a:xfrm>
                <a:prstGeom prst="rect">
                  <a:avLst/>
                </a:prstGeom>
                <a:blipFill rotWithShape="0">
                  <a:blip r:embed="rId11"/>
                  <a:stretch>
                    <a:fillRect t="-21212" r="-26415"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25894" y="3338741"/>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25894" y="3338741"/>
                  <a:ext cx="324853" cy="403124"/>
                </a:xfrm>
                <a:prstGeom prst="rect">
                  <a:avLst/>
                </a:prstGeom>
                <a:blipFill rotWithShape="0">
                  <a:blip r:embed="rId12"/>
                  <a:stretch>
                    <a:fillRect t="-21212" r="-2452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044070" y="2249436"/>
                  <a:ext cx="32485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044070" y="2249436"/>
                  <a:ext cx="324853" cy="403124"/>
                </a:xfrm>
                <a:prstGeom prst="rect">
                  <a:avLst/>
                </a:prstGeom>
                <a:blipFill rotWithShape="0">
                  <a:blip r:embed="rId13"/>
                  <a:stretch>
                    <a:fillRect t="-21212" r="-24528"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3328560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6860</TotalTime>
  <Words>1374</Words>
  <Application>Microsoft Office PowerPoint</Application>
  <PresentationFormat>Widescreen</PresentationFormat>
  <Paragraphs>433</Paragraphs>
  <Slides>45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Cambria Math</vt:lpstr>
      <vt:lpstr>Consolas</vt:lpstr>
      <vt:lpstr>Verdana</vt:lpstr>
      <vt:lpstr>Office Theme</vt:lpstr>
      <vt:lpstr>MPR</vt:lpstr>
      <vt:lpstr>Minkowski Portal Refinement</vt:lpstr>
      <vt:lpstr>Minkowski Portal Refinement</vt:lpstr>
      <vt:lpstr>Minkowski Portal Refinement</vt:lpstr>
      <vt:lpstr>MPR Terminology</vt:lpstr>
      <vt:lpstr>Minkowski Portal Refinement</vt:lpstr>
      <vt:lpstr>1.Find Initial Portal</vt:lpstr>
      <vt:lpstr>2.Portal Discovery</vt:lpstr>
      <vt:lpstr>3.Portal Refinement</vt:lpstr>
      <vt:lpstr>Compute S ⃗_0</vt:lpstr>
      <vt:lpstr>1.Find Initial Portal</vt:lpstr>
      <vt:lpstr>1. Find Initial Portal</vt:lpstr>
      <vt:lpstr>1. Find Initial Portal</vt:lpstr>
      <vt:lpstr>1. Find Initial Portal (3D)</vt:lpstr>
      <vt:lpstr>2.Portal Discovery</vt:lpstr>
      <vt:lpstr>Portal Contains Q</vt:lpstr>
      <vt:lpstr>Update Portal</vt:lpstr>
      <vt:lpstr>Update Portal</vt:lpstr>
      <vt:lpstr>Update Portal</vt:lpstr>
      <vt:lpstr>Update Portal</vt:lpstr>
      <vt:lpstr>3.Portal Refinement</vt:lpstr>
      <vt:lpstr>Simplex Contains Q</vt:lpstr>
      <vt:lpstr>FindNewSupport</vt:lpstr>
      <vt:lpstr>Q Outside Support Plane</vt:lpstr>
      <vt:lpstr>Support Plane Too Close</vt:lpstr>
      <vt:lpstr>Update Simplex-2d</vt:lpstr>
      <vt:lpstr>Update Simplex-3d</vt:lpstr>
      <vt:lpstr>Example: Find Initial Portal</vt:lpstr>
      <vt:lpstr>Example: Find Initial Portal</vt:lpstr>
      <vt:lpstr>Example: Find Initial Portal</vt:lpstr>
      <vt:lpstr>Example: Find Initial Portal</vt:lpstr>
      <vt:lpstr>Example: Find Initial Portal</vt:lpstr>
      <vt:lpstr>Example: Portal Discovery</vt:lpstr>
      <vt:lpstr>Example: Portal Discovery</vt:lpstr>
      <vt:lpstr>Example: Portal Discovery</vt:lpstr>
      <vt:lpstr>Example: Portal Refinement</vt:lpstr>
      <vt:lpstr>Example: Portal Refinement</vt:lpstr>
      <vt:lpstr>Example: Portal Refinement</vt:lpstr>
      <vt:lpstr>Example: Portal Refinement</vt:lpstr>
      <vt:lpstr>Example: Portal Refinement</vt:lpstr>
      <vt:lpstr>Example: Portal Refinement</vt:lpstr>
      <vt:lpstr>Example: Portal Refinement</vt:lpstr>
      <vt:lpstr>Example: Portal Refinement</vt:lpstr>
      <vt:lpstr>Example: Portal Refinement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JoshD</cp:lastModifiedBy>
  <cp:revision>351</cp:revision>
  <dcterms:created xsi:type="dcterms:W3CDTF">2015-01-13T03:43:20Z</dcterms:created>
  <dcterms:modified xsi:type="dcterms:W3CDTF">2016-03-30T13:49:29Z</dcterms:modified>
</cp:coreProperties>
</file>