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2"/>
  </p:notesMasterIdLst>
  <p:sldIdLst>
    <p:sldId id="256" r:id="rId2"/>
    <p:sldId id="265" r:id="rId3"/>
    <p:sldId id="266" r:id="rId4"/>
    <p:sldId id="268" r:id="rId5"/>
    <p:sldId id="267" r:id="rId6"/>
    <p:sldId id="269" r:id="rId7"/>
    <p:sldId id="271" r:id="rId8"/>
    <p:sldId id="270" r:id="rId9"/>
    <p:sldId id="272"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1" autoAdjust="0"/>
    <p:restoredTop sz="62963" autoAdjust="0"/>
  </p:normalViewPr>
  <p:slideViewPr>
    <p:cSldViewPr snapToGrid="0">
      <p:cViewPr varScale="1">
        <p:scale>
          <a:sx n="73" d="100"/>
          <a:sy n="73" d="100"/>
        </p:scale>
        <p:origin x="195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25" d="100"/>
          <a:sy n="125" d="100"/>
        </p:scale>
        <p:origin x="708" y="-3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11/15/2015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2781169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re’s a number of useful very useful things about the half-edge mesh.</a:t>
            </a:r>
          </a:p>
          <a:p>
            <a:r>
              <a:rPr lang="en-US" baseline="0" dirty="0" smtClean="0"/>
              <a:t>First of all we can easily traverse from across an entire mesh, especially the one-ring traversal.</a:t>
            </a:r>
          </a:p>
          <a:p>
            <a:r>
              <a:rPr lang="en-US" baseline="0" dirty="0" smtClean="0"/>
              <a:t>It is a little more memory intensive compared to the winged-edge mesh, but only minimally so.</a:t>
            </a:r>
          </a:p>
          <a:p>
            <a:r>
              <a:rPr lang="en-US" baseline="0" dirty="0" smtClean="0"/>
              <a:t>This representation is also very easy to manipulate a mesh with.</a:t>
            </a:r>
          </a:p>
          <a:p>
            <a:endParaRPr lang="en-US" baseline="0" dirty="0" smtClean="0"/>
          </a:p>
          <a:p>
            <a:r>
              <a:rPr lang="en-US" baseline="0" dirty="0" smtClean="0"/>
              <a:t>Perhaps one of the more interesting benefits is that we can duplicate vertices whenever we want for non-smooth interpolants, for example </a:t>
            </a:r>
            <a:r>
              <a:rPr lang="en-US" baseline="0" dirty="0" err="1" smtClean="0"/>
              <a:t>uv’s</a:t>
            </a:r>
            <a:r>
              <a:rPr lang="en-US" baseline="0" dirty="0" smtClean="0"/>
              <a:t> on a mesh.</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372214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most basic method of representing meshes is what is often called</a:t>
            </a:r>
            <a:r>
              <a:rPr lang="en-US" baseline="0" dirty="0" smtClean="0"/>
              <a:t> poly-soup (although I’m only going to be considering triangles for most of this). Poly-soup is nothing more than an array of triangles where each triangle contains 3 points, each being a vector3.</a:t>
            </a:r>
          </a:p>
          <a:p>
            <a:r>
              <a:rPr lang="en-US" baseline="0" dirty="0" smtClean="0"/>
              <a:t>This is incredibly inefficient as a data structure. For example, in a simple quad the two shared vertices between the two triangle will be stored twice. </a:t>
            </a:r>
          </a:p>
          <a:p>
            <a:r>
              <a:rPr lang="en-US" baseline="0" dirty="0" smtClean="0"/>
              <a:t>So apart from its simplicity, this structure isn’t often used.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2731628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mesh representation is</a:t>
            </a:r>
            <a:r>
              <a:rPr lang="en-US" baseline="0" dirty="0" smtClean="0"/>
              <a:t> perhaps one of the most common ones as it’s how graphics cards tend to want their data. In this case if a vertex is duplicated between two triangles then we only need one extra integer, so only 4 extra bytes instead of 12.</a:t>
            </a:r>
          </a:p>
          <a:p>
            <a:endParaRPr lang="en-US" baseline="0" dirty="0" smtClean="0"/>
          </a:p>
          <a:p>
            <a:r>
              <a:rPr lang="en-US" baseline="0" dirty="0" smtClean="0"/>
              <a:t>While this representation is very memory efficient and even good for graphics, it doesn’t lend itself well towards mesh manipulation. We can easily go from a face to its vertices, but not vice-versa.</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301685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One potential solution is</a:t>
                </a:r>
                <a:r>
                  <a:rPr lang="en-US" baseline="0" dirty="0" smtClean="0"/>
                  <a:t> to try and build  a vertex to face list. Unfortunately vertices can have an unbounded number of faces that they’re a part of. Because of this a vertex must contain an array or some other form of resizable container.</a:t>
                </a:r>
              </a:p>
              <a:p>
                <a:endParaRPr lang="en-US" baseline="0" dirty="0" smtClean="0"/>
              </a:p>
              <a:p>
                <a:r>
                  <a:rPr lang="en-US" baseline="0" dirty="0" smtClean="0"/>
                  <a:t>In either case, this reverse lookup table can be computed in </a:t>
                </a:r>
                <a14:m>
                  <m:oMath xmlns:m="http://schemas.openxmlformats.org/officeDocument/2006/math">
                    <m:r>
                      <a:rPr lang="en-US" b="0" i="1" baseline="0" smtClean="0">
                        <a:latin typeface="Cambria Math" panose="02040503050406030204" pitchFamily="18" charset="0"/>
                      </a:rPr>
                      <m:t>𝑛</m:t>
                    </m:r>
                  </m:oMath>
                </a14:m>
                <a:r>
                  <a:rPr lang="en-US" dirty="0" smtClean="0"/>
                  <a:t> time</a:t>
                </a:r>
                <a:r>
                  <a:rPr lang="en-US" baseline="0" dirty="0" smtClean="0"/>
                  <a:t> by just walking through each face and adding that face to each of its vertices lists.</a:t>
                </a:r>
              </a:p>
              <a:p>
                <a:endParaRPr lang="en-US" baseline="0" dirty="0" smtClean="0"/>
              </a:p>
              <a:p>
                <a:r>
                  <a:rPr lang="en-US" baseline="0" dirty="0" smtClean="0"/>
                  <a:t>There are a few core problems with this though, namely that we have no edge information. For example, edges are useful to try and find triangles that are adjacent. We can walk all of the triangles of all of the vertices of a given triangle, but this can produce many more triangles than we want and pruning this list is annoying. Because of these reasons, this approach isn’t often used. Instead we tend to want some form of an edge-centric representation.</a:t>
                </a:r>
                <a:endParaRPr lang="en-US" dirty="0"/>
              </a:p>
            </p:txBody>
          </p:sp>
        </mc:Choice>
        <mc:Fallback xmlns="">
          <p:sp>
            <p:nvSpPr>
              <p:cNvPr id="3" name="Notes Placeholder 2"/>
              <p:cNvSpPr>
                <a:spLocks noGrp="1"/>
              </p:cNvSpPr>
              <p:nvPr>
                <p:ph type="body" idx="1"/>
              </p:nvPr>
            </p:nvSpPr>
            <p:spPr/>
            <p:txBody>
              <a:bodyPr/>
              <a:lstStyle/>
              <a:p>
                <a:r>
                  <a:rPr lang="en-US" dirty="0" smtClean="0"/>
                  <a:t>One potential solution is</a:t>
                </a:r>
                <a:r>
                  <a:rPr lang="en-US" baseline="0" dirty="0" smtClean="0"/>
                  <a:t> to try and build  a vertex to face list. Unfortunately vertices can have an unbounded number of faces that they’re a part of. Because of this a vertex must contain an array or some other form of resizable container.</a:t>
                </a:r>
              </a:p>
              <a:p>
                <a:endParaRPr lang="en-US" baseline="0" dirty="0" smtClean="0"/>
              </a:p>
              <a:p>
                <a:r>
                  <a:rPr lang="en-US" baseline="0" dirty="0" smtClean="0"/>
                  <a:t>In either case, this reverse lookup table can be computed in </a:t>
                </a:r>
                <a:r>
                  <a:rPr lang="en-US" b="0" i="0" baseline="0" smtClean="0">
                    <a:latin typeface="Cambria Math" panose="02040503050406030204" pitchFamily="18" charset="0"/>
                  </a:rPr>
                  <a:t>𝑛</a:t>
                </a:r>
                <a:r>
                  <a:rPr lang="en-US" dirty="0" smtClean="0"/>
                  <a:t> time</a:t>
                </a:r>
                <a:r>
                  <a:rPr lang="en-US" baseline="0" dirty="0" smtClean="0"/>
                  <a:t> by just walking through each face and adding that face to each of its vertices lists.</a:t>
                </a:r>
              </a:p>
              <a:p>
                <a:endParaRPr lang="en-US" baseline="0" dirty="0" smtClean="0"/>
              </a:p>
              <a:p>
                <a:r>
                  <a:rPr lang="en-US" baseline="0" dirty="0" smtClean="0"/>
                  <a:t>There are a few core problems with this though, namely that we have no edge information. For example, edges are useful to try and find triangles that are adjacent. We can walk all of the triangles of all of the vertices of a given triangle, but this can produce many more triangles than we want and pruning this list is annoying. Because of these reasons, this approach isn’t often used. Instead we tend to want some form of an edge-centric representation.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3153616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This leads us naturally to look at what it is</a:t>
                </a:r>
                <a:r>
                  <a:rPr lang="en-US" baseline="0" dirty="0" smtClean="0"/>
                  <a:t> we want to be able to do with our mesh. When it comes to traversing through the mesh we pretty much want to be able to iterate from any feature to any other adjacent feature in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1</m:t>
                        </m:r>
                      </m:e>
                    </m:d>
                  </m:oMath>
                </a14:m>
                <a:r>
                  <a:rPr lang="en-US" dirty="0" smtClean="0"/>
                  <a:t> time.</a:t>
                </a:r>
              </a:p>
              <a:p>
                <a:endParaRPr lang="en-US" dirty="0" smtClean="0"/>
              </a:p>
              <a:p>
                <a:r>
                  <a:rPr lang="en-US" dirty="0" smtClean="0"/>
                  <a:t>In particular, we want to go from triangles to edges to vertices and from edges to faces. Sometimes we leave</a:t>
                </a:r>
                <a:r>
                  <a:rPr lang="en-US" baseline="0" dirty="0" smtClean="0"/>
                  <a:t> off traversal from a vertex to edges.</a:t>
                </a:r>
                <a:endParaRPr lang="en-US" dirty="0"/>
              </a:p>
            </p:txBody>
          </p:sp>
        </mc:Choice>
        <mc:Fallback xmlns="">
          <p:sp>
            <p:nvSpPr>
              <p:cNvPr id="3" name="Notes Placeholder 2"/>
              <p:cNvSpPr>
                <a:spLocks noGrp="1"/>
              </p:cNvSpPr>
              <p:nvPr>
                <p:ph type="body" idx="1"/>
              </p:nvPr>
            </p:nvSpPr>
            <p:spPr/>
            <p:txBody>
              <a:bodyPr/>
              <a:lstStyle/>
              <a:p>
                <a:r>
                  <a:rPr lang="en-US" dirty="0" smtClean="0"/>
                  <a:t>This leads us naturally to look at what it is</a:t>
                </a:r>
                <a:r>
                  <a:rPr lang="en-US" baseline="0" dirty="0" smtClean="0"/>
                  <a:t> we want to be able to do with our mesh. When it comes to traversing through the mesh we pretty much want to be able to iterate from any feature to any other adjacent feature in </a:t>
                </a:r>
                <a:r>
                  <a:rPr lang="en-US" b="0" i="0" baseline="0" smtClean="0">
                    <a:latin typeface="Cambria Math" panose="02040503050406030204" pitchFamily="18" charset="0"/>
                  </a:rPr>
                  <a:t>𝑂(1)</a:t>
                </a:r>
                <a:r>
                  <a:rPr lang="en-US" dirty="0" smtClean="0"/>
                  <a:t> time.</a:t>
                </a:r>
              </a:p>
              <a:p>
                <a:endParaRPr lang="en-US" dirty="0" smtClean="0"/>
              </a:p>
              <a:p>
                <a:r>
                  <a:rPr lang="en-US" dirty="0" smtClean="0"/>
                  <a:t>In particular, we want to go from triangles to edges to vertices and from edges to faces. Sometimes we leave</a:t>
                </a:r>
                <a:r>
                  <a:rPr lang="en-US" baseline="0" dirty="0" smtClean="0"/>
                  <a:t> off traversal from a vertex to edges.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754294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important thing for us to be able to do with a mesh is efficiently modify it. There’s two main</a:t>
            </a:r>
            <a:r>
              <a:rPr lang="en-US" baseline="0" dirty="0" smtClean="0"/>
              <a:t> operations that we do when modifying a mesh: splitting and merging. We might be splitting a mesh when we slice it with a plane or something similar. In this case we’ll need to efficiently split edges and faces.</a:t>
            </a:r>
          </a:p>
          <a:p>
            <a:endParaRPr lang="en-US" baseline="0" dirty="0" smtClean="0"/>
          </a:p>
          <a:p>
            <a:r>
              <a:rPr lang="en-US" baseline="0" dirty="0" smtClean="0"/>
              <a:t>Merging is another common operation for removing redundant or numerical unstable information. In particular, this is often needed to cleanup a mesh for use in things like a physics engine. One such use we’ll see later when discussing convex hulls.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434781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important restriction</a:t>
            </a:r>
            <a:r>
              <a:rPr lang="en-US" baseline="0" dirty="0" smtClean="0"/>
              <a:t> we place is having what is called a “manifold” mesh. One of the rules of a manifold mesh is that there can only be two triangles per edge. An counter-example to this can be seen on the left. This is the easiest restriction to lift, but we typically make it because it allows us to not have a dynamic array for the number of faces adjacent to an edge.</a:t>
            </a:r>
          </a:p>
          <a:p>
            <a:endParaRPr lang="en-US" baseline="0" dirty="0" smtClean="0"/>
          </a:p>
          <a:p>
            <a:r>
              <a:rPr lang="en-US" baseline="0" dirty="0" smtClean="0"/>
              <a:t>The other restriction for manifold meshes is harder to explain. All the faces adjacent to a vertex must either form a closed or open fan. What this basically means is that there can’t be triangles connected to a vertex that don’t all connect via some edges. A simple example of this is a bow-tie.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3480141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such representation for meshes is called the winged</a:t>
            </a:r>
            <a:r>
              <a:rPr lang="en-US" baseline="0" dirty="0" smtClean="0"/>
              <a:t> edge data structure. In this structure an edge contains both faces it’s adjacent to, both vertices it’s connected to, and the next and previous edges for both faces.</a:t>
            </a:r>
          </a:p>
          <a:p>
            <a:endParaRPr lang="en-US" baseline="0" dirty="0" smtClean="0"/>
          </a:p>
          <a:p>
            <a:r>
              <a:rPr lang="en-US" baseline="0" dirty="0" smtClean="0"/>
              <a:t>With this traversal we can easily go from a face to an edge to a vertex and from an edge to any face or adjacent faces.</a:t>
            </a:r>
          </a:p>
          <a:p>
            <a:endParaRPr lang="en-US" baseline="0" dirty="0" smtClean="0"/>
          </a:p>
          <a:p>
            <a:r>
              <a:rPr lang="en-US" baseline="0" dirty="0" smtClean="0"/>
              <a:t>The only real problem with this is that we don’t store explicit winding information. We can implicitly store our next and previous such that each triangle’s winding order is maintained but traversal isn’t simple since a face can only traverse to an adjacent face by checking which one of two faces it is on the edge.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3675965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more common mesh representations is the half-edge mesh. The reason it’s called the half-edge is because we split our edge into two pieces, one for each face. Each edge then stores a pointer to it’s twin edge which allows us to traverse from one face to another.</a:t>
            </a:r>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439500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11/15/2015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465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11/15/2015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3868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11/15/2015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83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11/15/2015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1196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11/15/2015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06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11/15/2015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278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11/15/2015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34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11/15/2015</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83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11/15/2015</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8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11/15/2015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127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11/15/2015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532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11/15/2015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91983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12"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Mesh Representations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Representations: Half-Edge</a:t>
            </a:r>
            <a:endParaRPr lang="en-US" dirty="0"/>
          </a:p>
        </p:txBody>
      </p:sp>
      <p:sp>
        <p:nvSpPr>
          <p:cNvPr id="3" name="Content Placeholder 2"/>
          <p:cNvSpPr>
            <a:spLocks noGrp="1"/>
          </p:cNvSpPr>
          <p:nvPr>
            <p:ph idx="1"/>
          </p:nvPr>
        </p:nvSpPr>
        <p:spPr/>
        <p:txBody>
          <a:bodyPr/>
          <a:lstStyle/>
          <a:p>
            <a:pPr marL="0" indent="0">
              <a:buNone/>
            </a:pPr>
            <a:r>
              <a:rPr lang="en-US" dirty="0" smtClean="0"/>
              <a:t>Easy Traversal (one-ring traversal)</a:t>
            </a:r>
          </a:p>
          <a:p>
            <a:pPr marL="0" indent="0">
              <a:buNone/>
            </a:pPr>
            <a:r>
              <a:rPr lang="en-US" dirty="0" smtClean="0"/>
              <a:t>Easy to merge faces/edges</a:t>
            </a:r>
          </a:p>
          <a:p>
            <a:pPr marL="0" indent="0">
              <a:buNone/>
            </a:pPr>
            <a:r>
              <a:rPr lang="en-US" dirty="0" smtClean="0"/>
              <a:t>Easy to split faces/edges</a:t>
            </a:r>
          </a:p>
          <a:p>
            <a:pPr marL="0" indent="0">
              <a:buNone/>
            </a:pPr>
            <a:r>
              <a:rPr lang="en-US" dirty="0" smtClean="0"/>
              <a:t>Vertices can be duplicated</a:t>
            </a:r>
          </a:p>
          <a:p>
            <a:pPr marL="457200" lvl="1" indent="0">
              <a:buNone/>
            </a:pPr>
            <a:r>
              <a:rPr lang="en-US" dirty="0" smtClean="0"/>
              <a:t>edge1-&gt;V1 != edge2-&gt;V1</a:t>
            </a:r>
          </a:p>
          <a:p>
            <a:pPr marL="457200" lvl="1" indent="0">
              <a:buNone/>
            </a:pPr>
            <a:r>
              <a:rPr lang="en-US" dirty="0" smtClean="0"/>
              <a:t>Allows per-edge storage (</a:t>
            </a:r>
            <a:r>
              <a:rPr lang="en-US" dirty="0" err="1" smtClean="0"/>
              <a:t>uv’s</a:t>
            </a:r>
            <a:r>
              <a:rPr lang="en-US" dirty="0" smtClean="0"/>
              <a:t>)</a:t>
            </a:r>
            <a:endParaRPr lang="en-US" dirty="0"/>
          </a:p>
        </p:txBody>
      </p:sp>
    </p:spTree>
    <p:extLst>
      <p:ext uri="{BB962C8B-B14F-4D97-AF65-F5344CB8AC3E}">
        <p14:creationId xmlns:p14="http://schemas.microsoft.com/office/powerpoint/2010/main" val="385793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Representations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Most basic method is Poly-Soup (or triangle soup)</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Very inefficient!</a:t>
            </a:r>
          </a:p>
          <a:p>
            <a:pPr marL="0" indent="0">
              <a:buNone/>
            </a:pPr>
            <a:r>
              <a:rPr lang="en-US" dirty="0" smtClean="0"/>
              <a:t>	Vertices are duplicated</a:t>
            </a:r>
          </a:p>
        </p:txBody>
      </p:sp>
      <p:sp>
        <p:nvSpPr>
          <p:cNvPr id="4" name="Text Box 4"/>
          <p:cNvSpPr txBox="1">
            <a:spLocks noChangeArrowheads="1"/>
          </p:cNvSpPr>
          <p:nvPr/>
        </p:nvSpPr>
        <p:spPr bwMode="auto">
          <a:xfrm>
            <a:off x="946559" y="2442627"/>
            <a:ext cx="4579029" cy="13234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Mesh</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	Array&lt;Triangle&gt; </a:t>
            </a:r>
            <a:r>
              <a:rPr lang="en-US" sz="2000" dirty="0" err="1" smtClean="0">
                <a:solidFill>
                  <a:prstClr val="black"/>
                </a:solidFill>
                <a:latin typeface="Consolas" panose="020B0609020204030204" pitchFamily="49" charset="0"/>
              </a:rPr>
              <a:t>mTriangles</a:t>
            </a:r>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1805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Representations</a:t>
            </a:r>
            <a:endParaRPr lang="en-US" dirty="0"/>
          </a:p>
        </p:txBody>
      </p:sp>
      <p:sp>
        <p:nvSpPr>
          <p:cNvPr id="3" name="Content Placeholder 2"/>
          <p:cNvSpPr>
            <a:spLocks noGrp="1"/>
          </p:cNvSpPr>
          <p:nvPr>
            <p:ph idx="1"/>
          </p:nvPr>
        </p:nvSpPr>
        <p:spPr/>
        <p:txBody>
          <a:bodyPr/>
          <a:lstStyle/>
          <a:p>
            <a:pPr marL="0" indent="0">
              <a:buNone/>
            </a:pPr>
            <a:r>
              <a:rPr lang="en-US" dirty="0" smtClean="0"/>
              <a:t>Vertex and Index buffers are a common representation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Useful for graphics rendering</a:t>
            </a:r>
          </a:p>
          <a:p>
            <a:pPr marL="0" indent="0">
              <a:buNone/>
            </a:pPr>
            <a:r>
              <a:rPr lang="en-US" dirty="0" smtClean="0"/>
              <a:t>Not so useful for mesh iteration/modification</a:t>
            </a:r>
          </a:p>
          <a:p>
            <a:pPr marL="0" indent="0">
              <a:buNone/>
            </a:pPr>
            <a:r>
              <a:rPr lang="en-US" dirty="0" smtClean="0"/>
              <a:t>	Can only go from faces to vertices</a:t>
            </a:r>
            <a:endParaRPr lang="en-US" dirty="0"/>
          </a:p>
        </p:txBody>
      </p:sp>
      <p:sp>
        <p:nvSpPr>
          <p:cNvPr id="4" name="Text Box 4"/>
          <p:cNvSpPr txBox="1">
            <a:spLocks noChangeArrowheads="1"/>
          </p:cNvSpPr>
          <p:nvPr/>
        </p:nvSpPr>
        <p:spPr bwMode="auto">
          <a:xfrm>
            <a:off x="946559" y="2442627"/>
            <a:ext cx="4579029" cy="1631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Mesh</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	Array&lt;Vector&gt; </a:t>
            </a:r>
            <a:r>
              <a:rPr lang="en-US" sz="2000" dirty="0" err="1" smtClean="0">
                <a:solidFill>
                  <a:prstClr val="black"/>
                </a:solidFill>
                <a:latin typeface="Consolas" panose="020B0609020204030204" pitchFamily="49" charset="0"/>
              </a:rPr>
              <a:t>mVertices</a:t>
            </a:r>
            <a:r>
              <a:rPr lang="en-US" sz="2000" dirty="0" smtClean="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	Array&lt;</a:t>
            </a:r>
            <a:r>
              <a:rPr lang="en-US" sz="2000" dirty="0" err="1" smtClean="0">
                <a:solidFill>
                  <a:prstClr val="black"/>
                </a:solidFill>
                <a:latin typeface="Consolas" panose="020B0609020204030204" pitchFamily="49" charset="0"/>
              </a:rPr>
              <a:t>int</a:t>
            </a:r>
            <a:r>
              <a:rPr lang="en-US" sz="2000" dirty="0" smtClean="0">
                <a:solidFill>
                  <a:prstClr val="black"/>
                </a:solidFill>
                <a:latin typeface="Consolas" panose="020B0609020204030204" pitchFamily="49" charset="0"/>
              </a:rPr>
              <a:t>&gt; </a:t>
            </a:r>
            <a:r>
              <a:rPr lang="en-US" sz="2000" dirty="0" err="1" smtClean="0">
                <a:solidFill>
                  <a:prstClr val="black"/>
                </a:solidFill>
                <a:latin typeface="Consolas" panose="020B0609020204030204" pitchFamily="49" charset="0"/>
              </a:rPr>
              <a:t>mIndices</a:t>
            </a:r>
            <a:endParaRPr lang="en-US" sz="2000" dirty="0">
              <a:solidFill>
                <a:prstClr val="black"/>
              </a:solidFill>
              <a:latin typeface="Consolas" panose="020B0609020204030204" pitchFamily="49" charset="0"/>
            </a:endParaRP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36868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Representations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We have a Face -&gt; Vertex list</a:t>
                </a:r>
              </a:p>
              <a:p>
                <a:pPr marL="0" indent="0">
                  <a:buNone/>
                </a:pPr>
                <a:r>
                  <a:rPr lang="en-US" dirty="0" smtClean="0"/>
                  <a:t>How about we build a Vertex -&gt; Face list</a:t>
                </a:r>
              </a:p>
              <a:p>
                <a:pPr marL="0" indent="0">
                  <a:buNone/>
                </a:pPr>
                <a:r>
                  <a:rPr lang="en-US" dirty="0" smtClean="0"/>
                  <a:t>Can be computed in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en-US" b="0" dirty="0" smtClean="0"/>
              </a:p>
              <a:p>
                <a:pPr marL="0" indent="0">
                  <a:buNone/>
                </a:pPr>
                <a:endParaRPr lang="en-US" dirty="0" smtClean="0"/>
              </a:p>
              <a:p>
                <a:pPr marL="0" indent="0">
                  <a:buNone/>
                </a:pPr>
                <a:r>
                  <a:rPr lang="en-US" dirty="0" smtClean="0"/>
                  <a:t>Problems:</a:t>
                </a:r>
                <a:endParaRPr lang="en-US" dirty="0"/>
              </a:p>
              <a:p>
                <a:pPr marL="457200" lvl="1" indent="0">
                  <a:buNone/>
                </a:pPr>
                <a:r>
                  <a:rPr lang="en-US" dirty="0" smtClean="0"/>
                  <a:t>A vertex can be part of an unknown number of faces</a:t>
                </a:r>
              </a:p>
              <a:p>
                <a:pPr marL="457200" lvl="1" indent="0">
                  <a:buNone/>
                </a:pPr>
                <a:r>
                  <a:rPr lang="en-US" dirty="0" smtClean="0"/>
                  <a:t>No way to traverse adjacent triangles easily</a:t>
                </a:r>
              </a:p>
              <a:p>
                <a:pPr marL="457200" lvl="1" indent="0">
                  <a:buNone/>
                </a:pPr>
                <a:r>
                  <a:rPr lang="en-US" dirty="0" smtClean="0"/>
                  <a:t>No edge information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32815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Representation: Goals</a:t>
            </a:r>
            <a:endParaRPr lang="en-US" dirty="0"/>
          </a:p>
        </p:txBody>
      </p:sp>
      <p:sp>
        <p:nvSpPr>
          <p:cNvPr id="3" name="Content Placeholder 2"/>
          <p:cNvSpPr>
            <a:spLocks noGrp="1"/>
          </p:cNvSpPr>
          <p:nvPr>
            <p:ph idx="1"/>
          </p:nvPr>
        </p:nvSpPr>
        <p:spPr/>
        <p:txBody>
          <a:bodyPr/>
          <a:lstStyle/>
          <a:p>
            <a:pPr marL="0" indent="0">
              <a:buNone/>
            </a:pPr>
            <a:r>
              <a:rPr lang="en-US" dirty="0" smtClean="0"/>
              <a:t>Traversal:</a:t>
            </a:r>
          </a:p>
          <a:p>
            <a:pPr marL="457200" lvl="1" indent="0">
              <a:buNone/>
            </a:pPr>
            <a:r>
              <a:rPr lang="en-US" dirty="0" smtClean="0"/>
              <a:t>Face -&gt; Edges</a:t>
            </a:r>
          </a:p>
          <a:p>
            <a:pPr marL="457200" lvl="1" indent="0">
              <a:buNone/>
            </a:pPr>
            <a:r>
              <a:rPr lang="en-US" dirty="0" smtClean="0"/>
              <a:t>Face -&gt; Vertices</a:t>
            </a:r>
          </a:p>
          <a:p>
            <a:pPr marL="457200" lvl="1" indent="0">
              <a:buNone/>
            </a:pPr>
            <a:r>
              <a:rPr lang="en-US" dirty="0" smtClean="0"/>
              <a:t>Edge-&gt;Face</a:t>
            </a:r>
          </a:p>
          <a:p>
            <a:pPr marL="457200" lvl="1" indent="0">
              <a:buNone/>
            </a:pPr>
            <a:r>
              <a:rPr lang="en-US" dirty="0" smtClean="0"/>
              <a:t>Edge-&gt;Vertices</a:t>
            </a:r>
          </a:p>
          <a:p>
            <a:pPr marL="457200" lvl="1" indent="0">
              <a:buNone/>
            </a:pPr>
            <a:r>
              <a:rPr lang="en-US" dirty="0" smtClean="0"/>
              <a:t>Vertex-&gt;Edges</a:t>
            </a:r>
          </a:p>
          <a:p>
            <a:pPr marL="457200" lvl="1" indent="0">
              <a:buNone/>
            </a:pPr>
            <a:r>
              <a:rPr lang="en-US" dirty="0" smtClean="0"/>
              <a:t>Vertex-&gt;Faces</a:t>
            </a:r>
            <a:endParaRPr lang="en-US" dirty="0"/>
          </a:p>
        </p:txBody>
      </p:sp>
    </p:spTree>
    <p:extLst>
      <p:ext uri="{BB962C8B-B14F-4D97-AF65-F5344CB8AC3E}">
        <p14:creationId xmlns:p14="http://schemas.microsoft.com/office/powerpoint/2010/main" val="392768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Representation: Goals</a:t>
            </a:r>
            <a:endParaRPr lang="en-US" dirty="0"/>
          </a:p>
        </p:txBody>
      </p:sp>
      <p:sp>
        <p:nvSpPr>
          <p:cNvPr id="3" name="Content Placeholder 2"/>
          <p:cNvSpPr>
            <a:spLocks noGrp="1"/>
          </p:cNvSpPr>
          <p:nvPr>
            <p:ph idx="1"/>
          </p:nvPr>
        </p:nvSpPr>
        <p:spPr/>
        <p:txBody>
          <a:bodyPr/>
          <a:lstStyle/>
          <a:p>
            <a:pPr marL="0" indent="0">
              <a:buNone/>
            </a:pPr>
            <a:r>
              <a:rPr lang="en-US" dirty="0" smtClean="0"/>
              <a:t>Mesh Modification:</a:t>
            </a:r>
          </a:p>
          <a:p>
            <a:pPr marL="457200" lvl="1" indent="0">
              <a:buNone/>
            </a:pPr>
            <a:r>
              <a:rPr lang="en-US" dirty="0" smtClean="0"/>
              <a:t>Splitting edges</a:t>
            </a:r>
          </a:p>
          <a:p>
            <a:pPr marL="457200" lvl="1" indent="0">
              <a:buNone/>
            </a:pPr>
            <a:r>
              <a:rPr lang="en-US" dirty="0" smtClean="0"/>
              <a:t>Splitting faces</a:t>
            </a:r>
          </a:p>
          <a:p>
            <a:pPr marL="457200" lvl="1" indent="0">
              <a:buNone/>
            </a:pPr>
            <a:r>
              <a:rPr lang="en-US" dirty="0" smtClean="0"/>
              <a:t>Merging edges</a:t>
            </a:r>
          </a:p>
          <a:p>
            <a:pPr marL="457200" lvl="1" indent="0">
              <a:buNone/>
            </a:pPr>
            <a:r>
              <a:rPr lang="en-US" dirty="0" smtClean="0"/>
              <a:t>Merging faces</a:t>
            </a:r>
          </a:p>
          <a:p>
            <a:pPr marL="457200" lvl="1" indent="0">
              <a:buNone/>
            </a:pPr>
            <a:r>
              <a:rPr lang="en-US" dirty="0" smtClean="0"/>
              <a:t>Mesh cleanup (cracks, gaps, </a:t>
            </a:r>
            <a:r>
              <a:rPr lang="en-US" dirty="0" err="1" smtClean="0"/>
              <a:t>t-junctions</a:t>
            </a:r>
            <a:r>
              <a:rPr lang="en-US" dirty="0" smtClean="0"/>
              <a:t>)</a:t>
            </a:r>
          </a:p>
        </p:txBody>
      </p:sp>
    </p:spTree>
    <p:extLst>
      <p:ext uri="{BB962C8B-B14F-4D97-AF65-F5344CB8AC3E}">
        <p14:creationId xmlns:p14="http://schemas.microsoft.com/office/powerpoint/2010/main" val="366403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Representation: Restrictions</a:t>
            </a:r>
            <a:endParaRPr lang="en-US" dirty="0"/>
          </a:p>
        </p:txBody>
      </p:sp>
      <p:sp>
        <p:nvSpPr>
          <p:cNvPr id="3" name="Content Placeholder 2"/>
          <p:cNvSpPr>
            <a:spLocks noGrp="1"/>
          </p:cNvSpPr>
          <p:nvPr>
            <p:ph idx="1"/>
          </p:nvPr>
        </p:nvSpPr>
        <p:spPr/>
        <p:txBody>
          <a:bodyPr/>
          <a:lstStyle/>
          <a:p>
            <a:pPr marL="0" indent="0">
              <a:buNone/>
            </a:pPr>
            <a:r>
              <a:rPr lang="en-US" dirty="0" smtClean="0"/>
              <a:t>Manifold Meshes only:</a:t>
            </a:r>
          </a:p>
          <a:p>
            <a:pPr marL="0" indent="0">
              <a:buNone/>
            </a:pPr>
            <a:r>
              <a:rPr lang="en-US" dirty="0"/>
              <a:t>	</a:t>
            </a:r>
            <a:r>
              <a:rPr lang="en-US" dirty="0" smtClean="0"/>
              <a:t>Only 2 faces per edge</a:t>
            </a:r>
          </a:p>
          <a:p>
            <a:pPr marL="0" indent="0">
              <a:buNone/>
            </a:pPr>
            <a:r>
              <a:rPr lang="en-US" dirty="0"/>
              <a:t>	</a:t>
            </a:r>
            <a:r>
              <a:rPr lang="en-US" dirty="0" smtClean="0"/>
              <a:t>Faces incident to a vertex form a closed or open fan</a:t>
            </a:r>
          </a:p>
          <a:p>
            <a:pPr marL="0" indent="0">
              <a:buNone/>
            </a:pPr>
            <a:endParaRPr lang="en-US" dirty="0"/>
          </a:p>
        </p:txBody>
      </p:sp>
      <p:grpSp>
        <p:nvGrpSpPr>
          <p:cNvPr id="7" name="Group 6"/>
          <p:cNvGrpSpPr/>
          <p:nvPr/>
        </p:nvGrpSpPr>
        <p:grpSpPr>
          <a:xfrm>
            <a:off x="5847079" y="4774192"/>
            <a:ext cx="2903222" cy="1456593"/>
            <a:chOff x="3378199" y="4688560"/>
            <a:chExt cx="2903222" cy="1456593"/>
          </a:xfrm>
        </p:grpSpPr>
        <p:sp>
          <p:nvSpPr>
            <p:cNvPr id="4" name="Isosceles Triangle 3"/>
            <p:cNvSpPr/>
            <p:nvPr/>
          </p:nvSpPr>
          <p:spPr>
            <a:xfrm rot="4905338">
              <a:off x="3428999" y="4735453"/>
              <a:ext cx="1358900" cy="14605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6200000">
              <a:off x="4871721" y="4637760"/>
              <a:ext cx="1358900" cy="14605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53452" y="5300540"/>
              <a:ext cx="134937" cy="1349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2057164" y="4393717"/>
            <a:ext cx="1577443" cy="1984910"/>
            <a:chOff x="2093220" y="3672134"/>
            <a:chExt cx="1577443" cy="1984910"/>
          </a:xfrm>
        </p:grpSpPr>
        <p:cxnSp>
          <p:nvCxnSpPr>
            <p:cNvPr id="10" name="Straight Arrow Connector 9"/>
            <p:cNvCxnSpPr/>
            <p:nvPr/>
          </p:nvCxnSpPr>
          <p:spPr>
            <a:xfrm flipH="1">
              <a:off x="2653426" y="3672134"/>
              <a:ext cx="384920" cy="1536966"/>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653428" y="4652293"/>
              <a:ext cx="384918" cy="556807"/>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038346" y="3672134"/>
              <a:ext cx="0" cy="980159"/>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653426" y="5209100"/>
              <a:ext cx="1017237" cy="447944"/>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38949" y="4643688"/>
              <a:ext cx="631714" cy="1013356"/>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093825" y="4923584"/>
              <a:ext cx="627070" cy="522749"/>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093220" y="5209100"/>
              <a:ext cx="560207" cy="230603"/>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720895" y="4652293"/>
              <a:ext cx="317451" cy="271291"/>
            </a:xfrm>
            <a:prstGeom prst="straightConnector1">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3318750" y="3944981"/>
            <a:ext cx="4383314" cy="523220"/>
          </a:xfrm>
          <a:prstGeom prst="rect">
            <a:avLst/>
          </a:prstGeom>
          <a:noFill/>
        </p:spPr>
        <p:txBody>
          <a:bodyPr wrap="square" rtlCol="0">
            <a:spAutoFit/>
          </a:bodyPr>
          <a:lstStyle/>
          <a:p>
            <a:r>
              <a:rPr lang="en-US" sz="2800" dirty="0" smtClean="0"/>
              <a:t>Non-Manifold examples:</a:t>
            </a:r>
            <a:endParaRPr lang="en-US" sz="2800" dirty="0"/>
          </a:p>
        </p:txBody>
      </p:sp>
    </p:spTree>
    <p:extLst>
      <p:ext uri="{BB962C8B-B14F-4D97-AF65-F5344CB8AC3E}">
        <p14:creationId xmlns:p14="http://schemas.microsoft.com/office/powerpoint/2010/main" val="300631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Representation: Winged Edge</a:t>
            </a:r>
            <a:endParaRPr lang="en-US" dirty="0"/>
          </a:p>
        </p:txBody>
      </p:sp>
      <p:cxnSp>
        <p:nvCxnSpPr>
          <p:cNvPr id="6" name="Straight Arrow Connector 5"/>
          <p:cNvCxnSpPr/>
          <p:nvPr/>
        </p:nvCxnSpPr>
        <p:spPr>
          <a:xfrm>
            <a:off x="8904559" y="2234190"/>
            <a:ext cx="161064" cy="3125641"/>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010400" y="4001294"/>
            <a:ext cx="2055223" cy="1432786"/>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837091" y="2099253"/>
            <a:ext cx="134937" cy="1349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006907" y="5359831"/>
            <a:ext cx="134937" cy="1349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7"/>
          </p:cNvCxnSpPr>
          <p:nvPr/>
        </p:nvCxnSpPr>
        <p:spPr>
          <a:xfrm flipH="1">
            <a:off x="7010402" y="2119014"/>
            <a:ext cx="1941865" cy="188228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p:cNvCxnSpPr>
          <p:nvPr/>
        </p:nvCxnSpPr>
        <p:spPr>
          <a:xfrm>
            <a:off x="8856852" y="2119014"/>
            <a:ext cx="2179286" cy="1421944"/>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9079948" y="3540958"/>
            <a:ext cx="1941865" cy="188228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8495070" y="2624080"/>
            <a:ext cx="418969" cy="11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7812762" y="3627120"/>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7812762" y="3627120"/>
                <a:ext cx="403818"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445153" y="3625325"/>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2</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9445153" y="3625325"/>
                <a:ext cx="4038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8640079" y="1688994"/>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8640079" y="1688994"/>
                <a:ext cx="403818"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915389" y="5423238"/>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8915389" y="5423238"/>
                <a:ext cx="403818"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675900" y="3422401"/>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8675900" y="3422401"/>
                <a:ext cx="403818"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955981" y="2347696"/>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r>
                            <a:rPr lang="en-US" b="0" i="1" smtClean="0">
                              <a:latin typeface="Cambria Math" panose="02040503050406030204" pitchFamily="18" charset="0"/>
                            </a:rPr>
                            <m:t>𝑛</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7955981" y="2347696"/>
                <a:ext cx="403818" cy="369332"/>
              </a:xfrm>
              <a:prstGeom prst="rect">
                <a:avLst/>
              </a:prstGeom>
              <a:blipFill rotWithShape="0">
                <a:blip r:embed="rId8"/>
                <a:stretch>
                  <a:fillRect r="-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9482553" y="4879416"/>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r>
                            <a:rPr lang="en-US" b="0" i="1" smtClean="0">
                              <a:latin typeface="Cambria Math" panose="02040503050406030204" pitchFamily="18" charset="0"/>
                            </a:rPr>
                            <m:t>𝑛</m:t>
                          </m:r>
                        </m:sub>
                      </m:sSub>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9482553" y="4879416"/>
                <a:ext cx="403818" cy="369332"/>
              </a:xfrm>
              <a:prstGeom prst="rect">
                <a:avLst/>
              </a:prstGeom>
              <a:blipFill rotWithShape="0">
                <a:blip r:embed="rId9"/>
                <a:stretch>
                  <a:fillRect r="-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9243244" y="2118745"/>
                <a:ext cx="403818"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r>
                            <a:rPr lang="en-US" b="0" i="1" smtClean="0">
                              <a:latin typeface="Cambria Math" panose="02040503050406030204" pitchFamily="18" charset="0"/>
                            </a:rPr>
                            <m:t>𝑝</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9243244" y="2118745"/>
                <a:ext cx="403818" cy="390748"/>
              </a:xfrm>
              <a:prstGeom prst="rect">
                <a:avLst/>
              </a:prstGeom>
              <a:blipFill rotWithShape="0">
                <a:blip r:embed="rId10"/>
                <a:stretch>
                  <a:fillRect r="-23881"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8347111" y="5067099"/>
                <a:ext cx="403818"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r>
                            <a:rPr lang="en-US" b="0" i="1" smtClean="0">
                              <a:latin typeface="Cambria Math" panose="02040503050406030204" pitchFamily="18" charset="0"/>
                            </a:rPr>
                            <m:t>𝑝</m:t>
                          </m:r>
                        </m:sub>
                      </m:sSub>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8347111" y="5067099"/>
                <a:ext cx="403818" cy="390748"/>
              </a:xfrm>
              <a:prstGeom prst="rect">
                <a:avLst/>
              </a:prstGeom>
              <a:blipFill rotWithShape="0">
                <a:blip r:embed="rId11"/>
                <a:stretch>
                  <a:fillRect r="-22388" b="-7813"/>
                </a:stretch>
              </a:blipFill>
            </p:spPr>
            <p:txBody>
              <a:bodyPr/>
              <a:lstStyle/>
              <a:p>
                <a:r>
                  <a:rPr lang="en-US">
                    <a:noFill/>
                  </a:rPr>
                  <a:t> </a:t>
                </a:r>
              </a:p>
            </p:txBody>
          </p:sp>
        </mc:Fallback>
      </mc:AlternateContent>
      <p:cxnSp>
        <p:nvCxnSpPr>
          <p:cNvPr id="39" name="Straight Arrow Connector 38"/>
          <p:cNvCxnSpPr/>
          <p:nvPr/>
        </p:nvCxnSpPr>
        <p:spPr>
          <a:xfrm flipV="1">
            <a:off x="8941476" y="2506858"/>
            <a:ext cx="400735" cy="215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4" idx="1"/>
          </p:cNvCxnSpPr>
          <p:nvPr/>
        </p:nvCxnSpPr>
        <p:spPr>
          <a:xfrm>
            <a:off x="9037297" y="4752439"/>
            <a:ext cx="445256" cy="3116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8644985" y="4756573"/>
            <a:ext cx="377987" cy="357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8329443" y="3811713"/>
            <a:ext cx="652308" cy="17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996076" y="3795852"/>
            <a:ext cx="527697" cy="141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 Box 4"/>
          <p:cNvSpPr txBox="1">
            <a:spLocks noChangeArrowheads="1"/>
          </p:cNvSpPr>
          <p:nvPr/>
        </p:nvSpPr>
        <p:spPr bwMode="auto">
          <a:xfrm>
            <a:off x="921612" y="2829986"/>
            <a:ext cx="4579029" cy="22467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WingedEdge</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	Vertex* </a:t>
            </a:r>
            <a:r>
              <a:rPr lang="en-US" sz="2000" dirty="0" err="1" smtClean="0">
                <a:solidFill>
                  <a:prstClr val="black"/>
                </a:solidFill>
                <a:latin typeface="Consolas" panose="020B0609020204030204" pitchFamily="49" charset="0"/>
              </a:rPr>
              <a:t>mVertices</a:t>
            </a:r>
            <a:r>
              <a:rPr lang="en-US" sz="2000" dirty="0" smtClean="0">
                <a:solidFill>
                  <a:prstClr val="black"/>
                </a:solidFill>
                <a:latin typeface="Consolas" panose="020B0609020204030204" pitchFamily="49" charset="0"/>
              </a:rPr>
              <a:t>[2];</a:t>
            </a:r>
          </a:p>
          <a:p>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Face* </a:t>
            </a:r>
            <a:r>
              <a:rPr lang="en-US" sz="2000" dirty="0" err="1" smtClean="0">
                <a:solidFill>
                  <a:prstClr val="black"/>
                </a:solidFill>
                <a:latin typeface="Consolas" panose="020B0609020204030204" pitchFamily="49" charset="0"/>
              </a:rPr>
              <a:t>mFaces</a:t>
            </a:r>
            <a:r>
              <a:rPr lang="en-US" sz="2000" dirty="0" smtClean="0">
                <a:solidFill>
                  <a:prstClr val="black"/>
                </a:solidFill>
                <a:latin typeface="Consolas" panose="020B0609020204030204" pitchFamily="49" charset="0"/>
              </a:rPr>
              <a:t>[2];</a:t>
            </a:r>
          </a:p>
          <a:p>
            <a:r>
              <a:rPr lang="en-US" sz="2000" dirty="0" smtClean="0">
                <a:solidFill>
                  <a:prstClr val="black"/>
                </a:solidFill>
                <a:latin typeface="Consolas" panose="020B0609020204030204" pitchFamily="49" charset="0"/>
              </a:rPr>
              <a:t>	Edge* </a:t>
            </a:r>
            <a:r>
              <a:rPr lang="en-US" sz="2000" dirty="0" err="1" smtClean="0">
                <a:solidFill>
                  <a:prstClr val="black"/>
                </a:solidFill>
                <a:latin typeface="Consolas" panose="020B0609020204030204" pitchFamily="49" charset="0"/>
              </a:rPr>
              <a:t>mNextEdges</a:t>
            </a:r>
            <a:r>
              <a:rPr lang="en-US" sz="2000" dirty="0" smtClean="0">
                <a:solidFill>
                  <a:prstClr val="black"/>
                </a:solidFill>
                <a:latin typeface="Consolas" panose="020B0609020204030204" pitchFamily="49" charset="0"/>
              </a:rPr>
              <a:t>[2];</a:t>
            </a:r>
          </a:p>
          <a:p>
            <a:r>
              <a:rPr lang="en-US" sz="2000" dirty="0" smtClean="0">
                <a:solidFill>
                  <a:prstClr val="black"/>
                </a:solidFill>
                <a:latin typeface="Consolas" panose="020B0609020204030204" pitchFamily="49" charset="0"/>
              </a:rPr>
              <a:t>	Edge* </a:t>
            </a:r>
            <a:r>
              <a:rPr lang="en-US" sz="2000" dirty="0" err="1" smtClean="0">
                <a:solidFill>
                  <a:prstClr val="black"/>
                </a:solidFill>
                <a:latin typeface="Consolas" panose="020B0609020204030204" pitchFamily="49" charset="0"/>
              </a:rPr>
              <a:t>mPrevEdges</a:t>
            </a:r>
            <a:r>
              <a:rPr lang="en-US" sz="2000" dirty="0" smtClean="0">
                <a:solidFill>
                  <a:prstClr val="black"/>
                </a:solidFill>
                <a:latin typeface="Consolas" panose="020B0609020204030204" pitchFamily="49" charset="0"/>
              </a:rPr>
              <a:t>[2];</a:t>
            </a:r>
            <a:endParaRPr lang="en-US" sz="2000" dirty="0">
              <a:solidFill>
                <a:prstClr val="black"/>
              </a:solidFill>
              <a:latin typeface="Consolas" panose="020B0609020204030204" pitchFamily="49" charset="0"/>
            </a:endParaRP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
        <p:nvSpPr>
          <p:cNvPr id="52" name="Text Box 4"/>
          <p:cNvSpPr txBox="1">
            <a:spLocks noChangeArrowheads="1"/>
          </p:cNvSpPr>
          <p:nvPr/>
        </p:nvSpPr>
        <p:spPr bwMode="auto">
          <a:xfrm>
            <a:off x="921076" y="1505001"/>
            <a:ext cx="4579029" cy="13234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Face</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	Edge* </a:t>
            </a:r>
            <a:r>
              <a:rPr lang="en-US" sz="2000" dirty="0" err="1" smtClean="0">
                <a:solidFill>
                  <a:prstClr val="black"/>
                </a:solidFill>
                <a:latin typeface="Consolas" panose="020B0609020204030204" pitchFamily="49" charset="0"/>
              </a:rPr>
              <a:t>mEdgeList</a:t>
            </a:r>
            <a:r>
              <a:rPr lang="en-US" sz="2000" dirty="0" smtClean="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
        <p:nvSpPr>
          <p:cNvPr id="53" name="Text Box 4"/>
          <p:cNvSpPr txBox="1">
            <a:spLocks noChangeArrowheads="1"/>
          </p:cNvSpPr>
          <p:nvPr/>
        </p:nvSpPr>
        <p:spPr bwMode="auto">
          <a:xfrm>
            <a:off x="915084" y="5064082"/>
            <a:ext cx="4579029" cy="1631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Vertex</a:t>
            </a:r>
            <a:endParaRPr lang="en-US" sz="2000" dirty="0">
              <a:solidFill>
                <a:prstClr val="black"/>
              </a:solidFill>
              <a:latin typeface="Consolas" panose="020B0609020204030204" pitchFamily="49" charset="0"/>
            </a:endParaRPr>
          </a:p>
          <a:p>
            <a:r>
              <a:rPr lang="en-US" sz="2000" dirty="0" smtClean="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	Vector3 </a:t>
            </a:r>
            <a:r>
              <a:rPr lang="en-US" sz="2000" dirty="0" err="1" smtClean="0">
                <a:solidFill>
                  <a:prstClr val="black"/>
                </a:solidFill>
                <a:latin typeface="Consolas" panose="020B0609020204030204" pitchFamily="49" charset="0"/>
              </a:rPr>
              <a:t>mPosition</a:t>
            </a:r>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smtClean="0">
                <a:solidFill>
                  <a:prstClr val="black"/>
                </a:solidFill>
                <a:latin typeface="Consolas" panose="020B0609020204030204" pitchFamily="49" charset="0"/>
              </a:rPr>
              <a:t>	Edge* </a:t>
            </a:r>
            <a:r>
              <a:rPr lang="en-US" sz="2000" dirty="0" err="1" smtClean="0">
                <a:solidFill>
                  <a:prstClr val="black"/>
                </a:solidFill>
                <a:latin typeface="Consolas" panose="020B0609020204030204" pitchFamily="49" charset="0"/>
              </a:rPr>
              <a:t>mEdge</a:t>
            </a:r>
            <a:r>
              <a:rPr lang="en-US" sz="2000" dirty="0" smtClean="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
        <p:nvSpPr>
          <p:cNvPr id="54" name="TextBox 53"/>
          <p:cNvSpPr txBox="1"/>
          <p:nvPr/>
        </p:nvSpPr>
        <p:spPr>
          <a:xfrm>
            <a:off x="6212790" y="5777082"/>
            <a:ext cx="5457372" cy="954107"/>
          </a:xfrm>
          <a:prstGeom prst="rect">
            <a:avLst/>
          </a:prstGeom>
          <a:noFill/>
        </p:spPr>
        <p:txBody>
          <a:bodyPr wrap="square" rtlCol="0">
            <a:spAutoFit/>
          </a:bodyPr>
          <a:lstStyle/>
          <a:p>
            <a:r>
              <a:rPr lang="en-US" sz="2800" dirty="0"/>
              <a:t>Traversal isn’t simple</a:t>
            </a:r>
          </a:p>
          <a:p>
            <a:r>
              <a:rPr lang="en-US" sz="2800" dirty="0" smtClean="0"/>
              <a:t>Doesn’t store explicit winding info!</a:t>
            </a:r>
          </a:p>
        </p:txBody>
      </p:sp>
    </p:spTree>
    <p:extLst>
      <p:ext uri="{BB962C8B-B14F-4D97-AF65-F5344CB8AC3E}">
        <p14:creationId xmlns:p14="http://schemas.microsoft.com/office/powerpoint/2010/main" val="2880042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Representation: Half-Edge</a:t>
            </a:r>
            <a:endParaRPr lang="en-US" dirty="0"/>
          </a:p>
        </p:txBody>
      </p:sp>
      <p:sp>
        <p:nvSpPr>
          <p:cNvPr id="3" name="Content Placeholder 2"/>
          <p:cNvSpPr>
            <a:spLocks noGrp="1"/>
          </p:cNvSpPr>
          <p:nvPr>
            <p:ph idx="1"/>
          </p:nvPr>
        </p:nvSpPr>
        <p:spPr/>
        <p:txBody>
          <a:bodyPr/>
          <a:lstStyle/>
          <a:p>
            <a:endParaRPr lang="en-US" dirty="0"/>
          </a:p>
        </p:txBody>
      </p:sp>
      <p:grpSp>
        <p:nvGrpSpPr>
          <p:cNvPr id="44" name="Group 43"/>
          <p:cNvGrpSpPr/>
          <p:nvPr/>
        </p:nvGrpSpPr>
        <p:grpSpPr>
          <a:xfrm>
            <a:off x="7010400" y="1688994"/>
            <a:ext cx="4025738" cy="4103576"/>
            <a:chOff x="7010400" y="1688994"/>
            <a:chExt cx="4025738" cy="4103576"/>
          </a:xfrm>
        </p:grpSpPr>
        <p:cxnSp>
          <p:nvCxnSpPr>
            <p:cNvPr id="4" name="Straight Arrow Connector 3"/>
            <p:cNvCxnSpPr/>
            <p:nvPr/>
          </p:nvCxnSpPr>
          <p:spPr>
            <a:xfrm>
              <a:off x="8828440" y="2234190"/>
              <a:ext cx="199675" cy="3125641"/>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endCxn id="7" idx="1"/>
            </p:cNvCxnSpPr>
            <p:nvPr/>
          </p:nvCxnSpPr>
          <p:spPr>
            <a:xfrm>
              <a:off x="7010400" y="4001294"/>
              <a:ext cx="2016268" cy="13782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837091" y="2099253"/>
              <a:ext cx="134937" cy="1349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006907" y="5359831"/>
              <a:ext cx="134937" cy="1349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7"/>
            </p:cNvCxnSpPr>
            <p:nvPr/>
          </p:nvCxnSpPr>
          <p:spPr>
            <a:xfrm flipH="1">
              <a:off x="7010402" y="2119014"/>
              <a:ext cx="1941865" cy="188228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5"/>
            </p:cNvCxnSpPr>
            <p:nvPr/>
          </p:nvCxnSpPr>
          <p:spPr>
            <a:xfrm>
              <a:off x="8952267" y="2214429"/>
              <a:ext cx="2083871" cy="1326529"/>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9079948" y="3540958"/>
              <a:ext cx="1941865" cy="188228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7689142" y="3621026"/>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689142" y="3621026"/>
                  <a:ext cx="403818"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013713" y="3540958"/>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2</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0013713" y="3540958"/>
                  <a:ext cx="4038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640079" y="1688994"/>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8640079" y="1688994"/>
                  <a:ext cx="403818"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8526847" y="3423161"/>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8526847" y="3423161"/>
                  <a:ext cx="403818"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955981" y="2347696"/>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r>
                              <a:rPr lang="en-US" b="0" i="1" smtClean="0">
                                <a:latin typeface="Cambria Math" panose="02040503050406030204" pitchFamily="18" charset="0"/>
                              </a:rPr>
                              <m:t>𝑛</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7955981" y="2347696"/>
                  <a:ext cx="403818" cy="369332"/>
                </a:xfrm>
                <a:prstGeom prst="rect">
                  <a:avLst/>
                </a:prstGeom>
                <a:blipFill rotWithShape="0">
                  <a:blip r:embed="rId7"/>
                  <a:stretch>
                    <a:fillRect r="-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9482553" y="4879416"/>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r>
                              <a:rPr lang="en-US" b="0" i="1" smtClean="0">
                                <a:latin typeface="Cambria Math" panose="02040503050406030204" pitchFamily="18" charset="0"/>
                              </a:rPr>
                              <m:t>𝑛</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9482553" y="4879416"/>
                  <a:ext cx="403818" cy="369332"/>
                </a:xfrm>
                <a:prstGeom prst="rect">
                  <a:avLst/>
                </a:prstGeom>
                <a:blipFill rotWithShape="0">
                  <a:blip r:embed="rId8"/>
                  <a:stretch>
                    <a:fillRect r="-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9243244" y="2118745"/>
                  <a:ext cx="403818"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r>
                              <a:rPr lang="en-US" b="0" i="1" smtClean="0">
                                <a:latin typeface="Cambria Math" panose="02040503050406030204" pitchFamily="18" charset="0"/>
                              </a:rPr>
                              <m:t>𝑝</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9243244" y="2118745"/>
                  <a:ext cx="403818" cy="390748"/>
                </a:xfrm>
                <a:prstGeom prst="rect">
                  <a:avLst/>
                </a:prstGeom>
                <a:blipFill rotWithShape="0">
                  <a:blip r:embed="rId9"/>
                  <a:stretch>
                    <a:fillRect r="-23881"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347111" y="5067099"/>
                  <a:ext cx="403818"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r>
                              <a:rPr lang="en-US" b="0" i="1" smtClean="0">
                                <a:latin typeface="Cambria Math" panose="02040503050406030204" pitchFamily="18" charset="0"/>
                              </a:rPr>
                              <m:t>𝑝</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8347111" y="5067099"/>
                  <a:ext cx="403818" cy="390748"/>
                </a:xfrm>
                <a:prstGeom prst="rect">
                  <a:avLst/>
                </a:prstGeom>
                <a:blipFill rotWithShape="0">
                  <a:blip r:embed="rId10"/>
                  <a:stretch>
                    <a:fillRect r="-22388" b="-7813"/>
                  </a:stretch>
                </a:blipFill>
              </p:spPr>
              <p:txBody>
                <a:bodyPr/>
                <a:lstStyle/>
                <a:p>
                  <a:r>
                    <a:rPr lang="en-US">
                      <a:noFill/>
                    </a:rPr>
                    <a:t> </a:t>
                  </a:r>
                </a:p>
              </p:txBody>
            </p:sp>
          </mc:Fallback>
        </mc:AlternateContent>
        <p:cxnSp>
          <p:nvCxnSpPr>
            <p:cNvPr id="23" name="Straight Arrow Connector 22"/>
            <p:cNvCxnSpPr/>
            <p:nvPr/>
          </p:nvCxnSpPr>
          <p:spPr>
            <a:xfrm flipH="1">
              <a:off x="8915389" y="3591082"/>
              <a:ext cx="113680" cy="7933"/>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915389" y="3712334"/>
              <a:ext cx="135175" cy="3713"/>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5"/>
            </p:cNvCxnSpPr>
            <p:nvPr/>
          </p:nvCxnSpPr>
          <p:spPr>
            <a:xfrm>
              <a:off x="8952267" y="2214429"/>
              <a:ext cx="198549" cy="3182526"/>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8915389" y="5423238"/>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8915389" y="5423238"/>
                  <a:ext cx="403818"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9089188" y="3398476"/>
                  <a:ext cx="403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𝑡𝑤𝑖𝑛</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9089188" y="3398476"/>
                  <a:ext cx="403818" cy="369332"/>
                </a:xfrm>
                <a:prstGeom prst="rect">
                  <a:avLst/>
                </a:prstGeom>
                <a:blipFill rotWithShape="0">
                  <a:blip r:embed="rId12"/>
                  <a:stretch>
                    <a:fillRect r="-66667"/>
                  </a:stretch>
                </a:blipFill>
              </p:spPr>
              <p:txBody>
                <a:bodyPr/>
                <a:lstStyle/>
                <a:p>
                  <a:r>
                    <a:rPr lang="en-US">
                      <a:noFill/>
                    </a:rPr>
                    <a:t> </a:t>
                  </a:r>
                </a:p>
              </p:txBody>
            </p:sp>
          </mc:Fallback>
        </mc:AlternateContent>
        <p:cxnSp>
          <p:nvCxnSpPr>
            <p:cNvPr id="34" name="Straight Arrow Connector 33"/>
            <p:cNvCxnSpPr>
              <a:endCxn id="12" idx="3"/>
            </p:cNvCxnSpPr>
            <p:nvPr/>
          </p:nvCxnSpPr>
          <p:spPr>
            <a:xfrm flipH="1">
              <a:off x="8092960" y="3712334"/>
              <a:ext cx="527320" cy="9335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671523" y="3759013"/>
              <a:ext cx="403370" cy="46679"/>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41" name="Text Box 4"/>
          <p:cNvSpPr txBox="1">
            <a:spLocks noChangeArrowheads="1"/>
          </p:cNvSpPr>
          <p:nvPr/>
        </p:nvSpPr>
        <p:spPr bwMode="auto">
          <a:xfrm>
            <a:off x="921612" y="2829986"/>
            <a:ext cx="4579029" cy="25545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HalfEdge</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	Vertex* </a:t>
            </a:r>
            <a:r>
              <a:rPr lang="en-US" sz="2000" dirty="0" err="1" smtClean="0">
                <a:solidFill>
                  <a:prstClr val="black"/>
                </a:solidFill>
                <a:latin typeface="Consolas" panose="020B0609020204030204" pitchFamily="49" charset="0"/>
              </a:rPr>
              <a:t>mTail</a:t>
            </a:r>
            <a:r>
              <a:rPr lang="en-US" sz="2000" dirty="0" smtClean="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Face* </a:t>
            </a:r>
            <a:r>
              <a:rPr lang="en-US" sz="2000" dirty="0" err="1" smtClean="0">
                <a:solidFill>
                  <a:prstClr val="black"/>
                </a:solidFill>
                <a:latin typeface="Consolas" panose="020B0609020204030204" pitchFamily="49" charset="0"/>
              </a:rPr>
              <a:t>mFaces</a:t>
            </a:r>
            <a:r>
              <a:rPr lang="en-US" sz="2000" dirty="0" smtClean="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	Edge* </a:t>
            </a:r>
            <a:r>
              <a:rPr lang="en-US" sz="2000" dirty="0" err="1" smtClean="0">
                <a:solidFill>
                  <a:prstClr val="black"/>
                </a:solidFill>
                <a:latin typeface="Consolas" panose="020B0609020204030204" pitchFamily="49" charset="0"/>
              </a:rPr>
              <a:t>mNextEdge</a:t>
            </a:r>
            <a:r>
              <a:rPr lang="en-US" sz="2000" dirty="0" smtClean="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	Edge* </a:t>
            </a:r>
            <a:r>
              <a:rPr lang="en-US" sz="2000" dirty="0" err="1" smtClean="0">
                <a:solidFill>
                  <a:prstClr val="black"/>
                </a:solidFill>
                <a:latin typeface="Consolas" panose="020B0609020204030204" pitchFamily="49" charset="0"/>
              </a:rPr>
              <a:t>mPrevEdge</a:t>
            </a:r>
            <a:r>
              <a:rPr lang="en-US" sz="2000" dirty="0" smtClean="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Edge* </a:t>
            </a:r>
            <a:r>
              <a:rPr lang="en-US" sz="2000" dirty="0" err="1" smtClean="0">
                <a:solidFill>
                  <a:prstClr val="black"/>
                </a:solidFill>
                <a:latin typeface="Consolas" panose="020B0609020204030204" pitchFamily="49" charset="0"/>
              </a:rPr>
              <a:t>mTwin</a:t>
            </a:r>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
        <p:nvSpPr>
          <p:cNvPr id="42" name="Text Box 4"/>
          <p:cNvSpPr txBox="1">
            <a:spLocks noChangeArrowheads="1"/>
          </p:cNvSpPr>
          <p:nvPr/>
        </p:nvSpPr>
        <p:spPr bwMode="auto">
          <a:xfrm>
            <a:off x="921076" y="1505001"/>
            <a:ext cx="4579029" cy="13234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Face</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	Edge* </a:t>
            </a:r>
            <a:r>
              <a:rPr lang="en-US" sz="2000" dirty="0" err="1" smtClean="0">
                <a:solidFill>
                  <a:prstClr val="black"/>
                </a:solidFill>
                <a:latin typeface="Consolas" panose="020B0609020204030204" pitchFamily="49" charset="0"/>
              </a:rPr>
              <a:t>mEdgeList</a:t>
            </a:r>
            <a:r>
              <a:rPr lang="en-US" sz="2000" dirty="0" smtClean="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
        <p:nvSpPr>
          <p:cNvPr id="43" name="Text Box 4"/>
          <p:cNvSpPr txBox="1">
            <a:spLocks noChangeArrowheads="1"/>
          </p:cNvSpPr>
          <p:nvPr/>
        </p:nvSpPr>
        <p:spPr bwMode="auto">
          <a:xfrm>
            <a:off x="915084" y="5064082"/>
            <a:ext cx="4579029" cy="1631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Vertex</a:t>
            </a:r>
            <a:endParaRPr lang="en-US" sz="2000" dirty="0">
              <a:solidFill>
                <a:prstClr val="black"/>
              </a:solidFill>
              <a:latin typeface="Consolas" panose="020B0609020204030204" pitchFamily="49" charset="0"/>
            </a:endParaRPr>
          </a:p>
          <a:p>
            <a:r>
              <a:rPr lang="en-US" sz="2000" dirty="0" smtClean="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	Vector3 </a:t>
            </a:r>
            <a:r>
              <a:rPr lang="en-US" sz="2000" dirty="0" err="1" smtClean="0">
                <a:solidFill>
                  <a:prstClr val="black"/>
                </a:solidFill>
                <a:latin typeface="Consolas" panose="020B0609020204030204" pitchFamily="49" charset="0"/>
              </a:rPr>
              <a:t>mPosition</a:t>
            </a:r>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smtClean="0">
                <a:solidFill>
                  <a:prstClr val="black"/>
                </a:solidFill>
                <a:latin typeface="Consolas" panose="020B0609020204030204" pitchFamily="49" charset="0"/>
              </a:rPr>
              <a:t>	Edge* </a:t>
            </a:r>
            <a:r>
              <a:rPr lang="en-US" sz="2000" dirty="0" err="1" smtClean="0">
                <a:solidFill>
                  <a:prstClr val="black"/>
                </a:solidFill>
                <a:latin typeface="Consolas" panose="020B0609020204030204" pitchFamily="49" charset="0"/>
              </a:rPr>
              <a:t>mEdge</a:t>
            </a:r>
            <a:r>
              <a:rPr lang="en-US" sz="2000" dirty="0" smtClean="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392009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4685</TotalTime>
  <Words>1115</Words>
  <Application>Microsoft Office PowerPoint</Application>
  <PresentationFormat>Widescreen</PresentationFormat>
  <Paragraphs>162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 Math</vt:lpstr>
      <vt:lpstr>Consolas</vt:lpstr>
      <vt:lpstr>Verdana</vt:lpstr>
      <vt:lpstr>Office Theme</vt:lpstr>
      <vt:lpstr>Mesh Representations</vt:lpstr>
      <vt:lpstr>Mesh Representations</vt:lpstr>
      <vt:lpstr>Mesh Representations</vt:lpstr>
      <vt:lpstr>Mesh Representations</vt:lpstr>
      <vt:lpstr>Mesh Representation: Goals</vt:lpstr>
      <vt:lpstr>Mesh Representation: Goals</vt:lpstr>
      <vt:lpstr>Mesh Representation: Restrictions</vt:lpstr>
      <vt:lpstr>Mesh Representation: Winged Edge</vt:lpstr>
      <vt:lpstr>Mesh Representation: Half-Edge</vt:lpstr>
      <vt:lpstr>Mesh Representations: Half-Edge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Josh</cp:lastModifiedBy>
  <cp:revision>281</cp:revision>
  <dcterms:created xsi:type="dcterms:W3CDTF">2015-01-13T03:43:20Z</dcterms:created>
  <dcterms:modified xsi:type="dcterms:W3CDTF">2015-11-15T23:50:45Z</dcterms:modified>
</cp:coreProperties>
</file>