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23"/>
  </p:notesMasterIdLst>
  <p:sldIdLst>
    <p:sldId id="256" r:id="rId2"/>
    <p:sldId id="262" r:id="rId3"/>
    <p:sldId id="263" r:id="rId4"/>
    <p:sldId id="260" r:id="rId5"/>
    <p:sldId id="264" r:id="rId6"/>
    <p:sldId id="265" r:id="rId7"/>
    <p:sldId id="267" r:id="rId8"/>
    <p:sldId id="268" r:id="rId9"/>
    <p:sldId id="269" r:id="rId10"/>
    <p:sldId id="270" r:id="rId11"/>
    <p:sldId id="271" r:id="rId12"/>
    <p:sldId id="272" r:id="rId13"/>
    <p:sldId id="273" r:id="rId14"/>
    <p:sldId id="274" r:id="rId15"/>
    <p:sldId id="275" r:id="rId16"/>
    <p:sldId id="276" r:id="rId17"/>
    <p:sldId id="277" r:id="rId18"/>
    <p:sldId id="279" r:id="rId19"/>
    <p:sldId id="278" r:id="rId20"/>
    <p:sldId id="280" r:id="rId21"/>
    <p:sldId id="28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61" autoAdjust="0"/>
    <p:restoredTop sz="62963" autoAdjust="0"/>
  </p:normalViewPr>
  <p:slideViewPr>
    <p:cSldViewPr snapToGrid="0">
      <p:cViewPr varScale="1">
        <p:scale>
          <a:sx n="73" d="100"/>
          <a:sy n="73" d="100"/>
        </p:scale>
        <p:origin x="1956" y="6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25" d="100"/>
          <a:sy n="125" d="100"/>
        </p:scale>
        <p:origin x="708" y="-3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C9F55E-86C8-40C3-B143-2DF90D0BE23C}" type="datetimeFigureOut">
              <a:rPr lang="en-US" smtClean="0"/>
              <a:t>10/24/2016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48DFC8-8D5E-4426-9BAB-F9E6FB6C0077}" type="slidenum">
              <a:rPr lang="en-US" smtClean="0"/>
              <a:t>‹#›</a:t>
            </a:fld>
            <a:endParaRPr lang="en-US"/>
          </a:p>
        </p:txBody>
      </p:sp>
    </p:spTree>
    <p:extLst>
      <p:ext uri="{BB962C8B-B14F-4D97-AF65-F5344CB8AC3E}">
        <p14:creationId xmlns:p14="http://schemas.microsoft.com/office/powerpoint/2010/main" val="2979789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948DFC8-8D5E-4426-9BAB-F9E6FB6C0077}" type="slidenum">
              <a:rPr lang="en-US" smtClean="0"/>
              <a:t>1</a:t>
            </a:fld>
            <a:endParaRPr lang="en-US"/>
          </a:p>
        </p:txBody>
      </p:sp>
    </p:spTree>
    <p:extLst>
      <p:ext uri="{BB962C8B-B14F-4D97-AF65-F5344CB8AC3E}">
        <p14:creationId xmlns:p14="http://schemas.microsoft.com/office/powerpoint/2010/main" val="27811697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generic object test is straightforward: simple iterate recursively over all child nodes that contain the cast shape.</a:t>
            </a:r>
          </a:p>
          <a:p>
            <a:endParaRPr lang="en-US" baseline="0" dirty="0" smtClean="0"/>
          </a:p>
          <a:p>
            <a:r>
              <a:rPr lang="en-US" baseline="0" dirty="0" smtClean="0"/>
              <a:t>Do note that we have to check all objects contained within the node, which wasn’t easy to show in this picture.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10</a:t>
            </a:fld>
            <a:endParaRPr lang="en-US"/>
          </a:p>
        </p:txBody>
      </p:sp>
    </p:spTree>
    <p:extLst>
      <p:ext uri="{BB962C8B-B14F-4D97-AF65-F5344CB8AC3E}">
        <p14:creationId xmlns:p14="http://schemas.microsoft.com/office/powerpoint/2010/main" val="3758534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ray-cast through an</a:t>
            </a:r>
            <a:r>
              <a:rPr lang="en-US" baseline="0" dirty="0" smtClean="0"/>
              <a:t> adaptive quad-tree is easy. At each step check all children nodes and iterate through them in order of first t-value. Since the cells don’t overlap in any way we can actually be guaranteed that we’ll hit objects in t-first order (ignoring their ordering within the same cell) which can make efficient casts for just 1 object.</a:t>
            </a:r>
          </a:p>
          <a:p>
            <a:endParaRPr lang="en-US" baseline="0" dirty="0" smtClean="0"/>
          </a:p>
          <a:p>
            <a:r>
              <a:rPr lang="en-US" baseline="0" dirty="0" smtClean="0"/>
              <a:t>Do take extra care to handle rays starting inside a cell (the t-value is 0).</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11</a:t>
            </a:fld>
            <a:endParaRPr lang="en-US"/>
          </a:p>
        </p:txBody>
      </p:sp>
    </p:spTree>
    <p:extLst>
      <p:ext uri="{BB962C8B-B14F-4D97-AF65-F5344CB8AC3E}">
        <p14:creationId xmlns:p14="http://schemas.microsoft.com/office/powerpoint/2010/main" val="865684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Performing pair-tests is trivial with</a:t>
                </a:r>
                <a:r>
                  <a:rPr lang="en-US" baseline="0" dirty="0" smtClean="0"/>
                  <a:t> the simple implementation. For each cell we perform an </a:t>
                </a:r>
                <a14:m>
                  <m:oMath xmlns:m="http://schemas.openxmlformats.org/officeDocument/2006/math">
                    <m:sSup>
                      <m:sSupPr>
                        <m:ctrlPr>
                          <a:rPr lang="en-US" b="0" i="1" baseline="0" smtClean="0">
                            <a:latin typeface="Cambria Math" panose="02040503050406030204" pitchFamily="18" charset="0"/>
                          </a:rPr>
                        </m:ctrlPr>
                      </m:sSupPr>
                      <m:e>
                        <m:r>
                          <a:rPr lang="en-US" b="0" i="1" baseline="0" smtClean="0">
                            <a:latin typeface="Cambria Math" panose="02040503050406030204" pitchFamily="18" charset="0"/>
                          </a:rPr>
                          <m:t>𝑛</m:t>
                        </m:r>
                      </m:e>
                      <m:sup>
                        <m:r>
                          <a:rPr lang="en-US" b="0" i="1" baseline="0" smtClean="0">
                            <a:latin typeface="Cambria Math" panose="02040503050406030204" pitchFamily="18" charset="0"/>
                          </a:rPr>
                          <m:t>2</m:t>
                        </m:r>
                      </m:sup>
                    </m:sSup>
                  </m:oMath>
                </a14:m>
                <a:r>
                  <a:rPr lang="en-US" dirty="0" smtClean="0"/>
                  <a:t> set</a:t>
                </a:r>
                <a:r>
                  <a:rPr lang="en-US" baseline="0" dirty="0" smtClean="0"/>
                  <a:t> of pair tests within the cell. We also have to </a:t>
                </a:r>
                <a:r>
                  <a:rPr lang="en-US" baseline="0" dirty="0" err="1" smtClean="0"/>
                  <a:t>recurse</a:t>
                </a:r>
                <a:r>
                  <a:rPr lang="en-US" baseline="0" dirty="0" smtClean="0"/>
                  <a:t> up through all parent cells and add a pairing for each object in our cell against the parent. We don’t have to worry about children nodes as they’ll test against us.</a:t>
                </a:r>
              </a:p>
              <a:p>
                <a:endParaRPr lang="en-US" baseline="0" dirty="0" smtClean="0"/>
              </a:p>
              <a:p>
                <a:r>
                  <a:rPr lang="en-US" baseline="0" dirty="0" smtClean="0"/>
                  <a:t>This test isn’t the most efficient though as a child node can test against objects in the parent node that logically can’t be anywhere near it. We can prune these tests if we prune objects as we go down the tree (instead of </a:t>
                </a:r>
                <a:r>
                  <a:rPr lang="en-US" baseline="0" dirty="0" err="1" smtClean="0"/>
                  <a:t>recursing</a:t>
                </a:r>
                <a:r>
                  <a:rPr lang="en-US" baseline="0" dirty="0" smtClean="0"/>
                  <a:t> up) but the extra cost of checking against the node’s bounding volume at each level might counteract the savings. In theory we shouldn’t have too many objects stuck at higher level nodes anyways.</a:t>
                </a:r>
                <a:endParaRPr lang="en-US" dirty="0"/>
              </a:p>
            </p:txBody>
          </p:sp>
        </mc:Choice>
        <mc:Fallback xmlns="">
          <p:sp>
            <p:nvSpPr>
              <p:cNvPr id="3" name="Notes Placeholder 2"/>
              <p:cNvSpPr>
                <a:spLocks noGrp="1"/>
              </p:cNvSpPr>
              <p:nvPr>
                <p:ph type="body" idx="1"/>
              </p:nvPr>
            </p:nvSpPr>
            <p:spPr/>
            <p:txBody>
              <a:bodyPr/>
              <a:lstStyle/>
              <a:p>
                <a:r>
                  <a:rPr lang="en-US" dirty="0" smtClean="0"/>
                  <a:t>Performing pair-tests is trivial with</a:t>
                </a:r>
                <a:r>
                  <a:rPr lang="en-US" baseline="0" dirty="0" smtClean="0"/>
                  <a:t> the simple implementation. For each cell we perform an </a:t>
                </a:r>
                <a:r>
                  <a:rPr lang="en-US" b="0" i="0" baseline="0" smtClean="0">
                    <a:latin typeface="Cambria Math" panose="02040503050406030204" pitchFamily="18" charset="0"/>
                  </a:rPr>
                  <a:t>𝑛^2</a:t>
                </a:r>
                <a:r>
                  <a:rPr lang="en-US" dirty="0" smtClean="0"/>
                  <a:t> set</a:t>
                </a:r>
                <a:r>
                  <a:rPr lang="en-US" baseline="0" dirty="0" smtClean="0"/>
                  <a:t> of pair tests within the cell. We also have to </a:t>
                </a:r>
                <a:r>
                  <a:rPr lang="en-US" baseline="0" dirty="0" err="1" smtClean="0"/>
                  <a:t>recurse</a:t>
                </a:r>
                <a:r>
                  <a:rPr lang="en-US" baseline="0" dirty="0" smtClean="0"/>
                  <a:t> up through all parent cells and add a pairing for each object in our cell against the parent. We don’t have to worry about children nodes as they’ll test against us.</a:t>
                </a:r>
              </a:p>
              <a:p>
                <a:endParaRPr lang="en-US" baseline="0" dirty="0" smtClean="0"/>
              </a:p>
              <a:p>
                <a:r>
                  <a:rPr lang="en-US" baseline="0" dirty="0" smtClean="0"/>
                  <a:t>This test isn’t the most efficient though as a child node can test against objects in the parent node that logically can’t be anywhere near it. We can prune these tests if we prune objects as we go down the tree (instead of </a:t>
                </a:r>
                <a:r>
                  <a:rPr lang="en-US" baseline="0" dirty="0" err="1" smtClean="0"/>
                  <a:t>recursing</a:t>
                </a:r>
                <a:r>
                  <a:rPr lang="en-US" baseline="0" dirty="0" smtClean="0"/>
                  <a:t> up) but the extra cost of checking against the node’s bounding volume at each level might counteract the savings. In theory we shouldn’t have too many objects stuck at higher level nodes anyways.</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12</a:t>
            </a:fld>
            <a:endParaRPr lang="en-US"/>
          </a:p>
        </p:txBody>
      </p:sp>
    </p:spTree>
    <p:extLst>
      <p:ext uri="{BB962C8B-B14F-4D97-AF65-F5344CB8AC3E}">
        <p14:creationId xmlns:p14="http://schemas.microsoft.com/office/powerpoint/2010/main" val="1735190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an object is straddling a cell’s boundaries we keep it at a higher level node. The idea is that big objects are more likely to straddle so we’ll keep them higher up in the tree (like an h-grid). Unfortunately, we are only performing this operation based upon the object’s position, it has nothing to do with its size. Because of this a lot of small objects can get stuck at a top level node just because they are unfortunately positioned.</a:t>
            </a:r>
          </a:p>
          <a:p>
            <a:endParaRPr lang="en-US" baseline="0" dirty="0" smtClean="0"/>
          </a:p>
          <a:p>
            <a:r>
              <a:rPr lang="en-US" baseline="0" dirty="0" smtClean="0"/>
              <a:t>We got around this in h-grids by inserting into multiple cells. Is there some way we can achieve a similar effect without having to manage all of the extra overhead of multiple cells?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13</a:t>
            </a:fld>
            <a:endParaRPr lang="en-US"/>
          </a:p>
        </p:txBody>
      </p:sp>
    </p:spTree>
    <p:extLst>
      <p:ext uri="{BB962C8B-B14F-4D97-AF65-F5344CB8AC3E}">
        <p14:creationId xmlns:p14="http://schemas.microsoft.com/office/powerpoint/2010/main" val="3945829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Ideally we’d also like a way to immediately map an object of a given position and size to a cell, just like</a:t>
            </a:r>
            <a:r>
              <a:rPr lang="en-US" baseline="0" dirty="0" smtClean="0"/>
              <a:t> with an h-grid. If we have a cell of size 8 then ideally we could insert any object of size 8 into it. However as the object moves around it would extend outside of the boundary of the cell and cause problems. Instead we can create a loose quad-tree by expanding each node’s boundaries by 50%, effectively doubling it on each axis. When we do this the cell will contain any object of the correct size as long as the object’s center is within the cell.</a:t>
            </a:r>
          </a:p>
        </p:txBody>
      </p:sp>
      <p:sp>
        <p:nvSpPr>
          <p:cNvPr id="4" name="Slide Number Placeholder 3"/>
          <p:cNvSpPr>
            <a:spLocks noGrp="1"/>
          </p:cNvSpPr>
          <p:nvPr>
            <p:ph type="sldNum" sz="quarter" idx="10"/>
          </p:nvPr>
        </p:nvSpPr>
        <p:spPr/>
        <p:txBody>
          <a:bodyPr/>
          <a:lstStyle/>
          <a:p>
            <a:fld id="{2948DFC8-8D5E-4426-9BAB-F9E6FB6C0077}" type="slidenum">
              <a:rPr lang="en-US" smtClean="0"/>
              <a:t>14</a:t>
            </a:fld>
            <a:endParaRPr lang="en-US"/>
          </a:p>
        </p:txBody>
      </p:sp>
    </p:spTree>
    <p:extLst>
      <p:ext uri="{BB962C8B-B14F-4D97-AF65-F5344CB8AC3E}">
        <p14:creationId xmlns:p14="http://schemas.microsoft.com/office/powerpoint/2010/main" val="1994100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We</a:t>
                </a:r>
                <a:r>
                  <a:rPr lang="en-US" baseline="0" dirty="0" smtClean="0"/>
                  <a:t> can now augment the insertion test to just traverse down the tree to the correct depth based upon the object’s size and position. As we have a direct mapping of size and position to a node we could also just insert node’s into a hash-map. With this insertion becomes </a:t>
                </a:r>
                <a14:m>
                  <m:oMath xmlns:m="http://schemas.openxmlformats.org/officeDocument/2006/math">
                    <m:r>
                      <a:rPr lang="en-US" b="0" i="1" baseline="0" smtClean="0">
                        <a:latin typeface="Cambria Math" panose="02040503050406030204" pitchFamily="18" charset="0"/>
                      </a:rPr>
                      <m:t>𝑂</m:t>
                    </m:r>
                    <m:d>
                      <m:dPr>
                        <m:ctrlPr>
                          <a:rPr lang="en-US" b="0" i="1" baseline="0" smtClean="0">
                            <a:latin typeface="Cambria Math" panose="02040503050406030204" pitchFamily="18" charset="0"/>
                          </a:rPr>
                        </m:ctrlPr>
                      </m:dPr>
                      <m:e>
                        <m:r>
                          <a:rPr lang="en-US" b="0" i="1" baseline="0" smtClean="0">
                            <a:latin typeface="Cambria Math" panose="02040503050406030204" pitchFamily="18" charset="0"/>
                          </a:rPr>
                          <m:t>1</m:t>
                        </m:r>
                      </m:e>
                    </m:d>
                  </m:oMath>
                </a14:m>
                <a:r>
                  <a:rPr lang="en-US" dirty="0" smtClean="0"/>
                  <a:t> with respect to finding the node.</a:t>
                </a:r>
                <a:r>
                  <a:rPr lang="en-US" baseline="0" dirty="0" smtClean="0"/>
                  <a:t> As this is a tree we still need to iterate up and create new parent nodes to the root. Do note that all parent-child relationships are implicit and can be computed from a given node’s hash data. </a:t>
                </a:r>
              </a:p>
              <a:p>
                <a:endParaRPr lang="en-US" baseline="0" dirty="0" smtClean="0"/>
              </a:p>
              <a:p>
                <a:r>
                  <a:rPr lang="en-US" baseline="0" dirty="0" smtClean="0"/>
                  <a:t>Also note that this tree is no longer adaptive, an object goes directly into the cell appropriate for its size regardless of how many objects exist.</a:t>
                </a:r>
              </a:p>
            </p:txBody>
          </p:sp>
        </mc:Choice>
        <mc:Fallback xmlns="">
          <p:sp>
            <p:nvSpPr>
              <p:cNvPr id="3" name="Notes Placeholder 2"/>
              <p:cNvSpPr>
                <a:spLocks noGrp="1"/>
              </p:cNvSpPr>
              <p:nvPr>
                <p:ph type="body" idx="1"/>
              </p:nvPr>
            </p:nvSpPr>
            <p:spPr/>
            <p:txBody>
              <a:bodyPr/>
              <a:lstStyle/>
              <a:p>
                <a:r>
                  <a:rPr lang="en-US" dirty="0" smtClean="0"/>
                  <a:t>We</a:t>
                </a:r>
                <a:r>
                  <a:rPr lang="en-US" baseline="0" dirty="0" smtClean="0"/>
                  <a:t> can now augment the insertion test to just traverse down the tree to the correct depth based upon the object’s size and position. As we have a direct mapping of size and position to a node we could also just insert node’s into a hash-map. With this insertion becomes </a:t>
                </a:r>
                <a:r>
                  <a:rPr lang="en-US" b="0" i="0" baseline="0" smtClean="0">
                    <a:latin typeface="Cambria Math" panose="02040503050406030204" pitchFamily="18" charset="0"/>
                  </a:rPr>
                  <a:t>𝑂(1)</a:t>
                </a:r>
                <a:r>
                  <a:rPr lang="en-US" dirty="0" smtClean="0"/>
                  <a:t> with respect to finding the node.</a:t>
                </a:r>
                <a:r>
                  <a:rPr lang="en-US" baseline="0" dirty="0" smtClean="0"/>
                  <a:t> As this is a tree we still need to iterate up and create new parent nodes to the root. Do note that all parent-child relationships are implicit and can be computed from a given node’s hash data. </a:t>
                </a:r>
              </a:p>
              <a:p>
                <a:endParaRPr lang="en-US" baseline="0" dirty="0" smtClean="0"/>
              </a:p>
              <a:p>
                <a:r>
                  <a:rPr lang="en-US" baseline="0" dirty="0" smtClean="0"/>
                  <a:t>Also note that this tree is no longer adaptive, an object goes directly into the cell appropriate for its size regardless of how many objects exist.</a:t>
                </a:r>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15</a:t>
            </a:fld>
            <a:endParaRPr lang="en-US"/>
          </a:p>
        </p:txBody>
      </p:sp>
    </p:spTree>
    <p:extLst>
      <p:ext uri="{BB962C8B-B14F-4D97-AF65-F5344CB8AC3E}">
        <p14:creationId xmlns:p14="http://schemas.microsoft.com/office/powerpoint/2010/main" val="1829029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Object</a:t>
            </a:r>
            <a:r>
              <a:rPr lang="en-US" baseline="0" dirty="0" smtClean="0"/>
              <a:t> tests are the same as before. If an object overlaps the boundary of a cell (which is now larger) then we check all objects it contains and </a:t>
            </a:r>
            <a:r>
              <a:rPr lang="en-US" baseline="0" dirty="0" err="1" smtClean="0"/>
              <a:t>recurse</a:t>
            </a:r>
            <a:r>
              <a:rPr lang="en-US" baseline="0" dirty="0" smtClean="0"/>
              <a:t> into its children.</a:t>
            </a:r>
          </a:p>
          <a:p>
            <a:endParaRPr lang="en-US" baseline="0" dirty="0" smtClean="0"/>
          </a:p>
          <a:p>
            <a:r>
              <a:rPr lang="en-US" baseline="0" dirty="0" smtClean="0"/>
              <a:t>Ray tests are also the same, the only caveat is that we can no longer stop after the first node we hit since they overlap. If we want to terminate a ray-cast early we have to properly keep track of the first t value and only skip a node if its t-value is after our stored one.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16</a:t>
            </a:fld>
            <a:endParaRPr lang="en-US"/>
          </a:p>
        </p:txBody>
      </p:sp>
    </p:spTree>
    <p:extLst>
      <p:ext uri="{BB962C8B-B14F-4D97-AF65-F5344CB8AC3E}">
        <p14:creationId xmlns:p14="http://schemas.microsoft.com/office/powerpoint/2010/main" val="816690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biggest</a:t>
            </a:r>
            <a:r>
              <a:rPr lang="en-US" baseline="0" dirty="0" smtClean="0"/>
              <a:t> problem with the loose quad-tree is that pair tests become more difficult. Since a node’s boundary now overlaps with its neighbors we have to check them as well. Unfortunately it’s not just our direct neighbors we have to check. We have to check all neighboring 8 cells at each level (if they exist).</a:t>
            </a:r>
          </a:p>
          <a:p>
            <a:endParaRPr lang="en-US" baseline="0" dirty="0" smtClean="0"/>
          </a:p>
          <a:p>
            <a:r>
              <a:rPr lang="en-US" baseline="0" dirty="0" smtClean="0"/>
              <a:t>With all of that being said, loose quad-trees tend to work better for dynamic scenes than their adaptive counterparts. This is mostly because small objects won’t get caught at a higher level tree node</a:t>
            </a:r>
            <a:r>
              <a:rPr lang="en-US" dirty="0" smtClean="0"/>
              <a:t> causing wasted calculation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17</a:t>
            </a:fld>
            <a:endParaRPr lang="en-US"/>
          </a:p>
        </p:txBody>
      </p:sp>
    </p:spTree>
    <p:extLst>
      <p:ext uri="{BB962C8B-B14F-4D97-AF65-F5344CB8AC3E}">
        <p14:creationId xmlns:p14="http://schemas.microsoft.com/office/powerpoint/2010/main" val="2546937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Currently the quad-tree we’ve discusses had</a:t>
            </a:r>
            <a:r>
              <a:rPr lang="en-US" baseline="0" dirty="0" smtClean="0"/>
              <a:t> finite bounds. This was primarily because we needed to create a root initially, but there are ways to allow our tree to “expand” infinitely.</a:t>
            </a:r>
          </a:p>
          <a:p>
            <a:endParaRPr lang="en-US" baseline="0" dirty="0" smtClean="0"/>
          </a:p>
          <a:p>
            <a:r>
              <a:rPr lang="en-US" baseline="0" dirty="0" smtClean="0"/>
              <a:t>The first approach is to just consider everything outside of the root node as being in another list. Everything in this list would be assumed to be in one node. This node could even be thought of as an implicit parent of our root. When performing any sort of object or ray cast we’d have to just perform an n-squared iteration over all objects outside the grid. Likewise, during pair-tests we’d have to form a pair for every object outside as well as test them all against the tree.</a:t>
            </a:r>
          </a:p>
        </p:txBody>
      </p:sp>
      <p:sp>
        <p:nvSpPr>
          <p:cNvPr id="4" name="Slide Number Placeholder 3"/>
          <p:cNvSpPr>
            <a:spLocks noGrp="1"/>
          </p:cNvSpPr>
          <p:nvPr>
            <p:ph type="sldNum" sz="quarter" idx="10"/>
          </p:nvPr>
        </p:nvSpPr>
        <p:spPr/>
        <p:txBody>
          <a:bodyPr/>
          <a:lstStyle/>
          <a:p>
            <a:fld id="{2948DFC8-8D5E-4426-9BAB-F9E6FB6C0077}" type="slidenum">
              <a:rPr lang="en-US" smtClean="0"/>
              <a:t>18</a:t>
            </a:fld>
            <a:endParaRPr lang="en-US"/>
          </a:p>
        </p:txBody>
      </p:sp>
    </p:spTree>
    <p:extLst>
      <p:ext uri="{BB962C8B-B14F-4D97-AF65-F5344CB8AC3E}">
        <p14:creationId xmlns:p14="http://schemas.microsoft.com/office/powerpoint/2010/main" val="20139148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method is to expand the tree upwards. If we detect that we have to create a node at the same depth of the root then we could continue up the tree creating new parent nodes for both the new node and the parent until they meet. This final node would become the new root. Unfortunately this can cause the tree to grow quite a bit in height and waste lot of time checking empty nodes during any tests. However, this is the most “pure” method of growing the quad-tree.</a:t>
            </a:r>
          </a:p>
        </p:txBody>
      </p:sp>
      <p:sp>
        <p:nvSpPr>
          <p:cNvPr id="4" name="Slide Number Placeholder 3"/>
          <p:cNvSpPr>
            <a:spLocks noGrp="1"/>
          </p:cNvSpPr>
          <p:nvPr>
            <p:ph type="sldNum" sz="quarter" idx="10"/>
          </p:nvPr>
        </p:nvSpPr>
        <p:spPr/>
        <p:txBody>
          <a:bodyPr/>
          <a:lstStyle/>
          <a:p>
            <a:fld id="{2948DFC8-8D5E-4426-9BAB-F9E6FB6C0077}" type="slidenum">
              <a:rPr lang="en-US" smtClean="0"/>
              <a:t>19</a:t>
            </a:fld>
            <a:endParaRPr lang="en-US"/>
          </a:p>
        </p:txBody>
      </p:sp>
    </p:spTree>
    <p:extLst>
      <p:ext uri="{BB962C8B-B14F-4D97-AF65-F5344CB8AC3E}">
        <p14:creationId xmlns:p14="http://schemas.microsoft.com/office/powerpoint/2010/main" val="3493861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root problems with uniform grids (although we addressed most of them with h-grids) is that they contain a lot of detail where we don’t need them.</a:t>
            </a:r>
            <a:r>
              <a:rPr lang="en-US" baseline="0" dirty="0" smtClean="0"/>
              <a:t> In particular this was the case with very spread out objects. Another issue with them was being unable to store varying sized objects easily.</a:t>
            </a:r>
          </a:p>
          <a:p>
            <a:endParaRPr lang="en-US" baseline="0" dirty="0" smtClean="0"/>
          </a:p>
          <a:p>
            <a:r>
              <a:rPr lang="en-US" baseline="0" dirty="0" smtClean="0"/>
              <a:t>One alternative to this is to use a quad or </a:t>
            </a:r>
            <a:r>
              <a:rPr lang="en-US" baseline="0" dirty="0" err="1" smtClean="0"/>
              <a:t>oct</a:t>
            </a:r>
            <a:r>
              <a:rPr lang="en-US" baseline="0" dirty="0" smtClean="0"/>
              <a:t>-tree. This lecture will mostly just talk about quad-trees as they’re much easier to draw, but everything should extend easily to </a:t>
            </a:r>
            <a:r>
              <a:rPr lang="en-US" baseline="0" dirty="0" err="1" smtClean="0"/>
              <a:t>oct</a:t>
            </a:r>
            <a:r>
              <a:rPr lang="en-US" baseline="0" dirty="0" smtClean="0"/>
              <a:t>-trees. A quad-tree sub-divides space into 4 (typically equal) sections recursively. </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a:t>
            </a:fld>
            <a:endParaRPr lang="en-US"/>
          </a:p>
        </p:txBody>
      </p:sp>
    </p:spTree>
    <p:extLst>
      <p:ext uri="{BB962C8B-B14F-4D97-AF65-F5344CB8AC3E}">
        <p14:creationId xmlns:p14="http://schemas.microsoft.com/office/powerpoint/2010/main" val="22106186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solution is a hybrid scheme of sorts where we just turn the top level into an implicit uniform grid. That is we no longer have 1 root, but we have as many roots as needed. This method works quite well with our current hash-based node system.</a:t>
            </a:r>
          </a:p>
          <a:p>
            <a:endParaRPr lang="en-US" baseline="0" dirty="0" smtClean="0"/>
          </a:p>
          <a:p>
            <a:r>
              <a:rPr lang="en-US" baseline="0" dirty="0" smtClean="0"/>
              <a:t>With this we’d have to alter all tests and casts to test all roots, but we wouldn’t be creating a large amount of dummy parents.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20</a:t>
            </a:fld>
            <a:endParaRPr lang="en-US"/>
          </a:p>
        </p:txBody>
      </p:sp>
    </p:spTree>
    <p:extLst>
      <p:ext uri="{BB962C8B-B14F-4D97-AF65-F5344CB8AC3E}">
        <p14:creationId xmlns:p14="http://schemas.microsoft.com/office/powerpoint/2010/main" val="2684293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Since we only subdivide when needed, this is an adaptive quad-tree. This lecture will focus on dynamic objects and in particular the quad-tree being online, meaning we don’t have all of the data up-front. Because of this quad-trees typically subdivide into equal quadrants as we have no good knowledge of where else to make the split and it would change over time.</a:t>
            </a:r>
          </a:p>
          <a:p>
            <a:endParaRPr lang="en-US" baseline="0" dirty="0" smtClean="0"/>
          </a:p>
          <a:p>
            <a:r>
              <a:rPr lang="en-US" baseline="0" dirty="0" smtClean="0"/>
              <a:t>Also, since this is an adaptive tree we subdivide on demand. Typically subdivision is controlled by a max object count. More on subdividing will be addressed when discussing object insertion.</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a:t>
            </a:fld>
            <a:endParaRPr lang="en-US"/>
          </a:p>
        </p:txBody>
      </p:sp>
    </p:spTree>
    <p:extLst>
      <p:ext uri="{BB962C8B-B14F-4D97-AF65-F5344CB8AC3E}">
        <p14:creationId xmlns:p14="http://schemas.microsoft.com/office/powerpoint/2010/main" val="3051520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Real quick we need to address what a</a:t>
            </a:r>
            <a:r>
              <a:rPr lang="en-US" baseline="0" dirty="0" smtClean="0"/>
              <a:t> node needs to store. Much of this data can be implicitly computed but for simplicity I’m showing a fairly complete initial node.</a:t>
            </a:r>
          </a:p>
          <a:p>
            <a:endParaRPr lang="en-US" baseline="0" dirty="0" smtClean="0"/>
          </a:p>
          <a:p>
            <a:r>
              <a:rPr lang="en-US" baseline="0" dirty="0" smtClean="0"/>
              <a:t>As each node is basically a box, we need to store it’s center and size (radius). To make certain computations easier storing the depth can also be nice. Also we need to store what objects are contained in this cell. Finally, as this is a tree we need to store the parent and children so we can traverse up and down the tree.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4</a:t>
            </a:fld>
            <a:endParaRPr lang="en-US"/>
          </a:p>
        </p:txBody>
      </p:sp>
    </p:spTree>
    <p:extLst>
      <p:ext uri="{BB962C8B-B14F-4D97-AF65-F5344CB8AC3E}">
        <p14:creationId xmlns:p14="http://schemas.microsoft.com/office/powerpoint/2010/main" val="3302003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start with, we’ll discuss</a:t>
            </a:r>
            <a:r>
              <a:rPr lang="en-US" baseline="0" dirty="0" smtClean="0"/>
              <a:t> the quad tree as being a rooted tree with a fixed bounds. To create the first node that everything gets inserted into we need to know the root node’s position and size. For a user, specifying the node center is more convenient but for our internal math calculations bottom left is easier.</a:t>
            </a:r>
          </a:p>
          <a:p>
            <a:endParaRPr lang="en-US" baseline="0" dirty="0" smtClean="0"/>
          </a:p>
          <a:p>
            <a:r>
              <a:rPr lang="en-US" baseline="0" dirty="0" smtClean="0"/>
              <a:t>If our game has areas of a fixed size then this is not a problem, however if our world is unbounded then we should either use a different spatial partition or allow the tree to grow. More details on this at the end.</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5</a:t>
            </a:fld>
            <a:endParaRPr lang="en-US"/>
          </a:p>
        </p:txBody>
      </p:sp>
    </p:spTree>
    <p:extLst>
      <p:ext uri="{BB962C8B-B14F-4D97-AF65-F5344CB8AC3E}">
        <p14:creationId xmlns:p14="http://schemas.microsoft.com/office/powerpoint/2010/main" val="473888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When we first</a:t>
                </a:r>
                <a:r>
                  <a:rPr lang="en-US" baseline="0" dirty="0" smtClean="0"/>
                  <a:t> insert into the tree our objects will just go into the object list on the root node. As this is an adaptive tree we need to choose some point at which to split the node. Object count is the most typical way to do this. The main idea with object count is to limit how big </a:t>
                </a:r>
                <a14:m>
                  <m:oMath xmlns:m="http://schemas.openxmlformats.org/officeDocument/2006/math">
                    <m:sSup>
                      <m:sSupPr>
                        <m:ctrlPr>
                          <a:rPr lang="en-US" b="0" i="1" baseline="0" smtClean="0">
                            <a:latin typeface="Cambria Math" panose="02040503050406030204" pitchFamily="18" charset="0"/>
                          </a:rPr>
                        </m:ctrlPr>
                      </m:sSupPr>
                      <m:e>
                        <m:r>
                          <a:rPr lang="en-US" b="0" i="1" baseline="0" smtClean="0">
                            <a:latin typeface="Cambria Math" panose="02040503050406030204" pitchFamily="18" charset="0"/>
                          </a:rPr>
                          <m:t>𝑛</m:t>
                        </m:r>
                      </m:e>
                      <m:sup>
                        <m:r>
                          <a:rPr lang="en-US" b="0" i="1" baseline="0" smtClean="0">
                            <a:latin typeface="Cambria Math" panose="02040503050406030204" pitchFamily="18" charset="0"/>
                          </a:rPr>
                          <m:t>2</m:t>
                        </m:r>
                      </m:sup>
                    </m:sSup>
                  </m:oMath>
                </a14:m>
                <a:r>
                  <a:rPr lang="en-US" dirty="0" smtClean="0"/>
                  <a:t> can grow to within a cell. That</a:t>
                </a:r>
                <a:r>
                  <a:rPr lang="en-US" baseline="0" dirty="0" smtClean="0"/>
                  <a:t> being said we still typically need a termination condition of a max depth to prevent infinite recursion.</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we do split we need to pass</a:t>
                </a:r>
                <a:r>
                  <a:rPr lang="en-US" baseline="0" dirty="0" smtClean="0"/>
                  <a:t> each object in the current node down to the new children. Obviously if a node fully contains the object’s bounding volume then we can just pass it down to the child. </a:t>
                </a:r>
              </a:p>
              <a:p>
                <a:endParaRPr lang="en-US" baseline="0" dirty="0" smtClean="0"/>
              </a:p>
            </p:txBody>
          </p:sp>
        </mc:Choice>
        <mc:Fallback xmlns="">
          <p:sp>
            <p:nvSpPr>
              <p:cNvPr id="3" name="Notes Placeholder 2"/>
              <p:cNvSpPr>
                <a:spLocks noGrp="1"/>
              </p:cNvSpPr>
              <p:nvPr>
                <p:ph type="body" idx="1"/>
              </p:nvPr>
            </p:nvSpPr>
            <p:spPr/>
            <p:txBody>
              <a:bodyPr/>
              <a:lstStyle/>
              <a:p>
                <a:r>
                  <a:rPr lang="en-US" dirty="0" smtClean="0"/>
                  <a:t>When we first</a:t>
                </a:r>
                <a:r>
                  <a:rPr lang="en-US" baseline="0" dirty="0" smtClean="0"/>
                  <a:t> insert into the tree our objects will just go into the object list on the root node. As this is an adaptive tree we need to choose some point at which to split the node. Object count is the most typical way to do this. The main idea with object count is to limit how big </a:t>
                </a:r>
                <a:r>
                  <a:rPr lang="en-US" b="0" i="0" baseline="0" smtClean="0">
                    <a:latin typeface="Cambria Math" panose="02040503050406030204" pitchFamily="18" charset="0"/>
                  </a:rPr>
                  <a:t>𝑛^2</a:t>
                </a:r>
                <a:r>
                  <a:rPr lang="en-US" dirty="0" smtClean="0"/>
                  <a:t> can grow to within a cell. That</a:t>
                </a:r>
                <a:r>
                  <a:rPr lang="en-US" baseline="0" dirty="0" smtClean="0"/>
                  <a:t> being said we still typically need a termination condition of a max depth to prevent infinite recursion.</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we do split we need to pass</a:t>
                </a:r>
                <a:r>
                  <a:rPr lang="en-US" baseline="0" dirty="0" smtClean="0"/>
                  <a:t> each object in the current node down to the new children. Obviously if a node fully contains the objects bounding volume then we can just pass it down to the child. </a:t>
                </a:r>
              </a:p>
              <a:p>
                <a:endParaRPr lang="en-US" baseline="0" dirty="0" smtClean="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6</a:t>
            </a:fld>
            <a:endParaRPr lang="en-US"/>
          </a:p>
        </p:txBody>
      </p:sp>
    </p:spTree>
    <p:extLst>
      <p:ext uri="{BB962C8B-B14F-4D97-AF65-F5344CB8AC3E}">
        <p14:creationId xmlns:p14="http://schemas.microsoft.com/office/powerpoint/2010/main" val="1122025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 we have to deal with objects that span more than one cell</a:t>
            </a:r>
            <a:r>
              <a:rPr lang="en-US" baseline="0" dirty="0" smtClean="0"/>
              <a:t>. We have a few options:</a:t>
            </a:r>
          </a:p>
          <a:p>
            <a:r>
              <a:rPr lang="en-US" baseline="0" dirty="0" smtClean="0"/>
              <a:t>	Only send down 1 cell based on object position</a:t>
            </a:r>
          </a:p>
          <a:p>
            <a:r>
              <a:rPr lang="en-US" baseline="0" dirty="0" smtClean="0"/>
              <a:t>	Split the object and send each piece down the respective</a:t>
            </a:r>
            <a:r>
              <a:rPr lang="en-US" dirty="0" smtClean="0"/>
              <a:t> side</a:t>
            </a:r>
            <a:endParaRPr lang="en-US" baseline="0" dirty="0" smtClean="0"/>
          </a:p>
          <a:p>
            <a:r>
              <a:rPr lang="en-US" baseline="0" dirty="0" smtClean="0"/>
              <a:t>	Insert into all overlapping cells</a:t>
            </a:r>
          </a:p>
          <a:p>
            <a:r>
              <a:rPr lang="en-US" baseline="0" dirty="0" smtClean="0"/>
              <a:t>	Store at the parent cell</a:t>
            </a:r>
          </a:p>
          <a:p>
            <a:r>
              <a:rPr lang="en-US" baseline="0" dirty="0" smtClean="0"/>
              <a:t>	</a:t>
            </a:r>
          </a:p>
          <a:p>
            <a:r>
              <a:rPr lang="en-US" baseline="0" dirty="0" smtClean="0"/>
              <a:t>Inserting into only 1 cell isn’t really a good idea because we break the fundamental rule that a bounding volume needs to contain the object. Splitting the object works, but is better suited for static trees. Inserting into all overlapping cells has a similar problem. They both would require a lot of extra work during insertion and removals and have to be careful to avoid duplicate pairs. This just leaves the choice of keeping the object at the current node’s level.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One extra thing we have to be careful of here during insertion is to not let the proxy id get screwed up. If we use a direct reference to the node the object is in then when we subdivide we have to update the id. We may not have access to each object’s proxy at some random point in time so I recommend storing a box array (similar to what we did with h-grids).</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2948DFC8-8D5E-4426-9BAB-F9E6FB6C0077}" type="slidenum">
              <a:rPr lang="en-US" smtClean="0"/>
              <a:t>7</a:t>
            </a:fld>
            <a:endParaRPr lang="en-US"/>
          </a:p>
        </p:txBody>
      </p:sp>
    </p:spTree>
    <p:extLst>
      <p:ext uri="{BB962C8B-B14F-4D97-AF65-F5344CB8AC3E}">
        <p14:creationId xmlns:p14="http://schemas.microsoft.com/office/powerpoint/2010/main" val="3849613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Object removal is fairly</a:t>
            </a:r>
            <a:r>
              <a:rPr lang="en-US" baseline="0" dirty="0" smtClean="0"/>
              <a:t> straightforward: find the node the object is in and remove the object. Using the proxy system this should be an instant look-up, but even without that we should be able to walk an object’s aabb to find the cell it was in.</a:t>
            </a:r>
          </a:p>
          <a:p>
            <a:endParaRPr lang="en-US" baseline="0" dirty="0" smtClean="0"/>
          </a:p>
          <a:p>
            <a:r>
              <a:rPr lang="en-US" baseline="0" dirty="0" smtClean="0"/>
              <a:t>The only extra thing we want to do is clean-up any nodes that don’t need to exist anymore. We have to be a little careful though as a node with zero objects in it can’t necessarily be destroyed. We have to make sure that the total (recursive) count of the node is zero before removing it. Similarly we need to traverse back up the tree trying to destroy all of our parent nodes.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8</a:t>
            </a:fld>
            <a:endParaRPr lang="en-US"/>
          </a:p>
        </p:txBody>
      </p:sp>
    </p:spTree>
    <p:extLst>
      <p:ext uri="{BB962C8B-B14F-4D97-AF65-F5344CB8AC3E}">
        <p14:creationId xmlns:p14="http://schemas.microsoft.com/office/powerpoint/2010/main" val="2160858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simplest method of performing</a:t>
            </a:r>
            <a:r>
              <a:rPr lang="en-US" baseline="0" dirty="0" smtClean="0"/>
              <a:t> an object update in a quad-tree is to just remove it then re-insert it. Doing this could cause several wasted calculations due to node deletion and re-creation though. A minor optimization that can be made is to not do anything if the old and new cell would be the same.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9</a:t>
            </a:fld>
            <a:endParaRPr lang="en-US"/>
          </a:p>
        </p:txBody>
      </p:sp>
    </p:spTree>
    <p:extLst>
      <p:ext uri="{BB962C8B-B14F-4D97-AF65-F5344CB8AC3E}">
        <p14:creationId xmlns:p14="http://schemas.microsoft.com/office/powerpoint/2010/main" val="518341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D19FB2-3AAB-4D03-B13A-2960828C78E3}" type="datetimeFigureOut">
              <a:rPr lang="en-US" smtClean="0"/>
              <a:t>10/24/2016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18689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ED02AE-B9A4-47BD-AF8E-97E16144138B}" type="datetimeFigureOut">
              <a:rPr lang="en-US" smtClean="0"/>
              <a:t>10/24/2016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3944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0FD78B-DB02-4362-BCDC-98A55456977C}" type="datetimeFigureOut">
              <a:rPr lang="en-US" smtClean="0"/>
              <a:t>10/24/2016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9621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916976-5D93-46E4-A98A-FAD63E4D0EA8}" type="datetimeFigureOut">
              <a:rPr lang="en-US" smtClean="0"/>
              <a:t>10/24/2016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76216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39F4F5-F4D2-4D2A-AB60-88D37ADCB869}" type="datetimeFigureOut">
              <a:rPr lang="en-US" smtClean="0"/>
              <a:t>10/24/2016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6535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3BC6CE-6D1E-47E5-8859-F31AC5380EB2}" type="datetimeFigureOut">
              <a:rPr lang="en-US" smtClean="0"/>
              <a:t>10/24/2016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5514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B4E7C4-4DA4-404D-9965-B13F2DD7D8BF}" type="datetimeFigureOut">
              <a:rPr lang="en-US" smtClean="0"/>
              <a:t>10/24/2016</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45919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6FB7AA-4A53-424F-AD41-70827B6504BA}" type="datetimeFigureOut">
              <a:rPr lang="en-US" smtClean="0"/>
              <a:t>10/24/2016</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27189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10/24/2016</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8866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10/24/2016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09250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10/24/2016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84973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CF1133-3259-4C45-BABA-5B62D9C6F78D}" type="datetimeFigureOut">
              <a:rPr lang="en-US" smtClean="0"/>
              <a:t>10/24/2016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6053201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1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4.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smtClean="0">
                <a:latin typeface="Verdana" panose="020B0604030504040204" pitchFamily="34" charset="0"/>
                <a:ea typeface="Verdana" panose="020B0604030504040204" pitchFamily="34" charset="0"/>
                <a:cs typeface="Verdana" panose="020B0604030504040204" pitchFamily="34" charset="0"/>
              </a:rPr>
              <a:t>Quad/Oct-Trees</a:t>
            </a:r>
            <a:endParaRPr lang="en-US" sz="8000" dirty="0">
              <a:latin typeface="Verdana" panose="020B0604030504040204" pitchFamily="34" charset="0"/>
              <a:ea typeface="Verdana" panose="020B0604030504040204" pitchFamily="34" charset="0"/>
              <a:cs typeface="Verdana" panose="020B0604030504040204" pitchFamily="34" charset="0"/>
            </a:endParaRPr>
          </a:p>
        </p:txBody>
      </p:sp>
      <p:sp>
        <p:nvSpPr>
          <p:cNvPr id="4" name="Subtitle 3"/>
          <p:cNvSpPr>
            <a:spLocks noGrp="1"/>
          </p:cNvSpPr>
          <p:nvPr>
            <p:ph type="subTitle" idx="1"/>
          </p:nvPr>
        </p:nvSpPr>
        <p:spPr/>
        <p:txBody>
          <a:bodyPr/>
          <a:lstStyle/>
          <a:p>
            <a:r>
              <a:rPr lang="en-US" dirty="0" smtClean="0"/>
              <a:t>jodavis42@gmail.com</a:t>
            </a:r>
            <a:endParaRPr lang="en-US" dirty="0"/>
          </a:p>
        </p:txBody>
      </p:sp>
    </p:spTree>
    <p:extLst>
      <p:ext uri="{BB962C8B-B14F-4D97-AF65-F5344CB8AC3E}">
        <p14:creationId xmlns:p14="http://schemas.microsoft.com/office/powerpoint/2010/main" val="371266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Quad-Tree: Object Test</a:t>
            </a:r>
            <a:endParaRPr lang="en-US" dirty="0"/>
          </a:p>
        </p:txBody>
      </p:sp>
      <p:sp>
        <p:nvSpPr>
          <p:cNvPr id="3" name="Content Placeholder 2"/>
          <p:cNvSpPr>
            <a:spLocks noGrp="1"/>
          </p:cNvSpPr>
          <p:nvPr>
            <p:ph idx="1"/>
          </p:nvPr>
        </p:nvSpPr>
        <p:spPr/>
        <p:txBody>
          <a:bodyPr/>
          <a:lstStyle/>
          <a:p>
            <a:pPr marL="0" indent="0">
              <a:buNone/>
            </a:pPr>
            <a:r>
              <a:rPr lang="en-US" dirty="0" smtClean="0"/>
              <a:t>Simply iterate over all children that intersect the shape</a:t>
            </a:r>
            <a:endParaRPr lang="en-US" dirty="0"/>
          </a:p>
        </p:txBody>
      </p:sp>
      <p:pic>
        <p:nvPicPr>
          <p:cNvPr id="5" name="Picture 4"/>
          <p:cNvPicPr>
            <a:picLocks noChangeAspect="1"/>
          </p:cNvPicPr>
          <p:nvPr/>
        </p:nvPicPr>
        <p:blipFill>
          <a:blip r:embed="rId3"/>
          <a:stretch>
            <a:fillRect/>
          </a:stretch>
        </p:blipFill>
        <p:spPr>
          <a:xfrm>
            <a:off x="4006380" y="2864472"/>
            <a:ext cx="3310861" cy="3312491"/>
          </a:xfrm>
          <a:prstGeom prst="rect">
            <a:avLst/>
          </a:prstGeom>
        </p:spPr>
      </p:pic>
    </p:spTree>
    <p:extLst>
      <p:ext uri="{BB962C8B-B14F-4D97-AF65-F5344CB8AC3E}">
        <p14:creationId xmlns:p14="http://schemas.microsoft.com/office/powerpoint/2010/main" val="32721076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Quad-Tree: Ray-Casting</a:t>
            </a:r>
            <a:endParaRPr lang="en-US" dirty="0"/>
          </a:p>
        </p:txBody>
      </p:sp>
      <p:sp>
        <p:nvSpPr>
          <p:cNvPr id="3" name="Content Placeholder 2"/>
          <p:cNvSpPr>
            <a:spLocks noGrp="1"/>
          </p:cNvSpPr>
          <p:nvPr>
            <p:ph idx="1"/>
          </p:nvPr>
        </p:nvSpPr>
        <p:spPr/>
        <p:txBody>
          <a:bodyPr/>
          <a:lstStyle/>
          <a:p>
            <a:pPr marL="0" indent="0">
              <a:buNone/>
            </a:pPr>
            <a:r>
              <a:rPr lang="en-US" dirty="0" smtClean="0"/>
              <a:t>Test children in t-first order</a:t>
            </a:r>
            <a:endParaRPr lang="en-US" dirty="0"/>
          </a:p>
        </p:txBody>
      </p:sp>
      <p:pic>
        <p:nvPicPr>
          <p:cNvPr id="6" name="Picture 5"/>
          <p:cNvPicPr>
            <a:picLocks noChangeAspect="1"/>
          </p:cNvPicPr>
          <p:nvPr/>
        </p:nvPicPr>
        <p:blipFill>
          <a:blip r:embed="rId3"/>
          <a:stretch>
            <a:fillRect/>
          </a:stretch>
        </p:blipFill>
        <p:spPr>
          <a:xfrm>
            <a:off x="4066373" y="2288539"/>
            <a:ext cx="2853105" cy="4023361"/>
          </a:xfrm>
          <a:prstGeom prst="rect">
            <a:avLst/>
          </a:prstGeom>
        </p:spPr>
      </p:pic>
    </p:spTree>
    <p:extLst>
      <p:ext uri="{BB962C8B-B14F-4D97-AF65-F5344CB8AC3E}">
        <p14:creationId xmlns:p14="http://schemas.microsoft.com/office/powerpoint/2010/main" val="21987418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Quad-Tree: Pair Tests</a:t>
            </a:r>
            <a:endParaRPr lang="en-US" dirty="0"/>
          </a:p>
        </p:txBody>
      </p:sp>
      <p:sp>
        <p:nvSpPr>
          <p:cNvPr id="3" name="Content Placeholder 2"/>
          <p:cNvSpPr>
            <a:spLocks noGrp="1"/>
          </p:cNvSpPr>
          <p:nvPr>
            <p:ph idx="1"/>
          </p:nvPr>
        </p:nvSpPr>
        <p:spPr/>
        <p:txBody>
          <a:bodyPr/>
          <a:lstStyle/>
          <a:p>
            <a:pPr marL="0" indent="0">
              <a:buNone/>
            </a:pPr>
            <a:r>
              <a:rPr lang="en-US" dirty="0" smtClean="0"/>
              <a:t>Create pairs for all objects within a node</a:t>
            </a:r>
          </a:p>
          <a:p>
            <a:pPr marL="0" indent="0">
              <a:buNone/>
            </a:pPr>
            <a:r>
              <a:rPr lang="en-US" dirty="0" smtClean="0"/>
              <a:t>Create pairs with all objects in parent node</a:t>
            </a:r>
            <a:endParaRPr lang="en-US" dirty="0"/>
          </a:p>
        </p:txBody>
      </p:sp>
      <p:pic>
        <p:nvPicPr>
          <p:cNvPr id="5" name="Picture 4"/>
          <p:cNvPicPr>
            <a:picLocks noChangeAspect="1"/>
          </p:cNvPicPr>
          <p:nvPr/>
        </p:nvPicPr>
        <p:blipFill>
          <a:blip r:embed="rId3"/>
          <a:stretch>
            <a:fillRect/>
          </a:stretch>
        </p:blipFill>
        <p:spPr>
          <a:xfrm>
            <a:off x="2018040" y="3463872"/>
            <a:ext cx="3590739" cy="2713091"/>
          </a:xfrm>
          <a:prstGeom prst="rect">
            <a:avLst/>
          </a:prstGeom>
        </p:spPr>
      </p:pic>
      <p:sp>
        <p:nvSpPr>
          <p:cNvPr id="6" name="TextBox 5"/>
          <p:cNvSpPr txBox="1"/>
          <p:nvPr/>
        </p:nvSpPr>
        <p:spPr>
          <a:xfrm>
            <a:off x="6506819" y="4589584"/>
            <a:ext cx="4253948" cy="461665"/>
          </a:xfrm>
          <a:prstGeom prst="rect">
            <a:avLst/>
          </a:prstGeom>
          <a:noFill/>
        </p:spPr>
        <p:txBody>
          <a:bodyPr wrap="square" rtlCol="0">
            <a:spAutoFit/>
          </a:bodyPr>
          <a:lstStyle/>
          <a:p>
            <a:r>
              <a:rPr lang="en-US" sz="2400" dirty="0" smtClean="0"/>
              <a:t>Pairs: (A,B) (A,D) (B,D)</a:t>
            </a:r>
            <a:endParaRPr lang="en-US" sz="2400" dirty="0"/>
          </a:p>
        </p:txBody>
      </p:sp>
    </p:spTree>
    <p:extLst>
      <p:ext uri="{BB962C8B-B14F-4D97-AF65-F5344CB8AC3E}">
        <p14:creationId xmlns:p14="http://schemas.microsoft.com/office/powerpoint/2010/main" val="19931268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Straddling Objects</a:t>
            </a:r>
            <a:endParaRPr lang="en-US" dirty="0"/>
          </a:p>
        </p:txBody>
      </p:sp>
      <p:sp>
        <p:nvSpPr>
          <p:cNvPr id="3" name="Content Placeholder 2"/>
          <p:cNvSpPr>
            <a:spLocks noGrp="1"/>
          </p:cNvSpPr>
          <p:nvPr>
            <p:ph idx="1"/>
          </p:nvPr>
        </p:nvSpPr>
        <p:spPr/>
        <p:txBody>
          <a:bodyPr/>
          <a:lstStyle/>
          <a:p>
            <a:pPr marL="0" indent="0">
              <a:buNone/>
            </a:pPr>
            <a:r>
              <a:rPr lang="en-US" dirty="0" smtClean="0"/>
              <a:t>Based on position, not size</a:t>
            </a:r>
            <a:endParaRPr lang="en-US" dirty="0"/>
          </a:p>
        </p:txBody>
      </p:sp>
      <p:pic>
        <p:nvPicPr>
          <p:cNvPr id="7" name="Picture 6"/>
          <p:cNvPicPr>
            <a:picLocks noChangeAspect="1"/>
          </p:cNvPicPr>
          <p:nvPr/>
        </p:nvPicPr>
        <p:blipFill>
          <a:blip r:embed="rId3"/>
          <a:stretch>
            <a:fillRect/>
          </a:stretch>
        </p:blipFill>
        <p:spPr>
          <a:xfrm>
            <a:off x="2960711" y="2972594"/>
            <a:ext cx="2056388" cy="2057400"/>
          </a:xfrm>
          <a:prstGeom prst="rect">
            <a:avLst/>
          </a:prstGeom>
        </p:spPr>
      </p:pic>
      <p:pic>
        <p:nvPicPr>
          <p:cNvPr id="8" name="Picture 7"/>
          <p:cNvPicPr>
            <a:picLocks noChangeAspect="1"/>
          </p:cNvPicPr>
          <p:nvPr/>
        </p:nvPicPr>
        <p:blipFill>
          <a:blip r:embed="rId4"/>
          <a:stretch>
            <a:fillRect/>
          </a:stretch>
        </p:blipFill>
        <p:spPr>
          <a:xfrm>
            <a:off x="6651441" y="2972594"/>
            <a:ext cx="2056388" cy="2057400"/>
          </a:xfrm>
          <a:prstGeom prst="rect">
            <a:avLst/>
          </a:prstGeom>
        </p:spPr>
      </p:pic>
      <p:sp>
        <p:nvSpPr>
          <p:cNvPr id="9" name="TextBox 8"/>
          <p:cNvSpPr txBox="1"/>
          <p:nvPr/>
        </p:nvSpPr>
        <p:spPr>
          <a:xfrm>
            <a:off x="3273287" y="5181600"/>
            <a:ext cx="1338470" cy="369332"/>
          </a:xfrm>
          <a:prstGeom prst="rect">
            <a:avLst/>
          </a:prstGeom>
          <a:noFill/>
        </p:spPr>
        <p:txBody>
          <a:bodyPr wrap="square" rtlCol="0">
            <a:spAutoFit/>
          </a:bodyPr>
          <a:lstStyle/>
          <a:p>
            <a:pPr algn="ctr"/>
            <a:r>
              <a:rPr lang="en-US" dirty="0" smtClean="0"/>
              <a:t>Actual</a:t>
            </a:r>
            <a:endParaRPr lang="en-US" dirty="0"/>
          </a:p>
        </p:txBody>
      </p:sp>
      <p:sp>
        <p:nvSpPr>
          <p:cNvPr id="10" name="TextBox 9"/>
          <p:cNvSpPr txBox="1"/>
          <p:nvPr/>
        </p:nvSpPr>
        <p:spPr>
          <a:xfrm>
            <a:off x="7010400" y="5181600"/>
            <a:ext cx="1338470" cy="369332"/>
          </a:xfrm>
          <a:prstGeom prst="rect">
            <a:avLst/>
          </a:prstGeom>
          <a:noFill/>
        </p:spPr>
        <p:txBody>
          <a:bodyPr wrap="square" rtlCol="0">
            <a:spAutoFit/>
          </a:bodyPr>
          <a:lstStyle/>
          <a:p>
            <a:pPr algn="ctr"/>
            <a:r>
              <a:rPr lang="en-US" dirty="0" smtClean="0"/>
              <a:t>Ideal</a:t>
            </a:r>
            <a:endParaRPr lang="en-US" dirty="0"/>
          </a:p>
        </p:txBody>
      </p:sp>
    </p:spTree>
    <p:extLst>
      <p:ext uri="{BB962C8B-B14F-4D97-AF65-F5344CB8AC3E}">
        <p14:creationId xmlns:p14="http://schemas.microsoft.com/office/powerpoint/2010/main" val="4017821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Loose Quad-Tree</a:t>
            </a:r>
            <a:endParaRPr lang="en-US" dirty="0"/>
          </a:p>
        </p:txBody>
      </p:sp>
      <p:sp>
        <p:nvSpPr>
          <p:cNvPr id="3" name="Content Placeholder 2"/>
          <p:cNvSpPr>
            <a:spLocks noGrp="1"/>
          </p:cNvSpPr>
          <p:nvPr>
            <p:ph idx="1"/>
          </p:nvPr>
        </p:nvSpPr>
        <p:spPr/>
        <p:txBody>
          <a:bodyPr/>
          <a:lstStyle/>
          <a:p>
            <a:pPr marL="0" indent="0">
              <a:buNone/>
            </a:pPr>
            <a:r>
              <a:rPr lang="en-US" dirty="0" smtClean="0"/>
              <a:t>Expand a cell to double size</a:t>
            </a:r>
          </a:p>
          <a:p>
            <a:pPr marL="0" indent="0">
              <a:buNone/>
            </a:pPr>
            <a:r>
              <a:rPr lang="en-US" dirty="0" smtClean="0"/>
              <a:t>Only position and size are needed to classify an object</a:t>
            </a:r>
            <a:endParaRPr lang="en-US" dirty="0"/>
          </a:p>
        </p:txBody>
      </p:sp>
      <p:pic>
        <p:nvPicPr>
          <p:cNvPr id="16" name="Picture 15"/>
          <p:cNvPicPr>
            <a:picLocks noChangeAspect="1"/>
          </p:cNvPicPr>
          <p:nvPr/>
        </p:nvPicPr>
        <p:blipFill>
          <a:blip r:embed="rId3"/>
          <a:stretch>
            <a:fillRect/>
          </a:stretch>
        </p:blipFill>
        <p:spPr>
          <a:xfrm>
            <a:off x="2384928" y="4001294"/>
            <a:ext cx="1485169" cy="1485900"/>
          </a:xfrm>
          <a:prstGeom prst="rect">
            <a:avLst/>
          </a:prstGeom>
        </p:spPr>
      </p:pic>
      <p:pic>
        <p:nvPicPr>
          <p:cNvPr id="17" name="Picture 16"/>
          <p:cNvPicPr>
            <a:picLocks noChangeAspect="1"/>
          </p:cNvPicPr>
          <p:nvPr/>
        </p:nvPicPr>
        <p:blipFill>
          <a:blip r:embed="rId4"/>
          <a:stretch>
            <a:fillRect/>
          </a:stretch>
        </p:blipFill>
        <p:spPr>
          <a:xfrm>
            <a:off x="5910470" y="3390900"/>
            <a:ext cx="2919563" cy="2921000"/>
          </a:xfrm>
          <a:prstGeom prst="rect">
            <a:avLst/>
          </a:prstGeom>
        </p:spPr>
      </p:pic>
    </p:spTree>
    <p:extLst>
      <p:ext uri="{BB962C8B-B14F-4D97-AF65-F5344CB8AC3E}">
        <p14:creationId xmlns:p14="http://schemas.microsoft.com/office/powerpoint/2010/main" val="1822275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Loose Tree: Insertion</a:t>
            </a:r>
            <a:endParaRPr lang="en-US" dirty="0"/>
          </a:p>
        </p:txBody>
      </p:sp>
      <p:sp>
        <p:nvSpPr>
          <p:cNvPr id="3" name="Content Placeholder 2"/>
          <p:cNvSpPr>
            <a:spLocks noGrp="1"/>
          </p:cNvSpPr>
          <p:nvPr>
            <p:ph idx="1"/>
          </p:nvPr>
        </p:nvSpPr>
        <p:spPr/>
        <p:txBody>
          <a:bodyPr/>
          <a:lstStyle/>
          <a:p>
            <a:pPr marL="0" indent="0">
              <a:buNone/>
            </a:pPr>
            <a:r>
              <a:rPr lang="en-US" dirty="0" smtClean="0"/>
              <a:t>Object size and position map directly to a cell</a:t>
            </a:r>
          </a:p>
          <a:p>
            <a:pPr marL="0" indent="0">
              <a:buNone/>
            </a:pPr>
            <a:r>
              <a:rPr lang="en-US" dirty="0"/>
              <a:t>	</a:t>
            </a:r>
            <a:r>
              <a:rPr lang="en-US" dirty="0" smtClean="0"/>
              <a:t>Not adaptive</a:t>
            </a:r>
          </a:p>
        </p:txBody>
      </p:sp>
      <p:pic>
        <p:nvPicPr>
          <p:cNvPr id="4" name="Picture 3"/>
          <p:cNvPicPr>
            <a:picLocks noChangeAspect="1"/>
          </p:cNvPicPr>
          <p:nvPr/>
        </p:nvPicPr>
        <p:blipFill>
          <a:blip r:embed="rId3"/>
          <a:stretch>
            <a:fillRect/>
          </a:stretch>
        </p:blipFill>
        <p:spPr>
          <a:xfrm>
            <a:off x="3986861" y="3390900"/>
            <a:ext cx="2919563" cy="2921000"/>
          </a:xfrm>
          <a:prstGeom prst="rect">
            <a:avLst/>
          </a:prstGeom>
        </p:spPr>
      </p:pic>
    </p:spTree>
    <p:extLst>
      <p:ext uri="{BB962C8B-B14F-4D97-AF65-F5344CB8AC3E}">
        <p14:creationId xmlns:p14="http://schemas.microsoft.com/office/powerpoint/2010/main" val="3954344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and Ray Tests</a:t>
            </a:r>
            <a:endParaRPr lang="en-US" dirty="0"/>
          </a:p>
        </p:txBody>
      </p:sp>
      <p:sp>
        <p:nvSpPr>
          <p:cNvPr id="3" name="Content Placeholder 2"/>
          <p:cNvSpPr>
            <a:spLocks noGrp="1"/>
          </p:cNvSpPr>
          <p:nvPr>
            <p:ph idx="1"/>
          </p:nvPr>
        </p:nvSpPr>
        <p:spPr/>
        <p:txBody>
          <a:bodyPr/>
          <a:lstStyle/>
          <a:p>
            <a:pPr marL="0" indent="0">
              <a:buNone/>
            </a:pPr>
            <a:r>
              <a:rPr lang="en-US" dirty="0" smtClean="0"/>
              <a:t>Tests are nearly identical</a:t>
            </a:r>
          </a:p>
          <a:p>
            <a:pPr marL="0" indent="0">
              <a:buNone/>
            </a:pPr>
            <a:r>
              <a:rPr lang="en-US" dirty="0" smtClean="0"/>
              <a:t>Keep in mind cells overlap</a:t>
            </a:r>
            <a:endParaRPr lang="en-US" dirty="0"/>
          </a:p>
        </p:txBody>
      </p:sp>
    </p:spTree>
    <p:extLst>
      <p:ext uri="{BB962C8B-B14F-4D97-AF65-F5344CB8AC3E}">
        <p14:creationId xmlns:p14="http://schemas.microsoft.com/office/powerpoint/2010/main" val="3839753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Loose Tree: Pair Test</a:t>
            </a:r>
            <a:endParaRPr lang="en-US" dirty="0"/>
          </a:p>
        </p:txBody>
      </p:sp>
      <p:sp>
        <p:nvSpPr>
          <p:cNvPr id="3" name="Content Placeholder 2"/>
          <p:cNvSpPr>
            <a:spLocks noGrp="1"/>
          </p:cNvSpPr>
          <p:nvPr>
            <p:ph idx="1"/>
          </p:nvPr>
        </p:nvSpPr>
        <p:spPr/>
        <p:txBody>
          <a:bodyPr/>
          <a:lstStyle/>
          <a:p>
            <a:pPr marL="0" indent="0">
              <a:buNone/>
            </a:pPr>
            <a:r>
              <a:rPr lang="en-US" dirty="0" smtClean="0"/>
              <a:t>Have to test all “neighbor cells”</a:t>
            </a:r>
            <a:endParaRPr lang="en-US" dirty="0"/>
          </a:p>
        </p:txBody>
      </p:sp>
      <p:sp>
        <p:nvSpPr>
          <p:cNvPr id="5" name="TextBox 4"/>
          <p:cNvSpPr txBox="1"/>
          <p:nvPr/>
        </p:nvSpPr>
        <p:spPr>
          <a:xfrm>
            <a:off x="5830957" y="4268893"/>
            <a:ext cx="4253948" cy="461665"/>
          </a:xfrm>
          <a:prstGeom prst="rect">
            <a:avLst/>
          </a:prstGeom>
          <a:noFill/>
        </p:spPr>
        <p:txBody>
          <a:bodyPr wrap="square" rtlCol="0">
            <a:spAutoFit/>
          </a:bodyPr>
          <a:lstStyle/>
          <a:p>
            <a:r>
              <a:rPr lang="en-US" sz="2400" dirty="0" smtClean="0"/>
              <a:t>Pairs: (A,B) (A,D) (B,D)</a:t>
            </a:r>
            <a:endParaRPr lang="en-US" sz="2400" dirty="0"/>
          </a:p>
        </p:txBody>
      </p:sp>
      <p:pic>
        <p:nvPicPr>
          <p:cNvPr id="10" name="Picture 9"/>
          <p:cNvPicPr>
            <a:picLocks noChangeAspect="1"/>
          </p:cNvPicPr>
          <p:nvPr/>
        </p:nvPicPr>
        <p:blipFill>
          <a:blip r:embed="rId3"/>
          <a:stretch>
            <a:fillRect/>
          </a:stretch>
        </p:blipFill>
        <p:spPr>
          <a:xfrm>
            <a:off x="1745853" y="2489200"/>
            <a:ext cx="3605026" cy="3822700"/>
          </a:xfrm>
          <a:prstGeom prst="rect">
            <a:avLst/>
          </a:prstGeom>
        </p:spPr>
      </p:pic>
    </p:spTree>
    <p:extLst>
      <p:ext uri="{BB962C8B-B14F-4D97-AF65-F5344CB8AC3E}">
        <p14:creationId xmlns:p14="http://schemas.microsoft.com/office/powerpoint/2010/main" val="38870926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Infinite Bounds</a:t>
            </a:r>
            <a:endParaRPr lang="en-US" dirty="0"/>
          </a:p>
        </p:txBody>
      </p:sp>
      <p:sp>
        <p:nvSpPr>
          <p:cNvPr id="3" name="Content Placeholder 2"/>
          <p:cNvSpPr>
            <a:spLocks noGrp="1"/>
          </p:cNvSpPr>
          <p:nvPr>
            <p:ph idx="1"/>
          </p:nvPr>
        </p:nvSpPr>
        <p:spPr/>
        <p:txBody>
          <a:bodyPr/>
          <a:lstStyle/>
          <a:p>
            <a:pPr marL="0" indent="0">
              <a:buNone/>
            </a:pPr>
            <a:r>
              <a:rPr lang="en-US" dirty="0" smtClean="0"/>
              <a:t>Method 1: Store everything outside the root in a list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Test everything outside against what’s inside</a:t>
            </a:r>
            <a:endParaRPr lang="en-US" dirty="0"/>
          </a:p>
        </p:txBody>
      </p:sp>
      <p:pic>
        <p:nvPicPr>
          <p:cNvPr id="5" name="Picture 4"/>
          <p:cNvPicPr>
            <a:picLocks noChangeAspect="1"/>
          </p:cNvPicPr>
          <p:nvPr/>
        </p:nvPicPr>
        <p:blipFill>
          <a:blip r:embed="rId3"/>
          <a:stretch>
            <a:fillRect/>
          </a:stretch>
        </p:blipFill>
        <p:spPr>
          <a:xfrm>
            <a:off x="7182678" y="3956498"/>
            <a:ext cx="304650" cy="304800"/>
          </a:xfrm>
          <a:prstGeom prst="rect">
            <a:avLst/>
          </a:prstGeom>
        </p:spPr>
      </p:pic>
      <p:pic>
        <p:nvPicPr>
          <p:cNvPr id="6" name="Picture 5"/>
          <p:cNvPicPr>
            <a:picLocks noChangeAspect="1"/>
          </p:cNvPicPr>
          <p:nvPr/>
        </p:nvPicPr>
        <p:blipFill>
          <a:blip r:embed="rId3"/>
          <a:stretch>
            <a:fillRect/>
          </a:stretch>
        </p:blipFill>
        <p:spPr>
          <a:xfrm>
            <a:off x="3723860" y="4672116"/>
            <a:ext cx="304650" cy="304800"/>
          </a:xfrm>
          <a:prstGeom prst="rect">
            <a:avLst/>
          </a:prstGeom>
        </p:spPr>
      </p:pic>
      <p:pic>
        <p:nvPicPr>
          <p:cNvPr id="8" name="Picture 7"/>
          <p:cNvPicPr>
            <a:picLocks noChangeAspect="1"/>
          </p:cNvPicPr>
          <p:nvPr/>
        </p:nvPicPr>
        <p:blipFill>
          <a:blip r:embed="rId4"/>
          <a:stretch>
            <a:fillRect/>
          </a:stretch>
        </p:blipFill>
        <p:spPr>
          <a:xfrm>
            <a:off x="4566830" y="2837707"/>
            <a:ext cx="2289938" cy="2292334"/>
          </a:xfrm>
          <a:prstGeom prst="rect">
            <a:avLst/>
          </a:prstGeom>
        </p:spPr>
      </p:pic>
    </p:spTree>
    <p:extLst>
      <p:ext uri="{BB962C8B-B14F-4D97-AF65-F5344CB8AC3E}">
        <p14:creationId xmlns:p14="http://schemas.microsoft.com/office/powerpoint/2010/main" val="39582411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Infinite Bounds</a:t>
            </a:r>
            <a:endParaRPr lang="en-US" dirty="0"/>
          </a:p>
        </p:txBody>
      </p:sp>
      <p:sp>
        <p:nvSpPr>
          <p:cNvPr id="3" name="Content Placeholder 2"/>
          <p:cNvSpPr>
            <a:spLocks noGrp="1"/>
          </p:cNvSpPr>
          <p:nvPr>
            <p:ph idx="1"/>
          </p:nvPr>
        </p:nvSpPr>
        <p:spPr/>
        <p:txBody>
          <a:bodyPr/>
          <a:lstStyle/>
          <a:p>
            <a:pPr marL="0" indent="0">
              <a:buNone/>
            </a:pPr>
            <a:r>
              <a:rPr lang="en-US" dirty="0" smtClean="0"/>
              <a:t>Method 2: Grow the tree</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p:txBody>
      </p:sp>
      <p:pic>
        <p:nvPicPr>
          <p:cNvPr id="11" name="Picture 10"/>
          <p:cNvPicPr>
            <a:picLocks noChangeAspect="1"/>
          </p:cNvPicPr>
          <p:nvPr/>
        </p:nvPicPr>
        <p:blipFill>
          <a:blip r:embed="rId3"/>
          <a:stretch>
            <a:fillRect/>
          </a:stretch>
        </p:blipFill>
        <p:spPr>
          <a:xfrm>
            <a:off x="2505765" y="3015864"/>
            <a:ext cx="2336187" cy="1508244"/>
          </a:xfrm>
          <a:prstGeom prst="rect">
            <a:avLst/>
          </a:prstGeom>
        </p:spPr>
      </p:pic>
      <p:pic>
        <p:nvPicPr>
          <p:cNvPr id="12" name="Picture 11"/>
          <p:cNvPicPr>
            <a:picLocks noChangeAspect="1"/>
          </p:cNvPicPr>
          <p:nvPr/>
        </p:nvPicPr>
        <p:blipFill>
          <a:blip r:embed="rId4"/>
          <a:stretch>
            <a:fillRect/>
          </a:stretch>
        </p:blipFill>
        <p:spPr>
          <a:xfrm>
            <a:off x="7679444" y="1534080"/>
            <a:ext cx="2988557" cy="2990028"/>
          </a:xfrm>
          <a:prstGeom prst="rect">
            <a:avLst/>
          </a:prstGeom>
        </p:spPr>
      </p:pic>
      <p:pic>
        <p:nvPicPr>
          <p:cNvPr id="13" name="Picture 12"/>
          <p:cNvPicPr>
            <a:picLocks noChangeAspect="1"/>
          </p:cNvPicPr>
          <p:nvPr/>
        </p:nvPicPr>
        <p:blipFill>
          <a:blip r:embed="rId5"/>
          <a:stretch>
            <a:fillRect/>
          </a:stretch>
        </p:blipFill>
        <p:spPr>
          <a:xfrm>
            <a:off x="2054085" y="4831458"/>
            <a:ext cx="2376825" cy="1038154"/>
          </a:xfrm>
          <a:prstGeom prst="rect">
            <a:avLst/>
          </a:prstGeom>
        </p:spPr>
      </p:pic>
      <p:pic>
        <p:nvPicPr>
          <p:cNvPr id="14" name="Picture 13"/>
          <p:cNvPicPr>
            <a:picLocks noChangeAspect="1"/>
          </p:cNvPicPr>
          <p:nvPr/>
        </p:nvPicPr>
        <p:blipFill>
          <a:blip r:embed="rId6"/>
          <a:stretch>
            <a:fillRect/>
          </a:stretch>
        </p:blipFill>
        <p:spPr>
          <a:xfrm>
            <a:off x="7391441" y="4659045"/>
            <a:ext cx="2926687" cy="1739130"/>
          </a:xfrm>
          <a:prstGeom prst="rect">
            <a:avLst/>
          </a:prstGeom>
        </p:spPr>
      </p:pic>
    </p:spTree>
    <p:extLst>
      <p:ext uri="{BB962C8B-B14F-4D97-AF65-F5344CB8AC3E}">
        <p14:creationId xmlns:p14="http://schemas.microsoft.com/office/powerpoint/2010/main" val="472528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Quad-Trees</a:t>
            </a:r>
            <a:endParaRPr lang="en-US" dirty="0"/>
          </a:p>
        </p:txBody>
      </p:sp>
      <p:sp>
        <p:nvSpPr>
          <p:cNvPr id="3" name="Content Placeholder 2"/>
          <p:cNvSpPr>
            <a:spLocks noGrp="1"/>
          </p:cNvSpPr>
          <p:nvPr>
            <p:ph idx="1"/>
          </p:nvPr>
        </p:nvSpPr>
        <p:spPr/>
        <p:txBody>
          <a:bodyPr/>
          <a:lstStyle/>
          <a:p>
            <a:pPr marL="0" indent="0">
              <a:buNone/>
            </a:pPr>
            <a:r>
              <a:rPr lang="en-US" dirty="0" smtClean="0"/>
              <a:t>Attempt to fix uniform grid size issues</a:t>
            </a:r>
            <a:endParaRPr lang="en-US" dirty="0"/>
          </a:p>
        </p:txBody>
      </p:sp>
      <p:pic>
        <p:nvPicPr>
          <p:cNvPr id="4" name="Picture 3"/>
          <p:cNvPicPr>
            <a:picLocks noChangeAspect="1"/>
          </p:cNvPicPr>
          <p:nvPr/>
        </p:nvPicPr>
        <p:blipFill>
          <a:blip r:embed="rId3"/>
          <a:stretch>
            <a:fillRect/>
          </a:stretch>
        </p:blipFill>
        <p:spPr>
          <a:xfrm>
            <a:off x="1720740" y="2790136"/>
            <a:ext cx="2919563" cy="2921000"/>
          </a:xfrm>
          <a:prstGeom prst="rect">
            <a:avLst/>
          </a:prstGeom>
        </p:spPr>
      </p:pic>
      <p:pic>
        <p:nvPicPr>
          <p:cNvPr id="5" name="Picture 4"/>
          <p:cNvPicPr>
            <a:picLocks noChangeAspect="1"/>
          </p:cNvPicPr>
          <p:nvPr/>
        </p:nvPicPr>
        <p:blipFill>
          <a:blip r:embed="rId4"/>
          <a:stretch>
            <a:fillRect/>
          </a:stretch>
        </p:blipFill>
        <p:spPr>
          <a:xfrm>
            <a:off x="5948184" y="2790136"/>
            <a:ext cx="2919563" cy="2921000"/>
          </a:xfrm>
          <a:prstGeom prst="rect">
            <a:avLst/>
          </a:prstGeom>
        </p:spPr>
      </p:pic>
    </p:spTree>
    <p:extLst>
      <p:ext uri="{BB962C8B-B14F-4D97-AF65-F5344CB8AC3E}">
        <p14:creationId xmlns:p14="http://schemas.microsoft.com/office/powerpoint/2010/main" val="22883495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Infinite Bounds</a:t>
            </a:r>
            <a:endParaRPr lang="en-US" dirty="0"/>
          </a:p>
        </p:txBody>
      </p:sp>
      <p:sp>
        <p:nvSpPr>
          <p:cNvPr id="3" name="Content Placeholder 2"/>
          <p:cNvSpPr>
            <a:spLocks noGrp="1"/>
          </p:cNvSpPr>
          <p:nvPr>
            <p:ph idx="1"/>
          </p:nvPr>
        </p:nvSpPr>
        <p:spPr/>
        <p:txBody>
          <a:bodyPr/>
          <a:lstStyle/>
          <a:p>
            <a:pPr marL="0" indent="0">
              <a:buNone/>
            </a:pPr>
            <a:r>
              <a:rPr lang="en-US" dirty="0" smtClean="0"/>
              <a:t>Method 3: Tile roots in a grid</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p:txBody>
      </p:sp>
      <p:pic>
        <p:nvPicPr>
          <p:cNvPr id="11" name="Picture 10"/>
          <p:cNvPicPr>
            <a:picLocks noChangeAspect="1"/>
          </p:cNvPicPr>
          <p:nvPr/>
        </p:nvPicPr>
        <p:blipFill>
          <a:blip r:embed="rId3"/>
          <a:stretch>
            <a:fillRect/>
          </a:stretch>
        </p:blipFill>
        <p:spPr>
          <a:xfrm>
            <a:off x="2505765" y="3015864"/>
            <a:ext cx="2336187" cy="1508244"/>
          </a:xfrm>
          <a:prstGeom prst="rect">
            <a:avLst/>
          </a:prstGeom>
        </p:spPr>
      </p:pic>
      <p:pic>
        <p:nvPicPr>
          <p:cNvPr id="13" name="Picture 12"/>
          <p:cNvPicPr>
            <a:picLocks noChangeAspect="1"/>
          </p:cNvPicPr>
          <p:nvPr/>
        </p:nvPicPr>
        <p:blipFill>
          <a:blip r:embed="rId4"/>
          <a:stretch>
            <a:fillRect/>
          </a:stretch>
        </p:blipFill>
        <p:spPr>
          <a:xfrm>
            <a:off x="2054085" y="4831458"/>
            <a:ext cx="2376825" cy="1038154"/>
          </a:xfrm>
          <a:prstGeom prst="rect">
            <a:avLst/>
          </a:prstGeom>
        </p:spPr>
      </p:pic>
      <p:pic>
        <p:nvPicPr>
          <p:cNvPr id="4" name="Picture 3"/>
          <p:cNvPicPr>
            <a:picLocks noChangeAspect="1"/>
          </p:cNvPicPr>
          <p:nvPr/>
        </p:nvPicPr>
        <p:blipFill>
          <a:blip r:embed="rId5"/>
          <a:stretch>
            <a:fillRect/>
          </a:stretch>
        </p:blipFill>
        <p:spPr>
          <a:xfrm>
            <a:off x="7064514" y="3015864"/>
            <a:ext cx="2980347" cy="1508243"/>
          </a:xfrm>
          <a:prstGeom prst="rect">
            <a:avLst/>
          </a:prstGeom>
        </p:spPr>
      </p:pic>
      <p:pic>
        <p:nvPicPr>
          <p:cNvPr id="5" name="Picture 4"/>
          <p:cNvPicPr>
            <a:picLocks noChangeAspect="1"/>
          </p:cNvPicPr>
          <p:nvPr/>
        </p:nvPicPr>
        <p:blipFill>
          <a:blip r:embed="rId6"/>
          <a:stretch>
            <a:fillRect/>
          </a:stretch>
        </p:blipFill>
        <p:spPr>
          <a:xfrm>
            <a:off x="6387282" y="4831458"/>
            <a:ext cx="3286805" cy="1105590"/>
          </a:xfrm>
          <a:prstGeom prst="rect">
            <a:avLst/>
          </a:prstGeom>
        </p:spPr>
      </p:pic>
    </p:spTree>
    <p:extLst>
      <p:ext uri="{BB962C8B-B14F-4D97-AF65-F5344CB8AC3E}">
        <p14:creationId xmlns:p14="http://schemas.microsoft.com/office/powerpoint/2010/main" val="31444007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78574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Adaptive Quad-Tree</a:t>
            </a:r>
            <a:endParaRPr lang="en-US" dirty="0"/>
          </a:p>
        </p:txBody>
      </p:sp>
      <p:sp>
        <p:nvSpPr>
          <p:cNvPr id="3" name="Content Placeholder 2"/>
          <p:cNvSpPr>
            <a:spLocks noGrp="1"/>
          </p:cNvSpPr>
          <p:nvPr>
            <p:ph idx="1"/>
          </p:nvPr>
        </p:nvSpPr>
        <p:spPr/>
        <p:txBody>
          <a:bodyPr/>
          <a:lstStyle/>
          <a:p>
            <a:pPr marL="0" indent="0">
              <a:buNone/>
            </a:pPr>
            <a:r>
              <a:rPr lang="en-US" dirty="0"/>
              <a:t>Split into even </a:t>
            </a:r>
            <a:r>
              <a:rPr lang="en-US" dirty="0" smtClean="0"/>
              <a:t>quadrants</a:t>
            </a:r>
          </a:p>
          <a:p>
            <a:pPr marL="0" indent="0">
              <a:buNone/>
            </a:pPr>
            <a:r>
              <a:rPr lang="en-US" dirty="0" smtClean="0"/>
              <a:t>Split on demand</a:t>
            </a:r>
          </a:p>
          <a:p>
            <a:pPr marL="0" indent="0">
              <a:buNone/>
            </a:pPr>
            <a:r>
              <a:rPr lang="en-US" dirty="0"/>
              <a:t>	</a:t>
            </a:r>
            <a:r>
              <a:rPr lang="en-US" dirty="0" smtClean="0"/>
              <a:t>Typically based upon object count</a:t>
            </a:r>
          </a:p>
        </p:txBody>
      </p:sp>
    </p:spTree>
    <p:extLst>
      <p:ext uri="{BB962C8B-B14F-4D97-AF65-F5344CB8AC3E}">
        <p14:creationId xmlns:p14="http://schemas.microsoft.com/office/powerpoint/2010/main" val="27100167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Quad-Tree Node</a:t>
            </a:r>
            <a:endParaRPr lang="en-US" dirty="0"/>
          </a:p>
        </p:txBody>
      </p:sp>
      <p:sp>
        <p:nvSpPr>
          <p:cNvPr id="4" name="Text Box 4"/>
          <p:cNvSpPr txBox="1">
            <a:spLocks noChangeArrowheads="1"/>
          </p:cNvSpPr>
          <p:nvPr/>
        </p:nvSpPr>
        <p:spPr bwMode="auto">
          <a:xfrm>
            <a:off x="838200" y="2308066"/>
            <a:ext cx="4053646" cy="286232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2000" dirty="0">
                <a:solidFill>
                  <a:srgbClr val="0000FF"/>
                </a:solidFill>
                <a:latin typeface="Consolas" panose="020B0609020204030204" pitchFamily="49" charset="0"/>
              </a:rPr>
              <a:t>class</a:t>
            </a:r>
            <a:r>
              <a:rPr lang="en-US" sz="2000" dirty="0">
                <a:solidFill>
                  <a:prstClr val="black"/>
                </a:solidFill>
                <a:latin typeface="Consolas" panose="020B0609020204030204" pitchFamily="49" charset="0"/>
              </a:rPr>
              <a:t> Node</a:t>
            </a:r>
          </a:p>
          <a:p>
            <a:r>
              <a:rPr lang="en-US" sz="2000" dirty="0">
                <a:solidFill>
                  <a:prstClr val="black"/>
                </a:solidFill>
                <a:latin typeface="Consolas" panose="020B0609020204030204" pitchFamily="49" charset="0"/>
              </a:rPr>
              <a:t>{</a:t>
            </a:r>
          </a:p>
          <a:p>
            <a:r>
              <a:rPr lang="en-US" sz="2000" dirty="0">
                <a:solidFill>
                  <a:prstClr val="black"/>
                </a:solidFill>
                <a:latin typeface="Consolas" panose="020B0609020204030204" pitchFamily="49" charset="0"/>
              </a:rPr>
              <a:t>  Vector3 </a:t>
            </a:r>
            <a:r>
              <a:rPr lang="en-US" sz="2000" dirty="0" err="1">
                <a:solidFill>
                  <a:prstClr val="black"/>
                </a:solidFill>
                <a:latin typeface="Consolas" panose="020B0609020204030204" pitchFamily="49" charset="0"/>
              </a:rPr>
              <a:t>mCenter</a:t>
            </a:r>
            <a:r>
              <a:rPr lang="en-US" sz="2000" dirty="0">
                <a:solidFill>
                  <a:prstClr val="black"/>
                </a:solidFill>
                <a:latin typeface="Consolas" panose="020B0609020204030204" pitchFamily="49" charset="0"/>
              </a:rPr>
              <a:t>;</a:t>
            </a:r>
          </a:p>
          <a:p>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float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mRadius</a:t>
            </a:r>
            <a:r>
              <a:rPr lang="en-US" sz="2000" dirty="0" smtClean="0">
                <a:solidFill>
                  <a:prstClr val="black"/>
                </a:solidFill>
                <a:latin typeface="Consolas" panose="020B0609020204030204" pitchFamily="49" charset="0"/>
              </a:rPr>
              <a:t>;</a:t>
            </a:r>
          </a:p>
          <a:p>
            <a:r>
              <a:rPr lang="en-US" sz="2000" dirty="0">
                <a:solidFill>
                  <a:prstClr val="black"/>
                </a:solidFill>
                <a:latin typeface="Consolas" panose="020B0609020204030204" pitchFamily="49" charset="0"/>
              </a:rPr>
              <a:t> </a:t>
            </a:r>
            <a:r>
              <a:rPr lang="en-US" sz="2000" dirty="0" smtClean="0">
                <a:solidFill>
                  <a:prstClr val="black"/>
                </a:solidFill>
                <a:latin typeface="Consolas" panose="020B0609020204030204" pitchFamily="49" charset="0"/>
              </a:rPr>
              <a:t> </a:t>
            </a:r>
            <a:r>
              <a:rPr lang="en-US" sz="2000" dirty="0" err="1" smtClean="0">
                <a:solidFill>
                  <a:prstClr val="black"/>
                </a:solidFill>
                <a:latin typeface="Consolas" panose="020B0609020204030204" pitchFamily="49" charset="0"/>
              </a:rPr>
              <a:t>size_t</a:t>
            </a:r>
            <a:r>
              <a:rPr lang="en-US" sz="2000" dirty="0" smtClean="0">
                <a:solidFill>
                  <a:prstClr val="black"/>
                </a:solidFill>
                <a:latin typeface="Consolas" panose="020B0609020204030204" pitchFamily="49" charset="0"/>
              </a:rPr>
              <a:t> </a:t>
            </a:r>
            <a:r>
              <a:rPr lang="en-US" sz="2000" dirty="0" err="1" smtClean="0">
                <a:solidFill>
                  <a:prstClr val="black"/>
                </a:solidFill>
                <a:latin typeface="Consolas" panose="020B0609020204030204" pitchFamily="49" charset="0"/>
              </a:rPr>
              <a:t>mDepth</a:t>
            </a:r>
            <a:r>
              <a:rPr lang="en-US" sz="2000" dirty="0" smtClean="0">
                <a:solidFill>
                  <a:prstClr val="black"/>
                </a:solidFill>
                <a:latin typeface="Consolas" panose="020B0609020204030204" pitchFamily="49" charset="0"/>
              </a:rPr>
              <a:t>;</a:t>
            </a:r>
            <a:endParaRPr lang="en-US" sz="2000" dirty="0">
              <a:solidFill>
                <a:prstClr val="black"/>
              </a:solidFill>
              <a:latin typeface="Consolas" panose="020B0609020204030204" pitchFamily="49" charset="0"/>
            </a:endParaRPr>
          </a:p>
          <a:p>
            <a:r>
              <a:rPr lang="en-US" sz="2000" dirty="0">
                <a:solidFill>
                  <a:prstClr val="black"/>
                </a:solidFill>
                <a:latin typeface="Consolas" panose="020B0609020204030204" pitchFamily="49" charset="0"/>
              </a:rPr>
              <a:t>  Array&lt;</a:t>
            </a:r>
            <a:r>
              <a:rPr lang="en-US" sz="2000" dirty="0" err="1">
                <a:solidFill>
                  <a:prstClr val="black"/>
                </a:solidFill>
                <a:latin typeface="Consolas" panose="020B0609020204030204" pitchFamily="49" charset="0"/>
              </a:rPr>
              <a:t>size_t</a:t>
            </a:r>
            <a:r>
              <a:rPr lang="en-US" sz="2000" dirty="0">
                <a:solidFill>
                  <a:prstClr val="black"/>
                </a:solidFill>
                <a:latin typeface="Consolas" panose="020B0609020204030204" pitchFamily="49" charset="0"/>
              </a:rPr>
              <a:t>&gt; </a:t>
            </a:r>
            <a:r>
              <a:rPr lang="en-US" sz="2000" dirty="0" err="1">
                <a:solidFill>
                  <a:prstClr val="black"/>
                </a:solidFill>
                <a:latin typeface="Consolas" panose="020B0609020204030204" pitchFamily="49" charset="0"/>
              </a:rPr>
              <a:t>mObjects</a:t>
            </a:r>
            <a:r>
              <a:rPr lang="en-US" sz="2000" dirty="0">
                <a:solidFill>
                  <a:prstClr val="black"/>
                </a:solidFill>
                <a:latin typeface="Consolas" panose="020B0609020204030204" pitchFamily="49" charset="0"/>
              </a:rPr>
              <a:t>;</a:t>
            </a:r>
          </a:p>
          <a:p>
            <a:r>
              <a:rPr lang="en-US" sz="2000" dirty="0">
                <a:solidFill>
                  <a:prstClr val="black"/>
                </a:solidFill>
                <a:latin typeface="Consolas" panose="020B0609020204030204" pitchFamily="49" charset="0"/>
              </a:rPr>
              <a:t>  </a:t>
            </a:r>
            <a:r>
              <a:rPr lang="en-US" sz="2000" dirty="0" smtClean="0">
                <a:solidFill>
                  <a:prstClr val="black"/>
                </a:solidFill>
                <a:latin typeface="Consolas" panose="020B0609020204030204" pitchFamily="49" charset="0"/>
              </a:rPr>
              <a:t>Node* </a:t>
            </a:r>
            <a:r>
              <a:rPr lang="en-US" sz="2000" dirty="0" err="1">
                <a:solidFill>
                  <a:prstClr val="black"/>
                </a:solidFill>
                <a:latin typeface="Consolas" panose="020B0609020204030204" pitchFamily="49" charset="0"/>
              </a:rPr>
              <a:t>mChildren</a:t>
            </a:r>
            <a:r>
              <a:rPr lang="en-US" sz="2000" dirty="0">
                <a:solidFill>
                  <a:prstClr val="black"/>
                </a:solidFill>
                <a:latin typeface="Consolas" panose="020B0609020204030204" pitchFamily="49" charset="0"/>
              </a:rPr>
              <a:t>[4];</a:t>
            </a:r>
          </a:p>
          <a:p>
            <a:r>
              <a:rPr lang="en-US" sz="2000" dirty="0">
                <a:solidFill>
                  <a:prstClr val="black"/>
                </a:solidFill>
                <a:latin typeface="Consolas" panose="020B0609020204030204" pitchFamily="49" charset="0"/>
              </a:rPr>
              <a:t>  Node* </a:t>
            </a:r>
            <a:r>
              <a:rPr lang="en-US" sz="2000" dirty="0" err="1">
                <a:solidFill>
                  <a:prstClr val="black"/>
                </a:solidFill>
                <a:latin typeface="Consolas" panose="020B0609020204030204" pitchFamily="49" charset="0"/>
              </a:rPr>
              <a:t>mParent</a:t>
            </a:r>
            <a:r>
              <a:rPr lang="en-US" sz="2000" dirty="0">
                <a:solidFill>
                  <a:prstClr val="black"/>
                </a:solidFill>
                <a:latin typeface="Consolas" panose="020B0609020204030204" pitchFamily="49" charset="0"/>
              </a:rPr>
              <a:t>;</a:t>
            </a:r>
          </a:p>
          <a:p>
            <a:r>
              <a:rPr lang="en-US" sz="2000" dirty="0">
                <a:solidFill>
                  <a:prstClr val="black"/>
                </a:solidFill>
                <a:latin typeface="Consolas" panose="020B0609020204030204" pitchFamily="49" charset="0"/>
              </a:rPr>
              <a:t>};</a:t>
            </a:r>
          </a:p>
        </p:txBody>
      </p:sp>
    </p:spTree>
    <p:extLst>
      <p:ext uri="{BB962C8B-B14F-4D97-AF65-F5344CB8AC3E}">
        <p14:creationId xmlns:p14="http://schemas.microsoft.com/office/powerpoint/2010/main" val="22346016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Root</a:t>
            </a:r>
            <a:endParaRPr lang="en-US" dirty="0"/>
          </a:p>
        </p:txBody>
      </p:sp>
      <p:sp>
        <p:nvSpPr>
          <p:cNvPr id="3" name="Content Placeholder 2"/>
          <p:cNvSpPr>
            <a:spLocks noGrp="1"/>
          </p:cNvSpPr>
          <p:nvPr>
            <p:ph idx="1"/>
          </p:nvPr>
        </p:nvSpPr>
        <p:spPr/>
        <p:txBody>
          <a:bodyPr/>
          <a:lstStyle/>
          <a:p>
            <a:pPr marL="0" indent="0">
              <a:buNone/>
            </a:pPr>
            <a:r>
              <a:rPr lang="en-US" dirty="0" smtClean="0"/>
              <a:t>Quad-trees are bounded (fixed world size)</a:t>
            </a:r>
          </a:p>
          <a:p>
            <a:pPr marL="0" indent="0">
              <a:buNone/>
            </a:pPr>
            <a:r>
              <a:rPr lang="en-US" dirty="0" smtClean="0"/>
              <a:t>We need our initial root</a:t>
            </a:r>
          </a:p>
          <a:p>
            <a:pPr marL="457200" lvl="1" indent="0">
              <a:buNone/>
            </a:pPr>
            <a:r>
              <a:rPr lang="en-US" dirty="0" smtClean="0"/>
              <a:t>Position (bottom left)</a:t>
            </a:r>
          </a:p>
          <a:p>
            <a:pPr marL="457200" lvl="1" indent="0">
              <a:buNone/>
            </a:pPr>
            <a:r>
              <a:rPr lang="en-US" dirty="0" smtClean="0"/>
              <a:t>Size</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Ignore outside the tree</a:t>
            </a:r>
          </a:p>
          <a:p>
            <a:pPr marL="0" indent="0">
              <a:buNone/>
            </a:pPr>
            <a:r>
              <a:rPr lang="en-US" dirty="0" smtClean="0"/>
              <a:t>More later on expansion</a:t>
            </a:r>
          </a:p>
        </p:txBody>
      </p:sp>
      <p:pic>
        <p:nvPicPr>
          <p:cNvPr id="4" name="Picture 3"/>
          <p:cNvPicPr>
            <a:picLocks noChangeAspect="1"/>
          </p:cNvPicPr>
          <p:nvPr/>
        </p:nvPicPr>
        <p:blipFill>
          <a:blip r:embed="rId3"/>
          <a:stretch>
            <a:fillRect/>
          </a:stretch>
        </p:blipFill>
        <p:spPr>
          <a:xfrm>
            <a:off x="7008358" y="2540794"/>
            <a:ext cx="2919563" cy="2921000"/>
          </a:xfrm>
          <a:prstGeom prst="rect">
            <a:avLst/>
          </a:prstGeom>
        </p:spPr>
      </p:pic>
    </p:spTree>
    <p:extLst>
      <p:ext uri="{BB962C8B-B14F-4D97-AF65-F5344CB8AC3E}">
        <p14:creationId xmlns:p14="http://schemas.microsoft.com/office/powerpoint/2010/main" val="2649849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Quad-Tree: Insertion</a:t>
            </a:r>
            <a:endParaRPr lang="en-US" dirty="0"/>
          </a:p>
        </p:txBody>
      </p:sp>
      <p:sp>
        <p:nvSpPr>
          <p:cNvPr id="3" name="Content Placeholder 2"/>
          <p:cNvSpPr>
            <a:spLocks noGrp="1"/>
          </p:cNvSpPr>
          <p:nvPr>
            <p:ph idx="1"/>
          </p:nvPr>
        </p:nvSpPr>
        <p:spPr>
          <a:xfrm>
            <a:off x="1120000" y="1537252"/>
            <a:ext cx="10233800" cy="4639711"/>
          </a:xfrm>
        </p:spPr>
        <p:txBody>
          <a:bodyPr/>
          <a:lstStyle/>
          <a:p>
            <a:pPr marL="0" indent="0">
              <a:buNone/>
            </a:pPr>
            <a:r>
              <a:rPr lang="en-US" dirty="0" smtClean="0"/>
              <a:t>Insert into root until split is needed</a:t>
            </a:r>
            <a:endParaRPr lang="en-US" dirty="0"/>
          </a:p>
        </p:txBody>
      </p:sp>
      <p:pic>
        <p:nvPicPr>
          <p:cNvPr id="4" name="Picture 3"/>
          <p:cNvPicPr>
            <a:picLocks noChangeAspect="1"/>
          </p:cNvPicPr>
          <p:nvPr/>
        </p:nvPicPr>
        <p:blipFill>
          <a:blip r:embed="rId3"/>
          <a:stretch>
            <a:fillRect/>
          </a:stretch>
        </p:blipFill>
        <p:spPr>
          <a:xfrm>
            <a:off x="6492582" y="2175141"/>
            <a:ext cx="2399897" cy="2401078"/>
          </a:xfrm>
          <a:prstGeom prst="rect">
            <a:avLst/>
          </a:prstGeom>
        </p:spPr>
      </p:pic>
      <p:pic>
        <p:nvPicPr>
          <p:cNvPr id="5" name="Picture 4"/>
          <p:cNvPicPr>
            <a:picLocks noChangeAspect="1"/>
          </p:cNvPicPr>
          <p:nvPr/>
        </p:nvPicPr>
        <p:blipFill>
          <a:blip r:embed="rId4"/>
          <a:stretch>
            <a:fillRect/>
          </a:stretch>
        </p:blipFill>
        <p:spPr>
          <a:xfrm>
            <a:off x="2204952" y="2193123"/>
            <a:ext cx="2399897" cy="2401078"/>
          </a:xfrm>
          <a:prstGeom prst="rect">
            <a:avLst/>
          </a:prstGeom>
        </p:spPr>
      </p:pic>
      <p:pic>
        <p:nvPicPr>
          <p:cNvPr id="6" name="Picture 5"/>
          <p:cNvPicPr>
            <a:picLocks noChangeAspect="1"/>
          </p:cNvPicPr>
          <p:nvPr/>
        </p:nvPicPr>
        <p:blipFill>
          <a:blip r:embed="rId5"/>
          <a:stretch>
            <a:fillRect/>
          </a:stretch>
        </p:blipFill>
        <p:spPr>
          <a:xfrm>
            <a:off x="2998700" y="4775982"/>
            <a:ext cx="812400" cy="406400"/>
          </a:xfrm>
          <a:prstGeom prst="rect">
            <a:avLst/>
          </a:prstGeom>
        </p:spPr>
      </p:pic>
      <p:pic>
        <p:nvPicPr>
          <p:cNvPr id="8" name="Picture 7"/>
          <p:cNvPicPr>
            <a:picLocks noChangeAspect="1"/>
          </p:cNvPicPr>
          <p:nvPr/>
        </p:nvPicPr>
        <p:blipFill>
          <a:blip r:embed="rId6"/>
          <a:stretch>
            <a:fillRect/>
          </a:stretch>
        </p:blipFill>
        <p:spPr>
          <a:xfrm>
            <a:off x="6295575" y="4775982"/>
            <a:ext cx="2793910" cy="1230760"/>
          </a:xfrm>
          <a:prstGeom prst="rect">
            <a:avLst/>
          </a:prstGeom>
        </p:spPr>
      </p:pic>
      <p:cxnSp>
        <p:nvCxnSpPr>
          <p:cNvPr id="10" name="Straight Arrow Connector 9"/>
          <p:cNvCxnSpPr/>
          <p:nvPr/>
        </p:nvCxnSpPr>
        <p:spPr>
          <a:xfrm>
            <a:off x="4956313" y="3375680"/>
            <a:ext cx="1139687"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46752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Spanning Objects</a:t>
            </a:r>
            <a:endParaRPr lang="en-US" dirty="0"/>
          </a:p>
        </p:txBody>
      </p:sp>
      <p:sp>
        <p:nvSpPr>
          <p:cNvPr id="3" name="Content Placeholder 2"/>
          <p:cNvSpPr>
            <a:spLocks noGrp="1"/>
          </p:cNvSpPr>
          <p:nvPr>
            <p:ph idx="1"/>
          </p:nvPr>
        </p:nvSpPr>
        <p:spPr/>
        <p:txBody>
          <a:bodyPr/>
          <a:lstStyle/>
          <a:p>
            <a:pPr marL="0" indent="0">
              <a:buNone/>
            </a:pPr>
            <a:r>
              <a:rPr lang="en-US" dirty="0" smtClean="0"/>
              <a:t>What do we do when an object spans two cells?</a:t>
            </a:r>
          </a:p>
          <a:p>
            <a:pPr marL="457200" lvl="1" indent="0">
              <a:buNone/>
            </a:pPr>
            <a:r>
              <a:rPr lang="en-US" dirty="0" smtClean="0"/>
              <a:t>Send down only one?</a:t>
            </a:r>
          </a:p>
          <a:p>
            <a:pPr marL="457200" lvl="1" indent="0">
              <a:buNone/>
            </a:pPr>
            <a:r>
              <a:rPr lang="en-US" dirty="0" smtClean="0"/>
              <a:t>Split geometry?</a:t>
            </a:r>
          </a:p>
          <a:p>
            <a:pPr marL="457200" lvl="1" indent="0">
              <a:buNone/>
            </a:pPr>
            <a:r>
              <a:rPr lang="en-US" dirty="0" smtClean="0"/>
              <a:t>Send down both?</a:t>
            </a:r>
          </a:p>
          <a:p>
            <a:pPr marL="457200" lvl="1" indent="0">
              <a:buNone/>
            </a:pPr>
            <a:r>
              <a:rPr lang="en-US" dirty="0" smtClean="0"/>
              <a:t>Store at parent?</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Be careful to update proxy Ids when splitting!</a:t>
            </a:r>
          </a:p>
        </p:txBody>
      </p:sp>
      <p:pic>
        <p:nvPicPr>
          <p:cNvPr id="4" name="Picture 3"/>
          <p:cNvPicPr>
            <a:picLocks noChangeAspect="1"/>
          </p:cNvPicPr>
          <p:nvPr/>
        </p:nvPicPr>
        <p:blipFill>
          <a:blip r:embed="rId3"/>
          <a:stretch>
            <a:fillRect/>
          </a:stretch>
        </p:blipFill>
        <p:spPr>
          <a:xfrm>
            <a:off x="7750533" y="3095211"/>
            <a:ext cx="2018307" cy="2019300"/>
          </a:xfrm>
          <a:prstGeom prst="rect">
            <a:avLst/>
          </a:prstGeom>
        </p:spPr>
      </p:pic>
    </p:spTree>
    <p:extLst>
      <p:ext uri="{BB962C8B-B14F-4D97-AF65-F5344CB8AC3E}">
        <p14:creationId xmlns:p14="http://schemas.microsoft.com/office/powerpoint/2010/main" val="2920281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Quad-Tree: Removal</a:t>
            </a:r>
            <a:endParaRPr lang="en-US" dirty="0"/>
          </a:p>
        </p:txBody>
      </p:sp>
      <p:sp>
        <p:nvSpPr>
          <p:cNvPr id="3" name="Content Placeholder 2"/>
          <p:cNvSpPr>
            <a:spLocks noGrp="1"/>
          </p:cNvSpPr>
          <p:nvPr>
            <p:ph idx="1"/>
          </p:nvPr>
        </p:nvSpPr>
        <p:spPr/>
        <p:txBody>
          <a:bodyPr/>
          <a:lstStyle/>
          <a:p>
            <a:pPr marL="0" indent="0">
              <a:buNone/>
            </a:pPr>
            <a:r>
              <a:rPr lang="en-US" dirty="0" smtClean="0"/>
              <a:t>Remove the object from the node’s list</a:t>
            </a:r>
          </a:p>
          <a:p>
            <a:pPr marL="0" indent="0">
              <a:buNone/>
            </a:pPr>
            <a:r>
              <a:rPr lang="en-US" dirty="0" smtClean="0"/>
              <a:t>Remove dead branches</a:t>
            </a:r>
            <a:endParaRPr lang="en-US" dirty="0"/>
          </a:p>
        </p:txBody>
      </p:sp>
      <p:pic>
        <p:nvPicPr>
          <p:cNvPr id="4" name="Picture 3"/>
          <p:cNvPicPr>
            <a:picLocks noChangeAspect="1"/>
          </p:cNvPicPr>
          <p:nvPr/>
        </p:nvPicPr>
        <p:blipFill>
          <a:blip r:embed="rId3"/>
          <a:stretch>
            <a:fillRect/>
          </a:stretch>
        </p:blipFill>
        <p:spPr>
          <a:xfrm>
            <a:off x="1120000" y="3060700"/>
            <a:ext cx="3541557" cy="3251200"/>
          </a:xfrm>
          <a:prstGeom prst="rect">
            <a:avLst/>
          </a:prstGeom>
        </p:spPr>
      </p:pic>
      <p:pic>
        <p:nvPicPr>
          <p:cNvPr id="5" name="Picture 4"/>
          <p:cNvPicPr>
            <a:picLocks noChangeAspect="1"/>
          </p:cNvPicPr>
          <p:nvPr/>
        </p:nvPicPr>
        <p:blipFill>
          <a:blip r:embed="rId4"/>
          <a:stretch>
            <a:fillRect/>
          </a:stretch>
        </p:blipFill>
        <p:spPr>
          <a:xfrm>
            <a:off x="6608150" y="3766378"/>
            <a:ext cx="3401926" cy="1498600"/>
          </a:xfrm>
          <a:prstGeom prst="rect">
            <a:avLst/>
          </a:prstGeom>
        </p:spPr>
      </p:pic>
      <p:cxnSp>
        <p:nvCxnSpPr>
          <p:cNvPr id="6" name="Straight Arrow Connector 5"/>
          <p:cNvCxnSpPr/>
          <p:nvPr/>
        </p:nvCxnSpPr>
        <p:spPr>
          <a:xfrm>
            <a:off x="5075583" y="4753906"/>
            <a:ext cx="1139687"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0695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Quad-Tree: Update</a:t>
            </a:r>
            <a:endParaRPr lang="en-US" dirty="0"/>
          </a:p>
        </p:txBody>
      </p:sp>
      <p:sp>
        <p:nvSpPr>
          <p:cNvPr id="3" name="Content Placeholder 2"/>
          <p:cNvSpPr>
            <a:spLocks noGrp="1"/>
          </p:cNvSpPr>
          <p:nvPr>
            <p:ph idx="1"/>
          </p:nvPr>
        </p:nvSpPr>
        <p:spPr/>
        <p:txBody>
          <a:bodyPr/>
          <a:lstStyle/>
          <a:p>
            <a:pPr marL="0" indent="0">
              <a:buNone/>
            </a:pPr>
            <a:r>
              <a:rPr lang="en-US" dirty="0" smtClean="0"/>
              <a:t>Remove then re-insert</a:t>
            </a:r>
          </a:p>
          <a:p>
            <a:pPr marL="0" indent="0">
              <a:buNone/>
            </a:pPr>
            <a:r>
              <a:rPr lang="en-US" dirty="0" smtClean="0"/>
              <a:t>	If the object didn’t change nodes do nothing</a:t>
            </a:r>
          </a:p>
          <a:p>
            <a:pPr marL="0" indent="0">
              <a:buNone/>
            </a:pPr>
            <a:endParaRPr lang="en-US" dirty="0"/>
          </a:p>
        </p:txBody>
      </p:sp>
    </p:spTree>
    <p:extLst>
      <p:ext uri="{BB962C8B-B14F-4D97-AF65-F5344CB8AC3E}">
        <p14:creationId xmlns:p14="http://schemas.microsoft.com/office/powerpoint/2010/main" val="1216909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3534</TotalTime>
  <Words>1956</Words>
  <Application>Microsoft Office PowerPoint</Application>
  <PresentationFormat>Widescreen</PresentationFormat>
  <Paragraphs>169</Paragraphs>
  <Slides>21</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Cambria Math</vt:lpstr>
      <vt:lpstr>Consolas</vt:lpstr>
      <vt:lpstr>Verdana</vt:lpstr>
      <vt:lpstr>Office Theme</vt:lpstr>
      <vt:lpstr>Quad/Oct-Trees</vt:lpstr>
      <vt:lpstr>Quad-Trees</vt:lpstr>
      <vt:lpstr>Adaptive Quad-Tree</vt:lpstr>
      <vt:lpstr>Quad-Tree Node</vt:lpstr>
      <vt:lpstr>Tree Root</vt:lpstr>
      <vt:lpstr>Quad-Tree: Insertion</vt:lpstr>
      <vt:lpstr>Spanning Objects</vt:lpstr>
      <vt:lpstr>Quad-Tree: Removal</vt:lpstr>
      <vt:lpstr>Quad-Tree: Update</vt:lpstr>
      <vt:lpstr>Quad-Tree: Object Test</vt:lpstr>
      <vt:lpstr>Quad-Tree: Ray-Casting</vt:lpstr>
      <vt:lpstr>Quad-Tree: Pair Tests</vt:lpstr>
      <vt:lpstr>Straddling Objects</vt:lpstr>
      <vt:lpstr>Loose Quad-Tree</vt:lpstr>
      <vt:lpstr>Loose Tree: Insertion</vt:lpstr>
      <vt:lpstr>Object and Ray Tests</vt:lpstr>
      <vt:lpstr>Loose Tree: Pair Test</vt:lpstr>
      <vt:lpstr>Infinite Bounds</vt:lpstr>
      <vt:lpstr>Infinite Bounds</vt:lpstr>
      <vt:lpstr>Infinite Bounds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 Partitions</dc:title>
  <dc:creator>Joshua Davis</dc:creator>
  <cp:lastModifiedBy>ZeroDavis</cp:lastModifiedBy>
  <cp:revision>222</cp:revision>
  <dcterms:created xsi:type="dcterms:W3CDTF">2015-01-13T03:43:20Z</dcterms:created>
  <dcterms:modified xsi:type="dcterms:W3CDTF">2016-10-24T14:59:09Z</dcterms:modified>
</cp:coreProperties>
</file>