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6"/>
  </p:notesMasterIdLst>
  <p:sldIdLst>
    <p:sldId id="256" r:id="rId2"/>
    <p:sldId id="257" r:id="rId3"/>
    <p:sldId id="285" r:id="rId4"/>
    <p:sldId id="287" r:id="rId5"/>
    <p:sldId id="288" r:id="rId6"/>
    <p:sldId id="289" r:id="rId7"/>
    <p:sldId id="290" r:id="rId8"/>
    <p:sldId id="291" r:id="rId9"/>
    <p:sldId id="292" r:id="rId10"/>
    <p:sldId id="296" r:id="rId11"/>
    <p:sldId id="297" r:id="rId12"/>
    <p:sldId id="298" r:id="rId13"/>
    <p:sldId id="299" r:id="rId14"/>
    <p:sldId id="300" r:id="rId15"/>
    <p:sldId id="301" r:id="rId16"/>
    <p:sldId id="302" r:id="rId17"/>
    <p:sldId id="295" r:id="rId18"/>
    <p:sldId id="303" r:id="rId19"/>
    <p:sldId id="306" r:id="rId20"/>
    <p:sldId id="304" r:id="rId21"/>
    <p:sldId id="305" r:id="rId22"/>
    <p:sldId id="307" r:id="rId23"/>
    <p:sldId id="308" r:id="rId24"/>
    <p:sldId id="309" r:id="rId25"/>
    <p:sldId id="310" r:id="rId26"/>
    <p:sldId id="311" r:id="rId27"/>
    <p:sldId id="312" r:id="rId28"/>
    <p:sldId id="313" r:id="rId29"/>
    <p:sldId id="314" r:id="rId30"/>
    <p:sldId id="315" r:id="rId31"/>
    <p:sldId id="317" r:id="rId32"/>
    <p:sldId id="318" r:id="rId33"/>
    <p:sldId id="319" r:id="rId34"/>
    <p:sldId id="320" r:id="rId35"/>
    <p:sldId id="321" r:id="rId36"/>
    <p:sldId id="322" r:id="rId37"/>
    <p:sldId id="323" r:id="rId38"/>
    <p:sldId id="324" r:id="rId39"/>
    <p:sldId id="325" r:id="rId40"/>
    <p:sldId id="326" r:id="rId41"/>
    <p:sldId id="327" r:id="rId42"/>
    <p:sldId id="275"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274" r:id="rId93"/>
    <p:sldId id="377" r:id="rId94"/>
    <p:sldId id="378" r:id="rId95"/>
    <p:sldId id="379" r:id="rId96"/>
    <p:sldId id="380" r:id="rId97"/>
    <p:sldId id="381" r:id="rId98"/>
    <p:sldId id="382" r:id="rId99"/>
    <p:sldId id="383" r:id="rId100"/>
    <p:sldId id="384" r:id="rId101"/>
    <p:sldId id="385" r:id="rId102"/>
    <p:sldId id="386" r:id="rId103"/>
    <p:sldId id="387" r:id="rId104"/>
    <p:sldId id="388" r:id="rId105"/>
    <p:sldId id="389" r:id="rId106"/>
    <p:sldId id="390" r:id="rId107"/>
    <p:sldId id="277" r:id="rId108"/>
    <p:sldId id="392" r:id="rId109"/>
    <p:sldId id="393" r:id="rId110"/>
    <p:sldId id="394" r:id="rId111"/>
    <p:sldId id="281" r:id="rId112"/>
    <p:sldId id="279" r:id="rId113"/>
    <p:sldId id="280" r:id="rId114"/>
    <p:sldId id="395" r:id="rId1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78251" autoAdjust="0"/>
  </p:normalViewPr>
  <p:slideViewPr>
    <p:cSldViewPr snapToGrid="0">
      <p:cViewPr varScale="1">
        <p:scale>
          <a:sx n="91" d="100"/>
          <a:sy n="91" d="100"/>
        </p:scale>
        <p:origin x="1278" y="84"/>
      </p:cViewPr>
      <p:guideLst/>
    </p:cSldViewPr>
  </p:slideViewPr>
  <p:outlineViewPr>
    <p:cViewPr>
      <p:scale>
        <a:sx n="33" d="100"/>
        <a:sy n="33" d="100"/>
      </p:scale>
      <p:origin x="0" y="-552"/>
    </p:cViewPr>
  </p:outlineViewPr>
  <p:notesTextViewPr>
    <p:cViewPr>
      <p:scale>
        <a:sx n="1" d="1"/>
        <a:sy n="1" d="1"/>
      </p:scale>
      <p:origin x="0" y="0"/>
    </p:cViewPr>
  </p:notesTextViewPr>
  <p:notesViewPr>
    <p:cSldViewPr snapToGrid="0">
      <p:cViewPr varScale="1">
        <p:scale>
          <a:sx n="88" d="100"/>
          <a:sy n="88" d="100"/>
        </p:scale>
        <p:origin x="2166"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10/12/2016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smtClean="0"/>
                  <a:t>Another common kind of spatial partition is a bounding volume tree. Bounding volume trees are simply hierarchical trees</a:t>
                </a:r>
                <a:r>
                  <a:rPr lang="en-US" baseline="0" dirty="0" smtClean="0"/>
                  <a:t> where each parent node in the tree has a bounding volume that contains all of the children. At the root level, the bounding volume represents all of the objects in the tree.</a:t>
                </a:r>
              </a:p>
              <a:p>
                <a:endParaRPr lang="en-US" baseline="0" dirty="0" smtClean="0"/>
              </a:p>
              <a:p>
                <a:r>
                  <a:rPr lang="en-US" baseline="0" dirty="0" smtClean="0"/>
                  <a:t>BVTs can be constructed with any kind of a bounding volume, but aabbs are one of the most common (and best) bounding volumes for this. With them being nested in a tree structure we can reduce the asymptotic complexity from </a:t>
                </a:r>
                <a:r>
                  <a:rPr lang="en-US" b="0" i="0" baseline="0" smtClean="0">
                    <a:latin typeface="Cambria Math" panose="02040503050406030204" pitchFamily="18" charset="0"/>
                  </a:rPr>
                  <a:t>𝑂(𝑛)</a:t>
                </a:r>
                <a:r>
                  <a:rPr lang="en-US" dirty="0" smtClean="0"/>
                  <a:t> to </a:t>
                </a:r>
                <a:r>
                  <a:rPr lang="en-US" b="0" i="0" smtClean="0">
                    <a:latin typeface="Cambria Math" panose="02040503050406030204" pitchFamily="18" charset="0"/>
                  </a:rPr>
                  <a:t>𝑂(log⁡(𝑛) )</a:t>
                </a:r>
                <a:r>
                  <a:rPr lang="en-US" dirty="0" smtClean="0"/>
                  <a:t>.</a:t>
                </a:r>
              </a:p>
              <a:p>
                <a:endParaRPr lang="en-US" dirty="0" smtClean="0"/>
              </a:p>
              <a:p>
                <a:r>
                  <a:rPr lang="en-US" dirty="0" smtClean="0"/>
                  <a:t>One of the best things about BVTs</a:t>
                </a:r>
                <a:r>
                  <a:rPr lang="en-US" baseline="0" dirty="0" smtClean="0"/>
                  <a:t> is that they are very versatile. They work well for casts and pair queries. They are easy to insert and remove objects. They’re also easy to implement. In fact, after implementing an n-squared bounding volume spatial partition I recommend doing a BVT before any other spatial partition.</a:t>
                </a:r>
              </a:p>
              <a:p>
                <a:endParaRPr lang="en-US" baseline="0" dirty="0" smtClean="0"/>
              </a:p>
              <a:p>
                <a:r>
                  <a:rPr lang="en-US" baseline="0" dirty="0" smtClean="0"/>
                  <a:t>It’s also worth nothing that typically all internal nodes are empty and leaf nodes contain all data. Also it is common that a leaf node contains only one object.</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1622700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for a quick example of performing this sweep to find pairs. To start we have A’s min. There’s nothing already in the end-point set so no pairs are created. Object A is then added to the set.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7091678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101</a:t>
            </a:fld>
            <a:endParaRPr lang="en-US"/>
          </a:p>
        </p:txBody>
      </p:sp>
    </p:spTree>
    <p:extLst>
      <p:ext uri="{BB962C8B-B14F-4D97-AF65-F5344CB8AC3E}">
        <p14:creationId xmlns:p14="http://schemas.microsoft.com/office/powerpoint/2010/main" val="38087986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102</a:t>
            </a:fld>
            <a:endParaRPr lang="en-US"/>
          </a:p>
        </p:txBody>
      </p:sp>
    </p:spTree>
    <p:extLst>
      <p:ext uri="{BB962C8B-B14F-4D97-AF65-F5344CB8AC3E}">
        <p14:creationId xmlns:p14="http://schemas.microsoft.com/office/powerpoint/2010/main" val="422674086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103</a:t>
            </a:fld>
            <a:endParaRPr lang="en-US"/>
          </a:p>
        </p:txBody>
      </p:sp>
    </p:spTree>
    <p:extLst>
      <p:ext uri="{BB962C8B-B14F-4D97-AF65-F5344CB8AC3E}">
        <p14:creationId xmlns:p14="http://schemas.microsoft.com/office/powerpoint/2010/main" val="26704505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104</a:t>
            </a:fld>
            <a:endParaRPr lang="en-US"/>
          </a:p>
        </p:txBody>
      </p:sp>
    </p:spTree>
    <p:extLst>
      <p:ext uri="{BB962C8B-B14F-4D97-AF65-F5344CB8AC3E}">
        <p14:creationId xmlns:p14="http://schemas.microsoft.com/office/powerpoint/2010/main" val="6897411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terminate once</a:t>
            </a:r>
            <a:r>
              <a:rPr lang="en-US" baseline="0" dirty="0" smtClean="0"/>
              <a:t> the test position reaches the end of the endpoint array.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105</a:t>
            </a:fld>
            <a:endParaRPr lang="en-US"/>
          </a:p>
        </p:txBody>
      </p:sp>
    </p:spTree>
    <p:extLst>
      <p:ext uri="{BB962C8B-B14F-4D97-AF65-F5344CB8AC3E}">
        <p14:creationId xmlns:p14="http://schemas.microsoft.com/office/powerpoint/2010/main" val="20833505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finish off we “remove: the boxes</a:t>
            </a:r>
            <a:r>
              <a:rPr lang="en-US" baseline="0" dirty="0" smtClean="0"/>
              <a:t> and indices (we might just be ignoring them and marking them in a free list). Finally the endpoints at the insertion position and after are garbage we don’t care about so we simply chop off the end of the array.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106</a:t>
            </a:fld>
            <a:endParaRPr lang="en-US"/>
          </a:p>
        </p:txBody>
      </p:sp>
    </p:spTree>
    <p:extLst>
      <p:ext uri="{BB962C8B-B14F-4D97-AF65-F5344CB8AC3E}">
        <p14:creationId xmlns:p14="http://schemas.microsoft.com/office/powerpoint/2010/main" val="26845224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few extra things</a:t>
            </a:r>
            <a:r>
              <a:rPr lang="en-US" baseline="0" dirty="0" smtClean="0"/>
              <a:t> I want to cover about SAP. One of them is what’s known as quantization. Technically, integer comparison is a little faster than float comparisons (last I checked it was around 5% slower with floats). We can actually turn all float values in SAP into integers for more efficient comparisons.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107</a:t>
            </a:fld>
            <a:endParaRPr lang="en-US"/>
          </a:p>
        </p:txBody>
      </p:sp>
    </p:spTree>
    <p:extLst>
      <p:ext uri="{BB962C8B-B14F-4D97-AF65-F5344CB8AC3E}">
        <p14:creationId xmlns:p14="http://schemas.microsoft.com/office/powerpoint/2010/main" val="19118880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way to quantize is to pick some world bounds,</a:t>
            </a:r>
            <a:r>
              <a:rPr lang="en-US" baseline="0" dirty="0" smtClean="0"/>
              <a:t> say </a:t>
            </a:r>
            <a:r>
              <a:rPr lang="en-US" baseline="0" dirty="0" smtClean="0"/>
              <a:t>[-</a:t>
            </a:r>
            <a:r>
              <a:rPr lang="en-US" baseline="0" dirty="0" err="1" smtClean="0"/>
              <a:t>m,m</a:t>
            </a:r>
            <a:r>
              <a:rPr lang="en-US" baseline="0" dirty="0" smtClean="0"/>
              <a:t>] and divide the every coordinate by this bounds. This gives us values in the range of [-1, 1]. Now we can scale up by the max size of an integer to span the entire integer range.</a:t>
            </a:r>
          </a:p>
          <a:p>
            <a:endParaRPr lang="en-US" baseline="0" dirty="0" smtClean="0"/>
          </a:p>
          <a:p>
            <a:r>
              <a:rPr lang="en-US" baseline="0" dirty="0" smtClean="0"/>
              <a:t>This method isn’t without issues. First of all we lose some accuracy as some values that were explicitly different will snap to artificial integer boundaries. Another issue is that we’ve imposed a max size on our world. This can actually be a much more obnoxious issue to deal with.</a:t>
            </a:r>
          </a:p>
          <a:p>
            <a:endParaRPr lang="en-US" baseline="0" dirty="0" smtClean="0"/>
          </a:p>
          <a:p>
            <a:r>
              <a:rPr lang="en-US" baseline="0" dirty="0" smtClean="0"/>
              <a:t>Luckily, there’s a much easier way to quantize!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108</a:t>
            </a:fld>
            <a:endParaRPr lang="en-US"/>
          </a:p>
        </p:txBody>
      </p:sp>
    </p:spTree>
    <p:extLst>
      <p:ext uri="{BB962C8B-B14F-4D97-AF65-F5344CB8AC3E}">
        <p14:creationId xmlns:p14="http://schemas.microsoft.com/office/powerpoint/2010/main" val="82214175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method to quantize</a:t>
            </a:r>
            <a:r>
              <a:rPr lang="en-US" baseline="0" dirty="0" smtClean="0"/>
              <a:t> is to just turn a float into an </a:t>
            </a:r>
            <a:r>
              <a:rPr lang="en-US" baseline="0" dirty="0" err="1" smtClean="0"/>
              <a:t>int</a:t>
            </a:r>
            <a:r>
              <a:rPr lang="en-US" baseline="0" dirty="0" smtClean="0"/>
              <a:t> without any real math. As long as we produce an integer that sorts in the correct order we really don’t care what it becomes. We technically don’t even care if we can reverse engineer the value (although we’ll be able to).</a:t>
            </a:r>
          </a:p>
          <a:p>
            <a:endParaRPr lang="en-US" baseline="0" dirty="0" smtClean="0"/>
          </a:p>
          <a:p>
            <a:r>
              <a:rPr lang="en-US" baseline="0" dirty="0" smtClean="0"/>
              <a:t>To do this we have to look closely at the floating point format and observe 2 key things:</a:t>
            </a:r>
          </a:p>
          <a:p>
            <a:pPr marL="228600" indent="-228600">
              <a:buAutoNum type="arabicPeriod"/>
            </a:pPr>
            <a:r>
              <a:rPr lang="en-US" baseline="0" dirty="0" smtClean="0"/>
              <a:t>When treating a float like an integer, negative floats are larger than positive. This is because negative floats have the sign bit (the most significant bit) set.</a:t>
            </a:r>
          </a:p>
          <a:p>
            <a:pPr marL="228600" indent="-228600">
              <a:buAutoNum type="arabicPeriod"/>
            </a:pPr>
            <a:r>
              <a:rPr lang="en-US" baseline="0" dirty="0" smtClean="0"/>
              <a:t>Negative floats sort backwards, that is -1000 is larger than -1. This is because a float is only negative because of its sign bit, but otherwise is the exact same as its positive counter-part.</a:t>
            </a:r>
          </a:p>
          <a:p>
            <a:pPr marL="228600" indent="-228600">
              <a:buAutoNum type="arabicPeriod"/>
            </a:pPr>
            <a:endParaRPr lang="en-US" baseline="0" dirty="0" smtClean="0"/>
          </a:p>
          <a:p>
            <a:pPr marL="0" indent="0">
              <a:buNone/>
            </a:pPr>
            <a:r>
              <a:rPr lang="en-US" baseline="0" dirty="0" smtClean="0"/>
              <a:t>If we can fix these two issues without losing accuracy then we have our quantization!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109</a:t>
            </a:fld>
            <a:endParaRPr lang="en-US"/>
          </a:p>
        </p:txBody>
      </p:sp>
    </p:spTree>
    <p:extLst>
      <p:ext uri="{BB962C8B-B14F-4D97-AF65-F5344CB8AC3E}">
        <p14:creationId xmlns:p14="http://schemas.microsoft.com/office/powerpoint/2010/main" val="13008637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positives need to sort greater than negatives we just need to swap their sign bits to get them to sort correctly with respect to each other. After this positive floats will sort correct with themselves and with negative values, however negative values will still sort backwards. Instead of just flipping the sign bit of negative floats, we can actually just binary not the entire value. This will make negative floats also sort correctly against each other.</a:t>
            </a:r>
          </a:p>
          <a:p>
            <a:endParaRPr lang="en-US" baseline="0" dirty="0" smtClean="0"/>
          </a:p>
          <a:p>
            <a:r>
              <a:rPr lang="en-US" baseline="0" dirty="0" smtClean="0"/>
              <a:t>Note that with this quantization method we didn’t lose any precision of floating point numbers as we just converted a 32-bit float to some special and unique 32-bit integer.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110</a:t>
            </a:fld>
            <a:endParaRPr lang="en-US"/>
          </a:p>
        </p:txBody>
      </p:sp>
    </p:spTree>
    <p:extLst>
      <p:ext uri="{BB962C8B-B14F-4D97-AF65-F5344CB8AC3E}">
        <p14:creationId xmlns:p14="http://schemas.microsoft.com/office/powerpoint/2010/main" val="392181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 we find C’s min. Since A is already in the set we create the pair (A,C) and then add C to the set.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396588808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 unfortunate news about SAP. Although it has a pretty bad worse-case</a:t>
            </a:r>
            <a:r>
              <a:rPr lang="en-US" baseline="0" dirty="0" smtClean="0"/>
              <a:t> scenario, the biggest real problem with it is that it’s only good at finding pairs. Doing any kind of cast or query against it is not efficient. There’s something called stabbing numbers that was used in the past, but honestly I can’t find any information about it anymore. The only thing I know about it is that it adds more information to each endpoint to more efficiently jump around. Adding this information increases memory overhead which causes SAP to not perform as fast and is also incredibly complicated.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111</a:t>
            </a:fld>
            <a:endParaRPr lang="en-US"/>
          </a:p>
        </p:txBody>
      </p:sp>
    </p:spTree>
    <p:extLst>
      <p:ext uri="{BB962C8B-B14F-4D97-AF65-F5344CB8AC3E}">
        <p14:creationId xmlns:p14="http://schemas.microsoft.com/office/powerpoint/2010/main" val="37720577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I’m not going to go through it here,</a:t>
                </a:r>
                <a:r>
                  <a:rPr lang="en-US" baseline="0" dirty="0" smtClean="0"/>
                  <a:t> but ray-casting through a non-uniform grid is a lot trickier than one might think. Given a starting cell and a ray, it’s not that hard to traverse efficiently through the cells that the ray goes through. Unfortunately finding which cell the ray starts in is worst-case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m:t>
                        </m:r>
                      </m:e>
                    </m:d>
                  </m:oMath>
                </a14:m>
                <a:r>
                  <a:rPr lang="en-US" dirty="0" smtClean="0"/>
                  <a:t> as you have to search to find what “cell” the ray starts in.</a:t>
                </a:r>
                <a:endParaRPr lang="en-US" dirty="0"/>
              </a:p>
            </p:txBody>
          </p:sp>
        </mc:Choice>
        <mc:Fallback xmlns="">
          <p:sp>
            <p:nvSpPr>
              <p:cNvPr id="3" name="Notes Placeholder 2"/>
              <p:cNvSpPr>
                <a:spLocks noGrp="1"/>
              </p:cNvSpPr>
              <p:nvPr>
                <p:ph type="body" idx="1"/>
              </p:nvPr>
            </p:nvSpPr>
            <p:spPr/>
            <p:txBody>
              <a:bodyPr/>
              <a:lstStyle/>
              <a:p>
                <a:r>
                  <a:rPr lang="en-US" dirty="0" smtClean="0"/>
                  <a:t>I’m not going to go through it here,</a:t>
                </a:r>
                <a:r>
                  <a:rPr lang="en-US" baseline="0" dirty="0" smtClean="0"/>
                  <a:t> but ray-casting through a non-uniform grid is a lot trickier than one might think. Given a starting cell and a ray, it’s not that hard to traverse efficiently through the cells that the ray goes through. Unfortunately finding which cell the ray starts in is worst-case </a:t>
                </a:r>
                <a:r>
                  <a:rPr lang="en-US" b="0" i="0" baseline="0" smtClean="0">
                    <a:latin typeface="Cambria Math" panose="02040503050406030204" pitchFamily="18" charset="0"/>
                  </a:rPr>
                  <a:t>𝑂(𝑛)</a:t>
                </a:r>
                <a:r>
                  <a:rPr lang="en-US" dirty="0" smtClean="0"/>
                  <a:t> as you have to search to find what “cell” the ray starts in.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112</a:t>
            </a:fld>
            <a:endParaRPr lang="en-US"/>
          </a:p>
        </p:txBody>
      </p:sp>
    </p:spTree>
    <p:extLst>
      <p:ext uri="{BB962C8B-B14F-4D97-AF65-F5344CB8AC3E}">
        <p14:creationId xmlns:p14="http://schemas.microsoft.com/office/powerpoint/2010/main" val="24596057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Shape casting works even worse than ray-casting. You effectively have to rasterize</a:t>
            </a:r>
            <a:r>
              <a:rPr lang="en-US" baseline="0" dirty="0" smtClean="0"/>
              <a:t> a shape to the non-uniform grid and traverse all cells it overlaps. Most people I know who implemented SAP (myself included) simply did a linear pass for shape-casting (or created another spatial partition just for casts).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113</a:t>
            </a:fld>
            <a:endParaRPr lang="en-US"/>
          </a:p>
        </p:txBody>
      </p:sp>
    </p:spTree>
    <p:extLst>
      <p:ext uri="{BB962C8B-B14F-4D97-AF65-F5344CB8AC3E}">
        <p14:creationId xmlns:p14="http://schemas.microsoft.com/office/powerpoint/2010/main" val="2440471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find A’s max. As this is a max end-point we just remove the associated object from the end-point set.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895847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Once again, we find B’s min so we create the pair (B,C) and then add B to our set.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2776165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C’s max removes C from the end-point set.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164345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Finally we have B’s max so we remove B from the set.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286981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Sorting on an axis is simple and can be achieved with any sorting algorithm you know of. This technically will gives us an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𝑛𝑙𝑜𝑔𝑛</m:t>
                        </m:r>
                      </m:e>
                    </m:d>
                  </m:oMath>
                </a14:m>
                <a:r>
                  <a:rPr lang="en-US" baseline="0" dirty="0" smtClean="0"/>
                  <a:t> sort time with something like quick-sort, but for reasons I’ll get to soon I actually recommend insertion sort even though it is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e>
                    </m:d>
                  </m:oMath>
                </a14:m>
                <a:r>
                  <a:rPr lang="en-US" baseline="0" dirty="0" smtClean="0"/>
                  <a:t>.</a:t>
                </a:r>
              </a:p>
              <a:p>
                <a:endParaRPr lang="en-US" baseline="0" dirty="0" smtClean="0"/>
              </a:p>
              <a:p>
                <a:r>
                  <a:rPr lang="en-US" baseline="0" dirty="0" smtClean="0"/>
                  <a:t>Now we’ve finished off a 1-dimensional SAP algorithm, or to be more precise this version of SAP is often called Sort and Sweep instead. This should be obvious from the name: we perform a sort over an array and then a linear sweep to find pairs.</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Sorting on an axis is simple and can be achieved with any sorting algorithm you know of. This technically will gives us an </a:t>
                </a:r>
                <a:r>
                  <a:rPr lang="en-US" b="0" i="0" baseline="0" smtClean="0">
                    <a:latin typeface="Cambria Math" panose="02040503050406030204" pitchFamily="18" charset="0"/>
                  </a:rPr>
                  <a:t>𝑂(𝑛𝑙𝑜𝑔𝑛)</a:t>
                </a:r>
                <a:r>
                  <a:rPr lang="en-US" baseline="0" dirty="0" smtClean="0"/>
                  <a:t> sort time with something like quick-sort, but for reasons I’ll get to soon I actually recommend insertion sort even though it is </a:t>
                </a:r>
                <a:r>
                  <a:rPr lang="en-US" b="0" i="0" baseline="0" smtClean="0">
                    <a:latin typeface="Cambria Math" panose="02040503050406030204" pitchFamily="18" charset="0"/>
                  </a:rPr>
                  <a:t>𝑂(𝑛^2 )</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189664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that we’ve established how SAP works in 1-Dimension it shouldn’t be too hard to see how we can extend it to 2 or even n-dimensions. Just as with an </a:t>
                </a:r>
                <a:r>
                  <a:rPr lang="en-US" baseline="0" dirty="0" err="1" smtClean="0"/>
                  <a:t>aabb</a:t>
                </a:r>
                <a:r>
                  <a:rPr lang="en-US" baseline="0" dirty="0" smtClean="0"/>
                  <a:t> where we combine each axis’ results and only register a collision if we have an overlap on all axes, with SAP we simply keep track of how many axes a pair is overlapping on. If there is overlap on all </a:t>
                </a:r>
                <a14:m>
                  <m:oMath xmlns:m="http://schemas.openxmlformats.org/officeDocument/2006/math">
                    <m:r>
                      <a:rPr lang="en-US" b="0" i="1" baseline="0" smtClean="0">
                        <a:latin typeface="Cambria Math" panose="02040503050406030204" pitchFamily="18" charset="0"/>
                      </a:rPr>
                      <m:t>𝑛</m:t>
                    </m:r>
                  </m:oMath>
                </a14:m>
                <a:r>
                  <a:rPr lang="en-US" baseline="0" dirty="0" smtClean="0"/>
                  <a:t> axes then the shapes overlap.</a:t>
                </a:r>
              </a:p>
              <a:p>
                <a:endParaRPr lang="en-US" baseline="0" dirty="0" smtClean="0"/>
              </a:p>
              <a:p>
                <a:r>
                  <a:rPr lang="en-US" baseline="0" dirty="0" smtClean="0"/>
                  <a:t>One alternative to SAP is to only sort and sweep on 1 (or more) axes and perform the remaining </a:t>
                </a:r>
                <a:r>
                  <a:rPr lang="en-US" baseline="0" dirty="0" err="1" smtClean="0"/>
                  <a:t>aabb</a:t>
                </a:r>
                <a:r>
                  <a:rPr lang="en-US" baseline="0" dirty="0" smtClean="0"/>
                  <a:t> check before inserting a pair.</a:t>
                </a:r>
              </a:p>
            </p:txBody>
          </p:sp>
        </mc:Choice>
        <mc:Fallback xmlns="">
          <p:sp>
            <p:nvSpPr>
              <p:cNvPr id="3" name="Notes Placeholder 2"/>
              <p:cNvSpPr>
                <a:spLocks noGrp="1"/>
              </p:cNvSpPr>
              <p:nvPr>
                <p:ph type="body" idx="1"/>
              </p:nvPr>
            </p:nvSpPr>
            <p:spPr/>
            <p:txBody>
              <a:bodyPr/>
              <a:lstStyle/>
              <a:p>
                <a:r>
                  <a:rPr lang="en-US" baseline="0" dirty="0" smtClean="0"/>
                  <a:t>Now that we’ve established how SAP works in 1-Dimension it shouldn’t be too hard to see how we can extend it to 2 or even n-dimensions. Just as with an </a:t>
                </a:r>
                <a:r>
                  <a:rPr lang="en-US" baseline="0" dirty="0" err="1" smtClean="0"/>
                  <a:t>aabb</a:t>
                </a:r>
                <a:r>
                  <a:rPr lang="en-US" baseline="0" dirty="0" smtClean="0"/>
                  <a:t> where we combine each axis’ results and only register a collision if we have an overlap on all axes, with SAP we simply keep track of how many axes a pair is overlapping on. If there is overlap on all </a:t>
                </a:r>
                <a:r>
                  <a:rPr lang="en-US" b="0" i="0" baseline="0" smtClean="0">
                    <a:latin typeface="Cambria Math" panose="02040503050406030204" pitchFamily="18" charset="0"/>
                  </a:rPr>
                  <a:t>𝑛</a:t>
                </a:r>
                <a:r>
                  <a:rPr lang="en-US" baseline="0" dirty="0" smtClean="0"/>
                  <a:t> axes then the shapes overlap.</a:t>
                </a:r>
              </a:p>
              <a:p>
                <a:endParaRPr lang="en-US" baseline="0" dirty="0" smtClean="0"/>
              </a:p>
              <a:p>
                <a:r>
                  <a:rPr lang="en-US" baseline="0" dirty="0" smtClean="0"/>
                  <a:t>One alternative to SAP is to only sort and sweep on 1 (or more) axes and perform the remaining </a:t>
                </a:r>
                <a:r>
                  <a:rPr lang="en-US" baseline="0" dirty="0" err="1" smtClean="0"/>
                  <a:t>aabb</a:t>
                </a:r>
                <a:r>
                  <a:rPr lang="en-US" baseline="0" dirty="0" smtClean="0"/>
                  <a:t> check before inserting a pair.</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411545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basic data structure of what’s been described so far. Our SAP class has a collection of boxes, one for each object. This box stores the client data inserted as well as the </a:t>
            </a:r>
            <a:r>
              <a:rPr lang="en-US" baseline="0" dirty="0" err="1" smtClean="0"/>
              <a:t>aabb</a:t>
            </a:r>
            <a:r>
              <a:rPr lang="en-US" baseline="0" dirty="0" smtClean="0"/>
              <a:t> inserted. Additionally we have several arrays of end-points (one for each axis). Each end-point array is sorted based upon the value in the end-point structure. To add/remove pairs we also store the box pointer in each end-point.</a:t>
            </a:r>
          </a:p>
          <a:p>
            <a:endParaRPr lang="en-US" baseline="0" dirty="0" smtClean="0"/>
          </a:p>
          <a:p>
            <a:r>
              <a:rPr lang="en-US" baseline="0" dirty="0" smtClean="0"/>
              <a:t>This structure has several problems (such as pointers into arrays), but ignore them for now. I’ll start going over the canonical form of SAP now that we understand the basics of how everything works. As a warning, while this will give quite a big performance boost it will also make things much more complicated!</a:t>
            </a:r>
            <a:endParaRPr lang="en-US" baseline="0" dirty="0" smtClean="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4200901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The first </a:t>
                </a:r>
                <a:r>
                  <a:rPr lang="en-US" baseline="0" dirty="0" smtClean="0"/>
                  <a:t>thing </a:t>
                </a:r>
                <a:r>
                  <a:rPr lang="en-US" baseline="0" dirty="0" smtClean="0"/>
                  <a:t>to note is that we are wasting a lot of time by sorting each axis from scratch every frame. If we have 100 objects but only 1 moves why not store last frame’s sorted axes and just update the endpoints for that box? This is an extreme example but it comes up more than you might think. In particular, if we look at the principle of spatial coherence you’ll see that this happens a lot! As objects barely move from frame-to-frame there’s a good chance that even if every object moves that they’ve only moved a little and hence we’ll have an update very close to </a:t>
                </a:r>
                <a14:m>
                  <m:oMath xmlns:m="http://schemas.openxmlformats.org/officeDocument/2006/math">
                    <m:r>
                      <a:rPr lang="en-US" b="0" i="1" baseline="0" smtClean="0">
                        <a:latin typeface="Cambria Math" panose="02040503050406030204" pitchFamily="18" charset="0"/>
                      </a:rPr>
                      <m:t>𝑛</m:t>
                    </m:r>
                  </m:oMath>
                </a14:m>
                <a:r>
                  <a:rPr lang="en-US" baseline="0" dirty="0" smtClean="0"/>
                  <a:t>.</a:t>
                </a:r>
              </a:p>
            </p:txBody>
          </p:sp>
        </mc:Choice>
        <mc:Fallback xmlns="">
          <p:sp>
            <p:nvSpPr>
              <p:cNvPr id="3" name="Notes Placeholder 2"/>
              <p:cNvSpPr>
                <a:spLocks noGrp="1"/>
              </p:cNvSpPr>
              <p:nvPr>
                <p:ph type="body" idx="1"/>
              </p:nvPr>
            </p:nvSpPr>
            <p:spPr/>
            <p:txBody>
              <a:bodyPr/>
              <a:lstStyle/>
              <a:p>
                <a:r>
                  <a:rPr lang="en-US" baseline="0" dirty="0" smtClean="0"/>
                  <a:t>The first major thing to note is that we are wasting a lot of time by sorting each axis from scratch every frame. If we have 100 objects but only 1 moves why not store last frame’s sorted axes and just update the endpoints for that box? This is an extreme example but it comes up more than you might think. In particular, if we look at the principle of spatial coherence you’ll see that this happens a lot! As objects barely move from frame-to-frame there’s a good chance that even if every object moves that they’ve only moved a little and hence we’ll have an update very close to </a:t>
                </a:r>
                <a:r>
                  <a:rPr lang="en-US" b="0" i="0" baseline="0" smtClean="0">
                    <a:latin typeface="Cambria Math" panose="02040503050406030204" pitchFamily="18" charset="0"/>
                  </a:rPr>
                  <a:t>𝑛</a:t>
                </a:r>
                <a:r>
                  <a:rPr lang="en-US" baseline="0" dirty="0" smtClean="0"/>
                  <a:t>.</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260112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all of the benefits</a:t>
            </a:r>
            <a:r>
              <a:rPr lang="en-US" baseline="0" dirty="0" smtClean="0"/>
              <a:t> given by uniform grids so far they have a small set of big problems. The two main problems are what size cells to pick when we have varying sized objects and how to deal with objects that cross cell boundaries. The first </a:t>
            </a:r>
            <a:r>
              <a:rPr lang="en-US" baseline="0" dirty="0" smtClean="0"/>
              <a:t>of </a:t>
            </a:r>
            <a:r>
              <a:rPr lang="en-US" baseline="0" dirty="0" smtClean="0"/>
              <a:t>these problems are addressed by H-grids but not without cost. H-grids take a significantly larger memory footprint and queries are more costly. These are all problems because we’ve made a fixed grid in space independently of where objects are.</a:t>
            </a:r>
          </a:p>
          <a:p>
            <a:endParaRPr lang="en-US" baseline="0" dirty="0" smtClean="0"/>
          </a:p>
          <a:p>
            <a:r>
              <a:rPr lang="en-US" baseline="0" dirty="0" smtClean="0"/>
              <a:t>This leads to the question, can we make a non-uniform grid? </a:t>
            </a:r>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4033776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This leads us to the obvious solution of keeping around last frame’s sorted endpoints. We have to be careful of our sorting algorithm though, as some of the “better” sorting algorithms like quick-sort are always (worst and best case) </a:t>
                </a:r>
                <a14:m>
                  <m:oMath xmlns:m="http://schemas.openxmlformats.org/officeDocument/2006/math">
                    <m:r>
                      <a:rPr lang="en-US" b="0" i="1" baseline="0" smtClean="0">
                        <a:latin typeface="Cambria Math" panose="02040503050406030204" pitchFamily="18" charset="0"/>
                      </a:rPr>
                      <m:t>𝑛𝑙𝑜𝑔𝑛</m:t>
                    </m:r>
                  </m:oMath>
                </a14:m>
                <a:r>
                  <a:rPr lang="en-US" baseline="0" dirty="0" smtClean="0"/>
                  <a:t>. This is where insertion sort will out-perform other sorting algorithms as it is </a:t>
                </a:r>
                <a14:m>
                  <m:oMath xmlns:m="http://schemas.openxmlformats.org/officeDocument/2006/math">
                    <m:r>
                      <a:rPr lang="en-US" b="0" i="1" baseline="0" smtClean="0">
                        <a:latin typeface="Cambria Math" panose="02040503050406030204" pitchFamily="18" charset="0"/>
                      </a:rPr>
                      <m:t>𝑛</m:t>
                    </m:r>
                  </m:oMath>
                </a14:m>
                <a:r>
                  <a:rPr lang="en-US" baseline="0" dirty="0" smtClean="0"/>
                  <a:t> when the array is already sorted.</a:t>
                </a:r>
              </a:p>
              <a:p>
                <a:endParaRPr lang="en-US" baseline="0" dirty="0" smtClean="0"/>
              </a:p>
              <a:p>
                <a:r>
                  <a:rPr lang="en-US" baseline="0" dirty="0" smtClean="0"/>
                  <a:t>Now we can expect </a:t>
                </a:r>
                <a:r>
                  <a:rPr lang="en-US" baseline="0" dirty="0" smtClean="0"/>
                  <a:t>SAP </a:t>
                </a:r>
                <a:r>
                  <a:rPr lang="en-US" baseline="0" dirty="0" smtClean="0"/>
                  <a:t>to sort in almost </a:t>
                </a:r>
                <a14:m>
                  <m:oMath xmlns:m="http://schemas.openxmlformats.org/officeDocument/2006/math">
                    <m:r>
                      <a:rPr lang="en-US" b="0" i="1" baseline="0" smtClean="0">
                        <a:latin typeface="Cambria Math" panose="02040503050406030204" pitchFamily="18" charset="0"/>
                      </a:rPr>
                      <m:t>𝑛</m:t>
                    </m:r>
                  </m:oMath>
                </a14:m>
                <a:r>
                  <a:rPr lang="en-US" baseline="0" dirty="0" smtClean="0"/>
                  <a:t> time for each axis plus as additional </a:t>
                </a:r>
                <a14:m>
                  <m:oMath xmlns:m="http://schemas.openxmlformats.org/officeDocument/2006/math">
                    <m:r>
                      <a:rPr lang="en-US" b="0" i="1" baseline="0" smtClean="0">
                        <a:latin typeface="Cambria Math" panose="02040503050406030204" pitchFamily="18" charset="0"/>
                      </a:rPr>
                      <m:t>𝑛</m:t>
                    </m:r>
                  </m:oMath>
                </a14:m>
                <a:r>
                  <a:rPr lang="en-US" baseline="0" dirty="0" smtClean="0"/>
                  <a:t> per axis of finding </a:t>
                </a:r>
                <a:r>
                  <a:rPr lang="en-US" baseline="0" dirty="0" smtClean="0"/>
                  <a:t>overlaps</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This leads us to the obvious solution of keeping around last frame’s sorted endpoints. We have to be careful of our sorting algorithm though, as some of the “better” sorting algorithms like quick-sort are always (worst and best case) </a:t>
                </a:r>
                <a:r>
                  <a:rPr lang="en-US" b="0" i="0" baseline="0" smtClean="0">
                    <a:latin typeface="Cambria Math" panose="02040503050406030204" pitchFamily="18" charset="0"/>
                  </a:rPr>
                  <a:t>𝑛𝑙𝑜𝑔𝑛</a:t>
                </a:r>
                <a:r>
                  <a:rPr lang="en-US" baseline="0" dirty="0" smtClean="0"/>
                  <a:t>. This is where insertion sort will out-perform other sorting algorithms as it is </a:t>
                </a:r>
                <a:r>
                  <a:rPr lang="en-US" b="0" i="0" baseline="0" smtClean="0">
                    <a:latin typeface="Cambria Math" panose="02040503050406030204" pitchFamily="18" charset="0"/>
                  </a:rPr>
                  <a:t>𝑛</a:t>
                </a:r>
                <a:r>
                  <a:rPr lang="en-US" baseline="0" dirty="0" smtClean="0"/>
                  <a:t> when the array is already sorted.</a:t>
                </a:r>
              </a:p>
              <a:p>
                <a:endParaRPr lang="en-US" baseline="0" dirty="0" smtClean="0"/>
              </a:p>
              <a:p>
                <a:r>
                  <a:rPr lang="en-US" baseline="0" dirty="0" smtClean="0"/>
                  <a:t>Now we can expect our SAP to sort in almost </a:t>
                </a:r>
                <a:r>
                  <a:rPr lang="en-US" b="0" i="0" baseline="0" smtClean="0">
                    <a:latin typeface="Cambria Math" panose="02040503050406030204" pitchFamily="18" charset="0"/>
                  </a:rPr>
                  <a:t>𝑛</a:t>
                </a:r>
                <a:r>
                  <a:rPr lang="en-US" baseline="0" dirty="0" smtClean="0"/>
                  <a:t> time for each axis plus as additional </a:t>
                </a:r>
                <a:r>
                  <a:rPr lang="en-US" b="0" i="0" baseline="0" smtClean="0">
                    <a:latin typeface="Cambria Math" panose="02040503050406030204" pitchFamily="18" charset="0"/>
                  </a:rPr>
                  <a:t>𝑛</a:t>
                </a:r>
                <a:r>
                  <a:rPr lang="en-US" baseline="0" dirty="0" smtClean="0"/>
                  <a:t> per axis of finding overlaps. If we don’t iterate over all axes to find pairs but instead lazily check the remaining </a:t>
                </a:r>
                <a:r>
                  <a:rPr lang="en-US" baseline="0" dirty="0" err="1" smtClean="0"/>
                  <a:t>aabb</a:t>
                </a:r>
                <a:r>
                  <a:rPr lang="en-US" baseline="0" dirty="0" smtClean="0"/>
                  <a:t> when there’s an overlap on an axis then this of course slightly changes.</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951007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major optimization we can make is also related to spatial coherency. If we don’t sort each frame then why are we finding all pairs every frame? Why not use </a:t>
            </a:r>
            <a:r>
              <a:rPr lang="en-US" baseline="0" dirty="0" smtClean="0"/>
              <a:t>last-frame’s </a:t>
            </a:r>
            <a:r>
              <a:rPr lang="en-US" baseline="0" dirty="0" smtClean="0"/>
              <a:t>cached pairs and update them incrementally whenever we move (or insert or remove) an object?</a:t>
            </a:r>
          </a:p>
        </p:txBody>
      </p:sp>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2694302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build 4 simple rules (plus one minor rule) that allow us to determine whether to add or remove a pair while swapping end-points. This means while performing insertion sort we can simultaneously (un)register pairs.</a:t>
            </a:r>
          </a:p>
          <a:p>
            <a:endParaRPr lang="en-US" baseline="0" dirty="0" smtClean="0"/>
          </a:p>
          <a:p>
            <a:r>
              <a:rPr lang="en-US" baseline="0" dirty="0" smtClean="0"/>
              <a:t>The </a:t>
            </a:r>
            <a:r>
              <a:rPr lang="en-US" baseline="0" dirty="0" smtClean="0"/>
              <a:t>first two cases both </a:t>
            </a:r>
            <a:r>
              <a:rPr lang="en-US" baseline="0" dirty="0" smtClean="0"/>
              <a:t>are when a pair needs to be </a:t>
            </a:r>
            <a:r>
              <a:rPr lang="en-US" baseline="0" dirty="0" smtClean="0"/>
              <a:t>inserted. These cases are effectively the same thing, they only differ by which object moved into the other.</a:t>
            </a:r>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3331841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second two cases both cause a pair to be removed.</a:t>
            </a:r>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2152211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You might be wondering about all of the other end-point cases, but none of them matter as none of them can create/remove a pair.</a:t>
                </a:r>
              </a:p>
              <a:p>
                <a:endParaRPr lang="en-US" baseline="0" dirty="0" smtClean="0"/>
              </a:p>
              <a:p>
                <a:r>
                  <a:rPr lang="en-US" baseline="0" dirty="0" smtClean="0"/>
                  <a:t>There is one small exception to this rule that only applies to “fast” moving objects. If you aren’t careful and a max of </a:t>
                </a:r>
                <a:r>
                  <a:rPr lang="en-US" baseline="0" dirty="0" smtClean="0"/>
                  <a:t>an object becomes </a:t>
                </a:r>
                <a:r>
                  <a:rPr lang="en-US" baseline="0" dirty="0" smtClean="0"/>
                  <a:t>less than its own min (because it’s moving fast to the left) then a pair will be registered with itself. This is </a:t>
                </a:r>
                <a:r>
                  <a:rPr lang="en-US" baseline="0" dirty="0" smtClean="0"/>
                  <a:t>easy </a:t>
                </a:r>
                <a:r>
                  <a:rPr lang="en-US" baseline="0" dirty="0" smtClean="0"/>
                  <a:t>to fix by just adjusting whether </a:t>
                </a:r>
                <a:r>
                  <a:rPr lang="en-US" baseline="0" dirty="0" smtClean="0"/>
                  <a:t>which end-point is moved first. </a:t>
                </a:r>
                <a:r>
                  <a:rPr lang="en-US" baseline="0" dirty="0" smtClean="0"/>
                  <a:t>If the object is moving to the right then update max then min, otherwise update min then max.</a:t>
                </a:r>
              </a:p>
              <a:p>
                <a:endParaRPr lang="en-US" baseline="0" dirty="0" smtClean="0"/>
              </a:p>
              <a:p>
                <a:r>
                  <a:rPr lang="en-US" baseline="0" dirty="0" smtClean="0"/>
                  <a:t>With this in place our theoretical complexity is now </a:t>
                </a:r>
                <a14:m>
                  <m:oMath xmlns:m="http://schemas.openxmlformats.org/officeDocument/2006/math">
                    <m:r>
                      <a:rPr lang="en-US" b="0" i="1" baseline="0" smtClean="0">
                        <a:latin typeface="Cambria Math" panose="02040503050406030204" pitchFamily="18" charset="0"/>
                      </a:rPr>
                      <m:t>3</m:t>
                    </m:r>
                    <m:r>
                      <a:rPr lang="en-US" b="0" i="1" baseline="0" smtClean="0">
                        <a:latin typeface="Cambria Math" panose="02040503050406030204" pitchFamily="18" charset="0"/>
                      </a:rPr>
                      <m:t>𝑛</m:t>
                    </m:r>
                  </m:oMath>
                </a14:m>
                <a:r>
                  <a:rPr lang="en-US" baseline="0" dirty="0" smtClean="0"/>
                  <a:t> because we sort in approximately </a:t>
                </a:r>
                <a14:m>
                  <m:oMath xmlns:m="http://schemas.openxmlformats.org/officeDocument/2006/math">
                    <m:r>
                      <a:rPr lang="en-US" b="0" i="1" baseline="0" smtClean="0">
                        <a:latin typeface="Cambria Math" panose="02040503050406030204" pitchFamily="18" charset="0"/>
                      </a:rPr>
                      <m:t>𝑛</m:t>
                    </m:r>
                  </m:oMath>
                </a14:m>
                <a:r>
                  <a:rPr lang="en-US" baseline="0" dirty="0" smtClean="0"/>
                  <a:t> complexity on each axis while simultaneously registering pairs on each axis. Before going over the actual issues that come up (such as worst-case counter examples) I need to revisit the structure of SAP and do some examples.</a:t>
                </a:r>
              </a:p>
            </p:txBody>
          </p:sp>
        </mc:Choice>
        <mc:Fallback xmlns="">
          <p:sp>
            <p:nvSpPr>
              <p:cNvPr id="3" name="Notes Placeholder 2"/>
              <p:cNvSpPr>
                <a:spLocks noGrp="1"/>
              </p:cNvSpPr>
              <p:nvPr>
                <p:ph type="body" idx="1"/>
              </p:nvPr>
            </p:nvSpPr>
            <p:spPr/>
            <p:txBody>
              <a:bodyPr/>
              <a:lstStyle/>
              <a:p>
                <a:r>
                  <a:rPr lang="en-US" baseline="0" dirty="0" smtClean="0"/>
                  <a:t>You might be wondering about all of the other end-point cases, but none of them matter as none of them can create/remove a pair.</a:t>
                </a:r>
              </a:p>
              <a:p>
                <a:endParaRPr lang="en-US" baseline="0" dirty="0" smtClean="0"/>
              </a:p>
              <a:p>
                <a:r>
                  <a:rPr lang="en-US" baseline="0" dirty="0" smtClean="0"/>
                  <a:t>There is one small exception to this rule that only applies to “fast” moving objects. If you aren’t careful and a max of object A becomes less than its own min (because it’s moving fast to the left) then a pair will be registered with itself. This is luckily easy to fix by just adjusting whether you update the min or max first. If the object is moving to the right then update max then min, otherwise update min then max.</a:t>
                </a:r>
              </a:p>
              <a:p>
                <a:endParaRPr lang="en-US" baseline="0" dirty="0" smtClean="0"/>
              </a:p>
              <a:p>
                <a:r>
                  <a:rPr lang="en-US" baseline="0" dirty="0" smtClean="0"/>
                  <a:t>With this in place our theoretical complexity is now </a:t>
                </a:r>
                <a:r>
                  <a:rPr lang="en-US" b="0" i="0" baseline="0" smtClean="0">
                    <a:latin typeface="Cambria Math" panose="02040503050406030204" pitchFamily="18" charset="0"/>
                  </a:rPr>
                  <a:t>3𝑛</a:t>
                </a:r>
                <a:r>
                  <a:rPr lang="en-US" baseline="0" dirty="0" smtClean="0"/>
                  <a:t> because we sort in approximately </a:t>
                </a:r>
                <a:r>
                  <a:rPr lang="en-US" b="0" i="0" baseline="0" smtClean="0">
                    <a:latin typeface="Cambria Math" panose="02040503050406030204" pitchFamily="18" charset="0"/>
                  </a:rPr>
                  <a:t>𝑛</a:t>
                </a:r>
                <a:r>
                  <a:rPr lang="en-US" baseline="0" dirty="0" smtClean="0"/>
                  <a:t> complexity on each axis while simultaneously registering pairs on each axis. Before going over the actual issues that come up (such as worst-case counter examples) I need to revisit the structure of SAP and do some examples.</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1123329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There’s a few major structural problems with SAP now that we have </a:t>
                </a:r>
                <a:r>
                  <a:rPr lang="en-US" baseline="0" dirty="0" smtClean="0"/>
                  <a:t>cache last frame’s data. </a:t>
                </a:r>
                <a:r>
                  <a:rPr lang="en-US" baseline="0" dirty="0" smtClean="0"/>
                  <a:t>Namely how do we find each endpoint to update. If we have to search for it then we’re back to an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cache coherency.</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cache coherency.</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1273885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we’ve done some very minor changes for a much more stable (and efficient) SAP representation. In particular, we gave each endpoint an index (note: this is not the box index, I’ll get there later) and now the </a:t>
                </a:r>
                <a:r>
                  <a:rPr lang="en-US" baseline="0" dirty="0" smtClean="0"/>
                  <a:t>SAP </a:t>
                </a:r>
                <a:r>
                  <a:rPr lang="en-US" baseline="0" dirty="0" smtClean="0"/>
                  <a:t>structure has this weird array of indices. Understanding </a:t>
                </a:r>
                <a:r>
                  <a:rPr lang="en-US" baseline="0" dirty="0" err="1" smtClean="0"/>
                  <a:t>mIndices</a:t>
                </a:r>
                <a:r>
                  <a:rPr lang="en-US" baseline="0" dirty="0" smtClean="0"/>
                  <a:t> is crucial and </a:t>
                </a:r>
                <a:r>
                  <a:rPr lang="en-US" baseline="0" dirty="0" smtClean="0"/>
                  <a:t>requires pictures.</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3928255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This weird indices gives us a 1:6 mapping of a box to its endpoints. Each box gets 6 entries in the indices array. Each of these indices corresponds to the locations of the min/max endpoints on each axis. Each axis now </a:t>
                </a:r>
                <a:r>
                  <a:rPr lang="en-US" baseline="0" dirty="0" smtClean="0"/>
                  <a:t>stores </a:t>
                </a:r>
                <a:r>
                  <a:rPr lang="en-US" baseline="0" dirty="0" smtClean="0"/>
                  <a:t>an index back into the indices array. </a:t>
                </a:r>
              </a:p>
              <a:p>
                <a:endParaRPr lang="en-US" baseline="0" dirty="0" smtClean="0"/>
              </a:p>
              <a:p>
                <a:r>
                  <a:rPr lang="en-US" baseline="0" dirty="0" smtClean="0"/>
                  <a:t>We can now very efficiently jump around from axes to indices to boxes to other axes and so on. Here’s a quick list of what you can do:</a:t>
                </a:r>
              </a:p>
              <a:p>
                <a:r>
                  <a:rPr lang="en-US" baseline="0" dirty="0" smtClean="0"/>
                  <a:t>Go from an endpoint to it’s box: </a:t>
                </a:r>
                <a:r>
                  <a:rPr lang="en-US" baseline="0" dirty="0" err="1" smtClean="0"/>
                  <a:t>endpoint.mIndex</a:t>
                </a:r>
                <a:r>
                  <a:rPr lang="en-US" baseline="0" dirty="0" smtClean="0"/>
                  <a:t> / 6.</a:t>
                </a:r>
              </a:p>
              <a:p>
                <a:r>
                  <a:rPr lang="en-US" baseline="0" dirty="0" smtClean="0"/>
                  <a:t>Go from a box to any min/max. For instance the y-min will be at index: </a:t>
                </a:r>
                <a:r>
                  <a:rPr lang="en-US" baseline="0" dirty="0" err="1" smtClean="0"/>
                  <a:t>boxIndex</a:t>
                </a:r>
                <a:r>
                  <a:rPr lang="en-US" baseline="0" dirty="0" smtClean="0"/>
                  <a:t> * 6 + 2</a:t>
                </a:r>
              </a:p>
              <a:p>
                <a:r>
                  <a:rPr lang="en-US" baseline="0" dirty="0" smtClean="0"/>
                  <a:t>Compute a max’s index for a min: </a:t>
                </a:r>
                <a:r>
                  <a:rPr lang="en-US" baseline="0" dirty="0" err="1" smtClean="0"/>
                  <a:t>mIndices</a:t>
                </a:r>
                <a:r>
                  <a:rPr lang="en-US" baseline="0" dirty="0" smtClean="0"/>
                  <a:t>[</a:t>
                </a:r>
                <a:r>
                  <a:rPr lang="en-US" baseline="0" dirty="0" err="1" smtClean="0"/>
                  <a:t>endpoint.mIndex</a:t>
                </a:r>
                <a:r>
                  <a:rPr lang="en-US" baseline="0" dirty="0" smtClean="0"/>
                  <a:t> + 1]</a:t>
                </a:r>
              </a:p>
              <a:p>
                <a:r>
                  <a:rPr lang="en-US" baseline="0" dirty="0" smtClean="0"/>
                  <a:t>Go from any axis’ endpoint to any other. For instance x-min to z-max will be at index: </a:t>
                </a:r>
                <a:r>
                  <a:rPr lang="en-US" baseline="0" dirty="0" err="1" smtClean="0"/>
                  <a:t>mIndices</a:t>
                </a:r>
                <a:r>
                  <a:rPr lang="en-US" baseline="0" dirty="0" smtClean="0"/>
                  <a:t>[</a:t>
                </a:r>
                <a:r>
                  <a:rPr lang="en-US" baseline="0" dirty="0" err="1" smtClean="0"/>
                  <a:t>endpoint.mIndex</a:t>
                </a:r>
                <a:r>
                  <a:rPr lang="en-US" baseline="0" dirty="0" smtClean="0"/>
                  <a:t> + 5].</a:t>
                </a:r>
              </a:p>
              <a:p>
                <a:r>
                  <a:rPr lang="en-US" baseline="0" dirty="0" smtClean="0"/>
                  <a:t>And so on…</a:t>
                </a:r>
              </a:p>
              <a:p>
                <a:endParaRPr lang="en-US" baseline="0" dirty="0" smtClean="0"/>
              </a:p>
              <a:p>
                <a:r>
                  <a:rPr lang="en-US" baseline="0" dirty="0" smtClean="0"/>
                  <a:t>This is especially efficient as we can jump between all of these with as minimal cache misses as possible which leads to </a:t>
                </a:r>
                <a:r>
                  <a:rPr lang="en-US" baseline="0" dirty="0" smtClean="0"/>
                  <a:t>SAP </a:t>
                </a:r>
                <a:r>
                  <a:rPr lang="en-US" baseline="0" dirty="0" smtClean="0"/>
                  <a:t>being very fast. We can actually increase the cache coherency by a small amount by combining the min/max bool with the index (since we’re never going to store 2 billion contiguous objects anyways…).</a:t>
                </a:r>
              </a:p>
              <a:p>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936379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I can finally talk about insertion, update, and removal. They’re all very similar though as they all have to sort end-points into place and register pairs. In fact, there’s a high chance (read this as you should implement SAP like this) that they’ll all share some function to sort end-points while registering pairs.</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1716788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To insert we have to first determine if we have any boxes that are empty (that we’re previously deleted). If so then we re-use that box and its corresponding indices. Otherwise we push back a new box and 6 new endpoints. In either case we then push back 2 new endpoints per axis and sort them into place</a:t>
                </a:r>
                <a:r>
                  <a:rPr lang="en-US" baseline="0" dirty="0" smtClean="0"/>
                  <a:t>.</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98203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short answer is yes, we can define a non-uniform grid.</a:t>
            </a:r>
            <a:r>
              <a:rPr lang="en-US" baseline="0" dirty="0" smtClean="0"/>
              <a:t> In fact, </a:t>
            </a:r>
            <a:r>
              <a:rPr lang="en-US" baseline="0" dirty="0" err="1" smtClean="0"/>
              <a:t>aabbs</a:t>
            </a:r>
            <a:r>
              <a:rPr lang="en-US" baseline="0" dirty="0" smtClean="0"/>
              <a:t> implicitly define a non-uniform grid as shown above.</a:t>
            </a:r>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2535647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Showing a very basic insert. We don’t have any free boxes so we just push back a new one, 6 new indices, and push back 2 new endpoints. </a:t>
                </a:r>
                <a:r>
                  <a:rPr lang="en-US" baseline="0" dirty="0" smtClean="0"/>
                  <a:t>Note that only the x-axis is shown here for simplicity.</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3871647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added shape C. Once again we </a:t>
                </a:r>
                <a:r>
                  <a:rPr lang="en-US" baseline="0" dirty="0" smtClean="0"/>
                  <a:t>just push </a:t>
                </a:r>
                <a:r>
                  <a:rPr lang="en-US" baseline="0" dirty="0" smtClean="0"/>
                  <a:t>back a new box, 6 new indices, and 6 new endpoints.</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1765439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To remove we simply mark the associated box as invalid and set all of the endpoints to infinity. After this running the sort update algorithm will move the endpoints to the end of each axis and we can remove them. This will also remove all pairs.</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481751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deleted box B. We mark the box as invalid and sort the endpoints out to remove them.</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808615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we added another shape, but since we had a spare box we re-use it and </a:t>
                </a:r>
                <a:r>
                  <a:rPr lang="en-US" baseline="0" dirty="0" smtClean="0"/>
                  <a:t>its </a:t>
                </a:r>
                <a:r>
                  <a:rPr lang="en-US" baseline="0" dirty="0" smtClean="0"/>
                  <a:t>indices.</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418747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To update just set the new end-point values and sort them into place. We can then create pairs via the 4 update rules from before. The only difference is that since we are updating one axis at a time we need to check the remaining axes to determine if there’s actually an overlap. We only insert a pair if all of the axis overlap.</a:t>
                </a:r>
              </a:p>
              <a:p>
                <a:endParaRPr lang="en-US" baseline="0" dirty="0" smtClean="0"/>
              </a:p>
              <a:p>
                <a:r>
                  <a:rPr lang="en-US" baseline="0" dirty="0" smtClean="0"/>
                  <a:t>As a minor optimization, we don’t actually have to check the </a:t>
                </a:r>
                <a:r>
                  <a:rPr lang="en-US" baseline="0" dirty="0" err="1" smtClean="0"/>
                  <a:t>aabb’s</a:t>
                </a:r>
                <a:r>
                  <a:rPr lang="en-US" baseline="0" dirty="0" smtClean="0"/>
                  <a:t> values on the other axes. Instead, since all of the endpoints are sorted already we can check the indices of the other axes. If there is an overlap of the float values then logically there will be an overlap of the indices. This allows us to not only avoid floating point checks (slightly more expensive) but it also allows us to avoid indexing into the other endpoints which helps to avoid cache misses.</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378119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Now for a lot of update examples.</a:t>
                </a:r>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3121249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38</a:t>
            </a:fld>
            <a:endParaRPr lang="en-US"/>
          </a:p>
        </p:txBody>
      </p:sp>
    </p:spTree>
    <p:extLst>
      <p:ext uri="{BB962C8B-B14F-4D97-AF65-F5344CB8AC3E}">
        <p14:creationId xmlns:p14="http://schemas.microsoft.com/office/powerpoint/2010/main" val="4166811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39</a:t>
            </a:fld>
            <a:endParaRPr lang="en-US"/>
          </a:p>
        </p:txBody>
      </p:sp>
    </p:spTree>
    <p:extLst>
      <p:ext uri="{BB962C8B-B14F-4D97-AF65-F5344CB8AC3E}">
        <p14:creationId xmlns:p14="http://schemas.microsoft.com/office/powerpoint/2010/main" val="53018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40</a:t>
            </a:fld>
            <a:endParaRPr lang="en-US"/>
          </a:p>
        </p:txBody>
      </p:sp>
    </p:spTree>
    <p:extLst>
      <p:ext uri="{BB962C8B-B14F-4D97-AF65-F5344CB8AC3E}">
        <p14:creationId xmlns:p14="http://schemas.microsoft.com/office/powerpoint/2010/main" val="86070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The simple way to check for overlaps in a</a:t>
                </a:r>
                <a:r>
                  <a:rPr lang="en-US" baseline="0" dirty="0" smtClean="0"/>
                  <a:t> non-uniform grid is brute force which is </a:t>
                </a:r>
                <a14:m>
                  <m:oMath xmlns:m="http://schemas.openxmlformats.org/officeDocument/2006/math">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oMath>
                </a14:m>
                <a:r>
                  <a:rPr lang="en-US" dirty="0" smtClean="0"/>
                  <a:t> complexity,</a:t>
                </a:r>
                <a:r>
                  <a:rPr lang="en-US" baseline="0" dirty="0" smtClean="0"/>
                  <a:t> but we can do much better than this!</a:t>
                </a:r>
              </a:p>
              <a:p>
                <a:endParaRPr lang="en-US" baseline="0" dirty="0" smtClean="0"/>
              </a:p>
              <a:p>
                <a:r>
                  <a:rPr lang="en-US" baseline="0" dirty="0" smtClean="0"/>
                  <a:t>The key observation that will </a:t>
                </a:r>
                <a:r>
                  <a:rPr lang="en-US" baseline="0" dirty="0" smtClean="0"/>
                  <a:t>provide improvements </a:t>
                </a:r>
                <a:r>
                  <a:rPr lang="en-US" baseline="0" dirty="0" smtClean="0"/>
                  <a:t>is that </a:t>
                </a:r>
                <a:r>
                  <a:rPr lang="en-US" baseline="0" dirty="0" err="1" smtClean="0"/>
                  <a:t>aabb</a:t>
                </a:r>
                <a:r>
                  <a:rPr lang="en-US" baseline="0" dirty="0" smtClean="0"/>
                  <a:t> intersection tests are separable, that is each axis’ overlap result can be computed independently and combined later.</a:t>
                </a:r>
              </a:p>
            </p:txBody>
          </p:sp>
        </mc:Choice>
        <mc:Fallback xmlns="">
          <p:sp>
            <p:nvSpPr>
              <p:cNvPr id="3" name="Notes Placeholder 2"/>
              <p:cNvSpPr>
                <a:spLocks noGrp="1"/>
              </p:cNvSpPr>
              <p:nvPr>
                <p:ph type="body" idx="1"/>
              </p:nvPr>
            </p:nvSpPr>
            <p:spPr/>
            <p:txBody>
              <a:bodyPr/>
              <a:lstStyle/>
              <a:p>
                <a:r>
                  <a:rPr lang="en-US" dirty="0" smtClean="0"/>
                  <a:t>The simple way to check for overlaps in a</a:t>
                </a:r>
                <a:r>
                  <a:rPr lang="en-US" baseline="0" dirty="0" smtClean="0"/>
                  <a:t> non-uniform grid is brute force which is </a:t>
                </a:r>
                <a:r>
                  <a:rPr lang="en-US" b="0" i="0" baseline="0" smtClean="0">
                    <a:latin typeface="Cambria Math" panose="02040503050406030204" pitchFamily="18" charset="0"/>
                  </a:rPr>
                  <a:t>𝑛^2</a:t>
                </a:r>
                <a:r>
                  <a:rPr lang="en-US" dirty="0" smtClean="0"/>
                  <a:t> complexity,</a:t>
                </a:r>
                <a:r>
                  <a:rPr lang="en-US" baseline="0" dirty="0" smtClean="0"/>
                  <a:t> but we can do much better than this!</a:t>
                </a:r>
              </a:p>
              <a:p>
                <a:endParaRPr lang="en-US" baseline="0" dirty="0" smtClean="0"/>
              </a:p>
              <a:p>
                <a:r>
                  <a:rPr lang="en-US" baseline="0" dirty="0" smtClean="0"/>
                  <a:t>The key observation that will allow us speed improvements is that </a:t>
                </a:r>
                <a:r>
                  <a:rPr lang="en-US" baseline="0" dirty="0" err="1" smtClean="0"/>
                  <a:t>aabb</a:t>
                </a:r>
                <a:r>
                  <a:rPr lang="en-US" baseline="0" dirty="0" smtClean="0"/>
                  <a:t> intersection tests are separable, that is each axis’ overlap result can be computed independently and combined later.</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14132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There’s a few major structural problems with SAP now that we have our coherency updates. Namely how do we find each endpoint to update. If we have to search for it then we’re back to an </a:t>
                </a:r>
                <a:r>
                  <a:rPr lang="en-US" b="0" i="0" baseline="0" smtClean="0">
                    <a:latin typeface="Cambria Math" panose="02040503050406030204" pitchFamily="18" charset="0"/>
                  </a:rPr>
                  <a:t>𝑛^2</a:t>
                </a:r>
                <a:r>
                  <a:rPr lang="en-US" baseline="0" dirty="0" smtClean="0"/>
                  <a:t> complexity. </a:t>
                </a:r>
              </a:p>
              <a:p>
                <a:endParaRPr lang="en-US" baseline="0" dirty="0" smtClean="0"/>
              </a:p>
              <a:p>
                <a:r>
                  <a:rPr lang="en-US" baseline="0" dirty="0" smtClean="0"/>
                  <a:t>We could try to store pointers into the endpoint array but this is all sorts of bad. Not only would we have to manage and update the pointers, but any time we resize the array all pointers could go bad. One solution is to instead store the endpoints in a linked list. This will actually be slower in the long run, mostly due to memory overhead and cache coherency.</a:t>
                </a:r>
              </a:p>
              <a:p>
                <a:endParaRPr lang="en-US" baseline="0" dirty="0" smtClean="0"/>
              </a:p>
              <a:p>
                <a:r>
                  <a:rPr lang="en-US" baseline="0" dirty="0" smtClean="0"/>
                  <a:t>If we’re sticking with arrays then we could store indices instead of pointers. Indices are stable when an array is resized, but we have to do a lot of maintenance on them. This is very close to what we’ll end up with, but we’ll go one step further to help optimize performance, mainly </a:t>
                </a:r>
                <a:r>
                  <a:rPr lang="en-US" baseline="0" smtClean="0"/>
                  <a:t>cache coherency.</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41</a:t>
            </a:fld>
            <a:endParaRPr lang="en-US"/>
          </a:p>
        </p:txBody>
      </p:sp>
    </p:spTree>
    <p:extLst>
      <p:ext uri="{BB962C8B-B14F-4D97-AF65-F5344CB8AC3E}">
        <p14:creationId xmlns:p14="http://schemas.microsoft.com/office/powerpoint/2010/main" val="290242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sentinel</a:t>
            </a:r>
            <a:r>
              <a:rPr lang="en-US" baseline="0" dirty="0" smtClean="0"/>
              <a:t> nodes to SAP is very helpful. Sentinels clean up code to avoid </a:t>
            </a:r>
            <a:r>
              <a:rPr lang="en-US" baseline="0" dirty="0" smtClean="0"/>
              <a:t>out-of-bounds checks when </a:t>
            </a:r>
            <a:r>
              <a:rPr lang="en-US" baseline="0" dirty="0" smtClean="0"/>
              <a:t>updating nodes. The only thing to be careful about is during insertion/removal. In particular, during insertion new endpoints should be inserted before the last sentinel. During removal objects should be sorted out to some large value (like infinity * 0.5) instead to avoid creating pairs with the sentinels.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42</a:t>
            </a:fld>
            <a:endParaRPr lang="en-US"/>
          </a:p>
        </p:txBody>
      </p:sp>
    </p:spTree>
    <p:extLst>
      <p:ext uri="{BB962C8B-B14F-4D97-AF65-F5344CB8AC3E}">
        <p14:creationId xmlns:p14="http://schemas.microsoft.com/office/powerpoint/2010/main" val="41134677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seen how SAP</a:t>
            </a:r>
            <a:r>
              <a:rPr lang="en-US" baseline="0" dirty="0" smtClean="0"/>
              <a:t> can find pairs very efficiently, namely it uses spatial coherency to only perform small updates. As long as an object doesn’t teleport then it in theory will perform very few swaps. Unfortunately there are some edge cases where this isn’t true…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43</a:t>
            </a:fld>
            <a:endParaRPr lang="en-US"/>
          </a:p>
        </p:txBody>
      </p:sp>
    </p:spTree>
    <p:extLst>
      <p:ext uri="{BB962C8B-B14F-4D97-AF65-F5344CB8AC3E}">
        <p14:creationId xmlns:p14="http://schemas.microsoft.com/office/powerpoint/2010/main" val="2569226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there’s clustering on an axis then SAP can perform very poorly.</a:t>
            </a:r>
            <a:r>
              <a:rPr lang="en-US" baseline="0" dirty="0" smtClean="0"/>
              <a:t> Since a small change can cause an object to move across many endpoints the update time can become very expensive. While this might not seem likely clustering tends to naturally happen on the y-axis if there is gravity and a flat ground.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44</a:t>
            </a:fld>
            <a:endParaRPr lang="en-US"/>
          </a:p>
        </p:txBody>
      </p:sp>
    </p:spTree>
    <p:extLst>
      <p:ext uri="{BB962C8B-B14F-4D97-AF65-F5344CB8AC3E}">
        <p14:creationId xmlns:p14="http://schemas.microsoft.com/office/powerpoint/2010/main" val="6413632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there’s not many “great” solutions to this problem. The easiest is to not</a:t>
            </a:r>
            <a:r>
              <a:rPr lang="en-US" baseline="0" dirty="0" smtClean="0"/>
              <a:t> build/test an axis if we know it’s likely to cluster. For instance, we could have a mostly flat game and choose to ignore the y-axis for SAP. This means objects overlapping on all axes except the y will incorrectly report a pair, but as long as there’s not too many to worry about this might not be an issue.</a:t>
            </a:r>
          </a:p>
          <a:p>
            <a:endParaRPr lang="en-US" baseline="0" dirty="0" smtClean="0"/>
          </a:p>
          <a:p>
            <a:r>
              <a:rPr lang="en-US" baseline="0" dirty="0" smtClean="0"/>
              <a:t>Another way is to pick some non-axis aligned axes. Other axes can be less likely to have clustering, but unfortunately projecting onto arbitrary axes can often slow down the spatial partition enough to make this option less practical.</a:t>
            </a:r>
          </a:p>
          <a:p>
            <a:endParaRPr lang="en-US" baseline="0" dirty="0" smtClean="0"/>
          </a:p>
          <a:p>
            <a:r>
              <a:rPr lang="en-US" baseline="0" dirty="0" smtClean="0"/>
              <a:t>The final method to avoid clustering problems is to have multiple SAP spatial partitions in a uniform grid. This means that objects very far away will not cause swap orders with each other because they’ll be in a different SAP. The practicality of implementing this is a lot harder, especially when dealing with an object straddling cell boundaries in the uniform grid. I’ll defer more in-detailed talks of this to the Spatial Partition Extensions lecture, just know that this is an option.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45</a:t>
            </a:fld>
            <a:endParaRPr lang="en-US"/>
          </a:p>
        </p:txBody>
      </p:sp>
    </p:spTree>
    <p:extLst>
      <p:ext uri="{BB962C8B-B14F-4D97-AF65-F5344CB8AC3E}">
        <p14:creationId xmlns:p14="http://schemas.microsoft.com/office/powerpoint/2010/main" val="2484401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big problem that can happen is in insertion/removal. Since we detect</a:t>
            </a:r>
            <a:r>
              <a:rPr lang="en-US" baseline="0" dirty="0" smtClean="0"/>
              <a:t> pairs during the incremental sorting of endpoints we have to incrementally update when inserting/removing. This means that if we have a scene where a new object is inserted and its endpoints end up at the beginning of the array we have to sort into place (both to swap endpoints and to insert pairs). While this might not be too big of a problem for one off insertion/removals, if we perform several of these operations a frame we can see very large lag spikes. While there are several ideas on how to fix this, the only useful one to talk about are batch operations.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46</a:t>
            </a:fld>
            <a:endParaRPr lang="en-US"/>
          </a:p>
        </p:txBody>
      </p:sp>
    </p:spTree>
    <p:extLst>
      <p:ext uri="{BB962C8B-B14F-4D97-AF65-F5344CB8AC3E}">
        <p14:creationId xmlns:p14="http://schemas.microsoft.com/office/powerpoint/2010/main" val="23186423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Batch insertion is more</a:t>
            </a:r>
            <a:r>
              <a:rPr lang="en-US" baseline="0" dirty="0" smtClean="0"/>
              <a:t> straightforward than </a:t>
            </a:r>
            <a:r>
              <a:rPr lang="en-US" baseline="0" dirty="0" smtClean="0"/>
              <a:t>removal and </a:t>
            </a:r>
            <a:r>
              <a:rPr lang="en-US" baseline="0" dirty="0" smtClean="0"/>
              <a:t>can simply be summarized in the 3 steps above (pictures to follow). After sorting the endpoints pairs have to be determined in a second pass. This algorithm means we do at worse 2 passes over the </a:t>
            </a:r>
            <a:r>
              <a:rPr lang="en-US" baseline="0" dirty="0" smtClean="0"/>
              <a:t>array </a:t>
            </a:r>
            <a:r>
              <a:rPr lang="en-US" baseline="0" dirty="0" smtClean="0"/>
              <a:t>no matter how many </a:t>
            </a:r>
            <a:r>
              <a:rPr lang="en-US" baseline="0" dirty="0" smtClean="0"/>
              <a:t>objects there are.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47</a:t>
            </a:fld>
            <a:endParaRPr lang="en-US"/>
          </a:p>
        </p:txBody>
      </p:sp>
    </p:spTree>
    <p:extLst>
      <p:ext uri="{BB962C8B-B14F-4D97-AF65-F5344CB8AC3E}">
        <p14:creationId xmlns:p14="http://schemas.microsoft.com/office/powerpoint/2010/main" val="4225178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find boxes for our new endpoints. At this point the indices for these new boxes don’t yet mean anything.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48</a:t>
            </a:fld>
            <a:endParaRPr lang="en-US"/>
          </a:p>
        </p:txBody>
      </p:sp>
    </p:spTree>
    <p:extLst>
      <p:ext uri="{BB962C8B-B14F-4D97-AF65-F5344CB8AC3E}">
        <p14:creationId xmlns:p14="http://schemas.microsoft.com/office/powerpoint/2010/main" val="3037860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step is to allocate enough space for the new endpoints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49</a:t>
            </a:fld>
            <a:endParaRPr lang="en-US"/>
          </a:p>
        </p:txBody>
      </p:sp>
    </p:spTree>
    <p:extLst>
      <p:ext uri="{BB962C8B-B14F-4D97-AF65-F5344CB8AC3E}">
        <p14:creationId xmlns:p14="http://schemas.microsoft.com/office/powerpoint/2010/main" val="1030163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a:t>
            </a:r>
            <a:r>
              <a:rPr lang="en-US" baseline="0" dirty="0" smtClean="0"/>
              <a:t> reverse sort the new endpoints. Note that no pair management matters here and we can use our favorite sorting algorithm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50</a:t>
            </a:fld>
            <a:endParaRPr lang="en-US"/>
          </a:p>
        </p:txBody>
      </p:sp>
    </p:spTree>
    <p:extLst>
      <p:ext uri="{BB962C8B-B14F-4D97-AF65-F5344CB8AC3E}">
        <p14:creationId xmlns:p14="http://schemas.microsoft.com/office/powerpoint/2010/main" val="231664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basic idea here now is instead of doing a double loop over the input </a:t>
            </a:r>
            <a:r>
              <a:rPr lang="en-US" baseline="0" dirty="0" err="1" smtClean="0"/>
              <a:t>aabbs</a:t>
            </a:r>
            <a:r>
              <a:rPr lang="en-US" baseline="0" dirty="0" smtClean="0"/>
              <a:t> we now iterate over each axis independently and check for overlaps on that axis (a range check). So far this doesn’t give us anything except more work but we’ll slowly get somewhere better.</a:t>
            </a:r>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25707370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start at</a:t>
            </a:r>
            <a:r>
              <a:rPr lang="en-US" baseline="0" dirty="0" smtClean="0"/>
              <a:t> the end of the array and choose to move the largest between the end of the old array and the largest of the new array. If we choose from the old array then we decrement our index. If we choose from the new array then we increment. Either way we decrement the insertion point.</a:t>
            </a:r>
          </a:p>
          <a:p>
            <a:endParaRPr lang="en-US" baseline="0" dirty="0" smtClean="0"/>
          </a:p>
          <a:p>
            <a:r>
              <a:rPr lang="en-US" baseline="0" dirty="0" smtClean="0"/>
              <a:t>In this case the old position is larger than the new one so we move the old.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51</a:t>
            </a:fld>
            <a:endParaRPr lang="en-US"/>
          </a:p>
        </p:txBody>
      </p:sp>
    </p:spTree>
    <p:extLst>
      <p:ext uri="{BB962C8B-B14F-4D97-AF65-F5344CB8AC3E}">
        <p14:creationId xmlns:p14="http://schemas.microsoft.com/office/powerpoint/2010/main" val="27294998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continue until we exhaust the new endpoints.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52</a:t>
            </a:fld>
            <a:endParaRPr lang="en-US"/>
          </a:p>
        </p:txBody>
      </p:sp>
    </p:spTree>
    <p:extLst>
      <p:ext uri="{BB962C8B-B14F-4D97-AF65-F5344CB8AC3E}">
        <p14:creationId xmlns:p14="http://schemas.microsoft.com/office/powerpoint/2010/main" val="7209962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53</a:t>
            </a:fld>
            <a:endParaRPr lang="en-US"/>
          </a:p>
        </p:txBody>
      </p:sp>
    </p:spTree>
    <p:extLst>
      <p:ext uri="{BB962C8B-B14F-4D97-AF65-F5344CB8AC3E}">
        <p14:creationId xmlns:p14="http://schemas.microsoft.com/office/powerpoint/2010/main" val="20869856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54</a:t>
            </a:fld>
            <a:endParaRPr lang="en-US"/>
          </a:p>
        </p:txBody>
      </p:sp>
    </p:spTree>
    <p:extLst>
      <p:ext uri="{BB962C8B-B14F-4D97-AF65-F5344CB8AC3E}">
        <p14:creationId xmlns:p14="http://schemas.microsoft.com/office/powerpoint/2010/main" val="41780568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55</a:t>
            </a:fld>
            <a:endParaRPr lang="en-US"/>
          </a:p>
        </p:txBody>
      </p:sp>
    </p:spTree>
    <p:extLst>
      <p:ext uri="{BB962C8B-B14F-4D97-AF65-F5344CB8AC3E}">
        <p14:creationId xmlns:p14="http://schemas.microsoft.com/office/powerpoint/2010/main" val="38595287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56</a:t>
            </a:fld>
            <a:endParaRPr lang="en-US"/>
          </a:p>
        </p:txBody>
      </p:sp>
    </p:spTree>
    <p:extLst>
      <p:ext uri="{BB962C8B-B14F-4D97-AF65-F5344CB8AC3E}">
        <p14:creationId xmlns:p14="http://schemas.microsoft.com/office/powerpoint/2010/main" val="369477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57</a:t>
            </a:fld>
            <a:endParaRPr lang="en-US"/>
          </a:p>
        </p:txBody>
      </p:sp>
    </p:spTree>
    <p:extLst>
      <p:ext uri="{BB962C8B-B14F-4D97-AF65-F5344CB8AC3E}">
        <p14:creationId xmlns:p14="http://schemas.microsoft.com/office/powerpoint/2010/main" val="17098542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58</a:t>
            </a:fld>
            <a:endParaRPr lang="en-US"/>
          </a:p>
        </p:txBody>
      </p:sp>
    </p:spTree>
    <p:extLst>
      <p:ext uri="{BB962C8B-B14F-4D97-AF65-F5344CB8AC3E}">
        <p14:creationId xmlns:p14="http://schemas.microsoft.com/office/powerpoint/2010/main" val="2293397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59</a:t>
            </a:fld>
            <a:endParaRPr lang="en-US"/>
          </a:p>
        </p:txBody>
      </p:sp>
    </p:spTree>
    <p:extLst>
      <p:ext uri="{BB962C8B-B14F-4D97-AF65-F5344CB8AC3E}">
        <p14:creationId xmlns:p14="http://schemas.microsoft.com/office/powerpoint/2010/main" val="24661327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60</a:t>
            </a:fld>
            <a:endParaRPr lang="en-US"/>
          </a:p>
        </p:txBody>
      </p:sp>
    </p:spTree>
    <p:extLst>
      <p:ext uri="{BB962C8B-B14F-4D97-AF65-F5344CB8AC3E}">
        <p14:creationId xmlns:p14="http://schemas.microsoft.com/office/powerpoint/2010/main" val="301804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As a spatial partition’s job is</a:t>
                </a:r>
                <a:r>
                  <a:rPr lang="en-US" baseline="0" dirty="0" smtClean="0"/>
                  <a:t> to find false positives we can make a very crude approximation: If the </a:t>
                </a:r>
                <a:r>
                  <a:rPr lang="en-US" baseline="0" dirty="0" err="1" smtClean="0"/>
                  <a:t>aabbs</a:t>
                </a:r>
                <a:r>
                  <a:rPr lang="en-US" baseline="0" dirty="0" smtClean="0"/>
                  <a:t> don’t overlap on the x-axis then we prune them out of our possible pairs. This means we can still return objects that overlap on the other axis’ and leave that to narrow-phase to detect (for now). While this may save us some small work we still have algorithmic complexity of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e>
                    </m:d>
                  </m:oMath>
                </a14:m>
                <a:r>
                  <a:rPr lang="en-US" baseline="0" dirty="0" smtClean="0"/>
                  <a:t>, but now that we’re investigating one axis we can more easily solve this problem.</a:t>
                </a:r>
              </a:p>
            </p:txBody>
          </p:sp>
        </mc:Choice>
        <mc:Fallback xmlns="">
          <p:sp>
            <p:nvSpPr>
              <p:cNvPr id="3" name="Notes Placeholder 2"/>
              <p:cNvSpPr>
                <a:spLocks noGrp="1"/>
              </p:cNvSpPr>
              <p:nvPr>
                <p:ph type="body" idx="1"/>
              </p:nvPr>
            </p:nvSpPr>
            <p:spPr/>
            <p:txBody>
              <a:bodyPr/>
              <a:lstStyle/>
              <a:p>
                <a:r>
                  <a:rPr lang="en-US" dirty="0" smtClean="0"/>
                  <a:t>As a spatial partition’s job is</a:t>
                </a:r>
                <a:r>
                  <a:rPr lang="en-US" baseline="0" dirty="0" smtClean="0"/>
                  <a:t> to find false positives we can make a very crude approximation: If the </a:t>
                </a:r>
                <a:r>
                  <a:rPr lang="en-US" baseline="0" dirty="0" err="1" smtClean="0"/>
                  <a:t>aabbs</a:t>
                </a:r>
                <a:r>
                  <a:rPr lang="en-US" baseline="0" dirty="0" smtClean="0"/>
                  <a:t> don’t overlap on the x-axis then we prune them out of our possible pairs. This means we can still return objects that overlap on the other axis’ and leave that to narrow-phase to detect (for now). While this may save us some small work we still have algorithmic complexity of </a:t>
                </a:r>
                <a:r>
                  <a:rPr lang="en-US" b="0" i="0" baseline="0" smtClean="0">
                    <a:latin typeface="Cambria Math" panose="02040503050406030204" pitchFamily="18" charset="0"/>
                  </a:rPr>
                  <a:t>𝑂(𝑛^2 )</a:t>
                </a:r>
                <a:r>
                  <a:rPr lang="en-US" baseline="0" dirty="0" smtClean="0"/>
                  <a:t>, but now that we’re investigating one axis we can more easily solve this problem.</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27096513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61</a:t>
            </a:fld>
            <a:endParaRPr lang="en-US"/>
          </a:p>
        </p:txBody>
      </p:sp>
    </p:spTree>
    <p:extLst>
      <p:ext uri="{BB962C8B-B14F-4D97-AF65-F5344CB8AC3E}">
        <p14:creationId xmlns:p14="http://schemas.microsoft.com/office/powerpoint/2010/main" val="3357629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62</a:t>
            </a:fld>
            <a:endParaRPr lang="en-US"/>
          </a:p>
        </p:txBody>
      </p:sp>
    </p:spTree>
    <p:extLst>
      <p:ext uri="{BB962C8B-B14F-4D97-AF65-F5344CB8AC3E}">
        <p14:creationId xmlns:p14="http://schemas.microsoft.com/office/powerpoint/2010/main" val="15954672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finally stop when the new list is empty.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63</a:t>
            </a:fld>
            <a:endParaRPr lang="en-US"/>
          </a:p>
        </p:txBody>
      </p:sp>
    </p:spTree>
    <p:extLst>
      <p:ext uri="{BB962C8B-B14F-4D97-AF65-F5344CB8AC3E}">
        <p14:creationId xmlns:p14="http://schemas.microsoft.com/office/powerpoint/2010/main" val="39753908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just need to create pairs. We’ve actually already covered this algorithm, it’s just the simple linear sweep to find pairs but this time in reverse. We have to start at the end and continue until we reach the last insertion point (since we didn’t necessarily stop at the beginning of the array). Also only 1 axis needs </a:t>
            </a:r>
            <a:r>
              <a:rPr lang="en-US" baseline="0" dirty="0" smtClean="0"/>
              <a:t>to be swept </a:t>
            </a:r>
            <a:r>
              <a:rPr lang="en-US" baseline="0" dirty="0" smtClean="0"/>
              <a:t>over, although the remaining axis values need to be checked before inserting a pair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64</a:t>
            </a:fld>
            <a:endParaRPr lang="en-US"/>
          </a:p>
        </p:txBody>
      </p:sp>
    </p:spTree>
    <p:extLst>
      <p:ext uri="{BB962C8B-B14F-4D97-AF65-F5344CB8AC3E}">
        <p14:creationId xmlns:p14="http://schemas.microsoft.com/office/powerpoint/2010/main" val="22210809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65</a:t>
            </a:fld>
            <a:endParaRPr lang="en-US"/>
          </a:p>
        </p:txBody>
      </p:sp>
    </p:spTree>
    <p:extLst>
      <p:ext uri="{BB962C8B-B14F-4D97-AF65-F5344CB8AC3E}">
        <p14:creationId xmlns:p14="http://schemas.microsoft.com/office/powerpoint/2010/main" val="41207638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66</a:t>
            </a:fld>
            <a:endParaRPr lang="en-US"/>
          </a:p>
        </p:txBody>
      </p:sp>
    </p:spTree>
    <p:extLst>
      <p:ext uri="{BB962C8B-B14F-4D97-AF65-F5344CB8AC3E}">
        <p14:creationId xmlns:p14="http://schemas.microsoft.com/office/powerpoint/2010/main" val="41151351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67</a:t>
            </a:fld>
            <a:endParaRPr lang="en-US"/>
          </a:p>
        </p:txBody>
      </p:sp>
    </p:spTree>
    <p:extLst>
      <p:ext uri="{BB962C8B-B14F-4D97-AF65-F5344CB8AC3E}">
        <p14:creationId xmlns:p14="http://schemas.microsoft.com/office/powerpoint/2010/main" val="41639163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68</a:t>
            </a:fld>
            <a:endParaRPr lang="en-US"/>
          </a:p>
        </p:txBody>
      </p:sp>
    </p:spTree>
    <p:extLst>
      <p:ext uri="{BB962C8B-B14F-4D97-AF65-F5344CB8AC3E}">
        <p14:creationId xmlns:p14="http://schemas.microsoft.com/office/powerpoint/2010/main" val="17412232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69</a:t>
            </a:fld>
            <a:endParaRPr lang="en-US"/>
          </a:p>
        </p:txBody>
      </p:sp>
    </p:spTree>
    <p:extLst>
      <p:ext uri="{BB962C8B-B14F-4D97-AF65-F5344CB8AC3E}">
        <p14:creationId xmlns:p14="http://schemas.microsoft.com/office/powerpoint/2010/main" val="37668992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70</a:t>
            </a:fld>
            <a:endParaRPr lang="en-US"/>
          </a:p>
        </p:txBody>
      </p:sp>
    </p:spTree>
    <p:extLst>
      <p:ext uri="{BB962C8B-B14F-4D97-AF65-F5344CB8AC3E}">
        <p14:creationId xmlns:p14="http://schemas.microsoft.com/office/powerpoint/2010/main" val="234094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Moving forward to optimize this we need to first figure out how we want to represent each object on an axis. While there are other options I’ll just jump forward to the simple representation of an end-point.</a:t>
            </a:r>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19496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71</a:t>
            </a:fld>
            <a:endParaRPr lang="en-US"/>
          </a:p>
        </p:txBody>
      </p:sp>
    </p:spTree>
    <p:extLst>
      <p:ext uri="{BB962C8B-B14F-4D97-AF65-F5344CB8AC3E}">
        <p14:creationId xmlns:p14="http://schemas.microsoft.com/office/powerpoint/2010/main" val="12967626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72</a:t>
            </a:fld>
            <a:endParaRPr lang="en-US"/>
          </a:p>
        </p:txBody>
      </p:sp>
    </p:spTree>
    <p:extLst>
      <p:ext uri="{BB962C8B-B14F-4D97-AF65-F5344CB8AC3E}">
        <p14:creationId xmlns:p14="http://schemas.microsoft.com/office/powerpoint/2010/main" val="14966562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73</a:t>
            </a:fld>
            <a:endParaRPr lang="en-US"/>
          </a:p>
        </p:txBody>
      </p:sp>
    </p:spTree>
    <p:extLst>
      <p:ext uri="{BB962C8B-B14F-4D97-AF65-F5344CB8AC3E}">
        <p14:creationId xmlns:p14="http://schemas.microsoft.com/office/powerpoint/2010/main" val="38225464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74</a:t>
            </a:fld>
            <a:endParaRPr lang="en-US"/>
          </a:p>
        </p:txBody>
      </p:sp>
    </p:spTree>
    <p:extLst>
      <p:ext uri="{BB962C8B-B14F-4D97-AF65-F5344CB8AC3E}">
        <p14:creationId xmlns:p14="http://schemas.microsoft.com/office/powerpoint/2010/main" val="2928478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75</a:t>
            </a:fld>
            <a:endParaRPr lang="en-US"/>
          </a:p>
        </p:txBody>
      </p:sp>
    </p:spTree>
    <p:extLst>
      <p:ext uri="{BB962C8B-B14F-4D97-AF65-F5344CB8AC3E}">
        <p14:creationId xmlns:p14="http://schemas.microsoft.com/office/powerpoint/2010/main" val="3258843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76</a:t>
            </a:fld>
            <a:endParaRPr lang="en-US"/>
          </a:p>
        </p:txBody>
      </p:sp>
    </p:spTree>
    <p:extLst>
      <p:ext uri="{BB962C8B-B14F-4D97-AF65-F5344CB8AC3E}">
        <p14:creationId xmlns:p14="http://schemas.microsoft.com/office/powerpoint/2010/main" val="3811240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Deletion is a </a:t>
            </a:r>
            <a:r>
              <a:rPr lang="en-US" baseline="0" dirty="0" smtClean="0"/>
              <a:t>more </a:t>
            </a:r>
            <a:r>
              <a:rPr lang="en-US" baseline="0" dirty="0" smtClean="0"/>
              <a:t>difficult but can be broken up into 3 main steps. Each of these steps is a </a:t>
            </a:r>
            <a:r>
              <a:rPr lang="en-US" baseline="0" dirty="0" smtClean="0"/>
              <a:t>fairly complicated.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77</a:t>
            </a:fld>
            <a:endParaRPr lang="en-US"/>
          </a:p>
        </p:txBody>
      </p:sp>
    </p:spTree>
    <p:extLst>
      <p:ext uri="{BB962C8B-B14F-4D97-AF65-F5344CB8AC3E}">
        <p14:creationId xmlns:p14="http://schemas.microsoft.com/office/powerpoint/2010/main" val="892669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to mark all boxes</a:t>
            </a:r>
            <a:r>
              <a:rPr lang="en-US" baseline="0" dirty="0" smtClean="0"/>
              <a:t> that we’re going to stop using as invalid.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78</a:t>
            </a:fld>
            <a:endParaRPr lang="en-US"/>
          </a:p>
        </p:txBody>
      </p:sp>
    </p:spTree>
    <p:extLst>
      <p:ext uri="{BB962C8B-B14F-4D97-AF65-F5344CB8AC3E}">
        <p14:creationId xmlns:p14="http://schemas.microsoft.com/office/powerpoint/2010/main" val="8817865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pairs is a lot more complicated. This is known as a bi-parte box pruning algorithm as we only want to remove some pairs and not others. Any pairs with boxes that are being deleted we want to get rid of, but pairs of objects not being deleted need to stay around. We achieve this by keeping two endpoints sets, one of endpoints being removed and the other of normal endpoints.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79</a:t>
            </a:fld>
            <a:endParaRPr lang="en-US"/>
          </a:p>
        </p:txBody>
      </p:sp>
    </p:spTree>
    <p:extLst>
      <p:ext uri="{BB962C8B-B14F-4D97-AF65-F5344CB8AC3E}">
        <p14:creationId xmlns:p14="http://schemas.microsoft.com/office/powerpoint/2010/main" val="31604157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endpoint is a min we’re removing, we remove</a:t>
            </a:r>
            <a:r>
              <a:rPr lang="en-US" baseline="0" dirty="0" smtClean="0"/>
              <a:t> pairs with everything in the normal and removal indices and then add to the removal indices. In this case we just add to removal indices.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80</a:t>
            </a:fld>
            <a:endParaRPr lang="en-US"/>
          </a:p>
        </p:txBody>
      </p:sp>
    </p:spTree>
    <p:extLst>
      <p:ext uri="{BB962C8B-B14F-4D97-AF65-F5344CB8AC3E}">
        <p14:creationId xmlns:p14="http://schemas.microsoft.com/office/powerpoint/2010/main" val="45642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sSup>
                          <m:sSupPr>
                            <m:ctrlPr>
                              <a:rPr lang="en-US" b="0" i="1" baseline="0" smtClean="0">
                                <a:latin typeface="Cambria Math" panose="02040503050406030204" pitchFamily="18" charset="0"/>
                              </a:rPr>
                            </m:ctrlPr>
                          </m:sSupPr>
                          <m:e>
                            <m:r>
                              <a:rPr lang="en-US" b="0" i="1" baseline="0" smtClean="0">
                                <a:latin typeface="Cambria Math" panose="02040503050406030204" pitchFamily="18" charset="0"/>
                              </a:rPr>
                              <m:t>𝑛</m:t>
                            </m:r>
                          </m:e>
                          <m:sup>
                            <m:r>
                              <a:rPr lang="en-US" b="0" i="1" baseline="0" smtClean="0">
                                <a:latin typeface="Cambria Math" panose="02040503050406030204" pitchFamily="18" charset="0"/>
                              </a:rPr>
                              <m:t>2</m:t>
                            </m:r>
                          </m:sup>
                        </m:sSup>
                      </m:e>
                    </m:d>
                  </m:oMath>
                </a14:m>
                <a:r>
                  <a:rPr lang="en-US" baseline="0" dirty="0" smtClean="0"/>
                  <a:t> into a sort operation (technically </a:t>
                </a:r>
                <a14:m>
                  <m:oMath xmlns:m="http://schemas.openxmlformats.org/officeDocument/2006/math">
                    <m:r>
                      <a:rPr lang="en-US" b="0" i="1" baseline="0" smtClean="0">
                        <a:latin typeface="Cambria Math" panose="02040503050406030204" pitchFamily="18" charset="0"/>
                      </a:rPr>
                      <m:t>𝑂</m:t>
                    </m:r>
                    <m:d>
                      <m:dPr>
                        <m:ctrlPr>
                          <a:rPr lang="en-US" b="0" i="1" baseline="0" smtClean="0">
                            <a:latin typeface="Cambria Math" panose="02040503050406030204" pitchFamily="18" charset="0"/>
                          </a:rPr>
                        </m:ctrlPr>
                      </m:dPr>
                      <m:e>
                        <m:r>
                          <a:rPr lang="en-US" b="0" i="1" baseline="0" smtClean="0">
                            <a:latin typeface="Cambria Math" panose="02040503050406030204" pitchFamily="18" charset="0"/>
                          </a:rPr>
                          <m:t>𝑛𝑙𝑜𝑔𝑛</m:t>
                        </m:r>
                      </m:e>
                    </m:d>
                  </m:oMath>
                </a14:m>
                <a:r>
                  <a:rPr lang="en-US" baseline="0" dirty="0" smtClean="0"/>
                  <a:t> but we’ll come back to this) and a linear sweep.</a:t>
                </a:r>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linear sweep.</a:t>
                </a:r>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1639441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have a min we aren’t removing. We remove pairs</a:t>
            </a:r>
            <a:r>
              <a:rPr lang="en-US" baseline="0" dirty="0" smtClean="0"/>
              <a:t> with everything in the removal indices (not the normal ones) and then add to the normal indices.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81</a:t>
            </a:fld>
            <a:endParaRPr lang="en-US"/>
          </a:p>
        </p:txBody>
      </p:sp>
    </p:spTree>
    <p:extLst>
      <p:ext uri="{BB962C8B-B14F-4D97-AF65-F5344CB8AC3E}">
        <p14:creationId xmlns:p14="http://schemas.microsoft.com/office/powerpoint/2010/main" val="13951623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just remove max endpoints</a:t>
            </a:r>
            <a:r>
              <a:rPr lang="en-US" baseline="0" dirty="0" smtClean="0"/>
              <a:t> from whatever set they were 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82</a:t>
            </a:fld>
            <a:endParaRPr lang="en-US"/>
          </a:p>
        </p:txBody>
      </p:sp>
    </p:spTree>
    <p:extLst>
      <p:ext uri="{BB962C8B-B14F-4D97-AF65-F5344CB8AC3E}">
        <p14:creationId xmlns:p14="http://schemas.microsoft.com/office/powerpoint/2010/main" val="25069543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just remove max endpoints</a:t>
            </a:r>
            <a:r>
              <a:rPr lang="en-US" baseline="0" dirty="0" smtClean="0"/>
              <a:t> from whatever set they were 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83</a:t>
            </a:fld>
            <a:endParaRPr lang="en-US"/>
          </a:p>
        </p:txBody>
      </p:sp>
    </p:spTree>
    <p:extLst>
      <p:ext uri="{BB962C8B-B14F-4D97-AF65-F5344CB8AC3E}">
        <p14:creationId xmlns:p14="http://schemas.microsoft.com/office/powerpoint/2010/main" val="16481285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 that isn’t being removed: remove pairs</a:t>
            </a:r>
            <a:r>
              <a:rPr lang="en-US" baseline="0" dirty="0" smtClean="0"/>
              <a:t> with everything in the removal indices (not the normal ones) and then add to the normal indices.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84</a:t>
            </a:fld>
            <a:endParaRPr lang="en-US"/>
          </a:p>
        </p:txBody>
      </p:sp>
    </p:spTree>
    <p:extLst>
      <p:ext uri="{BB962C8B-B14F-4D97-AF65-F5344CB8AC3E}">
        <p14:creationId xmlns:p14="http://schemas.microsoft.com/office/powerpoint/2010/main" val="12773099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 that isn’t being removed</a:t>
            </a:r>
            <a:r>
              <a:rPr lang="en-US" smtClean="0"/>
              <a:t>: remove </a:t>
            </a:r>
            <a:r>
              <a:rPr lang="en-US" dirty="0" smtClean="0"/>
              <a:t>pairs</a:t>
            </a:r>
            <a:r>
              <a:rPr lang="en-US" baseline="0" dirty="0" smtClean="0"/>
              <a:t> with everything in the removal indices (not the normal ones) and then add to the normal indices.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85</a:t>
            </a:fld>
            <a:endParaRPr lang="en-US"/>
          </a:p>
        </p:txBody>
      </p:sp>
    </p:spTree>
    <p:extLst>
      <p:ext uri="{BB962C8B-B14F-4D97-AF65-F5344CB8AC3E}">
        <p14:creationId xmlns:p14="http://schemas.microsoft.com/office/powerpoint/2010/main" val="3766652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 that is being removed: remove pairs</a:t>
            </a:r>
            <a:r>
              <a:rPr lang="en-US" baseline="0" dirty="0" smtClean="0"/>
              <a:t> with everything in the both sets and then add to the removal indices.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86</a:t>
            </a:fld>
            <a:endParaRPr lang="en-US"/>
          </a:p>
        </p:txBody>
      </p:sp>
    </p:spTree>
    <p:extLst>
      <p:ext uri="{BB962C8B-B14F-4D97-AF65-F5344CB8AC3E}">
        <p14:creationId xmlns:p14="http://schemas.microsoft.com/office/powerpoint/2010/main" val="3428209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 </a:t>
            </a:r>
            <a:r>
              <a:rPr lang="en-US" smtClean="0"/>
              <a:t>that is </a:t>
            </a:r>
            <a:r>
              <a:rPr lang="en-US" dirty="0" smtClean="0"/>
              <a:t>being removed: remove pairs</a:t>
            </a:r>
            <a:r>
              <a:rPr lang="en-US" baseline="0" dirty="0" smtClean="0"/>
              <a:t> with everything in the both sets and then add to </a:t>
            </a:r>
            <a:r>
              <a:rPr lang="en-US" baseline="0" smtClean="0"/>
              <a:t>the removal indices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87</a:t>
            </a:fld>
            <a:endParaRPr lang="en-US"/>
          </a:p>
        </p:txBody>
      </p:sp>
    </p:spTree>
    <p:extLst>
      <p:ext uri="{BB962C8B-B14F-4D97-AF65-F5344CB8AC3E}">
        <p14:creationId xmlns:p14="http://schemas.microsoft.com/office/powerpoint/2010/main" val="17702932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endpoint: remove from whatever</a:t>
            </a:r>
            <a:r>
              <a:rPr lang="en-US" baseline="0" dirty="0" smtClean="0"/>
              <a:t> set it was in.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88</a:t>
            </a:fld>
            <a:endParaRPr lang="en-US"/>
          </a:p>
        </p:txBody>
      </p:sp>
    </p:spTree>
    <p:extLst>
      <p:ext uri="{BB962C8B-B14F-4D97-AF65-F5344CB8AC3E}">
        <p14:creationId xmlns:p14="http://schemas.microsoft.com/office/powerpoint/2010/main" val="11129750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endpoint: remove from whatever</a:t>
            </a:r>
            <a:r>
              <a:rPr lang="en-US" baseline="0" dirty="0" smtClean="0"/>
              <a:t> set it was </a:t>
            </a:r>
            <a:r>
              <a:rPr lang="en-US" baseline="0" err="1" smtClean="0"/>
              <a:t>in</a:t>
            </a:r>
            <a:r>
              <a:rPr lang="en-US" baseline="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89</a:t>
            </a:fld>
            <a:endParaRPr lang="en-US"/>
          </a:p>
        </p:txBody>
      </p:sp>
    </p:spTree>
    <p:extLst>
      <p:ext uri="{BB962C8B-B14F-4D97-AF65-F5344CB8AC3E}">
        <p14:creationId xmlns:p14="http://schemas.microsoft.com/office/powerpoint/2010/main" val="33164206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endpoint: remove from whatever</a:t>
            </a:r>
            <a:r>
              <a:rPr lang="en-US" baseline="0" dirty="0" smtClean="0"/>
              <a:t> set it was </a:t>
            </a:r>
            <a:r>
              <a:rPr lang="en-US" baseline="0" err="1" smtClean="0"/>
              <a:t>in</a:t>
            </a:r>
            <a:r>
              <a:rPr lang="en-US" baseline="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90</a:t>
            </a:fld>
            <a:endParaRPr lang="en-US"/>
          </a:p>
        </p:txBody>
      </p:sp>
    </p:spTree>
    <p:extLst>
      <p:ext uri="{BB962C8B-B14F-4D97-AF65-F5344CB8AC3E}">
        <p14:creationId xmlns:p14="http://schemas.microsoft.com/office/powerpoint/2010/main" val="394521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aseline="0" dirty="0" smtClean="0"/>
                  <a:t>The algorithm to find pairs on a sorted array is simple with the use of an associative container. Simply walk over all end-points, and add/remove them to a map depending on if they’re a min or a max.</a:t>
                </a:r>
                <a:endParaRPr lang="en-US" baseline="0" dirty="0" smtClean="0"/>
              </a:p>
            </p:txBody>
          </p:sp>
        </mc:Choice>
        <mc:Fallback xmlns="">
          <p:sp>
            <p:nvSpPr>
              <p:cNvPr id="3" name="Notes Placeholder 2"/>
              <p:cNvSpPr>
                <a:spLocks noGrp="1"/>
              </p:cNvSpPr>
              <p:nvPr>
                <p:ph type="body" idx="1"/>
              </p:nvPr>
            </p:nvSpPr>
            <p:spPr/>
            <p:txBody>
              <a:bodyPr/>
              <a:lstStyle/>
              <a:p>
                <a:r>
                  <a:rPr lang="en-US" baseline="0" dirty="0" smtClean="0"/>
                  <a:t>So with this collection of end-points on each axis how can we optimize finding pairs? Well I’m going to claim that we can turn finding pairs from </a:t>
                </a:r>
                <a:r>
                  <a:rPr lang="en-US" b="0" i="0" baseline="0" smtClean="0">
                    <a:latin typeface="Cambria Math" panose="02040503050406030204" pitchFamily="18" charset="0"/>
                  </a:rPr>
                  <a:t>𝑂(𝑛^2 )</a:t>
                </a:r>
                <a:r>
                  <a:rPr lang="en-US" baseline="0" dirty="0" smtClean="0"/>
                  <a:t> into a sort operation (technically </a:t>
                </a:r>
                <a:r>
                  <a:rPr lang="en-US" b="0" i="0" baseline="0" smtClean="0">
                    <a:latin typeface="Cambria Math" panose="02040503050406030204" pitchFamily="18" charset="0"/>
                  </a:rPr>
                  <a:t>𝑂(𝑛𝑙𝑜𝑔𝑛)</a:t>
                </a:r>
                <a:r>
                  <a:rPr lang="en-US" baseline="0" dirty="0" smtClean="0"/>
                  <a:t> but we’ll come back to this) and a </a:t>
                </a:r>
                <a:r>
                  <a:rPr lang="en-US" baseline="0" smtClean="0"/>
                  <a:t>linear sweep.</a:t>
                </a:r>
                <a:endParaRPr lang="en-US" baseline="0" dirty="0" smtClean="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5120180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endpoint: remove from whatever</a:t>
            </a:r>
            <a:r>
              <a:rPr lang="en-US" baseline="0" dirty="0" smtClean="0"/>
              <a:t> set it was </a:t>
            </a:r>
            <a:r>
              <a:rPr lang="en-US" baseline="0" err="1" smtClean="0"/>
              <a:t>in</a:t>
            </a:r>
            <a:r>
              <a:rPr lang="en-US" baseline="0" smtClean="0"/>
              <a: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91</a:t>
            </a:fld>
            <a:endParaRPr lang="en-US"/>
          </a:p>
        </p:txBody>
      </p:sp>
    </p:spTree>
    <p:extLst>
      <p:ext uri="{BB962C8B-B14F-4D97-AF65-F5344CB8AC3E}">
        <p14:creationId xmlns:p14="http://schemas.microsoft.com/office/powerpoint/2010/main" val="39376011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just have to remove the endpoints that are being deleted in one pass. This is achieved by looping from the beginning to end of the endpoint array and collecting all of the old endpoints at the beginning of the array while ignoring the ones being deleted.</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92</a:t>
            </a:fld>
            <a:endParaRPr lang="en-US"/>
          </a:p>
        </p:txBody>
      </p:sp>
    </p:spTree>
    <p:extLst>
      <p:ext uri="{BB962C8B-B14F-4D97-AF65-F5344CB8AC3E}">
        <p14:creationId xmlns:p14="http://schemas.microsoft.com/office/powerpoint/2010/main" val="37349257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endpoint is one we are deleting</a:t>
            </a:r>
            <a:r>
              <a:rPr lang="en-US" baseline="0" dirty="0" smtClean="0"/>
              <a:t> so we want to ignore it. To do this  we advance our test position but leave the insertion position alone.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93</a:t>
            </a:fld>
            <a:endParaRPr lang="en-US"/>
          </a:p>
        </p:txBody>
      </p:sp>
    </p:spTree>
    <p:extLst>
      <p:ext uri="{BB962C8B-B14F-4D97-AF65-F5344CB8AC3E}">
        <p14:creationId xmlns:p14="http://schemas.microsoft.com/office/powerpoint/2010/main" val="32032325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endpoint is not being deleted so we need to copy it to the insertion position. After copying we advance both the insertion and test position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94</a:t>
            </a:fld>
            <a:endParaRPr lang="en-US"/>
          </a:p>
        </p:txBody>
      </p:sp>
    </p:spTree>
    <p:extLst>
      <p:ext uri="{BB962C8B-B14F-4D97-AF65-F5344CB8AC3E}">
        <p14:creationId xmlns:p14="http://schemas.microsoft.com/office/powerpoint/2010/main" val="4174359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continues until the</a:t>
            </a:r>
            <a:r>
              <a:rPr lang="en-US" baseline="0" dirty="0" smtClean="0"/>
              <a:t> test position reaches the end of the array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95</a:t>
            </a:fld>
            <a:endParaRPr lang="en-US"/>
          </a:p>
        </p:txBody>
      </p:sp>
    </p:spTree>
    <p:extLst>
      <p:ext uri="{BB962C8B-B14F-4D97-AF65-F5344CB8AC3E}">
        <p14:creationId xmlns:p14="http://schemas.microsoft.com/office/powerpoint/2010/main" val="7319017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96</a:t>
            </a:fld>
            <a:endParaRPr lang="en-US"/>
          </a:p>
        </p:txBody>
      </p:sp>
    </p:spTree>
    <p:extLst>
      <p:ext uri="{BB962C8B-B14F-4D97-AF65-F5344CB8AC3E}">
        <p14:creationId xmlns:p14="http://schemas.microsoft.com/office/powerpoint/2010/main" val="2491531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97</a:t>
            </a:fld>
            <a:endParaRPr lang="en-US"/>
          </a:p>
        </p:txBody>
      </p:sp>
    </p:spTree>
    <p:extLst>
      <p:ext uri="{BB962C8B-B14F-4D97-AF65-F5344CB8AC3E}">
        <p14:creationId xmlns:p14="http://schemas.microsoft.com/office/powerpoint/2010/main" val="10643477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98</a:t>
            </a:fld>
            <a:endParaRPr lang="en-US"/>
          </a:p>
        </p:txBody>
      </p:sp>
    </p:spTree>
    <p:extLst>
      <p:ext uri="{BB962C8B-B14F-4D97-AF65-F5344CB8AC3E}">
        <p14:creationId xmlns:p14="http://schemas.microsoft.com/office/powerpoint/2010/main" val="381952366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99</a:t>
            </a:fld>
            <a:endParaRPr lang="en-US"/>
          </a:p>
        </p:txBody>
      </p:sp>
    </p:spTree>
    <p:extLst>
      <p:ext uri="{BB962C8B-B14F-4D97-AF65-F5344CB8AC3E}">
        <p14:creationId xmlns:p14="http://schemas.microsoft.com/office/powerpoint/2010/main" val="227457423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100</a:t>
            </a:fld>
            <a:endParaRPr lang="en-US"/>
          </a:p>
        </p:txBody>
      </p:sp>
    </p:spTree>
    <p:extLst>
      <p:ext uri="{BB962C8B-B14F-4D97-AF65-F5344CB8AC3E}">
        <p14:creationId xmlns:p14="http://schemas.microsoft.com/office/powerpoint/2010/main" val="385259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10/12/2016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60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10/12/2016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25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10/12/2016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984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10/12/2016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36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10/12/2016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524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10/12/2016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09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10/12/2016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398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10/12/2016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682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10/12/2016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11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10/12/2016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09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10/12/2016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37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10/12/2016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5343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9.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40.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10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100.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40.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10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101.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40.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10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242.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102.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241.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40.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10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103.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40.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10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104.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243.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40.png"/><Relationship Id="rId19" Type="http://schemas.openxmlformats.org/officeDocument/2006/relationships/image" Target="../media/image244.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10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43.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notesSlide" Target="../notesSlides/notesSlide105.xml"/><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243.png"/><Relationship Id="rId5" Type="http://schemas.openxmlformats.org/officeDocument/2006/relationships/image" Target="../media/image59.png"/><Relationship Id="rId15" Type="http://schemas.openxmlformats.org/officeDocument/2006/relationships/image" Target="../media/image103.png"/><Relationship Id="rId10" Type="http://schemas.openxmlformats.org/officeDocument/2006/relationships/image" Target="../media/image240.png"/><Relationship Id="rId19" Type="http://schemas.openxmlformats.org/officeDocument/2006/relationships/image" Target="../media/image244.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5.emf"/><Relationship Id="rId4" Type="http://schemas.openxmlformats.org/officeDocument/2006/relationships/image" Target="../media/image8.png"/><Relationship Id="rId9" Type="http://schemas.openxmlformats.org/officeDocument/2006/relationships/image" Target="../media/image13.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em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7.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em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8.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em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9.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0.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em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9.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emf"/><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14.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4.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3.png"/><Relationship Id="rId9" Type="http://schemas.openxmlformats.org/officeDocument/2006/relationships/image" Target="../media/image29.png"/><Relationship Id="rId1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24.png"/><Relationship Id="rId10"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45.png"/></Relationships>
</file>

<file path=ppt/slides/_rels/slide3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31.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24.png"/><Relationship Id="rId15" Type="http://schemas.openxmlformats.org/officeDocument/2006/relationships/image" Target="../media/image49.png"/><Relationship Id="rId10" Type="http://schemas.openxmlformats.org/officeDocument/2006/relationships/image" Target="../media/image41.png"/><Relationship Id="rId19" Type="http://schemas.openxmlformats.org/officeDocument/2006/relationships/image" Target="../media/image53.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10.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57.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55.png"/><Relationship Id="rId5" Type="http://schemas.openxmlformats.org/officeDocument/2006/relationships/image" Target="../media/image24.png"/><Relationship Id="rId15" Type="http://schemas.openxmlformats.org/officeDocument/2006/relationships/image" Target="../media/image11.emf"/><Relationship Id="rId10" Type="http://schemas.openxmlformats.org/officeDocument/2006/relationships/image" Target="../media/image50.png"/><Relationship Id="rId4" Type="http://schemas.openxmlformats.org/officeDocument/2006/relationships/image" Target="../media/image23.png"/><Relationship Id="rId9" Type="http://schemas.openxmlformats.org/officeDocument/2006/relationships/image" Target="../media/image49.png"/><Relationship Id="rId14" Type="http://schemas.openxmlformats.org/officeDocument/2006/relationships/image" Target="../media/image58.png"/></Relationships>
</file>

<file path=ppt/slides/_rels/slide3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png"/><Relationship Id="rId18" Type="http://schemas.openxmlformats.org/officeDocument/2006/relationships/image" Target="../media/image12.emf"/><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49.png"/><Relationship Id="rId17" Type="http://schemas.openxmlformats.org/officeDocument/2006/relationships/image" Target="../media/image58.png"/><Relationship Id="rId2" Type="http://schemas.openxmlformats.org/officeDocument/2006/relationships/notesSlide" Target="../notesSlides/notesSlide34.xml"/><Relationship Id="rId16" Type="http://schemas.openxmlformats.org/officeDocument/2006/relationships/image" Target="../media/image57.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62.png"/><Relationship Id="rId5" Type="http://schemas.openxmlformats.org/officeDocument/2006/relationships/image" Target="../media/image24.png"/><Relationship Id="rId15" Type="http://schemas.openxmlformats.org/officeDocument/2006/relationships/image" Target="../media/image56.png"/><Relationship Id="rId10" Type="http://schemas.openxmlformats.org/officeDocument/2006/relationships/image" Target="../media/image61.png"/><Relationship Id="rId19" Type="http://schemas.openxmlformats.org/officeDocument/2006/relationships/image" Target="../media/image64.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png"/><Relationship Id="rId18" Type="http://schemas.openxmlformats.org/officeDocument/2006/relationships/image" Target="../media/image69.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49.png"/><Relationship Id="rId17" Type="http://schemas.openxmlformats.org/officeDocument/2006/relationships/image" Target="../media/image68.png"/><Relationship Id="rId2" Type="http://schemas.openxmlformats.org/officeDocument/2006/relationships/notesSlide" Target="../notesSlides/notesSlide36.xml"/><Relationship Id="rId16" Type="http://schemas.openxmlformats.org/officeDocument/2006/relationships/image" Target="../media/image57.png"/><Relationship Id="rId20"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62.png"/><Relationship Id="rId5" Type="http://schemas.openxmlformats.org/officeDocument/2006/relationships/image" Target="../media/image24.png"/><Relationship Id="rId15" Type="http://schemas.openxmlformats.org/officeDocument/2006/relationships/image" Target="../media/image67.png"/><Relationship Id="rId10" Type="http://schemas.openxmlformats.org/officeDocument/2006/relationships/image" Target="../media/image66.png"/><Relationship Id="rId19" Type="http://schemas.openxmlformats.org/officeDocument/2006/relationships/image" Target="../media/image65.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png"/><Relationship Id="rId18" Type="http://schemas.openxmlformats.org/officeDocument/2006/relationships/image" Target="../media/image75.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49.png"/><Relationship Id="rId17" Type="http://schemas.openxmlformats.org/officeDocument/2006/relationships/image" Target="../media/image74.png"/><Relationship Id="rId2" Type="http://schemas.openxmlformats.org/officeDocument/2006/relationships/notesSlide" Target="../notesSlides/notesSlide37.xml"/><Relationship Id="rId16" Type="http://schemas.openxmlformats.org/officeDocument/2006/relationships/image" Target="../media/image57.png"/><Relationship Id="rId20"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72.png"/><Relationship Id="rId5" Type="http://schemas.openxmlformats.org/officeDocument/2006/relationships/image" Target="../media/image24.png"/><Relationship Id="rId15" Type="http://schemas.openxmlformats.org/officeDocument/2006/relationships/image" Target="../media/image73.png"/><Relationship Id="rId10" Type="http://schemas.openxmlformats.org/officeDocument/2006/relationships/image" Target="../media/image71.png"/><Relationship Id="rId19" Type="http://schemas.openxmlformats.org/officeDocument/2006/relationships/image" Target="../media/image76.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55.png"/></Relationships>
</file>

<file path=ppt/slides/_rels/slide3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png"/><Relationship Id="rId18" Type="http://schemas.openxmlformats.org/officeDocument/2006/relationships/image" Target="../media/image83.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49.png"/><Relationship Id="rId17" Type="http://schemas.openxmlformats.org/officeDocument/2006/relationships/image" Target="../media/image82.png"/><Relationship Id="rId2" Type="http://schemas.openxmlformats.org/officeDocument/2006/relationships/notesSlide" Target="../notesSlides/notesSlide38.xml"/><Relationship Id="rId16" Type="http://schemas.openxmlformats.org/officeDocument/2006/relationships/image" Target="../media/image81.png"/><Relationship Id="rId20"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79.png"/><Relationship Id="rId5" Type="http://schemas.openxmlformats.org/officeDocument/2006/relationships/image" Target="../media/image24.png"/><Relationship Id="rId15" Type="http://schemas.openxmlformats.org/officeDocument/2006/relationships/image" Target="../media/image52.png"/><Relationship Id="rId10" Type="http://schemas.openxmlformats.org/officeDocument/2006/relationships/image" Target="../media/image78.png"/><Relationship Id="rId19" Type="http://schemas.openxmlformats.org/officeDocument/2006/relationships/image" Target="../media/image84.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80.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png"/><Relationship Id="rId18" Type="http://schemas.openxmlformats.org/officeDocument/2006/relationships/image" Target="../media/image90.png"/><Relationship Id="rId3" Type="http://schemas.openxmlformats.org/officeDocument/2006/relationships/image" Target="../media/image36.png"/><Relationship Id="rId7" Type="http://schemas.openxmlformats.org/officeDocument/2006/relationships/image" Target="../media/image38.png"/><Relationship Id="rId12" Type="http://schemas.openxmlformats.org/officeDocument/2006/relationships/image" Target="../media/image49.png"/><Relationship Id="rId17" Type="http://schemas.openxmlformats.org/officeDocument/2006/relationships/image" Target="../media/image89.png"/><Relationship Id="rId2" Type="http://schemas.openxmlformats.org/officeDocument/2006/relationships/notesSlide" Target="../notesSlides/notesSlide39.xml"/><Relationship Id="rId16" Type="http://schemas.openxmlformats.org/officeDocument/2006/relationships/image" Target="../media/image44.png"/><Relationship Id="rId20"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87.png"/><Relationship Id="rId5" Type="http://schemas.openxmlformats.org/officeDocument/2006/relationships/image" Target="../media/image24.png"/><Relationship Id="rId15" Type="http://schemas.openxmlformats.org/officeDocument/2006/relationships/image" Target="../media/image52.png"/><Relationship Id="rId10" Type="http://schemas.openxmlformats.org/officeDocument/2006/relationships/image" Target="../media/image86.png"/><Relationship Id="rId19" Type="http://schemas.openxmlformats.org/officeDocument/2006/relationships/image" Target="../media/image84.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0.png"/><Relationship Id="rId18" Type="http://schemas.openxmlformats.org/officeDocument/2006/relationships/image" Target="../media/image98.png"/><Relationship Id="rId3" Type="http://schemas.openxmlformats.org/officeDocument/2006/relationships/image" Target="../media/image36.png"/><Relationship Id="rId7" Type="http://schemas.openxmlformats.org/officeDocument/2006/relationships/image" Target="../media/image93.png"/><Relationship Id="rId12" Type="http://schemas.openxmlformats.org/officeDocument/2006/relationships/image" Target="../media/image49.png"/><Relationship Id="rId17" Type="http://schemas.openxmlformats.org/officeDocument/2006/relationships/image" Target="../media/image97.png"/><Relationship Id="rId2" Type="http://schemas.openxmlformats.org/officeDocument/2006/relationships/notesSlide" Target="../notesSlides/notesSlide40.xml"/><Relationship Id="rId16" Type="http://schemas.openxmlformats.org/officeDocument/2006/relationships/image" Target="../media/image96.png"/><Relationship Id="rId20"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95.png"/><Relationship Id="rId5" Type="http://schemas.openxmlformats.org/officeDocument/2006/relationships/image" Target="../media/image92.png"/><Relationship Id="rId15" Type="http://schemas.openxmlformats.org/officeDocument/2006/relationships/image" Target="../media/image52.png"/><Relationship Id="rId10" Type="http://schemas.openxmlformats.org/officeDocument/2006/relationships/image" Target="../media/image94.png"/><Relationship Id="rId19" Type="http://schemas.openxmlformats.org/officeDocument/2006/relationships/image" Target="../media/image84.png"/><Relationship Id="rId4" Type="http://schemas.openxmlformats.org/officeDocument/2006/relationships/image" Target="../media/image23.png"/><Relationship Id="rId9" Type="http://schemas.openxmlformats.org/officeDocument/2006/relationships/image" Target="../media/image40.png"/><Relationship Id="rId1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14.png"/><Relationship Id="rId3" Type="http://schemas.openxmlformats.org/officeDocument/2006/relationships/image" Target="../media/image43.png"/><Relationship Id="rId21" Type="http://schemas.openxmlformats.org/officeDocument/2006/relationships/image" Target="../media/image109.png"/><Relationship Id="rId34" Type="http://schemas.openxmlformats.org/officeDocument/2006/relationships/image" Target="../media/image122.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3.png"/><Relationship Id="rId33" Type="http://schemas.openxmlformats.org/officeDocument/2006/relationships/image" Target="../media/image121.png"/><Relationship Id="rId2" Type="http://schemas.openxmlformats.org/officeDocument/2006/relationships/notesSlide" Target="../notesSlides/notesSlide47.xml"/><Relationship Id="rId16" Type="http://schemas.openxmlformats.org/officeDocument/2006/relationships/image" Target="../media/image104.png"/><Relationship Id="rId20" Type="http://schemas.openxmlformats.org/officeDocument/2006/relationships/image" Target="../media/image108.png"/><Relationship Id="rId29"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99.png"/><Relationship Id="rId24" Type="http://schemas.openxmlformats.org/officeDocument/2006/relationships/image" Target="../media/image112.png"/><Relationship Id="rId32" Type="http://schemas.openxmlformats.org/officeDocument/2006/relationships/image" Target="../media/image120.png"/><Relationship Id="rId37" Type="http://schemas.openxmlformats.org/officeDocument/2006/relationships/image" Target="../media/image125.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111.png"/><Relationship Id="rId28" Type="http://schemas.openxmlformats.org/officeDocument/2006/relationships/image" Target="../media/image116.png"/><Relationship Id="rId36" Type="http://schemas.openxmlformats.org/officeDocument/2006/relationships/image" Target="../media/image124.png"/><Relationship Id="rId10" Type="http://schemas.openxmlformats.org/officeDocument/2006/relationships/image" Target="../media/image91.png"/><Relationship Id="rId19" Type="http://schemas.openxmlformats.org/officeDocument/2006/relationships/image" Target="../media/image107.png"/><Relationship Id="rId31" Type="http://schemas.openxmlformats.org/officeDocument/2006/relationships/image" Target="../media/image119.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10.png"/><Relationship Id="rId27" Type="http://schemas.openxmlformats.org/officeDocument/2006/relationships/image" Target="../media/image115.png"/><Relationship Id="rId30" Type="http://schemas.openxmlformats.org/officeDocument/2006/relationships/image" Target="../media/image118.png"/><Relationship Id="rId35" Type="http://schemas.openxmlformats.org/officeDocument/2006/relationships/image" Target="../media/image123.png"/></Relationships>
</file>

<file path=ppt/slides/_rels/slide4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20.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10.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09.png"/><Relationship Id="rId2" Type="http://schemas.openxmlformats.org/officeDocument/2006/relationships/notesSlide" Target="../notesSlides/notesSlide48.xml"/><Relationship Id="rId16" Type="http://schemas.openxmlformats.org/officeDocument/2006/relationships/image" Target="../media/image104.png"/><Relationship Id="rId20" Type="http://schemas.openxmlformats.org/officeDocument/2006/relationships/image" Target="../media/image114.png"/><Relationship Id="rId29"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99.png"/><Relationship Id="rId24" Type="http://schemas.openxmlformats.org/officeDocument/2006/relationships/image" Target="../media/image118.png"/><Relationship Id="rId32" Type="http://schemas.openxmlformats.org/officeDocument/2006/relationships/image" Target="../media/image108.png"/><Relationship Id="rId37" Type="http://schemas.openxmlformats.org/officeDocument/2006/relationships/image" Target="../media/image113.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117.png"/><Relationship Id="rId28" Type="http://schemas.openxmlformats.org/officeDocument/2006/relationships/image" Target="../media/image122.png"/><Relationship Id="rId36" Type="http://schemas.openxmlformats.org/officeDocument/2006/relationships/image" Target="../media/image112.png"/><Relationship Id="rId10" Type="http://schemas.openxmlformats.org/officeDocument/2006/relationships/image" Target="../media/image91.png"/><Relationship Id="rId19" Type="http://schemas.openxmlformats.org/officeDocument/2006/relationships/image" Target="../media/image107.png"/><Relationship Id="rId31" Type="http://schemas.openxmlformats.org/officeDocument/2006/relationships/image" Target="../media/image125.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16.png"/><Relationship Id="rId27" Type="http://schemas.openxmlformats.org/officeDocument/2006/relationships/image" Target="../media/image121.png"/><Relationship Id="rId30" Type="http://schemas.openxmlformats.org/officeDocument/2006/relationships/image" Target="../media/image124.png"/><Relationship Id="rId35" Type="http://schemas.openxmlformats.org/officeDocument/2006/relationships/image" Target="../media/image11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20.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28.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27.png"/><Relationship Id="rId2" Type="http://schemas.openxmlformats.org/officeDocument/2006/relationships/notesSlide" Target="../notesSlides/notesSlide49.xml"/><Relationship Id="rId16" Type="http://schemas.openxmlformats.org/officeDocument/2006/relationships/image" Target="../media/image104.png"/><Relationship Id="rId20" Type="http://schemas.openxmlformats.org/officeDocument/2006/relationships/image" Target="../media/image114.png"/><Relationship Id="rId29"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99.png"/><Relationship Id="rId24" Type="http://schemas.openxmlformats.org/officeDocument/2006/relationships/image" Target="../media/image118.png"/><Relationship Id="rId32" Type="http://schemas.openxmlformats.org/officeDocument/2006/relationships/image" Target="../media/image126.png"/><Relationship Id="rId37" Type="http://schemas.openxmlformats.org/officeDocument/2006/relationships/image" Target="../media/image131.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117.png"/><Relationship Id="rId28" Type="http://schemas.openxmlformats.org/officeDocument/2006/relationships/image" Target="../media/image122.png"/><Relationship Id="rId36" Type="http://schemas.openxmlformats.org/officeDocument/2006/relationships/image" Target="../media/image130.png"/><Relationship Id="rId10" Type="http://schemas.openxmlformats.org/officeDocument/2006/relationships/image" Target="../media/image91.png"/><Relationship Id="rId19" Type="http://schemas.openxmlformats.org/officeDocument/2006/relationships/image" Target="../media/image107.png"/><Relationship Id="rId31" Type="http://schemas.openxmlformats.org/officeDocument/2006/relationships/image" Target="../media/image125.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16.png"/><Relationship Id="rId27" Type="http://schemas.openxmlformats.org/officeDocument/2006/relationships/image" Target="../media/image121.png"/><Relationship Id="rId30" Type="http://schemas.openxmlformats.org/officeDocument/2006/relationships/image" Target="../media/image124.png"/><Relationship Id="rId35" Type="http://schemas.openxmlformats.org/officeDocument/2006/relationships/image" Target="../media/image129.png"/></Relationships>
</file>

<file path=ppt/slides/_rels/slide5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20.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34.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19.png"/><Relationship Id="rId33" Type="http://schemas.openxmlformats.org/officeDocument/2006/relationships/image" Target="../media/image133.png"/><Relationship Id="rId2" Type="http://schemas.openxmlformats.org/officeDocument/2006/relationships/notesSlide" Target="../notesSlides/notesSlide50.xml"/><Relationship Id="rId16" Type="http://schemas.openxmlformats.org/officeDocument/2006/relationships/image" Target="../media/image104.png"/><Relationship Id="rId20" Type="http://schemas.openxmlformats.org/officeDocument/2006/relationships/image" Target="../media/image114.png"/><Relationship Id="rId29"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99.png"/><Relationship Id="rId24" Type="http://schemas.openxmlformats.org/officeDocument/2006/relationships/image" Target="../media/image118.png"/><Relationship Id="rId32" Type="http://schemas.openxmlformats.org/officeDocument/2006/relationships/image" Target="../media/image132.png"/><Relationship Id="rId37" Type="http://schemas.openxmlformats.org/officeDocument/2006/relationships/image" Target="../media/image137.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117.png"/><Relationship Id="rId28" Type="http://schemas.openxmlformats.org/officeDocument/2006/relationships/image" Target="../media/image122.png"/><Relationship Id="rId36" Type="http://schemas.openxmlformats.org/officeDocument/2006/relationships/image" Target="../media/image136.png"/><Relationship Id="rId10" Type="http://schemas.openxmlformats.org/officeDocument/2006/relationships/image" Target="../media/image91.png"/><Relationship Id="rId19" Type="http://schemas.openxmlformats.org/officeDocument/2006/relationships/image" Target="../media/image107.png"/><Relationship Id="rId31" Type="http://schemas.openxmlformats.org/officeDocument/2006/relationships/image" Target="../media/image125.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16.png"/><Relationship Id="rId27" Type="http://schemas.openxmlformats.org/officeDocument/2006/relationships/image" Target="../media/image121.png"/><Relationship Id="rId30" Type="http://schemas.openxmlformats.org/officeDocument/2006/relationships/image" Target="../media/image124.png"/><Relationship Id="rId35" Type="http://schemas.openxmlformats.org/officeDocument/2006/relationships/image" Target="../media/image135.png"/></Relationships>
</file>

<file path=ppt/slides/_rels/slide5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21.png"/><Relationship Id="rId3" Type="http://schemas.openxmlformats.org/officeDocument/2006/relationships/image" Target="../media/image43.png"/><Relationship Id="rId21" Type="http://schemas.openxmlformats.org/officeDocument/2006/relationships/image" Target="../media/image116.png"/><Relationship Id="rId34" Type="http://schemas.openxmlformats.org/officeDocument/2006/relationships/image" Target="../media/image134.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20.png"/><Relationship Id="rId33" Type="http://schemas.openxmlformats.org/officeDocument/2006/relationships/image" Target="../media/image133.png"/><Relationship Id="rId2" Type="http://schemas.openxmlformats.org/officeDocument/2006/relationships/notesSlide" Target="../notesSlides/notesSlide51.xml"/><Relationship Id="rId16" Type="http://schemas.openxmlformats.org/officeDocument/2006/relationships/image" Target="../media/image104.png"/><Relationship Id="rId20" Type="http://schemas.openxmlformats.org/officeDocument/2006/relationships/image" Target="../media/image115.png"/><Relationship Id="rId29"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38.png"/><Relationship Id="rId24" Type="http://schemas.openxmlformats.org/officeDocument/2006/relationships/image" Target="../media/image119.png"/><Relationship Id="rId32" Type="http://schemas.openxmlformats.org/officeDocument/2006/relationships/image" Target="../media/image132.png"/><Relationship Id="rId37" Type="http://schemas.openxmlformats.org/officeDocument/2006/relationships/image" Target="../media/image137.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118.png"/><Relationship Id="rId28" Type="http://schemas.openxmlformats.org/officeDocument/2006/relationships/image" Target="../media/image123.png"/><Relationship Id="rId36" Type="http://schemas.openxmlformats.org/officeDocument/2006/relationships/image" Target="../media/image136.png"/><Relationship Id="rId10" Type="http://schemas.openxmlformats.org/officeDocument/2006/relationships/image" Target="../media/image91.png"/><Relationship Id="rId19" Type="http://schemas.openxmlformats.org/officeDocument/2006/relationships/image" Target="../media/image114.png"/><Relationship Id="rId31" Type="http://schemas.openxmlformats.org/officeDocument/2006/relationships/image" Target="../media/image139.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17.pn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35.png"/></Relationships>
</file>

<file path=ppt/slides/_rels/slide5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06.png"/><Relationship Id="rId26" Type="http://schemas.openxmlformats.org/officeDocument/2006/relationships/image" Target="../media/image121.png"/><Relationship Id="rId3" Type="http://schemas.openxmlformats.org/officeDocument/2006/relationships/image" Target="../media/image43.png"/><Relationship Id="rId21" Type="http://schemas.openxmlformats.org/officeDocument/2006/relationships/image" Target="../media/image116.png"/><Relationship Id="rId34" Type="http://schemas.openxmlformats.org/officeDocument/2006/relationships/image" Target="../media/image133.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20.png"/><Relationship Id="rId33" Type="http://schemas.openxmlformats.org/officeDocument/2006/relationships/image" Target="../media/image132.png"/><Relationship Id="rId38" Type="http://schemas.openxmlformats.org/officeDocument/2006/relationships/image" Target="../media/image137.png"/><Relationship Id="rId2" Type="http://schemas.openxmlformats.org/officeDocument/2006/relationships/notesSlide" Target="../notesSlides/notesSlide52.xml"/><Relationship Id="rId16" Type="http://schemas.openxmlformats.org/officeDocument/2006/relationships/image" Target="../media/image104.png"/><Relationship Id="rId20" Type="http://schemas.openxmlformats.org/officeDocument/2006/relationships/image" Target="../media/image115.png"/><Relationship Id="rId29"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19.png"/><Relationship Id="rId32" Type="http://schemas.openxmlformats.org/officeDocument/2006/relationships/image" Target="../media/image143.png"/><Relationship Id="rId37" Type="http://schemas.openxmlformats.org/officeDocument/2006/relationships/image" Target="../media/image136.png"/><Relationship Id="rId5" Type="http://schemas.openxmlformats.org/officeDocument/2006/relationships/image" Target="../media/image59.png"/><Relationship Id="rId15" Type="http://schemas.openxmlformats.org/officeDocument/2006/relationships/image" Target="../media/image103.png"/><Relationship Id="rId23" Type="http://schemas.openxmlformats.org/officeDocument/2006/relationships/image" Target="../media/image141.png"/><Relationship Id="rId28" Type="http://schemas.openxmlformats.org/officeDocument/2006/relationships/image" Target="../media/image123.png"/><Relationship Id="rId36" Type="http://schemas.openxmlformats.org/officeDocument/2006/relationships/image" Target="../media/image135.png"/><Relationship Id="rId10" Type="http://schemas.openxmlformats.org/officeDocument/2006/relationships/image" Target="../media/image91.png"/><Relationship Id="rId19" Type="http://schemas.openxmlformats.org/officeDocument/2006/relationships/image" Target="../media/image114.png"/><Relationship Id="rId31" Type="http://schemas.openxmlformats.org/officeDocument/2006/relationships/image" Target="../media/image142.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17.pn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34.png"/></Relationships>
</file>

<file path=ppt/slides/_rels/slide5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14.png"/><Relationship Id="rId26" Type="http://schemas.openxmlformats.org/officeDocument/2006/relationships/image" Target="../media/image122.png"/><Relationship Id="rId3" Type="http://schemas.openxmlformats.org/officeDocument/2006/relationships/image" Target="../media/image43.png"/><Relationship Id="rId21" Type="http://schemas.openxmlformats.org/officeDocument/2006/relationships/image" Target="../media/image117.png"/><Relationship Id="rId34" Type="http://schemas.openxmlformats.org/officeDocument/2006/relationships/image" Target="../media/image133.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21.png"/><Relationship Id="rId33" Type="http://schemas.openxmlformats.org/officeDocument/2006/relationships/image" Target="../media/image132.png"/><Relationship Id="rId38" Type="http://schemas.openxmlformats.org/officeDocument/2006/relationships/image" Target="../media/image137.png"/><Relationship Id="rId2" Type="http://schemas.openxmlformats.org/officeDocument/2006/relationships/notesSlide" Target="../notesSlides/notesSlide53.xml"/><Relationship Id="rId16" Type="http://schemas.openxmlformats.org/officeDocument/2006/relationships/image" Target="../media/image104.png"/><Relationship Id="rId20" Type="http://schemas.openxmlformats.org/officeDocument/2006/relationships/image" Target="../media/image116.png"/><Relationship Id="rId29"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20.png"/><Relationship Id="rId32" Type="http://schemas.openxmlformats.org/officeDocument/2006/relationships/image" Target="../media/image143.png"/><Relationship Id="rId37" Type="http://schemas.openxmlformats.org/officeDocument/2006/relationships/image" Target="../media/image136.png"/><Relationship Id="rId5" Type="http://schemas.openxmlformats.org/officeDocument/2006/relationships/image" Target="../media/image144.png"/><Relationship Id="rId15" Type="http://schemas.openxmlformats.org/officeDocument/2006/relationships/image" Target="../media/image103.png"/><Relationship Id="rId23" Type="http://schemas.openxmlformats.org/officeDocument/2006/relationships/image" Target="../media/image119.png"/><Relationship Id="rId28" Type="http://schemas.openxmlformats.org/officeDocument/2006/relationships/image" Target="../media/image124.png"/><Relationship Id="rId36" Type="http://schemas.openxmlformats.org/officeDocument/2006/relationships/image" Target="../media/image135.png"/><Relationship Id="rId10" Type="http://schemas.openxmlformats.org/officeDocument/2006/relationships/image" Target="../media/image91.png"/><Relationship Id="rId19" Type="http://schemas.openxmlformats.org/officeDocument/2006/relationships/image" Target="../media/image115.png"/><Relationship Id="rId31" Type="http://schemas.openxmlformats.org/officeDocument/2006/relationships/image" Target="../media/image147.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45.png"/><Relationship Id="rId27" Type="http://schemas.openxmlformats.org/officeDocument/2006/relationships/image" Target="../media/image123.png"/><Relationship Id="rId30" Type="http://schemas.openxmlformats.org/officeDocument/2006/relationships/image" Target="../media/image146.png"/><Relationship Id="rId35" Type="http://schemas.openxmlformats.org/officeDocument/2006/relationships/image" Target="../media/image134.png"/></Relationships>
</file>

<file path=ppt/slides/_rels/slide5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14.png"/><Relationship Id="rId26" Type="http://schemas.openxmlformats.org/officeDocument/2006/relationships/image" Target="../media/image122.png"/><Relationship Id="rId39" Type="http://schemas.openxmlformats.org/officeDocument/2006/relationships/image" Target="../media/image137.png"/><Relationship Id="rId3" Type="http://schemas.openxmlformats.org/officeDocument/2006/relationships/image" Target="../media/image43.png"/><Relationship Id="rId21" Type="http://schemas.openxmlformats.org/officeDocument/2006/relationships/image" Target="../media/image117.png"/><Relationship Id="rId34" Type="http://schemas.openxmlformats.org/officeDocument/2006/relationships/image" Target="../media/image132.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21.png"/><Relationship Id="rId33" Type="http://schemas.openxmlformats.org/officeDocument/2006/relationships/image" Target="../media/image143.png"/><Relationship Id="rId38" Type="http://schemas.openxmlformats.org/officeDocument/2006/relationships/image" Target="../media/image136.png"/><Relationship Id="rId2" Type="http://schemas.openxmlformats.org/officeDocument/2006/relationships/notesSlide" Target="../notesSlides/notesSlide54.xml"/><Relationship Id="rId16" Type="http://schemas.openxmlformats.org/officeDocument/2006/relationships/image" Target="../media/image104.png"/><Relationship Id="rId20" Type="http://schemas.openxmlformats.org/officeDocument/2006/relationships/image" Target="../media/image116.png"/><Relationship Id="rId29"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20.png"/><Relationship Id="rId32" Type="http://schemas.openxmlformats.org/officeDocument/2006/relationships/image" Target="../media/image147.png"/><Relationship Id="rId37" Type="http://schemas.openxmlformats.org/officeDocument/2006/relationships/image" Target="../media/image135.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119.png"/><Relationship Id="rId28" Type="http://schemas.openxmlformats.org/officeDocument/2006/relationships/image" Target="../media/image149.png"/><Relationship Id="rId36" Type="http://schemas.openxmlformats.org/officeDocument/2006/relationships/image" Target="../media/image134.png"/><Relationship Id="rId10" Type="http://schemas.openxmlformats.org/officeDocument/2006/relationships/image" Target="../media/image91.png"/><Relationship Id="rId19" Type="http://schemas.openxmlformats.org/officeDocument/2006/relationships/image" Target="../media/image115.png"/><Relationship Id="rId31" Type="http://schemas.openxmlformats.org/officeDocument/2006/relationships/image" Target="../media/image151.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45.png"/><Relationship Id="rId27" Type="http://schemas.openxmlformats.org/officeDocument/2006/relationships/image" Target="../media/image123.png"/><Relationship Id="rId30" Type="http://schemas.openxmlformats.org/officeDocument/2006/relationships/image" Target="../media/image150.png"/><Relationship Id="rId35" Type="http://schemas.openxmlformats.org/officeDocument/2006/relationships/image" Target="../media/image133.png"/></Relationships>
</file>

<file path=ppt/slides/_rels/slide5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14.png"/><Relationship Id="rId26" Type="http://schemas.openxmlformats.org/officeDocument/2006/relationships/image" Target="../media/image122.png"/><Relationship Id="rId39" Type="http://schemas.openxmlformats.org/officeDocument/2006/relationships/image" Target="../media/image136.png"/><Relationship Id="rId3" Type="http://schemas.openxmlformats.org/officeDocument/2006/relationships/image" Target="../media/image43.png"/><Relationship Id="rId21" Type="http://schemas.openxmlformats.org/officeDocument/2006/relationships/image" Target="../media/image152.png"/><Relationship Id="rId34" Type="http://schemas.openxmlformats.org/officeDocument/2006/relationships/image" Target="../media/image143.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21.png"/><Relationship Id="rId33" Type="http://schemas.openxmlformats.org/officeDocument/2006/relationships/image" Target="../media/image147.png"/><Relationship Id="rId38" Type="http://schemas.openxmlformats.org/officeDocument/2006/relationships/image" Target="../media/image135.png"/><Relationship Id="rId2" Type="http://schemas.openxmlformats.org/officeDocument/2006/relationships/notesSlide" Target="../notesSlides/notesSlide55.xml"/><Relationship Id="rId16" Type="http://schemas.openxmlformats.org/officeDocument/2006/relationships/image" Target="../media/image104.png"/><Relationship Id="rId20" Type="http://schemas.openxmlformats.org/officeDocument/2006/relationships/image" Target="../media/image116.png"/><Relationship Id="rId29"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20.png"/><Relationship Id="rId32" Type="http://schemas.openxmlformats.org/officeDocument/2006/relationships/image" Target="../media/image151.png"/><Relationship Id="rId37" Type="http://schemas.openxmlformats.org/officeDocument/2006/relationships/image" Target="../media/image134.png"/><Relationship Id="rId40" Type="http://schemas.openxmlformats.org/officeDocument/2006/relationships/image" Target="../media/image137.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119.png"/><Relationship Id="rId28" Type="http://schemas.openxmlformats.org/officeDocument/2006/relationships/image" Target="../media/image153.png"/><Relationship Id="rId36" Type="http://schemas.openxmlformats.org/officeDocument/2006/relationships/image" Target="../media/image133.png"/><Relationship Id="rId10" Type="http://schemas.openxmlformats.org/officeDocument/2006/relationships/image" Target="../media/image91.png"/><Relationship Id="rId19" Type="http://schemas.openxmlformats.org/officeDocument/2006/relationships/image" Target="../media/image115.png"/><Relationship Id="rId31" Type="http://schemas.openxmlformats.org/officeDocument/2006/relationships/image" Target="../media/image155.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45.png"/><Relationship Id="rId27" Type="http://schemas.openxmlformats.org/officeDocument/2006/relationships/image" Target="../media/image123.png"/><Relationship Id="rId30" Type="http://schemas.openxmlformats.org/officeDocument/2006/relationships/image" Target="../media/image154.png"/><Relationship Id="rId35" Type="http://schemas.openxmlformats.org/officeDocument/2006/relationships/image" Target="../media/image132.png"/></Relationships>
</file>

<file path=ppt/slides/_rels/slide5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14.png"/><Relationship Id="rId26" Type="http://schemas.openxmlformats.org/officeDocument/2006/relationships/image" Target="../media/image122.png"/><Relationship Id="rId39" Type="http://schemas.openxmlformats.org/officeDocument/2006/relationships/image" Target="../media/image135.png"/><Relationship Id="rId3" Type="http://schemas.openxmlformats.org/officeDocument/2006/relationships/image" Target="../media/image43.png"/><Relationship Id="rId21" Type="http://schemas.openxmlformats.org/officeDocument/2006/relationships/image" Target="../media/image156.png"/><Relationship Id="rId34" Type="http://schemas.openxmlformats.org/officeDocument/2006/relationships/image" Target="../media/image147.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05.png"/><Relationship Id="rId25" Type="http://schemas.openxmlformats.org/officeDocument/2006/relationships/image" Target="../media/image121.png"/><Relationship Id="rId33" Type="http://schemas.openxmlformats.org/officeDocument/2006/relationships/image" Target="../media/image151.png"/><Relationship Id="rId38" Type="http://schemas.openxmlformats.org/officeDocument/2006/relationships/image" Target="../media/image134.png"/><Relationship Id="rId2" Type="http://schemas.openxmlformats.org/officeDocument/2006/relationships/notesSlide" Target="../notesSlides/notesSlide56.xml"/><Relationship Id="rId16" Type="http://schemas.openxmlformats.org/officeDocument/2006/relationships/image" Target="../media/image104.png"/><Relationship Id="rId20" Type="http://schemas.openxmlformats.org/officeDocument/2006/relationships/image" Target="../media/image116.png"/><Relationship Id="rId29" Type="http://schemas.openxmlformats.org/officeDocument/2006/relationships/image" Target="../media/image125.png"/><Relationship Id="rId41"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20.png"/><Relationship Id="rId32" Type="http://schemas.openxmlformats.org/officeDocument/2006/relationships/image" Target="../media/image155.png"/><Relationship Id="rId37" Type="http://schemas.openxmlformats.org/officeDocument/2006/relationships/image" Target="../media/image133.png"/><Relationship Id="rId40" Type="http://schemas.openxmlformats.org/officeDocument/2006/relationships/image" Target="../media/image136.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119.png"/><Relationship Id="rId28" Type="http://schemas.openxmlformats.org/officeDocument/2006/relationships/image" Target="../media/image153.png"/><Relationship Id="rId36" Type="http://schemas.openxmlformats.org/officeDocument/2006/relationships/image" Target="../media/image132.png"/><Relationship Id="rId10" Type="http://schemas.openxmlformats.org/officeDocument/2006/relationships/image" Target="../media/image91.png"/><Relationship Id="rId19" Type="http://schemas.openxmlformats.org/officeDocument/2006/relationships/image" Target="../media/image115.png"/><Relationship Id="rId31" Type="http://schemas.openxmlformats.org/officeDocument/2006/relationships/image" Target="../media/image159.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45.png"/><Relationship Id="rId27" Type="http://schemas.openxmlformats.org/officeDocument/2006/relationships/image" Target="../media/image157.png"/><Relationship Id="rId30" Type="http://schemas.openxmlformats.org/officeDocument/2006/relationships/image" Target="../media/image158.png"/><Relationship Id="rId35" Type="http://schemas.openxmlformats.org/officeDocument/2006/relationships/image" Target="../media/image143.png"/></Relationships>
</file>

<file path=ppt/slides/_rels/slide5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14.png"/><Relationship Id="rId26" Type="http://schemas.openxmlformats.org/officeDocument/2006/relationships/image" Target="../media/image122.png"/><Relationship Id="rId39" Type="http://schemas.openxmlformats.org/officeDocument/2006/relationships/image" Target="../media/image135.png"/><Relationship Id="rId3" Type="http://schemas.openxmlformats.org/officeDocument/2006/relationships/image" Target="../media/image43.png"/><Relationship Id="rId21" Type="http://schemas.openxmlformats.org/officeDocument/2006/relationships/image" Target="../media/image156.png"/><Relationship Id="rId34" Type="http://schemas.openxmlformats.org/officeDocument/2006/relationships/image" Target="../media/image147.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61.png"/><Relationship Id="rId25" Type="http://schemas.openxmlformats.org/officeDocument/2006/relationships/image" Target="../media/image121.png"/><Relationship Id="rId33" Type="http://schemas.openxmlformats.org/officeDocument/2006/relationships/image" Target="../media/image151.png"/><Relationship Id="rId38" Type="http://schemas.openxmlformats.org/officeDocument/2006/relationships/image" Target="../media/image134.png"/><Relationship Id="rId2" Type="http://schemas.openxmlformats.org/officeDocument/2006/relationships/notesSlide" Target="../notesSlides/notesSlide57.xml"/><Relationship Id="rId16" Type="http://schemas.openxmlformats.org/officeDocument/2006/relationships/image" Target="../media/image104.png"/><Relationship Id="rId20" Type="http://schemas.openxmlformats.org/officeDocument/2006/relationships/image" Target="../media/image116.png"/><Relationship Id="rId29" Type="http://schemas.openxmlformats.org/officeDocument/2006/relationships/image" Target="../media/image125.png"/><Relationship Id="rId41"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20.png"/><Relationship Id="rId32" Type="http://schemas.openxmlformats.org/officeDocument/2006/relationships/image" Target="../media/image155.png"/><Relationship Id="rId37" Type="http://schemas.openxmlformats.org/officeDocument/2006/relationships/image" Target="../media/image133.png"/><Relationship Id="rId40" Type="http://schemas.openxmlformats.org/officeDocument/2006/relationships/image" Target="../media/image136.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119.png"/><Relationship Id="rId28" Type="http://schemas.openxmlformats.org/officeDocument/2006/relationships/image" Target="../media/image153.png"/><Relationship Id="rId36" Type="http://schemas.openxmlformats.org/officeDocument/2006/relationships/image" Target="../media/image132.png"/><Relationship Id="rId10" Type="http://schemas.openxmlformats.org/officeDocument/2006/relationships/image" Target="../media/image160.png"/><Relationship Id="rId19" Type="http://schemas.openxmlformats.org/officeDocument/2006/relationships/image" Target="../media/image115.png"/><Relationship Id="rId31" Type="http://schemas.openxmlformats.org/officeDocument/2006/relationships/image" Target="../media/image159.png"/><Relationship Id="rId4" Type="http://schemas.openxmlformats.org/officeDocument/2006/relationships/image" Target="../media/image4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45.png"/><Relationship Id="rId27" Type="http://schemas.openxmlformats.org/officeDocument/2006/relationships/image" Target="../media/image162.png"/><Relationship Id="rId30" Type="http://schemas.openxmlformats.org/officeDocument/2006/relationships/image" Target="../media/image163.png"/><Relationship Id="rId35" Type="http://schemas.openxmlformats.org/officeDocument/2006/relationships/image" Target="../media/image143.png"/></Relationships>
</file>

<file path=ppt/slides/_rels/slide5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14.png"/><Relationship Id="rId26" Type="http://schemas.openxmlformats.org/officeDocument/2006/relationships/image" Target="../media/image122.png"/><Relationship Id="rId39" Type="http://schemas.openxmlformats.org/officeDocument/2006/relationships/image" Target="../media/image135.png"/><Relationship Id="rId3" Type="http://schemas.openxmlformats.org/officeDocument/2006/relationships/image" Target="../media/image43.png"/><Relationship Id="rId21" Type="http://schemas.openxmlformats.org/officeDocument/2006/relationships/image" Target="../media/image156.png"/><Relationship Id="rId34" Type="http://schemas.openxmlformats.org/officeDocument/2006/relationships/image" Target="../media/image147.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67.png"/><Relationship Id="rId25" Type="http://schemas.openxmlformats.org/officeDocument/2006/relationships/image" Target="../media/image121.png"/><Relationship Id="rId33" Type="http://schemas.openxmlformats.org/officeDocument/2006/relationships/image" Target="../media/image151.png"/><Relationship Id="rId38" Type="http://schemas.openxmlformats.org/officeDocument/2006/relationships/image" Target="../media/image134.png"/><Relationship Id="rId2" Type="http://schemas.openxmlformats.org/officeDocument/2006/relationships/notesSlide" Target="../notesSlides/notesSlide58.xml"/><Relationship Id="rId16" Type="http://schemas.openxmlformats.org/officeDocument/2006/relationships/image" Target="../media/image166.png"/><Relationship Id="rId20" Type="http://schemas.openxmlformats.org/officeDocument/2006/relationships/image" Target="../media/image116.png"/><Relationship Id="rId29" Type="http://schemas.openxmlformats.org/officeDocument/2006/relationships/image" Target="../media/image125.png"/><Relationship Id="rId41"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20.png"/><Relationship Id="rId32" Type="http://schemas.openxmlformats.org/officeDocument/2006/relationships/image" Target="../media/image155.png"/><Relationship Id="rId37" Type="http://schemas.openxmlformats.org/officeDocument/2006/relationships/image" Target="../media/image133.png"/><Relationship Id="rId40" Type="http://schemas.openxmlformats.org/officeDocument/2006/relationships/image" Target="../media/image136.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119.png"/><Relationship Id="rId28" Type="http://schemas.openxmlformats.org/officeDocument/2006/relationships/image" Target="../media/image153.png"/><Relationship Id="rId36" Type="http://schemas.openxmlformats.org/officeDocument/2006/relationships/image" Target="../media/image132.png"/><Relationship Id="rId10" Type="http://schemas.openxmlformats.org/officeDocument/2006/relationships/image" Target="../media/image165.png"/><Relationship Id="rId19" Type="http://schemas.openxmlformats.org/officeDocument/2006/relationships/image" Target="../media/image115.png"/><Relationship Id="rId31" Type="http://schemas.openxmlformats.org/officeDocument/2006/relationships/image" Target="../media/image159.png"/><Relationship Id="rId4" Type="http://schemas.openxmlformats.org/officeDocument/2006/relationships/image" Target="../media/image164.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45.png"/><Relationship Id="rId27" Type="http://schemas.openxmlformats.org/officeDocument/2006/relationships/image" Target="../media/image162.png"/><Relationship Id="rId30" Type="http://schemas.openxmlformats.org/officeDocument/2006/relationships/image" Target="../media/image163.png"/><Relationship Id="rId35" Type="http://schemas.openxmlformats.org/officeDocument/2006/relationships/image" Target="../media/image14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67.png"/><Relationship Id="rId26" Type="http://schemas.openxmlformats.org/officeDocument/2006/relationships/image" Target="../media/image171.png"/><Relationship Id="rId39" Type="http://schemas.openxmlformats.org/officeDocument/2006/relationships/image" Target="../media/image134.png"/><Relationship Id="rId3" Type="http://schemas.openxmlformats.org/officeDocument/2006/relationships/image" Target="../media/image43.png"/><Relationship Id="rId21" Type="http://schemas.openxmlformats.org/officeDocument/2006/relationships/image" Target="../media/image116.png"/><Relationship Id="rId34" Type="http://schemas.openxmlformats.org/officeDocument/2006/relationships/image" Target="../media/image151.png"/><Relationship Id="rId42" Type="http://schemas.openxmlformats.org/officeDocument/2006/relationships/image" Target="../media/image137.png"/><Relationship Id="rId7" Type="http://schemas.openxmlformats.org/officeDocument/2006/relationships/image" Target="../media/image70.png"/><Relationship Id="rId12" Type="http://schemas.openxmlformats.org/officeDocument/2006/relationships/image" Target="../media/image100.png"/><Relationship Id="rId17" Type="http://schemas.openxmlformats.org/officeDocument/2006/relationships/image" Target="../media/image170.png"/><Relationship Id="rId25" Type="http://schemas.openxmlformats.org/officeDocument/2006/relationships/image" Target="../media/image120.png"/><Relationship Id="rId33" Type="http://schemas.openxmlformats.org/officeDocument/2006/relationships/image" Target="../media/image155.png"/><Relationship Id="rId38" Type="http://schemas.openxmlformats.org/officeDocument/2006/relationships/image" Target="../media/image133.png"/><Relationship Id="rId2" Type="http://schemas.openxmlformats.org/officeDocument/2006/relationships/notesSlide" Target="../notesSlides/notesSlide59.xml"/><Relationship Id="rId16" Type="http://schemas.openxmlformats.org/officeDocument/2006/relationships/image" Target="../media/image169.png"/><Relationship Id="rId20" Type="http://schemas.openxmlformats.org/officeDocument/2006/relationships/image" Target="../media/image115.png"/><Relationship Id="rId29" Type="http://schemas.openxmlformats.org/officeDocument/2006/relationships/image" Target="../media/image153.png"/><Relationship Id="rId41"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40.png"/><Relationship Id="rId24" Type="http://schemas.openxmlformats.org/officeDocument/2006/relationships/image" Target="../media/image119.png"/><Relationship Id="rId32" Type="http://schemas.openxmlformats.org/officeDocument/2006/relationships/image" Target="../media/image159.png"/><Relationship Id="rId37" Type="http://schemas.openxmlformats.org/officeDocument/2006/relationships/image" Target="../media/image132.png"/><Relationship Id="rId40" Type="http://schemas.openxmlformats.org/officeDocument/2006/relationships/image" Target="../media/image135.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145.png"/><Relationship Id="rId28" Type="http://schemas.openxmlformats.org/officeDocument/2006/relationships/image" Target="../media/image162.png"/><Relationship Id="rId36" Type="http://schemas.openxmlformats.org/officeDocument/2006/relationships/image" Target="../media/image143.png"/><Relationship Id="rId10" Type="http://schemas.openxmlformats.org/officeDocument/2006/relationships/image" Target="../media/image165.png"/><Relationship Id="rId19" Type="http://schemas.openxmlformats.org/officeDocument/2006/relationships/image" Target="../media/image114.png"/><Relationship Id="rId31" Type="http://schemas.openxmlformats.org/officeDocument/2006/relationships/image" Target="../media/image163.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156.pn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47.png"/></Relationships>
</file>

<file path=ppt/slides/_rels/slide61.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102.png"/><Relationship Id="rId18" Type="http://schemas.openxmlformats.org/officeDocument/2006/relationships/image" Target="../media/image167.png"/><Relationship Id="rId26" Type="http://schemas.openxmlformats.org/officeDocument/2006/relationships/image" Target="../media/image175.png"/><Relationship Id="rId39" Type="http://schemas.openxmlformats.org/officeDocument/2006/relationships/image" Target="../media/image134.png"/><Relationship Id="rId3" Type="http://schemas.openxmlformats.org/officeDocument/2006/relationships/image" Target="../media/image43.png"/><Relationship Id="rId21" Type="http://schemas.openxmlformats.org/officeDocument/2006/relationships/image" Target="../media/image116.png"/><Relationship Id="rId34" Type="http://schemas.openxmlformats.org/officeDocument/2006/relationships/image" Target="../media/image151.png"/><Relationship Id="rId42" Type="http://schemas.openxmlformats.org/officeDocument/2006/relationships/image" Target="../media/image137.png"/><Relationship Id="rId7" Type="http://schemas.openxmlformats.org/officeDocument/2006/relationships/image" Target="../media/image77.png"/><Relationship Id="rId12" Type="http://schemas.openxmlformats.org/officeDocument/2006/relationships/image" Target="../media/image101.png"/><Relationship Id="rId17" Type="http://schemas.openxmlformats.org/officeDocument/2006/relationships/image" Target="../media/image170.png"/><Relationship Id="rId25" Type="http://schemas.openxmlformats.org/officeDocument/2006/relationships/image" Target="../media/image120.png"/><Relationship Id="rId33" Type="http://schemas.openxmlformats.org/officeDocument/2006/relationships/image" Target="../media/image155.png"/><Relationship Id="rId38" Type="http://schemas.openxmlformats.org/officeDocument/2006/relationships/image" Target="../media/image133.png"/><Relationship Id="rId2" Type="http://schemas.openxmlformats.org/officeDocument/2006/relationships/notesSlide" Target="../notesSlides/notesSlide60.xml"/><Relationship Id="rId16" Type="http://schemas.openxmlformats.org/officeDocument/2006/relationships/image" Target="../media/image174.png"/><Relationship Id="rId20" Type="http://schemas.openxmlformats.org/officeDocument/2006/relationships/image" Target="../media/image115.png"/><Relationship Id="rId29" Type="http://schemas.openxmlformats.org/officeDocument/2006/relationships/image" Target="../media/image153.png"/><Relationship Id="rId41"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100.png"/><Relationship Id="rId24" Type="http://schemas.openxmlformats.org/officeDocument/2006/relationships/image" Target="../media/image119.png"/><Relationship Id="rId32" Type="http://schemas.openxmlformats.org/officeDocument/2006/relationships/image" Target="../media/image159.png"/><Relationship Id="rId37" Type="http://schemas.openxmlformats.org/officeDocument/2006/relationships/image" Target="../media/image132.png"/><Relationship Id="rId40" Type="http://schemas.openxmlformats.org/officeDocument/2006/relationships/image" Target="../media/image135.png"/><Relationship Id="rId5" Type="http://schemas.openxmlformats.org/officeDocument/2006/relationships/image" Target="../media/image148.png"/><Relationship Id="rId15" Type="http://schemas.openxmlformats.org/officeDocument/2006/relationships/image" Target="../media/image173.png"/><Relationship Id="rId23" Type="http://schemas.openxmlformats.org/officeDocument/2006/relationships/image" Target="../media/image145.png"/><Relationship Id="rId28" Type="http://schemas.openxmlformats.org/officeDocument/2006/relationships/image" Target="../media/image162.png"/><Relationship Id="rId36" Type="http://schemas.openxmlformats.org/officeDocument/2006/relationships/image" Target="../media/image143.png"/><Relationship Id="rId10" Type="http://schemas.openxmlformats.org/officeDocument/2006/relationships/image" Target="../media/image140.png"/><Relationship Id="rId19" Type="http://schemas.openxmlformats.org/officeDocument/2006/relationships/image" Target="../media/image114.png"/><Relationship Id="rId31" Type="http://schemas.openxmlformats.org/officeDocument/2006/relationships/image" Target="../media/image163.png"/><Relationship Id="rId4" Type="http://schemas.openxmlformats.org/officeDocument/2006/relationships/image" Target="../media/image168.png"/><Relationship Id="rId9" Type="http://schemas.openxmlformats.org/officeDocument/2006/relationships/image" Target="../media/image165.png"/><Relationship Id="rId14" Type="http://schemas.openxmlformats.org/officeDocument/2006/relationships/image" Target="../media/image172.png"/><Relationship Id="rId22" Type="http://schemas.openxmlformats.org/officeDocument/2006/relationships/image" Target="../media/image156.pn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47.png"/></Relationships>
</file>

<file path=ppt/slides/_rels/slide62.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177.png"/><Relationship Id="rId18" Type="http://schemas.openxmlformats.org/officeDocument/2006/relationships/image" Target="../media/image167.png"/><Relationship Id="rId26" Type="http://schemas.openxmlformats.org/officeDocument/2006/relationships/image" Target="../media/image175.png"/><Relationship Id="rId39" Type="http://schemas.openxmlformats.org/officeDocument/2006/relationships/image" Target="../media/image134.png"/><Relationship Id="rId3" Type="http://schemas.openxmlformats.org/officeDocument/2006/relationships/image" Target="../media/image43.png"/><Relationship Id="rId21" Type="http://schemas.openxmlformats.org/officeDocument/2006/relationships/image" Target="../media/image116.png"/><Relationship Id="rId34" Type="http://schemas.openxmlformats.org/officeDocument/2006/relationships/image" Target="../media/image151.png"/><Relationship Id="rId42" Type="http://schemas.openxmlformats.org/officeDocument/2006/relationships/image" Target="../media/image137.png"/><Relationship Id="rId7" Type="http://schemas.openxmlformats.org/officeDocument/2006/relationships/image" Target="../media/image77.png"/><Relationship Id="rId12" Type="http://schemas.openxmlformats.org/officeDocument/2006/relationships/image" Target="../media/image101.png"/><Relationship Id="rId17" Type="http://schemas.openxmlformats.org/officeDocument/2006/relationships/image" Target="../media/image170.png"/><Relationship Id="rId25" Type="http://schemas.openxmlformats.org/officeDocument/2006/relationships/image" Target="../media/image120.png"/><Relationship Id="rId33" Type="http://schemas.openxmlformats.org/officeDocument/2006/relationships/image" Target="../media/image155.png"/><Relationship Id="rId38" Type="http://schemas.openxmlformats.org/officeDocument/2006/relationships/image" Target="../media/image133.png"/><Relationship Id="rId2" Type="http://schemas.openxmlformats.org/officeDocument/2006/relationships/notesSlide" Target="../notesSlides/notesSlide61.xml"/><Relationship Id="rId16" Type="http://schemas.openxmlformats.org/officeDocument/2006/relationships/image" Target="../media/image174.png"/><Relationship Id="rId20" Type="http://schemas.openxmlformats.org/officeDocument/2006/relationships/image" Target="../media/image115.png"/><Relationship Id="rId29" Type="http://schemas.openxmlformats.org/officeDocument/2006/relationships/image" Target="../media/image153.png"/><Relationship Id="rId41"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00.png"/><Relationship Id="rId24" Type="http://schemas.openxmlformats.org/officeDocument/2006/relationships/image" Target="../media/image119.png"/><Relationship Id="rId32" Type="http://schemas.openxmlformats.org/officeDocument/2006/relationships/image" Target="../media/image159.png"/><Relationship Id="rId37" Type="http://schemas.openxmlformats.org/officeDocument/2006/relationships/image" Target="../media/image132.png"/><Relationship Id="rId40" Type="http://schemas.openxmlformats.org/officeDocument/2006/relationships/image" Target="../media/image135.png"/><Relationship Id="rId5" Type="http://schemas.openxmlformats.org/officeDocument/2006/relationships/image" Target="../media/image148.png"/><Relationship Id="rId15" Type="http://schemas.openxmlformats.org/officeDocument/2006/relationships/image" Target="../media/image179.png"/><Relationship Id="rId23" Type="http://schemas.openxmlformats.org/officeDocument/2006/relationships/image" Target="../media/image145.png"/><Relationship Id="rId28" Type="http://schemas.openxmlformats.org/officeDocument/2006/relationships/image" Target="../media/image162.png"/><Relationship Id="rId36" Type="http://schemas.openxmlformats.org/officeDocument/2006/relationships/image" Target="../media/image143.png"/><Relationship Id="rId10" Type="http://schemas.openxmlformats.org/officeDocument/2006/relationships/image" Target="../media/image140.png"/><Relationship Id="rId19" Type="http://schemas.openxmlformats.org/officeDocument/2006/relationships/image" Target="../media/image114.png"/><Relationship Id="rId31" Type="http://schemas.openxmlformats.org/officeDocument/2006/relationships/image" Target="../media/image163.png"/><Relationship Id="rId4" Type="http://schemas.openxmlformats.org/officeDocument/2006/relationships/image" Target="../media/image168.png"/><Relationship Id="rId9" Type="http://schemas.openxmlformats.org/officeDocument/2006/relationships/image" Target="../media/image165.png"/><Relationship Id="rId14" Type="http://schemas.openxmlformats.org/officeDocument/2006/relationships/image" Target="../media/image178.png"/><Relationship Id="rId22" Type="http://schemas.openxmlformats.org/officeDocument/2006/relationships/image" Target="../media/image156.pn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47.png"/></Relationships>
</file>

<file path=ppt/slides/_rels/slide6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4.png"/><Relationship Id="rId39" Type="http://schemas.openxmlformats.org/officeDocument/2006/relationships/image" Target="../media/image133.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42" Type="http://schemas.openxmlformats.org/officeDocument/2006/relationships/image" Target="../media/image136.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32.png"/><Relationship Id="rId2" Type="http://schemas.openxmlformats.org/officeDocument/2006/relationships/notesSlide" Target="../notesSlides/notesSlide62.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41"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134.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83.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 Id="rId43" Type="http://schemas.openxmlformats.org/officeDocument/2006/relationships/image" Target="../media/image13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87.png"/><Relationship Id="rId2" Type="http://schemas.openxmlformats.org/officeDocument/2006/relationships/notesSlide" Target="../notesSlides/notesSlide64.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6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89.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88.png"/><Relationship Id="rId2" Type="http://schemas.openxmlformats.org/officeDocument/2006/relationships/notesSlide" Target="../notesSlides/notesSlide65.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6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91.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0.png"/><Relationship Id="rId2" Type="http://schemas.openxmlformats.org/officeDocument/2006/relationships/notesSlide" Target="../notesSlides/notesSlide66.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6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93.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2.png"/><Relationship Id="rId2" Type="http://schemas.openxmlformats.org/officeDocument/2006/relationships/notesSlide" Target="../notesSlides/notesSlide67.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6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95.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4.png"/><Relationship Id="rId2" Type="http://schemas.openxmlformats.org/officeDocument/2006/relationships/notesSlide" Target="../notesSlides/notesSlide68.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95.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6.png"/><Relationship Id="rId2" Type="http://schemas.openxmlformats.org/officeDocument/2006/relationships/notesSlide" Target="../notesSlides/notesSlide69.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95.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7.png"/><Relationship Id="rId2" Type="http://schemas.openxmlformats.org/officeDocument/2006/relationships/notesSlide" Target="../notesSlides/notesSlide70.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5.png"/><Relationship Id="rId2" Type="http://schemas.openxmlformats.org/officeDocument/2006/relationships/notesSlide" Target="../notesSlides/notesSlide71.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199.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8.png"/><Relationship Id="rId2" Type="http://schemas.openxmlformats.org/officeDocument/2006/relationships/notesSlide" Target="../notesSlides/notesSlide72.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201.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00.png"/><Relationship Id="rId2" Type="http://schemas.openxmlformats.org/officeDocument/2006/relationships/notesSlide" Target="../notesSlides/notesSlide73.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9" Type="http://schemas.openxmlformats.org/officeDocument/2006/relationships/image" Target="../media/image201.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198.png"/><Relationship Id="rId2" Type="http://schemas.openxmlformats.org/officeDocument/2006/relationships/notesSlide" Target="../notesSlides/notesSlide74.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186.png"/><Relationship Id="rId3" Type="http://schemas.openxmlformats.org/officeDocument/2006/relationships/image" Target="../media/image43.png"/><Relationship Id="rId21" Type="http://schemas.openxmlformats.org/officeDocument/2006/relationships/image" Target="../media/image115.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01.png"/><Relationship Id="rId2" Type="http://schemas.openxmlformats.org/officeDocument/2006/relationships/notesSlide" Target="../notesSlides/notesSlide75.xml"/><Relationship Id="rId16" Type="http://schemas.openxmlformats.org/officeDocument/2006/relationships/image" Target="../media/image179.png"/><Relationship Id="rId20" Type="http://schemas.openxmlformats.org/officeDocument/2006/relationships/image" Target="../media/image114.png"/><Relationship Id="rId29"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145.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156.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116.png"/><Relationship Id="rId27" Type="http://schemas.openxmlformats.org/officeDocument/2006/relationships/image" Target="../media/image175.png"/><Relationship Id="rId30" Type="http://schemas.openxmlformats.org/officeDocument/2006/relationships/image" Target="../media/image153.png"/><Relationship Id="rId35" Type="http://schemas.openxmlformats.org/officeDocument/2006/relationships/image" Target="../media/image15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01.png"/><Relationship Id="rId2" Type="http://schemas.openxmlformats.org/officeDocument/2006/relationships/notesSlide" Target="../notesSlides/notesSlide77.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11.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01.png"/><Relationship Id="rId2" Type="http://schemas.openxmlformats.org/officeDocument/2006/relationships/notesSlide" Target="../notesSlides/notesSlide79.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13.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12.png"/><Relationship Id="rId2" Type="http://schemas.openxmlformats.org/officeDocument/2006/relationships/notesSlide" Target="../notesSlides/notesSlide80.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41" Type="http://schemas.openxmlformats.org/officeDocument/2006/relationships/image" Target="../media/image215.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14.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13.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12.png"/><Relationship Id="rId2" Type="http://schemas.openxmlformats.org/officeDocument/2006/relationships/notesSlide" Target="../notesSlides/notesSlide81.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16.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16.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12.png"/><Relationship Id="rId2" Type="http://schemas.openxmlformats.org/officeDocument/2006/relationships/notesSlide" Target="../notesSlides/notesSlide82.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1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12.png"/><Relationship Id="rId2" Type="http://schemas.openxmlformats.org/officeDocument/2006/relationships/notesSlide" Target="../notesSlides/notesSlide83.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16.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18.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12.png"/><Relationship Id="rId2" Type="http://schemas.openxmlformats.org/officeDocument/2006/relationships/notesSlide" Target="../notesSlides/notesSlide84.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16.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20.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19.png"/><Relationship Id="rId2" Type="http://schemas.openxmlformats.org/officeDocument/2006/relationships/notesSlide" Target="../notesSlides/notesSlide85.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41"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21.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24.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23.png"/><Relationship Id="rId2" Type="http://schemas.openxmlformats.org/officeDocument/2006/relationships/notesSlide" Target="../notesSlides/notesSlide86.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41"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21.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26.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23.png"/><Relationship Id="rId2" Type="http://schemas.openxmlformats.org/officeDocument/2006/relationships/notesSlide" Target="../notesSlides/notesSlide87.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41"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21.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8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26.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23.png"/><Relationship Id="rId2" Type="http://schemas.openxmlformats.org/officeDocument/2006/relationships/notesSlide" Target="../notesSlides/notesSlide88.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41"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28.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28.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23.png"/><Relationship Id="rId2" Type="http://schemas.openxmlformats.org/officeDocument/2006/relationships/notesSlide" Target="../notesSlides/notesSlide89.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40" Type="http://schemas.openxmlformats.org/officeDocument/2006/relationships/image" Target="../media/image227.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1.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9" Type="http://schemas.openxmlformats.org/officeDocument/2006/relationships/image" Target="../media/image22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38" Type="http://schemas.openxmlformats.org/officeDocument/2006/relationships/image" Target="../media/image223.png"/><Relationship Id="rId2" Type="http://schemas.openxmlformats.org/officeDocument/2006/relationships/notesSlide" Target="../notesSlides/notesSlide90.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2.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3.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8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181.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4.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29.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78.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230.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2.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5.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23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2.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6.xml"/><Relationship Id="rId16" Type="http://schemas.openxmlformats.org/officeDocument/2006/relationships/image" Target="../media/image179.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168.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8.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174.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7.xml"/><Relationship Id="rId16" Type="http://schemas.openxmlformats.org/officeDocument/2006/relationships/image" Target="../media/image236.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165.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4.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_rels/slide9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101.png"/><Relationship Id="rId18" Type="http://schemas.openxmlformats.org/officeDocument/2006/relationships/image" Target="../media/image170.png"/><Relationship Id="rId26" Type="http://schemas.openxmlformats.org/officeDocument/2006/relationships/image" Target="../media/image207.png"/><Relationship Id="rId3" Type="http://schemas.openxmlformats.org/officeDocument/2006/relationships/image" Target="../media/image43.png"/><Relationship Id="rId21" Type="http://schemas.openxmlformats.org/officeDocument/2006/relationships/image" Target="../media/image203.png"/><Relationship Id="rId34" Type="http://schemas.openxmlformats.org/officeDocument/2006/relationships/image" Target="../media/image155.png"/><Relationship Id="rId7" Type="http://schemas.openxmlformats.org/officeDocument/2006/relationships/image" Target="../media/image235.png"/><Relationship Id="rId12" Type="http://schemas.openxmlformats.org/officeDocument/2006/relationships/image" Target="../media/image100.png"/><Relationship Id="rId17" Type="http://schemas.openxmlformats.org/officeDocument/2006/relationships/image" Target="../media/image239.png"/><Relationship Id="rId25" Type="http://schemas.openxmlformats.org/officeDocument/2006/relationships/image" Target="../media/image119.png"/><Relationship Id="rId33" Type="http://schemas.openxmlformats.org/officeDocument/2006/relationships/image" Target="../media/image159.png"/><Relationship Id="rId2" Type="http://schemas.openxmlformats.org/officeDocument/2006/relationships/notesSlide" Target="../notesSlides/notesSlide98.xml"/><Relationship Id="rId16" Type="http://schemas.openxmlformats.org/officeDocument/2006/relationships/image" Target="../media/image104.png"/><Relationship Id="rId20" Type="http://schemas.openxmlformats.org/officeDocument/2006/relationships/image" Target="../media/image202.png"/><Relationship Id="rId29"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1.png"/><Relationship Id="rId11" Type="http://schemas.openxmlformats.org/officeDocument/2006/relationships/image" Target="../media/image140.png"/><Relationship Id="rId24" Type="http://schemas.openxmlformats.org/officeDocument/2006/relationships/image" Target="../media/image206.png"/><Relationship Id="rId32" Type="http://schemas.openxmlformats.org/officeDocument/2006/relationships/image" Target="../media/image163.png"/><Relationship Id="rId37" Type="http://schemas.openxmlformats.org/officeDocument/2006/relationships/image" Target="../media/image143.png"/><Relationship Id="rId5" Type="http://schemas.openxmlformats.org/officeDocument/2006/relationships/image" Target="../media/image148.png"/><Relationship Id="rId15" Type="http://schemas.openxmlformats.org/officeDocument/2006/relationships/image" Target="../media/image103.png"/><Relationship Id="rId23" Type="http://schemas.openxmlformats.org/officeDocument/2006/relationships/image" Target="../media/image205.png"/><Relationship Id="rId28" Type="http://schemas.openxmlformats.org/officeDocument/2006/relationships/image" Target="../media/image122.png"/><Relationship Id="rId36" Type="http://schemas.openxmlformats.org/officeDocument/2006/relationships/image" Target="../media/image147.png"/><Relationship Id="rId10" Type="http://schemas.openxmlformats.org/officeDocument/2006/relationships/image" Target="../media/image238.png"/><Relationship Id="rId19" Type="http://schemas.openxmlformats.org/officeDocument/2006/relationships/image" Target="../media/image167.png"/><Relationship Id="rId31" Type="http://schemas.openxmlformats.org/officeDocument/2006/relationships/image" Target="../media/image125.png"/><Relationship Id="rId4" Type="http://schemas.openxmlformats.org/officeDocument/2006/relationships/image" Target="../media/image237.png"/><Relationship Id="rId9" Type="http://schemas.openxmlformats.org/officeDocument/2006/relationships/image" Target="../media/image85.png"/><Relationship Id="rId14" Type="http://schemas.openxmlformats.org/officeDocument/2006/relationships/image" Target="../media/image102.png"/><Relationship Id="rId22" Type="http://schemas.openxmlformats.org/officeDocument/2006/relationships/image" Target="../media/image204.png"/><Relationship Id="rId27" Type="http://schemas.openxmlformats.org/officeDocument/2006/relationships/image" Target="../media/image208.png"/><Relationship Id="rId30" Type="http://schemas.openxmlformats.org/officeDocument/2006/relationships/image" Target="../media/image210.png"/><Relationship Id="rId35" Type="http://schemas.openxmlformats.org/officeDocument/2006/relationships/image" Target="../media/image1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Sweep And Prune</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1-Dimensional SAP</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Finding pairs on a sorted array is simple:</a:t>
            </a:r>
          </a:p>
        </p:txBody>
      </p:sp>
      <p:sp>
        <p:nvSpPr>
          <p:cNvPr id="4" name="Text Box 2"/>
          <p:cNvSpPr txBox="1">
            <a:spLocks noChangeArrowheads="1"/>
          </p:cNvSpPr>
          <p:nvPr/>
        </p:nvSpPr>
        <p:spPr bwMode="auto">
          <a:xfrm>
            <a:off x="1656315" y="2450748"/>
            <a:ext cx="5047108" cy="22467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size_t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a:t>
            </a:r>
            <a:r>
              <a:rPr lang="en-US" sz="1400" dirty="0" err="1">
                <a:solidFill>
                  <a:srgbClr val="000000"/>
                </a:solidFill>
                <a:highlight>
                  <a:srgbClr val="FFFFFF"/>
                </a:highlight>
                <a:latin typeface="Consolas" panose="020B0609020204030204" pitchFamily="49" charset="0"/>
              </a:rPr>
              <a:t>mEndpoints.size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mEndpoints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IsMin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Create pairs </a:t>
            </a:r>
            <a:r>
              <a:rPr lang="en-US" sz="1400" dirty="0">
                <a:solidFill>
                  <a:srgbClr val="008000"/>
                </a:solidFill>
                <a:highlight>
                  <a:srgbClr val="FFFFFF"/>
                </a:highlight>
                <a:latin typeface="Consolas" panose="020B0609020204030204" pitchFamily="49" charset="0"/>
              </a:rPr>
              <a:t>with everything in our map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this object to the map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Remove from the map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2016826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74034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a:t>
            </a:r>
            <a:r>
              <a:rPr lang="en-US" sz="2400" dirty="0" smtClean="0"/>
              <a:t>being </a:t>
            </a:r>
            <a:r>
              <a:rPr lang="en-US" sz="2400" dirty="0"/>
              <a:t>deleted:</a:t>
            </a:r>
          </a:p>
          <a:p>
            <a:pPr marL="0" indent="0" algn="ctr">
              <a:buNone/>
            </a:pPr>
            <a:r>
              <a:rPr lang="en-US" sz="2400" dirty="0" smtClean="0"/>
              <a:t>Ignore</a:t>
            </a:r>
            <a:endParaRPr lang="en-US" sz="2400" dirty="0"/>
          </a:p>
        </p:txBody>
      </p:sp>
    </p:spTree>
    <p:extLst>
      <p:ext uri="{BB962C8B-B14F-4D97-AF65-F5344CB8AC3E}">
        <p14:creationId xmlns:p14="http://schemas.microsoft.com/office/powerpoint/2010/main" val="42713746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74034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a:t>
            </a:r>
            <a:r>
              <a:rPr lang="en-US" sz="2400" dirty="0" smtClean="0"/>
              <a:t>being </a:t>
            </a:r>
            <a:r>
              <a:rPr lang="en-US" sz="2400" dirty="0"/>
              <a:t>deleted:</a:t>
            </a:r>
          </a:p>
          <a:p>
            <a:pPr marL="0" indent="0" algn="ctr">
              <a:buNone/>
            </a:pPr>
            <a:r>
              <a:rPr lang="en-US" sz="2400" dirty="0" smtClean="0"/>
              <a:t>Ignore</a:t>
            </a:r>
            <a:endParaRPr lang="en-US" sz="2400" dirty="0"/>
          </a:p>
        </p:txBody>
      </p:sp>
    </p:spTree>
    <p:extLst>
      <p:ext uri="{BB962C8B-B14F-4D97-AF65-F5344CB8AC3E}">
        <p14:creationId xmlns:p14="http://schemas.microsoft.com/office/powerpoint/2010/main" val="21150716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74034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not being deleted:</a:t>
            </a:r>
          </a:p>
          <a:p>
            <a:pPr marL="0" indent="0" algn="ctr">
              <a:buNone/>
            </a:pPr>
            <a:r>
              <a:rPr lang="en-US" sz="2400" dirty="0"/>
              <a:t>Copy to insertion position</a:t>
            </a:r>
          </a:p>
        </p:txBody>
      </p:sp>
    </p:spTree>
    <p:extLst>
      <p:ext uri="{BB962C8B-B14F-4D97-AF65-F5344CB8AC3E}">
        <p14:creationId xmlns:p14="http://schemas.microsoft.com/office/powerpoint/2010/main" val="42695025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4</m:t>
                          </m:r>
                        </m:e>
                        <m:sub>
                          <m:r>
                            <a:rPr lang="en-US" b="0" i="1" smtClean="0">
                              <a:solidFill>
                                <a:srgbClr val="C00000"/>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3.0</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36264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a:t>
            </a:r>
            <a:r>
              <a:rPr lang="en-US" sz="2400" dirty="0" smtClean="0"/>
              <a:t>being </a:t>
            </a:r>
            <a:r>
              <a:rPr lang="en-US" sz="2400" dirty="0"/>
              <a:t>deleted:</a:t>
            </a:r>
          </a:p>
          <a:p>
            <a:pPr marL="0" indent="0" algn="ctr">
              <a:buNone/>
            </a:pPr>
            <a:r>
              <a:rPr lang="en-US" sz="2400" dirty="0" smtClean="0"/>
              <a:t>ignore</a:t>
            </a:r>
            <a:endParaRPr lang="en-US" sz="2400" dirty="0"/>
          </a:p>
        </p:txBody>
      </p:sp>
    </p:spTree>
    <p:extLst>
      <p:ext uri="{BB962C8B-B14F-4D97-AF65-F5344CB8AC3E}">
        <p14:creationId xmlns:p14="http://schemas.microsoft.com/office/powerpoint/2010/main" val="11584514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36264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not being deleted:</a:t>
            </a:r>
          </a:p>
          <a:p>
            <a:pPr marL="0" indent="0" algn="ctr">
              <a:buNone/>
            </a:pPr>
            <a:r>
              <a:rPr lang="en-US" sz="2400" dirty="0"/>
              <a:t>Copy to insertion position</a:t>
            </a:r>
          </a:p>
        </p:txBody>
      </p:sp>
    </p:spTree>
    <p:extLst>
      <p:ext uri="{BB962C8B-B14F-4D97-AF65-F5344CB8AC3E}">
        <p14:creationId xmlns:p14="http://schemas.microsoft.com/office/powerpoint/2010/main" val="24293939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5</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7</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3.2</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51" name="Group 50"/>
          <p:cNvGrpSpPr/>
          <p:nvPr/>
        </p:nvGrpSpPr>
        <p:grpSpPr>
          <a:xfrm>
            <a:off x="494049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smtClean="0"/>
              <a:t>Reached the end of the endpoints</a:t>
            </a:r>
            <a:endParaRPr lang="en-US" sz="2400" dirty="0"/>
          </a:p>
        </p:txBody>
      </p:sp>
    </p:spTree>
    <p:extLst>
      <p:ext uri="{BB962C8B-B14F-4D97-AF65-F5344CB8AC3E}">
        <p14:creationId xmlns:p14="http://schemas.microsoft.com/office/powerpoint/2010/main" val="49200305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5</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7</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3.2</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51" name="Group 50"/>
          <p:cNvGrpSpPr/>
          <p:nvPr/>
        </p:nvGrpSpPr>
        <p:grpSpPr>
          <a:xfrm>
            <a:off x="494049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smtClean="0"/>
              <a:t>Remove everything after the last insertion position</a:t>
            </a:r>
            <a:endParaRPr lang="en-US" sz="2400" dirty="0"/>
          </a:p>
        </p:txBody>
      </p:sp>
    </p:spTree>
    <p:extLst>
      <p:ext uri="{BB962C8B-B14F-4D97-AF65-F5344CB8AC3E}">
        <p14:creationId xmlns:p14="http://schemas.microsoft.com/office/powerpoint/2010/main" val="37077688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sp>
        <p:nvSpPr>
          <p:cNvPr id="3" name="Content Placeholder 2"/>
          <p:cNvSpPr>
            <a:spLocks noGrp="1"/>
          </p:cNvSpPr>
          <p:nvPr>
            <p:ph idx="1"/>
          </p:nvPr>
        </p:nvSpPr>
        <p:spPr/>
        <p:txBody>
          <a:bodyPr/>
          <a:lstStyle/>
          <a:p>
            <a:pPr marL="0" indent="0">
              <a:buNone/>
            </a:pPr>
            <a:r>
              <a:rPr lang="en-US" dirty="0" smtClean="0"/>
              <a:t>Integer comparisons are faster than floats</a:t>
            </a:r>
          </a:p>
          <a:p>
            <a:pPr marL="457200" lvl="1" indent="0">
              <a:buNone/>
            </a:pPr>
            <a:r>
              <a:rPr lang="en-US" dirty="0" smtClean="0"/>
              <a:t>*Ever so slightly (5% last I checked)</a:t>
            </a:r>
          </a:p>
          <a:p>
            <a:pPr marL="0" indent="0">
              <a:buNone/>
            </a:pPr>
            <a:endParaRPr lang="en-US" dirty="0" smtClean="0"/>
          </a:p>
          <a:p>
            <a:pPr marL="0" indent="0">
              <a:buNone/>
            </a:pPr>
            <a:endParaRPr lang="en-US" dirty="0"/>
          </a:p>
          <a:p>
            <a:pPr marL="0" indent="0">
              <a:buNone/>
            </a:pPr>
            <a:r>
              <a:rPr lang="en-US" dirty="0" smtClean="0"/>
              <a:t>SAP can work exclusively with integer comparison (via some tricks)</a:t>
            </a:r>
            <a:endParaRPr lang="en-US" dirty="0"/>
          </a:p>
        </p:txBody>
      </p:sp>
    </p:spTree>
    <p:extLst>
      <p:ext uri="{BB962C8B-B14F-4D97-AF65-F5344CB8AC3E}">
        <p14:creationId xmlns:p14="http://schemas.microsoft.com/office/powerpoint/2010/main" val="3212517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sp>
        <p:nvSpPr>
          <p:cNvPr id="3" name="Content Placeholder 2"/>
          <p:cNvSpPr>
            <a:spLocks noGrp="1"/>
          </p:cNvSpPr>
          <p:nvPr>
            <p:ph idx="1"/>
          </p:nvPr>
        </p:nvSpPr>
        <p:spPr/>
        <p:txBody>
          <a:bodyPr/>
          <a:lstStyle/>
          <a:p>
            <a:pPr marL="0" indent="0">
              <a:buNone/>
            </a:pPr>
            <a:r>
              <a:rPr lang="en-US" dirty="0" smtClean="0"/>
              <a:t>Method 1:</a:t>
            </a:r>
          </a:p>
          <a:p>
            <a:pPr marL="457200" lvl="2" indent="0">
              <a:spcBef>
                <a:spcPts val="1000"/>
              </a:spcBef>
              <a:buNone/>
            </a:pPr>
            <a:r>
              <a:rPr lang="en-US" dirty="0"/>
              <a:t>Choose a world scale and re-normalize to </a:t>
            </a:r>
            <a:r>
              <a:rPr lang="en-US" dirty="0" smtClean="0"/>
              <a:t>[-</a:t>
            </a:r>
            <a:r>
              <a:rPr lang="en-US" dirty="0" err="1" smtClean="0"/>
              <a:t>int</a:t>
            </a:r>
            <a:r>
              <a:rPr lang="en-US" dirty="0" smtClean="0"/>
              <a:t> max</a:t>
            </a:r>
            <a:r>
              <a:rPr lang="en-US" dirty="0"/>
              <a:t>, </a:t>
            </a:r>
            <a:r>
              <a:rPr lang="en-US" dirty="0" err="1" smtClean="0"/>
              <a:t>int</a:t>
            </a:r>
            <a:r>
              <a:rPr lang="en-US" dirty="0" smtClean="0"/>
              <a:t> max</a:t>
            </a:r>
            <a:r>
              <a:rPr lang="en-US" dirty="0"/>
              <a:t>]</a:t>
            </a:r>
          </a:p>
          <a:p>
            <a:pPr marL="0" indent="0">
              <a:buNone/>
            </a:pPr>
            <a:endParaRPr lang="en-US" dirty="0"/>
          </a:p>
          <a:p>
            <a:pPr marL="0" indent="0">
              <a:buNone/>
            </a:pPr>
            <a:endParaRPr lang="en-US" dirty="0" smtClean="0"/>
          </a:p>
          <a:p>
            <a:pPr marL="0" indent="0">
              <a:buNone/>
            </a:pPr>
            <a:r>
              <a:rPr lang="en-US" dirty="0" smtClean="0"/>
              <a:t>Problems:</a:t>
            </a:r>
          </a:p>
          <a:p>
            <a:pPr marL="457200" lvl="1" indent="0">
              <a:buNone/>
            </a:pPr>
            <a:r>
              <a:rPr lang="en-US" dirty="0" smtClean="0"/>
              <a:t>Accuracy</a:t>
            </a:r>
          </a:p>
          <a:p>
            <a:pPr marL="457200" lvl="1" indent="0">
              <a:buNone/>
            </a:pPr>
            <a:r>
              <a:rPr lang="en-US" dirty="0" smtClean="0"/>
              <a:t>Artificial world limitations</a:t>
            </a:r>
            <a:endParaRPr lang="en-US" dirty="0"/>
          </a:p>
          <a:p>
            <a:pPr marL="457200" lvl="1" indent="0">
              <a:buNone/>
            </a:pPr>
            <a:endParaRPr lang="en-US" dirty="0" smtClean="0"/>
          </a:p>
        </p:txBody>
      </p:sp>
    </p:spTree>
    <p:extLst>
      <p:ext uri="{BB962C8B-B14F-4D97-AF65-F5344CB8AC3E}">
        <p14:creationId xmlns:p14="http://schemas.microsoft.com/office/powerpoint/2010/main" val="493044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Method 2: Convert floats to </a:t>
            </a:r>
            <a:r>
              <a:rPr lang="en-US" dirty="0" err="1" smtClean="0"/>
              <a:t>ints</a:t>
            </a:r>
            <a:endParaRPr lang="en-US" dirty="0"/>
          </a:p>
          <a:p>
            <a:pPr marL="457200" lvl="1" indent="0">
              <a:buNone/>
            </a:pPr>
            <a:r>
              <a:rPr lang="en-US" dirty="0" smtClean="0"/>
              <a:t>We just need integers that sort like floats</a:t>
            </a:r>
          </a:p>
          <a:p>
            <a:pPr marL="457200" lvl="1" indent="0">
              <a:buNone/>
            </a:pPr>
            <a:r>
              <a:rPr lang="en-US" dirty="0" smtClean="0"/>
              <a:t>No math necessary!</a:t>
            </a:r>
          </a:p>
          <a:p>
            <a:pPr marL="457200" lvl="1" indent="0">
              <a:buNone/>
            </a:pPr>
            <a:endParaRPr lang="en-US" dirty="0"/>
          </a:p>
          <a:p>
            <a:pPr marL="457200" lvl="1" indent="0">
              <a:buNone/>
            </a:pPr>
            <a:endParaRPr lang="en-US" dirty="0" smtClean="0"/>
          </a:p>
          <a:p>
            <a:pPr marL="0" indent="0">
              <a:buNone/>
            </a:pPr>
            <a:r>
              <a:rPr lang="en-US" dirty="0" smtClean="0"/>
              <a:t>Two observations of floating point numbers:</a:t>
            </a:r>
          </a:p>
          <a:p>
            <a:pPr marL="971550" lvl="1" indent="-514350">
              <a:buFont typeface="+mj-lt"/>
              <a:buAutoNum type="arabicPeriod"/>
            </a:pPr>
            <a:r>
              <a:rPr lang="en-US" dirty="0" smtClean="0"/>
              <a:t>Negative floats are larger than positive (sign bit)</a:t>
            </a:r>
          </a:p>
          <a:p>
            <a:pPr marL="971550" lvl="1" indent="-514350">
              <a:buFont typeface="+mj-lt"/>
              <a:buAutoNum type="arabicPeriod"/>
            </a:pPr>
            <a:r>
              <a:rPr lang="en-US" dirty="0" smtClean="0"/>
              <a:t>Negative floats sort backwards</a:t>
            </a:r>
          </a:p>
          <a:p>
            <a:pPr lvl="2"/>
            <a:r>
              <a:rPr lang="en-US" dirty="0"/>
              <a:t>Negative’s floats are larger than positive (sign bit)</a:t>
            </a:r>
          </a:p>
          <a:p>
            <a:pPr lvl="2"/>
            <a:r>
              <a:rPr lang="en-US" dirty="0"/>
              <a:t>Negative floats sort </a:t>
            </a:r>
            <a:r>
              <a:rPr lang="en-US" dirty="0" smtClean="0"/>
              <a:t>backwards</a:t>
            </a:r>
            <a:endParaRPr lang="en-US" dirty="0"/>
          </a:p>
        </p:txBody>
      </p:sp>
    </p:spTree>
    <p:extLst>
      <p:ext uri="{BB962C8B-B14F-4D97-AF65-F5344CB8AC3E}">
        <p14:creationId xmlns:p14="http://schemas.microsoft.com/office/powerpoint/2010/main" val="106380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Sweep Example</a:t>
            </a:r>
            <a:endParaRPr lang="en-US"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039042"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𝑚𝑖𝑛</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039042" y="4799587"/>
                <a:ext cx="650964" cy="533400"/>
              </a:xfrm>
              <a:prstGeom prst="rect">
                <a:avLst/>
              </a:prstGeom>
              <a:blipFill rotWithShape="0">
                <a:blip r:embed="rId3"/>
                <a:stretch>
                  <a:fillRect l="-183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1690006" y="4799588"/>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𝑚𝑖𝑛</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1690006" y="4799588"/>
                <a:ext cx="650964"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2340970"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𝑚𝑎𝑥</m:t>
                          </m:r>
                        </m:sub>
                      </m:sSub>
                    </m:oMath>
                  </m:oMathPara>
                </a14:m>
                <a:endParaRPr lang="en-US" dirty="0"/>
              </a:p>
            </p:txBody>
          </p:sp>
        </mc:Choice>
        <mc:Fallback xmlns="">
          <p:sp>
            <p:nvSpPr>
              <p:cNvPr id="25" name="Rectangle 31"/>
              <p:cNvSpPr>
                <a:spLocks noRot="1" noChangeAspect="1" noMove="1" noResize="1" noEditPoints="1" noAdjustHandles="1" noChangeArrowheads="1" noChangeShapeType="1" noTextEdit="1"/>
              </p:cNvSpPr>
              <p:nvPr/>
            </p:nvSpPr>
            <p:spPr bwMode="auto">
              <a:xfrm>
                <a:off x="2340970" y="4799587"/>
                <a:ext cx="650964" cy="533400"/>
              </a:xfrm>
              <a:prstGeom prst="rect">
                <a:avLst/>
              </a:prstGeom>
              <a:blipFill rotWithShape="0">
                <a:blip r:embed="rId5"/>
                <a:stretch>
                  <a:fillRect l="-550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2991934" y="4799587"/>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𝑚𝑖𝑛</m:t>
                          </m:r>
                        </m:sub>
                      </m:sSub>
                    </m:oMath>
                  </m:oMathPara>
                </a14:m>
                <a:endParaRPr lang="en-US" dirty="0"/>
              </a:p>
            </p:txBody>
          </p:sp>
        </mc:Choice>
        <mc:Fallback xmlns="">
          <p:sp>
            <p:nvSpPr>
              <p:cNvPr id="26" name="Rectangle 31"/>
              <p:cNvSpPr>
                <a:spLocks noRot="1" noChangeAspect="1" noMove="1" noResize="1" noEditPoints="1" noAdjustHandles="1" noChangeArrowheads="1" noChangeShapeType="1" noTextEdit="1"/>
              </p:cNvSpPr>
              <p:nvPr/>
            </p:nvSpPr>
            <p:spPr bwMode="auto">
              <a:xfrm>
                <a:off x="2991934" y="4799587"/>
                <a:ext cx="650964" cy="533399"/>
              </a:xfrm>
              <a:prstGeom prst="rect">
                <a:avLst/>
              </a:prstGeom>
              <a:blipFill rotWithShape="0">
                <a:blip r:embed="rId6"/>
                <a:stretch>
                  <a:fillRect l="-2752"/>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31"/>
              <p:cNvSpPr>
                <a:spLocks noChangeArrowheads="1"/>
              </p:cNvSpPr>
              <p:nvPr/>
            </p:nvSpPr>
            <p:spPr bwMode="auto">
              <a:xfrm>
                <a:off x="3642898" y="4799586"/>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oMath>
                  </m:oMathPara>
                </a14:m>
                <a:endParaRPr lang="en-US" dirty="0"/>
              </a:p>
            </p:txBody>
          </p:sp>
        </mc:Choice>
        <mc:Fallback xmlns="">
          <p:sp>
            <p:nvSpPr>
              <p:cNvPr id="27" name="Rectangle 31"/>
              <p:cNvSpPr>
                <a:spLocks noRot="1" noChangeAspect="1" noMove="1" noResize="1" noEditPoints="1" noAdjustHandles="1" noChangeArrowheads="1" noChangeShapeType="1" noTextEdit="1"/>
              </p:cNvSpPr>
              <p:nvPr/>
            </p:nvSpPr>
            <p:spPr bwMode="auto">
              <a:xfrm>
                <a:off x="3642898" y="4799586"/>
                <a:ext cx="650964" cy="533399"/>
              </a:xfrm>
              <a:prstGeom prst="rect">
                <a:avLst/>
              </a:prstGeom>
              <a:blipFill rotWithShape="0">
                <a:blip r:embed="rId7"/>
                <a:stretch>
                  <a:fillRect l="-3704"/>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293862" y="4799585"/>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𝑚𝑎𝑥</m:t>
                          </m:r>
                        </m:sub>
                      </m:sSub>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293862" y="4799585"/>
                <a:ext cx="650964" cy="533399"/>
              </a:xfrm>
              <a:prstGeom prst="rect">
                <a:avLst/>
              </a:prstGeom>
              <a:blipFill rotWithShape="0">
                <a:blip r:embed="rId8"/>
                <a:stretch>
                  <a:fillRect l="-3670"/>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1"/>
              <p:cNvSpPr>
                <a:spLocks noChangeArrowheads="1"/>
              </p:cNvSpPr>
              <p:nvPr/>
            </p:nvSpPr>
            <p:spPr bwMode="auto">
              <a:xfrm>
                <a:off x="8623991" y="1832753"/>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31" name="Rectangle 31"/>
              <p:cNvSpPr>
                <a:spLocks noRot="1" noChangeAspect="1" noMove="1" noResize="1" noEditPoints="1" noAdjustHandles="1" noChangeArrowheads="1" noChangeShapeType="1" noTextEdit="1"/>
              </p:cNvSpPr>
              <p:nvPr/>
            </p:nvSpPr>
            <p:spPr bwMode="auto">
              <a:xfrm>
                <a:off x="8623991" y="1832753"/>
                <a:ext cx="2189660" cy="1215954"/>
              </a:xfrm>
              <a:prstGeom prst="rect">
                <a:avLst/>
              </a:prstGeom>
              <a:blipFill rotWithShape="0">
                <a:blip r:embed="rId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2" name="Rectangle 31"/>
          <p:cNvSpPr>
            <a:spLocks noChangeArrowheads="1"/>
          </p:cNvSpPr>
          <p:nvPr/>
        </p:nvSpPr>
        <p:spPr bwMode="auto">
          <a:xfrm>
            <a:off x="8623991" y="3669991"/>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33" name="Content Placeholder 2"/>
          <p:cNvSpPr txBox="1">
            <a:spLocks/>
          </p:cNvSpPr>
          <p:nvPr/>
        </p:nvSpPr>
        <p:spPr>
          <a:xfrm>
            <a:off x="8623991" y="1422822"/>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34" name="Content Placeholder 2"/>
          <p:cNvSpPr txBox="1">
            <a:spLocks/>
          </p:cNvSpPr>
          <p:nvPr/>
        </p:nvSpPr>
        <p:spPr>
          <a:xfrm>
            <a:off x="8623991" y="3276536"/>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36" name="Up Arrow 35"/>
          <p:cNvSpPr/>
          <p:nvPr/>
        </p:nvSpPr>
        <p:spPr>
          <a:xfrm>
            <a:off x="1192621" y="5393366"/>
            <a:ext cx="343806" cy="508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p:cNvSpPr txBox="1">
            <a:spLocks/>
          </p:cNvSpPr>
          <p:nvPr/>
        </p:nvSpPr>
        <p:spPr>
          <a:xfrm>
            <a:off x="889000" y="6088745"/>
            <a:ext cx="1046480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Encountered a min: Create pairs with everything in the set and then add to set</a:t>
            </a:r>
            <a:endParaRPr lang="en-US" sz="2000" dirty="0"/>
          </a:p>
        </p:txBody>
      </p:sp>
      <p:pic>
        <p:nvPicPr>
          <p:cNvPr id="38" name="Picture 37"/>
          <p:cNvPicPr>
            <a:picLocks noChangeAspect="1"/>
          </p:cNvPicPr>
          <p:nvPr/>
        </p:nvPicPr>
        <p:blipFill>
          <a:blip r:embed="rId10"/>
          <a:stretch>
            <a:fillRect/>
          </a:stretch>
        </p:blipFill>
        <p:spPr>
          <a:xfrm>
            <a:off x="1295140" y="1878067"/>
            <a:ext cx="3393588" cy="2905782"/>
          </a:xfrm>
          <a:prstGeom prst="rect">
            <a:avLst/>
          </a:prstGeom>
        </p:spPr>
      </p:pic>
      <p:sp>
        <p:nvSpPr>
          <p:cNvPr id="39" name="Content Placeholder 2"/>
          <p:cNvSpPr txBox="1">
            <a:spLocks/>
          </p:cNvSpPr>
          <p:nvPr/>
        </p:nvSpPr>
        <p:spPr>
          <a:xfrm>
            <a:off x="2160538" y="3255977"/>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A</a:t>
            </a:r>
          </a:p>
        </p:txBody>
      </p:sp>
      <p:sp>
        <p:nvSpPr>
          <p:cNvPr id="40" name="Content Placeholder 2"/>
          <p:cNvSpPr txBox="1">
            <a:spLocks/>
          </p:cNvSpPr>
          <p:nvPr/>
        </p:nvSpPr>
        <p:spPr>
          <a:xfrm>
            <a:off x="2991934" y="2339898"/>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C</a:t>
            </a:r>
          </a:p>
        </p:txBody>
      </p:sp>
      <p:sp>
        <p:nvSpPr>
          <p:cNvPr id="41" name="Content Placeholder 2"/>
          <p:cNvSpPr txBox="1">
            <a:spLocks/>
          </p:cNvSpPr>
          <p:nvPr/>
        </p:nvSpPr>
        <p:spPr>
          <a:xfrm>
            <a:off x="3583013" y="3372143"/>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B</a:t>
            </a:r>
          </a:p>
        </p:txBody>
      </p:sp>
    </p:spTree>
    <p:extLst>
      <p:ext uri="{BB962C8B-B14F-4D97-AF65-F5344CB8AC3E}">
        <p14:creationId xmlns:p14="http://schemas.microsoft.com/office/powerpoint/2010/main" val="217666093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Solution:</a:t>
            </a:r>
          </a:p>
          <a:p>
            <a:pPr marL="971550" lvl="1" indent="-514350">
              <a:buFont typeface="+mj-lt"/>
              <a:buAutoNum type="arabicPeriod"/>
            </a:pPr>
            <a:r>
              <a:rPr lang="en-US" dirty="0" smtClean="0"/>
              <a:t>If positive, set the sign bit</a:t>
            </a:r>
          </a:p>
          <a:p>
            <a:pPr marL="971550" lvl="1" indent="-514350">
              <a:buFont typeface="+mj-lt"/>
              <a:buAutoNum type="arabicPeriod"/>
            </a:pPr>
            <a:r>
              <a:rPr lang="en-US" dirty="0" smtClean="0"/>
              <a:t>If negative, binary not the value</a:t>
            </a:r>
            <a:endParaRPr lang="en-US" dirty="0"/>
          </a:p>
        </p:txBody>
      </p:sp>
      <p:sp>
        <p:nvSpPr>
          <p:cNvPr id="4" name="Text Box 2"/>
          <p:cNvSpPr txBox="1">
            <a:spLocks noChangeArrowheads="1"/>
          </p:cNvSpPr>
          <p:nvPr/>
        </p:nvSpPr>
        <p:spPr bwMode="auto">
          <a:xfrm>
            <a:off x="3108856" y="3283863"/>
            <a:ext cx="5974287" cy="28931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unsigned</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signBit</a:t>
            </a:r>
            <a:r>
              <a:rPr lang="en-US" sz="1400" dirty="0">
                <a:solidFill>
                  <a:srgbClr val="000000"/>
                </a:solidFill>
                <a:highlight>
                  <a:srgbClr val="FFFFFF"/>
                </a:highlight>
                <a:latin typeface="Consolas" panose="020B0609020204030204" pitchFamily="49" charset="0"/>
              </a:rPr>
              <a:t> = 1 &lt;&lt; 31;</a:t>
            </a:r>
          </a:p>
          <a:p>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FloatEncode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val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unsigned</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encodedVal</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reinterpret_cast</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*&gt;(&amp;</a:t>
            </a:r>
            <a:r>
              <a:rPr lang="en-US" sz="1400" dirty="0" err="1">
                <a:solidFill>
                  <a:srgbClr val="808080"/>
                </a:solidFill>
                <a:highlight>
                  <a:srgbClr val="FFFFFF"/>
                </a:highlight>
                <a:latin typeface="Consolas" panose="020B0609020204030204" pitchFamily="49" charset="0"/>
              </a:rPr>
              <a:t>val</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If negative, binary not the entire value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encodedVal</a:t>
            </a:r>
            <a:r>
              <a:rPr lang="en-US" sz="1400" dirty="0">
                <a:solidFill>
                  <a:srgbClr val="000000"/>
                </a:solidFill>
                <a:highlight>
                  <a:srgbClr val="FFFFFF"/>
                </a:highlight>
                <a:latin typeface="Consolas" panose="020B0609020204030204" pitchFamily="49" charset="0"/>
              </a:rPr>
              <a:t> &amp; </a:t>
            </a:r>
            <a:r>
              <a:rPr lang="en-US" sz="1400" dirty="0" err="1">
                <a:solidFill>
                  <a:srgbClr val="000000"/>
                </a:solidFill>
                <a:highlight>
                  <a:srgbClr val="FFFFFF"/>
                </a:highlight>
                <a:latin typeface="Consolas" panose="020B0609020204030204" pitchFamily="49" charset="0"/>
              </a:rPr>
              <a:t>signBit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encodedVal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encodedVal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If positive just set the sign bit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encodedVal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signBit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encodedVal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4454120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lstStyle/>
          <a:p>
            <a:pPr marL="0" indent="0">
              <a:buNone/>
            </a:pPr>
            <a:r>
              <a:rPr lang="en-US" dirty="0" smtClean="0"/>
              <a:t>One of the biggest problems with SAP</a:t>
            </a:r>
          </a:p>
          <a:p>
            <a:pPr marL="0" indent="0">
              <a:buNone/>
            </a:pPr>
            <a:r>
              <a:rPr lang="en-US" dirty="0" smtClean="0"/>
              <a:t>No good optimization for any casting methods</a:t>
            </a:r>
          </a:p>
          <a:p>
            <a:pPr marL="0" indent="0">
              <a:buNone/>
            </a:pPr>
            <a:r>
              <a:rPr lang="en-US" dirty="0" smtClean="0"/>
              <a:t>Main reason it’s not used anymore</a:t>
            </a:r>
          </a:p>
          <a:p>
            <a:pPr marL="457200" lvl="1" indent="0">
              <a:buNone/>
            </a:pPr>
            <a:r>
              <a:rPr lang="en-US" dirty="0" smtClean="0"/>
              <a:t>That and clustering</a:t>
            </a:r>
            <a:endParaRPr lang="en-US" dirty="0"/>
          </a:p>
        </p:txBody>
      </p:sp>
    </p:spTree>
    <p:extLst>
      <p:ext uri="{BB962C8B-B14F-4D97-AF65-F5344CB8AC3E}">
        <p14:creationId xmlns:p14="http://schemas.microsoft.com/office/powerpoint/2010/main" val="23622864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Raycasting</a:t>
            </a:r>
            <a:endParaRPr lang="en-US" dirty="0"/>
          </a:p>
        </p:txBody>
      </p:sp>
      <p:sp>
        <p:nvSpPr>
          <p:cNvPr id="3" name="Content Placeholder 2"/>
          <p:cNvSpPr>
            <a:spLocks noGrp="1"/>
          </p:cNvSpPr>
          <p:nvPr>
            <p:ph idx="1"/>
          </p:nvPr>
        </p:nvSpPr>
        <p:spPr/>
        <p:txBody>
          <a:bodyPr/>
          <a:lstStyle/>
          <a:p>
            <a:pPr marL="0" indent="0">
              <a:buNone/>
            </a:pPr>
            <a:r>
              <a:rPr lang="en-US" dirty="0" err="1" smtClean="0"/>
              <a:t>Raycasting</a:t>
            </a:r>
            <a:r>
              <a:rPr lang="en-US" dirty="0" smtClean="0"/>
              <a:t> through non-uniform grid is hard</a:t>
            </a:r>
          </a:p>
          <a:p>
            <a:endParaRPr lang="en-US" dirty="0"/>
          </a:p>
        </p:txBody>
      </p:sp>
    </p:spTree>
    <p:extLst>
      <p:ext uri="{BB962C8B-B14F-4D97-AF65-F5344CB8AC3E}">
        <p14:creationId xmlns:p14="http://schemas.microsoft.com/office/powerpoint/2010/main" val="30901471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Casting</a:t>
            </a:r>
            <a:endParaRPr lang="en-US" dirty="0"/>
          </a:p>
        </p:txBody>
      </p:sp>
      <p:sp>
        <p:nvSpPr>
          <p:cNvPr id="3" name="Content Placeholder 2"/>
          <p:cNvSpPr>
            <a:spLocks noGrp="1"/>
          </p:cNvSpPr>
          <p:nvPr>
            <p:ph idx="1"/>
          </p:nvPr>
        </p:nvSpPr>
        <p:spPr/>
        <p:txBody>
          <a:bodyPr/>
          <a:lstStyle/>
          <a:p>
            <a:pPr marL="0" indent="0">
              <a:buNone/>
            </a:pPr>
            <a:r>
              <a:rPr lang="en-US" dirty="0" smtClean="0"/>
              <a:t>No good method, just do linear pass</a:t>
            </a:r>
          </a:p>
          <a:p>
            <a:pPr marL="457200" lvl="1" indent="0">
              <a:buNone/>
            </a:pPr>
            <a:r>
              <a:rPr lang="en-US" dirty="0" smtClean="0"/>
              <a:t>Or use another spatial partition</a:t>
            </a:r>
            <a:endParaRPr lang="en-US" dirty="0"/>
          </a:p>
        </p:txBody>
      </p:sp>
    </p:spTree>
    <p:extLst>
      <p:ext uri="{BB962C8B-B14F-4D97-AF65-F5344CB8AC3E}">
        <p14:creationId xmlns:p14="http://schemas.microsoft.com/office/powerpoint/2010/main" val="41841157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435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Sweep Example</a:t>
            </a:r>
            <a:endParaRPr lang="en-US" dirty="0"/>
          </a:p>
        </p:txBody>
      </p:sp>
      <mc:AlternateContent xmlns:mc="http://schemas.openxmlformats.org/markup-compatibility/2006" xmlns:a14="http://schemas.microsoft.com/office/drawing/2010/main">
        <mc:Choice Requires="a14">
          <p:sp>
            <p:nvSpPr>
              <p:cNvPr id="31" name="Rectangle 31"/>
              <p:cNvSpPr>
                <a:spLocks noChangeArrowheads="1"/>
              </p:cNvSpPr>
              <p:nvPr/>
            </p:nvSpPr>
            <p:spPr bwMode="auto">
              <a:xfrm>
                <a:off x="8623991" y="1832753"/>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31" name="Rectangle 31"/>
              <p:cNvSpPr>
                <a:spLocks noRot="1" noChangeAspect="1" noMove="1" noResize="1" noEditPoints="1" noAdjustHandles="1" noChangeArrowheads="1" noChangeShapeType="1" noTextEdit="1"/>
              </p:cNvSpPr>
              <p:nvPr/>
            </p:nvSpPr>
            <p:spPr bwMode="auto">
              <a:xfrm>
                <a:off x="8623991" y="1832753"/>
                <a:ext cx="2189660" cy="1215954"/>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8623991" y="3669991"/>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8623991" y="3669991"/>
                <a:ext cx="2189660" cy="1215954"/>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3" name="Content Placeholder 2"/>
          <p:cNvSpPr txBox="1">
            <a:spLocks/>
          </p:cNvSpPr>
          <p:nvPr/>
        </p:nvSpPr>
        <p:spPr>
          <a:xfrm>
            <a:off x="8623991" y="1422822"/>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34" name="Content Placeholder 2"/>
          <p:cNvSpPr txBox="1">
            <a:spLocks/>
          </p:cNvSpPr>
          <p:nvPr/>
        </p:nvSpPr>
        <p:spPr>
          <a:xfrm>
            <a:off x="8623991" y="3276536"/>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37" name="Content Placeholder 2"/>
          <p:cNvSpPr txBox="1">
            <a:spLocks/>
          </p:cNvSpPr>
          <p:nvPr/>
        </p:nvSpPr>
        <p:spPr>
          <a:xfrm>
            <a:off x="889000" y="6088745"/>
            <a:ext cx="1046480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Encountered a min: Create pairs with everything in the set and then add to set</a:t>
            </a:r>
            <a:endParaRPr lang="en-US" sz="2000" dirty="0"/>
          </a:p>
        </p:txBody>
      </p:sp>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1039042"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𝑚𝑖𝑛</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1039042" y="4799587"/>
                <a:ext cx="650964" cy="533400"/>
              </a:xfrm>
              <a:prstGeom prst="rect">
                <a:avLst/>
              </a:prstGeom>
              <a:blipFill rotWithShape="0">
                <a:blip r:embed="rId5"/>
                <a:stretch>
                  <a:fillRect l="-183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1"/>
              <p:cNvSpPr>
                <a:spLocks noChangeArrowheads="1"/>
              </p:cNvSpPr>
              <p:nvPr/>
            </p:nvSpPr>
            <p:spPr bwMode="auto">
              <a:xfrm>
                <a:off x="1690006" y="4799588"/>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𝑚𝑖𝑛</m:t>
                          </m:r>
                        </m:sub>
                      </m:sSub>
                    </m:oMath>
                  </m:oMathPara>
                </a14:m>
                <a:endParaRPr lang="en-US" dirty="0"/>
              </a:p>
            </p:txBody>
          </p:sp>
        </mc:Choice>
        <mc:Fallback xmlns="">
          <p:sp>
            <p:nvSpPr>
              <p:cNvPr id="39" name="Rectangle 31"/>
              <p:cNvSpPr>
                <a:spLocks noRot="1" noChangeAspect="1" noMove="1" noResize="1" noEditPoints="1" noAdjustHandles="1" noChangeArrowheads="1" noChangeShapeType="1" noTextEdit="1"/>
              </p:cNvSpPr>
              <p:nvPr/>
            </p:nvSpPr>
            <p:spPr bwMode="auto">
              <a:xfrm>
                <a:off x="1690006" y="4799588"/>
                <a:ext cx="650964"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2340970"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𝑚𝑎𝑥</m:t>
                          </m:r>
                        </m:sub>
                      </m:sSub>
                    </m:oMath>
                  </m:oMathPara>
                </a14:m>
                <a:endParaRPr lang="en-US" dirty="0"/>
              </a:p>
            </p:txBody>
          </p:sp>
        </mc:Choice>
        <mc:Fallback xmlns="">
          <p:sp>
            <p:nvSpPr>
              <p:cNvPr id="40" name="Rectangle 31"/>
              <p:cNvSpPr>
                <a:spLocks noRot="1" noChangeAspect="1" noMove="1" noResize="1" noEditPoints="1" noAdjustHandles="1" noChangeArrowheads="1" noChangeShapeType="1" noTextEdit="1"/>
              </p:cNvSpPr>
              <p:nvPr/>
            </p:nvSpPr>
            <p:spPr bwMode="auto">
              <a:xfrm>
                <a:off x="2340970" y="4799587"/>
                <a:ext cx="650964" cy="533400"/>
              </a:xfrm>
              <a:prstGeom prst="rect">
                <a:avLst/>
              </a:prstGeom>
              <a:blipFill rotWithShape="0">
                <a:blip r:embed="rId7"/>
                <a:stretch>
                  <a:fillRect l="-550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31"/>
              <p:cNvSpPr>
                <a:spLocks noChangeArrowheads="1"/>
              </p:cNvSpPr>
              <p:nvPr/>
            </p:nvSpPr>
            <p:spPr bwMode="auto">
              <a:xfrm>
                <a:off x="2991934" y="4799587"/>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𝑚𝑖𝑛</m:t>
                          </m:r>
                        </m:sub>
                      </m:sSub>
                    </m:oMath>
                  </m:oMathPara>
                </a14:m>
                <a:endParaRPr lang="en-US" dirty="0"/>
              </a:p>
            </p:txBody>
          </p:sp>
        </mc:Choice>
        <mc:Fallback xmlns="">
          <p:sp>
            <p:nvSpPr>
              <p:cNvPr id="41" name="Rectangle 31"/>
              <p:cNvSpPr>
                <a:spLocks noRot="1" noChangeAspect="1" noMove="1" noResize="1" noEditPoints="1" noAdjustHandles="1" noChangeArrowheads="1" noChangeShapeType="1" noTextEdit="1"/>
              </p:cNvSpPr>
              <p:nvPr/>
            </p:nvSpPr>
            <p:spPr bwMode="auto">
              <a:xfrm>
                <a:off x="2991934" y="4799587"/>
                <a:ext cx="650964" cy="533399"/>
              </a:xfrm>
              <a:prstGeom prst="rect">
                <a:avLst/>
              </a:prstGeom>
              <a:blipFill rotWithShape="0">
                <a:blip r:embed="rId8"/>
                <a:stretch>
                  <a:fillRect l="-2752"/>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31"/>
              <p:cNvSpPr>
                <a:spLocks noChangeArrowheads="1"/>
              </p:cNvSpPr>
              <p:nvPr/>
            </p:nvSpPr>
            <p:spPr bwMode="auto">
              <a:xfrm>
                <a:off x="3642898" y="4799586"/>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oMath>
                  </m:oMathPara>
                </a14:m>
                <a:endParaRPr lang="en-US" dirty="0"/>
              </a:p>
            </p:txBody>
          </p:sp>
        </mc:Choice>
        <mc:Fallback xmlns="">
          <p:sp>
            <p:nvSpPr>
              <p:cNvPr id="42" name="Rectangle 31"/>
              <p:cNvSpPr>
                <a:spLocks noRot="1" noChangeAspect="1" noMove="1" noResize="1" noEditPoints="1" noAdjustHandles="1" noChangeArrowheads="1" noChangeShapeType="1" noTextEdit="1"/>
              </p:cNvSpPr>
              <p:nvPr/>
            </p:nvSpPr>
            <p:spPr bwMode="auto">
              <a:xfrm>
                <a:off x="3642898" y="4799586"/>
                <a:ext cx="650964" cy="533399"/>
              </a:xfrm>
              <a:prstGeom prst="rect">
                <a:avLst/>
              </a:prstGeom>
              <a:blipFill rotWithShape="0">
                <a:blip r:embed="rId9"/>
                <a:stretch>
                  <a:fillRect l="-3704"/>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31"/>
              <p:cNvSpPr>
                <a:spLocks noChangeArrowheads="1"/>
              </p:cNvSpPr>
              <p:nvPr/>
            </p:nvSpPr>
            <p:spPr bwMode="auto">
              <a:xfrm>
                <a:off x="4293862" y="4799585"/>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𝑚𝑎𝑥</m:t>
                          </m:r>
                        </m:sub>
                      </m:sSub>
                    </m:oMath>
                  </m:oMathPara>
                </a14:m>
                <a:endParaRPr lang="en-US" dirty="0"/>
              </a:p>
            </p:txBody>
          </p:sp>
        </mc:Choice>
        <mc:Fallback xmlns="">
          <p:sp>
            <p:nvSpPr>
              <p:cNvPr id="43" name="Rectangle 31"/>
              <p:cNvSpPr>
                <a:spLocks noRot="1" noChangeAspect="1" noMove="1" noResize="1" noEditPoints="1" noAdjustHandles="1" noChangeArrowheads="1" noChangeShapeType="1" noTextEdit="1"/>
              </p:cNvSpPr>
              <p:nvPr/>
            </p:nvSpPr>
            <p:spPr bwMode="auto">
              <a:xfrm>
                <a:off x="4293862" y="4799585"/>
                <a:ext cx="650964" cy="533399"/>
              </a:xfrm>
              <a:prstGeom prst="rect">
                <a:avLst/>
              </a:prstGeom>
              <a:blipFill rotWithShape="0">
                <a:blip r:embed="rId10"/>
                <a:stretch>
                  <a:fillRect l="-3670"/>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5" name="Picture 44"/>
          <p:cNvPicPr>
            <a:picLocks noChangeAspect="1"/>
          </p:cNvPicPr>
          <p:nvPr/>
        </p:nvPicPr>
        <p:blipFill>
          <a:blip r:embed="rId11"/>
          <a:stretch>
            <a:fillRect/>
          </a:stretch>
        </p:blipFill>
        <p:spPr>
          <a:xfrm>
            <a:off x="1295140" y="1878067"/>
            <a:ext cx="3393588" cy="2905782"/>
          </a:xfrm>
          <a:prstGeom prst="rect">
            <a:avLst/>
          </a:prstGeom>
        </p:spPr>
      </p:pic>
      <p:sp>
        <p:nvSpPr>
          <p:cNvPr id="46" name="Content Placeholder 2"/>
          <p:cNvSpPr txBox="1">
            <a:spLocks/>
          </p:cNvSpPr>
          <p:nvPr/>
        </p:nvSpPr>
        <p:spPr>
          <a:xfrm>
            <a:off x="2160538" y="3255977"/>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A</a:t>
            </a:r>
          </a:p>
        </p:txBody>
      </p:sp>
      <p:sp>
        <p:nvSpPr>
          <p:cNvPr id="47" name="Content Placeholder 2"/>
          <p:cNvSpPr txBox="1">
            <a:spLocks/>
          </p:cNvSpPr>
          <p:nvPr/>
        </p:nvSpPr>
        <p:spPr>
          <a:xfrm>
            <a:off x="2991934" y="2339898"/>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C</a:t>
            </a:r>
          </a:p>
        </p:txBody>
      </p:sp>
      <p:sp>
        <p:nvSpPr>
          <p:cNvPr id="48" name="Content Placeholder 2"/>
          <p:cNvSpPr txBox="1">
            <a:spLocks/>
          </p:cNvSpPr>
          <p:nvPr/>
        </p:nvSpPr>
        <p:spPr>
          <a:xfrm>
            <a:off x="3583013" y="3372143"/>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B</a:t>
            </a:r>
          </a:p>
        </p:txBody>
      </p:sp>
      <p:sp>
        <p:nvSpPr>
          <p:cNvPr id="49" name="Up Arrow 48"/>
          <p:cNvSpPr/>
          <p:nvPr/>
        </p:nvSpPr>
        <p:spPr>
          <a:xfrm>
            <a:off x="1843585" y="5393366"/>
            <a:ext cx="343806" cy="508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3749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Sweep Example</a:t>
            </a:r>
            <a:endParaRPr lang="en-US" dirty="0"/>
          </a:p>
        </p:txBody>
      </p:sp>
      <mc:AlternateContent xmlns:mc="http://schemas.openxmlformats.org/markup-compatibility/2006" xmlns:a14="http://schemas.microsoft.com/office/drawing/2010/main">
        <mc:Choice Requires="a14">
          <p:sp>
            <p:nvSpPr>
              <p:cNvPr id="31" name="Rectangle 31"/>
              <p:cNvSpPr>
                <a:spLocks noChangeArrowheads="1"/>
              </p:cNvSpPr>
              <p:nvPr/>
            </p:nvSpPr>
            <p:spPr bwMode="auto">
              <a:xfrm>
                <a:off x="8623991" y="1832753"/>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31" name="Rectangle 31"/>
              <p:cNvSpPr>
                <a:spLocks noRot="1" noChangeAspect="1" noMove="1" noResize="1" noEditPoints="1" noAdjustHandles="1" noChangeArrowheads="1" noChangeShapeType="1" noTextEdit="1"/>
              </p:cNvSpPr>
              <p:nvPr/>
            </p:nvSpPr>
            <p:spPr bwMode="auto">
              <a:xfrm>
                <a:off x="8623991" y="1832753"/>
                <a:ext cx="2189660" cy="1215954"/>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8623991" y="3669991"/>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8623991" y="3669991"/>
                <a:ext cx="2189660" cy="1215954"/>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3" name="Content Placeholder 2"/>
          <p:cNvSpPr txBox="1">
            <a:spLocks/>
          </p:cNvSpPr>
          <p:nvPr/>
        </p:nvSpPr>
        <p:spPr>
          <a:xfrm>
            <a:off x="8623991" y="1422822"/>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34" name="Content Placeholder 2"/>
          <p:cNvSpPr txBox="1">
            <a:spLocks/>
          </p:cNvSpPr>
          <p:nvPr/>
        </p:nvSpPr>
        <p:spPr>
          <a:xfrm>
            <a:off x="8623991" y="3276536"/>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37" name="Content Placeholder 2"/>
          <p:cNvSpPr txBox="1">
            <a:spLocks/>
          </p:cNvSpPr>
          <p:nvPr/>
        </p:nvSpPr>
        <p:spPr>
          <a:xfrm>
            <a:off x="889000" y="6088745"/>
            <a:ext cx="1046480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Encountered a max: Remove from endpoint set</a:t>
            </a:r>
            <a:endParaRPr lang="en-US" sz="2000" dirty="0"/>
          </a:p>
        </p:txBody>
      </p:sp>
      <mc:AlternateContent xmlns:mc="http://schemas.openxmlformats.org/markup-compatibility/2006" xmlns:a14="http://schemas.microsoft.com/office/drawing/2010/main">
        <mc:Choice Requires="a14">
          <p:sp>
            <p:nvSpPr>
              <p:cNvPr id="49" name="Rectangle 31"/>
              <p:cNvSpPr>
                <a:spLocks noChangeArrowheads="1"/>
              </p:cNvSpPr>
              <p:nvPr/>
            </p:nvSpPr>
            <p:spPr bwMode="auto">
              <a:xfrm>
                <a:off x="1039042"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𝑚𝑖𝑛</m:t>
                          </m:r>
                        </m:sub>
                      </m:sSub>
                    </m:oMath>
                  </m:oMathPara>
                </a14:m>
                <a:endParaRPr lang="en-US" dirty="0"/>
              </a:p>
            </p:txBody>
          </p:sp>
        </mc:Choice>
        <mc:Fallback xmlns="">
          <p:sp>
            <p:nvSpPr>
              <p:cNvPr id="49" name="Rectangle 31"/>
              <p:cNvSpPr>
                <a:spLocks noRot="1" noChangeAspect="1" noMove="1" noResize="1" noEditPoints="1" noAdjustHandles="1" noChangeArrowheads="1" noChangeShapeType="1" noTextEdit="1"/>
              </p:cNvSpPr>
              <p:nvPr/>
            </p:nvSpPr>
            <p:spPr bwMode="auto">
              <a:xfrm>
                <a:off x="1039042" y="4799587"/>
                <a:ext cx="650964" cy="533400"/>
              </a:xfrm>
              <a:prstGeom prst="rect">
                <a:avLst/>
              </a:prstGeom>
              <a:blipFill rotWithShape="0">
                <a:blip r:embed="rId5"/>
                <a:stretch>
                  <a:fillRect l="-183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31"/>
              <p:cNvSpPr>
                <a:spLocks noChangeArrowheads="1"/>
              </p:cNvSpPr>
              <p:nvPr/>
            </p:nvSpPr>
            <p:spPr bwMode="auto">
              <a:xfrm>
                <a:off x="1690006" y="4799588"/>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𝑚𝑖𝑛</m:t>
                          </m:r>
                        </m:sub>
                      </m:sSub>
                    </m:oMath>
                  </m:oMathPara>
                </a14:m>
                <a:endParaRPr lang="en-US" dirty="0"/>
              </a:p>
            </p:txBody>
          </p:sp>
        </mc:Choice>
        <mc:Fallback xmlns="">
          <p:sp>
            <p:nvSpPr>
              <p:cNvPr id="50" name="Rectangle 31"/>
              <p:cNvSpPr>
                <a:spLocks noRot="1" noChangeAspect="1" noMove="1" noResize="1" noEditPoints="1" noAdjustHandles="1" noChangeArrowheads="1" noChangeShapeType="1" noTextEdit="1"/>
              </p:cNvSpPr>
              <p:nvPr/>
            </p:nvSpPr>
            <p:spPr bwMode="auto">
              <a:xfrm>
                <a:off x="1690006" y="4799588"/>
                <a:ext cx="650964"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31"/>
              <p:cNvSpPr>
                <a:spLocks noChangeArrowheads="1"/>
              </p:cNvSpPr>
              <p:nvPr/>
            </p:nvSpPr>
            <p:spPr bwMode="auto">
              <a:xfrm>
                <a:off x="2340970"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𝑚𝑎𝑥</m:t>
                          </m:r>
                        </m:sub>
                      </m:sSub>
                    </m:oMath>
                  </m:oMathPara>
                </a14:m>
                <a:endParaRPr lang="en-US" dirty="0"/>
              </a:p>
            </p:txBody>
          </p:sp>
        </mc:Choice>
        <mc:Fallback xmlns="">
          <p:sp>
            <p:nvSpPr>
              <p:cNvPr id="51" name="Rectangle 31"/>
              <p:cNvSpPr>
                <a:spLocks noRot="1" noChangeAspect="1" noMove="1" noResize="1" noEditPoints="1" noAdjustHandles="1" noChangeArrowheads="1" noChangeShapeType="1" noTextEdit="1"/>
              </p:cNvSpPr>
              <p:nvPr/>
            </p:nvSpPr>
            <p:spPr bwMode="auto">
              <a:xfrm>
                <a:off x="2340970" y="4799587"/>
                <a:ext cx="650964" cy="533400"/>
              </a:xfrm>
              <a:prstGeom prst="rect">
                <a:avLst/>
              </a:prstGeom>
              <a:blipFill rotWithShape="0">
                <a:blip r:embed="rId7"/>
                <a:stretch>
                  <a:fillRect l="-550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31"/>
              <p:cNvSpPr>
                <a:spLocks noChangeArrowheads="1"/>
              </p:cNvSpPr>
              <p:nvPr/>
            </p:nvSpPr>
            <p:spPr bwMode="auto">
              <a:xfrm>
                <a:off x="2991934" y="4799587"/>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𝑚𝑖𝑛</m:t>
                          </m:r>
                        </m:sub>
                      </m:sSub>
                    </m:oMath>
                  </m:oMathPara>
                </a14:m>
                <a:endParaRPr lang="en-US" dirty="0"/>
              </a:p>
            </p:txBody>
          </p:sp>
        </mc:Choice>
        <mc:Fallback xmlns="">
          <p:sp>
            <p:nvSpPr>
              <p:cNvPr id="52" name="Rectangle 31"/>
              <p:cNvSpPr>
                <a:spLocks noRot="1" noChangeAspect="1" noMove="1" noResize="1" noEditPoints="1" noAdjustHandles="1" noChangeArrowheads="1" noChangeShapeType="1" noTextEdit="1"/>
              </p:cNvSpPr>
              <p:nvPr/>
            </p:nvSpPr>
            <p:spPr bwMode="auto">
              <a:xfrm>
                <a:off x="2991934" y="4799587"/>
                <a:ext cx="650964" cy="533399"/>
              </a:xfrm>
              <a:prstGeom prst="rect">
                <a:avLst/>
              </a:prstGeom>
              <a:blipFill rotWithShape="0">
                <a:blip r:embed="rId8"/>
                <a:stretch>
                  <a:fillRect l="-2752"/>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31"/>
              <p:cNvSpPr>
                <a:spLocks noChangeArrowheads="1"/>
              </p:cNvSpPr>
              <p:nvPr/>
            </p:nvSpPr>
            <p:spPr bwMode="auto">
              <a:xfrm>
                <a:off x="3642898" y="4799586"/>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oMath>
                  </m:oMathPara>
                </a14:m>
                <a:endParaRPr lang="en-US" dirty="0"/>
              </a:p>
            </p:txBody>
          </p:sp>
        </mc:Choice>
        <mc:Fallback xmlns="">
          <p:sp>
            <p:nvSpPr>
              <p:cNvPr id="53" name="Rectangle 31"/>
              <p:cNvSpPr>
                <a:spLocks noRot="1" noChangeAspect="1" noMove="1" noResize="1" noEditPoints="1" noAdjustHandles="1" noChangeArrowheads="1" noChangeShapeType="1" noTextEdit="1"/>
              </p:cNvSpPr>
              <p:nvPr/>
            </p:nvSpPr>
            <p:spPr bwMode="auto">
              <a:xfrm>
                <a:off x="3642898" y="4799586"/>
                <a:ext cx="650964" cy="533399"/>
              </a:xfrm>
              <a:prstGeom prst="rect">
                <a:avLst/>
              </a:prstGeom>
              <a:blipFill rotWithShape="0">
                <a:blip r:embed="rId9"/>
                <a:stretch>
                  <a:fillRect l="-3704"/>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31"/>
              <p:cNvSpPr>
                <a:spLocks noChangeArrowheads="1"/>
              </p:cNvSpPr>
              <p:nvPr/>
            </p:nvSpPr>
            <p:spPr bwMode="auto">
              <a:xfrm>
                <a:off x="4293862" y="4799585"/>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𝑚𝑎𝑥</m:t>
                          </m:r>
                        </m:sub>
                      </m:sSub>
                    </m:oMath>
                  </m:oMathPara>
                </a14:m>
                <a:endParaRPr lang="en-US" dirty="0"/>
              </a:p>
            </p:txBody>
          </p:sp>
        </mc:Choice>
        <mc:Fallback xmlns="">
          <p:sp>
            <p:nvSpPr>
              <p:cNvPr id="54" name="Rectangle 31"/>
              <p:cNvSpPr>
                <a:spLocks noRot="1" noChangeAspect="1" noMove="1" noResize="1" noEditPoints="1" noAdjustHandles="1" noChangeArrowheads="1" noChangeShapeType="1" noTextEdit="1"/>
              </p:cNvSpPr>
              <p:nvPr/>
            </p:nvSpPr>
            <p:spPr bwMode="auto">
              <a:xfrm>
                <a:off x="4293862" y="4799585"/>
                <a:ext cx="650964" cy="533399"/>
              </a:xfrm>
              <a:prstGeom prst="rect">
                <a:avLst/>
              </a:prstGeom>
              <a:blipFill rotWithShape="0">
                <a:blip r:embed="rId10"/>
                <a:stretch>
                  <a:fillRect l="-3670"/>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5" name="Picture 54"/>
          <p:cNvPicPr>
            <a:picLocks noChangeAspect="1"/>
          </p:cNvPicPr>
          <p:nvPr/>
        </p:nvPicPr>
        <p:blipFill>
          <a:blip r:embed="rId11"/>
          <a:stretch>
            <a:fillRect/>
          </a:stretch>
        </p:blipFill>
        <p:spPr>
          <a:xfrm>
            <a:off x="1295140" y="1878067"/>
            <a:ext cx="3393588" cy="2905782"/>
          </a:xfrm>
          <a:prstGeom prst="rect">
            <a:avLst/>
          </a:prstGeom>
        </p:spPr>
      </p:pic>
      <p:sp>
        <p:nvSpPr>
          <p:cNvPr id="56" name="Content Placeholder 2"/>
          <p:cNvSpPr txBox="1">
            <a:spLocks/>
          </p:cNvSpPr>
          <p:nvPr/>
        </p:nvSpPr>
        <p:spPr>
          <a:xfrm>
            <a:off x="2160538" y="3255977"/>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A</a:t>
            </a:r>
          </a:p>
        </p:txBody>
      </p:sp>
      <p:sp>
        <p:nvSpPr>
          <p:cNvPr id="57" name="Content Placeholder 2"/>
          <p:cNvSpPr txBox="1">
            <a:spLocks/>
          </p:cNvSpPr>
          <p:nvPr/>
        </p:nvSpPr>
        <p:spPr>
          <a:xfrm>
            <a:off x="2991934" y="2339898"/>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C</a:t>
            </a:r>
          </a:p>
        </p:txBody>
      </p:sp>
      <p:sp>
        <p:nvSpPr>
          <p:cNvPr id="58" name="Content Placeholder 2"/>
          <p:cNvSpPr txBox="1">
            <a:spLocks/>
          </p:cNvSpPr>
          <p:nvPr/>
        </p:nvSpPr>
        <p:spPr>
          <a:xfrm>
            <a:off x="3583013" y="3372143"/>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B</a:t>
            </a:r>
          </a:p>
        </p:txBody>
      </p:sp>
      <p:sp>
        <p:nvSpPr>
          <p:cNvPr id="60" name="Up Arrow 59"/>
          <p:cNvSpPr/>
          <p:nvPr/>
        </p:nvSpPr>
        <p:spPr>
          <a:xfrm>
            <a:off x="2494549" y="5393366"/>
            <a:ext cx="343806" cy="508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567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Sweep Example</a:t>
            </a:r>
            <a:endParaRPr lang="en-US" dirty="0"/>
          </a:p>
        </p:txBody>
      </p:sp>
      <mc:AlternateContent xmlns:mc="http://schemas.openxmlformats.org/markup-compatibility/2006" xmlns:a14="http://schemas.microsoft.com/office/drawing/2010/main">
        <mc:Choice Requires="a14">
          <p:sp>
            <p:nvSpPr>
              <p:cNvPr id="31" name="Rectangle 31"/>
              <p:cNvSpPr>
                <a:spLocks noChangeArrowheads="1"/>
              </p:cNvSpPr>
              <p:nvPr/>
            </p:nvSpPr>
            <p:spPr bwMode="auto">
              <a:xfrm>
                <a:off x="8623991" y="1832753"/>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en-US" dirty="0"/>
              </a:p>
            </p:txBody>
          </p:sp>
        </mc:Choice>
        <mc:Fallback xmlns="">
          <p:sp>
            <p:nvSpPr>
              <p:cNvPr id="31" name="Rectangle 31"/>
              <p:cNvSpPr>
                <a:spLocks noRot="1" noChangeAspect="1" noMove="1" noResize="1" noEditPoints="1" noAdjustHandles="1" noChangeArrowheads="1" noChangeShapeType="1" noTextEdit="1"/>
              </p:cNvSpPr>
              <p:nvPr/>
            </p:nvSpPr>
            <p:spPr bwMode="auto">
              <a:xfrm>
                <a:off x="8623991" y="1832753"/>
                <a:ext cx="2189660" cy="1215954"/>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8623991" y="3669991"/>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8623991" y="3669991"/>
                <a:ext cx="2189660" cy="1215954"/>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3" name="Content Placeholder 2"/>
          <p:cNvSpPr txBox="1">
            <a:spLocks/>
          </p:cNvSpPr>
          <p:nvPr/>
        </p:nvSpPr>
        <p:spPr>
          <a:xfrm>
            <a:off x="8623991" y="1422822"/>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34" name="Content Placeholder 2"/>
          <p:cNvSpPr txBox="1">
            <a:spLocks/>
          </p:cNvSpPr>
          <p:nvPr/>
        </p:nvSpPr>
        <p:spPr>
          <a:xfrm>
            <a:off x="8623991" y="3276536"/>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37" name="Content Placeholder 2"/>
          <p:cNvSpPr txBox="1">
            <a:spLocks/>
          </p:cNvSpPr>
          <p:nvPr/>
        </p:nvSpPr>
        <p:spPr>
          <a:xfrm>
            <a:off x="889000" y="6088745"/>
            <a:ext cx="1046480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Encountered a min: Create pairs with everything in the set and then add to set</a:t>
            </a:r>
          </a:p>
        </p:txBody>
      </p:sp>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1039042"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𝑚𝑖𝑛</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1039042" y="4799587"/>
                <a:ext cx="650964" cy="533400"/>
              </a:xfrm>
              <a:prstGeom prst="rect">
                <a:avLst/>
              </a:prstGeom>
              <a:blipFill rotWithShape="0">
                <a:blip r:embed="rId5"/>
                <a:stretch>
                  <a:fillRect l="-183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1"/>
              <p:cNvSpPr>
                <a:spLocks noChangeArrowheads="1"/>
              </p:cNvSpPr>
              <p:nvPr/>
            </p:nvSpPr>
            <p:spPr bwMode="auto">
              <a:xfrm>
                <a:off x="1690006" y="4799588"/>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𝑚𝑖𝑛</m:t>
                          </m:r>
                        </m:sub>
                      </m:sSub>
                    </m:oMath>
                  </m:oMathPara>
                </a14:m>
                <a:endParaRPr lang="en-US" dirty="0"/>
              </a:p>
            </p:txBody>
          </p:sp>
        </mc:Choice>
        <mc:Fallback xmlns="">
          <p:sp>
            <p:nvSpPr>
              <p:cNvPr id="39" name="Rectangle 31"/>
              <p:cNvSpPr>
                <a:spLocks noRot="1" noChangeAspect="1" noMove="1" noResize="1" noEditPoints="1" noAdjustHandles="1" noChangeArrowheads="1" noChangeShapeType="1" noTextEdit="1"/>
              </p:cNvSpPr>
              <p:nvPr/>
            </p:nvSpPr>
            <p:spPr bwMode="auto">
              <a:xfrm>
                <a:off x="1690006" y="4799588"/>
                <a:ext cx="650964"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2340970"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𝑚𝑎𝑥</m:t>
                          </m:r>
                        </m:sub>
                      </m:sSub>
                    </m:oMath>
                  </m:oMathPara>
                </a14:m>
                <a:endParaRPr lang="en-US" dirty="0"/>
              </a:p>
            </p:txBody>
          </p:sp>
        </mc:Choice>
        <mc:Fallback xmlns="">
          <p:sp>
            <p:nvSpPr>
              <p:cNvPr id="40" name="Rectangle 31"/>
              <p:cNvSpPr>
                <a:spLocks noRot="1" noChangeAspect="1" noMove="1" noResize="1" noEditPoints="1" noAdjustHandles="1" noChangeArrowheads="1" noChangeShapeType="1" noTextEdit="1"/>
              </p:cNvSpPr>
              <p:nvPr/>
            </p:nvSpPr>
            <p:spPr bwMode="auto">
              <a:xfrm>
                <a:off x="2340970" y="4799587"/>
                <a:ext cx="650964" cy="533400"/>
              </a:xfrm>
              <a:prstGeom prst="rect">
                <a:avLst/>
              </a:prstGeom>
              <a:blipFill rotWithShape="0">
                <a:blip r:embed="rId7"/>
                <a:stretch>
                  <a:fillRect l="-550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31"/>
              <p:cNvSpPr>
                <a:spLocks noChangeArrowheads="1"/>
              </p:cNvSpPr>
              <p:nvPr/>
            </p:nvSpPr>
            <p:spPr bwMode="auto">
              <a:xfrm>
                <a:off x="2991934" y="4799587"/>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𝑚𝑖𝑛</m:t>
                          </m:r>
                        </m:sub>
                      </m:sSub>
                    </m:oMath>
                  </m:oMathPara>
                </a14:m>
                <a:endParaRPr lang="en-US" dirty="0"/>
              </a:p>
            </p:txBody>
          </p:sp>
        </mc:Choice>
        <mc:Fallback xmlns="">
          <p:sp>
            <p:nvSpPr>
              <p:cNvPr id="41" name="Rectangle 31"/>
              <p:cNvSpPr>
                <a:spLocks noRot="1" noChangeAspect="1" noMove="1" noResize="1" noEditPoints="1" noAdjustHandles="1" noChangeArrowheads="1" noChangeShapeType="1" noTextEdit="1"/>
              </p:cNvSpPr>
              <p:nvPr/>
            </p:nvSpPr>
            <p:spPr bwMode="auto">
              <a:xfrm>
                <a:off x="2991934" y="4799587"/>
                <a:ext cx="650964" cy="533399"/>
              </a:xfrm>
              <a:prstGeom prst="rect">
                <a:avLst/>
              </a:prstGeom>
              <a:blipFill rotWithShape="0">
                <a:blip r:embed="rId8"/>
                <a:stretch>
                  <a:fillRect l="-2752"/>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31"/>
              <p:cNvSpPr>
                <a:spLocks noChangeArrowheads="1"/>
              </p:cNvSpPr>
              <p:nvPr/>
            </p:nvSpPr>
            <p:spPr bwMode="auto">
              <a:xfrm>
                <a:off x="3642898" y="4799586"/>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oMath>
                  </m:oMathPara>
                </a14:m>
                <a:endParaRPr lang="en-US" dirty="0"/>
              </a:p>
            </p:txBody>
          </p:sp>
        </mc:Choice>
        <mc:Fallback xmlns="">
          <p:sp>
            <p:nvSpPr>
              <p:cNvPr id="42" name="Rectangle 31"/>
              <p:cNvSpPr>
                <a:spLocks noRot="1" noChangeAspect="1" noMove="1" noResize="1" noEditPoints="1" noAdjustHandles="1" noChangeArrowheads="1" noChangeShapeType="1" noTextEdit="1"/>
              </p:cNvSpPr>
              <p:nvPr/>
            </p:nvSpPr>
            <p:spPr bwMode="auto">
              <a:xfrm>
                <a:off x="3642898" y="4799586"/>
                <a:ext cx="650964" cy="533399"/>
              </a:xfrm>
              <a:prstGeom prst="rect">
                <a:avLst/>
              </a:prstGeom>
              <a:blipFill rotWithShape="0">
                <a:blip r:embed="rId9"/>
                <a:stretch>
                  <a:fillRect l="-3704"/>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31"/>
              <p:cNvSpPr>
                <a:spLocks noChangeArrowheads="1"/>
              </p:cNvSpPr>
              <p:nvPr/>
            </p:nvSpPr>
            <p:spPr bwMode="auto">
              <a:xfrm>
                <a:off x="4293862" y="4799585"/>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𝑚𝑎𝑥</m:t>
                          </m:r>
                        </m:sub>
                      </m:sSub>
                    </m:oMath>
                  </m:oMathPara>
                </a14:m>
                <a:endParaRPr lang="en-US" dirty="0"/>
              </a:p>
            </p:txBody>
          </p:sp>
        </mc:Choice>
        <mc:Fallback xmlns="">
          <p:sp>
            <p:nvSpPr>
              <p:cNvPr id="43" name="Rectangle 31"/>
              <p:cNvSpPr>
                <a:spLocks noRot="1" noChangeAspect="1" noMove="1" noResize="1" noEditPoints="1" noAdjustHandles="1" noChangeArrowheads="1" noChangeShapeType="1" noTextEdit="1"/>
              </p:cNvSpPr>
              <p:nvPr/>
            </p:nvSpPr>
            <p:spPr bwMode="auto">
              <a:xfrm>
                <a:off x="4293862" y="4799585"/>
                <a:ext cx="650964" cy="533399"/>
              </a:xfrm>
              <a:prstGeom prst="rect">
                <a:avLst/>
              </a:prstGeom>
              <a:blipFill rotWithShape="0">
                <a:blip r:embed="rId10"/>
                <a:stretch>
                  <a:fillRect l="-3670"/>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4" name="Picture 43"/>
          <p:cNvPicPr>
            <a:picLocks noChangeAspect="1"/>
          </p:cNvPicPr>
          <p:nvPr/>
        </p:nvPicPr>
        <p:blipFill>
          <a:blip r:embed="rId11"/>
          <a:stretch>
            <a:fillRect/>
          </a:stretch>
        </p:blipFill>
        <p:spPr>
          <a:xfrm>
            <a:off x="1295140" y="1878067"/>
            <a:ext cx="3393588" cy="2905782"/>
          </a:xfrm>
          <a:prstGeom prst="rect">
            <a:avLst/>
          </a:prstGeom>
        </p:spPr>
      </p:pic>
      <p:sp>
        <p:nvSpPr>
          <p:cNvPr id="45" name="Content Placeholder 2"/>
          <p:cNvSpPr txBox="1">
            <a:spLocks/>
          </p:cNvSpPr>
          <p:nvPr/>
        </p:nvSpPr>
        <p:spPr>
          <a:xfrm>
            <a:off x="2160538" y="3255977"/>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A</a:t>
            </a:r>
          </a:p>
        </p:txBody>
      </p:sp>
      <p:sp>
        <p:nvSpPr>
          <p:cNvPr id="46" name="Content Placeholder 2"/>
          <p:cNvSpPr txBox="1">
            <a:spLocks/>
          </p:cNvSpPr>
          <p:nvPr/>
        </p:nvSpPr>
        <p:spPr>
          <a:xfrm>
            <a:off x="2991934" y="2339898"/>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C</a:t>
            </a:r>
          </a:p>
        </p:txBody>
      </p:sp>
      <p:sp>
        <p:nvSpPr>
          <p:cNvPr id="47" name="Content Placeholder 2"/>
          <p:cNvSpPr txBox="1">
            <a:spLocks/>
          </p:cNvSpPr>
          <p:nvPr/>
        </p:nvSpPr>
        <p:spPr>
          <a:xfrm>
            <a:off x="3583013" y="3372143"/>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B</a:t>
            </a:r>
          </a:p>
        </p:txBody>
      </p:sp>
      <p:sp>
        <p:nvSpPr>
          <p:cNvPr id="49" name="Up Arrow 48"/>
          <p:cNvSpPr/>
          <p:nvPr/>
        </p:nvSpPr>
        <p:spPr>
          <a:xfrm>
            <a:off x="3145513" y="5393366"/>
            <a:ext cx="343806" cy="508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425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Sweep Example</a:t>
            </a:r>
            <a:endParaRPr lang="en-US" dirty="0"/>
          </a:p>
        </p:txBody>
      </p:sp>
      <mc:AlternateContent xmlns:mc="http://schemas.openxmlformats.org/markup-compatibility/2006" xmlns:a14="http://schemas.microsoft.com/office/drawing/2010/main">
        <mc:Choice Requires="a14">
          <p:sp>
            <p:nvSpPr>
              <p:cNvPr id="31" name="Rectangle 31"/>
              <p:cNvSpPr>
                <a:spLocks noChangeArrowheads="1"/>
              </p:cNvSpPr>
              <p:nvPr/>
            </p:nvSpPr>
            <p:spPr bwMode="auto">
              <a:xfrm>
                <a:off x="8623991" y="1832753"/>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31" name="Rectangle 31"/>
              <p:cNvSpPr>
                <a:spLocks noRot="1" noChangeAspect="1" noMove="1" noResize="1" noEditPoints="1" noAdjustHandles="1" noChangeArrowheads="1" noChangeShapeType="1" noTextEdit="1"/>
              </p:cNvSpPr>
              <p:nvPr/>
            </p:nvSpPr>
            <p:spPr bwMode="auto">
              <a:xfrm>
                <a:off x="8623991" y="1832753"/>
                <a:ext cx="2189660" cy="1215954"/>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8623991" y="3669991"/>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8623991" y="3669991"/>
                <a:ext cx="2189660" cy="1215954"/>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3" name="Content Placeholder 2"/>
          <p:cNvSpPr txBox="1">
            <a:spLocks/>
          </p:cNvSpPr>
          <p:nvPr/>
        </p:nvSpPr>
        <p:spPr>
          <a:xfrm>
            <a:off x="8623991" y="1422822"/>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34" name="Content Placeholder 2"/>
          <p:cNvSpPr txBox="1">
            <a:spLocks/>
          </p:cNvSpPr>
          <p:nvPr/>
        </p:nvSpPr>
        <p:spPr>
          <a:xfrm>
            <a:off x="8623991" y="3276536"/>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37" name="Content Placeholder 2"/>
          <p:cNvSpPr txBox="1">
            <a:spLocks/>
          </p:cNvSpPr>
          <p:nvPr/>
        </p:nvSpPr>
        <p:spPr>
          <a:xfrm>
            <a:off x="889000" y="6088745"/>
            <a:ext cx="1046480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Encountered a max: Remove from endpoint set</a:t>
            </a:r>
          </a:p>
        </p:txBody>
      </p:sp>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1039042"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𝑚𝑖𝑛</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1039042" y="4799587"/>
                <a:ext cx="650964" cy="533400"/>
              </a:xfrm>
              <a:prstGeom prst="rect">
                <a:avLst/>
              </a:prstGeom>
              <a:blipFill rotWithShape="0">
                <a:blip r:embed="rId5"/>
                <a:stretch>
                  <a:fillRect l="-183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1"/>
              <p:cNvSpPr>
                <a:spLocks noChangeArrowheads="1"/>
              </p:cNvSpPr>
              <p:nvPr/>
            </p:nvSpPr>
            <p:spPr bwMode="auto">
              <a:xfrm>
                <a:off x="1690006" y="4799588"/>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𝑚𝑖𝑛</m:t>
                          </m:r>
                        </m:sub>
                      </m:sSub>
                    </m:oMath>
                  </m:oMathPara>
                </a14:m>
                <a:endParaRPr lang="en-US" dirty="0"/>
              </a:p>
            </p:txBody>
          </p:sp>
        </mc:Choice>
        <mc:Fallback xmlns="">
          <p:sp>
            <p:nvSpPr>
              <p:cNvPr id="39" name="Rectangle 31"/>
              <p:cNvSpPr>
                <a:spLocks noRot="1" noChangeAspect="1" noMove="1" noResize="1" noEditPoints="1" noAdjustHandles="1" noChangeArrowheads="1" noChangeShapeType="1" noTextEdit="1"/>
              </p:cNvSpPr>
              <p:nvPr/>
            </p:nvSpPr>
            <p:spPr bwMode="auto">
              <a:xfrm>
                <a:off x="1690006" y="4799588"/>
                <a:ext cx="650964"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2340970"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𝑚𝑎𝑥</m:t>
                          </m:r>
                        </m:sub>
                      </m:sSub>
                    </m:oMath>
                  </m:oMathPara>
                </a14:m>
                <a:endParaRPr lang="en-US" dirty="0"/>
              </a:p>
            </p:txBody>
          </p:sp>
        </mc:Choice>
        <mc:Fallback xmlns="">
          <p:sp>
            <p:nvSpPr>
              <p:cNvPr id="40" name="Rectangle 31"/>
              <p:cNvSpPr>
                <a:spLocks noRot="1" noChangeAspect="1" noMove="1" noResize="1" noEditPoints="1" noAdjustHandles="1" noChangeArrowheads="1" noChangeShapeType="1" noTextEdit="1"/>
              </p:cNvSpPr>
              <p:nvPr/>
            </p:nvSpPr>
            <p:spPr bwMode="auto">
              <a:xfrm>
                <a:off x="2340970" y="4799587"/>
                <a:ext cx="650964" cy="533400"/>
              </a:xfrm>
              <a:prstGeom prst="rect">
                <a:avLst/>
              </a:prstGeom>
              <a:blipFill rotWithShape="0">
                <a:blip r:embed="rId7"/>
                <a:stretch>
                  <a:fillRect l="-550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31"/>
              <p:cNvSpPr>
                <a:spLocks noChangeArrowheads="1"/>
              </p:cNvSpPr>
              <p:nvPr/>
            </p:nvSpPr>
            <p:spPr bwMode="auto">
              <a:xfrm>
                <a:off x="2991934" y="4799587"/>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𝑚𝑖𝑛</m:t>
                          </m:r>
                        </m:sub>
                      </m:sSub>
                    </m:oMath>
                  </m:oMathPara>
                </a14:m>
                <a:endParaRPr lang="en-US" dirty="0"/>
              </a:p>
            </p:txBody>
          </p:sp>
        </mc:Choice>
        <mc:Fallback xmlns="">
          <p:sp>
            <p:nvSpPr>
              <p:cNvPr id="41" name="Rectangle 31"/>
              <p:cNvSpPr>
                <a:spLocks noRot="1" noChangeAspect="1" noMove="1" noResize="1" noEditPoints="1" noAdjustHandles="1" noChangeArrowheads="1" noChangeShapeType="1" noTextEdit="1"/>
              </p:cNvSpPr>
              <p:nvPr/>
            </p:nvSpPr>
            <p:spPr bwMode="auto">
              <a:xfrm>
                <a:off x="2991934" y="4799587"/>
                <a:ext cx="650964" cy="533399"/>
              </a:xfrm>
              <a:prstGeom prst="rect">
                <a:avLst/>
              </a:prstGeom>
              <a:blipFill rotWithShape="0">
                <a:blip r:embed="rId8"/>
                <a:stretch>
                  <a:fillRect l="-2752"/>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31"/>
              <p:cNvSpPr>
                <a:spLocks noChangeArrowheads="1"/>
              </p:cNvSpPr>
              <p:nvPr/>
            </p:nvSpPr>
            <p:spPr bwMode="auto">
              <a:xfrm>
                <a:off x="3642898" y="4799586"/>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oMath>
                  </m:oMathPara>
                </a14:m>
                <a:endParaRPr lang="en-US" dirty="0"/>
              </a:p>
            </p:txBody>
          </p:sp>
        </mc:Choice>
        <mc:Fallback xmlns="">
          <p:sp>
            <p:nvSpPr>
              <p:cNvPr id="42" name="Rectangle 31"/>
              <p:cNvSpPr>
                <a:spLocks noRot="1" noChangeAspect="1" noMove="1" noResize="1" noEditPoints="1" noAdjustHandles="1" noChangeArrowheads="1" noChangeShapeType="1" noTextEdit="1"/>
              </p:cNvSpPr>
              <p:nvPr/>
            </p:nvSpPr>
            <p:spPr bwMode="auto">
              <a:xfrm>
                <a:off x="3642898" y="4799586"/>
                <a:ext cx="650964" cy="533399"/>
              </a:xfrm>
              <a:prstGeom prst="rect">
                <a:avLst/>
              </a:prstGeom>
              <a:blipFill rotWithShape="0">
                <a:blip r:embed="rId9"/>
                <a:stretch>
                  <a:fillRect l="-3704"/>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31"/>
              <p:cNvSpPr>
                <a:spLocks noChangeArrowheads="1"/>
              </p:cNvSpPr>
              <p:nvPr/>
            </p:nvSpPr>
            <p:spPr bwMode="auto">
              <a:xfrm>
                <a:off x="4293862" y="4799585"/>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𝑚𝑎𝑥</m:t>
                          </m:r>
                        </m:sub>
                      </m:sSub>
                    </m:oMath>
                  </m:oMathPara>
                </a14:m>
                <a:endParaRPr lang="en-US" dirty="0"/>
              </a:p>
            </p:txBody>
          </p:sp>
        </mc:Choice>
        <mc:Fallback xmlns="">
          <p:sp>
            <p:nvSpPr>
              <p:cNvPr id="43" name="Rectangle 31"/>
              <p:cNvSpPr>
                <a:spLocks noRot="1" noChangeAspect="1" noMove="1" noResize="1" noEditPoints="1" noAdjustHandles="1" noChangeArrowheads="1" noChangeShapeType="1" noTextEdit="1"/>
              </p:cNvSpPr>
              <p:nvPr/>
            </p:nvSpPr>
            <p:spPr bwMode="auto">
              <a:xfrm>
                <a:off x="4293862" y="4799585"/>
                <a:ext cx="650964" cy="533399"/>
              </a:xfrm>
              <a:prstGeom prst="rect">
                <a:avLst/>
              </a:prstGeom>
              <a:blipFill rotWithShape="0">
                <a:blip r:embed="rId10"/>
                <a:stretch>
                  <a:fillRect l="-3670"/>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4" name="Picture 43"/>
          <p:cNvPicPr>
            <a:picLocks noChangeAspect="1"/>
          </p:cNvPicPr>
          <p:nvPr/>
        </p:nvPicPr>
        <p:blipFill>
          <a:blip r:embed="rId11"/>
          <a:stretch>
            <a:fillRect/>
          </a:stretch>
        </p:blipFill>
        <p:spPr>
          <a:xfrm>
            <a:off x="1295140" y="1878067"/>
            <a:ext cx="3393588" cy="2905782"/>
          </a:xfrm>
          <a:prstGeom prst="rect">
            <a:avLst/>
          </a:prstGeom>
        </p:spPr>
      </p:pic>
      <p:sp>
        <p:nvSpPr>
          <p:cNvPr id="45" name="Content Placeholder 2"/>
          <p:cNvSpPr txBox="1">
            <a:spLocks/>
          </p:cNvSpPr>
          <p:nvPr/>
        </p:nvSpPr>
        <p:spPr>
          <a:xfrm>
            <a:off x="2160538" y="3255977"/>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A</a:t>
            </a:r>
          </a:p>
        </p:txBody>
      </p:sp>
      <p:sp>
        <p:nvSpPr>
          <p:cNvPr id="46" name="Content Placeholder 2"/>
          <p:cNvSpPr txBox="1">
            <a:spLocks/>
          </p:cNvSpPr>
          <p:nvPr/>
        </p:nvSpPr>
        <p:spPr>
          <a:xfrm>
            <a:off x="2991934" y="2339898"/>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C</a:t>
            </a:r>
          </a:p>
        </p:txBody>
      </p:sp>
      <p:sp>
        <p:nvSpPr>
          <p:cNvPr id="47" name="Content Placeholder 2"/>
          <p:cNvSpPr txBox="1">
            <a:spLocks/>
          </p:cNvSpPr>
          <p:nvPr/>
        </p:nvSpPr>
        <p:spPr>
          <a:xfrm>
            <a:off x="3583013" y="3372143"/>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B</a:t>
            </a:r>
          </a:p>
        </p:txBody>
      </p:sp>
      <p:sp>
        <p:nvSpPr>
          <p:cNvPr id="19" name="Up Arrow 18"/>
          <p:cNvSpPr/>
          <p:nvPr/>
        </p:nvSpPr>
        <p:spPr>
          <a:xfrm>
            <a:off x="3801543" y="5393366"/>
            <a:ext cx="343806" cy="508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004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Sweep Example</a:t>
            </a:r>
            <a:endParaRPr lang="en-US" dirty="0"/>
          </a:p>
        </p:txBody>
      </p:sp>
      <p:sp>
        <p:nvSpPr>
          <p:cNvPr id="31" name="Rectangle 31"/>
          <p:cNvSpPr>
            <a:spLocks noChangeArrowheads="1"/>
          </p:cNvSpPr>
          <p:nvPr/>
        </p:nvSpPr>
        <p:spPr bwMode="auto">
          <a:xfrm>
            <a:off x="8623991" y="1832753"/>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8623991" y="3669991"/>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8623991" y="3669991"/>
                <a:ext cx="2189660" cy="1215954"/>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3" name="Content Placeholder 2"/>
          <p:cNvSpPr txBox="1">
            <a:spLocks/>
          </p:cNvSpPr>
          <p:nvPr/>
        </p:nvSpPr>
        <p:spPr>
          <a:xfrm>
            <a:off x="8623991" y="1422822"/>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34" name="Content Placeholder 2"/>
          <p:cNvSpPr txBox="1">
            <a:spLocks/>
          </p:cNvSpPr>
          <p:nvPr/>
        </p:nvSpPr>
        <p:spPr>
          <a:xfrm>
            <a:off x="8623991" y="3276536"/>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37" name="Content Placeholder 2"/>
          <p:cNvSpPr txBox="1">
            <a:spLocks/>
          </p:cNvSpPr>
          <p:nvPr/>
        </p:nvSpPr>
        <p:spPr>
          <a:xfrm>
            <a:off x="889000" y="6088745"/>
            <a:ext cx="1046480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Encountered a max: Remove from endpoint set</a:t>
            </a:r>
          </a:p>
        </p:txBody>
      </p:sp>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1039042"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𝑚𝑖𝑛</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1039042" y="4799587"/>
                <a:ext cx="650964" cy="533400"/>
              </a:xfrm>
              <a:prstGeom prst="rect">
                <a:avLst/>
              </a:prstGeom>
              <a:blipFill rotWithShape="0">
                <a:blip r:embed="rId4"/>
                <a:stretch>
                  <a:fillRect l="-183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1"/>
              <p:cNvSpPr>
                <a:spLocks noChangeArrowheads="1"/>
              </p:cNvSpPr>
              <p:nvPr/>
            </p:nvSpPr>
            <p:spPr bwMode="auto">
              <a:xfrm>
                <a:off x="1690006" y="4799588"/>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𝑚𝑖𝑛</m:t>
                          </m:r>
                        </m:sub>
                      </m:sSub>
                    </m:oMath>
                  </m:oMathPara>
                </a14:m>
                <a:endParaRPr lang="en-US" dirty="0"/>
              </a:p>
            </p:txBody>
          </p:sp>
        </mc:Choice>
        <mc:Fallback xmlns="">
          <p:sp>
            <p:nvSpPr>
              <p:cNvPr id="39" name="Rectangle 31"/>
              <p:cNvSpPr>
                <a:spLocks noRot="1" noChangeAspect="1" noMove="1" noResize="1" noEditPoints="1" noAdjustHandles="1" noChangeArrowheads="1" noChangeShapeType="1" noTextEdit="1"/>
              </p:cNvSpPr>
              <p:nvPr/>
            </p:nvSpPr>
            <p:spPr bwMode="auto">
              <a:xfrm>
                <a:off x="1690006" y="4799588"/>
                <a:ext cx="650964"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2340970" y="4799587"/>
                <a:ext cx="650964"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𝑚𝑎𝑥</m:t>
                          </m:r>
                        </m:sub>
                      </m:sSub>
                    </m:oMath>
                  </m:oMathPara>
                </a14:m>
                <a:endParaRPr lang="en-US" dirty="0"/>
              </a:p>
            </p:txBody>
          </p:sp>
        </mc:Choice>
        <mc:Fallback xmlns="">
          <p:sp>
            <p:nvSpPr>
              <p:cNvPr id="40" name="Rectangle 31"/>
              <p:cNvSpPr>
                <a:spLocks noRot="1" noChangeAspect="1" noMove="1" noResize="1" noEditPoints="1" noAdjustHandles="1" noChangeArrowheads="1" noChangeShapeType="1" noTextEdit="1"/>
              </p:cNvSpPr>
              <p:nvPr/>
            </p:nvSpPr>
            <p:spPr bwMode="auto">
              <a:xfrm>
                <a:off x="2340970" y="4799587"/>
                <a:ext cx="650964" cy="533400"/>
              </a:xfrm>
              <a:prstGeom prst="rect">
                <a:avLst/>
              </a:prstGeom>
              <a:blipFill rotWithShape="0">
                <a:blip r:embed="rId6"/>
                <a:stretch>
                  <a:fillRect l="-550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31"/>
              <p:cNvSpPr>
                <a:spLocks noChangeArrowheads="1"/>
              </p:cNvSpPr>
              <p:nvPr/>
            </p:nvSpPr>
            <p:spPr bwMode="auto">
              <a:xfrm>
                <a:off x="2991934" y="4799587"/>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𝑚𝑖𝑛</m:t>
                          </m:r>
                        </m:sub>
                      </m:sSub>
                    </m:oMath>
                  </m:oMathPara>
                </a14:m>
                <a:endParaRPr lang="en-US" dirty="0"/>
              </a:p>
            </p:txBody>
          </p:sp>
        </mc:Choice>
        <mc:Fallback xmlns="">
          <p:sp>
            <p:nvSpPr>
              <p:cNvPr id="41" name="Rectangle 31"/>
              <p:cNvSpPr>
                <a:spLocks noRot="1" noChangeAspect="1" noMove="1" noResize="1" noEditPoints="1" noAdjustHandles="1" noChangeArrowheads="1" noChangeShapeType="1" noTextEdit="1"/>
              </p:cNvSpPr>
              <p:nvPr/>
            </p:nvSpPr>
            <p:spPr bwMode="auto">
              <a:xfrm>
                <a:off x="2991934" y="4799587"/>
                <a:ext cx="650964" cy="533399"/>
              </a:xfrm>
              <a:prstGeom prst="rect">
                <a:avLst/>
              </a:prstGeom>
              <a:blipFill rotWithShape="0">
                <a:blip r:embed="rId7"/>
                <a:stretch>
                  <a:fillRect l="-2752"/>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31"/>
              <p:cNvSpPr>
                <a:spLocks noChangeArrowheads="1"/>
              </p:cNvSpPr>
              <p:nvPr/>
            </p:nvSpPr>
            <p:spPr bwMode="auto">
              <a:xfrm>
                <a:off x="3642898" y="4799586"/>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𝑚𝑎𝑥</m:t>
                          </m:r>
                        </m:sub>
                      </m:sSub>
                    </m:oMath>
                  </m:oMathPara>
                </a14:m>
                <a:endParaRPr lang="en-US" dirty="0"/>
              </a:p>
            </p:txBody>
          </p:sp>
        </mc:Choice>
        <mc:Fallback xmlns="">
          <p:sp>
            <p:nvSpPr>
              <p:cNvPr id="42" name="Rectangle 31"/>
              <p:cNvSpPr>
                <a:spLocks noRot="1" noChangeAspect="1" noMove="1" noResize="1" noEditPoints="1" noAdjustHandles="1" noChangeArrowheads="1" noChangeShapeType="1" noTextEdit="1"/>
              </p:cNvSpPr>
              <p:nvPr/>
            </p:nvSpPr>
            <p:spPr bwMode="auto">
              <a:xfrm>
                <a:off x="3642898" y="4799586"/>
                <a:ext cx="650964" cy="533399"/>
              </a:xfrm>
              <a:prstGeom prst="rect">
                <a:avLst/>
              </a:prstGeom>
              <a:blipFill rotWithShape="0">
                <a:blip r:embed="rId8"/>
                <a:stretch>
                  <a:fillRect l="-3704"/>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31"/>
              <p:cNvSpPr>
                <a:spLocks noChangeArrowheads="1"/>
              </p:cNvSpPr>
              <p:nvPr/>
            </p:nvSpPr>
            <p:spPr bwMode="auto">
              <a:xfrm>
                <a:off x="4293862" y="4799585"/>
                <a:ext cx="650964" cy="533399"/>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𝑚𝑎𝑥</m:t>
                          </m:r>
                        </m:sub>
                      </m:sSub>
                    </m:oMath>
                  </m:oMathPara>
                </a14:m>
                <a:endParaRPr lang="en-US" dirty="0"/>
              </a:p>
            </p:txBody>
          </p:sp>
        </mc:Choice>
        <mc:Fallback xmlns="">
          <p:sp>
            <p:nvSpPr>
              <p:cNvPr id="43" name="Rectangle 31"/>
              <p:cNvSpPr>
                <a:spLocks noRot="1" noChangeAspect="1" noMove="1" noResize="1" noEditPoints="1" noAdjustHandles="1" noChangeArrowheads="1" noChangeShapeType="1" noTextEdit="1"/>
              </p:cNvSpPr>
              <p:nvPr/>
            </p:nvSpPr>
            <p:spPr bwMode="auto">
              <a:xfrm>
                <a:off x="4293862" y="4799585"/>
                <a:ext cx="650964" cy="533399"/>
              </a:xfrm>
              <a:prstGeom prst="rect">
                <a:avLst/>
              </a:prstGeom>
              <a:blipFill rotWithShape="0">
                <a:blip r:embed="rId9"/>
                <a:stretch>
                  <a:fillRect l="-3670"/>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4" name="Picture 43"/>
          <p:cNvPicPr>
            <a:picLocks noChangeAspect="1"/>
          </p:cNvPicPr>
          <p:nvPr/>
        </p:nvPicPr>
        <p:blipFill>
          <a:blip r:embed="rId10"/>
          <a:stretch>
            <a:fillRect/>
          </a:stretch>
        </p:blipFill>
        <p:spPr>
          <a:xfrm>
            <a:off x="1295140" y="1878067"/>
            <a:ext cx="3393588" cy="2905782"/>
          </a:xfrm>
          <a:prstGeom prst="rect">
            <a:avLst/>
          </a:prstGeom>
        </p:spPr>
      </p:pic>
      <p:sp>
        <p:nvSpPr>
          <p:cNvPr id="45" name="Content Placeholder 2"/>
          <p:cNvSpPr txBox="1">
            <a:spLocks/>
          </p:cNvSpPr>
          <p:nvPr/>
        </p:nvSpPr>
        <p:spPr>
          <a:xfrm>
            <a:off x="2160538" y="3255977"/>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A</a:t>
            </a:r>
          </a:p>
        </p:txBody>
      </p:sp>
      <p:sp>
        <p:nvSpPr>
          <p:cNvPr id="46" name="Content Placeholder 2"/>
          <p:cNvSpPr txBox="1">
            <a:spLocks/>
          </p:cNvSpPr>
          <p:nvPr/>
        </p:nvSpPr>
        <p:spPr>
          <a:xfrm>
            <a:off x="2991934" y="2339898"/>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C</a:t>
            </a:r>
          </a:p>
        </p:txBody>
      </p:sp>
      <p:sp>
        <p:nvSpPr>
          <p:cNvPr id="47" name="Content Placeholder 2"/>
          <p:cNvSpPr txBox="1">
            <a:spLocks/>
          </p:cNvSpPr>
          <p:nvPr/>
        </p:nvSpPr>
        <p:spPr>
          <a:xfrm>
            <a:off x="3583013" y="3372143"/>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B</a:t>
            </a:r>
          </a:p>
        </p:txBody>
      </p:sp>
      <p:sp>
        <p:nvSpPr>
          <p:cNvPr id="20" name="Up Arrow 19"/>
          <p:cNvSpPr/>
          <p:nvPr/>
        </p:nvSpPr>
        <p:spPr>
          <a:xfrm>
            <a:off x="4447441" y="5393366"/>
            <a:ext cx="343806" cy="5080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7703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1-Dimensional SAP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Sorting can be achieved with your favorite algorithm</a:t>
                </a:r>
              </a:p>
              <a:p>
                <a:pPr marL="0" indent="0">
                  <a:buNone/>
                </a:pPr>
                <a:r>
                  <a:rPr lang="en-US" dirty="0"/>
                  <a:t>	</a:t>
                </a:r>
                <a:r>
                  <a:rPr lang="en-US" dirty="0" smtClean="0"/>
                  <a:t>I recommend Insertion Sort for reasons I’ll get to later</a:t>
                </a:r>
              </a:p>
              <a:p>
                <a:pPr marL="0" indent="0">
                  <a:buNone/>
                </a:pPr>
                <a:endParaRPr lang="en-US" dirty="0"/>
              </a:p>
              <a:p>
                <a:pPr marL="0" indent="0">
                  <a:buNone/>
                </a:pPr>
                <a:r>
                  <a:rPr lang="en-US" dirty="0" smtClean="0"/>
                  <a:t>Now for one axis we have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𝑛𝑙𝑜𝑔𝑛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smtClean="0"/>
                  <a:t> complexity</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Another name for Sweep and Prune is Sort and Sweep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14314" cy="4823369"/>
              </a:xfrm>
              <a:blipFill rotWithShape="0">
                <a:blip r:embed="rId3"/>
                <a:stretch>
                  <a:fillRect l="-1152" t="-2020"/>
                </a:stretch>
              </a:blipFill>
            </p:spPr>
            <p:txBody>
              <a:bodyPr/>
              <a:lstStyle/>
              <a:p>
                <a:r>
                  <a:rPr lang="en-US">
                    <a:noFill/>
                  </a:rPr>
                  <a:t> </a:t>
                </a:r>
              </a:p>
            </p:txBody>
          </p:sp>
        </mc:Fallback>
      </mc:AlternateContent>
    </p:spTree>
    <p:extLst>
      <p:ext uri="{BB962C8B-B14F-4D97-AF65-F5344CB8AC3E}">
        <p14:creationId xmlns:p14="http://schemas.microsoft.com/office/powerpoint/2010/main" val="1273371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N-Dimensional SAP</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Shapes only overlap when all axes </a:t>
            </a:r>
            <a:r>
              <a:rPr lang="en-US" dirty="0" smtClean="0"/>
              <a:t>overlap!</a:t>
            </a:r>
          </a:p>
          <a:p>
            <a:pPr marL="457200" lvl="1" indent="0">
              <a:buNone/>
            </a:pPr>
            <a:r>
              <a:rPr lang="en-US" dirty="0" smtClean="0"/>
              <a:t>Sort all axes</a:t>
            </a:r>
          </a:p>
          <a:p>
            <a:pPr marL="457200" lvl="1" indent="0">
              <a:buNone/>
            </a:pPr>
            <a:r>
              <a:rPr lang="en-US" dirty="0" smtClean="0"/>
              <a:t>Sweep over all axes, only inserting a pair if all overlap</a:t>
            </a:r>
            <a:endParaRPr lang="en-US" dirty="0" smtClean="0"/>
          </a:p>
        </p:txBody>
      </p:sp>
    </p:spTree>
    <p:extLst>
      <p:ext uri="{BB962C8B-B14F-4D97-AF65-F5344CB8AC3E}">
        <p14:creationId xmlns:p14="http://schemas.microsoft.com/office/powerpoint/2010/main" val="2675229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SAP Structure</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We can now define the most basic SAP structure:</a:t>
            </a:r>
          </a:p>
        </p:txBody>
      </p:sp>
      <p:sp>
        <p:nvSpPr>
          <p:cNvPr id="5" name="Text Box 2"/>
          <p:cNvSpPr txBox="1">
            <a:spLocks noChangeArrowheads="1"/>
          </p:cNvSpPr>
          <p:nvPr/>
        </p:nvSpPr>
        <p:spPr bwMode="auto">
          <a:xfrm>
            <a:off x="838200" y="5091955"/>
            <a:ext cx="1827604"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EndPoint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mIsMin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mValue</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SapBox</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mBox</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7" name="Text Box 2"/>
          <p:cNvSpPr txBox="1">
            <a:spLocks noChangeArrowheads="1"/>
          </p:cNvSpPr>
          <p:nvPr/>
        </p:nvSpPr>
        <p:spPr bwMode="auto">
          <a:xfrm>
            <a:off x="838200" y="3787468"/>
            <a:ext cx="2607021"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SapBox</a:t>
            </a:r>
            <a:endParaRPr lang="en-US" sz="1400" dirty="0">
              <a:solidFill>
                <a:srgbClr val="2B91AF"/>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mClientData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Aabb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8" name="Text Box 2"/>
          <p:cNvSpPr txBox="1">
            <a:spLocks noChangeArrowheads="1"/>
          </p:cNvSpPr>
          <p:nvPr/>
        </p:nvSpPr>
        <p:spPr bwMode="auto">
          <a:xfrm>
            <a:off x="838200" y="2482981"/>
            <a:ext cx="3477877"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Array&lt;</a:t>
            </a:r>
            <a:r>
              <a:rPr lang="en-US" sz="1400" dirty="0" err="1">
                <a:solidFill>
                  <a:srgbClr val="000000"/>
                </a:solidFill>
                <a:highlight>
                  <a:srgbClr val="FFFFFF"/>
                </a:highlight>
                <a:latin typeface="Consolas" panose="020B0609020204030204" pitchFamily="49" charset="0"/>
              </a:rPr>
              <a:t>SapBox</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mBoxes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Array&lt;</a:t>
            </a:r>
            <a:r>
              <a:rPr lang="en-US" sz="1400" dirty="0" err="1">
                <a:solidFill>
                  <a:srgbClr val="000000"/>
                </a:solidFill>
                <a:highlight>
                  <a:srgbClr val="FFFFFF"/>
                </a:highlight>
                <a:latin typeface="Consolas" panose="020B0609020204030204" pitchFamily="49" charset="0"/>
              </a:rPr>
              <a:t>EndPoint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mEndPoints</a:t>
            </a:r>
            <a:r>
              <a:rPr lang="en-US" sz="1400" dirty="0">
                <a:solidFill>
                  <a:srgbClr val="000000"/>
                </a:solidFill>
                <a:highlight>
                  <a:srgbClr val="FFFFFF"/>
                </a:highlight>
                <a:latin typeface="Consolas" panose="020B0609020204030204" pitchFamily="49" charset="0"/>
              </a:rPr>
              <a:t>[3];</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9" name="Content Placeholder 2"/>
          <p:cNvSpPr txBox="1">
            <a:spLocks/>
          </p:cNvSpPr>
          <p:nvPr/>
        </p:nvSpPr>
        <p:spPr>
          <a:xfrm>
            <a:off x="4999291" y="3274691"/>
            <a:ext cx="5859209" cy="1925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We’ll build up to something better (and more complex) now.</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Ask now if you are confused!!</a:t>
            </a:r>
          </a:p>
        </p:txBody>
      </p:sp>
      <p:sp>
        <p:nvSpPr>
          <p:cNvPr id="10" name="Content Placeholder 2"/>
          <p:cNvSpPr txBox="1">
            <a:spLocks/>
          </p:cNvSpPr>
          <p:nvPr/>
        </p:nvSpPr>
        <p:spPr>
          <a:xfrm>
            <a:off x="3515143" y="6322471"/>
            <a:ext cx="5760428" cy="535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*Please ignore any structure issues for now…</a:t>
            </a:r>
          </a:p>
        </p:txBody>
      </p:sp>
    </p:spTree>
    <p:extLst>
      <p:ext uri="{BB962C8B-B14F-4D97-AF65-F5344CB8AC3E}">
        <p14:creationId xmlns:p14="http://schemas.microsoft.com/office/powerpoint/2010/main" val="2499312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good changes over time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SAP used to be hot</a:t>
            </a:r>
          </a:p>
          <a:p>
            <a:pPr marL="0" indent="0">
              <a:buNone/>
            </a:pPr>
            <a:r>
              <a:rPr lang="en-US" dirty="0" smtClean="0"/>
              <a:t>Now it’s not</a:t>
            </a:r>
          </a:p>
        </p:txBody>
      </p:sp>
    </p:spTree>
    <p:extLst>
      <p:ext uri="{BB962C8B-B14F-4D97-AF65-F5344CB8AC3E}">
        <p14:creationId xmlns:p14="http://schemas.microsoft.com/office/powerpoint/2010/main" val="86754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Coherence – </a:t>
            </a:r>
            <a:r>
              <a:rPr lang="en-US" dirty="0" err="1" smtClean="0"/>
              <a:t>EndPoint</a:t>
            </a:r>
            <a:r>
              <a:rPr lang="en-US" dirty="0" smtClean="0"/>
              <a:t> Sorting</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Problem 1: Why </a:t>
            </a:r>
            <a:r>
              <a:rPr lang="en-US" dirty="0"/>
              <a:t>are we sorting each axis every frame</a:t>
            </a:r>
            <a:r>
              <a:rPr lang="en-US" dirty="0" smtClean="0"/>
              <a:t>?</a:t>
            </a:r>
          </a:p>
          <a:p>
            <a:pPr marL="0" indent="0">
              <a:buNone/>
            </a:pPr>
            <a:r>
              <a:rPr lang="en-US" dirty="0" smtClean="0"/>
              <a:t>Object’s don’t move much from frame-to-frame!</a:t>
            </a:r>
          </a:p>
          <a:p>
            <a:pPr marL="0" indent="0">
              <a:buNone/>
            </a:pPr>
            <a:r>
              <a:rPr lang="en-US" dirty="0" smtClean="0"/>
              <a:t>Examples:</a:t>
            </a:r>
          </a:p>
          <a:p>
            <a:pPr marL="457200" lvl="1" indent="0">
              <a:buNone/>
            </a:pPr>
            <a:r>
              <a:rPr lang="en-US" dirty="0" smtClean="0"/>
              <a:t>What if only one object moves?</a:t>
            </a:r>
          </a:p>
          <a:p>
            <a:pPr marL="457200" lvl="1" indent="0">
              <a:buNone/>
            </a:pPr>
            <a:r>
              <a:rPr lang="en-US" dirty="0" smtClean="0"/>
              <a:t>What if no objects move?</a:t>
            </a:r>
          </a:p>
          <a:p>
            <a:pPr marL="457200" lvl="1" indent="0">
              <a:buNone/>
            </a:pPr>
            <a:r>
              <a:rPr lang="en-US" dirty="0" smtClean="0"/>
              <a:t>What if all objects barely move (endpoint order might not change)?</a:t>
            </a:r>
          </a:p>
        </p:txBody>
      </p:sp>
    </p:spTree>
    <p:extLst>
      <p:ext uri="{BB962C8B-B14F-4D97-AF65-F5344CB8AC3E}">
        <p14:creationId xmlns:p14="http://schemas.microsoft.com/office/powerpoint/2010/main" val="14354519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Coherence – </a:t>
            </a:r>
            <a:r>
              <a:rPr lang="en-US" dirty="0" err="1" smtClean="0"/>
              <a:t>EndPoint</a:t>
            </a:r>
            <a:r>
              <a:rPr lang="en-US" smtClean="0"/>
              <a:t> Sorting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Solution: Store last frame’s endpoints and sort in-place</a:t>
                </a:r>
              </a:p>
              <a:p>
                <a:pPr marL="0" indent="0">
                  <a:buNone/>
                </a:pPr>
                <a:endParaRPr lang="en-US" dirty="0"/>
              </a:p>
              <a:p>
                <a:pPr marL="0" indent="0">
                  <a:buNone/>
                </a:pPr>
                <a:r>
                  <a:rPr lang="en-US" dirty="0" smtClean="0"/>
                  <a:t>Sort algorithm matters a lot here!</a:t>
                </a:r>
              </a:p>
              <a:p>
                <a:pPr marL="457200" lvl="1" indent="0">
                  <a:buNone/>
                </a:pPr>
                <a:r>
                  <a:rPr lang="en-US" dirty="0" smtClean="0"/>
                  <a:t>Quick-Sort is always </a:t>
                </a:r>
                <a14:m>
                  <m:oMath xmlns:m="http://schemas.openxmlformats.org/officeDocument/2006/math">
                    <m:r>
                      <a:rPr lang="en-US" b="0" i="1" smtClean="0">
                        <a:latin typeface="Cambria Math" panose="02040503050406030204" pitchFamily="18" charset="0"/>
                      </a:rPr>
                      <m:t>𝑛𝑙𝑜𝑔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smtClean="0"/>
              </a:p>
              <a:p>
                <a:pPr marL="457200" lvl="1" indent="0">
                  <a:buNone/>
                </a:pPr>
                <a:r>
                  <a:rPr lang="en-US" dirty="0" smtClean="0"/>
                  <a:t>Insertion-Sort is </a:t>
                </a:r>
                <a14:m>
                  <m:oMath xmlns:m="http://schemas.openxmlformats.org/officeDocument/2006/math">
                    <m:r>
                      <a:rPr lang="en-US" b="0" i="1" smtClean="0">
                        <a:latin typeface="Cambria Math" panose="02040503050406030204" pitchFamily="18" charset="0"/>
                      </a:rPr>
                      <m:t>𝑛</m:t>
                    </m:r>
                  </m:oMath>
                </a14:m>
                <a:r>
                  <a:rPr lang="en-US" dirty="0" smtClean="0"/>
                  <a:t> when the array is already sorted</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New (expected) complexity: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14314" cy="4823369"/>
              </a:xfrm>
              <a:blipFill rotWithShape="0">
                <a:blip r:embed="rId3"/>
                <a:stretch>
                  <a:fillRect l="-1152" t="-2020"/>
                </a:stretch>
              </a:blipFill>
            </p:spPr>
            <p:txBody>
              <a:bodyPr/>
              <a:lstStyle/>
              <a:p>
                <a:r>
                  <a:rPr lang="en-US">
                    <a:noFill/>
                  </a:rPr>
                  <a:t> </a:t>
                </a:r>
              </a:p>
            </p:txBody>
          </p:sp>
        </mc:Fallback>
      </mc:AlternateContent>
    </p:spTree>
    <p:extLst>
      <p:ext uri="{BB962C8B-B14F-4D97-AF65-F5344CB8AC3E}">
        <p14:creationId xmlns:p14="http://schemas.microsoft.com/office/powerpoint/2010/main" val="2991219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Coherence – Pair Registration</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Problem 2: Why perform a full pass on an axis to find pairs each frame?</a:t>
            </a:r>
          </a:p>
          <a:p>
            <a:pPr marL="0" indent="0">
              <a:buNone/>
            </a:pPr>
            <a:r>
              <a:rPr lang="en-US" dirty="0" smtClean="0"/>
              <a:t>Idea: Cache last frame’s pairs and incrementally update!</a:t>
            </a:r>
          </a:p>
          <a:p>
            <a:pPr marL="0" indent="0">
              <a:buNone/>
            </a:pPr>
            <a:endParaRPr lang="en-US" dirty="0"/>
          </a:p>
        </p:txBody>
      </p:sp>
    </p:spTree>
    <p:extLst>
      <p:ext uri="{BB962C8B-B14F-4D97-AF65-F5344CB8AC3E}">
        <p14:creationId xmlns:p14="http://schemas.microsoft.com/office/powerpoint/2010/main" val="3828322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Coherence – Pair Registration</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4 Rules for updating:</a:t>
            </a:r>
          </a:p>
          <a:p>
            <a:pPr marL="0" indent="0">
              <a:buNone/>
            </a:pPr>
            <a:endParaRPr lang="en-US" dirty="0"/>
          </a:p>
        </p:txBody>
      </p:sp>
      <p:pic>
        <p:nvPicPr>
          <p:cNvPr id="4" name="Picture 3"/>
          <p:cNvPicPr>
            <a:picLocks noChangeAspect="1"/>
          </p:cNvPicPr>
          <p:nvPr/>
        </p:nvPicPr>
        <p:blipFill>
          <a:blip r:embed="rId3"/>
          <a:stretch>
            <a:fillRect/>
          </a:stretch>
        </p:blipFill>
        <p:spPr>
          <a:xfrm>
            <a:off x="2336800" y="2347456"/>
            <a:ext cx="3121496" cy="2665008"/>
          </a:xfrm>
          <a:prstGeom prst="rect">
            <a:avLst/>
          </a:prstGeom>
        </p:spPr>
      </p:pic>
      <p:pic>
        <p:nvPicPr>
          <p:cNvPr id="5" name="Picture 4"/>
          <p:cNvPicPr>
            <a:picLocks noChangeAspect="1"/>
          </p:cNvPicPr>
          <p:nvPr/>
        </p:nvPicPr>
        <p:blipFill>
          <a:blip r:embed="rId4"/>
          <a:stretch>
            <a:fillRect/>
          </a:stretch>
        </p:blipFill>
        <p:spPr>
          <a:xfrm>
            <a:off x="6616255" y="2347456"/>
            <a:ext cx="3121496" cy="2665008"/>
          </a:xfrm>
          <a:prstGeom prst="rect">
            <a:avLst/>
          </a:prstGeom>
        </p:spPr>
      </p:pic>
      <p:sp>
        <p:nvSpPr>
          <p:cNvPr id="6" name="Right Arrow 5"/>
          <p:cNvSpPr/>
          <p:nvPr/>
        </p:nvSpPr>
        <p:spPr>
          <a:xfrm>
            <a:off x="5499100" y="3387860"/>
            <a:ext cx="1193800" cy="584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4293284" y="6175503"/>
            <a:ext cx="420414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 Depends on if A or B was moving</a:t>
            </a:r>
            <a:endParaRPr lang="en-US" sz="2000" dirty="0"/>
          </a:p>
        </p:txBody>
      </p:sp>
      <p:sp>
        <p:nvSpPr>
          <p:cNvPr id="9" name="Content Placeholder 2"/>
          <p:cNvSpPr txBox="1">
            <a:spLocks/>
          </p:cNvSpPr>
          <p:nvPr/>
        </p:nvSpPr>
        <p:spPr>
          <a:xfrm>
            <a:off x="2727423" y="3654560"/>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A</a:t>
            </a:r>
            <a:endParaRPr lang="en-US" sz="2000" dirty="0">
              <a:solidFill>
                <a:schemeClr val="bg1"/>
              </a:solidFill>
            </a:endParaRPr>
          </a:p>
        </p:txBody>
      </p:sp>
      <p:sp>
        <p:nvSpPr>
          <p:cNvPr id="10" name="Content Placeholder 2"/>
          <p:cNvSpPr txBox="1">
            <a:spLocks/>
          </p:cNvSpPr>
          <p:nvPr/>
        </p:nvSpPr>
        <p:spPr>
          <a:xfrm>
            <a:off x="7439417" y="3654560"/>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A</a:t>
            </a:r>
            <a:endParaRPr lang="en-US" sz="2000" dirty="0">
              <a:solidFill>
                <a:schemeClr val="bg1"/>
              </a:solidFill>
            </a:endParaRPr>
          </a:p>
        </p:txBody>
      </p:sp>
      <p:sp>
        <p:nvSpPr>
          <p:cNvPr id="11" name="Content Placeholder 2"/>
          <p:cNvSpPr txBox="1">
            <a:spLocks/>
          </p:cNvSpPr>
          <p:nvPr/>
        </p:nvSpPr>
        <p:spPr>
          <a:xfrm>
            <a:off x="3885532" y="2813291"/>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B</a:t>
            </a:r>
            <a:endParaRPr lang="en-US" sz="2000" dirty="0">
              <a:solidFill>
                <a:schemeClr val="bg1"/>
              </a:solidFill>
            </a:endParaRPr>
          </a:p>
        </p:txBody>
      </p:sp>
      <p:sp>
        <p:nvSpPr>
          <p:cNvPr id="12" name="Content Placeholder 2"/>
          <p:cNvSpPr txBox="1">
            <a:spLocks/>
          </p:cNvSpPr>
          <p:nvPr/>
        </p:nvSpPr>
        <p:spPr>
          <a:xfrm>
            <a:off x="8177003" y="2813290"/>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B</a:t>
            </a:r>
            <a:endParaRPr lang="en-US" sz="2000" dirty="0">
              <a:solidFill>
                <a:schemeClr val="bg1"/>
              </a:solidFill>
            </a:endParaRPr>
          </a:p>
        </p:txBody>
      </p:sp>
      <p:sp>
        <p:nvSpPr>
          <p:cNvPr id="14" name="Content Placeholder 2"/>
          <p:cNvSpPr txBox="1">
            <a:spLocks/>
          </p:cNvSpPr>
          <p:nvPr/>
        </p:nvSpPr>
        <p:spPr>
          <a:xfrm>
            <a:off x="2336800" y="5044223"/>
            <a:ext cx="7543800" cy="1052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1. A max becomes greater than a min: Insert a pair</a:t>
            </a:r>
          </a:p>
          <a:p>
            <a:pPr marL="0" indent="0">
              <a:buFont typeface="Arial" panose="020B0604020202020204" pitchFamily="34" charset="0"/>
              <a:buNone/>
            </a:pPr>
            <a:r>
              <a:rPr lang="en-US" dirty="0" smtClean="0"/>
              <a:t>2. A min becomes less than a max: Insert a pair</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3041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Coherence – Pair Registration</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4 Rules for updating:</a:t>
            </a:r>
          </a:p>
          <a:p>
            <a:pPr marL="0" indent="0">
              <a:buNone/>
            </a:pPr>
            <a:endParaRPr lang="en-US" dirty="0"/>
          </a:p>
        </p:txBody>
      </p:sp>
      <p:sp>
        <p:nvSpPr>
          <p:cNvPr id="6" name="Right Arrow 5"/>
          <p:cNvSpPr/>
          <p:nvPr/>
        </p:nvSpPr>
        <p:spPr>
          <a:xfrm>
            <a:off x="5499100" y="3387860"/>
            <a:ext cx="1193800" cy="584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2336800" y="5055927"/>
            <a:ext cx="8179245" cy="1052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3. A max becomes less than a min: Remove a pair</a:t>
            </a:r>
          </a:p>
          <a:p>
            <a:pPr marL="0" indent="0">
              <a:buFont typeface="Arial" panose="020B0604020202020204" pitchFamily="34" charset="0"/>
              <a:buNone/>
            </a:pPr>
            <a:r>
              <a:rPr lang="en-US" dirty="0" smtClean="0"/>
              <a:t>4. A min becomes greater than a max: Remove a pair</a:t>
            </a:r>
          </a:p>
          <a:p>
            <a:pPr marL="0" indent="0">
              <a:buFont typeface="Arial" panose="020B0604020202020204" pitchFamily="34" charset="0"/>
              <a:buNone/>
            </a:pPr>
            <a:endParaRPr lang="en-US" dirty="0"/>
          </a:p>
        </p:txBody>
      </p:sp>
      <p:sp>
        <p:nvSpPr>
          <p:cNvPr id="8" name="Content Placeholder 2"/>
          <p:cNvSpPr txBox="1">
            <a:spLocks/>
          </p:cNvSpPr>
          <p:nvPr/>
        </p:nvSpPr>
        <p:spPr>
          <a:xfrm>
            <a:off x="4293284" y="6175503"/>
            <a:ext cx="420414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 Depends on if A or B was moving</a:t>
            </a:r>
            <a:endParaRPr lang="en-US" sz="2000" dirty="0"/>
          </a:p>
        </p:txBody>
      </p:sp>
      <p:grpSp>
        <p:nvGrpSpPr>
          <p:cNvPr id="24" name="Group 23"/>
          <p:cNvGrpSpPr/>
          <p:nvPr/>
        </p:nvGrpSpPr>
        <p:grpSpPr>
          <a:xfrm>
            <a:off x="7045128" y="2357185"/>
            <a:ext cx="3121496" cy="2665008"/>
            <a:chOff x="2336800" y="2347456"/>
            <a:chExt cx="3121496" cy="2665008"/>
          </a:xfrm>
        </p:grpSpPr>
        <p:pic>
          <p:nvPicPr>
            <p:cNvPr id="25" name="Picture 24"/>
            <p:cNvPicPr>
              <a:picLocks noChangeAspect="1"/>
            </p:cNvPicPr>
            <p:nvPr/>
          </p:nvPicPr>
          <p:blipFill>
            <a:blip r:embed="rId3"/>
            <a:stretch>
              <a:fillRect/>
            </a:stretch>
          </p:blipFill>
          <p:spPr>
            <a:xfrm>
              <a:off x="2336800" y="2347456"/>
              <a:ext cx="3121496" cy="2665008"/>
            </a:xfrm>
            <a:prstGeom prst="rect">
              <a:avLst/>
            </a:prstGeom>
          </p:spPr>
        </p:pic>
        <p:sp>
          <p:nvSpPr>
            <p:cNvPr id="26" name="Content Placeholder 2"/>
            <p:cNvSpPr txBox="1">
              <a:spLocks/>
            </p:cNvSpPr>
            <p:nvPr/>
          </p:nvSpPr>
          <p:spPr>
            <a:xfrm>
              <a:off x="2727423" y="3654560"/>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A</a:t>
              </a:r>
              <a:endParaRPr lang="en-US" sz="2000" dirty="0">
                <a:solidFill>
                  <a:schemeClr val="bg1"/>
                </a:solidFill>
              </a:endParaRPr>
            </a:p>
          </p:txBody>
        </p:sp>
        <p:sp>
          <p:nvSpPr>
            <p:cNvPr id="27" name="Content Placeholder 2"/>
            <p:cNvSpPr txBox="1">
              <a:spLocks/>
            </p:cNvSpPr>
            <p:nvPr/>
          </p:nvSpPr>
          <p:spPr>
            <a:xfrm>
              <a:off x="3885532" y="2813291"/>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B</a:t>
              </a:r>
              <a:endParaRPr lang="en-US" sz="2000" dirty="0">
                <a:solidFill>
                  <a:schemeClr val="bg1"/>
                </a:solidFill>
              </a:endParaRPr>
            </a:p>
          </p:txBody>
        </p:sp>
      </p:grpSp>
      <p:grpSp>
        <p:nvGrpSpPr>
          <p:cNvPr id="28" name="Group 27"/>
          <p:cNvGrpSpPr/>
          <p:nvPr/>
        </p:nvGrpSpPr>
        <p:grpSpPr>
          <a:xfrm>
            <a:off x="2351464" y="2357185"/>
            <a:ext cx="3121496" cy="2665008"/>
            <a:chOff x="6616255" y="2347456"/>
            <a:chExt cx="3121496" cy="2665008"/>
          </a:xfrm>
        </p:grpSpPr>
        <p:pic>
          <p:nvPicPr>
            <p:cNvPr id="29" name="Picture 28"/>
            <p:cNvPicPr>
              <a:picLocks noChangeAspect="1"/>
            </p:cNvPicPr>
            <p:nvPr/>
          </p:nvPicPr>
          <p:blipFill>
            <a:blip r:embed="rId4"/>
            <a:stretch>
              <a:fillRect/>
            </a:stretch>
          </p:blipFill>
          <p:spPr>
            <a:xfrm>
              <a:off x="6616255" y="2347456"/>
              <a:ext cx="3121496" cy="2665008"/>
            </a:xfrm>
            <a:prstGeom prst="rect">
              <a:avLst/>
            </a:prstGeom>
          </p:spPr>
        </p:pic>
        <p:sp>
          <p:nvSpPr>
            <p:cNvPr id="30" name="Content Placeholder 2"/>
            <p:cNvSpPr txBox="1">
              <a:spLocks/>
            </p:cNvSpPr>
            <p:nvPr/>
          </p:nvSpPr>
          <p:spPr>
            <a:xfrm>
              <a:off x="7439417" y="3654560"/>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A</a:t>
              </a:r>
              <a:endParaRPr lang="en-US" sz="2000" dirty="0">
                <a:solidFill>
                  <a:schemeClr val="bg1"/>
                </a:solidFill>
              </a:endParaRPr>
            </a:p>
          </p:txBody>
        </p:sp>
        <p:sp>
          <p:nvSpPr>
            <p:cNvPr id="31" name="Content Placeholder 2"/>
            <p:cNvSpPr txBox="1">
              <a:spLocks/>
            </p:cNvSpPr>
            <p:nvPr/>
          </p:nvSpPr>
          <p:spPr>
            <a:xfrm>
              <a:off x="8177003" y="2813290"/>
              <a:ext cx="360864" cy="3404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solidFill>
                    <a:schemeClr val="bg1"/>
                  </a:solidFill>
                </a:rPr>
                <a:t>B</a:t>
              </a:r>
              <a:endParaRPr lang="en-US" sz="2000" dirty="0">
                <a:solidFill>
                  <a:schemeClr val="bg1"/>
                </a:solidFill>
              </a:endParaRPr>
            </a:p>
          </p:txBody>
        </p:sp>
      </p:grpSp>
    </p:spTree>
    <p:extLst>
      <p:ext uri="{BB962C8B-B14F-4D97-AF65-F5344CB8AC3E}">
        <p14:creationId xmlns:p14="http://schemas.microsoft.com/office/powerpoint/2010/main" val="2495161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Coherence – Pair Registration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No other cases matter (min &gt; min, max &lt; max, </a:t>
                </a:r>
                <a:r>
                  <a:rPr lang="en-US" dirty="0" err="1" smtClean="0"/>
                  <a:t>etc</a:t>
                </a:r>
                <a:r>
                  <a:rPr lang="en-US" dirty="0" smtClean="0"/>
                  <a:t>…)</a:t>
                </a:r>
              </a:p>
              <a:p>
                <a:pPr marL="0" indent="0">
                  <a:buNone/>
                </a:pPr>
                <a:endParaRPr lang="en-US" dirty="0"/>
              </a:p>
              <a:p>
                <a:pPr marL="0" indent="0">
                  <a:buNone/>
                </a:pPr>
                <a:r>
                  <a:rPr lang="en-US" dirty="0" smtClean="0"/>
                  <a:t>*One exception: Make sure to update an object’s min/max in the right order to avoid self-pairs</a:t>
                </a:r>
                <a:endParaRPr lang="en-US" dirty="0"/>
              </a:p>
              <a:p>
                <a:pPr marL="0" indent="0">
                  <a:buNone/>
                </a:pPr>
                <a:endParaRPr lang="en-US" dirty="0" smtClean="0"/>
              </a:p>
              <a:p>
                <a:pPr marL="0" indent="0">
                  <a:buNone/>
                </a:pPr>
                <a:endParaRPr lang="en-US" dirty="0"/>
              </a:p>
              <a:p>
                <a:pPr marL="0" indent="0">
                  <a:buNone/>
                </a:pPr>
                <a:r>
                  <a:rPr lang="en-US" dirty="0" smtClean="0"/>
                  <a:t>This will allow us to efficiently update pairs while sorting</a:t>
                </a:r>
              </a:p>
              <a:p>
                <a:pPr marL="0" indent="0">
                  <a:buNone/>
                </a:pPr>
                <a:r>
                  <a:rPr lang="en-US" dirty="0" smtClean="0"/>
                  <a:t>Complexity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𝑛</m:t>
                    </m:r>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14314" cy="4823369"/>
              </a:xfrm>
              <a:blipFill rotWithShape="0">
                <a:blip r:embed="rId3"/>
                <a:stretch>
                  <a:fillRect l="-1152" t="-2020"/>
                </a:stretch>
              </a:blipFill>
            </p:spPr>
            <p:txBody>
              <a:bodyPr/>
              <a:lstStyle/>
              <a:p>
                <a:r>
                  <a:rPr lang="en-US">
                    <a:noFill/>
                  </a:rPr>
                  <a:t> </a:t>
                </a:r>
              </a:p>
            </p:txBody>
          </p:sp>
        </mc:Fallback>
      </mc:AlternateContent>
    </p:spTree>
    <p:extLst>
      <p:ext uri="{BB962C8B-B14F-4D97-AF65-F5344CB8AC3E}">
        <p14:creationId xmlns:p14="http://schemas.microsoft.com/office/powerpoint/2010/main" val="3113065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Structure - </a:t>
            </a:r>
            <a:r>
              <a:rPr lang="en-US" dirty="0" err="1" smtClean="0"/>
              <a:t>Revisted</a:t>
            </a:r>
            <a:endParaRPr lang="en-US" dirty="0"/>
          </a:p>
        </p:txBody>
      </p:sp>
      <p:sp>
        <p:nvSpPr>
          <p:cNvPr id="3" name="Content Placeholder 2"/>
          <p:cNvSpPr>
            <a:spLocks noGrp="1"/>
          </p:cNvSpPr>
          <p:nvPr>
            <p:ph idx="1"/>
          </p:nvPr>
        </p:nvSpPr>
        <p:spPr>
          <a:xfrm>
            <a:off x="4483100" y="1825624"/>
            <a:ext cx="7469414" cy="4823369"/>
          </a:xfrm>
        </p:spPr>
        <p:txBody>
          <a:bodyPr>
            <a:normAutofit/>
          </a:bodyPr>
          <a:lstStyle/>
          <a:p>
            <a:pPr marL="0" indent="0">
              <a:buNone/>
            </a:pPr>
            <a:r>
              <a:rPr lang="en-US" dirty="0" smtClean="0"/>
              <a:t>When updating how do we find the box?</a:t>
            </a:r>
          </a:p>
          <a:p>
            <a:pPr marL="0" indent="0">
              <a:buNone/>
            </a:pPr>
            <a:endParaRPr lang="en-US" dirty="0" smtClean="0"/>
          </a:p>
          <a:p>
            <a:pPr marL="0" indent="0">
              <a:buNone/>
            </a:pPr>
            <a:r>
              <a:rPr lang="en-US" dirty="0" smtClean="0"/>
              <a:t>Give the box pointers to each endpoint?</a:t>
            </a:r>
          </a:p>
          <a:p>
            <a:pPr marL="457200" lvl="1" indent="0">
              <a:buNone/>
            </a:pPr>
            <a:r>
              <a:rPr lang="en-US" dirty="0" smtClean="0"/>
              <a:t>Storing pointers in an array is bad</a:t>
            </a:r>
          </a:p>
          <a:p>
            <a:pPr marL="457200" lvl="1" indent="0">
              <a:buNone/>
            </a:pPr>
            <a:r>
              <a:rPr lang="en-US" dirty="0" smtClean="0"/>
              <a:t>Linked lists are slower</a:t>
            </a:r>
            <a:endParaRPr lang="en-US" dirty="0"/>
          </a:p>
          <a:p>
            <a:pPr marL="0" indent="0">
              <a:buNone/>
            </a:pPr>
            <a:r>
              <a:rPr lang="en-US" dirty="0" smtClean="0"/>
              <a:t>Store indices?</a:t>
            </a:r>
          </a:p>
          <a:p>
            <a:pPr marL="457200" lvl="1" indent="0">
              <a:buNone/>
            </a:pPr>
            <a:r>
              <a:rPr lang="en-US" dirty="0" smtClean="0"/>
              <a:t>Close, but we’ll go a step further</a:t>
            </a:r>
          </a:p>
        </p:txBody>
      </p:sp>
      <p:sp>
        <p:nvSpPr>
          <p:cNvPr id="4" name="Text Box 2"/>
          <p:cNvSpPr txBox="1">
            <a:spLocks noChangeArrowheads="1"/>
          </p:cNvSpPr>
          <p:nvPr/>
        </p:nvSpPr>
        <p:spPr bwMode="auto">
          <a:xfrm>
            <a:off x="838200" y="4583955"/>
            <a:ext cx="1827604"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EndPoint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mIsMin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mValue</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SapBox</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mBox</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838200" y="3279468"/>
            <a:ext cx="2607021"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SapBox</a:t>
            </a:r>
            <a:endParaRPr lang="en-US" sz="1400" dirty="0">
              <a:solidFill>
                <a:srgbClr val="2B91AF"/>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mClientData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Aabb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6" name="Text Box 2"/>
          <p:cNvSpPr txBox="1">
            <a:spLocks noChangeArrowheads="1"/>
          </p:cNvSpPr>
          <p:nvPr/>
        </p:nvSpPr>
        <p:spPr bwMode="auto">
          <a:xfrm>
            <a:off x="838200" y="1974981"/>
            <a:ext cx="3477877"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Array&lt;</a:t>
            </a:r>
            <a:r>
              <a:rPr lang="en-US" sz="1400" dirty="0" err="1">
                <a:solidFill>
                  <a:srgbClr val="000000"/>
                </a:solidFill>
                <a:highlight>
                  <a:srgbClr val="FFFFFF"/>
                </a:highlight>
                <a:latin typeface="Consolas" panose="020B0609020204030204" pitchFamily="49" charset="0"/>
              </a:rPr>
              <a:t>SapBox</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mBoxes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Array&lt;</a:t>
            </a:r>
            <a:r>
              <a:rPr lang="en-US" sz="1400" dirty="0" err="1">
                <a:solidFill>
                  <a:srgbClr val="000000"/>
                </a:solidFill>
                <a:highlight>
                  <a:srgbClr val="FFFFFF"/>
                </a:highlight>
                <a:latin typeface="Consolas" panose="020B0609020204030204" pitchFamily="49" charset="0"/>
              </a:rPr>
              <a:t>EndPoint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mEndPoints</a:t>
            </a:r>
            <a:r>
              <a:rPr lang="en-US" sz="1400" dirty="0">
                <a:solidFill>
                  <a:srgbClr val="000000"/>
                </a:solidFill>
                <a:highlight>
                  <a:srgbClr val="FFFFFF"/>
                </a:highlight>
                <a:latin typeface="Consolas" panose="020B0609020204030204" pitchFamily="49" charset="0"/>
              </a:rPr>
              <a:t>[3];</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475508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Structure - </a:t>
            </a:r>
            <a:r>
              <a:rPr lang="en-US" dirty="0" err="1" smtClean="0"/>
              <a:t>Revisted</a:t>
            </a:r>
            <a:endParaRPr lang="en-US" dirty="0"/>
          </a:p>
        </p:txBody>
      </p:sp>
      <p:sp>
        <p:nvSpPr>
          <p:cNvPr id="3" name="Content Placeholder 2"/>
          <p:cNvSpPr>
            <a:spLocks noGrp="1"/>
          </p:cNvSpPr>
          <p:nvPr>
            <p:ph idx="1"/>
          </p:nvPr>
        </p:nvSpPr>
        <p:spPr>
          <a:xfrm>
            <a:off x="4483100" y="1825624"/>
            <a:ext cx="7469414" cy="4823369"/>
          </a:xfrm>
        </p:spPr>
        <p:txBody>
          <a:bodyPr>
            <a:normAutofit/>
          </a:bodyPr>
          <a:lstStyle/>
          <a:p>
            <a:pPr marL="0" indent="0">
              <a:buNone/>
            </a:pPr>
            <a:r>
              <a:rPr lang="en-US" dirty="0" smtClean="0"/>
              <a:t>Give each endpoint an index (not into boxes)</a:t>
            </a:r>
          </a:p>
          <a:p>
            <a:pPr marL="0" indent="0">
              <a:buNone/>
            </a:pPr>
            <a:r>
              <a:rPr lang="en-US" dirty="0" smtClean="0"/>
              <a:t>Add this “weird” indices array</a:t>
            </a:r>
          </a:p>
        </p:txBody>
      </p:sp>
      <p:sp>
        <p:nvSpPr>
          <p:cNvPr id="4" name="Text Box 2"/>
          <p:cNvSpPr txBox="1">
            <a:spLocks noChangeArrowheads="1"/>
          </p:cNvSpPr>
          <p:nvPr/>
        </p:nvSpPr>
        <p:spPr bwMode="auto">
          <a:xfrm>
            <a:off x="838200" y="4583955"/>
            <a:ext cx="1827604"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EndPoint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mIsMin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mValue</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i="1" dirty="0" err="1" smtClean="0">
                <a:solidFill>
                  <a:srgbClr val="000000"/>
                </a:solidFill>
                <a:highlight>
                  <a:srgbClr val="FFFFFF"/>
                </a:highlight>
                <a:latin typeface="Consolas" panose="020B0609020204030204" pitchFamily="49" charset="0"/>
              </a:rPr>
              <a:t>int</a:t>
            </a:r>
            <a:r>
              <a:rPr lang="en-US" sz="1400" i="1" dirty="0" smtClean="0">
                <a:solidFill>
                  <a:srgbClr val="000000"/>
                </a:solidFill>
                <a:highlight>
                  <a:srgbClr val="FFFFFF"/>
                </a:highlight>
                <a:latin typeface="Consolas" panose="020B0609020204030204" pitchFamily="49" charset="0"/>
              </a:rPr>
              <a:t> </a:t>
            </a:r>
            <a:r>
              <a:rPr lang="en-US" sz="1400" i="1" dirty="0" err="1" smtClean="0">
                <a:solidFill>
                  <a:srgbClr val="000000"/>
                </a:solidFill>
                <a:highlight>
                  <a:srgbClr val="FFFFFF"/>
                </a:highlight>
                <a:latin typeface="Consolas" panose="020B0609020204030204" pitchFamily="49" charset="0"/>
              </a:rPr>
              <a:t>mIndex</a:t>
            </a:r>
            <a:r>
              <a:rPr lang="en-US" sz="1400" i="1" dirty="0" smtClean="0">
                <a:solidFill>
                  <a:srgbClr val="000000"/>
                </a:solidFill>
                <a:highlight>
                  <a:srgbClr val="FFFFFF"/>
                </a:highlight>
                <a:latin typeface="Consolas" panose="020B0609020204030204" pitchFamily="49" charset="0"/>
              </a:rPr>
              <a:t>;</a:t>
            </a:r>
            <a:endParaRPr lang="en-US" sz="1400" i="1"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838200" y="3246937"/>
            <a:ext cx="2607021"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SapBox</a:t>
            </a:r>
            <a:endParaRPr lang="en-US" sz="1400" dirty="0">
              <a:solidFill>
                <a:srgbClr val="2B91AF"/>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mClientData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Aabb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6" name="Text Box 2"/>
          <p:cNvSpPr txBox="1">
            <a:spLocks noChangeArrowheads="1"/>
          </p:cNvSpPr>
          <p:nvPr/>
        </p:nvSpPr>
        <p:spPr bwMode="auto">
          <a:xfrm>
            <a:off x="838200" y="1720981"/>
            <a:ext cx="3477877"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Array&lt;</a:t>
            </a:r>
            <a:r>
              <a:rPr lang="en-US" sz="1400" dirty="0" err="1">
                <a:solidFill>
                  <a:srgbClr val="000000"/>
                </a:solidFill>
                <a:highlight>
                  <a:srgbClr val="FFFFFF"/>
                </a:highlight>
                <a:latin typeface="Consolas" panose="020B0609020204030204" pitchFamily="49" charset="0"/>
              </a:rPr>
              <a:t>SapBox</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mBoxes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Array&lt;</a:t>
            </a:r>
            <a:r>
              <a:rPr lang="en-US" sz="1400" dirty="0" err="1">
                <a:solidFill>
                  <a:srgbClr val="000000"/>
                </a:solidFill>
                <a:highlight>
                  <a:srgbClr val="FFFFFF"/>
                </a:highlight>
                <a:latin typeface="Consolas" panose="020B0609020204030204" pitchFamily="49" charset="0"/>
              </a:rPr>
              <a:t>EndPoint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mEndPoints</a:t>
            </a:r>
            <a:r>
              <a:rPr lang="en-US" sz="1400" dirty="0">
                <a:solidFill>
                  <a:srgbClr val="000000"/>
                </a:solidFill>
                <a:highlight>
                  <a:srgbClr val="FFFFFF"/>
                </a:highlight>
                <a:latin typeface="Consolas" panose="020B0609020204030204" pitchFamily="49" charset="0"/>
              </a:rPr>
              <a:t>[3</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i="1" dirty="0" smtClean="0">
                <a:solidFill>
                  <a:srgbClr val="000000"/>
                </a:solidFill>
                <a:highlight>
                  <a:srgbClr val="FFFFFF"/>
                </a:highlight>
                <a:latin typeface="Consolas" panose="020B0609020204030204" pitchFamily="49" charset="0"/>
              </a:rPr>
              <a:t>Array&lt;</a:t>
            </a:r>
            <a:r>
              <a:rPr lang="en-US" sz="1400" i="1" dirty="0" err="1" smtClean="0">
                <a:solidFill>
                  <a:srgbClr val="000000"/>
                </a:solidFill>
                <a:highlight>
                  <a:srgbClr val="FFFFFF"/>
                </a:highlight>
                <a:latin typeface="Consolas" panose="020B0609020204030204" pitchFamily="49" charset="0"/>
              </a:rPr>
              <a:t>int</a:t>
            </a:r>
            <a:r>
              <a:rPr lang="en-US" sz="1400" i="1" dirty="0" smtClean="0">
                <a:solidFill>
                  <a:srgbClr val="000000"/>
                </a:solidFill>
                <a:highlight>
                  <a:srgbClr val="FFFFFF"/>
                </a:highlight>
                <a:latin typeface="Consolas" panose="020B0609020204030204" pitchFamily="49" charset="0"/>
              </a:rPr>
              <a:t>&gt; </a:t>
            </a:r>
            <a:r>
              <a:rPr lang="en-US" sz="1400" i="1" dirty="0" err="1" smtClean="0">
                <a:solidFill>
                  <a:srgbClr val="000000"/>
                </a:solidFill>
                <a:highlight>
                  <a:srgbClr val="FFFFFF"/>
                </a:highlight>
                <a:latin typeface="Consolas" panose="020B0609020204030204" pitchFamily="49" charset="0"/>
              </a:rPr>
              <a:t>mIndices</a:t>
            </a:r>
            <a:r>
              <a:rPr lang="en-US" sz="1400" i="1" dirty="0" smtClean="0">
                <a:solidFill>
                  <a:srgbClr val="000000"/>
                </a:solidFill>
                <a:highlight>
                  <a:srgbClr val="FFFFFF"/>
                </a:highlight>
                <a:latin typeface="Consolas" panose="020B0609020204030204" pitchFamily="49" charset="0"/>
              </a:rPr>
              <a:t>;</a:t>
            </a:r>
            <a:endParaRPr lang="en-US" sz="1400" i="1"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29458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Structure - </a:t>
            </a:r>
            <a:r>
              <a:rPr lang="en-US" dirty="0" err="1"/>
              <a:t>Revisted</a:t>
            </a:r>
            <a:endParaRPr lang="en-US" dirty="0"/>
          </a:p>
        </p:txBody>
      </p:sp>
      <p:sp>
        <p:nvSpPr>
          <p:cNvPr id="3" name="Content Placeholder 2"/>
          <p:cNvSpPr>
            <a:spLocks noGrp="1"/>
          </p:cNvSpPr>
          <p:nvPr>
            <p:ph idx="1"/>
          </p:nvPr>
        </p:nvSpPr>
        <p:spPr>
          <a:xfrm>
            <a:off x="5602434" y="1825624"/>
            <a:ext cx="6350080" cy="4823369"/>
          </a:xfrm>
        </p:spPr>
        <p:txBody>
          <a:bodyPr>
            <a:normAutofit lnSpcReduction="10000"/>
          </a:bodyPr>
          <a:lstStyle/>
          <a:p>
            <a:pPr marL="0" indent="0">
              <a:buNone/>
            </a:pPr>
            <a:r>
              <a:rPr lang="en-US" dirty="0"/>
              <a:t>Indices is </a:t>
            </a:r>
            <a:r>
              <a:rPr lang="en-US" dirty="0" smtClean="0"/>
              <a:t>an in-between </a:t>
            </a:r>
            <a:r>
              <a:rPr lang="en-US" dirty="0"/>
              <a:t>mapping of boxes to endpoints</a:t>
            </a:r>
          </a:p>
          <a:p>
            <a:pPr marL="0" indent="0">
              <a:buNone/>
            </a:pPr>
            <a:r>
              <a:rPr lang="en-US" dirty="0"/>
              <a:t>1:6 box to endpoint mapping</a:t>
            </a:r>
          </a:p>
          <a:p>
            <a:pPr marL="0" indent="0">
              <a:buNone/>
            </a:pPr>
            <a:r>
              <a:rPr lang="en-US" dirty="0"/>
              <a:t>Endpoint index points into indices</a:t>
            </a:r>
          </a:p>
          <a:p>
            <a:pPr marL="457200" lvl="1" indent="0">
              <a:buNone/>
            </a:pPr>
            <a:r>
              <a:rPr lang="en-US" dirty="0"/>
              <a:t>Can check all endpoint values</a:t>
            </a:r>
          </a:p>
          <a:p>
            <a:pPr marL="457200" lvl="1" indent="0">
              <a:buNone/>
            </a:pPr>
            <a:r>
              <a:rPr lang="en-US" dirty="0"/>
              <a:t>Can get to box by dividing </a:t>
            </a:r>
            <a:r>
              <a:rPr lang="en-US" dirty="0" smtClean="0"/>
              <a:t>by </a:t>
            </a:r>
            <a:r>
              <a:rPr lang="en-US" dirty="0"/>
              <a:t>6</a:t>
            </a:r>
          </a:p>
          <a:p>
            <a:pPr marL="457200" lvl="1" indent="0">
              <a:buNone/>
            </a:pPr>
            <a:endParaRPr lang="en-US" dirty="0"/>
          </a:p>
          <a:p>
            <a:pPr marL="0" indent="0">
              <a:buNone/>
            </a:pPr>
            <a:r>
              <a:rPr lang="en-US" dirty="0"/>
              <a:t>Can hijack a bit from index for min/max flag</a:t>
            </a:r>
          </a:p>
          <a:p>
            <a:pPr marL="0" indent="0">
              <a:buNone/>
            </a:pPr>
            <a:r>
              <a:rPr lang="en-US" dirty="0"/>
              <a:t>Very cache coherent</a:t>
            </a:r>
          </a:p>
          <a:p>
            <a:pPr marL="0" indent="0">
              <a:buNone/>
            </a:pPr>
            <a:r>
              <a:rPr lang="en-US" dirty="0"/>
              <a:t>Questions</a:t>
            </a:r>
            <a:r>
              <a:rPr lang="en-US" dirty="0" smtClean="0"/>
              <a:t>!?</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6" y="1911120"/>
                <a:ext cx="3514468"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6" y="1911120"/>
                <a:ext cx="3514468"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2677126"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𝑦</m:t>
                          </m:r>
                        </m:sub>
                      </m:sSub>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2677126" y="2868478"/>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3262925"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𝑦</m:t>
                          </m:r>
                        </m:sub>
                      </m:sSub>
                    </m:oMath>
                  </m:oMathPara>
                </a14:m>
                <a:endParaRPr lang="en-US" dirty="0"/>
              </a:p>
            </p:txBody>
          </p:sp>
        </mc:Choice>
        <mc:Fallback xmlns="">
          <p:sp>
            <p:nvSpPr>
              <p:cNvPr id="19" name="Rectangle 31"/>
              <p:cNvSpPr>
                <a:spLocks noRot="1" noChangeAspect="1" noMove="1" noResize="1" noEditPoints="1" noAdjustHandles="1" noChangeArrowheads="1" noChangeShapeType="1" noTextEdit="1"/>
              </p:cNvSpPr>
              <p:nvPr/>
            </p:nvSpPr>
            <p:spPr bwMode="auto">
              <a:xfrm>
                <a:off x="3262925" y="2868478"/>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3848055"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𝑧</m:t>
                          </m:r>
                        </m:sub>
                      </m:sSub>
                    </m:oMath>
                  </m:oMathPara>
                </a14:m>
                <a:endParaRPr lang="en-US" dirty="0"/>
              </a:p>
            </p:txBody>
          </p:sp>
        </mc:Choice>
        <mc:Fallback xmlns="">
          <p:sp>
            <p:nvSpPr>
              <p:cNvPr id="20" name="Rectangle 31"/>
              <p:cNvSpPr>
                <a:spLocks noRot="1" noChangeAspect="1" noMove="1" noResize="1" noEditPoints="1" noAdjustHandles="1" noChangeArrowheads="1" noChangeShapeType="1" noTextEdit="1"/>
              </p:cNvSpPr>
              <p:nvPr/>
            </p:nvSpPr>
            <p:spPr bwMode="auto">
              <a:xfrm>
                <a:off x="3848055" y="2868478"/>
                <a:ext cx="586305" cy="533400"/>
              </a:xfrm>
              <a:prstGeom prst="rect">
                <a:avLst/>
              </a:prstGeom>
              <a:blipFill rotWithShape="0">
                <a:blip r:embed="rId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4432679"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𝑧</m:t>
                          </m:r>
                        </m:sub>
                      </m:sSub>
                    </m:oMath>
                  </m:oMathPara>
                </a14:m>
                <a:endParaRPr lang="en-US" dirty="0"/>
              </a:p>
            </p:txBody>
          </p:sp>
        </mc:Choice>
        <mc:Fallback xmlns="">
          <p:sp>
            <p:nvSpPr>
              <p:cNvPr id="21" name="Rectangle 31"/>
              <p:cNvSpPr>
                <a:spLocks noRot="1" noChangeAspect="1" noMove="1" noResize="1" noEditPoints="1" noAdjustHandles="1" noChangeArrowheads="1" noChangeShapeType="1" noTextEdit="1"/>
              </p:cNvSpPr>
              <p:nvPr/>
            </p:nvSpPr>
            <p:spPr bwMode="auto">
              <a:xfrm>
                <a:off x="4432679" y="2868477"/>
                <a:ext cx="586305" cy="533400"/>
              </a:xfrm>
              <a:prstGeom prst="rect">
                <a:avLst/>
              </a:prstGeom>
              <a:blipFill rotWithShape="0">
                <a:blip r:embed="rId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4158" y="392774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4516" y="382794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4516" y="3827946"/>
                <a:ext cx="586305" cy="533400"/>
              </a:xfrm>
              <a:prstGeom prst="rect">
                <a:avLst/>
              </a:prstGeom>
              <a:blipFill rotWithShape="0">
                <a:blip r:embed="rId1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0821" y="382794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0821" y="3827947"/>
                <a:ext cx="586305" cy="533400"/>
              </a:xfrm>
              <a:prstGeom prst="rect">
                <a:avLst/>
              </a:prstGeom>
              <a:blipFill rotWithShape="0">
                <a:blip r:embed="rId1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5" name="Content Placeholder 2"/>
          <p:cNvSpPr txBox="1">
            <a:spLocks/>
          </p:cNvSpPr>
          <p:nvPr/>
        </p:nvSpPr>
        <p:spPr>
          <a:xfrm>
            <a:off x="334158" y="4887217"/>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[1]</a:t>
            </a:r>
            <a:endParaRPr lang="en-US" sz="2000" dirty="0"/>
          </a:p>
        </p:txBody>
      </p:sp>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1504516" y="4787414"/>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oMath>
                  </m:oMathPara>
                </a14:m>
                <a:endParaRPr lang="en-US" dirty="0"/>
              </a:p>
            </p:txBody>
          </p:sp>
        </mc:Choice>
        <mc:Fallback xmlns="">
          <p:sp>
            <p:nvSpPr>
              <p:cNvPr id="26" name="Rectangle 31"/>
              <p:cNvSpPr>
                <a:spLocks noRot="1" noChangeAspect="1" noMove="1" noResize="1" noEditPoints="1" noAdjustHandles="1" noChangeArrowheads="1" noChangeShapeType="1" noTextEdit="1"/>
              </p:cNvSpPr>
              <p:nvPr/>
            </p:nvSpPr>
            <p:spPr bwMode="auto">
              <a:xfrm>
                <a:off x="1504516" y="4787414"/>
                <a:ext cx="586305"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31"/>
              <p:cNvSpPr>
                <a:spLocks noChangeArrowheads="1"/>
              </p:cNvSpPr>
              <p:nvPr/>
            </p:nvSpPr>
            <p:spPr bwMode="auto">
              <a:xfrm>
                <a:off x="2090821" y="478741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𝑖</m:t>
                          </m:r>
                        </m:sub>
                      </m:sSub>
                    </m:oMath>
                  </m:oMathPara>
                </a14:m>
                <a:endParaRPr lang="en-US" dirty="0"/>
              </a:p>
            </p:txBody>
          </p:sp>
        </mc:Choice>
        <mc:Fallback xmlns="">
          <p:sp>
            <p:nvSpPr>
              <p:cNvPr id="27" name="Rectangle 31"/>
              <p:cNvSpPr>
                <a:spLocks noRot="1" noChangeAspect="1" noMove="1" noResize="1" noEditPoints="1" noAdjustHandles="1" noChangeArrowheads="1" noChangeShapeType="1" noTextEdit="1"/>
              </p:cNvSpPr>
              <p:nvPr/>
            </p:nvSpPr>
            <p:spPr bwMode="auto">
              <a:xfrm>
                <a:off x="2090821" y="4787415"/>
                <a:ext cx="586305" cy="533400"/>
              </a:xfrm>
              <a:prstGeom prst="rect">
                <a:avLst/>
              </a:prstGeom>
              <a:blipFill rotWithShape="0">
                <a:blip r:embed="rId1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8" name="Content Placeholder 2"/>
          <p:cNvSpPr txBox="1">
            <a:spLocks/>
          </p:cNvSpPr>
          <p:nvPr/>
        </p:nvSpPr>
        <p:spPr>
          <a:xfrm>
            <a:off x="334158" y="5846684"/>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[2]</a:t>
            </a:r>
            <a:endParaRPr lang="en-US" sz="2000" dirty="0"/>
          </a:p>
        </p:txBody>
      </p:sp>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1504516" y="5746881"/>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𝑖</m:t>
                          </m:r>
                        </m:sub>
                      </m:sSub>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bwMode="auto">
              <a:xfrm>
                <a:off x="1504516" y="5746881"/>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2090821" y="5746882"/>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𝑖</m:t>
                          </m:r>
                        </m:sub>
                      </m:sSub>
                    </m:oMath>
                  </m:oMathPara>
                </a14:m>
                <a:endParaRPr lang="en-US" dirty="0"/>
              </a:p>
            </p:txBody>
          </p:sp>
        </mc:Choice>
        <mc:Fallback xmlns="">
          <p:sp>
            <p:nvSpPr>
              <p:cNvPr id="30" name="Rectangle 31"/>
              <p:cNvSpPr>
                <a:spLocks noRot="1" noChangeAspect="1" noMove="1" noResize="1" noEditPoints="1" noAdjustHandles="1" noChangeArrowheads="1" noChangeShapeType="1" noTextEdit="1"/>
              </p:cNvSpPr>
              <p:nvPr/>
            </p:nvSpPr>
            <p:spPr bwMode="auto">
              <a:xfrm>
                <a:off x="2090821" y="5746882"/>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Elbow Connector 49"/>
          <p:cNvCxnSpPr>
            <a:stCxn id="29" idx="0"/>
            <a:endCxn id="20" idx="2"/>
          </p:cNvCxnSpPr>
          <p:nvPr/>
        </p:nvCxnSpPr>
        <p:spPr>
          <a:xfrm rot="5400000" flipH="1" flipV="1">
            <a:off x="1796937" y="3402611"/>
            <a:ext cx="2345003" cy="2343539"/>
          </a:xfrm>
          <a:prstGeom prst="bentConnector3">
            <a:avLst>
              <a:gd name="adj1" fmla="val 151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0" idx="0"/>
            <a:endCxn id="21" idx="2"/>
          </p:cNvCxnSpPr>
          <p:nvPr/>
        </p:nvCxnSpPr>
        <p:spPr>
          <a:xfrm rot="5400000" flipH="1" flipV="1">
            <a:off x="2382401" y="3403451"/>
            <a:ext cx="2345005" cy="2341858"/>
          </a:xfrm>
          <a:prstGeom prst="bentConnector3">
            <a:avLst>
              <a:gd name="adj1" fmla="val 73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6" idx="0"/>
            <a:endCxn id="18" idx="2"/>
          </p:cNvCxnSpPr>
          <p:nvPr/>
        </p:nvCxnSpPr>
        <p:spPr>
          <a:xfrm rot="5400000" flipH="1" flipV="1">
            <a:off x="1691206" y="3508341"/>
            <a:ext cx="1385536" cy="1172610"/>
          </a:xfrm>
          <a:prstGeom prst="bentConnector3">
            <a:avLst>
              <a:gd name="adj1" fmla="val 236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7" idx="0"/>
            <a:endCxn id="19" idx="2"/>
          </p:cNvCxnSpPr>
          <p:nvPr/>
        </p:nvCxnSpPr>
        <p:spPr>
          <a:xfrm rot="5400000" flipH="1" flipV="1">
            <a:off x="2277258" y="3508595"/>
            <a:ext cx="1385537" cy="1172104"/>
          </a:xfrm>
          <a:prstGeom prst="bentConnector3">
            <a:avLst>
              <a:gd name="adj1" fmla="val 86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3" idx="0"/>
            <a:endCxn id="16" idx="2"/>
          </p:cNvCxnSpPr>
          <p:nvPr/>
        </p:nvCxnSpPr>
        <p:spPr>
          <a:xfrm flipV="1">
            <a:off x="1797669" y="3401877"/>
            <a:ext cx="0" cy="426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2383973" y="3401877"/>
            <a:ext cx="0" cy="426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208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a:t>
            </a:r>
            <a:endParaRPr lang="en-US" dirty="0"/>
          </a:p>
        </p:txBody>
      </p:sp>
      <p:sp>
        <p:nvSpPr>
          <p:cNvPr id="7" name="Content Placeholder 6"/>
          <p:cNvSpPr>
            <a:spLocks noGrp="1"/>
          </p:cNvSpPr>
          <p:nvPr>
            <p:ph idx="1"/>
          </p:nvPr>
        </p:nvSpPr>
        <p:spPr/>
        <p:txBody>
          <a:bodyPr/>
          <a:lstStyle/>
          <a:p>
            <a:pPr marL="0" indent="0">
              <a:buNone/>
            </a:pPr>
            <a:r>
              <a:rPr lang="en-US" dirty="0" smtClean="0"/>
              <a:t>Insertion/Removal/Update are all very similar now</a:t>
            </a:r>
          </a:p>
          <a:p>
            <a:pPr marL="0" indent="0">
              <a:buNone/>
            </a:pPr>
            <a:r>
              <a:rPr lang="en-US" dirty="0" smtClean="0"/>
              <a:t>They all involve sorting endpoints into </a:t>
            </a:r>
            <a:r>
              <a:rPr lang="en-US" dirty="0" smtClean="0"/>
              <a:t>place</a:t>
            </a:r>
          </a:p>
        </p:txBody>
      </p:sp>
    </p:spTree>
    <p:extLst>
      <p:ext uri="{BB962C8B-B14F-4D97-AF65-F5344CB8AC3E}">
        <p14:creationId xmlns:p14="http://schemas.microsoft.com/office/powerpoint/2010/main" val="814601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Non-Uniform </a:t>
            </a:r>
            <a:r>
              <a:rPr lang="en-US" dirty="0"/>
              <a:t>G</a:t>
            </a:r>
            <a:r>
              <a:rPr lang="en-US" dirty="0" smtClean="0"/>
              <a:t>rids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Uniform grids have problems</a:t>
            </a:r>
          </a:p>
          <a:p>
            <a:pPr marL="457200" lvl="1" indent="0">
              <a:buNone/>
            </a:pPr>
            <a:r>
              <a:rPr lang="en-US" dirty="0" smtClean="0"/>
              <a:t>Cell size</a:t>
            </a:r>
          </a:p>
          <a:p>
            <a:pPr marL="457200" lvl="1" indent="0">
              <a:buNone/>
            </a:pPr>
            <a:r>
              <a:rPr lang="en-US" dirty="0" smtClean="0"/>
              <a:t>Cell boundaries</a:t>
            </a:r>
          </a:p>
          <a:p>
            <a:pPr marL="457200" lvl="1" indent="0">
              <a:buNone/>
            </a:pPr>
            <a:endParaRPr lang="en-US" dirty="0" smtClean="0"/>
          </a:p>
          <a:p>
            <a:pPr marL="0" indent="0">
              <a:buNone/>
            </a:pPr>
            <a:r>
              <a:rPr lang="en-US" dirty="0" smtClean="0"/>
              <a:t>Can we make a non-uniform grid?</a:t>
            </a:r>
          </a:p>
        </p:txBody>
      </p:sp>
    </p:spTree>
    <p:extLst>
      <p:ext uri="{BB962C8B-B14F-4D97-AF65-F5344CB8AC3E}">
        <p14:creationId xmlns:p14="http://schemas.microsoft.com/office/powerpoint/2010/main" val="2695853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Insert</a:t>
            </a:r>
            <a:endParaRPr lang="en-US" dirty="0"/>
          </a:p>
        </p:txBody>
      </p:sp>
      <p:sp>
        <p:nvSpPr>
          <p:cNvPr id="7" name="Content Placeholder 6"/>
          <p:cNvSpPr>
            <a:spLocks noGrp="1"/>
          </p:cNvSpPr>
          <p:nvPr>
            <p:ph idx="1"/>
          </p:nvPr>
        </p:nvSpPr>
        <p:spPr/>
        <p:txBody>
          <a:bodyPr/>
          <a:lstStyle/>
          <a:p>
            <a:pPr marL="0" indent="0">
              <a:buNone/>
            </a:pPr>
            <a:r>
              <a:rPr lang="en-US" dirty="0" smtClean="0"/>
              <a:t>To </a:t>
            </a:r>
            <a:r>
              <a:rPr lang="en-US" dirty="0" smtClean="0"/>
              <a:t>insert:</a:t>
            </a:r>
            <a:endParaRPr lang="en-US" dirty="0" smtClean="0"/>
          </a:p>
          <a:p>
            <a:pPr marL="914400" lvl="1" indent="-457200">
              <a:buFont typeface="+mj-lt"/>
              <a:buAutoNum type="arabicPeriod"/>
            </a:pPr>
            <a:r>
              <a:rPr lang="en-US" dirty="0" smtClean="0"/>
              <a:t>Add a new box (or re-use an empty one)</a:t>
            </a:r>
          </a:p>
          <a:p>
            <a:pPr marL="914400" lvl="1" indent="-457200">
              <a:buFont typeface="+mj-lt"/>
              <a:buAutoNum type="arabicPeriod"/>
            </a:pPr>
            <a:r>
              <a:rPr lang="en-US" dirty="0" smtClean="0"/>
              <a:t>Add 6 new indices (or re-use old ones)</a:t>
            </a:r>
          </a:p>
          <a:p>
            <a:pPr marL="914400" lvl="1" indent="-457200">
              <a:buFont typeface="+mj-lt"/>
              <a:buAutoNum type="arabicPeriod"/>
            </a:pPr>
            <a:r>
              <a:rPr lang="en-US" dirty="0" smtClean="0"/>
              <a:t>Push 2 endpoints onto each axis and sort into </a:t>
            </a:r>
            <a:r>
              <a:rPr lang="en-US" dirty="0" smtClean="0"/>
              <a:t>place</a:t>
            </a:r>
          </a:p>
          <a:p>
            <a:pPr marL="914400" lvl="2" indent="0">
              <a:buNone/>
            </a:pPr>
            <a:r>
              <a:rPr lang="en-US" dirty="0" smtClean="0"/>
              <a:t>* Don’t forget to register pairs while sorting</a:t>
            </a:r>
            <a:endParaRPr lang="en-US" dirty="0"/>
          </a:p>
        </p:txBody>
      </p:sp>
    </p:spTree>
    <p:extLst>
      <p:ext uri="{BB962C8B-B14F-4D97-AF65-F5344CB8AC3E}">
        <p14:creationId xmlns:p14="http://schemas.microsoft.com/office/powerpoint/2010/main" val="1518075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Insert</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9" name="Picture 8"/>
          <p:cNvPicPr>
            <a:picLocks noChangeAspect="1"/>
          </p:cNvPicPr>
          <p:nvPr/>
        </p:nvPicPr>
        <p:blipFill>
          <a:blip r:embed="rId12"/>
          <a:stretch>
            <a:fillRect/>
          </a:stretch>
        </p:blipFill>
        <p:spPr>
          <a:xfrm>
            <a:off x="7004855" y="1910689"/>
            <a:ext cx="3146175" cy="3408600"/>
          </a:xfrm>
          <a:prstGeom prst="rect">
            <a:avLst/>
          </a:prstGeom>
        </p:spPr>
      </p:pic>
      <p:sp>
        <p:nvSpPr>
          <p:cNvPr id="40" name="Content Placeholder 2"/>
          <p:cNvSpPr txBox="1">
            <a:spLocks/>
          </p:cNvSpPr>
          <p:nvPr/>
        </p:nvSpPr>
        <p:spPr>
          <a:xfrm>
            <a:off x="4293284" y="6175503"/>
            <a:ext cx="420414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 Only x-axis is shown</a:t>
            </a:r>
            <a:endParaRPr lang="en-US" sz="2000" dirty="0"/>
          </a:p>
        </p:txBody>
      </p:sp>
      <mc:AlternateContent xmlns:mc="http://schemas.openxmlformats.org/markup-compatibility/2006" xmlns:a14="http://schemas.microsoft.com/office/drawing/2010/main">
        <mc:Choice Requires="a14">
          <p:sp>
            <p:nvSpPr>
              <p:cNvPr id="41" name="Rectangle 31"/>
              <p:cNvSpPr>
                <a:spLocks noChangeArrowheads="1"/>
              </p:cNvSpPr>
              <p:nvPr/>
            </p:nvSpPr>
            <p:spPr bwMode="auto">
              <a:xfrm>
                <a:off x="2677125" y="478588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6</m:t>
                          </m:r>
                        </m:e>
                        <m:sub>
                          <m:r>
                            <a:rPr lang="en-US" b="0" i="1" smtClean="0">
                              <a:latin typeface="Cambria Math" panose="02040503050406030204" pitchFamily="18" charset="0"/>
                            </a:rPr>
                            <m:t>𝑖</m:t>
                          </m:r>
                        </m:sub>
                      </m:sSub>
                    </m:oMath>
                  </m:oMathPara>
                </a14:m>
                <a:endParaRPr lang="en-US" dirty="0"/>
              </a:p>
            </p:txBody>
          </p:sp>
        </mc:Choice>
        <mc:Fallback xmlns="">
          <p:sp>
            <p:nvSpPr>
              <p:cNvPr id="41" name="Rectangle 31"/>
              <p:cNvSpPr>
                <a:spLocks noRot="1" noChangeAspect="1" noMove="1" noResize="1" noEditPoints="1" noAdjustHandles="1" noChangeArrowheads="1" noChangeShapeType="1" noTextEdit="1"/>
              </p:cNvSpPr>
              <p:nvPr/>
            </p:nvSpPr>
            <p:spPr bwMode="auto">
              <a:xfrm>
                <a:off x="2677125" y="4785888"/>
                <a:ext cx="586305" cy="533400"/>
              </a:xfrm>
              <a:prstGeom prst="rect">
                <a:avLst/>
              </a:prstGeom>
              <a:blipFill rotWithShape="0">
                <a:blip r:embed="rId1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31"/>
              <p:cNvSpPr>
                <a:spLocks noChangeArrowheads="1"/>
              </p:cNvSpPr>
              <p:nvPr/>
            </p:nvSpPr>
            <p:spPr bwMode="auto">
              <a:xfrm>
                <a:off x="3262767" y="478588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𝑖</m:t>
                          </m:r>
                        </m:sub>
                      </m:sSub>
                    </m:oMath>
                  </m:oMathPara>
                </a14:m>
                <a:endParaRPr lang="en-US" dirty="0"/>
              </a:p>
            </p:txBody>
          </p:sp>
        </mc:Choice>
        <mc:Fallback xmlns="">
          <p:sp>
            <p:nvSpPr>
              <p:cNvPr id="42" name="Rectangle 31"/>
              <p:cNvSpPr>
                <a:spLocks noRot="1" noChangeAspect="1" noMove="1" noResize="1" noEditPoints="1" noAdjustHandles="1" noChangeArrowheads="1" noChangeShapeType="1" noTextEdit="1"/>
              </p:cNvSpPr>
              <p:nvPr/>
            </p:nvSpPr>
            <p:spPr bwMode="auto">
              <a:xfrm>
                <a:off x="3262767" y="4785888"/>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1" name="Curved Connector 10"/>
          <p:cNvCxnSpPr>
            <a:stCxn id="41" idx="0"/>
            <a:endCxn id="37" idx="2"/>
          </p:cNvCxnSpPr>
          <p:nvPr/>
        </p:nvCxnSpPr>
        <p:spPr>
          <a:xfrm rot="5400000" flipH="1" flipV="1">
            <a:off x="2441043" y="3931111"/>
            <a:ext cx="1384012" cy="32554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2" idx="0"/>
            <a:endCxn id="38" idx="2"/>
          </p:cNvCxnSpPr>
          <p:nvPr/>
        </p:nvCxnSpPr>
        <p:spPr>
          <a:xfrm rot="5400000" flipH="1" flipV="1">
            <a:off x="3027018" y="3930780"/>
            <a:ext cx="1384011" cy="32620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8366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Insert</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Content Placeholder 2"/>
          <p:cNvSpPr txBox="1">
            <a:spLocks/>
          </p:cNvSpPr>
          <p:nvPr/>
        </p:nvSpPr>
        <p:spPr>
          <a:xfrm>
            <a:off x="4293284" y="6175503"/>
            <a:ext cx="420414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 Only x-axis is shown</a:t>
            </a:r>
            <a:endParaRPr lang="en-US" sz="2000" dirty="0"/>
          </a:p>
        </p:txBody>
      </p:sp>
      <mc:AlternateContent xmlns:mc="http://schemas.openxmlformats.org/markup-compatibility/2006" xmlns:a14="http://schemas.microsoft.com/office/drawing/2010/main">
        <mc:Choice Requires="a14">
          <p:sp>
            <p:nvSpPr>
              <p:cNvPr id="41" name="Rectangle 31"/>
              <p:cNvSpPr>
                <a:spLocks noChangeArrowheads="1"/>
              </p:cNvSpPr>
              <p:nvPr/>
            </p:nvSpPr>
            <p:spPr bwMode="auto">
              <a:xfrm>
                <a:off x="2681178" y="478588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6</m:t>
                          </m:r>
                        </m:e>
                        <m:sub>
                          <m:r>
                            <a:rPr lang="en-US" b="0" i="1" smtClean="0">
                              <a:latin typeface="Cambria Math" panose="02040503050406030204" pitchFamily="18" charset="0"/>
                            </a:rPr>
                            <m:t>𝑖</m:t>
                          </m:r>
                        </m:sub>
                      </m:sSub>
                    </m:oMath>
                  </m:oMathPara>
                </a14:m>
                <a:endParaRPr lang="en-US" dirty="0"/>
              </a:p>
            </p:txBody>
          </p:sp>
        </mc:Choice>
        <mc:Fallback xmlns="">
          <p:sp>
            <p:nvSpPr>
              <p:cNvPr id="41" name="Rectangle 31"/>
              <p:cNvSpPr>
                <a:spLocks noRot="1" noChangeAspect="1" noMove="1" noResize="1" noEditPoints="1" noAdjustHandles="1" noChangeArrowheads="1" noChangeShapeType="1" noTextEdit="1"/>
              </p:cNvSpPr>
              <p:nvPr/>
            </p:nvSpPr>
            <p:spPr bwMode="auto">
              <a:xfrm>
                <a:off x="2681178" y="4785888"/>
                <a:ext cx="586305"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31"/>
              <p:cNvSpPr>
                <a:spLocks noChangeArrowheads="1"/>
              </p:cNvSpPr>
              <p:nvPr/>
            </p:nvSpPr>
            <p:spPr bwMode="auto">
              <a:xfrm>
                <a:off x="3267483"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𝑖</m:t>
                          </m:r>
                        </m:sub>
                      </m:sSub>
                    </m:oMath>
                  </m:oMathPara>
                </a14:m>
                <a:endParaRPr lang="en-US" dirty="0"/>
              </a:p>
            </p:txBody>
          </p:sp>
        </mc:Choice>
        <mc:Fallback xmlns="">
          <p:sp>
            <p:nvSpPr>
              <p:cNvPr id="42" name="Rectangle 31"/>
              <p:cNvSpPr>
                <a:spLocks noRot="1" noChangeAspect="1" noMove="1" noResize="1" noEditPoints="1" noAdjustHandles="1" noChangeArrowheads="1" noChangeShapeType="1" noTextEdit="1"/>
              </p:cNvSpPr>
              <p:nvPr/>
            </p:nvSpPr>
            <p:spPr bwMode="auto">
              <a:xfrm>
                <a:off x="3267483" y="4785889"/>
                <a:ext cx="586305" cy="533400"/>
              </a:xfrm>
              <a:prstGeom prst="rect">
                <a:avLst/>
              </a:prstGeom>
              <a:blipFill rotWithShape="0">
                <a:blip r:embed="rId1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1" name="Curved Connector 10"/>
          <p:cNvCxnSpPr>
            <a:stCxn id="41" idx="0"/>
            <a:endCxn id="37" idx="2"/>
          </p:cNvCxnSpPr>
          <p:nvPr/>
        </p:nvCxnSpPr>
        <p:spPr>
          <a:xfrm rot="5400000" flipH="1" flipV="1">
            <a:off x="2443070" y="3933137"/>
            <a:ext cx="1384012" cy="32149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2" idx="0"/>
            <a:endCxn id="38" idx="2"/>
          </p:cNvCxnSpPr>
          <p:nvPr/>
        </p:nvCxnSpPr>
        <p:spPr>
          <a:xfrm rot="5400000" flipH="1" flipV="1">
            <a:off x="3029375" y="3933138"/>
            <a:ext cx="1384012" cy="321490"/>
          </a:xfrm>
          <a:prstGeom prst="curvedConnector3">
            <a:avLst>
              <a:gd name="adj1" fmla="val 4724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14"/>
          <a:stretch>
            <a:fillRect/>
          </a:stretch>
        </p:blipFill>
        <p:spPr>
          <a:xfrm>
            <a:off x="7004166" y="1910689"/>
            <a:ext cx="4739176" cy="3408600"/>
          </a:xfrm>
          <a:prstGeom prst="rect">
            <a:avLst/>
          </a:prstGeom>
        </p:spPr>
      </p:pic>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6"/>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𝑥</m:t>
                          </m:r>
                        </m:sub>
                      </m:sSub>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𝑥</m:t>
                          </m:r>
                        </m:sub>
                      </m:sSub>
                    </m:oMath>
                  </m:oMathPara>
                </a14:m>
                <a:endParaRPr lang="en-US" dirty="0"/>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3853788" y="478588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oMath>
                  </m:oMathPara>
                </a14:m>
                <a:endParaRPr lang="en-US" dirty="0"/>
              </a:p>
            </p:txBody>
          </p:sp>
        </mc:Choice>
        <mc:Fallback xmlns="">
          <p:sp>
            <p:nvSpPr>
              <p:cNvPr id="34" name="Rectangle 31"/>
              <p:cNvSpPr>
                <a:spLocks noRot="1" noChangeAspect="1" noMove="1" noResize="1" noEditPoints="1" noAdjustHandles="1" noChangeArrowheads="1" noChangeShapeType="1" noTextEdit="1"/>
              </p:cNvSpPr>
              <p:nvPr/>
            </p:nvSpPr>
            <p:spPr bwMode="auto">
              <a:xfrm>
                <a:off x="3853788" y="4785887"/>
                <a:ext cx="586305"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4440093" y="478588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13</m:t>
                          </m:r>
                        </m:e>
                        <m:sub>
                          <m:r>
                            <a:rPr lang="en-US" b="0" i="1" smtClean="0">
                              <a:latin typeface="Cambria Math" panose="02040503050406030204" pitchFamily="18" charset="0"/>
                            </a:rPr>
                            <m:t>𝑖</m:t>
                          </m:r>
                        </m:sub>
                      </m:sSub>
                    </m:oMath>
                  </m:oMathPara>
                </a14:m>
                <a:endParaRPr lang="en-US" dirty="0"/>
              </a:p>
            </p:txBody>
          </p:sp>
        </mc:Choice>
        <mc:Fallback xmlns="">
          <p:sp>
            <p:nvSpPr>
              <p:cNvPr id="36" name="Rectangle 31"/>
              <p:cNvSpPr>
                <a:spLocks noRot="1" noChangeAspect="1" noMove="1" noResize="1" noEditPoints="1" noAdjustHandles="1" noChangeArrowheads="1" noChangeShapeType="1" noTextEdit="1"/>
              </p:cNvSpPr>
              <p:nvPr/>
            </p:nvSpPr>
            <p:spPr bwMode="auto">
              <a:xfrm>
                <a:off x="4440093" y="4785888"/>
                <a:ext cx="586305"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29" idx="2"/>
          </p:cNvCxnSpPr>
          <p:nvPr/>
        </p:nvCxnSpPr>
        <p:spPr>
          <a:xfrm rot="5400000" flipH="1" flipV="1">
            <a:off x="3785015" y="3763801"/>
            <a:ext cx="1384012" cy="66016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6" idx="0"/>
            <a:endCxn id="30" idx="2"/>
          </p:cNvCxnSpPr>
          <p:nvPr/>
        </p:nvCxnSpPr>
        <p:spPr>
          <a:xfrm rot="5400000" flipH="1" flipV="1">
            <a:off x="4371320" y="3763802"/>
            <a:ext cx="1384012" cy="66016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17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Removal</a:t>
            </a:r>
            <a:endParaRPr lang="en-US" dirty="0"/>
          </a:p>
        </p:txBody>
      </p:sp>
      <p:sp>
        <p:nvSpPr>
          <p:cNvPr id="7" name="Content Placeholder 6"/>
          <p:cNvSpPr>
            <a:spLocks noGrp="1"/>
          </p:cNvSpPr>
          <p:nvPr>
            <p:ph idx="1"/>
          </p:nvPr>
        </p:nvSpPr>
        <p:spPr/>
        <p:txBody>
          <a:bodyPr/>
          <a:lstStyle/>
          <a:p>
            <a:pPr marL="0" indent="0">
              <a:buNone/>
            </a:pPr>
            <a:r>
              <a:rPr lang="en-US" dirty="0" smtClean="0"/>
              <a:t>To Remove:</a:t>
            </a:r>
          </a:p>
          <a:p>
            <a:pPr marL="914400" lvl="1" indent="-457200">
              <a:buFont typeface="+mj-lt"/>
              <a:buAutoNum type="arabicPeriod"/>
            </a:pPr>
            <a:r>
              <a:rPr lang="en-US" dirty="0" smtClean="0"/>
              <a:t>Mark the box as invalid</a:t>
            </a:r>
          </a:p>
          <a:p>
            <a:pPr marL="914400" lvl="1" indent="-457200">
              <a:buFont typeface="+mj-lt"/>
              <a:buAutoNum type="arabicPeriod"/>
            </a:pPr>
            <a:r>
              <a:rPr lang="en-US" dirty="0" smtClean="0"/>
              <a:t>Set the endpoints to infinity and sort out</a:t>
            </a:r>
          </a:p>
          <a:p>
            <a:pPr marL="914400" lvl="2" indent="0">
              <a:buNone/>
            </a:pPr>
            <a:r>
              <a:rPr lang="en-US" dirty="0" smtClean="0"/>
              <a:t>*Make sure to remove pairs when sorting</a:t>
            </a:r>
          </a:p>
          <a:p>
            <a:pPr marL="914400" lvl="1" indent="-457200">
              <a:buFont typeface="+mj-lt"/>
              <a:buAutoNum type="arabicPeriod"/>
            </a:pPr>
            <a:r>
              <a:rPr lang="en-US" dirty="0" smtClean="0"/>
              <a:t>Stop referencing the indices</a:t>
            </a:r>
          </a:p>
        </p:txBody>
      </p:sp>
    </p:spTree>
    <p:extLst>
      <p:ext uri="{BB962C8B-B14F-4D97-AF65-F5344CB8AC3E}">
        <p14:creationId xmlns:p14="http://schemas.microsoft.com/office/powerpoint/2010/main" val="542928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Removal</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a:spLocks noChangeArrowheads="1"/>
          </p:cNvSpPr>
          <p:nvPr/>
        </p:nvSpPr>
        <p:spPr bwMode="auto">
          <a:xfrm>
            <a:off x="3002668" y="1911119"/>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endParaRPr lang="en-US" dirty="0"/>
          </a:p>
        </p:txBody>
      </p:sp>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8"/>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37" name="Rectangle 31"/>
          <p:cNvSpPr>
            <a:spLocks noChangeArrowheads="1"/>
          </p:cNvSpPr>
          <p:nvPr/>
        </p:nvSpPr>
        <p:spPr bwMode="auto">
          <a:xfrm>
            <a:off x="3002668" y="2868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endParaRPr lang="en-US" dirty="0"/>
          </a:p>
        </p:txBody>
      </p:sp>
      <p:sp>
        <p:nvSpPr>
          <p:cNvPr id="38" name="Rectangle 31"/>
          <p:cNvSpPr>
            <a:spLocks noChangeArrowheads="1"/>
          </p:cNvSpPr>
          <p:nvPr/>
        </p:nvSpPr>
        <p:spPr bwMode="auto">
          <a:xfrm>
            <a:off x="3588973" y="2868477"/>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endParaRPr lang="en-US" dirty="0"/>
          </a:p>
        </p:txBody>
      </p:sp>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0"/>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𝑥</m:t>
                          </m:r>
                        </m:sub>
                      </m:sSub>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oMath>
                  </m:oMathPara>
                </a14:m>
                <a:endParaRPr lang="en-US" dirty="0"/>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13</m:t>
                          </m:r>
                        </m:e>
                        <m:sub>
                          <m:r>
                            <a:rPr lang="en-US" b="0" i="1" smtClean="0">
                              <a:latin typeface="Cambria Math" panose="02040503050406030204" pitchFamily="18" charset="0"/>
                            </a:rPr>
                            <m:t>𝑖</m:t>
                          </m:r>
                        </m:sub>
                      </m:sSub>
                    </m:oMath>
                  </m:oMathPara>
                </a14:m>
                <a:endParaRPr lang="en-US" dirty="0"/>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29" idx="2"/>
          </p:cNvCxnSpPr>
          <p:nvPr/>
        </p:nvCxnSpPr>
        <p:spPr>
          <a:xfrm rot="5400000" flipH="1" flipV="1">
            <a:off x="3196682" y="3175471"/>
            <a:ext cx="1384014" cy="18368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6" idx="0"/>
            <a:endCxn id="30" idx="2"/>
          </p:cNvCxnSpPr>
          <p:nvPr/>
        </p:nvCxnSpPr>
        <p:spPr>
          <a:xfrm rot="5400000" flipH="1" flipV="1">
            <a:off x="3782987" y="3175472"/>
            <a:ext cx="1384014" cy="18368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15"/>
          <a:stretch>
            <a:fillRect/>
          </a:stretch>
        </p:blipFill>
        <p:spPr>
          <a:xfrm>
            <a:off x="7006749" y="3219754"/>
            <a:ext cx="4739176" cy="2093000"/>
          </a:xfrm>
          <a:prstGeom prst="rect">
            <a:avLst/>
          </a:prstGeom>
        </p:spPr>
      </p:pic>
    </p:spTree>
    <p:extLst>
      <p:ext uri="{BB962C8B-B14F-4D97-AF65-F5344CB8AC3E}">
        <p14:creationId xmlns:p14="http://schemas.microsoft.com/office/powerpoint/2010/main" val="36720246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Insert</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 1</m:t>
                          </m:r>
                        </m:e>
                        <m:sub>
                          <m:r>
                            <a:rPr lang="en-US" b="0" i="1" smtClean="0">
                              <a:latin typeface="Cambria Math" panose="02040503050406030204" pitchFamily="18" charset="0"/>
                            </a:rPr>
                            <m:t>𝐷</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𝑥</m:t>
                          </m:r>
                        </m:sub>
                      </m:sSub>
                    </m:oMath>
                  </m:oMathPara>
                </a14:m>
                <a:endParaRPr lang="en-US" dirty="0"/>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𝑥</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𝑥</m:t>
                          </m:r>
                        </m:sub>
                      </m:sSub>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oMath>
                  </m:oMathPara>
                </a14:m>
                <a:endParaRPr lang="en-US" dirty="0"/>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13</m:t>
                          </m:r>
                        </m:e>
                        <m:sub>
                          <m:r>
                            <a:rPr lang="en-US" b="0" i="1" smtClean="0">
                              <a:latin typeface="Cambria Math" panose="02040503050406030204" pitchFamily="18" charset="0"/>
                            </a:rPr>
                            <m:t>𝑖</m:t>
                          </m:r>
                        </m:sub>
                      </m:sSub>
                    </m:oMath>
                  </m:oMathPara>
                </a14:m>
                <a:endParaRPr lang="en-US" dirty="0"/>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29" idx="2"/>
          </p:cNvCxnSpPr>
          <p:nvPr/>
        </p:nvCxnSpPr>
        <p:spPr>
          <a:xfrm rot="5400000" flipH="1" flipV="1">
            <a:off x="3196682" y="3175471"/>
            <a:ext cx="1384014" cy="18368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6" idx="0"/>
            <a:endCxn id="30" idx="2"/>
          </p:cNvCxnSpPr>
          <p:nvPr/>
        </p:nvCxnSpPr>
        <p:spPr>
          <a:xfrm rot="5400000" flipH="1" flipV="1">
            <a:off x="3782987" y="3175472"/>
            <a:ext cx="1384014" cy="18368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18"/>
          <a:stretch>
            <a:fillRect/>
          </a:stretch>
        </p:blipFill>
        <p:spPr>
          <a:xfrm>
            <a:off x="6354823" y="3223872"/>
            <a:ext cx="5456026" cy="2093000"/>
          </a:xfrm>
          <a:prstGeom prst="rect">
            <a:avLst/>
          </a:prstGeom>
        </p:spPr>
      </p:pic>
      <mc:AlternateContent xmlns:mc="http://schemas.openxmlformats.org/markup-compatibility/2006" xmlns:a14="http://schemas.microsoft.com/office/drawing/2010/main">
        <mc:Choice Requires="a14">
          <p:sp>
            <p:nvSpPr>
              <p:cNvPr id="33" name="Rectangle 31"/>
              <p:cNvSpPr>
                <a:spLocks noChangeArrowheads="1"/>
              </p:cNvSpPr>
              <p:nvPr/>
            </p:nvSpPr>
            <p:spPr bwMode="auto">
              <a:xfrm>
                <a:off x="3846417" y="478505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6</m:t>
                          </m:r>
                        </m:e>
                        <m:sub>
                          <m:r>
                            <a:rPr lang="en-US" b="0" i="1" smtClean="0">
                              <a:latin typeface="Cambria Math" panose="02040503050406030204" pitchFamily="18" charset="0"/>
                            </a:rPr>
                            <m:t>𝑖</m:t>
                          </m:r>
                        </m:sub>
                      </m:sSub>
                    </m:oMath>
                  </m:oMathPara>
                </a14:m>
                <a:endParaRPr lang="en-US" dirty="0"/>
              </a:p>
            </p:txBody>
          </p:sp>
        </mc:Choice>
        <mc:Fallback xmlns="">
          <p:sp>
            <p:nvSpPr>
              <p:cNvPr id="33" name="Rectangle 31"/>
              <p:cNvSpPr>
                <a:spLocks noRot="1" noChangeAspect="1" noMove="1" noResize="1" noEditPoints="1" noAdjustHandles="1" noChangeArrowheads="1" noChangeShapeType="1" noTextEdit="1"/>
              </p:cNvSpPr>
              <p:nvPr/>
            </p:nvSpPr>
            <p:spPr bwMode="auto">
              <a:xfrm>
                <a:off x="3846417" y="4785058"/>
                <a:ext cx="586305"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4432722" y="478505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𝑖</m:t>
                          </m:r>
                        </m:sub>
                      </m:sSub>
                    </m:oMath>
                  </m:oMathPara>
                </a14:m>
                <a:endParaRPr lang="en-US" dirty="0"/>
              </a:p>
            </p:txBody>
          </p:sp>
        </mc:Choice>
        <mc:Fallback xmlns="">
          <p:sp>
            <p:nvSpPr>
              <p:cNvPr id="40" name="Rectangle 31"/>
              <p:cNvSpPr>
                <a:spLocks noRot="1" noChangeAspect="1" noMove="1" noResize="1" noEditPoints="1" noAdjustHandles="1" noChangeArrowheads="1" noChangeShapeType="1" noTextEdit="1"/>
              </p:cNvSpPr>
              <p:nvPr/>
            </p:nvSpPr>
            <p:spPr bwMode="auto">
              <a:xfrm>
                <a:off x="4432722" y="4785059"/>
                <a:ext cx="586305"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1" name="Curved Connector 40"/>
          <p:cNvCxnSpPr>
            <a:stCxn id="33" idx="0"/>
            <a:endCxn id="37" idx="2"/>
          </p:cNvCxnSpPr>
          <p:nvPr/>
        </p:nvCxnSpPr>
        <p:spPr>
          <a:xfrm rot="16200000" flipV="1">
            <a:off x="3026105" y="3671592"/>
            <a:ext cx="1383182"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40" idx="0"/>
            <a:endCxn id="38" idx="2"/>
          </p:cNvCxnSpPr>
          <p:nvPr/>
        </p:nvCxnSpPr>
        <p:spPr>
          <a:xfrm rot="16200000" flipV="1">
            <a:off x="3612410" y="3671593"/>
            <a:ext cx="1383182"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84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Update</a:t>
            </a:r>
            <a:endParaRPr lang="en-US" dirty="0"/>
          </a:p>
        </p:txBody>
      </p:sp>
      <p:sp>
        <p:nvSpPr>
          <p:cNvPr id="7" name="Content Placeholder 6"/>
          <p:cNvSpPr>
            <a:spLocks noGrp="1"/>
          </p:cNvSpPr>
          <p:nvPr>
            <p:ph idx="1"/>
          </p:nvPr>
        </p:nvSpPr>
        <p:spPr/>
        <p:txBody>
          <a:bodyPr/>
          <a:lstStyle/>
          <a:p>
            <a:pPr marL="0" indent="0">
              <a:buNone/>
            </a:pPr>
            <a:r>
              <a:rPr lang="en-US" dirty="0" smtClean="0"/>
              <a:t>To Update:</a:t>
            </a:r>
          </a:p>
          <a:p>
            <a:pPr marL="457200" indent="-457200">
              <a:buFont typeface="+mj-lt"/>
              <a:buAutoNum type="arabicPeriod"/>
            </a:pPr>
            <a:r>
              <a:rPr lang="en-US" dirty="0" smtClean="0"/>
              <a:t>Set the new end-point values and sort into place</a:t>
            </a:r>
          </a:p>
          <a:p>
            <a:pPr marL="457200" indent="-457200">
              <a:buFont typeface="+mj-lt"/>
              <a:buAutoNum type="arabicPeriod"/>
            </a:pPr>
            <a:r>
              <a:rPr lang="en-US" dirty="0" smtClean="0"/>
              <a:t>Insert/Remove pairs via the update rules</a:t>
            </a:r>
          </a:p>
          <a:p>
            <a:pPr marL="457200" lvl="1" indent="0">
              <a:buNone/>
            </a:pPr>
            <a:r>
              <a:rPr lang="en-US" dirty="0" smtClean="0"/>
              <a:t>When there’s an overlap on one axis check the remaining axes first</a:t>
            </a:r>
          </a:p>
          <a:p>
            <a:pPr marL="457200" lvl="1" indent="0">
              <a:buNone/>
            </a:pPr>
            <a:r>
              <a:rPr lang="en-US" dirty="0" smtClean="0"/>
              <a:t>Only insert a pair if all axes overlap</a:t>
            </a:r>
          </a:p>
          <a:p>
            <a:pPr marL="457200" lvl="1" indent="0">
              <a:buNone/>
            </a:pPr>
            <a:r>
              <a:rPr lang="en-US" dirty="0" smtClean="0"/>
              <a:t>* Due to geometric coherency, you only have to check indices</a:t>
            </a:r>
          </a:p>
        </p:txBody>
      </p:sp>
    </p:spTree>
    <p:extLst>
      <p:ext uri="{BB962C8B-B14F-4D97-AF65-F5344CB8AC3E}">
        <p14:creationId xmlns:p14="http://schemas.microsoft.com/office/powerpoint/2010/main" val="1206794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Update</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 1</m:t>
                          </m:r>
                        </m:e>
                        <m:sub>
                          <m:r>
                            <a:rPr lang="en-US" b="0" i="1" smtClean="0">
                              <a:latin typeface="Cambria Math" panose="02040503050406030204" pitchFamily="18" charset="0"/>
                            </a:rPr>
                            <m:t>𝐷</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solidFill>
                <a:schemeClr val="bg1"/>
              </a:solid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3</m:t>
                          </m:r>
                        </m:e>
                        <m:sub>
                          <m:r>
                            <a:rPr lang="en-US" b="0" i="1" smtClean="0">
                              <a:solidFill>
                                <a:srgbClr val="FF0000"/>
                              </a:solidFill>
                              <a:latin typeface="Cambria Math" panose="02040503050406030204" pitchFamily="18" charset="0"/>
                            </a:rPr>
                            <m:t>𝑥</m:t>
                          </m:r>
                        </m:sub>
                      </m:sSub>
                    </m:oMath>
                  </m:oMathPara>
                </a14:m>
                <a:endParaRPr lang="en-US" dirty="0">
                  <a:solidFill>
                    <a:srgbClr val="FF0000"/>
                  </a:solidFill>
                </a:endParaRPr>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𝑥</m:t>
                          </m:r>
                        </m:sub>
                      </m:sSub>
                    </m:oMath>
                  </m:oMathPara>
                </a14:m>
                <a:endParaRPr lang="en-US" dirty="0"/>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𝑥</m:t>
                          </m:r>
                        </m:sub>
                      </m:sSub>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4</m:t>
                          </m:r>
                        </m:e>
                        <m:sub>
                          <m:r>
                            <a:rPr lang="en-US" b="0" i="1" smtClean="0">
                              <a:solidFill>
                                <a:srgbClr val="FF0000"/>
                              </a:solidFill>
                              <a:latin typeface="Cambria Math" panose="02040503050406030204" pitchFamily="18" charset="0"/>
                            </a:rPr>
                            <m:t>𝑥</m:t>
                          </m:r>
                        </m:sub>
                      </m:sSub>
                    </m:oMath>
                  </m:oMathPara>
                </a14:m>
                <a:endParaRPr lang="en-US" dirty="0">
                  <a:solidFill>
                    <a:srgbClr val="FF0000"/>
                  </a:solidFill>
                </a:endParaRPr>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5"/>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oMath>
                  </m:oMathPara>
                </a14:m>
                <a:endParaRPr lang="en-US" dirty="0"/>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6</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7"/>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29" idx="2"/>
          </p:cNvCxnSpPr>
          <p:nvPr/>
        </p:nvCxnSpPr>
        <p:spPr>
          <a:xfrm rot="5400000" flipH="1" flipV="1">
            <a:off x="3196682" y="3175471"/>
            <a:ext cx="1384014" cy="18368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3" idx="0"/>
            <a:endCxn id="30" idx="2"/>
          </p:cNvCxnSpPr>
          <p:nvPr/>
        </p:nvCxnSpPr>
        <p:spPr>
          <a:xfrm rot="5400000" flipH="1" flipV="1">
            <a:off x="4074897" y="3466549"/>
            <a:ext cx="1383182" cy="1253836"/>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1"/>
              <p:cNvSpPr>
                <a:spLocks noChangeArrowheads="1"/>
              </p:cNvSpPr>
              <p:nvPr/>
            </p:nvSpPr>
            <p:spPr bwMode="auto">
              <a:xfrm>
                <a:off x="3846417" y="4785058"/>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13</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3" name="Rectangle 31"/>
              <p:cNvSpPr>
                <a:spLocks noRot="1" noChangeAspect="1" noMove="1" noResize="1" noEditPoints="1" noAdjustHandles="1" noChangeArrowheads="1" noChangeShapeType="1" noTextEdit="1"/>
              </p:cNvSpPr>
              <p:nvPr/>
            </p:nvSpPr>
            <p:spPr bwMode="auto">
              <a:xfrm>
                <a:off x="3846417" y="4785058"/>
                <a:ext cx="586305" cy="533400"/>
              </a:xfrm>
              <a:prstGeom prst="rect">
                <a:avLst/>
              </a:prstGeom>
              <a:blipFill rotWithShape="0">
                <a:blip r:embed="rId18"/>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4432722" y="478505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𝑖</m:t>
                          </m:r>
                        </m:sub>
                      </m:sSub>
                    </m:oMath>
                  </m:oMathPara>
                </a14:m>
                <a:endParaRPr lang="en-US" dirty="0"/>
              </a:p>
            </p:txBody>
          </p:sp>
        </mc:Choice>
        <mc:Fallback xmlns="">
          <p:sp>
            <p:nvSpPr>
              <p:cNvPr id="40" name="Rectangle 31"/>
              <p:cNvSpPr>
                <a:spLocks noRot="1" noChangeAspect="1" noMove="1" noResize="1" noEditPoints="1" noAdjustHandles="1" noChangeArrowheads="1" noChangeShapeType="1" noTextEdit="1"/>
              </p:cNvSpPr>
              <p:nvPr/>
            </p:nvSpPr>
            <p:spPr bwMode="auto">
              <a:xfrm>
                <a:off x="4432722" y="4785059"/>
                <a:ext cx="586305"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1" name="Curved Connector 40"/>
          <p:cNvCxnSpPr>
            <a:stCxn id="36" idx="0"/>
            <a:endCxn id="37" idx="2"/>
          </p:cNvCxnSpPr>
          <p:nvPr/>
        </p:nvCxnSpPr>
        <p:spPr>
          <a:xfrm rot="16200000" flipV="1">
            <a:off x="2734195" y="3963502"/>
            <a:ext cx="1384014" cy="260762"/>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40" idx="0"/>
            <a:endCxn id="38" idx="2"/>
          </p:cNvCxnSpPr>
          <p:nvPr/>
        </p:nvCxnSpPr>
        <p:spPr>
          <a:xfrm rot="16200000" flipV="1">
            <a:off x="3612410" y="3671593"/>
            <a:ext cx="1383182"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0"/>
          <a:stretch>
            <a:fillRect/>
          </a:stretch>
        </p:blipFill>
        <p:spPr>
          <a:xfrm>
            <a:off x="6354823" y="3223872"/>
            <a:ext cx="5456026" cy="2093000"/>
          </a:xfrm>
          <a:prstGeom prst="rect">
            <a:avLst/>
          </a:prstGeom>
        </p:spPr>
      </p:pic>
    </p:spTree>
    <p:extLst>
      <p:ext uri="{BB962C8B-B14F-4D97-AF65-F5344CB8AC3E}">
        <p14:creationId xmlns:p14="http://schemas.microsoft.com/office/powerpoint/2010/main" val="41638612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Update</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 1</m:t>
                          </m:r>
                        </m:e>
                        <m:sub>
                          <m:r>
                            <a:rPr lang="en-US" b="0" i="1" smtClean="0">
                              <a:latin typeface="Cambria Math" panose="02040503050406030204" pitchFamily="18" charset="0"/>
                            </a:rPr>
                            <m:t>𝐷</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solidFill>
                <a:schemeClr val="bg1"/>
              </a:solid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4</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𝑥</m:t>
                          </m:r>
                        </m:sub>
                      </m:sSub>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5</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5"/>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oMath>
                  </m:oMathPara>
                </a14:m>
                <a:endParaRPr lang="en-US" dirty="0"/>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29" idx="2"/>
          </p:cNvCxnSpPr>
          <p:nvPr/>
        </p:nvCxnSpPr>
        <p:spPr>
          <a:xfrm rot="5400000" flipH="1" flipV="1">
            <a:off x="3196682" y="3175471"/>
            <a:ext cx="1384014" cy="183682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40" idx="0"/>
            <a:endCxn id="30" idx="2"/>
          </p:cNvCxnSpPr>
          <p:nvPr/>
        </p:nvCxnSpPr>
        <p:spPr>
          <a:xfrm rot="5400000" flipH="1" flipV="1">
            <a:off x="4368049" y="3759703"/>
            <a:ext cx="1383183" cy="667531"/>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1"/>
              <p:cNvSpPr>
                <a:spLocks noChangeArrowheads="1"/>
              </p:cNvSpPr>
              <p:nvPr/>
            </p:nvSpPr>
            <p:spPr bwMode="auto">
              <a:xfrm>
                <a:off x="3846417" y="4785058"/>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7</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33" name="Rectangle 31"/>
              <p:cNvSpPr>
                <a:spLocks noRot="1" noChangeAspect="1" noMove="1" noResize="1" noEditPoints="1" noAdjustHandles="1" noChangeArrowheads="1" noChangeShapeType="1" noTextEdit="1"/>
              </p:cNvSpPr>
              <p:nvPr/>
            </p:nvSpPr>
            <p:spPr bwMode="auto">
              <a:xfrm>
                <a:off x="3846417" y="4785058"/>
                <a:ext cx="586305" cy="533400"/>
              </a:xfrm>
              <a:prstGeom prst="rect">
                <a:avLst/>
              </a:prstGeom>
              <a:blipFill rotWithShape="0">
                <a:blip r:embed="rId18"/>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4432722" y="4785059"/>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13</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40" name="Rectangle 31"/>
              <p:cNvSpPr>
                <a:spLocks noRot="1" noChangeAspect="1" noMove="1" noResize="1" noEditPoints="1" noAdjustHandles="1" noChangeArrowheads="1" noChangeShapeType="1" noTextEdit="1"/>
              </p:cNvSpPr>
              <p:nvPr/>
            </p:nvSpPr>
            <p:spPr bwMode="auto">
              <a:xfrm>
                <a:off x="4432722" y="4785059"/>
                <a:ext cx="586305" cy="533400"/>
              </a:xfrm>
              <a:prstGeom prst="rect">
                <a:avLst/>
              </a:prstGeom>
              <a:blipFill rotWithShape="0">
                <a:blip r:embed="rId19"/>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1" name="Curved Connector 40"/>
          <p:cNvCxnSpPr>
            <a:stCxn id="36" idx="0"/>
            <a:endCxn id="37" idx="2"/>
          </p:cNvCxnSpPr>
          <p:nvPr/>
        </p:nvCxnSpPr>
        <p:spPr>
          <a:xfrm rot="16200000" flipV="1">
            <a:off x="2734195" y="3963502"/>
            <a:ext cx="1384014"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3" idx="0"/>
            <a:endCxn id="38" idx="2"/>
          </p:cNvCxnSpPr>
          <p:nvPr/>
        </p:nvCxnSpPr>
        <p:spPr>
          <a:xfrm rot="16200000" flipV="1">
            <a:off x="3319258" y="3964746"/>
            <a:ext cx="1383181" cy="257444"/>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20"/>
          <a:stretch>
            <a:fillRect/>
          </a:stretch>
        </p:blipFill>
        <p:spPr>
          <a:xfrm>
            <a:off x="6354823" y="3223872"/>
            <a:ext cx="5456026" cy="2093000"/>
          </a:xfrm>
          <a:prstGeom prst="rect">
            <a:avLst/>
          </a:prstGeom>
        </p:spPr>
      </p:pic>
    </p:spTree>
    <p:extLst>
      <p:ext uri="{BB962C8B-B14F-4D97-AF65-F5344CB8AC3E}">
        <p14:creationId xmlns:p14="http://schemas.microsoft.com/office/powerpoint/2010/main" val="23508787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Update</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 1</m:t>
                          </m:r>
                        </m:e>
                        <m:sub>
                          <m:r>
                            <a:rPr lang="en-US" b="0" i="1" smtClean="0">
                              <a:latin typeface="Cambria Math" panose="02040503050406030204" pitchFamily="18" charset="0"/>
                            </a:rPr>
                            <m:t>𝐷</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solidFill>
                <a:schemeClr val="bg1"/>
              </a:solid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2</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3</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4"/>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6</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6"/>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12</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7"/>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37" idx="2"/>
          </p:cNvCxnSpPr>
          <p:nvPr/>
        </p:nvCxnSpPr>
        <p:spPr>
          <a:xfrm rot="5400000" flipH="1" flipV="1">
            <a:off x="2441043" y="3931112"/>
            <a:ext cx="1384013" cy="325543"/>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40" idx="0"/>
            <a:endCxn id="30" idx="2"/>
          </p:cNvCxnSpPr>
          <p:nvPr/>
        </p:nvCxnSpPr>
        <p:spPr>
          <a:xfrm rot="5400000" flipH="1" flipV="1">
            <a:off x="4368049" y="3759703"/>
            <a:ext cx="1383183" cy="66753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1"/>
              <p:cNvSpPr>
                <a:spLocks noChangeArrowheads="1"/>
              </p:cNvSpPr>
              <p:nvPr/>
            </p:nvSpPr>
            <p:spPr bwMode="auto">
              <a:xfrm>
                <a:off x="3846417" y="478505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33" name="Rectangle 31"/>
              <p:cNvSpPr>
                <a:spLocks noRot="1" noChangeAspect="1" noMove="1" noResize="1" noEditPoints="1" noAdjustHandles="1" noChangeArrowheads="1" noChangeShapeType="1" noTextEdit="1"/>
              </p:cNvSpPr>
              <p:nvPr/>
            </p:nvSpPr>
            <p:spPr bwMode="auto">
              <a:xfrm>
                <a:off x="3846417" y="4785058"/>
                <a:ext cx="586305"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4432722" y="478505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13</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40" name="Rectangle 31"/>
              <p:cNvSpPr>
                <a:spLocks noRot="1" noChangeAspect="1" noMove="1" noResize="1" noEditPoints="1" noAdjustHandles="1" noChangeArrowheads="1" noChangeShapeType="1" noTextEdit="1"/>
              </p:cNvSpPr>
              <p:nvPr/>
            </p:nvSpPr>
            <p:spPr bwMode="auto">
              <a:xfrm>
                <a:off x="4432722" y="4785059"/>
                <a:ext cx="586305"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1" name="Curved Connector 40"/>
          <p:cNvCxnSpPr>
            <a:stCxn id="36" idx="0"/>
            <a:endCxn id="29" idx="2"/>
          </p:cNvCxnSpPr>
          <p:nvPr/>
        </p:nvCxnSpPr>
        <p:spPr>
          <a:xfrm rot="5400000" flipH="1" flipV="1">
            <a:off x="3489835" y="3468624"/>
            <a:ext cx="1384015" cy="1250518"/>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3" idx="0"/>
            <a:endCxn id="38" idx="2"/>
          </p:cNvCxnSpPr>
          <p:nvPr/>
        </p:nvCxnSpPr>
        <p:spPr>
          <a:xfrm rot="16200000" flipV="1">
            <a:off x="3319258" y="3964746"/>
            <a:ext cx="1383181" cy="25744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0"/>
          <a:stretch>
            <a:fillRect/>
          </a:stretch>
        </p:blipFill>
        <p:spPr>
          <a:xfrm>
            <a:off x="6354823" y="3223872"/>
            <a:ext cx="5456026" cy="2093000"/>
          </a:xfrm>
          <a:prstGeom prst="rect">
            <a:avLst/>
          </a:prstGeom>
        </p:spPr>
      </p:pic>
    </p:spTree>
    <p:extLst>
      <p:ext uri="{BB962C8B-B14F-4D97-AF65-F5344CB8AC3E}">
        <p14:creationId xmlns:p14="http://schemas.microsoft.com/office/powerpoint/2010/main" val="2631050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Aabbs</a:t>
            </a:r>
            <a:r>
              <a:rPr lang="en-US" dirty="0" smtClean="0"/>
              <a:t> Define a Non-Uniform Grid</a:t>
            </a:r>
            <a:endParaRPr lang="en-US" dirty="0"/>
          </a:p>
        </p:txBody>
      </p:sp>
      <p:sp>
        <p:nvSpPr>
          <p:cNvPr id="3" name="Content Placeholder 2"/>
          <p:cNvSpPr>
            <a:spLocks noGrp="1"/>
          </p:cNvSpPr>
          <p:nvPr>
            <p:ph idx="1"/>
          </p:nvPr>
        </p:nvSpPr>
        <p:spPr>
          <a:xfrm>
            <a:off x="838200" y="5764009"/>
            <a:ext cx="10515600" cy="675979"/>
          </a:xfrm>
        </p:spPr>
        <p:txBody>
          <a:bodyPr>
            <a:normAutofit/>
          </a:bodyPr>
          <a:lstStyle/>
          <a:p>
            <a:pPr marL="0" indent="0" algn="ctr">
              <a:buNone/>
            </a:pPr>
            <a:r>
              <a:rPr lang="en-US" dirty="0" smtClean="0"/>
              <a:t>Each object’s </a:t>
            </a:r>
            <a:r>
              <a:rPr lang="en-US" dirty="0" err="1" smtClean="0"/>
              <a:t>Aabb</a:t>
            </a:r>
            <a:r>
              <a:rPr lang="en-US" dirty="0" smtClean="0"/>
              <a:t> defines a “cell”</a:t>
            </a:r>
          </a:p>
        </p:txBody>
      </p:sp>
      <p:pic>
        <p:nvPicPr>
          <p:cNvPr id="9" name="Picture 8"/>
          <p:cNvPicPr>
            <a:picLocks noChangeAspect="1"/>
          </p:cNvPicPr>
          <p:nvPr/>
        </p:nvPicPr>
        <p:blipFill>
          <a:blip r:embed="rId3"/>
          <a:stretch>
            <a:fillRect/>
          </a:stretch>
        </p:blipFill>
        <p:spPr>
          <a:xfrm>
            <a:off x="2897649" y="1398610"/>
            <a:ext cx="5874188" cy="4365400"/>
          </a:xfrm>
          <a:prstGeom prst="rect">
            <a:avLst/>
          </a:prstGeom>
        </p:spPr>
      </p:pic>
    </p:spTree>
    <p:extLst>
      <p:ext uri="{BB962C8B-B14F-4D97-AF65-F5344CB8AC3E}">
        <p14:creationId xmlns:p14="http://schemas.microsoft.com/office/powerpoint/2010/main" val="1621801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Update</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𝑥</m:t>
                          </m:r>
                        </m:sub>
                      </m:sSub>
                    </m:oMath>
                  </m:oMathPara>
                </a14:m>
                <a:endParaRPr lang="en-US" dirty="0"/>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oMath>
                  </m:oMathPara>
                </a14:m>
                <a:endParaRPr lang="en-US" dirty="0"/>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0"/>
          </p:cNvCxnSpPr>
          <p:nvPr/>
        </p:nvCxnSpPr>
        <p:spPr>
          <a:xfrm flipH="1" flipV="1">
            <a:off x="2383973" y="3401878"/>
            <a:ext cx="4053"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 1</m:t>
                          </m:r>
                        </m:e>
                        <m:sub>
                          <m:r>
                            <a:rPr lang="en-US" b="0" i="1" smtClean="0">
                              <a:latin typeface="Cambria Math" panose="02040503050406030204" pitchFamily="18" charset="0"/>
                            </a:rPr>
                            <m:t>𝐷</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solidFill>
                <a:schemeClr val="bg1"/>
              </a:solid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3</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4</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4"/>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7</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7"/>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34" idx="0"/>
            <a:endCxn id="37" idx="2"/>
          </p:cNvCxnSpPr>
          <p:nvPr/>
        </p:nvCxnSpPr>
        <p:spPr>
          <a:xfrm rot="5400000" flipH="1" flipV="1">
            <a:off x="2441043" y="3931112"/>
            <a:ext cx="1384013" cy="32554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40" idx="0"/>
            <a:endCxn id="30" idx="2"/>
          </p:cNvCxnSpPr>
          <p:nvPr/>
        </p:nvCxnSpPr>
        <p:spPr>
          <a:xfrm rot="5400000" flipH="1" flipV="1">
            <a:off x="4368049" y="3759703"/>
            <a:ext cx="1383183" cy="66753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1"/>
              <p:cNvSpPr>
                <a:spLocks noChangeArrowheads="1"/>
              </p:cNvSpPr>
              <p:nvPr/>
            </p:nvSpPr>
            <p:spPr bwMode="auto">
              <a:xfrm>
                <a:off x="3846417" y="4785058"/>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12</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33" name="Rectangle 31"/>
              <p:cNvSpPr>
                <a:spLocks noRot="1" noChangeAspect="1" noMove="1" noResize="1" noEditPoints="1" noAdjustHandles="1" noChangeArrowheads="1" noChangeShapeType="1" noTextEdit="1"/>
              </p:cNvSpPr>
              <p:nvPr/>
            </p:nvSpPr>
            <p:spPr bwMode="auto">
              <a:xfrm>
                <a:off x="3846417" y="4785058"/>
                <a:ext cx="586305" cy="533400"/>
              </a:xfrm>
              <a:prstGeom prst="rect">
                <a:avLst/>
              </a:prstGeom>
              <a:blipFill rotWithShape="0">
                <a:blip r:embed="rId18"/>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4432722" y="478505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13</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40" name="Rectangle 31"/>
              <p:cNvSpPr>
                <a:spLocks noRot="1" noChangeAspect="1" noMove="1" noResize="1" noEditPoints="1" noAdjustHandles="1" noChangeArrowheads="1" noChangeShapeType="1" noTextEdit="1"/>
              </p:cNvSpPr>
              <p:nvPr/>
            </p:nvSpPr>
            <p:spPr bwMode="auto">
              <a:xfrm>
                <a:off x="4432722" y="4785059"/>
                <a:ext cx="586305"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1" name="Curved Connector 40"/>
          <p:cNvCxnSpPr>
            <a:stCxn id="33" idx="0"/>
            <a:endCxn id="29" idx="2"/>
          </p:cNvCxnSpPr>
          <p:nvPr/>
        </p:nvCxnSpPr>
        <p:spPr>
          <a:xfrm rot="5400000" flipH="1" flipV="1">
            <a:off x="3781744" y="3759702"/>
            <a:ext cx="1383183" cy="667531"/>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6" idx="0"/>
            <a:endCxn id="38" idx="2"/>
          </p:cNvCxnSpPr>
          <p:nvPr/>
        </p:nvCxnSpPr>
        <p:spPr>
          <a:xfrm rot="5400000" flipH="1" flipV="1">
            <a:off x="3027348" y="3931113"/>
            <a:ext cx="1384013" cy="325543"/>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20"/>
          <a:stretch>
            <a:fillRect/>
          </a:stretch>
        </p:blipFill>
        <p:spPr>
          <a:xfrm>
            <a:off x="6354823" y="3223872"/>
            <a:ext cx="5456026" cy="2112934"/>
          </a:xfrm>
          <a:prstGeom prst="rect">
            <a:avLst/>
          </a:prstGeom>
        </p:spPr>
      </p:pic>
    </p:spTree>
    <p:extLst>
      <p:ext uri="{BB962C8B-B14F-4D97-AF65-F5344CB8AC3E}">
        <p14:creationId xmlns:p14="http://schemas.microsoft.com/office/powerpoint/2010/main" val="3846356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 Update</a:t>
            </a:r>
            <a:endParaRPr lang="en-US" dirty="0"/>
          </a:p>
        </p:txBody>
      </p:sp>
      <p:sp>
        <p:nvSpPr>
          <p:cNvPr id="13" name="Content Placeholder 2"/>
          <p:cNvSpPr txBox="1">
            <a:spLocks/>
          </p:cNvSpPr>
          <p:nvPr/>
        </p:nvSpPr>
        <p:spPr>
          <a:xfrm>
            <a:off x="338210" y="1994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14" name="Content Placeholder 2"/>
          <p:cNvSpPr txBox="1">
            <a:spLocks/>
          </p:cNvSpPr>
          <p:nvPr/>
        </p:nvSpPr>
        <p:spPr>
          <a:xfrm>
            <a:off x="310862" y="2951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1504515" y="1911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15" name="Rectangle 31"/>
              <p:cNvSpPr>
                <a:spLocks noRot="1" noChangeAspect="1" noMove="1" noResize="1" noEditPoints="1" noAdjustHandles="1" noChangeArrowheads="1" noChangeShapeType="1" noTextEdit="1"/>
              </p:cNvSpPr>
              <p:nvPr/>
            </p:nvSpPr>
            <p:spPr bwMode="auto">
              <a:xfrm>
                <a:off x="1504515" y="1911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1504516" y="2868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𝑥</m:t>
                          </m:r>
                        </m:sub>
                      </m:sSub>
                    </m:oMath>
                  </m:oMathPara>
                </a14:m>
                <a:endParaRPr lang="en-US" dirty="0"/>
              </a:p>
            </p:txBody>
          </p:sp>
        </mc:Choice>
        <mc:Fallback xmlns="">
          <p:sp>
            <p:nvSpPr>
              <p:cNvPr id="16" name="Rectangle 31"/>
              <p:cNvSpPr>
                <a:spLocks noRot="1" noChangeAspect="1" noMove="1" noResize="1" noEditPoints="1" noAdjustHandles="1" noChangeArrowheads="1" noChangeShapeType="1" noTextEdit="1"/>
              </p:cNvSpPr>
              <p:nvPr/>
            </p:nvSpPr>
            <p:spPr bwMode="auto">
              <a:xfrm>
                <a:off x="1504516" y="2868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1"/>
              <p:cNvSpPr>
                <a:spLocks noChangeArrowheads="1"/>
              </p:cNvSpPr>
              <p:nvPr/>
            </p:nvSpPr>
            <p:spPr bwMode="auto">
              <a:xfrm>
                <a:off x="2090821" y="2868478"/>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2</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7" name="Rectangle 31"/>
              <p:cNvSpPr>
                <a:spLocks noRot="1" noChangeAspect="1" noMove="1" noResize="1" noEditPoints="1" noAdjustHandles="1" noChangeArrowheads="1" noChangeShapeType="1" noTextEdit="1"/>
              </p:cNvSpPr>
              <p:nvPr/>
            </p:nvSpPr>
            <p:spPr bwMode="auto">
              <a:xfrm>
                <a:off x="2090821" y="2868478"/>
                <a:ext cx="586305" cy="533400"/>
              </a:xfrm>
              <a:prstGeom prst="rect">
                <a:avLst/>
              </a:prstGeom>
              <a:blipFill rotWithShape="0">
                <a:blip r:embed="rId5"/>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Content Placeholder 2"/>
          <p:cNvSpPr txBox="1">
            <a:spLocks/>
          </p:cNvSpPr>
          <p:nvPr/>
        </p:nvSpPr>
        <p:spPr>
          <a:xfrm>
            <a:off x="338210" y="4885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23" name="Rectangle 31"/>
              <p:cNvSpPr>
                <a:spLocks noChangeArrowheads="1"/>
              </p:cNvSpPr>
              <p:nvPr/>
            </p:nvSpPr>
            <p:spPr bwMode="auto">
              <a:xfrm>
                <a:off x="1508568" y="478588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oMath>
                  </m:oMathPara>
                </a14:m>
                <a:endParaRPr lang="en-US" dirty="0"/>
              </a:p>
            </p:txBody>
          </p:sp>
        </mc:Choice>
        <mc:Fallback xmlns="">
          <p:sp>
            <p:nvSpPr>
              <p:cNvPr id="23" name="Rectangle 31"/>
              <p:cNvSpPr>
                <a:spLocks noRot="1" noChangeAspect="1" noMove="1" noResize="1" noEditPoints="1" noAdjustHandles="1" noChangeArrowheads="1" noChangeShapeType="1" noTextEdit="1"/>
              </p:cNvSpPr>
              <p:nvPr/>
            </p:nvSpPr>
            <p:spPr bwMode="auto">
              <a:xfrm>
                <a:off x="1508568" y="4785889"/>
                <a:ext cx="586305" cy="533400"/>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31"/>
              <p:cNvSpPr>
                <a:spLocks noChangeArrowheads="1"/>
              </p:cNvSpPr>
              <p:nvPr/>
            </p:nvSpPr>
            <p:spPr bwMode="auto">
              <a:xfrm>
                <a:off x="2094873" y="4785890"/>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6</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24" name="Rectangle 31"/>
              <p:cNvSpPr>
                <a:spLocks noRot="1" noChangeAspect="1" noMove="1" noResize="1" noEditPoints="1" noAdjustHandles="1" noChangeArrowheads="1" noChangeShapeType="1" noTextEdit="1"/>
              </p:cNvSpPr>
              <p:nvPr/>
            </p:nvSpPr>
            <p:spPr bwMode="auto">
              <a:xfrm>
                <a:off x="2094873" y="4785890"/>
                <a:ext cx="586305" cy="533400"/>
              </a:xfrm>
              <a:prstGeom prst="rect">
                <a:avLst/>
              </a:prstGeom>
              <a:blipFill rotWithShape="0">
                <a:blip r:embed="rId7"/>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0" name="Straight Arrow Connector 69"/>
          <p:cNvCxnSpPr>
            <a:stCxn id="23" idx="0"/>
            <a:endCxn id="16" idx="2"/>
          </p:cNvCxnSpPr>
          <p:nvPr/>
        </p:nvCxnSpPr>
        <p:spPr>
          <a:xfrm flipH="1" flipV="1">
            <a:off x="1797669" y="3401877"/>
            <a:ext cx="4052" cy="1384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p:cNvSpPr>
                <a:spLocks noChangeArrowheads="1"/>
              </p:cNvSpPr>
              <p:nvPr/>
            </p:nvSpPr>
            <p:spPr bwMode="auto">
              <a:xfrm>
                <a:off x="3002668" y="1911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 1</m:t>
                          </m:r>
                        </m:e>
                        <m:sub>
                          <m:r>
                            <a:rPr lang="en-US" b="0" i="1" smtClean="0">
                              <a:latin typeface="Cambria Math" panose="02040503050406030204" pitchFamily="18" charset="0"/>
                            </a:rPr>
                            <m:t>𝐷</m:t>
                          </m:r>
                        </m:sub>
                      </m:sSub>
                    </m:oMath>
                  </m:oMathPara>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bwMode="auto">
              <a:xfrm>
                <a:off x="3002668" y="1911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1"/>
              <p:cNvSpPr>
                <a:spLocks noChangeArrowheads="1"/>
              </p:cNvSpPr>
              <p:nvPr/>
            </p:nvSpPr>
            <p:spPr bwMode="auto">
              <a:xfrm>
                <a:off x="2673073" y="2868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5" name="Rectangle 31"/>
              <p:cNvSpPr>
                <a:spLocks noRot="1" noChangeAspect="1" noMove="1" noResize="1" noEditPoints="1" noAdjustHandles="1" noChangeArrowheads="1" noChangeShapeType="1" noTextEdit="1"/>
              </p:cNvSpPr>
              <p:nvPr/>
            </p:nvSpPr>
            <p:spPr bwMode="auto">
              <a:xfrm>
                <a:off x="2673073" y="2868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1"/>
              <p:cNvSpPr>
                <a:spLocks noChangeArrowheads="1"/>
              </p:cNvSpPr>
              <p:nvPr/>
            </p:nvSpPr>
            <p:spPr bwMode="auto">
              <a:xfrm>
                <a:off x="3002668" y="2868476"/>
                <a:ext cx="586305" cy="533400"/>
              </a:xfrm>
              <a:prstGeom prst="rect">
                <a:avLst/>
              </a:prstGeom>
              <a:solidFill>
                <a:schemeClr val="bg1"/>
              </a:solid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37" name="Rectangle 31"/>
              <p:cNvSpPr>
                <a:spLocks noRot="1" noChangeAspect="1" noMove="1" noResize="1" noEditPoints="1" noAdjustHandles="1" noChangeArrowheads="1" noChangeShapeType="1" noTextEdit="1"/>
              </p:cNvSpPr>
              <p:nvPr/>
            </p:nvSpPr>
            <p:spPr bwMode="auto">
              <a:xfrm>
                <a:off x="3002668" y="2868476"/>
                <a:ext cx="586305" cy="533400"/>
              </a:xfrm>
              <a:prstGeom prst="rect">
                <a:avLst/>
              </a:prstGeom>
              <a:blipFill rotWithShape="0">
                <a:blip r:embed="rId10"/>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auto">
              <a:xfrm>
                <a:off x="3588973" y="2868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8" name="Rectangle 31"/>
              <p:cNvSpPr>
                <a:spLocks noRot="1" noChangeAspect="1" noMove="1" noResize="1" noEditPoints="1" noAdjustHandles="1" noChangeArrowheads="1" noChangeShapeType="1" noTextEdit="1"/>
              </p:cNvSpPr>
              <p:nvPr/>
            </p:nvSpPr>
            <p:spPr bwMode="auto">
              <a:xfrm>
                <a:off x="3588973" y="2868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rrowheads="1"/>
              </p:cNvSpPr>
              <p:nvPr/>
            </p:nvSpPr>
            <p:spPr bwMode="auto">
              <a:xfrm>
                <a:off x="4500821" y="1910689"/>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bwMode="auto">
              <a:xfrm>
                <a:off x="4500821" y="1910689"/>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31"/>
              <p:cNvSpPr>
                <a:spLocks noChangeArrowheads="1"/>
              </p:cNvSpPr>
              <p:nvPr/>
            </p:nvSpPr>
            <p:spPr bwMode="auto">
              <a:xfrm>
                <a:off x="4184353" y="2868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Rectangle 31"/>
              <p:cNvSpPr>
                <a:spLocks noRot="1" noChangeAspect="1" noMove="1" noResize="1" noEditPoints="1" noAdjustHandles="1" noChangeArrowheads="1" noChangeShapeType="1" noTextEdit="1"/>
              </p:cNvSpPr>
              <p:nvPr/>
            </p:nvSpPr>
            <p:spPr bwMode="auto">
              <a:xfrm>
                <a:off x="4184353" y="2868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31"/>
              <p:cNvSpPr>
                <a:spLocks noChangeArrowheads="1"/>
              </p:cNvSpPr>
              <p:nvPr/>
            </p:nvSpPr>
            <p:spPr bwMode="auto">
              <a:xfrm>
                <a:off x="4513948" y="2868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9" name="Rectangle 31"/>
              <p:cNvSpPr>
                <a:spLocks noRot="1" noChangeAspect="1" noMove="1" noResize="1" noEditPoints="1" noAdjustHandles="1" noChangeArrowheads="1" noChangeShapeType="1" noTextEdit="1"/>
              </p:cNvSpPr>
              <p:nvPr/>
            </p:nvSpPr>
            <p:spPr bwMode="auto">
              <a:xfrm>
                <a:off x="4513948" y="2868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31"/>
              <p:cNvSpPr>
                <a:spLocks noChangeArrowheads="1"/>
              </p:cNvSpPr>
              <p:nvPr/>
            </p:nvSpPr>
            <p:spPr bwMode="auto">
              <a:xfrm>
                <a:off x="5100253" y="2868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30" name="Rectangle 31"/>
              <p:cNvSpPr>
                <a:spLocks noRot="1" noChangeAspect="1" noMove="1" noResize="1" noEditPoints="1" noAdjustHandles="1" noChangeArrowheads="1" noChangeShapeType="1" noTextEdit="1"/>
              </p:cNvSpPr>
              <p:nvPr/>
            </p:nvSpPr>
            <p:spPr bwMode="auto">
              <a:xfrm>
                <a:off x="5100253" y="2868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1"/>
              <p:cNvSpPr>
                <a:spLocks noChangeArrowheads="1"/>
              </p:cNvSpPr>
              <p:nvPr/>
            </p:nvSpPr>
            <p:spPr bwMode="auto">
              <a:xfrm>
                <a:off x="2677125" y="4785889"/>
                <a:ext cx="586305" cy="533400"/>
              </a:xfrm>
              <a:prstGeom prst="rect">
                <a:avLst/>
              </a:prstGeom>
              <a:noFill/>
              <a:ln w="9525">
                <a:solidFill>
                  <a:srgbClr val="C00000"/>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m:t>
                          </m:r>
                        </m:e>
                        <m:sub>
                          <m:r>
                            <a:rPr lang="en-US" b="0" i="1" smtClean="0">
                              <a:solidFill>
                                <a:srgbClr val="C00000"/>
                              </a:solidFill>
                              <a:latin typeface="Cambria Math" panose="02040503050406030204" pitchFamily="18" charset="0"/>
                            </a:rPr>
                            <m:t>𝑖</m:t>
                          </m:r>
                        </m:sub>
                      </m:sSub>
                    </m:oMath>
                  </m:oMathPara>
                </a14:m>
                <a:endParaRPr lang="en-US" dirty="0">
                  <a:solidFill>
                    <a:srgbClr val="C00000"/>
                  </a:solidFill>
                </a:endParaRPr>
              </a:p>
            </p:txBody>
          </p:sp>
        </mc:Choice>
        <mc:Fallback xmlns="">
          <p:sp>
            <p:nvSpPr>
              <p:cNvPr id="34" name="Rectangle 31"/>
              <p:cNvSpPr>
                <a:spLocks noRot="1" noChangeAspect="1" noMove="1" noResize="1" noEditPoints="1" noAdjustHandles="1" noChangeArrowheads="1" noChangeShapeType="1" noTextEdit="1"/>
              </p:cNvSpPr>
              <p:nvPr/>
            </p:nvSpPr>
            <p:spPr bwMode="auto">
              <a:xfrm>
                <a:off x="2677125" y="4785889"/>
                <a:ext cx="586305" cy="533400"/>
              </a:xfrm>
              <a:prstGeom prst="rect">
                <a:avLst/>
              </a:prstGeom>
              <a:blipFill rotWithShape="0">
                <a:blip r:embed="rId16"/>
                <a:stretch>
                  <a:fillRect/>
                </a:stretch>
              </a:blipFill>
              <a:ln w="9525">
                <a:solidFill>
                  <a:srgbClr val="C00000"/>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1"/>
              <p:cNvSpPr>
                <a:spLocks noChangeArrowheads="1"/>
              </p:cNvSpPr>
              <p:nvPr/>
            </p:nvSpPr>
            <p:spPr bwMode="auto">
              <a:xfrm>
                <a:off x="3263430" y="4785890"/>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36" name="Rectangle 31"/>
              <p:cNvSpPr>
                <a:spLocks noRot="1" noChangeAspect="1" noMove="1" noResize="1" noEditPoints="1" noAdjustHandles="1" noChangeArrowheads="1" noChangeShapeType="1" noTextEdit="1"/>
              </p:cNvSpPr>
              <p:nvPr/>
            </p:nvSpPr>
            <p:spPr bwMode="auto">
              <a:xfrm>
                <a:off x="3263430" y="4785890"/>
                <a:ext cx="586305" cy="533400"/>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39" name="Curved Connector 38"/>
          <p:cNvCxnSpPr>
            <a:stCxn id="24" idx="0"/>
            <a:endCxn id="37" idx="2"/>
          </p:cNvCxnSpPr>
          <p:nvPr/>
        </p:nvCxnSpPr>
        <p:spPr>
          <a:xfrm rot="5400000" flipH="1" flipV="1">
            <a:off x="2149916" y="3639986"/>
            <a:ext cx="1384014" cy="907795"/>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40" idx="0"/>
            <a:endCxn id="30" idx="2"/>
          </p:cNvCxnSpPr>
          <p:nvPr/>
        </p:nvCxnSpPr>
        <p:spPr>
          <a:xfrm rot="5400000" flipH="1" flipV="1">
            <a:off x="4368049" y="3759703"/>
            <a:ext cx="1383183" cy="66753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1"/>
              <p:cNvSpPr>
                <a:spLocks noChangeArrowheads="1"/>
              </p:cNvSpPr>
              <p:nvPr/>
            </p:nvSpPr>
            <p:spPr bwMode="auto">
              <a:xfrm>
                <a:off x="3846417" y="478505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12</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33" name="Rectangle 31"/>
              <p:cNvSpPr>
                <a:spLocks noRot="1" noChangeAspect="1" noMove="1" noResize="1" noEditPoints="1" noAdjustHandles="1" noChangeArrowheads="1" noChangeShapeType="1" noTextEdit="1"/>
              </p:cNvSpPr>
              <p:nvPr/>
            </p:nvSpPr>
            <p:spPr bwMode="auto">
              <a:xfrm>
                <a:off x="3846417" y="4785058"/>
                <a:ext cx="586305"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1"/>
              <p:cNvSpPr>
                <a:spLocks noChangeArrowheads="1"/>
              </p:cNvSpPr>
              <p:nvPr/>
            </p:nvSpPr>
            <p:spPr bwMode="auto">
              <a:xfrm>
                <a:off x="4432722" y="4785059"/>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13</m:t>
                          </m:r>
                        </m:e>
                        <m:sub>
                          <m:r>
                            <a:rPr lang="en-US" b="0" i="1" smtClean="0">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40" name="Rectangle 31"/>
              <p:cNvSpPr>
                <a:spLocks noRot="1" noChangeAspect="1" noMove="1" noResize="1" noEditPoints="1" noAdjustHandles="1" noChangeArrowheads="1" noChangeShapeType="1" noTextEdit="1"/>
              </p:cNvSpPr>
              <p:nvPr/>
            </p:nvSpPr>
            <p:spPr bwMode="auto">
              <a:xfrm>
                <a:off x="4432722" y="4785059"/>
                <a:ext cx="586305"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41" name="Curved Connector 40"/>
          <p:cNvCxnSpPr>
            <a:stCxn id="33" idx="0"/>
            <a:endCxn id="29" idx="2"/>
          </p:cNvCxnSpPr>
          <p:nvPr/>
        </p:nvCxnSpPr>
        <p:spPr>
          <a:xfrm rot="5400000" flipH="1" flipV="1">
            <a:off x="3781744" y="3759702"/>
            <a:ext cx="1383183" cy="66753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36" idx="0"/>
            <a:endCxn id="38" idx="2"/>
          </p:cNvCxnSpPr>
          <p:nvPr/>
        </p:nvCxnSpPr>
        <p:spPr>
          <a:xfrm rot="5400000" flipH="1" flipV="1">
            <a:off x="3027348" y="3931113"/>
            <a:ext cx="1384013" cy="32554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20"/>
          <a:stretch>
            <a:fillRect/>
          </a:stretch>
        </p:blipFill>
        <p:spPr>
          <a:xfrm>
            <a:off x="6354823" y="3215491"/>
            <a:ext cx="5456026" cy="2102967"/>
          </a:xfrm>
          <a:prstGeom prst="rect">
            <a:avLst/>
          </a:prstGeom>
        </p:spPr>
      </p:pic>
      <p:cxnSp>
        <p:nvCxnSpPr>
          <p:cNvPr id="45" name="Curved Connector 44"/>
          <p:cNvCxnSpPr>
            <a:stCxn id="34" idx="0"/>
            <a:endCxn id="17" idx="2"/>
          </p:cNvCxnSpPr>
          <p:nvPr/>
        </p:nvCxnSpPr>
        <p:spPr>
          <a:xfrm rot="16200000" flipV="1">
            <a:off x="1985121" y="3800732"/>
            <a:ext cx="1384011" cy="586304"/>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6399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Sentinels</a:t>
            </a:r>
            <a:endParaRPr lang="en-US" dirty="0"/>
          </a:p>
        </p:txBody>
      </p:sp>
      <p:sp>
        <p:nvSpPr>
          <p:cNvPr id="3" name="Content Placeholder 2"/>
          <p:cNvSpPr>
            <a:spLocks noGrp="1"/>
          </p:cNvSpPr>
          <p:nvPr>
            <p:ph idx="1"/>
          </p:nvPr>
        </p:nvSpPr>
        <p:spPr/>
        <p:txBody>
          <a:bodyPr/>
          <a:lstStyle/>
          <a:p>
            <a:pPr marL="0" indent="0">
              <a:buNone/>
            </a:pPr>
            <a:r>
              <a:rPr lang="en-US" dirty="0" smtClean="0"/>
              <a:t>Adding sentinel nodes make it easier to write the inner iteration loop</a:t>
            </a:r>
          </a:p>
          <a:p>
            <a:pPr marL="0" indent="0">
              <a:buNone/>
            </a:pPr>
            <a:r>
              <a:rPr lang="en-US" dirty="0" smtClean="0"/>
              <a:t>Be careful to not insert </a:t>
            </a:r>
            <a:r>
              <a:rPr lang="en-US" dirty="0" smtClean="0"/>
              <a:t>pairs </a:t>
            </a:r>
            <a:r>
              <a:rPr lang="en-US" dirty="0" smtClean="0"/>
              <a:t>with </a:t>
            </a:r>
            <a:r>
              <a:rPr lang="en-US" dirty="0" smtClean="0"/>
              <a:t>the sentinel</a:t>
            </a:r>
            <a:endParaRPr lang="en-US" dirty="0"/>
          </a:p>
        </p:txBody>
      </p:sp>
    </p:spTree>
    <p:extLst>
      <p:ext uri="{BB962C8B-B14F-4D97-AF65-F5344CB8AC3E}">
        <p14:creationId xmlns:p14="http://schemas.microsoft.com/office/powerpoint/2010/main" val="1717021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Problems</a:t>
            </a:r>
            <a:endParaRPr lang="en-US" dirty="0"/>
          </a:p>
        </p:txBody>
      </p:sp>
      <p:sp>
        <p:nvSpPr>
          <p:cNvPr id="3" name="Content Placeholder 2"/>
          <p:cNvSpPr>
            <a:spLocks noGrp="1"/>
          </p:cNvSpPr>
          <p:nvPr>
            <p:ph idx="1"/>
          </p:nvPr>
        </p:nvSpPr>
        <p:spPr/>
        <p:txBody>
          <a:bodyPr/>
          <a:lstStyle/>
          <a:p>
            <a:pPr marL="0" indent="0">
              <a:buNone/>
            </a:pPr>
            <a:r>
              <a:rPr lang="en-US" dirty="0" smtClean="0"/>
              <a:t>We rely on spatial coherency so that updates are cheap</a:t>
            </a:r>
          </a:p>
          <a:p>
            <a:pPr marL="0" indent="0">
              <a:buNone/>
            </a:pPr>
            <a:r>
              <a:rPr lang="en-US" dirty="0" smtClean="0"/>
              <a:t>Is there a scenario where a small update can cause a lot of change?</a:t>
            </a:r>
            <a:endParaRPr lang="en-US" dirty="0"/>
          </a:p>
        </p:txBody>
      </p:sp>
    </p:spTree>
    <p:extLst>
      <p:ext uri="{BB962C8B-B14F-4D97-AF65-F5344CB8AC3E}">
        <p14:creationId xmlns:p14="http://schemas.microsoft.com/office/powerpoint/2010/main" val="3891246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Problems - Clustering</a:t>
            </a:r>
            <a:endParaRPr lang="en-US" dirty="0"/>
          </a:p>
        </p:txBody>
      </p:sp>
      <p:sp>
        <p:nvSpPr>
          <p:cNvPr id="3" name="Content Placeholder 2"/>
          <p:cNvSpPr>
            <a:spLocks noGrp="1"/>
          </p:cNvSpPr>
          <p:nvPr>
            <p:ph idx="1"/>
          </p:nvPr>
        </p:nvSpPr>
        <p:spPr/>
        <p:txBody>
          <a:bodyPr/>
          <a:lstStyle/>
          <a:p>
            <a:pPr marL="0" indent="0">
              <a:buNone/>
            </a:pPr>
            <a:r>
              <a:rPr lang="en-US" dirty="0" smtClean="0"/>
              <a:t>Small changes can move across many endpoints</a:t>
            </a:r>
            <a:endParaRPr lang="en-US" dirty="0"/>
          </a:p>
        </p:txBody>
      </p:sp>
      <p:pic>
        <p:nvPicPr>
          <p:cNvPr id="4" name="Picture 3"/>
          <p:cNvPicPr>
            <a:picLocks noChangeAspect="1"/>
          </p:cNvPicPr>
          <p:nvPr/>
        </p:nvPicPr>
        <p:blipFill>
          <a:blip r:embed="rId3"/>
          <a:stretch>
            <a:fillRect/>
          </a:stretch>
        </p:blipFill>
        <p:spPr>
          <a:xfrm>
            <a:off x="1679331" y="2659982"/>
            <a:ext cx="7875395" cy="3807267"/>
          </a:xfrm>
          <a:prstGeom prst="rect">
            <a:avLst/>
          </a:prstGeom>
        </p:spPr>
      </p:pic>
    </p:spTree>
    <p:extLst>
      <p:ext uri="{BB962C8B-B14F-4D97-AF65-F5344CB8AC3E}">
        <p14:creationId xmlns:p14="http://schemas.microsoft.com/office/powerpoint/2010/main" val="1598731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Problems - Clustering</a:t>
            </a:r>
            <a:endParaRPr lang="en-US" dirty="0"/>
          </a:p>
        </p:txBody>
      </p:sp>
      <p:sp>
        <p:nvSpPr>
          <p:cNvPr id="3" name="Content Placeholder 2"/>
          <p:cNvSpPr>
            <a:spLocks noGrp="1"/>
          </p:cNvSpPr>
          <p:nvPr>
            <p:ph idx="1"/>
          </p:nvPr>
        </p:nvSpPr>
        <p:spPr/>
        <p:txBody>
          <a:bodyPr/>
          <a:lstStyle/>
          <a:p>
            <a:pPr marL="0" indent="0">
              <a:buNone/>
            </a:pPr>
            <a:r>
              <a:rPr lang="en-US" dirty="0" smtClean="0"/>
              <a:t>Solutions?</a:t>
            </a:r>
          </a:p>
          <a:p>
            <a:pPr marL="457200" lvl="1" indent="0">
              <a:buNone/>
            </a:pPr>
            <a:r>
              <a:rPr lang="en-US" dirty="0" smtClean="0"/>
              <a:t>Ignore an axis</a:t>
            </a:r>
          </a:p>
          <a:p>
            <a:pPr marL="457200" lvl="1" indent="0">
              <a:buNone/>
            </a:pPr>
            <a:r>
              <a:rPr lang="en-US" dirty="0" smtClean="0"/>
              <a:t>Use non-axis aligned axes</a:t>
            </a:r>
          </a:p>
          <a:p>
            <a:pPr marL="457200" lvl="1" indent="0">
              <a:buNone/>
            </a:pPr>
            <a:r>
              <a:rPr lang="en-US" dirty="0" smtClean="0"/>
              <a:t>Multi-SAP</a:t>
            </a:r>
            <a:r>
              <a:rPr lang="en-US" dirty="0"/>
              <a:t>	</a:t>
            </a:r>
          </a:p>
        </p:txBody>
      </p:sp>
    </p:spTree>
    <p:extLst>
      <p:ext uri="{BB962C8B-B14F-4D97-AF65-F5344CB8AC3E}">
        <p14:creationId xmlns:p14="http://schemas.microsoft.com/office/powerpoint/2010/main" val="2522544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Problems – Massive Insertions/Removals</a:t>
            </a:r>
            <a:endParaRPr lang="en-US" dirty="0"/>
          </a:p>
        </p:txBody>
      </p:sp>
      <p:sp>
        <p:nvSpPr>
          <p:cNvPr id="3" name="Content Placeholder 2"/>
          <p:cNvSpPr>
            <a:spLocks noGrp="1"/>
          </p:cNvSpPr>
          <p:nvPr>
            <p:ph idx="1"/>
          </p:nvPr>
        </p:nvSpPr>
        <p:spPr/>
        <p:txBody>
          <a:bodyPr/>
          <a:lstStyle/>
          <a:p>
            <a:pPr marL="0" indent="0">
              <a:buNone/>
            </a:pPr>
            <a:r>
              <a:rPr lang="en-US" dirty="0" smtClean="0"/>
              <a:t>When an object is inserted/removed it can cross the entire array</a:t>
            </a:r>
          </a:p>
          <a:p>
            <a:pPr marL="0" indent="0">
              <a:buNone/>
            </a:pPr>
            <a:r>
              <a:rPr lang="en-US" dirty="0" smtClean="0"/>
              <a:t>If we do this for a lot of objects it’s slow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Solutions?</a:t>
            </a:r>
          </a:p>
          <a:p>
            <a:pPr marL="0" indent="0">
              <a:buNone/>
            </a:pPr>
            <a:r>
              <a:rPr lang="en-US" dirty="0" smtClean="0"/>
              <a:t>Batch operations!</a:t>
            </a:r>
            <a:endParaRPr lang="en-US" dirty="0"/>
          </a:p>
        </p:txBody>
      </p:sp>
    </p:spTree>
    <p:extLst>
      <p:ext uri="{BB962C8B-B14F-4D97-AF65-F5344CB8AC3E}">
        <p14:creationId xmlns:p14="http://schemas.microsoft.com/office/powerpoint/2010/main" val="115362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p:txBody>
          <a:bodyPr/>
          <a:lstStyle/>
          <a:p>
            <a:pPr marL="0" indent="0">
              <a:buNone/>
            </a:pPr>
            <a:r>
              <a:rPr lang="en-US" dirty="0" smtClean="0"/>
              <a:t>Endpoints are inserted in 3 steps:</a:t>
            </a:r>
          </a:p>
          <a:p>
            <a:pPr marL="971550" lvl="1" indent="-514350">
              <a:buFont typeface="+mj-lt"/>
              <a:buAutoNum type="arabicPeriod"/>
            </a:pPr>
            <a:r>
              <a:rPr lang="en-US" dirty="0" smtClean="0"/>
              <a:t>Find boxes/indices for each object and resize the endpoints</a:t>
            </a:r>
          </a:p>
          <a:p>
            <a:pPr marL="971550" lvl="1" indent="-514350">
              <a:buFont typeface="+mj-lt"/>
              <a:buAutoNum type="arabicPeriod"/>
            </a:pPr>
            <a:r>
              <a:rPr lang="en-US" dirty="0" smtClean="0"/>
              <a:t>Reverse sort the new endpoints</a:t>
            </a:r>
          </a:p>
          <a:p>
            <a:pPr marL="971550" lvl="1" indent="-514350">
              <a:buFont typeface="+mj-lt"/>
              <a:buAutoNum type="arabicPeriod"/>
            </a:pPr>
            <a:r>
              <a:rPr lang="en-US" dirty="0" smtClean="0"/>
              <a:t>Move </a:t>
            </a:r>
            <a:r>
              <a:rPr lang="en-US" dirty="0" smtClean="0"/>
              <a:t>the largest of the old and new endpoint to the end of the endpoints</a:t>
            </a:r>
            <a:endParaRPr lang="en-US" dirty="0" smtClean="0"/>
          </a:p>
          <a:p>
            <a:pPr marL="0" indent="0">
              <a:buNone/>
            </a:pPr>
            <a:r>
              <a:rPr lang="en-US" dirty="0" smtClean="0"/>
              <a:t>A second pass is performed to find pairs (sweep pass)</a:t>
            </a:r>
            <a:endParaRPr lang="en-US" dirty="0"/>
          </a:p>
        </p:txBody>
      </p:sp>
    </p:spTree>
    <p:extLst>
      <p:ext uri="{BB962C8B-B14F-4D97-AF65-F5344CB8AC3E}">
        <p14:creationId xmlns:p14="http://schemas.microsoft.com/office/powerpoint/2010/main" val="3491872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5100253" y="5768849"/>
            <a:ext cx="2774962" cy="476640"/>
          </a:xfrm>
        </p:spPr>
        <p:txBody>
          <a:bodyPr/>
          <a:lstStyle/>
          <a:p>
            <a:pPr marL="457200" lvl="1" indent="0">
              <a:buNone/>
            </a:pPr>
            <a:r>
              <a:rPr lang="en-US" dirty="0" smtClean="0"/>
              <a:t>New Endpoints:</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7</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3.2</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26" idx="0"/>
            <a:endCxn id="16" idx="2"/>
          </p:cNvCxnSpPr>
          <p:nvPr/>
        </p:nvCxnSpPr>
        <p:spPr>
          <a:xfrm rot="16200000" flipV="1">
            <a:off x="3612411" y="3290593"/>
            <a:ext cx="1383181"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0"/>
            <a:endCxn id="8" idx="2"/>
          </p:cNvCxnSpPr>
          <p:nvPr/>
        </p:nvCxnSpPr>
        <p:spPr>
          <a:xfrm rot="16200000" flipV="1">
            <a:off x="2570183" y="2834670"/>
            <a:ext cx="1383179" cy="17555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18</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2.2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5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19</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smtClean="0">
                                    <a:latin typeface="Cambria Math" panose="02040503050406030204" pitchFamily="18" charset="0"/>
                                  </a:rPr>
                                  <m:t>3</m:t>
                                </m:r>
                                <m:r>
                                  <a:rPr lang="en-US" b="0" i="1" smtClean="0">
                                    <a:latin typeface="Cambria Math" panose="02040503050406030204" pitchFamily="18" charset="0"/>
                                  </a:rPr>
                                  <m:t>.1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55"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2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24</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0.1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56"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25</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0.7</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57"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2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1.4</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58"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2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31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2.4</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59"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2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31"/>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3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3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34"/>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3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7"/>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86" name="Curved Connector 85"/>
          <p:cNvCxnSpPr>
            <a:stCxn id="54" idx="0"/>
            <a:endCxn id="69" idx="2"/>
          </p:cNvCxnSpPr>
          <p:nvPr/>
        </p:nvCxnSpPr>
        <p:spPr>
          <a:xfrm rot="16200000" flipV="1">
            <a:off x="6208557" y="3772548"/>
            <a:ext cx="2721474" cy="1218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p:cNvCxnSpPr>
            <a:stCxn id="55" idx="0"/>
            <a:endCxn id="70" idx="2"/>
          </p:cNvCxnSpPr>
          <p:nvPr/>
        </p:nvCxnSpPr>
        <p:spPr>
          <a:xfrm rot="16200000" flipV="1">
            <a:off x="6794862" y="3772549"/>
            <a:ext cx="2721474" cy="1218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56" idx="0"/>
            <a:endCxn id="72" idx="2"/>
          </p:cNvCxnSpPr>
          <p:nvPr/>
        </p:nvCxnSpPr>
        <p:spPr>
          <a:xfrm rot="16200000" flipV="1">
            <a:off x="7541912" y="3937345"/>
            <a:ext cx="2721475" cy="88853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57" idx="0"/>
            <a:endCxn id="73" idx="2"/>
          </p:cNvCxnSpPr>
          <p:nvPr/>
        </p:nvCxnSpPr>
        <p:spPr>
          <a:xfrm rot="16200000" flipV="1">
            <a:off x="8128217" y="3937346"/>
            <a:ext cx="2721475" cy="88853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58" idx="0"/>
            <a:endCxn id="75" idx="2"/>
          </p:cNvCxnSpPr>
          <p:nvPr/>
        </p:nvCxnSpPr>
        <p:spPr>
          <a:xfrm rot="16200000" flipV="1">
            <a:off x="8882613" y="4107923"/>
            <a:ext cx="2720645" cy="54654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a:stCxn id="59" idx="0"/>
            <a:endCxn id="76" idx="2"/>
          </p:cNvCxnSpPr>
          <p:nvPr/>
        </p:nvCxnSpPr>
        <p:spPr>
          <a:xfrm rot="16200000" flipV="1">
            <a:off x="9468918" y="4107924"/>
            <a:ext cx="2720645" cy="54654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086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7</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3.2</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26" idx="0"/>
            <a:endCxn id="16" idx="2"/>
          </p:cNvCxnSpPr>
          <p:nvPr/>
        </p:nvCxnSpPr>
        <p:spPr>
          <a:xfrm rot="16200000" flipV="1">
            <a:off x="3612411" y="3290593"/>
            <a:ext cx="1383181"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0"/>
            <a:endCxn id="8" idx="2"/>
          </p:cNvCxnSpPr>
          <p:nvPr/>
        </p:nvCxnSpPr>
        <p:spPr>
          <a:xfrm rot="16200000" flipV="1">
            <a:off x="2570183" y="2834670"/>
            <a:ext cx="1383179" cy="17555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77" name="Content Placeholder 2"/>
          <p:cNvSpPr txBox="1">
            <a:spLocks/>
          </p:cNvSpPr>
          <p:nvPr/>
        </p:nvSpPr>
        <p:spPr>
          <a:xfrm>
            <a:off x="4518197" y="3917835"/>
            <a:ext cx="5797700" cy="4766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Resize endpoints to fit all new endpoints</a:t>
            </a:r>
            <a:endParaRPr lang="en-US" dirty="0"/>
          </a:p>
        </p:txBody>
      </p:sp>
      <mc:AlternateContent xmlns:mc="http://schemas.openxmlformats.org/markup-compatibility/2006" xmlns:a14="http://schemas.microsoft.com/office/drawing/2010/main">
        <mc:Choice Requires="a14">
          <p:sp>
            <p:nvSpPr>
              <p:cNvPr id="78"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18</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2.2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78"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19</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smtClean="0">
                                    <a:latin typeface="Cambria Math" panose="02040503050406030204" pitchFamily="18" charset="0"/>
                                  </a:rPr>
                                  <m:t>3</m:t>
                                </m:r>
                                <m:r>
                                  <a:rPr lang="en-US" b="0" i="1" smtClean="0">
                                    <a:latin typeface="Cambria Math" panose="02040503050406030204" pitchFamily="18" charset="0"/>
                                  </a:rPr>
                                  <m:t>.1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79"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24</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0.1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0"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25</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0.7</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1"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1.4</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2"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31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2.4</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3"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071232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Aabbs</a:t>
            </a:r>
            <a:r>
              <a:rPr lang="en-US" dirty="0" smtClean="0"/>
              <a:t> Define a Non-Uniform Grid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Knowing this, how do we check for overlaps?</a:t>
                </a:r>
              </a:p>
              <a:p>
                <a:pPr marL="0" indent="0">
                  <a:buNone/>
                </a:pPr>
                <a:r>
                  <a:rPr lang="en-US" dirty="0" smtClean="0"/>
                  <a:t>	Simple method is brute force: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endParaRPr lang="en-US" b="0" dirty="0" smtClean="0"/>
              </a:p>
              <a:p>
                <a:pPr marL="0" indent="0">
                  <a:buNone/>
                </a:pPr>
                <a:r>
                  <a:rPr lang="en-US" dirty="0" smtClean="0"/>
                  <a:t>	Too slow!</a:t>
                </a:r>
              </a:p>
              <a:p>
                <a:pPr marL="0" indent="0">
                  <a:buNone/>
                </a:pPr>
                <a:endParaRPr lang="en-US" dirty="0"/>
              </a:p>
              <a:p>
                <a:pPr marL="0" indent="0">
                  <a:buNone/>
                </a:pPr>
                <a:endParaRPr lang="en-US" dirty="0" smtClean="0"/>
              </a:p>
              <a:p>
                <a:pPr marL="0" indent="0">
                  <a:buNone/>
                </a:pPr>
                <a:r>
                  <a:rPr lang="en-US" dirty="0" smtClean="0"/>
                  <a:t>Key Observation: </a:t>
                </a:r>
                <a:r>
                  <a:rPr lang="en-US" dirty="0" err="1" smtClean="0"/>
                  <a:t>Aabb’s</a:t>
                </a:r>
                <a:r>
                  <a:rPr lang="en-US" dirty="0" smtClean="0"/>
                  <a:t> are separable</a:t>
                </a:r>
              </a:p>
              <a:p>
                <a:pPr marL="0" indent="0">
                  <a:buNone/>
                </a:pPr>
                <a:r>
                  <a:rPr lang="en-US" dirty="0"/>
                  <a:t>	</a:t>
                </a:r>
                <a:r>
                  <a:rPr lang="en-US" dirty="0" smtClean="0"/>
                  <a:t>Each axis’ overlaps are independent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9215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7365255" y="5262928"/>
            <a:ext cx="4217145" cy="476640"/>
          </a:xfrm>
        </p:spPr>
        <p:txBody>
          <a:bodyPr>
            <a:normAutofit/>
          </a:bodyPr>
          <a:lstStyle/>
          <a:p>
            <a:pPr marL="457200" lvl="1" indent="0">
              <a:buNone/>
            </a:pPr>
            <a:r>
              <a:rPr lang="en-US" dirty="0" smtClean="0"/>
              <a:t>Reverse sort new endpoints</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7</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3.2</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26" idx="0"/>
            <a:endCxn id="16" idx="2"/>
          </p:cNvCxnSpPr>
          <p:nvPr/>
        </p:nvCxnSpPr>
        <p:spPr>
          <a:xfrm rot="16200000" flipV="1">
            <a:off x="3612411" y="3290593"/>
            <a:ext cx="1383181"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0"/>
            <a:endCxn id="8" idx="2"/>
          </p:cNvCxnSpPr>
          <p:nvPr/>
        </p:nvCxnSpPr>
        <p:spPr>
          <a:xfrm rot="16200000" flipV="1">
            <a:off x="2570183" y="2834670"/>
            <a:ext cx="1383179" cy="17555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8"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19</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3.1</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78"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31</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2.4</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79"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18</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2.2</m:t>
                                </m:r>
                              </m:e>
                              <m:sub>
                                <m:r>
                                  <a:rPr lang="en-US" i="1">
                                    <a:solidFill>
                                      <a:srgbClr val="C00000"/>
                                    </a:solidFill>
                                    <a:latin typeface="Cambria Math" panose="02040503050406030204" pitchFamily="18" charset="0"/>
                                  </a:rPr>
                                  <m:t>𝑓</m:t>
                                </m:r>
                              </m:sub>
                            </m:sSub>
                          </m:e>
                        </m:mr>
                      </m:m>
                    </m:oMath>
                  </m:oMathPara>
                </a14:m>
                <a:endParaRPr lang="en-US" dirty="0"/>
              </a:p>
            </p:txBody>
          </p:sp>
        </mc:Choice>
        <mc:Fallback xmlns="">
          <p:sp>
            <p:nvSpPr>
              <p:cNvPr id="80"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30</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1.4</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81"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25</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0.7</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82"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24</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0.1</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83"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240934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old &gt; new: insert old</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7</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3.2</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26" idx="0"/>
            <a:endCxn id="16" idx="2"/>
          </p:cNvCxnSpPr>
          <p:nvPr/>
        </p:nvCxnSpPr>
        <p:spPr>
          <a:xfrm rot="16200000" flipV="1">
            <a:off x="3612411" y="3290593"/>
            <a:ext cx="1383181" cy="84374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0"/>
            <a:endCxn id="8" idx="2"/>
          </p:cNvCxnSpPr>
          <p:nvPr/>
        </p:nvCxnSpPr>
        <p:spPr>
          <a:xfrm rot="16200000" flipV="1">
            <a:off x="2570183" y="2834670"/>
            <a:ext cx="1383179" cy="17555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grpSp>
        <p:nvGrpSpPr>
          <p:cNvPr id="30" name="Group 29"/>
          <p:cNvGrpSpPr/>
          <p:nvPr/>
        </p:nvGrpSpPr>
        <p:grpSpPr>
          <a:xfrm>
            <a:off x="44134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78614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79113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8212216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new &gt; old: insert new</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11</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0"/>
            <a:endCxn id="8" idx="2"/>
          </p:cNvCxnSpPr>
          <p:nvPr/>
        </p:nvCxnSpPr>
        <p:spPr>
          <a:xfrm rot="16200000" flipV="1">
            <a:off x="2570183" y="2834670"/>
            <a:ext cx="1383179" cy="17555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4"/>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7"/>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0"/>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7</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3.2</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38165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72899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79113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741861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old &gt; new: insert old</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3.0</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5" idx="0"/>
            <a:endCxn id="8" idx="2"/>
          </p:cNvCxnSpPr>
          <p:nvPr/>
        </p:nvCxnSpPr>
        <p:spPr>
          <a:xfrm rot="16200000" flipV="1">
            <a:off x="2570183" y="2834670"/>
            <a:ext cx="1383179" cy="17555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10</m:t>
                          </m:r>
                        </m:e>
                        <m:sub>
                          <m:r>
                            <a:rPr lang="en-US" i="1">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4"/>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7"/>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0"/>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19</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3.1</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38165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66930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85082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268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smtClean="0"/>
              <a:t>* new &gt; old: insert new</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9</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1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3"/>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6"/>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2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3.0</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32704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61088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85082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61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smtClean="0"/>
              <a:t>* new &gt; old: insert new</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1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3"/>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6"/>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8</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2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31</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2.4</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32704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55246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90543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7464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smtClean="0"/>
              <a:t>* new &gt; old: insert new</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1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7</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3"/>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6"/>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2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18</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2.2</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32704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49531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96385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8995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old &gt; new: insert old</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6</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2" idx="0"/>
            <a:endCxn id="15" idx="2"/>
          </p:cNvCxnSpPr>
          <p:nvPr/>
        </p:nvCxnSpPr>
        <p:spPr>
          <a:xfrm rot="16200000" flipV="1">
            <a:off x="2734196" y="3582502"/>
            <a:ext cx="1384013" cy="26076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1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3"/>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6"/>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6</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2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30</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1.4</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32704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4343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02354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0602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old &gt; new: insert old</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𝑥</m:t>
                          </m:r>
                        </m:sub>
                      </m:sSub>
                    </m:oMath>
                  </m:oMathPara>
                </a14:m>
                <a:endParaRPr lang="en-US" dirty="0"/>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5</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𝑖</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1.1</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1" idx="0"/>
            <a:endCxn id="7" idx="2"/>
          </p:cNvCxnSpPr>
          <p:nvPr/>
        </p:nvCxnSpPr>
        <p:spPr>
          <a:xfrm rot="16200000" flipV="1">
            <a:off x="1691969" y="3126578"/>
            <a:ext cx="1384011" cy="117260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6</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1.3</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6" idx="0"/>
            <a:endCxn id="15" idx="2"/>
          </p:cNvCxnSpPr>
          <p:nvPr/>
        </p:nvCxnSpPr>
        <p:spPr>
          <a:xfrm rot="16200000" flipV="1">
            <a:off x="3319257" y="2997440"/>
            <a:ext cx="1383182" cy="1430054"/>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1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3"/>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6"/>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2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26989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37466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02354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1911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new &gt; old: insert new</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4</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5" idx="0"/>
            <a:endCxn id="7" idx="2"/>
          </p:cNvCxnSpPr>
          <p:nvPr/>
        </p:nvCxnSpPr>
        <p:spPr>
          <a:xfrm rot="16200000" flipV="1">
            <a:off x="2277030" y="2541516"/>
            <a:ext cx="1383180" cy="2341901"/>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1.1</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1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3"/>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6"/>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2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20766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31751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02354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6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Aabb</a:t>
            </a:r>
            <a:r>
              <a:rPr lang="en-US" dirty="0" smtClean="0"/>
              <a:t> Overlap Separation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Basic (and slow) idea is to separate each axis’ check</a:t>
            </a:r>
            <a:endParaRPr lang="en-US" dirty="0"/>
          </a:p>
        </p:txBody>
      </p:sp>
      <p:sp>
        <p:nvSpPr>
          <p:cNvPr id="4" name="Text Box 2"/>
          <p:cNvSpPr txBox="1">
            <a:spLocks noChangeArrowheads="1"/>
          </p:cNvSpPr>
          <p:nvPr/>
        </p:nvSpPr>
        <p:spPr bwMode="auto">
          <a:xfrm>
            <a:off x="647230" y="3093353"/>
            <a:ext cx="4368907" cy="181588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size_t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a:t>
            </a:r>
            <a:r>
              <a:rPr lang="en-US" sz="1400" dirty="0" err="1">
                <a:solidFill>
                  <a:srgbClr val="000000"/>
                </a:solidFill>
                <a:highlight>
                  <a:srgbClr val="FFFFFF"/>
                </a:highlight>
                <a:latin typeface="Consolas" panose="020B0609020204030204" pitchFamily="49" charset="0"/>
              </a:rPr>
              <a:t>mAabbs.size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size_t</a:t>
            </a:r>
            <a:r>
              <a:rPr lang="en-US" sz="1400" dirty="0">
                <a:solidFill>
                  <a:srgbClr val="000000"/>
                </a:solidFill>
                <a:highlight>
                  <a:srgbClr val="FFFFFF"/>
                </a:highlight>
                <a:latin typeface="Consolas" panose="020B0609020204030204" pitchFamily="49" charset="0"/>
              </a:rPr>
              <a:t> j =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j &lt; </a:t>
            </a:r>
            <a:r>
              <a:rPr lang="en-US" sz="1400" dirty="0" err="1">
                <a:solidFill>
                  <a:srgbClr val="000000"/>
                </a:solidFill>
                <a:highlight>
                  <a:srgbClr val="FFFFFF"/>
                </a:highlight>
                <a:latin typeface="Consolas" panose="020B0609020204030204" pitchFamily="49" charset="0"/>
              </a:rPr>
              <a:t>mAabb.size</a:t>
            </a:r>
            <a:r>
              <a:rPr lang="en-US" sz="1400" dirty="0">
                <a:solidFill>
                  <a:srgbClr val="000000"/>
                </a:solidFill>
                <a:highlight>
                  <a:srgbClr val="FFFFFF"/>
                </a:highlight>
                <a:latin typeface="Consolas" panose="020B0609020204030204" pitchFamily="49" charset="0"/>
              </a:rPr>
              <a:t>(); ++j)</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Check the </a:t>
            </a:r>
            <a:r>
              <a:rPr lang="en-US" sz="1400" dirty="0" err="1">
                <a:solidFill>
                  <a:srgbClr val="008000"/>
                </a:solidFill>
                <a:highlight>
                  <a:srgbClr val="FFFFFF"/>
                </a:highlight>
                <a:latin typeface="Consolas" panose="020B0609020204030204" pitchFamily="49" charset="0"/>
              </a:rPr>
              <a:t>aabbs</a:t>
            </a:r>
            <a:r>
              <a:rPr lang="en-US" sz="1400" dirty="0">
                <a:solidFill>
                  <a:srgbClr val="008000"/>
                </a:solidFill>
                <a:highlight>
                  <a:srgbClr val="FFFFFF"/>
                </a:highlight>
                <a:latin typeface="Consolas" panose="020B0609020204030204" pitchFamily="49" charset="0"/>
              </a:rPr>
              <a:t> for overlap</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CheckOverlap</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mAabbs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mAabbs</a:t>
            </a:r>
            <a:r>
              <a:rPr lang="en-US" sz="1400" dirty="0">
                <a:solidFill>
                  <a:srgbClr val="000000"/>
                </a:solidFill>
                <a:highlight>
                  <a:srgbClr val="FFFFFF"/>
                </a:highlight>
                <a:latin typeface="Consolas" panose="020B0609020204030204" pitchFamily="49" charset="0"/>
              </a:rPr>
              <a:t>[j]);</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5" name="Text Box 2"/>
          <p:cNvSpPr txBox="1">
            <a:spLocks noChangeArrowheads="1"/>
          </p:cNvSpPr>
          <p:nvPr/>
        </p:nvSpPr>
        <p:spPr bwMode="auto">
          <a:xfrm>
            <a:off x="6695333" y="2770187"/>
            <a:ext cx="5074301" cy="246221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size_t</a:t>
            </a:r>
            <a:r>
              <a:rPr lang="en-US" sz="1400" dirty="0">
                <a:solidFill>
                  <a:srgbClr val="000000"/>
                </a:solidFill>
                <a:highlight>
                  <a:srgbClr val="FFFFFF"/>
                </a:highlight>
                <a:latin typeface="Consolas" panose="020B0609020204030204" pitchFamily="49" charset="0"/>
              </a:rPr>
              <a:t> axis = 0; axis &lt; 3; ++axis)</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size_t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a:t>
            </a:r>
            <a:r>
              <a:rPr lang="en-US" sz="1400" dirty="0" err="1">
                <a:solidFill>
                  <a:srgbClr val="000000"/>
                </a:solidFill>
                <a:highlight>
                  <a:srgbClr val="FFFFFF"/>
                </a:highlight>
                <a:latin typeface="Consolas" panose="020B0609020204030204" pitchFamily="49" charset="0"/>
              </a:rPr>
              <a:t>mAabbs.size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size_t</a:t>
            </a:r>
            <a:r>
              <a:rPr lang="en-US" sz="1400" dirty="0">
                <a:solidFill>
                  <a:srgbClr val="000000"/>
                </a:solidFill>
                <a:highlight>
                  <a:srgbClr val="FFFFFF"/>
                </a:highlight>
                <a:latin typeface="Consolas" panose="020B0609020204030204" pitchFamily="49" charset="0"/>
              </a:rPr>
              <a:t> j =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j &lt; </a:t>
            </a:r>
            <a:r>
              <a:rPr lang="en-US" sz="1400" dirty="0" err="1">
                <a:solidFill>
                  <a:srgbClr val="000000"/>
                </a:solidFill>
                <a:highlight>
                  <a:srgbClr val="FFFFFF"/>
                </a:highlight>
                <a:latin typeface="Consolas" panose="020B0609020204030204" pitchFamily="49" charset="0"/>
              </a:rPr>
              <a:t>mAabb.size</a:t>
            </a:r>
            <a:r>
              <a:rPr lang="en-US" sz="1400" dirty="0">
                <a:solidFill>
                  <a:srgbClr val="000000"/>
                </a:solidFill>
                <a:highlight>
                  <a:srgbClr val="FFFFFF"/>
                </a:highlight>
                <a:latin typeface="Consolas" panose="020B0609020204030204" pitchFamily="49" charset="0"/>
              </a:rPr>
              <a:t>(); ++j)</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Check the overlap only on the given axis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CheckOverlap</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mAabbs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mAabbs</a:t>
            </a:r>
            <a:r>
              <a:rPr lang="en-US" sz="1400" dirty="0">
                <a:solidFill>
                  <a:srgbClr val="000000"/>
                </a:solidFill>
                <a:highlight>
                  <a:srgbClr val="FFFFFF"/>
                </a:highlight>
                <a:latin typeface="Consolas" panose="020B0609020204030204" pitchFamily="49" charset="0"/>
              </a:rPr>
              <a:t>[j], axis);</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6" name="Right Arrow 5"/>
          <p:cNvSpPr/>
          <p:nvPr/>
        </p:nvSpPr>
        <p:spPr>
          <a:xfrm>
            <a:off x="5294032" y="3700847"/>
            <a:ext cx="1123406" cy="6008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091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old &gt; new: insert old</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13</m:t>
                                </m:r>
                              </m:e>
                              <m:sub>
                                <m:r>
                                  <a:rPr lang="en-US" i="1">
                                    <a:latin typeface="Cambria Math" panose="02040503050406030204" pitchFamily="18" charset="0"/>
                                  </a:rPr>
                                  <m:t>𝑖</m:t>
                                </m:r>
                              </m:sub>
                            </m:sSub>
                          </m:e>
                        </m:mr>
                        <m:mr>
                          <m:e>
                            <m:sSub>
                              <m:sSubPr>
                                <m:ctrlPr>
                                  <a:rPr lang="en-US" i="1">
                                    <a:latin typeface="Cambria Math" panose="02040503050406030204" pitchFamily="18" charset="0"/>
                                  </a:rPr>
                                </m:ctrlPr>
                              </m:sSubPr>
                              <m:e>
                                <m:r>
                                  <a:rPr lang="en-US" i="1">
                                    <a:latin typeface="Cambria Math" panose="02040503050406030204" pitchFamily="18" charset="0"/>
                                  </a:rPr>
                                  <m:t>0.</m:t>
                                </m:r>
                                <m:r>
                                  <a:rPr lang="en-US" b="0" i="1" smtClean="0">
                                    <a:latin typeface="Cambria Math" panose="02040503050406030204" pitchFamily="18" charset="0"/>
                                  </a:rPr>
                                  <m:t>5</m:t>
                                </m:r>
                              </m:e>
                              <m:sub>
                                <m:r>
                                  <a:rPr lang="en-US" i="1">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25</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0.7</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11" idx="0"/>
            <a:endCxn id="20" idx="2"/>
          </p:cNvCxnSpPr>
          <p:nvPr/>
        </p:nvCxnSpPr>
        <p:spPr>
          <a:xfrm rot="5400000" flipH="1" flipV="1">
            <a:off x="3198710" y="2210193"/>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4"/>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3</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7"/>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0"/>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20766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25909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08196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a:stCxn id="22" idx="0"/>
            <a:endCxn id="73" idx="2"/>
          </p:cNvCxnSpPr>
          <p:nvPr/>
        </p:nvCxnSpPr>
        <p:spPr>
          <a:xfrm rot="5400000" flipH="1" flipV="1">
            <a:off x="5608628" y="968830"/>
            <a:ext cx="1384014" cy="5488104"/>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085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217145" cy="476640"/>
          </a:xfrm>
        </p:spPr>
        <p:txBody>
          <a:bodyPr>
            <a:normAutofit/>
          </a:bodyPr>
          <a:lstStyle/>
          <a:p>
            <a:pPr marL="457200" lvl="1" indent="0">
              <a:buNone/>
            </a:pPr>
            <a:r>
              <a:rPr lang="en-US" dirty="0" smtClean="0"/>
              <a:t>* old &gt; new: insert old</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0.2</m:t>
                                </m:r>
                              </m:e>
                              <m:sub>
                                <m:r>
                                  <a:rPr lang="en-US" b="0" i="1" smtClean="0">
                                    <a:latin typeface="Cambria Math" panose="02040503050406030204" pitchFamily="18" charset="0"/>
                                  </a:rPr>
                                  <m:t>𝑓</m:t>
                                </m:r>
                              </m:sub>
                            </m:sSub>
                          </m:e>
                        </m:mr>
                      </m:m>
                    </m:oMath>
                  </m:oMathPara>
                </a14:m>
                <a:r>
                  <a:rPr lang="en-US" dirty="0" smtClean="0"/>
                  <a:t/>
                </a:r>
                <a:br>
                  <a:rPr lang="en-US" dirty="0" smtClean="0"/>
                </a:br>
                <a:endParaRPr lang="en-US" dirty="0"/>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8"/>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2"/>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2</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13</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0.5</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21" idx="0"/>
            <a:endCxn id="20" idx="2"/>
          </p:cNvCxnSpPr>
          <p:nvPr/>
        </p:nvCxnSpPr>
        <p:spPr>
          <a:xfrm rot="5400000" flipH="1" flipV="1">
            <a:off x="3489836" y="2501318"/>
            <a:ext cx="1384012" cy="2423128"/>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0" idx="0"/>
            <a:endCxn id="19" idx="2"/>
          </p:cNvCxnSpPr>
          <p:nvPr/>
        </p:nvCxnSpPr>
        <p:spPr>
          <a:xfrm rot="5400000" flipH="1" flipV="1">
            <a:off x="2612405" y="2210192"/>
            <a:ext cx="1384013" cy="3005380"/>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4"/>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7"/>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0"/>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15178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20194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08196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a:stCxn id="22" idx="0"/>
            <a:endCxn id="73" idx="2"/>
          </p:cNvCxnSpPr>
          <p:nvPr/>
        </p:nvCxnSpPr>
        <p:spPr>
          <a:xfrm rot="5400000" flipH="1" flipV="1">
            <a:off x="5608628" y="968830"/>
            <a:ext cx="1384014" cy="548810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4154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403910" cy="476640"/>
          </a:xfrm>
        </p:spPr>
        <p:txBody>
          <a:bodyPr>
            <a:normAutofit/>
          </a:bodyPr>
          <a:lstStyle/>
          <a:p>
            <a:pPr marL="457200" lvl="1" indent="0">
              <a:buNone/>
            </a:pPr>
            <a:r>
              <a:rPr lang="en-US" dirty="0" smtClean="0"/>
              <a:t>* old list is empty: insert new</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12</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0.2</m:t>
                                </m:r>
                              </m:e>
                              <m:sub>
                                <m:r>
                                  <a:rPr lang="en-US" i="1">
                                    <a:solidFill>
                                      <a:srgbClr val="C00000"/>
                                    </a:solidFill>
                                    <a:latin typeface="Cambria Math" panose="02040503050406030204" pitchFamily="18" charset="0"/>
                                  </a:rPr>
                                  <m:t>𝑓</m:t>
                                </m:r>
                              </m:sub>
                            </m:sSub>
                          </m:e>
                        </m:mr>
                      </m:m>
                    </m:oMath>
                  </m:oMathPara>
                </a14:m>
                <a:r>
                  <a:rPr lang="en-US" dirty="0">
                    <a:solidFill>
                      <a:srgbClr val="C00000"/>
                    </a:solidFill>
                  </a:rPr>
                  <a:t/>
                </a:r>
                <a:br>
                  <a:rPr lang="en-US" dirty="0">
                    <a:solidFill>
                      <a:srgbClr val="C00000"/>
                    </a:solidFill>
                  </a:rPr>
                </a:br>
                <a:endParaRPr lang="en-US" dirty="0">
                  <a:solidFill>
                    <a:srgbClr val="C00000"/>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8"/>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2"/>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21" idx="0"/>
            <a:endCxn id="20" idx="2"/>
          </p:cNvCxnSpPr>
          <p:nvPr/>
        </p:nvCxnSpPr>
        <p:spPr>
          <a:xfrm rot="5400000" flipH="1" flipV="1">
            <a:off x="3489836" y="2501318"/>
            <a:ext cx="1384012" cy="2423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1" idx="0"/>
            <a:endCxn id="19" idx="2"/>
          </p:cNvCxnSpPr>
          <p:nvPr/>
        </p:nvCxnSpPr>
        <p:spPr>
          <a:xfrm rot="5400000" flipH="1" flipV="1">
            <a:off x="2905556" y="2503345"/>
            <a:ext cx="1384014" cy="2419075"/>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7</m:t>
                          </m:r>
                        </m:e>
                        <m:sub>
                          <m:r>
                            <a:rPr lang="en-US" b="0" i="1" smtClean="0">
                              <a:latin typeface="Cambria Math" panose="02040503050406030204" pitchFamily="18" charset="0"/>
                            </a:rPr>
                            <m:t>𝑥</m:t>
                          </m:r>
                        </m:sub>
                      </m:sSub>
                    </m:oMath>
                  </m:oMathPara>
                </a14:m>
                <a:endParaRPr lang="en-US" dirty="0"/>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4"/>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5"/>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7"/>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0"/>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8828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08196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a:stCxn id="22" idx="0"/>
            <a:endCxn id="73" idx="2"/>
          </p:cNvCxnSpPr>
          <p:nvPr/>
        </p:nvCxnSpPr>
        <p:spPr>
          <a:xfrm rot="5400000" flipH="1" flipV="1">
            <a:off x="5608628" y="968830"/>
            <a:ext cx="1384014" cy="548810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5711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3" name="Content Placeholder 2"/>
          <p:cNvSpPr>
            <a:spLocks noGrp="1"/>
          </p:cNvSpPr>
          <p:nvPr>
            <p:ph idx="1"/>
          </p:nvPr>
        </p:nvSpPr>
        <p:spPr>
          <a:xfrm>
            <a:off x="3895363" y="6336321"/>
            <a:ext cx="4403910" cy="476640"/>
          </a:xfrm>
        </p:spPr>
        <p:txBody>
          <a:bodyPr>
            <a:normAutofit/>
          </a:bodyPr>
          <a:lstStyle/>
          <a:p>
            <a:pPr marL="457200" lvl="1" indent="0">
              <a:buNone/>
            </a:pPr>
            <a:r>
              <a:rPr lang="en-US" dirty="0" smtClean="0"/>
              <a:t>* new list is empty</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24</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0.1</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3" name="Curved Connector 22"/>
          <p:cNvCxnSpPr>
            <a:stCxn id="21" idx="0"/>
            <a:endCxn id="20" idx="2"/>
          </p:cNvCxnSpPr>
          <p:nvPr/>
        </p:nvCxnSpPr>
        <p:spPr>
          <a:xfrm rot="5400000" flipH="1" flipV="1">
            <a:off x="3489836" y="2501318"/>
            <a:ext cx="1384012" cy="2423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7" name="Curved Connector 26"/>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1" idx="0"/>
            <a:endCxn id="19" idx="2"/>
          </p:cNvCxnSpPr>
          <p:nvPr/>
        </p:nvCxnSpPr>
        <p:spPr>
          <a:xfrm rot="5400000" flipH="1" flipV="1">
            <a:off x="2905556" y="2503345"/>
            <a:ext cx="1384014" cy="241907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rgbClr val="C00000"/>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rgbClr val="C00000"/>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0</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0" name="Group 29"/>
          <p:cNvGrpSpPr/>
          <p:nvPr/>
        </p:nvGrpSpPr>
        <p:grpSpPr>
          <a:xfrm>
            <a:off x="882818" y="5080061"/>
            <a:ext cx="566203" cy="707178"/>
            <a:chOff x="4442772" y="5078472"/>
            <a:chExt cx="566203" cy="707178"/>
          </a:xfrm>
        </p:grpSpPr>
        <p:sp>
          <p:nvSpPr>
            <p:cNvPr id="12" name="Up Arrow 11"/>
            <p:cNvSpPr/>
            <p:nvPr/>
          </p:nvSpPr>
          <p:spPr>
            <a:xfrm>
              <a:off x="4610849" y="5078472"/>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p:cNvSpPr txBox="1">
              <a:spLocks/>
            </p:cNvSpPr>
            <p:nvPr/>
          </p:nvSpPr>
          <p:spPr>
            <a:xfrm>
              <a:off x="4442772" y="5478814"/>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Old</a:t>
              </a:r>
            </a:p>
          </p:txBody>
        </p:sp>
      </p:grpSp>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grpSp>
        <p:nvGrpSpPr>
          <p:cNvPr id="31" name="Group 30"/>
          <p:cNvGrpSpPr/>
          <p:nvPr/>
        </p:nvGrpSpPr>
        <p:grpSpPr>
          <a:xfrm>
            <a:off x="11429205" y="5034406"/>
            <a:ext cx="566203" cy="707178"/>
            <a:chOff x="10825495" y="4789053"/>
            <a:chExt cx="566203" cy="707178"/>
          </a:xfrm>
        </p:grpSpPr>
        <p:sp>
          <p:nvSpPr>
            <p:cNvPr id="56" name="Up Arrow 55"/>
            <p:cNvSpPr/>
            <p:nvPr/>
          </p:nvSpPr>
          <p:spPr>
            <a:xfrm rot="10800000">
              <a:off x="10987486" y="5095889"/>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ontent Placeholder 2"/>
            <p:cNvSpPr txBox="1">
              <a:spLocks/>
            </p:cNvSpPr>
            <p:nvPr/>
          </p:nvSpPr>
          <p:spPr>
            <a:xfrm>
              <a:off x="10825495" y="4789053"/>
              <a:ext cx="566203"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New</a:t>
              </a:r>
            </a:p>
          </p:txBody>
        </p:sp>
      </p:grpSp>
      <mc:AlternateContent xmlns:mc="http://schemas.openxmlformats.org/markup-compatibility/2006" xmlns:a14="http://schemas.microsoft.com/office/drawing/2010/main">
        <mc:Choice Requires="a14">
          <p:sp>
            <p:nvSpPr>
              <p:cNvPr id="84" name="Rectangle 31"/>
              <p:cNvSpPr>
                <a:spLocks noChangeArrowheads="1"/>
              </p:cNvSpPr>
              <p:nvPr/>
            </p:nvSpPr>
            <p:spPr bwMode="auto">
              <a:xfrm>
                <a:off x="7885205"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4" name="Rectangle 31"/>
              <p:cNvSpPr>
                <a:spLocks noRot="1" noChangeAspect="1" noMove="1" noResize="1" noEditPoints="1" noAdjustHandles="1" noChangeArrowheads="1" noChangeShapeType="1" noTextEdit="1"/>
              </p:cNvSpPr>
              <p:nvPr/>
            </p:nvSpPr>
            <p:spPr bwMode="auto">
              <a:xfrm>
                <a:off x="7885205" y="5742349"/>
                <a:ext cx="586305" cy="658303"/>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31"/>
              <p:cNvSpPr>
                <a:spLocks noChangeArrowheads="1"/>
              </p:cNvSpPr>
              <p:nvPr/>
            </p:nvSpPr>
            <p:spPr bwMode="auto">
              <a:xfrm>
                <a:off x="8471510"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6" name="Rectangle 31"/>
              <p:cNvSpPr>
                <a:spLocks noRot="1" noChangeAspect="1" noMove="1" noResize="1" noEditPoints="1" noAdjustHandles="1" noChangeArrowheads="1" noChangeShapeType="1" noTextEdit="1"/>
              </p:cNvSpPr>
              <p:nvPr/>
            </p:nvSpPr>
            <p:spPr bwMode="auto">
              <a:xfrm>
                <a:off x="8471510" y="5742350"/>
                <a:ext cx="586305" cy="658303"/>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31"/>
              <p:cNvSpPr>
                <a:spLocks noChangeArrowheads="1"/>
              </p:cNvSpPr>
              <p:nvPr/>
            </p:nvSpPr>
            <p:spPr bwMode="auto">
              <a:xfrm>
                <a:off x="9053762" y="574234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7" name="Rectangle 31"/>
              <p:cNvSpPr>
                <a:spLocks noRot="1" noChangeAspect="1" noMove="1" noResize="1" noEditPoints="1" noAdjustHandles="1" noChangeArrowheads="1" noChangeShapeType="1" noTextEdit="1"/>
              </p:cNvSpPr>
              <p:nvPr/>
            </p:nvSpPr>
            <p:spPr bwMode="auto">
              <a:xfrm>
                <a:off x="9053762" y="5742349"/>
                <a:ext cx="586305" cy="658303"/>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31"/>
              <p:cNvSpPr>
                <a:spLocks noChangeArrowheads="1"/>
              </p:cNvSpPr>
              <p:nvPr/>
            </p:nvSpPr>
            <p:spPr bwMode="auto">
              <a:xfrm>
                <a:off x="9640067" y="5742350"/>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8" name="Rectangle 31"/>
              <p:cNvSpPr>
                <a:spLocks noRot="1" noChangeAspect="1" noMove="1" noResize="1" noEditPoints="1" noAdjustHandles="1" noChangeArrowheads="1" noChangeShapeType="1" noTextEdit="1"/>
              </p:cNvSpPr>
              <p:nvPr/>
            </p:nvSpPr>
            <p:spPr bwMode="auto">
              <a:xfrm>
                <a:off x="9640067" y="5742350"/>
                <a:ext cx="586305" cy="658303"/>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31"/>
              <p:cNvSpPr>
                <a:spLocks noChangeArrowheads="1"/>
              </p:cNvSpPr>
              <p:nvPr/>
            </p:nvSpPr>
            <p:spPr bwMode="auto">
              <a:xfrm>
                <a:off x="10223054" y="574151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89" name="Rectangle 31"/>
              <p:cNvSpPr>
                <a:spLocks noRot="1" noChangeAspect="1" noMove="1" noResize="1" noEditPoints="1" noAdjustHandles="1" noChangeArrowheads="1" noChangeShapeType="1" noTextEdit="1"/>
              </p:cNvSpPr>
              <p:nvPr/>
            </p:nvSpPr>
            <p:spPr bwMode="auto">
              <a:xfrm>
                <a:off x="10223054" y="5741518"/>
                <a:ext cx="586305" cy="658303"/>
              </a:xfrm>
              <a:prstGeom prst="rect">
                <a:avLst/>
              </a:prstGeom>
              <a:blipFill rotWithShape="0">
                <a:blip r:embed="rId4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Rectangle 31"/>
              <p:cNvSpPr>
                <a:spLocks noChangeArrowheads="1"/>
              </p:cNvSpPr>
              <p:nvPr/>
            </p:nvSpPr>
            <p:spPr bwMode="auto">
              <a:xfrm>
                <a:off x="10809359" y="574151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90" name="Rectangle 31"/>
              <p:cNvSpPr>
                <a:spLocks noRot="1" noChangeAspect="1" noMove="1" noResize="1" noEditPoints="1" noAdjustHandles="1" noChangeArrowheads="1" noChangeShapeType="1" noTextEdit="1"/>
              </p:cNvSpPr>
              <p:nvPr/>
            </p:nvSpPr>
            <p:spPr bwMode="auto">
              <a:xfrm>
                <a:off x="10809359" y="5741519"/>
                <a:ext cx="586305" cy="658303"/>
              </a:xfrm>
              <a:prstGeom prst="rect">
                <a:avLst/>
              </a:prstGeom>
              <a:blipFill rotWithShape="0">
                <a:blip r:embed="rId4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79" name="Curved Connector 78"/>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a:stCxn id="22" idx="0"/>
            <a:endCxn id="73" idx="2"/>
          </p:cNvCxnSpPr>
          <p:nvPr/>
        </p:nvCxnSpPr>
        <p:spPr>
          <a:xfrm rot="5400000" flipH="1" flipV="1">
            <a:off x="5608628" y="968830"/>
            <a:ext cx="1384014" cy="548810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urved Connector 82"/>
          <p:cNvCxnSpPr>
            <a:stCxn id="10" idx="0"/>
            <a:endCxn id="72" idx="2"/>
          </p:cNvCxnSpPr>
          <p:nvPr/>
        </p:nvCxnSpPr>
        <p:spPr>
          <a:xfrm rot="5400000" flipH="1" flipV="1">
            <a:off x="4438044" y="384551"/>
            <a:ext cx="1384014" cy="6656661"/>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6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 - Pairs</a:t>
            </a:r>
            <a:endParaRPr lang="en-US" dirty="0"/>
          </a:p>
        </p:txBody>
      </p:sp>
      <p:sp>
        <p:nvSpPr>
          <p:cNvPr id="91" name="Content Placeholder 2"/>
          <p:cNvSpPr txBox="1">
            <a:spLocks/>
          </p:cNvSpPr>
          <p:nvPr/>
        </p:nvSpPr>
        <p:spPr>
          <a:xfrm>
            <a:off x="838200" y="18637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Now endpoints are sorted, but we still need pairs</a:t>
            </a:r>
          </a:p>
          <a:p>
            <a:pPr marL="0" indent="0">
              <a:buFont typeface="Arial" panose="020B0604020202020204" pitchFamily="34" charset="0"/>
              <a:buNone/>
            </a:pPr>
            <a:r>
              <a:rPr lang="en-US" dirty="0" smtClean="0"/>
              <a:t>Perform sweep algorithm (backwards)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Start at end and continue until last insertion point</a:t>
            </a:r>
          </a:p>
          <a:p>
            <a:pPr marL="457200" lvl="1" indent="0">
              <a:buFont typeface="Arial" panose="020B0604020202020204" pitchFamily="34" charset="0"/>
              <a:buNone/>
            </a:pPr>
            <a:r>
              <a:rPr lang="en-US" dirty="0" smtClean="0"/>
              <a:t>*Only 1 axis needs to be </a:t>
            </a:r>
            <a:r>
              <a:rPr lang="en-US" dirty="0" smtClean="0"/>
              <a:t>swept</a:t>
            </a:r>
            <a:endParaRPr lang="en-US" dirty="0"/>
          </a:p>
        </p:txBody>
      </p:sp>
      <p:sp>
        <p:nvSpPr>
          <p:cNvPr id="92" name="Text Box 2"/>
          <p:cNvSpPr txBox="1">
            <a:spLocks noChangeArrowheads="1"/>
          </p:cNvSpPr>
          <p:nvPr/>
        </p:nvSpPr>
        <p:spPr bwMode="auto">
          <a:xfrm>
            <a:off x="1656315" y="2895248"/>
            <a:ext cx="5047108" cy="16004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mEndpoints</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IsMax</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Create pairs </a:t>
            </a:r>
            <a:r>
              <a:rPr lang="en-US" sz="1400" dirty="0">
                <a:solidFill>
                  <a:srgbClr val="008000"/>
                </a:solidFill>
                <a:highlight>
                  <a:srgbClr val="FFFFFF"/>
                </a:highlight>
                <a:latin typeface="Consolas" panose="020B0609020204030204" pitchFamily="49" charset="0"/>
              </a:rPr>
              <a:t>with everything in our map</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Add this object to the map</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else</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Remove from the </a:t>
            </a:r>
            <a:r>
              <a:rPr lang="en-US" sz="1400" dirty="0" smtClean="0">
                <a:solidFill>
                  <a:srgbClr val="008000"/>
                </a:solidFill>
                <a:highlight>
                  <a:srgbClr val="FFFFFF"/>
                </a:highlight>
                <a:latin typeface="Consolas" panose="020B0609020204030204" pitchFamily="49" charset="0"/>
              </a:rPr>
              <a:t>map</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19534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max:</a:t>
            </a:r>
          </a:p>
          <a:p>
            <a:pPr marL="457200" lvl="1" indent="0">
              <a:buFont typeface="Arial" panose="020B0604020202020204" pitchFamily="34" charset="0"/>
              <a:buNone/>
            </a:pPr>
            <a:r>
              <a:rPr lang="en-US" dirty="0" smtClean="0"/>
              <a:t>Make pairs and add</a:t>
            </a:r>
            <a:endParaRPr lang="en-US" dirty="0"/>
          </a:p>
        </p:txBody>
      </p:sp>
    </p:spTree>
    <p:extLst>
      <p:ext uri="{BB962C8B-B14F-4D97-AF65-F5344CB8AC3E}">
        <p14:creationId xmlns:p14="http://schemas.microsoft.com/office/powerpoint/2010/main" val="29465607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𝐷</m:t>
                      </m:r>
                    </m:oMath>
                  </m:oMathPara>
                </a14:m>
                <a:endParaRPr lang="en-US" dirty="0">
                  <a:solidFill>
                    <a:srgbClr val="C00000"/>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max:</a:t>
            </a:r>
          </a:p>
          <a:p>
            <a:pPr marL="457200" lvl="1" indent="0">
              <a:buFont typeface="Arial" panose="020B0604020202020204" pitchFamily="34" charset="0"/>
              <a:buNone/>
            </a:pPr>
            <a:r>
              <a:rPr lang="en-US" dirty="0" smtClean="0"/>
              <a:t>Make pairs and add</a:t>
            </a:r>
            <a:endParaRPr lang="en-US" dirty="0"/>
          </a:p>
        </p:txBody>
      </p:sp>
    </p:spTree>
    <p:extLst>
      <p:ext uri="{BB962C8B-B14F-4D97-AF65-F5344CB8AC3E}">
        <p14:creationId xmlns:p14="http://schemas.microsoft.com/office/powerpoint/2010/main" val="35739705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𝐵</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m:t>
                      </m:r>
                      <m:r>
                        <a:rPr lang="en-US" b="0" i="1" smtClean="0">
                          <a:solidFill>
                            <a:srgbClr val="C00000"/>
                          </a:solidFill>
                          <a:latin typeface="Cambria Math" panose="02040503050406030204" pitchFamily="18" charset="0"/>
                        </a:rPr>
                        <m:t>)</m:t>
                      </m:r>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max:</a:t>
            </a:r>
          </a:p>
          <a:p>
            <a:pPr marL="457200" lvl="1" indent="0">
              <a:buFont typeface="Arial" panose="020B0604020202020204" pitchFamily="34" charset="0"/>
              <a:buNone/>
            </a:pPr>
            <a:r>
              <a:rPr lang="en-US" dirty="0" smtClean="0"/>
              <a:t>Make pairs and add</a:t>
            </a:r>
            <a:endParaRPr lang="en-US" dirty="0"/>
          </a:p>
        </p:txBody>
      </p:sp>
    </p:spTree>
    <p:extLst>
      <p:ext uri="{BB962C8B-B14F-4D97-AF65-F5344CB8AC3E}">
        <p14:creationId xmlns:p14="http://schemas.microsoft.com/office/powerpoint/2010/main" val="36431478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𝐹</m:t>
                      </m:r>
                    </m:oMath>
                  </m:oMathPara>
                </a14:m>
                <a:endParaRPr lang="en-US" dirty="0">
                  <a:solidFill>
                    <a:srgbClr val="C00000"/>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e>
                      </m:d>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max:</a:t>
            </a:r>
          </a:p>
          <a:p>
            <a:pPr marL="457200" lvl="1" indent="0">
              <a:buFont typeface="Arial" panose="020B0604020202020204" pitchFamily="34" charset="0"/>
              <a:buNone/>
            </a:pPr>
            <a:r>
              <a:rPr lang="en-US" dirty="0" smtClean="0"/>
              <a:t>Make pairs and add</a:t>
            </a:r>
            <a:endParaRPr lang="en-US" dirty="0"/>
          </a:p>
        </p:txBody>
      </p:sp>
    </p:spTree>
    <p:extLst>
      <p:ext uri="{BB962C8B-B14F-4D97-AF65-F5344CB8AC3E}">
        <p14:creationId xmlns:p14="http://schemas.microsoft.com/office/powerpoint/2010/main" val="11571114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oMath>
                  </m:oMathPara>
                </a14:m>
                <a:endParaRPr lang="en-US" dirty="0">
                  <a:solidFill>
                    <a:schemeClr val="tx1"/>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min:</a:t>
            </a:r>
          </a:p>
          <a:p>
            <a:pPr marL="457200" lvl="1" indent="0">
              <a:buFont typeface="Arial" panose="020B0604020202020204" pitchFamily="34" charset="0"/>
              <a:buNone/>
            </a:pPr>
            <a:r>
              <a:rPr lang="en-US" dirty="0" smtClean="0"/>
              <a:t>Remove from set</a:t>
            </a:r>
            <a:endParaRPr lang="en-US" dirty="0"/>
          </a:p>
        </p:txBody>
      </p:sp>
    </p:spTree>
    <p:extLst>
      <p:ext uri="{BB962C8B-B14F-4D97-AF65-F5344CB8AC3E}">
        <p14:creationId xmlns:p14="http://schemas.microsoft.com/office/powerpoint/2010/main" val="493107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1-Dimensional SAP</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Let’s make an approximation and only check the </a:t>
            </a:r>
            <a:r>
              <a:rPr lang="en-US" dirty="0" smtClean="0"/>
              <a:t>x-axis (for now)</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This will return (big) false positives but allows us to build up to something</a:t>
            </a:r>
            <a:endParaRPr lang="en-US" dirty="0"/>
          </a:p>
        </p:txBody>
      </p:sp>
      <p:pic>
        <p:nvPicPr>
          <p:cNvPr id="8" name="Picture 7"/>
          <p:cNvPicPr>
            <a:picLocks noChangeAspect="1"/>
          </p:cNvPicPr>
          <p:nvPr/>
        </p:nvPicPr>
        <p:blipFill>
          <a:blip r:embed="rId3"/>
          <a:stretch>
            <a:fillRect/>
          </a:stretch>
        </p:blipFill>
        <p:spPr>
          <a:xfrm>
            <a:off x="3962551" y="2212712"/>
            <a:ext cx="4266897" cy="3577163"/>
          </a:xfrm>
          <a:prstGeom prst="rect">
            <a:avLst/>
          </a:prstGeom>
        </p:spPr>
      </p:pic>
    </p:spTree>
    <p:extLst>
      <p:ext uri="{BB962C8B-B14F-4D97-AF65-F5344CB8AC3E}">
        <p14:creationId xmlns:p14="http://schemas.microsoft.com/office/powerpoint/2010/main" val="40596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min:</a:t>
            </a:r>
          </a:p>
          <a:p>
            <a:pPr marL="457200" lvl="1" indent="0">
              <a:buFont typeface="Arial" panose="020B0604020202020204" pitchFamily="34" charset="0"/>
              <a:buNone/>
            </a:pPr>
            <a:r>
              <a:rPr lang="en-US" dirty="0" smtClean="0"/>
              <a:t>Remove from set</a:t>
            </a:r>
            <a:endParaRPr lang="en-US" dirty="0"/>
          </a:p>
        </p:txBody>
      </p:sp>
    </p:spTree>
    <p:extLst>
      <p:ext uri="{BB962C8B-B14F-4D97-AF65-F5344CB8AC3E}">
        <p14:creationId xmlns:p14="http://schemas.microsoft.com/office/powerpoint/2010/main" val="40689322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min:</a:t>
            </a:r>
          </a:p>
          <a:p>
            <a:pPr marL="457200" lvl="1" indent="0">
              <a:buFont typeface="Arial" panose="020B0604020202020204" pitchFamily="34" charset="0"/>
              <a:buNone/>
            </a:pPr>
            <a:r>
              <a:rPr lang="en-US" dirty="0" smtClean="0"/>
              <a:t>Remove from set</a:t>
            </a:r>
            <a:endParaRPr lang="en-US" dirty="0"/>
          </a:p>
        </p:txBody>
      </p:sp>
    </p:spTree>
    <p:extLst>
      <p:ext uri="{BB962C8B-B14F-4D97-AF65-F5344CB8AC3E}">
        <p14:creationId xmlns:p14="http://schemas.microsoft.com/office/powerpoint/2010/main" val="34160432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min:</a:t>
            </a:r>
          </a:p>
          <a:p>
            <a:pPr marL="457200" lvl="1" indent="0">
              <a:buFont typeface="Arial" panose="020B0604020202020204" pitchFamily="34" charset="0"/>
              <a:buNone/>
            </a:pPr>
            <a:r>
              <a:rPr lang="en-US" dirty="0" smtClean="0"/>
              <a:t>Remove from set</a:t>
            </a:r>
            <a:endParaRPr lang="en-US" dirty="0"/>
          </a:p>
        </p:txBody>
      </p:sp>
    </p:spTree>
    <p:extLst>
      <p:ext uri="{BB962C8B-B14F-4D97-AF65-F5344CB8AC3E}">
        <p14:creationId xmlns:p14="http://schemas.microsoft.com/office/powerpoint/2010/main" val="22330277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22" idx="0"/>
            <a:endCxn id="73" idx="2"/>
          </p:cNvCxnSpPr>
          <p:nvPr/>
        </p:nvCxnSpPr>
        <p:spPr>
          <a:xfrm rot="5400000" flipH="1" flipV="1">
            <a:off x="5608628" y="968830"/>
            <a:ext cx="1384014" cy="548810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oMath>
                  </m:oMathPara>
                </a14:m>
                <a:endParaRPr lang="en-US" dirty="0">
                  <a:solidFill>
                    <a:schemeClr val="tx1"/>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r>
                  <a:rPr lang="en-US" b="0" dirty="0" smtClean="0">
                    <a:solidFill>
                      <a:schemeClr val="tx1"/>
                    </a:solidFill>
                  </a:rPr>
                  <a:t/>
                </a:r>
                <a:br>
                  <a:rPr lang="en-US" b="0" dirty="0" smtClean="0">
                    <a:solidFill>
                      <a:schemeClr val="tx1"/>
                    </a:solidFill>
                  </a:rPr>
                </a:br>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max:</a:t>
            </a:r>
          </a:p>
          <a:p>
            <a:pPr marL="457200" lvl="1" indent="0">
              <a:buNone/>
            </a:pPr>
            <a:r>
              <a:rPr lang="en-US" dirty="0"/>
              <a:t>Make pairs and add</a:t>
            </a:r>
          </a:p>
        </p:txBody>
      </p:sp>
    </p:spTree>
    <p:extLst>
      <p:ext uri="{BB962C8B-B14F-4D97-AF65-F5344CB8AC3E}">
        <p14:creationId xmlns:p14="http://schemas.microsoft.com/office/powerpoint/2010/main" val="25236590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21" idx="0"/>
            <a:endCxn id="20" idx="2"/>
          </p:cNvCxnSpPr>
          <p:nvPr/>
        </p:nvCxnSpPr>
        <p:spPr>
          <a:xfrm rot="5400000" flipH="1" flipV="1">
            <a:off x="3489836" y="2501318"/>
            <a:ext cx="1384012" cy="2423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oMath>
                  </m:oMathPara>
                </a14:m>
                <a:endParaRPr lang="en-US" dirty="0">
                  <a:solidFill>
                    <a:schemeClr val="tx1"/>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r>
                  <a:rPr lang="en-US" b="0" dirty="0" smtClean="0">
                    <a:solidFill>
                      <a:schemeClr val="tx1"/>
                    </a:solidFill>
                  </a:rPr>
                  <a:t/>
                </a:r>
                <a:br>
                  <a:rPr lang="en-US" b="0" dirty="0" smtClean="0">
                    <a:solidFill>
                      <a:schemeClr val="tx1"/>
                    </a:solidFill>
                  </a:rPr>
                </a:br>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b="-247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dirty="0" smtClean="0"/>
              <a:t>Endpoint is max:</a:t>
            </a:r>
          </a:p>
          <a:p>
            <a:pPr marL="457200" lvl="1" indent="0">
              <a:buNone/>
            </a:pPr>
            <a:r>
              <a:rPr lang="en-US" dirty="0"/>
              <a:t>Make pairs and add</a:t>
            </a:r>
          </a:p>
        </p:txBody>
      </p:sp>
    </p:spTree>
    <p:extLst>
      <p:ext uri="{BB962C8B-B14F-4D97-AF65-F5344CB8AC3E}">
        <p14:creationId xmlns:p14="http://schemas.microsoft.com/office/powerpoint/2010/main" val="42418147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11" idx="0"/>
            <a:endCxn id="19" idx="2"/>
          </p:cNvCxnSpPr>
          <p:nvPr/>
        </p:nvCxnSpPr>
        <p:spPr>
          <a:xfrm rot="5400000" flipH="1" flipV="1">
            <a:off x="2905556" y="2503345"/>
            <a:ext cx="1384014" cy="241907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mc:AlternateContent xmlns:mc="http://schemas.openxmlformats.org/markup-compatibility/2006" xmlns:a14="http://schemas.microsoft.com/office/drawing/2010/main">
        <mc:Choice Requires="a14">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oMath>
                  </m:oMathPara>
                </a14:m>
                <a:endParaRPr lang="en-US" dirty="0">
                  <a:solidFill>
                    <a:schemeClr val="tx1"/>
                  </a:solidFill>
                </a:endParaRPr>
              </a:p>
            </p:txBody>
          </p:sp>
        </mc:Choice>
        <mc:Fallback xmlns="">
          <p:sp>
            <p:nvSpPr>
              <p:cNvPr id="91" name="Rectangle 31"/>
              <p:cNvSpPr>
                <a:spLocks noRot="1" noChangeAspect="1" noMove="1" noResize="1" noEditPoints="1" noAdjustHandles="1" noChangeArrowheads="1" noChangeShapeType="1" noTextEdit="1"/>
              </p:cNvSpPr>
              <p:nvPr/>
            </p:nvSpPr>
            <p:spPr bwMode="auto">
              <a:xfrm>
                <a:off x="2966226" y="5527226"/>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r>
                  <a:rPr lang="en-US" b="0" dirty="0" smtClean="0">
                    <a:solidFill>
                      <a:schemeClr val="tx1"/>
                    </a:solidFill>
                  </a:rPr>
                  <a:t/>
                </a:r>
                <a:br>
                  <a:rPr lang="en-US" b="0" dirty="0" smtClean="0">
                    <a:solidFill>
                      <a:schemeClr val="tx1"/>
                    </a:solidFill>
                  </a:rPr>
                </a:br>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9"/>
                <a:stretch>
                  <a:fillRect b="-247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Endpoint is min:</a:t>
            </a:r>
          </a:p>
          <a:p>
            <a:pPr marL="457200" lvl="1" indent="0">
              <a:buNone/>
            </a:pPr>
            <a:r>
              <a:rPr lang="en-US" dirty="0"/>
              <a:t>Remove from set</a:t>
            </a:r>
          </a:p>
        </p:txBody>
      </p:sp>
    </p:spTree>
    <p:extLst>
      <p:ext uri="{BB962C8B-B14F-4D97-AF65-F5344CB8AC3E}">
        <p14:creationId xmlns:p14="http://schemas.microsoft.com/office/powerpoint/2010/main" val="26426199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Insertion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4" name="Curved Connector 23"/>
          <p:cNvCxnSpPr>
            <a:stCxn id="10" idx="0"/>
            <a:endCxn id="72" idx="2"/>
          </p:cNvCxnSpPr>
          <p:nvPr/>
        </p:nvCxnSpPr>
        <p:spPr>
          <a:xfrm rot="5400000" flipH="1" flipV="1">
            <a:off x="4438044" y="384551"/>
            <a:ext cx="1384014" cy="66566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32" name="Group 31"/>
          <p:cNvGrpSpPr/>
          <p:nvPr/>
        </p:nvGrpSpPr>
        <p:grpSpPr>
          <a:xfrm>
            <a:off x="1422595" y="3651209"/>
            <a:ext cx="769324" cy="739833"/>
            <a:chOff x="7908720" y="3610029"/>
            <a:chExt cx="769324" cy="739833"/>
          </a:xfrm>
        </p:grpSpPr>
        <p:sp>
          <p:nvSpPr>
            <p:cNvPr id="55" name="Up Arrow 54"/>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91" name="Rectangle 31"/>
          <p:cNvSpPr>
            <a:spLocks noChangeArrowheads="1"/>
          </p:cNvSpPr>
          <p:nvPr/>
        </p:nvSpPr>
        <p:spPr bwMode="auto">
          <a:xfrm>
            <a:off x="2966226" y="5527226"/>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r>
                  <a:rPr lang="en-US" b="0" dirty="0" smtClean="0">
                    <a:solidFill>
                      <a:schemeClr val="tx1"/>
                    </a:solidFill>
                  </a:rPr>
                  <a:t/>
                </a:r>
                <a:br>
                  <a:rPr lang="en-US" b="0" dirty="0" smtClean="0">
                    <a:solidFill>
                      <a:schemeClr val="tx1"/>
                    </a:solidFill>
                  </a:rPr>
                </a:br>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b="-247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3" name="Content Placeholder 2"/>
          <p:cNvSpPr txBox="1">
            <a:spLocks/>
          </p:cNvSpPr>
          <p:nvPr/>
        </p:nvSpPr>
        <p:spPr>
          <a:xfrm>
            <a:off x="2966226" y="511729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EndPoint</a:t>
            </a:r>
            <a:r>
              <a:rPr lang="en-US" sz="2000" dirty="0" smtClean="0"/>
              <a:t> Set</a:t>
            </a:r>
            <a:endParaRPr lang="en-US" sz="2000" dirty="0"/>
          </a:p>
        </p:txBody>
      </p:sp>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Endpoint is min:</a:t>
            </a:r>
          </a:p>
          <a:p>
            <a:pPr marL="457200" lvl="1" indent="0">
              <a:buNone/>
            </a:pPr>
            <a:r>
              <a:rPr lang="en-US" dirty="0"/>
              <a:t>Remove from set</a:t>
            </a:r>
          </a:p>
        </p:txBody>
      </p:sp>
    </p:spTree>
    <p:extLst>
      <p:ext uri="{BB962C8B-B14F-4D97-AF65-F5344CB8AC3E}">
        <p14:creationId xmlns:p14="http://schemas.microsoft.com/office/powerpoint/2010/main" val="22650201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50" name="Content Placeholder 2"/>
          <p:cNvSpPr txBox="1">
            <a:spLocks/>
          </p:cNvSpPr>
          <p:nvPr/>
        </p:nvSpPr>
        <p:spPr>
          <a:xfrm>
            <a:off x="838200" y="18637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Deletion is more complicated</a:t>
            </a:r>
          </a:p>
          <a:p>
            <a:pPr marL="0" indent="0">
              <a:buFont typeface="Arial" panose="020B0604020202020204" pitchFamily="34" charset="0"/>
              <a:buNone/>
            </a:pPr>
            <a:r>
              <a:rPr lang="en-US" dirty="0" smtClean="0"/>
              <a:t>Can be broken up into 3 large-</a:t>
            </a:r>
            <a:r>
              <a:rPr lang="en-US" dirty="0" err="1" smtClean="0"/>
              <a:t>ish</a:t>
            </a:r>
            <a:r>
              <a:rPr lang="en-US" dirty="0" smtClean="0"/>
              <a:t> steps:</a:t>
            </a:r>
          </a:p>
          <a:p>
            <a:pPr marL="971550" lvl="1" indent="-514350">
              <a:buFont typeface="+mj-lt"/>
              <a:buAutoNum type="arabicPeriod"/>
            </a:pPr>
            <a:r>
              <a:rPr lang="en-US" dirty="0" smtClean="0"/>
              <a:t>Mark boxes as invalid</a:t>
            </a:r>
          </a:p>
          <a:p>
            <a:pPr marL="971550" lvl="1" indent="-514350">
              <a:buFont typeface="+mj-lt"/>
              <a:buAutoNum type="arabicPeriod"/>
            </a:pPr>
            <a:r>
              <a:rPr lang="en-US" dirty="0" smtClean="0"/>
              <a:t>Remove pairs</a:t>
            </a:r>
          </a:p>
          <a:p>
            <a:pPr marL="971550" lvl="1" indent="-514350">
              <a:buFont typeface="+mj-lt"/>
              <a:buAutoNum type="arabicPeriod"/>
            </a:pPr>
            <a:r>
              <a:rPr lang="en-US" dirty="0" smtClean="0"/>
              <a:t>Remove Endpoints</a:t>
            </a:r>
            <a:endParaRPr lang="en-US" dirty="0"/>
          </a:p>
        </p:txBody>
      </p:sp>
    </p:spTree>
    <p:extLst>
      <p:ext uri="{BB962C8B-B14F-4D97-AF65-F5344CB8AC3E}">
        <p14:creationId xmlns:p14="http://schemas.microsoft.com/office/powerpoint/2010/main" val="2283173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r>
                  <a:rPr lang="en-US" b="0" dirty="0" smtClean="0">
                    <a:solidFill>
                      <a:schemeClr val="tx1"/>
                    </a:solidFill>
                  </a:rPr>
                  <a:t/>
                </a:r>
                <a:br>
                  <a:rPr lang="en-US" b="0" dirty="0" smtClean="0">
                    <a:solidFill>
                      <a:schemeClr val="tx1"/>
                    </a:solidFill>
                  </a:rPr>
                </a:br>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b="-247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p:txBody>
      </p:sp>
    </p:spTree>
    <p:extLst>
      <p:ext uri="{BB962C8B-B14F-4D97-AF65-F5344CB8AC3E}">
        <p14:creationId xmlns:p14="http://schemas.microsoft.com/office/powerpoint/2010/main" val="24445658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Pair Removal</a:t>
            </a:r>
            <a:endParaRPr lang="en-US" dirty="0"/>
          </a:p>
        </p:txBody>
      </p:sp>
      <p:sp>
        <p:nvSpPr>
          <p:cNvPr id="50" name="Content Placeholder 2"/>
          <p:cNvSpPr txBox="1">
            <a:spLocks/>
          </p:cNvSpPr>
          <p:nvPr/>
        </p:nvSpPr>
        <p:spPr>
          <a:xfrm>
            <a:off x="838200" y="18637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Bi-parte box pruning:</a:t>
            </a:r>
          </a:p>
          <a:p>
            <a:pPr marL="457200" lvl="1" indent="0">
              <a:buNone/>
            </a:pPr>
            <a:r>
              <a:rPr lang="en-US" dirty="0"/>
              <a:t>Remove overlapping pairs of only objects we’re removing (keep old pairs)</a:t>
            </a:r>
          </a:p>
          <a:p>
            <a:pPr marL="0" indent="0">
              <a:buNone/>
            </a:pPr>
            <a:r>
              <a:rPr lang="en-US" dirty="0" smtClean="0"/>
              <a:t>If an endpoint is a </a:t>
            </a:r>
            <a:r>
              <a:rPr lang="en-US" dirty="0"/>
              <a:t>Min:</a:t>
            </a:r>
          </a:p>
          <a:p>
            <a:pPr marL="457200" lvl="1" indent="0">
              <a:buNone/>
            </a:pPr>
            <a:r>
              <a:rPr lang="en-US" dirty="0"/>
              <a:t>If being deleted:</a:t>
            </a:r>
          </a:p>
          <a:p>
            <a:pPr marL="914400" lvl="2" indent="0">
              <a:buNone/>
            </a:pPr>
            <a:r>
              <a:rPr lang="en-US" dirty="0"/>
              <a:t>Remove pairs with both sets and add to removal set</a:t>
            </a:r>
          </a:p>
          <a:p>
            <a:pPr marL="457200" lvl="1" indent="0">
              <a:buNone/>
            </a:pPr>
            <a:r>
              <a:rPr lang="en-US" dirty="0"/>
              <a:t>Else</a:t>
            </a:r>
          </a:p>
          <a:p>
            <a:pPr marL="914400" lvl="2" indent="0">
              <a:buNone/>
            </a:pPr>
            <a:r>
              <a:rPr lang="en-US" dirty="0"/>
              <a:t>Remove pairs only with removal set, add to old set</a:t>
            </a:r>
          </a:p>
          <a:p>
            <a:pPr marL="0" indent="0">
              <a:buNone/>
            </a:pPr>
            <a:r>
              <a:rPr lang="en-US" dirty="0"/>
              <a:t>Else if max:</a:t>
            </a:r>
          </a:p>
          <a:p>
            <a:pPr marL="457200" lvl="1" indent="0">
              <a:buNone/>
            </a:pPr>
            <a:r>
              <a:rPr lang="en-US" dirty="0"/>
              <a:t>Remove from the correct set</a:t>
            </a:r>
          </a:p>
        </p:txBody>
      </p:sp>
    </p:spTree>
    <p:extLst>
      <p:ext uri="{BB962C8B-B14F-4D97-AF65-F5344CB8AC3E}">
        <p14:creationId xmlns:p14="http://schemas.microsoft.com/office/powerpoint/2010/main" val="1712625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1-Dimensional SAP</a:t>
            </a:r>
            <a:endParaRPr lang="en-US" dirty="0"/>
          </a:p>
        </p:txBody>
      </p:sp>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How do we represent each object?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Min/Max projections on each axis </a:t>
            </a:r>
            <a:r>
              <a:rPr lang="en-US" dirty="0" smtClean="0"/>
              <a:t>(end points</a:t>
            </a:r>
            <a:r>
              <a:rPr lang="en-US" dirty="0" smtClean="0"/>
              <a:t>)</a:t>
            </a:r>
            <a:endParaRPr lang="en-US" dirty="0"/>
          </a:p>
        </p:txBody>
      </p:sp>
      <p:pic>
        <p:nvPicPr>
          <p:cNvPr id="4" name="Picture 3"/>
          <p:cNvPicPr>
            <a:picLocks noChangeAspect="1"/>
          </p:cNvPicPr>
          <p:nvPr/>
        </p:nvPicPr>
        <p:blipFill>
          <a:blip r:embed="rId3"/>
          <a:stretch>
            <a:fillRect/>
          </a:stretch>
        </p:blipFill>
        <p:spPr>
          <a:xfrm>
            <a:off x="982872" y="2528024"/>
            <a:ext cx="6620907" cy="3418567"/>
          </a:xfrm>
          <a:prstGeom prst="rect">
            <a:avLst/>
          </a:prstGeom>
        </p:spPr>
      </p:pic>
      <p:sp>
        <p:nvSpPr>
          <p:cNvPr id="6" name="Text Box 2"/>
          <p:cNvSpPr txBox="1">
            <a:spLocks noChangeArrowheads="1"/>
          </p:cNvSpPr>
          <p:nvPr/>
        </p:nvSpPr>
        <p:spPr bwMode="auto">
          <a:xfrm>
            <a:off x="8474636" y="2236075"/>
            <a:ext cx="2607021"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SapBox</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mClientData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Aabb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7" name="Content Placeholder 2"/>
          <p:cNvSpPr txBox="1">
            <a:spLocks/>
          </p:cNvSpPr>
          <p:nvPr/>
        </p:nvSpPr>
        <p:spPr>
          <a:xfrm>
            <a:off x="7957999" y="3540562"/>
            <a:ext cx="3824698" cy="5736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Each object has an associated box</a:t>
            </a:r>
            <a:endParaRPr lang="en-US" sz="2000" dirty="0"/>
          </a:p>
        </p:txBody>
      </p:sp>
      <p:sp>
        <p:nvSpPr>
          <p:cNvPr id="8" name="Text Box 2"/>
          <p:cNvSpPr txBox="1">
            <a:spLocks noChangeArrowheads="1"/>
          </p:cNvSpPr>
          <p:nvPr/>
        </p:nvSpPr>
        <p:spPr bwMode="auto">
          <a:xfrm>
            <a:off x="8457321" y="3946849"/>
            <a:ext cx="1827604"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EndPoint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mIsMin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mValue</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SapBox</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mBox</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9" name="Content Placeholder 2"/>
          <p:cNvSpPr txBox="1">
            <a:spLocks/>
          </p:cNvSpPr>
          <p:nvPr/>
        </p:nvSpPr>
        <p:spPr>
          <a:xfrm>
            <a:off x="8256370" y="5372893"/>
            <a:ext cx="2516235" cy="57369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Each box creates two end-points for an axis</a:t>
            </a:r>
            <a:endParaRPr lang="en-US" sz="2000" dirty="0"/>
          </a:p>
        </p:txBody>
      </p:sp>
    </p:spTree>
    <p:extLst>
      <p:ext uri="{BB962C8B-B14F-4D97-AF65-F5344CB8AC3E}">
        <p14:creationId xmlns:p14="http://schemas.microsoft.com/office/powerpoint/2010/main" val="3511596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r>
                  <a:rPr lang="en-US" b="0" dirty="0" smtClean="0">
                    <a:solidFill>
                      <a:schemeClr val="tx1"/>
                    </a:solidFill>
                  </a:rPr>
                  <a:t/>
                </a:r>
                <a:br>
                  <a:rPr lang="en-US" b="0" dirty="0" smtClean="0">
                    <a:solidFill>
                      <a:schemeClr val="tx1"/>
                    </a:solidFill>
                  </a:rPr>
                </a:br>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b="-2475"/>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95" name="Content Placeholder 2"/>
          <p:cNvSpPr txBox="1">
            <a:spLocks/>
          </p:cNvSpPr>
          <p:nvPr/>
        </p:nvSpPr>
        <p:spPr>
          <a:xfrm>
            <a:off x="8246157" y="5505994"/>
            <a:ext cx="3607633" cy="1237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rgbClr val="C00000"/>
                          </a:solidFill>
                          <a:latin typeface="Cambria Math" panose="02040503050406030204" pitchFamily="18" charset="0"/>
                        </a:rPr>
                        <m:t>𝐸</m:t>
                      </m:r>
                    </m:oMath>
                  </m:oMathPara>
                </a14:m>
                <a:endParaRPr lang="en-US"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p:nvPr/>
        </p:nvCxnSpPr>
        <p:spPr>
          <a:xfrm rot="5400000" flipH="1" flipV="1">
            <a:off x="4438044" y="384551"/>
            <a:ext cx="1384014" cy="66566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0123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rgbClr val="C00000"/>
                          </a:solidFill>
                          <a:latin typeface="Cambria Math" panose="02040503050406030204" pitchFamily="18" charset="0"/>
                        </a:rPr>
                        <m:t>𝐶</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𝐸</m:t>
                      </m:r>
                      <m:r>
                        <a:rPr lang="en-US" b="0"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11" idx="0"/>
            <a:endCxn id="19" idx="2"/>
          </p:cNvCxnSpPr>
          <p:nvPr/>
        </p:nvCxnSpPr>
        <p:spPr>
          <a:xfrm rot="5400000" flipH="1" flipV="1">
            <a:off x="2905556" y="2503345"/>
            <a:ext cx="1384014" cy="241907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8499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21" idx="0"/>
            <a:endCxn id="20" idx="2"/>
          </p:cNvCxnSpPr>
          <p:nvPr/>
        </p:nvCxnSpPr>
        <p:spPr>
          <a:xfrm rot="5400000" flipH="1" flipV="1">
            <a:off x="3489836" y="2501318"/>
            <a:ext cx="1384012" cy="2423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3471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22" idx="0"/>
            <a:endCxn id="73" idx="2"/>
          </p:cNvCxnSpPr>
          <p:nvPr/>
        </p:nvCxnSpPr>
        <p:spPr>
          <a:xfrm rot="5400000" flipH="1" flipV="1">
            <a:off x="5608628" y="968830"/>
            <a:ext cx="1384014" cy="548810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4862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6112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𝐵</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075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rgbClr val="C00000"/>
                          </a:solidFill>
                          <a:latin typeface="Cambria Math" panose="02040503050406030204" pitchFamily="18" charset="0"/>
                        </a:rPr>
                        <m:t>𝐹</m:t>
                      </m:r>
                    </m:oMath>
                  </m:oMathPara>
                </a14:m>
                <a:endParaRPr lang="en-US"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4294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𝐷</m:t>
                      </m:r>
                    </m:oMath>
                  </m:oMathPara>
                </a14:m>
                <a:endParaRPr lang="en-US" dirty="0">
                  <a:solidFill>
                    <a:srgbClr val="C00000"/>
                  </a:solidFill>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m:t>
                          </m:r>
                        </m:e>
                      </m:d>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m:t>
                      </m:r>
                      <m:r>
                        <a:rPr lang="en-US" b="0" i="1" smtClean="0">
                          <a:solidFill>
                            <a:srgbClr val="C00000"/>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64" idx="0"/>
            <a:endCxn id="69" idx="2"/>
          </p:cNvCxnSpPr>
          <p:nvPr/>
        </p:nvCxnSpPr>
        <p:spPr>
          <a:xfrm rot="5400000" flipH="1" flipV="1">
            <a:off x="5738709" y="3180949"/>
            <a:ext cx="1381594" cy="1061447"/>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612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𝐷</m:t>
                      </m:r>
                    </m:oMath>
                  </m:oMathPara>
                </a14:m>
                <a:endParaRPr lang="en-US"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65" idx="0"/>
            <a:endCxn id="76" idx="2"/>
          </p:cNvCxnSpPr>
          <p:nvPr/>
        </p:nvCxnSpPr>
        <p:spPr>
          <a:xfrm rot="5400000" flipH="1" flipV="1">
            <a:off x="7830085" y="1676587"/>
            <a:ext cx="1381594" cy="40701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962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mc:AlternateContent xmlns:mc="http://schemas.openxmlformats.org/markup-compatibility/2006" xmlns:a14="http://schemas.microsoft.com/office/drawing/2010/main">
        <mc:Choice Requires="a14">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𝐷</m:t>
                      </m:r>
                    </m:oMath>
                  </m:oMathPara>
                </a14:m>
                <a:endParaRPr lang="en-US"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3481565" y="5505995"/>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𝐵</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1"/>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66" idx="0"/>
            <a:endCxn id="8" idx="2"/>
          </p:cNvCxnSpPr>
          <p:nvPr/>
        </p:nvCxnSpPr>
        <p:spPr>
          <a:xfrm rot="16200000" flipV="1">
            <a:off x="4037244" y="1367609"/>
            <a:ext cx="1381591" cy="468812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866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1-Dimensional SAP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114314" cy="4823369"/>
              </a:xfrm>
            </p:spPr>
            <p:txBody>
              <a:bodyPr>
                <a:normAutofit/>
              </a:bodyPr>
              <a:lstStyle/>
              <a:p>
                <a:pPr marL="0" indent="0">
                  <a:buNone/>
                </a:pPr>
                <a:r>
                  <a:rPr lang="en-US" dirty="0" smtClean="0"/>
                  <a:t>How do we optimize one axis?</a:t>
                </a:r>
              </a:p>
              <a:p>
                <a:pPr marL="0" indent="0">
                  <a:buNone/>
                </a:pPr>
                <a:endParaRPr lang="en-US" dirty="0"/>
              </a:p>
              <a:p>
                <a:pPr marL="0" indent="0">
                  <a:buNone/>
                </a:pPr>
                <a:r>
                  <a:rPr lang="en-US" dirty="0" smtClean="0"/>
                  <a:t>Turn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r>
                  <a:rPr lang="en-US" dirty="0" smtClean="0"/>
                  <a:t> pair checking into 2 steps:</a:t>
                </a:r>
              </a:p>
              <a:p>
                <a:pPr marL="971550" lvl="1" indent="-514350">
                  <a:buFont typeface="+mj-lt"/>
                  <a:buAutoNum type="arabicPeriod"/>
                </a:pPr>
                <a:r>
                  <a:rPr lang="en-US" dirty="0" smtClean="0"/>
                  <a:t>Sort endpoints by </a:t>
                </a:r>
                <a:r>
                  <a:rPr lang="en-US" dirty="0" smtClean="0"/>
                  <a:t>value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
                              <a:rPr lang="en-US" i="1">
                                <a:latin typeface="Cambria Math" panose="02040503050406030204" pitchFamily="18" charset="0"/>
                              </a:rPr>
                              <m:t>𝑛</m:t>
                            </m:r>
                          </m:e>
                        </m:d>
                      </m:e>
                    </m:d>
                  </m:oMath>
                </a14:m>
                <a:endParaRPr lang="en-US" dirty="0" smtClean="0"/>
              </a:p>
              <a:p>
                <a:pPr marL="971550" lvl="1" indent="-514350">
                  <a:buFont typeface="+mj-lt"/>
                  <a:buAutoNum type="arabicPeriod"/>
                </a:pPr>
                <a:r>
                  <a:rPr lang="en-US" dirty="0" smtClean="0"/>
                  <a:t>Do a linear pass to find </a:t>
                </a:r>
                <a:r>
                  <a:rPr lang="en-US" dirty="0" smtClean="0"/>
                  <a:t>pairs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smtClean="0"/>
              </a:p>
              <a:p>
                <a:pPr marL="0" indent="0">
                  <a:buNone/>
                </a:pPr>
                <a:endParaRPr lang="en-US" dirty="0" smtClean="0"/>
              </a:p>
              <a:p>
                <a:pPr marL="0" indent="0">
                  <a:buNone/>
                </a:pPr>
                <a:r>
                  <a:rPr lang="en-US" dirty="0" smtClean="0"/>
                  <a:t>Total (basic) complexity is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14314" cy="4823369"/>
              </a:xfrm>
              <a:blipFill rotWithShape="0">
                <a:blip r:embed="rId3"/>
                <a:stretch>
                  <a:fillRect l="-1152" t="-2020"/>
                </a:stretch>
              </a:blipFill>
            </p:spPr>
            <p:txBody>
              <a:bodyPr/>
              <a:lstStyle/>
              <a:p>
                <a:r>
                  <a:rPr lang="en-US">
                    <a:noFill/>
                  </a:rPr>
                  <a:t> </a:t>
                </a:r>
              </a:p>
            </p:txBody>
          </p:sp>
        </mc:Fallback>
      </mc:AlternateContent>
      <p:sp>
        <p:nvSpPr>
          <p:cNvPr id="7" name="Text Box 2"/>
          <p:cNvSpPr txBox="1">
            <a:spLocks noChangeArrowheads="1"/>
          </p:cNvSpPr>
          <p:nvPr/>
        </p:nvSpPr>
        <p:spPr bwMode="auto">
          <a:xfrm>
            <a:off x="8474636" y="3577740"/>
            <a:ext cx="1827604" cy="138499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EndPoint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mIsMin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mValue</a:t>
            </a:r>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SapBox</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mBox</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8" name="Text Box 2"/>
          <p:cNvSpPr txBox="1">
            <a:spLocks noChangeArrowheads="1"/>
          </p:cNvSpPr>
          <p:nvPr/>
        </p:nvSpPr>
        <p:spPr bwMode="auto">
          <a:xfrm>
            <a:off x="8474636" y="2236075"/>
            <a:ext cx="2607021" cy="116955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SapBox</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mClientData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Aabb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mAabb</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12562796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mc:AlternateContent xmlns:mc="http://schemas.openxmlformats.org/markup-compatibility/2006" xmlns:a14="http://schemas.microsoft.com/office/drawing/2010/main">
        <mc:Choice Requires="a14">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r>
                        <a:rPr lang="en-US" b="0" i="1" smtClean="0">
                          <a:solidFill>
                            <a:schemeClr val="tx1"/>
                          </a:solidFill>
                          <a:latin typeface="Cambria Math" panose="02040503050406030204" pitchFamily="18" charset="0"/>
                        </a:rPr>
                        <m:t>𝐵</m:t>
                      </m:r>
                    </m:oMath>
                  </m:oMathPara>
                </a14:m>
                <a:endParaRPr lang="en-US" dirty="0">
                  <a:solidFill>
                    <a:srgbClr val="C00000"/>
                  </a:solidFill>
                </a:endParaRPr>
              </a:p>
            </p:txBody>
          </p:sp>
        </mc:Choice>
        <mc:Fallback xmlns="">
          <p:sp>
            <p:nvSpPr>
              <p:cNvPr id="46" name="Rectangle 45"/>
              <p:cNvSpPr>
                <a:spLocks noRot="1" noChangeAspect="1" noMove="1" noResize="1" noEditPoints="1" noAdjustHandles="1" noChangeArrowheads="1" noChangeShapeType="1" noTextEdit="1"/>
              </p:cNvSpPr>
              <p:nvPr/>
            </p:nvSpPr>
            <p:spPr bwMode="auto">
              <a:xfrm>
                <a:off x="1158896" y="5493310"/>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40"/>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67" idx="0"/>
            <a:endCxn id="70" idx="2"/>
          </p:cNvCxnSpPr>
          <p:nvPr/>
        </p:nvCxnSpPr>
        <p:spPr>
          <a:xfrm rot="16200000" flipV="1">
            <a:off x="6912814" y="3654598"/>
            <a:ext cx="1380761" cy="11331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2546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Rectangle 91"/>
              <p:cNvSpPr>
                <a:spLocks noChangeArrowheads="1"/>
              </p:cNvSpPr>
              <p:nvPr/>
            </p:nvSpPr>
            <p:spPr bwMode="auto">
              <a:xfrm>
                <a:off x="5799649" y="5505995"/>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e>
                      </m:d>
                    </m:oMath>
                  </m:oMathPara>
                </a14:m>
                <a:endParaRPr lang="en-US" dirty="0"/>
              </a:p>
            </p:txBody>
          </p:sp>
        </mc:Choice>
        <mc:Fallback xmlns="">
          <p:sp>
            <p:nvSpPr>
              <p:cNvPr id="92" name="Rectangle 91"/>
              <p:cNvSpPr>
                <a:spLocks noRot="1" noChangeAspect="1" noMove="1" noResize="1" noEditPoints="1" noAdjustHandles="1" noChangeArrowheads="1" noChangeShapeType="1" noTextEdit="1"/>
              </p:cNvSpPr>
              <p:nvPr/>
            </p:nvSpPr>
            <p:spPr bwMode="auto">
              <a:xfrm>
                <a:off x="5799649" y="5505995"/>
                <a:ext cx="2189660" cy="1215954"/>
              </a:xfrm>
              <a:prstGeom prst="rect">
                <a:avLst/>
              </a:prstGeom>
              <a:blipFill rotWithShape="0">
                <a:blip r:embed="rId3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4" name="Content Placeholder 2"/>
          <p:cNvSpPr txBox="1">
            <a:spLocks/>
          </p:cNvSpPr>
          <p:nvPr/>
        </p:nvSpPr>
        <p:spPr>
          <a:xfrm>
            <a:off x="5799649"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Registered Pairs</a:t>
            </a:r>
            <a:endParaRPr lang="en-US" sz="2000" dirty="0"/>
          </a:p>
        </p:txBody>
      </p:sp>
      <p:sp>
        <p:nvSpPr>
          <p:cNvPr id="44" name="Rectangle 43"/>
          <p:cNvSpPr>
            <a:spLocks noChangeArrowheads="1"/>
          </p:cNvSpPr>
          <p:nvPr/>
        </p:nvSpPr>
        <p:spPr bwMode="auto">
          <a:xfrm>
            <a:off x="3481565" y="5505995"/>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chemeClr val="tx1"/>
              </a:solidFill>
            </a:endParaRPr>
          </a:p>
        </p:txBody>
      </p:sp>
      <p:sp>
        <p:nvSpPr>
          <p:cNvPr id="45" name="Content Placeholder 2"/>
          <p:cNvSpPr txBox="1">
            <a:spLocks/>
          </p:cNvSpPr>
          <p:nvPr/>
        </p:nvSpPr>
        <p:spPr>
          <a:xfrm>
            <a:off x="3481565" y="5112540"/>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Removal Indices</a:t>
            </a:r>
            <a:endParaRPr lang="en-US" sz="2000" dirty="0"/>
          </a:p>
        </p:txBody>
      </p:sp>
      <p:sp>
        <p:nvSpPr>
          <p:cNvPr id="46" name="Rectangle 45"/>
          <p:cNvSpPr>
            <a:spLocks noChangeArrowheads="1"/>
          </p:cNvSpPr>
          <p:nvPr/>
        </p:nvSpPr>
        <p:spPr bwMode="auto">
          <a:xfrm>
            <a:off x="1158896" y="5493310"/>
            <a:ext cx="2189660" cy="1215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solidFill>
                <a:srgbClr val="C00000"/>
              </a:solidFill>
            </a:endParaRPr>
          </a:p>
        </p:txBody>
      </p:sp>
      <p:sp>
        <p:nvSpPr>
          <p:cNvPr id="47" name="Content Placeholder 2"/>
          <p:cNvSpPr txBox="1">
            <a:spLocks/>
          </p:cNvSpPr>
          <p:nvPr/>
        </p:nvSpPr>
        <p:spPr>
          <a:xfrm>
            <a:off x="1160370" y="5087438"/>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Normal Indices</a:t>
            </a:r>
            <a:endParaRPr lang="en-US" sz="2000" dirty="0"/>
          </a:p>
        </p:txBody>
      </p:sp>
      <mc:AlternateContent xmlns:mc="http://schemas.openxmlformats.org/markup-compatibility/2006" xmlns:a14="http://schemas.microsoft.com/office/drawing/2010/main">
        <mc:Choice Requires="a14">
          <p:sp>
            <p:nvSpPr>
              <p:cNvPr id="48" name="Rectangle 47"/>
              <p:cNvSpPr>
                <a:spLocks noChangeArrowheads="1"/>
              </p:cNvSpPr>
              <p:nvPr/>
            </p:nvSpPr>
            <p:spPr bwMode="auto">
              <a:xfrm>
                <a:off x="8116657" y="5493310"/>
                <a:ext cx="2189660" cy="1215954"/>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
                    </m:oMathParaPr>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e>
                      </m:d>
                    </m:oMath>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oMath>
                  </m:oMathPara>
                </a14:m>
                <a:endParaRPr lang="en-US" dirty="0">
                  <a:solidFill>
                    <a:srgbClr val="C00000"/>
                  </a:solidFill>
                </a:endParaRPr>
              </a:p>
            </p:txBody>
          </p:sp>
        </mc:Choice>
        <mc:Fallback xmlns="">
          <p:sp>
            <p:nvSpPr>
              <p:cNvPr id="48" name="Rectangle 47"/>
              <p:cNvSpPr>
                <a:spLocks noRot="1" noChangeAspect="1" noMove="1" noResize="1" noEditPoints="1" noAdjustHandles="1" noChangeArrowheads="1" noChangeShapeType="1" noTextEdit="1"/>
              </p:cNvSpPr>
              <p:nvPr/>
            </p:nvSpPr>
            <p:spPr bwMode="auto">
              <a:xfrm>
                <a:off x="8116657" y="5493310"/>
                <a:ext cx="2189660" cy="1215954"/>
              </a:xfrm>
              <a:prstGeom prst="rect">
                <a:avLst/>
              </a:prstGeom>
              <a:blipFill rotWithShape="0">
                <a:blip r:embed="rId3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9" name="Content Placeholder 2"/>
          <p:cNvSpPr txBox="1">
            <a:spLocks/>
          </p:cNvSpPr>
          <p:nvPr/>
        </p:nvSpPr>
        <p:spPr>
          <a:xfrm>
            <a:off x="8116657" y="5099855"/>
            <a:ext cx="2189660" cy="4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smtClean="0"/>
              <a:t>Removed Pairs</a:t>
            </a:r>
            <a:endParaRPr lang="en-US" sz="2000" dirty="0"/>
          </a:p>
        </p:txBody>
      </p:sp>
      <p:cxnSp>
        <p:nvCxnSpPr>
          <p:cNvPr id="50" name="Curved Connector 49"/>
          <p:cNvCxnSpPr>
            <a:stCxn id="68" idx="0"/>
            <a:endCxn id="16" idx="2"/>
          </p:cNvCxnSpPr>
          <p:nvPr/>
        </p:nvCxnSpPr>
        <p:spPr>
          <a:xfrm rot="16200000" flipV="1">
            <a:off x="5373762" y="1529242"/>
            <a:ext cx="1380761" cy="436403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8488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8" name="Content Placeholder 7"/>
          <p:cNvSpPr>
            <a:spLocks noGrp="1"/>
          </p:cNvSpPr>
          <p:nvPr>
            <p:ph idx="1"/>
          </p:nvPr>
        </p:nvSpPr>
        <p:spPr/>
        <p:txBody>
          <a:bodyPr/>
          <a:lstStyle/>
          <a:p>
            <a:pPr marL="0" indent="0">
              <a:buNone/>
            </a:pPr>
            <a:r>
              <a:rPr lang="en-US" dirty="0" smtClean="0"/>
              <a:t>Loop from beginning to end of an axis</a:t>
            </a:r>
          </a:p>
          <a:p>
            <a:pPr marL="0" indent="0">
              <a:buNone/>
            </a:pPr>
            <a:r>
              <a:rPr lang="en-US" dirty="0" smtClean="0"/>
              <a:t>Keep track of separate insertion and test positions:</a:t>
            </a:r>
          </a:p>
          <a:p>
            <a:pPr marL="457200" lvl="1" indent="0">
              <a:buNone/>
            </a:pPr>
            <a:r>
              <a:rPr lang="en-US" dirty="0" smtClean="0"/>
              <a:t>If an endpoint is being deleted, skip it</a:t>
            </a:r>
          </a:p>
          <a:p>
            <a:pPr marL="457200" lvl="1" indent="0">
              <a:buNone/>
            </a:pPr>
            <a:r>
              <a:rPr lang="en-US" dirty="0" smtClean="0"/>
              <a:t>Otherwise copy to the insertion position</a:t>
            </a:r>
            <a:endParaRPr lang="en-US" dirty="0"/>
          </a:p>
        </p:txBody>
      </p:sp>
    </p:spTree>
    <p:extLst>
      <p:ext uri="{BB962C8B-B14F-4D97-AF65-F5344CB8AC3E}">
        <p14:creationId xmlns:p14="http://schemas.microsoft.com/office/powerpoint/2010/main" val="25524428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10" idx="0"/>
            <a:endCxn id="72" idx="2"/>
          </p:cNvCxnSpPr>
          <p:nvPr/>
        </p:nvCxnSpPr>
        <p:spPr>
          <a:xfrm rot="5400000" flipH="1" flipV="1">
            <a:off x="4438044" y="384551"/>
            <a:ext cx="1384014" cy="665666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2259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smtClean="0"/>
              <a:t>Endpoint is being deleted:</a:t>
            </a:r>
          </a:p>
          <a:p>
            <a:pPr marL="0" indent="0" algn="ctr">
              <a:buNone/>
            </a:pPr>
            <a:r>
              <a:rPr lang="en-US" sz="2400" dirty="0" smtClean="0"/>
              <a:t>Ignore</a:t>
            </a:r>
            <a:endParaRPr lang="en-US" sz="2400" dirty="0"/>
          </a:p>
        </p:txBody>
      </p:sp>
    </p:spTree>
    <p:extLst>
      <p:ext uri="{BB962C8B-B14F-4D97-AF65-F5344CB8AC3E}">
        <p14:creationId xmlns:p14="http://schemas.microsoft.com/office/powerpoint/2010/main" val="4539327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11" idx="0"/>
            <a:endCxn id="19" idx="2"/>
          </p:cNvCxnSpPr>
          <p:nvPr/>
        </p:nvCxnSpPr>
        <p:spPr>
          <a:xfrm rot="5400000" flipH="1" flipV="1">
            <a:off x="2905556" y="2503345"/>
            <a:ext cx="1384014" cy="241907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42259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smtClean="0"/>
              <a:t>Endpoint is not being deleted:</a:t>
            </a:r>
          </a:p>
          <a:p>
            <a:pPr marL="0" indent="0" algn="ctr">
              <a:buNone/>
            </a:pPr>
            <a:r>
              <a:rPr lang="en-US" sz="2400" dirty="0" smtClean="0"/>
              <a:t>Copy to insertion position</a:t>
            </a:r>
            <a:endParaRPr lang="en-US" sz="2400" dirty="0"/>
          </a:p>
        </p:txBody>
      </p:sp>
    </p:spTree>
    <p:extLst>
      <p:ext uri="{BB962C8B-B14F-4D97-AF65-F5344CB8AC3E}">
        <p14:creationId xmlns:p14="http://schemas.microsoft.com/office/powerpoint/2010/main" val="24180813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12</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0.2</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0</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21" idx="0"/>
            <a:endCxn id="20" idx="2"/>
          </p:cNvCxnSpPr>
          <p:nvPr/>
        </p:nvCxnSpPr>
        <p:spPr>
          <a:xfrm rot="5400000" flipH="1" flipV="1">
            <a:off x="3489836" y="2501318"/>
            <a:ext cx="1384012" cy="242312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2009970"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smtClean="0"/>
              <a:t>Endpoint is not being deleted:</a:t>
            </a:r>
          </a:p>
          <a:p>
            <a:pPr marL="0" indent="0" algn="ctr">
              <a:buNone/>
            </a:pPr>
            <a:r>
              <a:rPr lang="en-US" sz="2400" dirty="0" smtClean="0"/>
              <a:t>Copy to insertion position</a:t>
            </a:r>
            <a:endParaRPr lang="en-US" sz="2400" dirty="0"/>
          </a:p>
        </p:txBody>
      </p:sp>
    </p:spTree>
    <p:extLst>
      <p:ext uri="{BB962C8B-B14F-4D97-AF65-F5344CB8AC3E}">
        <p14:creationId xmlns:p14="http://schemas.microsoft.com/office/powerpoint/2010/main" val="5081245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13</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0.5</m:t>
                                </m:r>
                              </m:e>
                              <m:sub>
                                <m:r>
                                  <a:rPr lang="en-US" i="1">
                                    <a:solidFill>
                                      <a:srgbClr val="C00000"/>
                                    </a:solidFill>
                                    <a:latin typeface="Cambria Math" panose="02040503050406030204" pitchFamily="18" charset="0"/>
                                  </a:rPr>
                                  <m:t>𝑓</m:t>
                                </m:r>
                              </m:sub>
                            </m:sSub>
                          </m:e>
                        </m:mr>
                      </m:m>
                    </m:oMath>
                  </m:oMathPara>
                </a14:m>
                <a:r>
                  <a:rPr lang="en-US" dirty="0">
                    <a:solidFill>
                      <a:srgbClr val="C00000"/>
                    </a:solidFill>
                  </a:rPr>
                  <a:t/>
                </a:r>
                <a:br>
                  <a:rPr lang="en-US" dirty="0">
                    <a:solidFill>
                      <a:srgbClr val="C00000"/>
                    </a:solidFill>
                  </a:rPr>
                </a:br>
                <a:endParaRPr lang="en-US" dirty="0">
                  <a:solidFill>
                    <a:srgbClr val="C00000"/>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1</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22" idx="0"/>
            <a:endCxn id="73" idx="2"/>
          </p:cNvCxnSpPr>
          <p:nvPr/>
        </p:nvCxnSpPr>
        <p:spPr>
          <a:xfrm rot="5400000" flipH="1" flipV="1">
            <a:off x="5608628" y="968830"/>
            <a:ext cx="1384014" cy="548810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2613220"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smtClean="0"/>
              <a:t>Endpoint is being deleted:</a:t>
            </a:r>
          </a:p>
          <a:p>
            <a:pPr marL="0" indent="0" algn="ctr">
              <a:buNone/>
            </a:pPr>
            <a:r>
              <a:rPr lang="en-US" sz="2400" dirty="0" smtClean="0"/>
              <a:t>Ignore</a:t>
            </a:r>
            <a:endParaRPr lang="en-US" sz="2400" dirty="0"/>
          </a:p>
        </p:txBody>
      </p:sp>
    </p:spTree>
    <p:extLst>
      <p:ext uri="{BB962C8B-B14F-4D97-AF65-F5344CB8AC3E}">
        <p14:creationId xmlns:p14="http://schemas.microsoft.com/office/powerpoint/2010/main" val="40921300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4</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13</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0.5</m:t>
                                </m:r>
                              </m:e>
                              <m:sub>
                                <m:r>
                                  <a:rPr lang="en-US" i="1">
                                    <a:solidFill>
                                      <a:srgbClr val="C00000"/>
                                    </a:solidFill>
                                    <a:latin typeface="Cambria Math" panose="02040503050406030204" pitchFamily="18" charset="0"/>
                                  </a:rPr>
                                  <m:t>𝑓</m:t>
                                </m:r>
                              </m:sub>
                            </m:sSub>
                          </m:e>
                        </m:mr>
                      </m:m>
                    </m:oMath>
                  </m:oMathPara>
                </a14:m>
                <a:r>
                  <a:rPr lang="en-US" dirty="0">
                    <a:solidFill>
                      <a:srgbClr val="C00000"/>
                    </a:solidFill>
                  </a:rPr>
                  <a:t/>
                </a:r>
                <a:br>
                  <a:rPr lang="en-US" dirty="0">
                    <a:solidFill>
                      <a:srgbClr val="C00000"/>
                    </a:solidFill>
                  </a:rPr>
                </a:br>
                <a:endParaRPr lang="en-US" dirty="0">
                  <a:solidFill>
                    <a:srgbClr val="C00000"/>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25" idx="0"/>
            <a:endCxn id="7" idx="2"/>
          </p:cNvCxnSpPr>
          <p:nvPr/>
        </p:nvCxnSpPr>
        <p:spPr>
          <a:xfrm rot="16200000" flipV="1">
            <a:off x="2277030" y="2541516"/>
            <a:ext cx="1383180" cy="2341901"/>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2613220"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not being deleted:</a:t>
            </a:r>
          </a:p>
          <a:p>
            <a:pPr marL="0" indent="0" algn="ctr">
              <a:buNone/>
            </a:pPr>
            <a:r>
              <a:rPr lang="en-US" sz="2400" dirty="0"/>
              <a:t>Copy to insertion position</a:t>
            </a:r>
          </a:p>
        </p:txBody>
      </p:sp>
    </p:spTree>
    <p:extLst>
      <p:ext uri="{BB962C8B-B14F-4D97-AF65-F5344CB8AC3E}">
        <p14:creationId xmlns:p14="http://schemas.microsoft.com/office/powerpoint/2010/main" val="31963945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2</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5</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0</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1.1</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25</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0.7</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26" idx="0"/>
            <a:endCxn id="15" idx="2"/>
          </p:cNvCxnSpPr>
          <p:nvPr/>
        </p:nvCxnSpPr>
        <p:spPr>
          <a:xfrm rot="16200000" flipV="1">
            <a:off x="3319257" y="2997440"/>
            <a:ext cx="1383182" cy="143005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172020"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not being deleted:</a:t>
            </a:r>
          </a:p>
          <a:p>
            <a:pPr marL="0" indent="0" algn="ctr">
              <a:buNone/>
            </a:pPr>
            <a:r>
              <a:rPr lang="en-US" sz="2400" dirty="0"/>
              <a:t>Copy to insertion position</a:t>
            </a:r>
          </a:p>
        </p:txBody>
      </p:sp>
    </p:spTree>
    <p:extLst>
      <p:ext uri="{BB962C8B-B14F-4D97-AF65-F5344CB8AC3E}">
        <p14:creationId xmlns:p14="http://schemas.microsoft.com/office/powerpoint/2010/main" val="40089927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Deletion – </a:t>
            </a:r>
            <a:r>
              <a:rPr lang="en-US" dirty="0" err="1" smtClean="0"/>
              <a:t>EndPoint</a:t>
            </a:r>
            <a:r>
              <a:rPr lang="en-US" dirty="0" smtClean="0"/>
              <a:t> Removal</a:t>
            </a:r>
            <a:endParaRPr lang="en-US" dirty="0"/>
          </a:p>
        </p:txBody>
      </p:sp>
      <p:sp>
        <p:nvSpPr>
          <p:cNvPr id="4" name="Content Placeholder 2"/>
          <p:cNvSpPr txBox="1">
            <a:spLocks/>
          </p:cNvSpPr>
          <p:nvPr/>
        </p:nvSpPr>
        <p:spPr>
          <a:xfrm>
            <a:off x="338210" y="1613569"/>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mBoxes</a:t>
            </a:r>
            <a:endParaRPr lang="en-US" sz="2000" dirty="0"/>
          </a:p>
        </p:txBody>
      </p:sp>
      <p:sp>
        <p:nvSpPr>
          <p:cNvPr id="5" name="Content Placeholder 2"/>
          <p:cNvSpPr txBox="1">
            <a:spLocks/>
          </p:cNvSpPr>
          <p:nvPr/>
        </p:nvSpPr>
        <p:spPr>
          <a:xfrm>
            <a:off x="310862" y="2570925"/>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mIndices</a:t>
            </a:r>
            <a:endParaRPr lang="en-US" sz="2000" dirty="0"/>
          </a:p>
        </p:txBody>
      </p:sp>
      <mc:AlternateContent xmlns:mc="http://schemas.openxmlformats.org/markup-compatibility/2006" xmlns:a14="http://schemas.microsoft.com/office/drawing/2010/main">
        <mc:Choice Requires="a14">
          <p:sp>
            <p:nvSpPr>
              <p:cNvPr id="6" name="Rectangle 31"/>
              <p:cNvSpPr>
                <a:spLocks noChangeArrowheads="1"/>
              </p:cNvSpPr>
              <p:nvPr/>
            </p:nvSpPr>
            <p:spPr bwMode="auto">
              <a:xfrm>
                <a:off x="1504515" y="153012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𝐴</m:t>
                          </m:r>
                        </m:sub>
                      </m:sSub>
                    </m:oMath>
                  </m:oMathPara>
                </a14:m>
                <a:endParaRPr lang="en-US" dirty="0"/>
              </a:p>
            </p:txBody>
          </p:sp>
        </mc:Choice>
        <mc:Fallback xmlns="">
          <p:sp>
            <p:nvSpPr>
              <p:cNvPr id="6" name="Rectangle 31"/>
              <p:cNvSpPr>
                <a:spLocks noRot="1" noChangeAspect="1" noMove="1" noResize="1" noEditPoints="1" noAdjustHandles="1" noChangeArrowheads="1" noChangeShapeType="1" noTextEdit="1"/>
              </p:cNvSpPr>
              <p:nvPr/>
            </p:nvSpPr>
            <p:spPr bwMode="auto">
              <a:xfrm>
                <a:off x="1504515" y="1530120"/>
                <a:ext cx="1499941" cy="533400"/>
              </a:xfrm>
              <a:prstGeom prst="rect">
                <a:avLst/>
              </a:prstGeom>
              <a:blipFill rotWithShape="0">
                <a:blip r:embed="rId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31"/>
              <p:cNvSpPr>
                <a:spLocks noChangeArrowheads="1"/>
              </p:cNvSpPr>
              <p:nvPr/>
            </p:nvSpPr>
            <p:spPr bwMode="auto">
              <a:xfrm>
                <a:off x="1504516" y="2487477"/>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 name="Rectangle 31"/>
              <p:cNvSpPr>
                <a:spLocks noRot="1" noChangeAspect="1" noMove="1" noResize="1" noEditPoints="1" noAdjustHandles="1" noChangeArrowheads="1" noChangeShapeType="1" noTextEdit="1"/>
              </p:cNvSpPr>
              <p:nvPr/>
            </p:nvSpPr>
            <p:spPr bwMode="auto">
              <a:xfrm>
                <a:off x="1504516" y="2487477"/>
                <a:ext cx="586305" cy="533400"/>
              </a:xfrm>
              <a:prstGeom prst="rect">
                <a:avLst/>
              </a:prstGeom>
              <a:blipFill rotWithShape="0">
                <a:blip r:embed="rId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31"/>
              <p:cNvSpPr>
                <a:spLocks noChangeArrowheads="1"/>
              </p:cNvSpPr>
              <p:nvPr/>
            </p:nvSpPr>
            <p:spPr bwMode="auto">
              <a:xfrm>
                <a:off x="2090821" y="2487478"/>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9</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8" name="Rectangle 31"/>
              <p:cNvSpPr>
                <a:spLocks noRot="1" noChangeAspect="1" noMove="1" noResize="1" noEditPoints="1" noAdjustHandles="1" noChangeArrowheads="1" noChangeShapeType="1" noTextEdit="1"/>
              </p:cNvSpPr>
              <p:nvPr/>
            </p:nvSpPr>
            <p:spPr bwMode="auto">
              <a:xfrm>
                <a:off x="2090821" y="2487478"/>
                <a:ext cx="586305" cy="533400"/>
              </a:xfrm>
              <a:prstGeom prst="rect">
                <a:avLst/>
              </a:prstGeom>
              <a:blipFill rotWithShape="0">
                <a:blip r:embed="rId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9" name="Content Placeholder 2"/>
          <p:cNvSpPr txBox="1">
            <a:spLocks/>
          </p:cNvSpPr>
          <p:nvPr/>
        </p:nvSpPr>
        <p:spPr>
          <a:xfrm>
            <a:off x="338210" y="4504692"/>
            <a:ext cx="1195335" cy="36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smtClean="0"/>
              <a:t>mAxes</a:t>
            </a:r>
            <a:r>
              <a:rPr lang="en-US" sz="2000" dirty="0" smtClean="0"/>
              <a:t>[0]</a:t>
            </a:r>
            <a:endParaRPr lang="en-US" sz="2000" dirty="0"/>
          </a:p>
        </p:txBody>
      </p:sp>
      <mc:AlternateContent xmlns:mc="http://schemas.openxmlformats.org/markup-compatibility/2006" xmlns:a14="http://schemas.microsoft.com/office/drawing/2010/main">
        <mc:Choice Requires="a14">
          <p:sp>
            <p:nvSpPr>
              <p:cNvPr id="10" name="Rectangle 31"/>
              <p:cNvSpPr>
                <a:spLocks noChangeArrowheads="1"/>
              </p:cNvSpPr>
              <p:nvPr/>
            </p:nvSpPr>
            <p:spPr bwMode="auto">
              <a:xfrm>
                <a:off x="1508568" y="4404888"/>
                <a:ext cx="586305" cy="658303"/>
              </a:xfrm>
              <a:prstGeom prst="rect">
                <a:avLst/>
              </a:prstGeom>
              <a:no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12</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0.2</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10" name="Rectangle 31"/>
              <p:cNvSpPr>
                <a:spLocks noRot="1" noChangeAspect="1" noMove="1" noResize="1" noEditPoints="1" noAdjustHandles="1" noChangeArrowheads="1" noChangeShapeType="1" noTextEdit="1"/>
              </p:cNvSpPr>
              <p:nvPr/>
            </p:nvSpPr>
            <p:spPr bwMode="auto">
              <a:xfrm>
                <a:off x="1508568" y="4404888"/>
                <a:ext cx="586305" cy="658303"/>
              </a:xfrm>
              <a:prstGeom prst="rect">
                <a:avLst/>
              </a:prstGeom>
              <a:blipFill rotWithShape="0">
                <a:blip r:embed="rId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31"/>
              <p:cNvSpPr>
                <a:spLocks noChangeArrowheads="1"/>
              </p:cNvSpPr>
              <p:nvPr/>
            </p:nvSpPr>
            <p:spPr bwMode="auto">
              <a:xfrm>
                <a:off x="2094873"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0.5</m:t>
                                </m:r>
                              </m:e>
                              <m:sub>
                                <m:r>
                                  <a:rPr lang="en-US" i="1">
                                    <a:solidFill>
                                      <a:schemeClr val="tx1"/>
                                    </a:solidFill>
                                    <a:latin typeface="Cambria Math" panose="02040503050406030204" pitchFamily="18" charset="0"/>
                                  </a:rPr>
                                  <m:t>𝑓</m:t>
                                </m:r>
                              </m:sub>
                            </m:sSub>
                          </m:e>
                        </m:mr>
                      </m:m>
                    </m:oMath>
                  </m:oMathPara>
                </a14:m>
                <a:r>
                  <a:rPr lang="en-US" dirty="0">
                    <a:solidFill>
                      <a:schemeClr val="tx1"/>
                    </a:solidFill>
                  </a:rPr>
                  <a:t/>
                </a:r>
                <a:br>
                  <a:rPr lang="en-US" dirty="0">
                    <a:solidFill>
                      <a:schemeClr val="tx1"/>
                    </a:solidFill>
                  </a:rPr>
                </a:br>
                <a:endParaRPr lang="en-US" dirty="0">
                  <a:solidFill>
                    <a:schemeClr val="tx1"/>
                  </a:solidFill>
                </a:endParaRPr>
              </a:p>
            </p:txBody>
          </p:sp>
        </mc:Choice>
        <mc:Fallback xmlns="">
          <p:sp>
            <p:nvSpPr>
              <p:cNvPr id="11" name="Rectangle 31"/>
              <p:cNvSpPr>
                <a:spLocks noRot="1" noChangeAspect="1" noMove="1" noResize="1" noEditPoints="1" noAdjustHandles="1" noChangeArrowheads="1" noChangeShapeType="1" noTextEdit="1"/>
              </p:cNvSpPr>
              <p:nvPr/>
            </p:nvSpPr>
            <p:spPr bwMode="auto">
              <a:xfrm>
                <a:off x="2094873" y="4404889"/>
                <a:ext cx="586305" cy="658303"/>
              </a:xfrm>
              <a:prstGeom prst="rect">
                <a:avLst/>
              </a:prstGeom>
              <a:blipFill rotWithShape="0">
                <a:blip r:embed="rId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a:spLocks noChangeArrowheads="1"/>
              </p:cNvSpPr>
              <p:nvPr/>
            </p:nvSpPr>
            <p:spPr bwMode="auto">
              <a:xfrm>
                <a:off x="3002668" y="1530119"/>
                <a:ext cx="1499941"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𝐵</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bwMode="auto">
              <a:xfrm>
                <a:off x="3002668" y="1530119"/>
                <a:ext cx="1499941" cy="533400"/>
              </a:xfrm>
              <a:prstGeom prst="rect">
                <a:avLst/>
              </a:prstGeom>
              <a:blipFill rotWithShape="0">
                <a:blip r:embed="rId8"/>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31"/>
              <p:cNvSpPr>
                <a:spLocks noChangeArrowheads="1"/>
              </p:cNvSpPr>
              <p:nvPr/>
            </p:nvSpPr>
            <p:spPr bwMode="auto">
              <a:xfrm>
                <a:off x="2673073" y="2487477"/>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14" name="Rectangle 31"/>
              <p:cNvSpPr>
                <a:spLocks noRot="1" noChangeAspect="1" noMove="1" noResize="1" noEditPoints="1" noAdjustHandles="1" noChangeArrowheads="1" noChangeShapeType="1" noTextEdit="1"/>
              </p:cNvSpPr>
              <p:nvPr/>
            </p:nvSpPr>
            <p:spPr bwMode="auto">
              <a:xfrm>
                <a:off x="2673073" y="2487477"/>
                <a:ext cx="293153" cy="533400"/>
              </a:xfrm>
              <a:prstGeom prst="rect">
                <a:avLst/>
              </a:prstGeom>
              <a:blipFill rotWithShape="0">
                <a:blip r:embed="rId9"/>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31"/>
              <p:cNvSpPr>
                <a:spLocks noChangeArrowheads="1"/>
              </p:cNvSpPr>
              <p:nvPr/>
            </p:nvSpPr>
            <p:spPr bwMode="auto">
              <a:xfrm>
                <a:off x="3002668" y="2487476"/>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3</m:t>
                          </m:r>
                        </m:e>
                        <m:sub>
                          <m:r>
                            <a:rPr lang="en-US" b="0" i="1" smtClean="0">
                              <a:solidFill>
                                <a:srgbClr val="C00000"/>
                              </a:solidFill>
                              <a:latin typeface="Cambria Math" panose="02040503050406030204" pitchFamily="18" charset="0"/>
                            </a:rPr>
                            <m:t>𝑥</m:t>
                          </m:r>
                        </m:sub>
                      </m:sSub>
                    </m:oMath>
                  </m:oMathPara>
                </a14:m>
                <a:endParaRPr lang="en-US" dirty="0">
                  <a:solidFill>
                    <a:srgbClr val="C00000"/>
                  </a:solidFill>
                </a:endParaRPr>
              </a:p>
            </p:txBody>
          </p:sp>
        </mc:Choice>
        <mc:Fallback xmlns="">
          <p:sp>
            <p:nvSpPr>
              <p:cNvPr id="15" name="Rectangle 31"/>
              <p:cNvSpPr>
                <a:spLocks noRot="1" noChangeAspect="1" noMove="1" noResize="1" noEditPoints="1" noAdjustHandles="1" noChangeArrowheads="1" noChangeShapeType="1" noTextEdit="1"/>
              </p:cNvSpPr>
              <p:nvPr/>
            </p:nvSpPr>
            <p:spPr bwMode="auto">
              <a:xfrm>
                <a:off x="3002668" y="2487476"/>
                <a:ext cx="586305" cy="533400"/>
              </a:xfrm>
              <a:prstGeom prst="rect">
                <a:avLst/>
              </a:prstGeom>
              <a:blipFill rotWithShape="0">
                <a:blip r:embed="rId1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31"/>
              <p:cNvSpPr>
                <a:spLocks noChangeArrowheads="1"/>
              </p:cNvSpPr>
              <p:nvPr/>
            </p:nvSpPr>
            <p:spPr bwMode="auto">
              <a:xfrm>
                <a:off x="3588973" y="2487477"/>
                <a:ext cx="586305" cy="533400"/>
              </a:xfrm>
              <a:prstGeom prst="rect">
                <a:avLst/>
              </a:prstGeom>
              <a:solidFill>
                <a:schemeClr val="bg1"/>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6" name="Rectangle 31"/>
              <p:cNvSpPr>
                <a:spLocks noRot="1" noChangeAspect="1" noMove="1" noResize="1" noEditPoints="1" noAdjustHandles="1" noChangeArrowheads="1" noChangeShapeType="1" noTextEdit="1"/>
              </p:cNvSpPr>
              <p:nvPr/>
            </p:nvSpPr>
            <p:spPr bwMode="auto">
              <a:xfrm>
                <a:off x="3588973" y="2487477"/>
                <a:ext cx="586305" cy="533400"/>
              </a:xfrm>
              <a:prstGeom prst="rect">
                <a:avLst/>
              </a:prstGeom>
              <a:blipFill rotWithShape="0">
                <a:blip r:embed="rId1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a:spLocks noChangeArrowheads="1"/>
              </p:cNvSpPr>
              <p:nvPr/>
            </p:nvSpPr>
            <p:spPr bwMode="auto">
              <a:xfrm>
                <a:off x="4503995" y="1532070"/>
                <a:ext cx="1499941"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𝐶</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bwMode="auto">
              <a:xfrm>
                <a:off x="4503995" y="1532070"/>
                <a:ext cx="1499941" cy="533400"/>
              </a:xfrm>
              <a:prstGeom prst="rect">
                <a:avLst/>
              </a:prstGeom>
              <a:blipFill rotWithShape="0">
                <a:blip r:embed="rId1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1"/>
              <p:cNvSpPr>
                <a:spLocks noChangeArrowheads="1"/>
              </p:cNvSpPr>
              <p:nvPr/>
            </p:nvSpPr>
            <p:spPr bwMode="auto">
              <a:xfrm>
                <a:off x="4184353" y="2487476"/>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8" name="Rectangle 31"/>
              <p:cNvSpPr>
                <a:spLocks noRot="1" noChangeAspect="1" noMove="1" noResize="1" noEditPoints="1" noAdjustHandles="1" noChangeArrowheads="1" noChangeShapeType="1" noTextEdit="1"/>
              </p:cNvSpPr>
              <p:nvPr/>
            </p:nvSpPr>
            <p:spPr bwMode="auto">
              <a:xfrm>
                <a:off x="4184353" y="2487476"/>
                <a:ext cx="293153" cy="533400"/>
              </a:xfrm>
              <a:prstGeom prst="rect">
                <a:avLst/>
              </a:prstGeom>
              <a:blipFill rotWithShape="0">
                <a:blip r:embed="rId13"/>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31"/>
              <p:cNvSpPr>
                <a:spLocks noChangeArrowheads="1"/>
              </p:cNvSpPr>
              <p:nvPr/>
            </p:nvSpPr>
            <p:spPr bwMode="auto">
              <a:xfrm>
                <a:off x="4513948" y="2487475"/>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19" name="Rectangle 31"/>
              <p:cNvSpPr>
                <a:spLocks noRot="1" noChangeAspect="1" noMove="1" noResize="1" noEditPoints="1" noAdjustHandles="1" noChangeArrowheads="1" noChangeShapeType="1" noTextEdit="1"/>
              </p:cNvSpPr>
              <p:nvPr/>
            </p:nvSpPr>
            <p:spPr bwMode="auto">
              <a:xfrm>
                <a:off x="4513948" y="2487475"/>
                <a:ext cx="586305" cy="533400"/>
              </a:xfrm>
              <a:prstGeom prst="rect">
                <a:avLst/>
              </a:prstGeom>
              <a:blipFill rotWithShape="0">
                <a:blip r:embed="rId1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31"/>
              <p:cNvSpPr>
                <a:spLocks noChangeArrowheads="1"/>
              </p:cNvSpPr>
              <p:nvPr/>
            </p:nvSpPr>
            <p:spPr bwMode="auto">
              <a:xfrm>
                <a:off x="5100253" y="2487476"/>
                <a:ext cx="586305" cy="533400"/>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1</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20" name="Rectangle 31"/>
              <p:cNvSpPr>
                <a:spLocks noRot="1" noChangeAspect="1" noMove="1" noResize="1" noEditPoints="1" noAdjustHandles="1" noChangeArrowheads="1" noChangeShapeType="1" noTextEdit="1"/>
              </p:cNvSpPr>
              <p:nvPr/>
            </p:nvSpPr>
            <p:spPr bwMode="auto">
              <a:xfrm>
                <a:off x="5100253" y="2487476"/>
                <a:ext cx="586305" cy="533400"/>
              </a:xfrm>
              <a:prstGeom prst="rect">
                <a:avLst/>
              </a:prstGeom>
              <a:blipFill rotWithShape="0">
                <a:blip r:embed="rId1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31"/>
              <p:cNvSpPr>
                <a:spLocks noChangeArrowheads="1"/>
              </p:cNvSpPr>
              <p:nvPr/>
            </p:nvSpPr>
            <p:spPr bwMode="auto">
              <a:xfrm>
                <a:off x="2677125" y="440488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1" name="Rectangle 31"/>
              <p:cNvSpPr>
                <a:spLocks noRot="1" noChangeAspect="1" noMove="1" noResize="1" noEditPoints="1" noAdjustHandles="1" noChangeArrowheads="1" noChangeShapeType="1" noTextEdit="1"/>
              </p:cNvSpPr>
              <p:nvPr/>
            </p:nvSpPr>
            <p:spPr bwMode="auto">
              <a:xfrm>
                <a:off x="2677125" y="4404888"/>
                <a:ext cx="586305" cy="658303"/>
              </a:xfrm>
              <a:prstGeom prst="rect">
                <a:avLst/>
              </a:prstGeom>
              <a:blipFill rotWithShape="0">
                <a:blip r:embed="rId1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31"/>
              <p:cNvSpPr>
                <a:spLocks noChangeArrowheads="1"/>
              </p:cNvSpPr>
              <p:nvPr/>
            </p:nvSpPr>
            <p:spPr bwMode="auto">
              <a:xfrm>
                <a:off x="3263430" y="440488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6</m:t>
                                </m:r>
                              </m:e>
                              <m:sub>
                                <m:r>
                                  <a:rPr lang="en-US" i="1">
                                    <a:solidFill>
                                      <a:srgbClr val="C00000"/>
                                    </a:solidFill>
                                    <a:latin typeface="Cambria Math" panose="02040503050406030204" pitchFamily="18" charset="0"/>
                                  </a:rPr>
                                  <m:t>𝑖</m:t>
                                </m:r>
                              </m:sub>
                            </m:sSub>
                          </m:e>
                        </m:m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1.3</m:t>
                                </m:r>
                              </m:e>
                              <m:sub>
                                <m:r>
                                  <a:rPr lang="en-US" i="1">
                                    <a:solidFill>
                                      <a:srgbClr val="C00000"/>
                                    </a:solidFill>
                                    <a:latin typeface="Cambria Math" panose="02040503050406030204" pitchFamily="18" charset="0"/>
                                  </a:rPr>
                                  <m:t>𝑓</m:t>
                                </m:r>
                              </m:sub>
                            </m:sSub>
                          </m:e>
                        </m:mr>
                      </m:m>
                    </m:oMath>
                  </m:oMathPara>
                </a14:m>
                <a:endParaRPr lang="en-US" dirty="0">
                  <a:solidFill>
                    <a:srgbClr val="C00000"/>
                  </a:solidFill>
                </a:endParaRPr>
              </a:p>
            </p:txBody>
          </p:sp>
        </mc:Choice>
        <mc:Fallback xmlns="">
          <p:sp>
            <p:nvSpPr>
              <p:cNvPr id="22" name="Rectangle 31"/>
              <p:cNvSpPr>
                <a:spLocks noRot="1" noChangeAspect="1" noMove="1" noResize="1" noEditPoints="1" noAdjustHandles="1" noChangeArrowheads="1" noChangeShapeType="1" noTextEdit="1"/>
              </p:cNvSpPr>
              <p:nvPr/>
            </p:nvSpPr>
            <p:spPr bwMode="auto">
              <a:xfrm>
                <a:off x="3263430" y="4404889"/>
                <a:ext cx="586305" cy="658303"/>
              </a:xfrm>
              <a:prstGeom prst="rect">
                <a:avLst/>
              </a:prstGeom>
              <a:blipFill rotWithShape="0">
                <a:blip r:embed="rId1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31"/>
              <p:cNvSpPr>
                <a:spLocks noChangeArrowheads="1"/>
              </p:cNvSpPr>
              <p:nvPr/>
            </p:nvSpPr>
            <p:spPr bwMode="auto">
              <a:xfrm>
                <a:off x="3846417" y="440405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5" name="Rectangle 31"/>
              <p:cNvSpPr>
                <a:spLocks noRot="1" noChangeAspect="1" noMove="1" noResize="1" noEditPoints="1" noAdjustHandles="1" noChangeArrowheads="1" noChangeShapeType="1" noTextEdit="1"/>
              </p:cNvSpPr>
              <p:nvPr/>
            </p:nvSpPr>
            <p:spPr bwMode="auto">
              <a:xfrm>
                <a:off x="3846417" y="4404057"/>
                <a:ext cx="586305" cy="658303"/>
              </a:xfrm>
              <a:prstGeom prst="rect">
                <a:avLst/>
              </a:prstGeom>
              <a:blipFill rotWithShape="0">
                <a:blip r:embed="rId18"/>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31"/>
              <p:cNvSpPr>
                <a:spLocks noChangeArrowheads="1"/>
              </p:cNvSpPr>
              <p:nvPr/>
            </p:nvSpPr>
            <p:spPr bwMode="auto">
              <a:xfrm>
                <a:off x="4432722" y="440405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6</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1.3</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26" name="Rectangle 31"/>
              <p:cNvSpPr>
                <a:spLocks noRot="1" noChangeAspect="1" noMove="1" noResize="1" noEditPoints="1" noAdjustHandles="1" noChangeArrowheads="1" noChangeShapeType="1" noTextEdit="1"/>
              </p:cNvSpPr>
              <p:nvPr/>
            </p:nvSpPr>
            <p:spPr bwMode="auto">
              <a:xfrm>
                <a:off x="4432722" y="4404058"/>
                <a:ext cx="586305" cy="658303"/>
              </a:xfrm>
              <a:prstGeom prst="rect">
                <a:avLst/>
              </a:prstGeom>
              <a:blipFill rotWithShape="0">
                <a:blip r:embed="rId19"/>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31"/>
              <p:cNvSpPr>
                <a:spLocks noChangeArrowheads="1"/>
              </p:cNvSpPr>
              <p:nvPr/>
            </p:nvSpPr>
            <p:spPr bwMode="auto">
              <a:xfrm>
                <a:off x="6667077" y="152407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e>
                        <m:sub>
                          <m:r>
                            <a:rPr lang="en-US" b="0" i="1" smtClean="0">
                              <a:latin typeface="Cambria Math" panose="02040503050406030204" pitchFamily="18" charset="0"/>
                            </a:rPr>
                            <m:t>𝐷</m:t>
                          </m:r>
                        </m:sub>
                      </m:sSub>
                    </m:oMath>
                  </m:oMathPara>
                </a14:m>
                <a:endParaRPr lang="en-US" dirty="0"/>
              </a:p>
            </p:txBody>
          </p:sp>
        </mc:Choice>
        <mc:Fallback xmlns="">
          <p:sp>
            <p:nvSpPr>
              <p:cNvPr id="60" name="Rectangle 31"/>
              <p:cNvSpPr>
                <a:spLocks noRot="1" noChangeAspect="1" noMove="1" noResize="1" noEditPoints="1" noAdjustHandles="1" noChangeArrowheads="1" noChangeShapeType="1" noTextEdit="1"/>
              </p:cNvSpPr>
              <p:nvPr/>
            </p:nvSpPr>
            <p:spPr bwMode="auto">
              <a:xfrm>
                <a:off x="6667077" y="1524077"/>
                <a:ext cx="1499941" cy="533400"/>
              </a:xfrm>
              <a:prstGeom prst="rect">
                <a:avLst/>
              </a:prstGeom>
              <a:blipFill rotWithShape="0">
                <a:blip r:embed="rId2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a:spLocks noChangeArrowheads="1"/>
              </p:cNvSpPr>
              <p:nvPr/>
            </p:nvSpPr>
            <p:spPr bwMode="auto">
              <a:xfrm>
                <a:off x="8165230" y="1524076"/>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4</m:t>
                          </m:r>
                        </m:e>
                        <m:sub>
                          <m:r>
                            <a:rPr lang="en-US" b="0" i="1" smtClean="0">
                              <a:latin typeface="Cambria Math" panose="02040503050406030204" pitchFamily="18" charset="0"/>
                            </a:rPr>
                            <m:t>𝐸</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bwMode="auto">
              <a:xfrm>
                <a:off x="8165230" y="1524076"/>
                <a:ext cx="1499941" cy="533400"/>
              </a:xfrm>
              <a:prstGeom prst="rect">
                <a:avLst/>
              </a:prstGeom>
              <a:blipFill rotWithShape="0">
                <a:blip r:embed="rId21"/>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a:spLocks noChangeArrowheads="1"/>
              </p:cNvSpPr>
              <p:nvPr/>
            </p:nvSpPr>
            <p:spPr bwMode="auto">
              <a:xfrm>
                <a:off x="9666557" y="1526027"/>
                <a:ext cx="1499941"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5</m:t>
                          </m:r>
                        </m:e>
                        <m:sub>
                          <m:r>
                            <a:rPr lang="en-US" b="0" i="1" smtClean="0">
                              <a:latin typeface="Cambria Math" panose="02040503050406030204" pitchFamily="18" charset="0"/>
                            </a:rPr>
                            <m:t>𝐹</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bwMode="auto">
              <a:xfrm>
                <a:off x="9666557" y="1526027"/>
                <a:ext cx="1499941" cy="533400"/>
              </a:xfrm>
              <a:prstGeom prst="rect">
                <a:avLst/>
              </a:prstGeom>
              <a:blipFill rotWithShape="0">
                <a:blip r:embed="rId22"/>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31"/>
              <p:cNvSpPr>
                <a:spLocks noChangeArrowheads="1"/>
              </p:cNvSpPr>
              <p:nvPr/>
            </p:nvSpPr>
            <p:spPr bwMode="auto">
              <a:xfrm>
                <a:off x="6667077"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7</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69" name="Rectangle 31"/>
              <p:cNvSpPr>
                <a:spLocks noRot="1" noChangeAspect="1" noMove="1" noResize="1" noEditPoints="1" noAdjustHandles="1" noChangeArrowheads="1" noChangeShapeType="1" noTextEdit="1"/>
              </p:cNvSpPr>
              <p:nvPr/>
            </p:nvSpPr>
            <p:spPr bwMode="auto">
              <a:xfrm>
                <a:off x="6667077" y="2487475"/>
                <a:ext cx="586305" cy="533400"/>
              </a:xfrm>
              <a:prstGeom prst="rect">
                <a:avLst/>
              </a:prstGeom>
              <a:blipFill rotWithShape="0">
                <a:blip r:embed="rId23"/>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31"/>
              <p:cNvSpPr>
                <a:spLocks noChangeArrowheads="1"/>
              </p:cNvSpPr>
              <p:nvPr/>
            </p:nvSpPr>
            <p:spPr bwMode="auto">
              <a:xfrm>
                <a:off x="7253382" y="2487476"/>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10</m:t>
                          </m:r>
                        </m:e>
                        <m:sub>
                          <m:r>
                            <a:rPr lang="en-US" i="1">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0" name="Rectangle 31"/>
              <p:cNvSpPr>
                <a:spLocks noRot="1" noChangeAspect="1" noMove="1" noResize="1" noEditPoints="1" noAdjustHandles="1" noChangeArrowheads="1" noChangeShapeType="1" noTextEdit="1"/>
              </p:cNvSpPr>
              <p:nvPr/>
            </p:nvSpPr>
            <p:spPr bwMode="auto">
              <a:xfrm>
                <a:off x="7253382" y="2487476"/>
                <a:ext cx="586305" cy="533400"/>
              </a:xfrm>
              <a:prstGeom prst="rect">
                <a:avLst/>
              </a:prstGeom>
              <a:blipFill rotWithShape="0">
                <a:blip r:embed="rId24"/>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31"/>
              <p:cNvSpPr>
                <a:spLocks noChangeArrowheads="1"/>
              </p:cNvSpPr>
              <p:nvPr/>
            </p:nvSpPr>
            <p:spPr bwMode="auto">
              <a:xfrm>
                <a:off x="7835634" y="2487475"/>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1" name="Rectangle 31"/>
              <p:cNvSpPr>
                <a:spLocks noRot="1" noChangeAspect="1" noMove="1" noResize="1" noEditPoints="1" noAdjustHandles="1" noChangeArrowheads="1" noChangeShapeType="1" noTextEdit="1"/>
              </p:cNvSpPr>
              <p:nvPr/>
            </p:nvSpPr>
            <p:spPr bwMode="auto">
              <a:xfrm>
                <a:off x="7835634" y="2487475"/>
                <a:ext cx="293153" cy="533400"/>
              </a:xfrm>
              <a:prstGeom prst="rect">
                <a:avLst/>
              </a:prstGeom>
              <a:blipFill rotWithShape="0">
                <a:blip r:embed="rId25"/>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31"/>
              <p:cNvSpPr>
                <a:spLocks noChangeArrowheads="1"/>
              </p:cNvSpPr>
              <p:nvPr/>
            </p:nvSpPr>
            <p:spPr bwMode="auto">
              <a:xfrm>
                <a:off x="8165229"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2" name="Rectangle 31"/>
              <p:cNvSpPr>
                <a:spLocks noRot="1" noChangeAspect="1" noMove="1" noResize="1" noEditPoints="1" noAdjustHandles="1" noChangeArrowheads="1" noChangeShapeType="1" noTextEdit="1"/>
              </p:cNvSpPr>
              <p:nvPr/>
            </p:nvSpPr>
            <p:spPr bwMode="auto">
              <a:xfrm>
                <a:off x="8165229" y="2487474"/>
                <a:ext cx="586305" cy="533400"/>
              </a:xfrm>
              <a:prstGeom prst="rect">
                <a:avLst/>
              </a:prstGeom>
              <a:blipFill rotWithShape="0">
                <a:blip r:embed="rId26"/>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31"/>
              <p:cNvSpPr>
                <a:spLocks noChangeArrowheads="1"/>
              </p:cNvSpPr>
              <p:nvPr/>
            </p:nvSpPr>
            <p:spPr bwMode="auto">
              <a:xfrm>
                <a:off x="8751534" y="2487475"/>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3</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3" name="Rectangle 31"/>
              <p:cNvSpPr>
                <a:spLocks noRot="1" noChangeAspect="1" noMove="1" noResize="1" noEditPoints="1" noAdjustHandles="1" noChangeArrowheads="1" noChangeShapeType="1" noTextEdit="1"/>
              </p:cNvSpPr>
              <p:nvPr/>
            </p:nvSpPr>
            <p:spPr bwMode="auto">
              <a:xfrm>
                <a:off x="8751534" y="2487475"/>
                <a:ext cx="586305" cy="533400"/>
              </a:xfrm>
              <a:prstGeom prst="rect">
                <a:avLst/>
              </a:prstGeom>
              <a:blipFill rotWithShape="0">
                <a:blip r:embed="rId27"/>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31"/>
              <p:cNvSpPr>
                <a:spLocks noChangeArrowheads="1"/>
              </p:cNvSpPr>
              <p:nvPr/>
            </p:nvSpPr>
            <p:spPr bwMode="auto">
              <a:xfrm>
                <a:off x="9346914" y="2487474"/>
                <a:ext cx="293153" cy="533400"/>
              </a:xfrm>
              <a:prstGeom prst="rect">
                <a:avLst/>
              </a:prstGeom>
              <a:noFill/>
              <a:ln w="9525">
                <a:no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4" name="Rectangle 31"/>
              <p:cNvSpPr>
                <a:spLocks noRot="1" noChangeAspect="1" noMove="1" noResize="1" noEditPoints="1" noAdjustHandles="1" noChangeArrowheads="1" noChangeShapeType="1" noTextEdit="1"/>
              </p:cNvSpPr>
              <p:nvPr/>
            </p:nvSpPr>
            <p:spPr bwMode="auto">
              <a:xfrm>
                <a:off x="9346914" y="2487474"/>
                <a:ext cx="293153" cy="533400"/>
              </a:xfrm>
              <a:prstGeom prst="rect">
                <a:avLst/>
              </a:prstGeom>
              <a:blipFill rotWithShape="0">
                <a:blip r:embed="rId28"/>
                <a:stretch>
                  <a:fillRect/>
                </a:stretch>
              </a:blipFill>
              <a:ln w="9525">
                <a:no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31"/>
              <p:cNvSpPr>
                <a:spLocks noChangeArrowheads="1"/>
              </p:cNvSpPr>
              <p:nvPr/>
            </p:nvSpPr>
            <p:spPr bwMode="auto">
              <a:xfrm>
                <a:off x="9676509" y="2487473"/>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6</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5" name="Rectangle 31"/>
              <p:cNvSpPr>
                <a:spLocks noRot="1" noChangeAspect="1" noMove="1" noResize="1" noEditPoints="1" noAdjustHandles="1" noChangeArrowheads="1" noChangeShapeType="1" noTextEdit="1"/>
              </p:cNvSpPr>
              <p:nvPr/>
            </p:nvSpPr>
            <p:spPr bwMode="auto">
              <a:xfrm>
                <a:off x="9676509" y="2487473"/>
                <a:ext cx="586305" cy="533400"/>
              </a:xfrm>
              <a:prstGeom prst="rect">
                <a:avLst/>
              </a:prstGeom>
              <a:blipFill rotWithShape="0">
                <a:blip r:embed="rId29"/>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31"/>
              <p:cNvSpPr>
                <a:spLocks noChangeArrowheads="1"/>
              </p:cNvSpPr>
              <p:nvPr/>
            </p:nvSpPr>
            <p:spPr bwMode="auto">
              <a:xfrm>
                <a:off x="10262814" y="2487474"/>
                <a:ext cx="586305" cy="533400"/>
              </a:xfrm>
              <a:prstGeom prst="rect">
                <a:avLst/>
              </a:prstGeom>
              <a:solidFill>
                <a:schemeClr val="bg1">
                  <a:lumMod val="50000"/>
                </a:schemeClr>
              </a:solidFill>
              <a:ln w="9525">
                <a:solidFill>
                  <a:schemeClr val="tx1"/>
                </a:solidFill>
                <a:miter lim="800000"/>
                <a:headEnd/>
                <a:tailEnd/>
              </a:ln>
              <a:effectLst/>
              <a:extLst/>
            </p:spPr>
            <p:txBody>
              <a:bodyPr wrap="none"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8</m:t>
                          </m:r>
                        </m:e>
                        <m:sub>
                          <m:r>
                            <a:rPr lang="en-US" b="0" i="1" smtClean="0">
                              <a:solidFill>
                                <a:schemeClr val="tx1"/>
                              </a:solidFill>
                              <a:latin typeface="Cambria Math" panose="02040503050406030204" pitchFamily="18" charset="0"/>
                            </a:rPr>
                            <m:t>𝑥</m:t>
                          </m:r>
                        </m:sub>
                      </m:sSub>
                    </m:oMath>
                  </m:oMathPara>
                </a14:m>
                <a:endParaRPr lang="en-US" dirty="0">
                  <a:solidFill>
                    <a:schemeClr val="tx1"/>
                  </a:solidFill>
                </a:endParaRPr>
              </a:p>
            </p:txBody>
          </p:sp>
        </mc:Choice>
        <mc:Fallback xmlns="">
          <p:sp>
            <p:nvSpPr>
              <p:cNvPr id="76" name="Rectangle 31"/>
              <p:cNvSpPr>
                <a:spLocks noRot="1" noChangeAspect="1" noMove="1" noResize="1" noEditPoints="1" noAdjustHandles="1" noChangeArrowheads="1" noChangeShapeType="1" noTextEdit="1"/>
              </p:cNvSpPr>
              <p:nvPr/>
            </p:nvSpPr>
            <p:spPr bwMode="auto">
              <a:xfrm>
                <a:off x="10262814" y="2487474"/>
                <a:ext cx="586305" cy="533400"/>
              </a:xfrm>
              <a:prstGeom prst="rect">
                <a:avLst/>
              </a:prstGeom>
              <a:blipFill rotWithShape="0">
                <a:blip r:embed="rId30"/>
                <a:stretch>
                  <a:fillRect/>
                </a:stretch>
              </a:blipFill>
              <a:ln w="9525">
                <a:solidFill>
                  <a:schemeClr val="tx1"/>
                </a:solidFill>
                <a:miter lim="800000"/>
                <a:headEnd/>
                <a:tailEnd/>
              </a:ln>
              <a:effectLs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31"/>
              <p:cNvSpPr>
                <a:spLocks noChangeArrowheads="1"/>
              </p:cNvSpPr>
              <p:nvPr/>
            </p:nvSpPr>
            <p:spPr bwMode="auto">
              <a:xfrm>
                <a:off x="6057445" y="2487473"/>
                <a:ext cx="293153" cy="533400"/>
              </a:xfrm>
              <a:prstGeom prst="rect">
                <a:avLst/>
              </a:prstGeom>
              <a:noFill/>
              <a:ln w="9525">
                <a:no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Rectangle 31"/>
              <p:cNvSpPr>
                <a:spLocks noRot="1" noChangeAspect="1" noMove="1" noResize="1" noEditPoints="1" noAdjustHandles="1" noChangeArrowheads="1" noChangeShapeType="1" noTextEdit="1"/>
              </p:cNvSpPr>
              <p:nvPr/>
            </p:nvSpPr>
            <p:spPr bwMode="auto">
              <a:xfrm>
                <a:off x="6057445" y="2487473"/>
                <a:ext cx="293153" cy="533400"/>
              </a:xfrm>
              <a:prstGeom prst="rect">
                <a:avLst/>
              </a:prstGeom>
              <a:blipFill rotWithShape="0">
                <a:blip r:embed="rId31"/>
                <a:stretch>
                  <a:fillRect/>
                </a:stretch>
              </a:blipFill>
              <a:ln w="9525">
                <a:no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31"/>
              <p:cNvSpPr>
                <a:spLocks noChangeArrowheads="1"/>
              </p:cNvSpPr>
              <p:nvPr/>
            </p:nvSpPr>
            <p:spPr bwMode="auto">
              <a:xfrm>
                <a:off x="501932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3" name="Rectangle 31"/>
              <p:cNvSpPr>
                <a:spLocks noRot="1" noChangeAspect="1" noMove="1" noResize="1" noEditPoints="1" noAdjustHandles="1" noChangeArrowheads="1" noChangeShapeType="1" noTextEdit="1"/>
              </p:cNvSpPr>
              <p:nvPr/>
            </p:nvSpPr>
            <p:spPr bwMode="auto">
              <a:xfrm>
                <a:off x="5019325" y="4402468"/>
                <a:ext cx="586305" cy="658303"/>
              </a:xfrm>
              <a:prstGeom prst="rect">
                <a:avLst/>
              </a:prstGeom>
              <a:blipFill rotWithShape="0">
                <a:blip r:embed="rId32"/>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31"/>
              <p:cNvSpPr>
                <a:spLocks noChangeArrowheads="1"/>
              </p:cNvSpPr>
              <p:nvPr/>
            </p:nvSpPr>
            <p:spPr bwMode="auto">
              <a:xfrm>
                <a:off x="560563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18</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4" name="Rectangle 31"/>
              <p:cNvSpPr>
                <a:spLocks noRot="1" noChangeAspect="1" noMove="1" noResize="1" noEditPoints="1" noAdjustHandles="1" noChangeArrowheads="1" noChangeShapeType="1" noTextEdit="1"/>
              </p:cNvSpPr>
              <p:nvPr/>
            </p:nvSpPr>
            <p:spPr bwMode="auto">
              <a:xfrm>
                <a:off x="5605630" y="4402469"/>
                <a:ext cx="586305" cy="658303"/>
              </a:xfrm>
              <a:prstGeom prst="rect">
                <a:avLst/>
              </a:prstGeom>
              <a:blipFill rotWithShape="0">
                <a:blip r:embed="rId33"/>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31"/>
              <p:cNvSpPr>
                <a:spLocks noChangeArrowheads="1"/>
              </p:cNvSpPr>
              <p:nvPr/>
            </p:nvSpPr>
            <p:spPr bwMode="auto">
              <a:xfrm>
                <a:off x="6192645" y="440246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2.4</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5" name="Rectangle 31"/>
              <p:cNvSpPr>
                <a:spLocks noRot="1" noChangeAspect="1" noMove="1" noResize="1" noEditPoints="1" noAdjustHandles="1" noChangeArrowheads="1" noChangeShapeType="1" noTextEdit="1"/>
              </p:cNvSpPr>
              <p:nvPr/>
            </p:nvSpPr>
            <p:spPr bwMode="auto">
              <a:xfrm>
                <a:off x="6192645" y="4402468"/>
                <a:ext cx="586305" cy="658303"/>
              </a:xfrm>
              <a:prstGeom prst="rect">
                <a:avLst/>
              </a:prstGeom>
              <a:blipFill rotWithShape="0">
                <a:blip r:embed="rId34"/>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31"/>
              <p:cNvSpPr>
                <a:spLocks noChangeArrowheads="1"/>
              </p:cNvSpPr>
              <p:nvPr/>
            </p:nvSpPr>
            <p:spPr bwMode="auto">
              <a:xfrm>
                <a:off x="6778950" y="4402469"/>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3.0</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6" name="Rectangle 31"/>
              <p:cNvSpPr>
                <a:spLocks noRot="1" noChangeAspect="1" noMove="1" noResize="1" noEditPoints="1" noAdjustHandles="1" noChangeArrowheads="1" noChangeShapeType="1" noTextEdit="1"/>
              </p:cNvSpPr>
              <p:nvPr/>
            </p:nvSpPr>
            <p:spPr bwMode="auto">
              <a:xfrm>
                <a:off x="6778950" y="4402469"/>
                <a:ext cx="586305" cy="658303"/>
              </a:xfrm>
              <a:prstGeom prst="rect">
                <a:avLst/>
              </a:prstGeom>
              <a:blipFill rotWithShape="0">
                <a:blip r:embed="rId35"/>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31"/>
              <p:cNvSpPr>
                <a:spLocks noChangeArrowheads="1"/>
              </p:cNvSpPr>
              <p:nvPr/>
            </p:nvSpPr>
            <p:spPr bwMode="auto">
              <a:xfrm>
                <a:off x="7366700" y="4401637"/>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19</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3.1</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7" name="Rectangle 31"/>
              <p:cNvSpPr>
                <a:spLocks noRot="1" noChangeAspect="1" noMove="1" noResize="1" noEditPoints="1" noAdjustHandles="1" noChangeArrowheads="1" noChangeShapeType="1" noTextEdit="1"/>
              </p:cNvSpPr>
              <p:nvPr/>
            </p:nvSpPr>
            <p:spPr bwMode="auto">
              <a:xfrm>
                <a:off x="7366700" y="4401637"/>
                <a:ext cx="586305" cy="658303"/>
              </a:xfrm>
              <a:prstGeom prst="rect">
                <a:avLst/>
              </a:prstGeom>
              <a:blipFill rotWithShape="0">
                <a:blip r:embed="rId36"/>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31"/>
              <p:cNvSpPr>
                <a:spLocks noChangeArrowheads="1"/>
              </p:cNvSpPr>
              <p:nvPr/>
            </p:nvSpPr>
            <p:spPr bwMode="auto">
              <a:xfrm>
                <a:off x="7953005" y="4401638"/>
                <a:ext cx="586305" cy="658303"/>
              </a:xfrm>
              <a:prstGeom prst="rect">
                <a:avLst/>
              </a:prstGeom>
              <a:noFill/>
              <a:ln w="9525">
                <a:solidFill>
                  <a:schemeClr val="tx1"/>
                </a:solidFill>
                <a:miter lim="800000"/>
                <a:headEnd/>
                <a:tailEnd/>
              </a:ln>
              <a:effectLst/>
              <a:extLst>
                <a:ext uri="{909E8E84-426E-40DD-AFC4-6F175D3DCCD1}">
                  <a14:hiddenFill>
                    <a:solidFill>
                      <a:srgbClr val="C0C0C0"/>
                    </a:solidFill>
                  </a14:hiddenFill>
                </a:ext>
                <a:ext uri="{AF507438-7753-43E0-B8FC-AC1667EBCBE1}">
                  <a14:hiddenEffects>
                    <a:effectLst>
                      <a:outerShdw dist="35921" dir="2700000" algn="ctr" rotWithShape="0">
                        <a:schemeClr val="bg2"/>
                      </a:outerShdw>
                    </a:effectLst>
                  </a14:hiddenEffects>
                </a:ext>
              </a:extLst>
            </p:spPr>
            <p:txBody>
              <a:bodyPr wrap="none" anchor="ct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smtClean="0">
                              <a:solidFill>
                                <a:schemeClr val="tx1"/>
                              </a:solidFill>
                              <a:latin typeface="Cambria Math" panose="02040503050406030204" pitchFamily="18" charset="0"/>
                            </a:rPr>
                          </m:ctrlPr>
                        </m:mP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7</m:t>
                                </m:r>
                              </m:e>
                              <m:sub>
                                <m:r>
                                  <a:rPr lang="en-US" i="1">
                                    <a:solidFill>
                                      <a:schemeClr val="tx1"/>
                                    </a:solidFill>
                                    <a:latin typeface="Cambria Math" panose="02040503050406030204" pitchFamily="18" charset="0"/>
                                  </a:rPr>
                                  <m:t>𝑖</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3.2</m:t>
                                </m:r>
                              </m:e>
                              <m:sub>
                                <m:r>
                                  <a:rPr lang="en-US" i="1">
                                    <a:solidFill>
                                      <a:schemeClr val="tx1"/>
                                    </a:solidFill>
                                    <a:latin typeface="Cambria Math" panose="02040503050406030204" pitchFamily="18" charset="0"/>
                                  </a:rPr>
                                  <m:t>𝑓</m:t>
                                </m:r>
                              </m:sub>
                            </m:sSub>
                          </m:e>
                        </m:mr>
                      </m:m>
                    </m:oMath>
                  </m:oMathPara>
                </a14:m>
                <a:endParaRPr lang="en-US" dirty="0">
                  <a:solidFill>
                    <a:schemeClr val="tx1"/>
                  </a:solidFill>
                </a:endParaRPr>
              </a:p>
            </p:txBody>
          </p:sp>
        </mc:Choice>
        <mc:Fallback xmlns="">
          <p:sp>
            <p:nvSpPr>
              <p:cNvPr id="68" name="Rectangle 31"/>
              <p:cNvSpPr>
                <a:spLocks noRot="1" noChangeAspect="1" noMove="1" noResize="1" noEditPoints="1" noAdjustHandles="1" noChangeArrowheads="1" noChangeShapeType="1" noTextEdit="1"/>
              </p:cNvSpPr>
              <p:nvPr/>
            </p:nvSpPr>
            <p:spPr bwMode="auto">
              <a:xfrm>
                <a:off x="7953005" y="4401638"/>
                <a:ext cx="586305" cy="658303"/>
              </a:xfrm>
              <a:prstGeom prst="rect">
                <a:avLst/>
              </a:prstGeom>
              <a:blipFill rotWithShape="0">
                <a:blip r:embed="rId37"/>
                <a:stretch>
                  <a:fillRect/>
                </a:stretch>
              </a:blipFill>
              <a:ln w="9525">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0" name="Curved Connector 49"/>
          <p:cNvCxnSpPr>
            <a:stCxn id="63" idx="0"/>
            <a:endCxn id="75" idx="2"/>
          </p:cNvCxnSpPr>
          <p:nvPr/>
        </p:nvCxnSpPr>
        <p:spPr>
          <a:xfrm rot="5400000" flipH="1" flipV="1">
            <a:off x="6950273" y="1383079"/>
            <a:ext cx="1381595" cy="465718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3740345" y="3651209"/>
            <a:ext cx="769324" cy="739833"/>
            <a:chOff x="7908720" y="3610029"/>
            <a:chExt cx="769324" cy="739833"/>
          </a:xfrm>
        </p:grpSpPr>
        <p:sp>
          <p:nvSpPr>
            <p:cNvPr id="52" name="Up Arrow 51"/>
            <p:cNvSpPr/>
            <p:nvPr/>
          </p:nvSpPr>
          <p:spPr>
            <a:xfrm rot="10800000">
              <a:off x="8178357" y="3949520"/>
              <a:ext cx="230050" cy="400342"/>
            </a:xfrm>
            <a:prstGeom prst="up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ontent Placeholder 2"/>
            <p:cNvSpPr txBox="1">
              <a:spLocks/>
            </p:cNvSpPr>
            <p:nvPr/>
          </p:nvSpPr>
          <p:spPr>
            <a:xfrm>
              <a:off x="7908720" y="3610029"/>
              <a:ext cx="769324" cy="3068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t>Insert</a:t>
              </a:r>
            </a:p>
          </p:txBody>
        </p:sp>
      </p:grpSp>
      <p:sp>
        <p:nvSpPr>
          <p:cNvPr id="56" name="Content Placeholder 2"/>
          <p:cNvSpPr>
            <a:spLocks noGrp="1"/>
          </p:cNvSpPr>
          <p:nvPr>
            <p:ph idx="1"/>
          </p:nvPr>
        </p:nvSpPr>
        <p:spPr>
          <a:xfrm>
            <a:off x="4295047" y="5368286"/>
            <a:ext cx="4381500" cy="1239274"/>
          </a:xfrm>
        </p:spPr>
        <p:txBody>
          <a:bodyPr>
            <a:normAutofit/>
          </a:bodyPr>
          <a:lstStyle/>
          <a:p>
            <a:pPr marL="0" indent="0" algn="ctr">
              <a:buNone/>
            </a:pPr>
            <a:r>
              <a:rPr lang="en-US" sz="2400" dirty="0"/>
              <a:t>Endpoint is </a:t>
            </a:r>
            <a:r>
              <a:rPr lang="en-US" sz="2400" dirty="0" smtClean="0"/>
              <a:t>being </a:t>
            </a:r>
            <a:r>
              <a:rPr lang="en-US" sz="2400" dirty="0"/>
              <a:t>deleted:</a:t>
            </a:r>
          </a:p>
          <a:p>
            <a:pPr marL="0" indent="0" algn="ctr">
              <a:buNone/>
            </a:pPr>
            <a:r>
              <a:rPr lang="en-US" sz="2400" dirty="0" smtClean="0"/>
              <a:t>Ignore</a:t>
            </a:r>
            <a:endParaRPr lang="en-US" sz="2400" dirty="0"/>
          </a:p>
        </p:txBody>
      </p:sp>
    </p:spTree>
    <p:extLst>
      <p:ext uri="{BB962C8B-B14F-4D97-AF65-F5344CB8AC3E}">
        <p14:creationId xmlns:p14="http://schemas.microsoft.com/office/powerpoint/2010/main" val="3189226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4037</TotalTime>
  <Words>7778</Words>
  <Application>Microsoft Office PowerPoint</Application>
  <PresentationFormat>Widescreen</PresentationFormat>
  <Paragraphs>3336</Paragraphs>
  <Slides>114</Slides>
  <Notes>112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114</vt:i4>
      </vt:variant>
    </vt:vector>
  </HeadingPairs>
  <TitlesOfParts>
    <vt:vector size="121" baseType="lpstr">
      <vt:lpstr>Arial</vt:lpstr>
      <vt:lpstr>Calibri</vt:lpstr>
      <vt:lpstr>Calibri Light</vt:lpstr>
      <vt:lpstr>Cambria Math</vt:lpstr>
      <vt:lpstr>Consolas</vt:lpstr>
      <vt:lpstr>Verdana</vt:lpstr>
      <vt:lpstr>Office Theme</vt:lpstr>
      <vt:lpstr>Sweep And Prune</vt:lpstr>
      <vt:lpstr>What’s good changes over time</vt:lpstr>
      <vt:lpstr>Non-Uniform Grids</vt:lpstr>
      <vt:lpstr>Aabbs Define a Non-Uniform Grid</vt:lpstr>
      <vt:lpstr>Aabbs Define a Non-Uniform Grid</vt:lpstr>
      <vt:lpstr>Aabb Overlap Separation</vt:lpstr>
      <vt:lpstr>Simple 1-Dimensional SAP</vt:lpstr>
      <vt:lpstr>Simple 1-Dimensional SAP</vt:lpstr>
      <vt:lpstr>Simple 1-Dimensional SAP</vt:lpstr>
      <vt:lpstr>Simple 1-Dimensional SAP</vt:lpstr>
      <vt:lpstr>1-D Sweep Example</vt:lpstr>
      <vt:lpstr>1-D Sweep Example</vt:lpstr>
      <vt:lpstr>1-D Sweep Example</vt:lpstr>
      <vt:lpstr>1-D Sweep Example</vt:lpstr>
      <vt:lpstr>1-D Sweep Example</vt:lpstr>
      <vt:lpstr>1-D Sweep Example</vt:lpstr>
      <vt:lpstr>Simple 1-Dimensional SAP</vt:lpstr>
      <vt:lpstr>N-Dimensional SAP</vt:lpstr>
      <vt:lpstr>Simple SAP Structure</vt:lpstr>
      <vt:lpstr>Spatial Coherence – EndPoint Sorting</vt:lpstr>
      <vt:lpstr>Spatial Coherence – EndPoint Sorting</vt:lpstr>
      <vt:lpstr>Spatial Coherence – Pair Registration</vt:lpstr>
      <vt:lpstr>Spatial Coherence – Pair Registration</vt:lpstr>
      <vt:lpstr>Spatial Coherence – Pair Registration</vt:lpstr>
      <vt:lpstr>Spatial Coherence – Pair Registration</vt:lpstr>
      <vt:lpstr>SAP Structure - Revisted</vt:lpstr>
      <vt:lpstr>SAP Structure - Revisted</vt:lpstr>
      <vt:lpstr>SAP Structure - Revisted</vt:lpstr>
      <vt:lpstr>SAP</vt:lpstr>
      <vt:lpstr>SAP - Insert</vt:lpstr>
      <vt:lpstr>SAP - Insert</vt:lpstr>
      <vt:lpstr>SAP - Insert</vt:lpstr>
      <vt:lpstr>SAP - Removal</vt:lpstr>
      <vt:lpstr>SAP - Removal</vt:lpstr>
      <vt:lpstr>SAP - Insert</vt:lpstr>
      <vt:lpstr>SAP - Update</vt:lpstr>
      <vt:lpstr>SAP - Update</vt:lpstr>
      <vt:lpstr>SAP - Update</vt:lpstr>
      <vt:lpstr>SAP - Update</vt:lpstr>
      <vt:lpstr>SAP - Update</vt:lpstr>
      <vt:lpstr>SAP - Update</vt:lpstr>
      <vt:lpstr>Sentinels</vt:lpstr>
      <vt:lpstr>SAP Problems</vt:lpstr>
      <vt:lpstr>SAP Problems - Clustering</vt:lpstr>
      <vt:lpstr>SAP Problems - Clustering</vt:lpstr>
      <vt:lpstr>SAP Problems – Massive Insertions/Removals</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 - Pairs</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Insertion</vt:lpstr>
      <vt:lpstr>Batch Deletion</vt:lpstr>
      <vt:lpstr>Batch Deletion</vt:lpstr>
      <vt:lpstr>Batch Deletion – Pair Removal</vt:lpstr>
      <vt:lpstr>Batch Deletion</vt:lpstr>
      <vt:lpstr>Batch Deletion</vt:lpstr>
      <vt:lpstr>Batch Deletion</vt:lpstr>
      <vt:lpstr>Batch Deletion</vt:lpstr>
      <vt:lpstr>Batch Deletion</vt:lpstr>
      <vt:lpstr>Batch Deletion</vt:lpstr>
      <vt:lpstr>Batch Deletion</vt:lpstr>
      <vt:lpstr>Batch Deletion</vt:lpstr>
      <vt:lpstr>Batch Deletion</vt:lpstr>
      <vt:lpstr>Batch Deletion</vt:lpstr>
      <vt:lpstr>Batch Deletion</vt:lpstr>
      <vt:lpstr>Batch Deletion</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Batch Deletion – EndPoint Removal</vt:lpstr>
      <vt:lpstr>Quantization</vt:lpstr>
      <vt:lpstr>Quantization</vt:lpstr>
      <vt:lpstr>Quantization</vt:lpstr>
      <vt:lpstr>Quantization</vt:lpstr>
      <vt:lpstr>Casting</vt:lpstr>
      <vt:lpstr>Raycasting</vt:lpstr>
      <vt:lpstr>Shape Casting</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237</cp:revision>
  <dcterms:created xsi:type="dcterms:W3CDTF">2015-01-13T03:43:20Z</dcterms:created>
  <dcterms:modified xsi:type="dcterms:W3CDTF">2016-10-12T14:17:15Z</dcterms:modified>
</cp:coreProperties>
</file>