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5"/>
  </p:notesMasterIdLst>
  <p:sldIdLst>
    <p:sldId id="256" r:id="rId2"/>
    <p:sldId id="265" r:id="rId3"/>
    <p:sldId id="315" r:id="rId4"/>
    <p:sldId id="262" r:id="rId5"/>
    <p:sldId id="267" r:id="rId6"/>
    <p:sldId id="316" r:id="rId7"/>
    <p:sldId id="266" r:id="rId8"/>
    <p:sldId id="333" r:id="rId9"/>
    <p:sldId id="264" r:id="rId10"/>
    <p:sldId id="263" r:id="rId11"/>
    <p:sldId id="268" r:id="rId12"/>
    <p:sldId id="269" r:id="rId13"/>
    <p:sldId id="270" r:id="rId14"/>
    <p:sldId id="285" r:id="rId15"/>
    <p:sldId id="284" r:id="rId16"/>
    <p:sldId id="286" r:id="rId17"/>
    <p:sldId id="278" r:id="rId18"/>
    <p:sldId id="271" r:id="rId19"/>
    <p:sldId id="272" r:id="rId20"/>
    <p:sldId id="317" r:id="rId21"/>
    <p:sldId id="273" r:id="rId22"/>
    <p:sldId id="282" r:id="rId23"/>
    <p:sldId id="318" r:id="rId24"/>
    <p:sldId id="319" r:id="rId25"/>
    <p:sldId id="290" r:id="rId26"/>
    <p:sldId id="274" r:id="rId27"/>
    <p:sldId id="292" r:id="rId28"/>
    <p:sldId id="293" r:id="rId29"/>
    <p:sldId id="294" r:id="rId30"/>
    <p:sldId id="321" r:id="rId31"/>
    <p:sldId id="322" r:id="rId32"/>
    <p:sldId id="323" r:id="rId33"/>
    <p:sldId id="324" r:id="rId34"/>
    <p:sldId id="328" r:id="rId35"/>
    <p:sldId id="279" r:id="rId36"/>
    <p:sldId id="330" r:id="rId37"/>
    <p:sldId id="332" r:id="rId38"/>
    <p:sldId id="301" r:id="rId39"/>
    <p:sldId id="305" r:id="rId40"/>
    <p:sldId id="306" r:id="rId41"/>
    <p:sldId id="307" r:id="rId42"/>
    <p:sldId id="308" r:id="rId43"/>
    <p:sldId id="309" r:id="rId44"/>
    <p:sldId id="310" r:id="rId45"/>
    <p:sldId id="302" r:id="rId46"/>
    <p:sldId id="303" r:id="rId47"/>
    <p:sldId id="311" r:id="rId48"/>
    <p:sldId id="312" r:id="rId49"/>
    <p:sldId id="297" r:id="rId50"/>
    <p:sldId id="314" r:id="rId51"/>
    <p:sldId id="313" r:id="rId52"/>
    <p:sldId id="281" r:id="rId53"/>
    <p:sldId id="326"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8124" autoAdjust="0"/>
  </p:normalViewPr>
  <p:slideViewPr>
    <p:cSldViewPr snapToGrid="0">
      <p:cViewPr varScale="1">
        <p:scale>
          <a:sx n="79" d="100"/>
          <a:sy n="79" d="100"/>
        </p:scale>
        <p:origin x="1038"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leads to the important point that SAT is not a test for intersection. It is a test for non-intersection. </a:t>
            </a:r>
            <a:r>
              <a:rPr lang="en-US" dirty="0" smtClean="0"/>
              <a:t>It is only </a:t>
            </a:r>
            <a:r>
              <a:rPr lang="en-US" dirty="0" smtClean="0"/>
              <a:t>if </a:t>
            </a:r>
            <a:r>
              <a:rPr lang="en-US" dirty="0" smtClean="0"/>
              <a:t>no</a:t>
            </a:r>
            <a:r>
              <a:rPr lang="en-US" baseline="0" dirty="0" smtClean="0"/>
              <a:t> axis</a:t>
            </a:r>
            <a:r>
              <a:rPr lang="en-US" dirty="0" smtClean="0"/>
              <a:t> </a:t>
            </a:r>
            <a:r>
              <a:rPr lang="en-US" dirty="0" smtClean="0"/>
              <a:t>of separation </a:t>
            </a:r>
            <a:r>
              <a:rPr lang="en-US" dirty="0" smtClean="0"/>
              <a:t>exists that we</a:t>
            </a:r>
            <a:r>
              <a:rPr lang="en-US" baseline="0" dirty="0" smtClean="0"/>
              <a:t> can conclude </a:t>
            </a:r>
            <a:r>
              <a:rPr lang="en-US" baseline="0" dirty="0" smtClean="0"/>
              <a:t>that the objects overlap.</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334404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SAT states if we can’t find an axis of separation</a:t>
            </a:r>
            <a:r>
              <a:rPr lang="en-US" baseline="0" dirty="0" smtClean="0"/>
              <a:t> then the objects overlap, but how do we know what axes have to be tested? We obviously can’t test every axis so how many are enough?</a:t>
            </a:r>
          </a:p>
          <a:p>
            <a:endParaRPr lang="en-US" baseline="0" dirty="0" smtClean="0"/>
          </a:p>
          <a:p>
            <a:r>
              <a:rPr lang="en-US" baseline="0" dirty="0" smtClean="0"/>
              <a:t>One method would be to spread out axes every 5 degree and test each of them. This starts to get very expensive and is not even guaranteed to find separation if it exists. There has to be some proper method of choosing what axes must be tested.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2569121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dirty="0" smtClean="0"/>
              <a:t>figure out what axes have to be tested we should first look at</a:t>
            </a:r>
            <a:r>
              <a:rPr lang="en-US" baseline="0" dirty="0" smtClean="0"/>
              <a:t> what kind of features can meet for collision between convex polyhedral. There are 6 different feature sets that can meet</a:t>
            </a:r>
            <a:r>
              <a:rPr lang="en-US" baseline="0" dirty="0" smtClean="0"/>
              <a: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0" baseline="0" dirty="0" smtClean="0"/>
              <a:t> I</a:t>
            </a:r>
            <a:r>
              <a:rPr lang="en-US" baseline="0" dirty="0" smtClean="0"/>
              <a:t>’m limiting our discussion to </a:t>
            </a:r>
            <a:r>
              <a:rPr lang="en-US" baseline="0" dirty="0" err="1" smtClean="0"/>
              <a:t>polyhedra</a:t>
            </a:r>
            <a:r>
              <a:rPr lang="en-US" baseline="0" dirty="0" smtClean="0"/>
              <a:t>. The reason is that it’s much easier to define what axes need to be tested. SAT does work for curved surfaces as well, it’s just more complicated to figure out what axes need to be tested.</a:t>
            </a:r>
            <a:endParaRPr lang="en-US"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1075962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basic</a:t>
            </a:r>
            <a:r>
              <a:rPr lang="en-US" baseline="0" dirty="0" smtClean="0"/>
              <a:t> intersection testing, s</a:t>
            </a:r>
            <a:r>
              <a:rPr lang="en-US" dirty="0" smtClean="0"/>
              <a:t>everal </a:t>
            </a:r>
            <a:r>
              <a:rPr lang="en-US" dirty="0" smtClean="0"/>
              <a:t>of these tests are </a:t>
            </a:r>
            <a:r>
              <a:rPr lang="en-US" dirty="0" smtClean="0"/>
              <a:t>redundant</a:t>
            </a:r>
            <a:r>
              <a:rPr lang="en-US" baseline="0" dirty="0" smtClean="0"/>
              <a:t>. </a:t>
            </a:r>
            <a:r>
              <a:rPr lang="en-US" baseline="0" dirty="0" smtClean="0"/>
              <a:t>As vertices are part of edges, all tests that involve edges can replace the ones with vertices. This leaves us with only 3 kinds of feature pairings to consider.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379144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two faces come to meet the obvious separation axis is </a:t>
            </a:r>
            <a:r>
              <a:rPr lang="en-US" baseline="0" dirty="0" smtClean="0"/>
              <a:t>one of their face </a:t>
            </a:r>
            <a:r>
              <a:rPr lang="en-US" baseline="0" dirty="0" err="1" smtClean="0"/>
              <a:t>normals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96853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face vs.</a:t>
            </a:r>
            <a:r>
              <a:rPr lang="en-US" baseline="0" dirty="0" smtClean="0"/>
              <a:t> edge case it is also sufficient to just test the face’s normal. No matter how the features of face vs. edge meet the face’s normal will be separating them. If this is not the case then we’ve moved on to the next case.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3747848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Edge vs. edge is the hardest case to visualize</a:t>
            </a:r>
            <a:r>
              <a:rPr lang="en-US" baseline="0" dirty="0" smtClean="0"/>
              <a:t> because it only happens in 3d. If we imaging two edges coming towards each other in 3d the axis that would always separate them (if possible) is the perpendicular vector between them. This vector can be computed from the cross product of the two edges.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588715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If the edge’s cross</a:t>
                </a:r>
                <a:r>
                  <a:rPr lang="en-US" baseline="0" dirty="0" smtClean="0"/>
                  <a:t> product is zero does this mean there’s no axis to test? We can choose to ignore the axis and hope it’s not the only separating one. This is only likely to cause small overlaps to get reported as intersecting so this is a viable solution, but we do need to make sure to not test a zero axis (or one close enough to zero). </a:t>
                </a:r>
              </a:p>
              <a:p>
                <a:endParaRPr lang="en-US" baseline="0" dirty="0" smtClean="0"/>
              </a:p>
              <a:p>
                <a:r>
                  <a:rPr lang="en-US" baseline="0" dirty="0" smtClean="0"/>
                  <a:t>To more correctly deal with this we need to find another way to compute this axis of separation. To do this we will assume that the two lines are contained on a plane. We can compute the plane’s normal by forming a triangle with one of the edges and a vertex from the other edge. The normal of this triangle should be perpendicular to both edges. We can then take the cross with the original edge and the plane’s normal to produce a vector perpendicular to the two edges. That is, given the two edges represented from points AB, and CD:</a:t>
                </a:r>
              </a:p>
              <a:p>
                <a:pPr/>
                <a14:m>
                  <m:oMathPara xmlns:m="http://schemas.openxmlformats.org/officeDocument/2006/math">
                    <m:oMathParaPr>
                      <m:jc m:val="centerGroup"/>
                    </m:oMathParaPr>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dirty="0" smtClean="0">
                              <a:latin typeface="Cambria Math" panose="02040503050406030204" pitchFamily="18" charset="0"/>
                            </a:rPr>
                            <m:t>𝑛</m:t>
                          </m:r>
                        </m:sub>
                      </m:sSub>
                      <m:r>
                        <a:rPr lang="en-US" b="0" i="1" baseline="0" dirty="0" smtClean="0">
                          <a:latin typeface="Cambria Math" panose="02040503050406030204" pitchFamily="18" charset="0"/>
                        </a:rPr>
                        <m:t>=</m:t>
                      </m:r>
                      <m:r>
                        <a:rPr lang="en-US" b="0" i="1" baseline="0" dirty="0" smtClean="0">
                          <a:latin typeface="Cambria Math" panose="02040503050406030204" pitchFamily="18" charset="0"/>
                        </a:rPr>
                        <m:t>𝐶𝑟𝑜𝑠𝑠</m:t>
                      </m:r>
                      <m:d>
                        <m:dPr>
                          <m:ctrlPr>
                            <a:rPr lang="en-US" b="0" i="1" baseline="0" dirty="0" smtClean="0">
                              <a:latin typeface="Cambria Math" panose="02040503050406030204" pitchFamily="18" charset="0"/>
                            </a:rPr>
                          </m:ctrlPr>
                        </m:d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𝑏</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𝑎</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𝑐</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d>
                    </m:oMath>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r>
                        <a:rPr lang="en-US" b="0" i="1" baseline="0" dirty="0" smtClean="0">
                          <a:latin typeface="Cambria Math" panose="02040503050406030204" pitchFamily="18" charset="0"/>
                        </a:rPr>
                        <m:t>=</m:t>
                      </m:r>
                      <m:r>
                        <a:rPr lang="en-US" b="0" i="1" baseline="0" dirty="0" smtClean="0">
                          <a:latin typeface="Cambria Math" panose="02040503050406030204" pitchFamily="18" charset="0"/>
                        </a:rPr>
                        <m:t>𝐶𝑟𝑜𝑠𝑠</m:t>
                      </m:r>
                      <m:d>
                        <m:dPr>
                          <m:ctrlPr>
                            <a:rPr lang="en-US" b="0" i="1" baseline="0" dirty="0" smtClean="0">
                              <a:latin typeface="Cambria Math" panose="02040503050406030204" pitchFamily="18" charset="0"/>
                            </a:rPr>
                          </m:ctrlPr>
                        </m:d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𝑏</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𝑎</m:t>
                              </m:r>
                            </m:e>
                          </m:acc>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𝑝</m:t>
                                  </m:r>
                                </m:e>
                              </m:acc>
                            </m:e>
                            <m:sub>
                              <m:r>
                                <a:rPr lang="en-US" b="0" i="1" baseline="0" dirty="0" smtClean="0">
                                  <a:latin typeface="Cambria Math" panose="02040503050406030204" pitchFamily="18" charset="0"/>
                                </a:rPr>
                                <m:t>𝑛</m:t>
                              </m:r>
                            </m:sub>
                          </m:sSub>
                        </m:e>
                      </m:d>
                    </m:oMath>
                  </m:oMathPara>
                </a14:m>
                <a:endParaRPr lang="en-US" baseline="0" dirty="0" smtClean="0"/>
              </a:p>
              <a:p>
                <a:r>
                  <a:rPr lang="en-US" baseline="0" dirty="0" smtClean="0"/>
                  <a:t>If this still fails then the edges are on a line and we can safely ignore them for testing as they cannot be the separating feature.</a:t>
                </a:r>
                <a:endParaRPr lang="en-US" dirty="0"/>
              </a:p>
            </p:txBody>
          </p:sp>
        </mc:Choice>
        <mc:Fallback xmlns="">
          <p:sp>
            <p:nvSpPr>
              <p:cNvPr id="3" name="Notes Placeholder 2"/>
              <p:cNvSpPr>
                <a:spLocks noGrp="1"/>
              </p:cNvSpPr>
              <p:nvPr>
                <p:ph type="body" idx="1"/>
              </p:nvPr>
            </p:nvSpPr>
            <p:spPr/>
            <p:txBody>
              <a:bodyPr/>
              <a:lstStyle/>
              <a:p>
                <a:r>
                  <a:rPr lang="en-US" dirty="0" smtClean="0"/>
                  <a:t>If the edge’s cross</a:t>
                </a:r>
                <a:r>
                  <a:rPr lang="en-US" baseline="0" dirty="0" smtClean="0"/>
                  <a:t> product is zero does this mean there’s no axis to test? We can choose to ignore the axis and hope it’s not the only separating one. This is only likely to cause small overlaps to get reported as intersecting so this is a viable solution, but we do need to make sure to not test a zero axis (or one close enough to zero). </a:t>
                </a:r>
              </a:p>
              <a:p>
                <a:endParaRPr lang="en-US" baseline="0" dirty="0" smtClean="0"/>
              </a:p>
              <a:p>
                <a:r>
                  <a:rPr lang="en-US" baseline="0" dirty="0" smtClean="0"/>
                  <a:t>To more correctly compute deal with this another axis of separation needs to be tested. To do this we will assume that the two lines are contained on a plane. We can compute the plane’s normal by forming a triangle with one of the edges and a vertex from the other edge. The normal of this triangle should be perpendicular to both edges. We can then take the cross with the original edge and the plane’s normal to produce a vector perpendicular to the two edges. That is, given the two edges represented from points AB, and CD:</a:t>
                </a:r>
              </a:p>
              <a:p>
                <a:r>
                  <a:rPr lang="en-US" b="0" i="0" baseline="0" smtClean="0">
                    <a:latin typeface="Cambria Math" panose="02040503050406030204" pitchFamily="18" charset="0"/>
                  </a:rPr>
                  <a:t>𝑝 ⃗</a:t>
                </a:r>
                <a:r>
                  <a:rPr lang="en-US" b="0" i="0" baseline="0" dirty="0" smtClean="0">
                    <a:latin typeface="Cambria Math" panose="02040503050406030204" pitchFamily="18" charset="0"/>
                  </a:rPr>
                  <a:t>_𝑛=𝐶𝑟𝑜𝑠𝑠(𝑏 ⃗−𝑎 ⃗,𝑐 ⃗−𝑑 ⃗ )</a:t>
                </a:r>
                <a:r>
                  <a:rPr lang="en-US" b="0" baseline="0" dirty="0" smtClean="0"/>
                  <a:t/>
                </a:r>
                <a:br>
                  <a:rPr lang="en-US" b="0" baseline="0" dirty="0" smtClean="0"/>
                </a:br>
                <a:r>
                  <a:rPr lang="en-US" b="0" i="0" baseline="0" smtClean="0">
                    <a:latin typeface="Cambria Math" panose="02040503050406030204" pitchFamily="18" charset="0"/>
                  </a:rPr>
                  <a:t>𝑛 ⃗</a:t>
                </a:r>
                <a:r>
                  <a:rPr lang="en-US" b="0" i="0" baseline="0" dirty="0" smtClean="0">
                    <a:latin typeface="Cambria Math" panose="02040503050406030204" pitchFamily="18" charset="0"/>
                  </a:rPr>
                  <a:t>=𝐶𝑟𝑜𝑠𝑠(𝑏 ⃗−𝑎 ⃗,𝑝 ⃗_𝑛 )</a:t>
                </a:r>
                <a:endParaRPr lang="en-US" baseline="0" dirty="0" smtClean="0"/>
              </a:p>
              <a:p>
                <a:r>
                  <a:rPr lang="en-US" baseline="0" dirty="0" smtClean="0"/>
                  <a:t>If this still fails then the edges are on a line and we can safely ignore them for testing as they cannot be the separating feature.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396453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the end of the day we know</a:t>
            </a:r>
            <a:r>
              <a:rPr lang="en-US" baseline="0" dirty="0" smtClean="0"/>
              <a:t> what axes have to be tested. To cover the face vs. face and face vs. edge cases we need to test all face </a:t>
            </a:r>
            <a:r>
              <a:rPr lang="en-US" baseline="0" dirty="0" err="1" smtClean="0"/>
              <a:t>normals</a:t>
            </a:r>
            <a:r>
              <a:rPr lang="en-US" baseline="0" dirty="0" smtClean="0"/>
              <a:t> of each shape. To deal with the edge vs. edge cases we have to test all combinations of Cross(</a:t>
            </a:r>
            <a:r>
              <a:rPr lang="en-US" baseline="0" dirty="0" err="1" smtClean="0"/>
              <a:t>edgeA</a:t>
            </a:r>
            <a:r>
              <a:rPr lang="en-US" baseline="0" dirty="0" smtClean="0"/>
              <a:t>, </a:t>
            </a:r>
            <a:r>
              <a:rPr lang="en-US" baseline="0" dirty="0" err="1" smtClean="0"/>
              <a:t>edgeB</a:t>
            </a:r>
            <a:r>
              <a:rPr lang="en-US" baseline="0" dirty="0" smtClean="0"/>
              <a:t>).</a:t>
            </a:r>
          </a:p>
          <a:p>
            <a:endParaRPr lang="en-US" baseline="0" dirty="0" smtClean="0"/>
          </a:p>
          <a:p>
            <a:r>
              <a:rPr lang="en-US" baseline="0" dirty="0" smtClean="0"/>
              <a:t>This is likely to produce many redundant axes. Any axes that are close enough to each other should be merged together. This can be done with a simple dot product on normalized edges. Likewise we can and should remove vectors that are close enough to zero. This can be tested by just checking the vector’s magnitude.</a:t>
            </a:r>
          </a:p>
          <a:p>
            <a:endParaRPr lang="en-US" baseline="0" dirty="0" smtClean="0"/>
          </a:p>
          <a:p>
            <a:r>
              <a:rPr lang="en-US" baseline="0" dirty="0" smtClean="0"/>
              <a:t>What epsilons to use is a much harder question and tends to be application specific.</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2004321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the simple formula for how many axes we have to test is:</a:t>
                </a:r>
                <a:r>
                  <a:rPr lang="en-US" baseline="0" dirty="0" smtClean="0"/>
                  <a:t>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𝐹</m:t>
                        </m:r>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𝐹</m:t>
                        </m:r>
                      </m:e>
                      <m:sub>
                        <m:r>
                          <a:rPr lang="en-US" b="0" i="1" baseline="0" smtClean="0">
                            <a:latin typeface="Cambria Math" panose="02040503050406030204" pitchFamily="18" charset="0"/>
                          </a:rPr>
                          <m:t>𝑏</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𝐸</m:t>
                        </m:r>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𝐸</m:t>
                        </m:r>
                      </m:e>
                      <m:sub>
                        <m:r>
                          <a:rPr lang="en-US" b="0" i="1" baseline="0" smtClean="0">
                            <a:latin typeface="Cambria Math" panose="02040503050406030204" pitchFamily="18" charset="0"/>
                          </a:rPr>
                          <m:t>𝑏</m:t>
                        </m:r>
                      </m:sub>
                    </m:sSub>
                  </m:oMath>
                </a14:m>
                <a:r>
                  <a:rPr lang="en-US" dirty="0" smtClean="0"/>
                  <a:t>; where F and E are the number of faces and edges respectively</a:t>
                </a:r>
                <a:r>
                  <a:rPr lang="en-US" baseline="0" dirty="0" smtClean="0"/>
                  <a:t> for each object.</a:t>
                </a:r>
              </a:p>
              <a:p>
                <a:endParaRPr lang="en-US" baseline="0" dirty="0" smtClean="0"/>
              </a:p>
              <a:p>
                <a:r>
                  <a:rPr lang="en-US" baseline="0" dirty="0" smtClean="0"/>
                  <a:t>If we look at the simple intersection test of Aabb vs. Aabb from before we can see that we have 3 faces from A and B, but by definition they’re parallel. Likewise every edge cross term will produce another axis that is parallel to the faces of A. Hence only 3 axes need to be tested</a:t>
                </a:r>
                <a:r>
                  <a:rPr lang="en-US" baseline="0"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So the simple formula for how many axes we have to test is:</a:t>
                </a:r>
                <a:r>
                  <a:rPr lang="en-US" baseline="0" dirty="0" smtClean="0"/>
                  <a:t> </a:t>
                </a:r>
                <a:r>
                  <a:rPr lang="en-US" b="0" i="0" baseline="0" smtClean="0">
                    <a:latin typeface="Cambria Math" panose="02040503050406030204" pitchFamily="18" charset="0"/>
                  </a:rPr>
                  <a:t>𝐹_𝑎+𝐹_𝑏+𝐸_𝑎∗𝐸_𝑏</a:t>
                </a:r>
                <a:r>
                  <a:rPr lang="en-US" dirty="0" smtClean="0"/>
                  <a:t>; where F and E are the number of faces and edges respectively</a:t>
                </a:r>
                <a:r>
                  <a:rPr lang="en-US" baseline="0" dirty="0" smtClean="0"/>
                  <a:t> for each object.</a:t>
                </a:r>
              </a:p>
              <a:p>
                <a:endParaRPr lang="en-US" baseline="0" dirty="0" smtClean="0"/>
              </a:p>
              <a:p>
                <a:r>
                  <a:rPr lang="en-US" baseline="0" dirty="0" smtClean="0"/>
                  <a:t>If we look at the simple intersection test of Aabb vs. Aabb from before we can see that we have 3 faces from A and B, but by definition they’re parallel. Likewise every edge cross term will produce another axis that is parallel to the faces of A. Hence only 3 axes need to be tested.</a:t>
                </a:r>
              </a:p>
              <a:p>
                <a:endParaRPr lang="en-US" baseline="0" dirty="0" smtClean="0"/>
              </a:p>
              <a:p>
                <a:r>
                  <a:rPr lang="en-US" baseline="0" dirty="0" smtClean="0"/>
                  <a:t>A slightly more complicated example is </a:t>
                </a:r>
                <a:r>
                  <a:rPr lang="en-US" baseline="0" dirty="0" err="1" smtClean="0"/>
                  <a:t>Obb</a:t>
                </a:r>
                <a:r>
                  <a:rPr lang="en-US" baseline="0" dirty="0" smtClean="0"/>
                  <a:t> vs. </a:t>
                </a:r>
                <a:r>
                  <a:rPr lang="en-US" baseline="0" dirty="0" err="1" smtClean="0"/>
                  <a:t>Obb</a:t>
                </a:r>
                <a:r>
                  <a:rPr lang="en-US" baseline="0" dirty="0" smtClean="0"/>
                  <a:t>. In this case we have no guarantee that the faces of A and B are parallel. </a:t>
                </a:r>
                <a:r>
                  <a:rPr lang="en-US" baseline="0" dirty="0" smtClean="0"/>
                  <a:t>Each </a:t>
                </a:r>
                <a:r>
                  <a:rPr lang="en-US" baseline="0" dirty="0" err="1" smtClean="0"/>
                  <a:t>obb</a:t>
                </a:r>
                <a:r>
                  <a:rPr lang="en-US" baseline="0" dirty="0" smtClean="0"/>
                  <a:t> has 3 unique edges (the local space x, y, and z axes), however </a:t>
                </a:r>
                <a:r>
                  <a:rPr lang="en-US" baseline="0" dirty="0" err="1" smtClean="0"/>
                  <a:t>Obb</a:t>
                </a:r>
                <a:r>
                  <a:rPr lang="en-US" baseline="0" dirty="0" smtClean="0"/>
                  <a:t> A and </a:t>
                </a:r>
                <a:r>
                  <a:rPr lang="en-US" baseline="0" dirty="0" err="1" smtClean="0"/>
                  <a:t>Obb</a:t>
                </a:r>
                <a:r>
                  <a:rPr lang="en-US" baseline="0" dirty="0" smtClean="0"/>
                  <a:t> B are likely to have a different set of 3 unique edges. </a:t>
                </a:r>
                <a:r>
                  <a:rPr lang="en-US" baseline="0" dirty="0" smtClean="0"/>
                  <a:t>So in this case we get 15 total axes that have to be tested.</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188977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getting into the actual topic I want to briefly brainstorm how to approach convex shape intersection. In particular, I want to come up with the basic naïve intersection method.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31628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A </a:t>
                </a:r>
                <a:r>
                  <a:rPr lang="en-US" baseline="0" dirty="0" smtClean="0"/>
                  <a:t>slightly more complicated example is </a:t>
                </a:r>
                <a:r>
                  <a:rPr lang="en-US" baseline="0" dirty="0" err="1" smtClean="0"/>
                  <a:t>Obb</a:t>
                </a:r>
                <a:r>
                  <a:rPr lang="en-US" baseline="0" dirty="0" smtClean="0"/>
                  <a:t> vs. </a:t>
                </a:r>
                <a:r>
                  <a:rPr lang="en-US" baseline="0" dirty="0" err="1" smtClean="0"/>
                  <a:t>Obb</a:t>
                </a:r>
                <a:r>
                  <a:rPr lang="en-US" baseline="0" dirty="0" smtClean="0"/>
                  <a:t>. In this case we have no guarantee that the faces of A and B are parallel. Each </a:t>
                </a:r>
                <a:r>
                  <a:rPr lang="en-US" baseline="0" dirty="0" err="1" smtClean="0"/>
                  <a:t>obb</a:t>
                </a:r>
                <a:r>
                  <a:rPr lang="en-US" baseline="0" dirty="0" smtClean="0"/>
                  <a:t> has 3 unique edges (the local space x, y, and z axes), however </a:t>
                </a:r>
                <a:r>
                  <a:rPr lang="en-US" baseline="0" dirty="0" err="1" smtClean="0"/>
                  <a:t>Obb</a:t>
                </a:r>
                <a:r>
                  <a:rPr lang="en-US" baseline="0" dirty="0" smtClean="0"/>
                  <a:t> A and </a:t>
                </a:r>
                <a:r>
                  <a:rPr lang="en-US" baseline="0" dirty="0" err="1" smtClean="0"/>
                  <a:t>Obb</a:t>
                </a:r>
                <a:r>
                  <a:rPr lang="en-US" baseline="0" dirty="0" smtClean="0"/>
                  <a:t> B are likely to have a different set of 3 unique edges. So in this case we get 15 total axes that have to be tested.</a:t>
                </a:r>
                <a:endParaRPr lang="en-US" dirty="0"/>
              </a:p>
            </p:txBody>
          </p:sp>
        </mc:Choice>
        <mc:Fallback xmlns="">
          <p:sp>
            <p:nvSpPr>
              <p:cNvPr id="3" name="Notes Placeholder 2"/>
              <p:cNvSpPr>
                <a:spLocks noGrp="1"/>
              </p:cNvSpPr>
              <p:nvPr>
                <p:ph type="body" idx="1"/>
              </p:nvPr>
            </p:nvSpPr>
            <p:spPr/>
            <p:txBody>
              <a:bodyPr/>
              <a:lstStyle/>
              <a:p>
                <a:r>
                  <a:rPr lang="en-US" dirty="0" smtClean="0"/>
                  <a:t>So the simple formula for how many axes we have to test is:</a:t>
                </a:r>
                <a:r>
                  <a:rPr lang="en-US" baseline="0" dirty="0" smtClean="0"/>
                  <a:t> </a:t>
                </a:r>
                <a:r>
                  <a:rPr lang="en-US" b="0" i="0" baseline="0" smtClean="0">
                    <a:latin typeface="Cambria Math" panose="02040503050406030204" pitchFamily="18" charset="0"/>
                  </a:rPr>
                  <a:t>𝐹_𝑎+𝐹_𝑏+𝐸_𝑎∗𝐸_𝑏</a:t>
                </a:r>
                <a:r>
                  <a:rPr lang="en-US" dirty="0" smtClean="0"/>
                  <a:t>; where F and E are the number of faces and edges respectively</a:t>
                </a:r>
                <a:r>
                  <a:rPr lang="en-US" baseline="0" dirty="0" smtClean="0"/>
                  <a:t> for each object.</a:t>
                </a:r>
              </a:p>
              <a:p>
                <a:endParaRPr lang="en-US" baseline="0" dirty="0" smtClean="0"/>
              </a:p>
              <a:p>
                <a:r>
                  <a:rPr lang="en-US" baseline="0" dirty="0" smtClean="0"/>
                  <a:t>If we look at the simple intersection test of Aabb vs. Aabb from before we can see that we have 3 faces from A and B, but by definition they’re parallel. Likewise every edge cross term will produce another axis that is parallel to the faces of A. Hence only 3 axes need to be tested.</a:t>
                </a:r>
              </a:p>
              <a:p>
                <a:endParaRPr lang="en-US" baseline="0" dirty="0" smtClean="0"/>
              </a:p>
              <a:p>
                <a:r>
                  <a:rPr lang="en-US" baseline="0" dirty="0" smtClean="0"/>
                  <a:t>A slightly more complicated example is </a:t>
                </a:r>
                <a:r>
                  <a:rPr lang="en-US" baseline="0" dirty="0" err="1" smtClean="0"/>
                  <a:t>Obb</a:t>
                </a:r>
                <a:r>
                  <a:rPr lang="en-US" baseline="0" dirty="0" smtClean="0"/>
                  <a:t> vs. </a:t>
                </a:r>
                <a:r>
                  <a:rPr lang="en-US" baseline="0" dirty="0" err="1" smtClean="0"/>
                  <a:t>Obb</a:t>
                </a:r>
                <a:r>
                  <a:rPr lang="en-US" baseline="0" dirty="0" smtClean="0"/>
                  <a:t>. In this case we have no guarantee that the faces of A and B are parallel. </a:t>
                </a:r>
                <a:r>
                  <a:rPr lang="en-US" baseline="0" dirty="0" smtClean="0"/>
                  <a:t>Each </a:t>
                </a:r>
                <a:r>
                  <a:rPr lang="en-US" baseline="0" dirty="0" err="1" smtClean="0"/>
                  <a:t>obb</a:t>
                </a:r>
                <a:r>
                  <a:rPr lang="en-US" baseline="0" dirty="0" smtClean="0"/>
                  <a:t> has 3 unique edges (the local space x, y, and z axes), however </a:t>
                </a:r>
                <a:r>
                  <a:rPr lang="en-US" baseline="0" dirty="0" err="1" smtClean="0"/>
                  <a:t>Obb</a:t>
                </a:r>
                <a:r>
                  <a:rPr lang="en-US" baseline="0" dirty="0" smtClean="0"/>
                  <a:t> A and </a:t>
                </a:r>
                <a:r>
                  <a:rPr lang="en-US" baseline="0" dirty="0" err="1" smtClean="0"/>
                  <a:t>Obb</a:t>
                </a:r>
                <a:r>
                  <a:rPr lang="en-US" baseline="0" dirty="0" smtClean="0"/>
                  <a:t> B are likely to have a different set of 3 unique edges. </a:t>
                </a:r>
                <a:r>
                  <a:rPr lang="en-US" baseline="0" dirty="0" smtClean="0"/>
                  <a:t>So in this case we get 15 total axes that have to be tested.</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493287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a much more fun example, and one that I glossed over before. If you remember I talked about how our Aabb vs. Frustum test</a:t>
            </a:r>
            <a:r>
              <a:rPr lang="en-US" baseline="0" dirty="0" smtClean="0"/>
              <a:t> was an approximation typically used for culling. The test we used wasn’t sufficient to actually detect overlap, but it would often detect separation. If we use our new knowledge of required axes we can find out what exactly would have to be tested.</a:t>
            </a:r>
          </a:p>
          <a:p>
            <a:endParaRPr lang="en-US" baseline="0" dirty="0" smtClean="0"/>
          </a:p>
          <a:p>
            <a:r>
              <a:rPr lang="en-US" baseline="0" dirty="0" smtClean="0"/>
              <a:t>An aabb has 3 unique faced normal and 3 unique edges. A frustum has 5 unique faces (the near and far planes are the same). It also has 6 unique edges (x and y of the near plane and the 4 axes along the z axis connecting the near and far plane). That means we get a whopping total of 24 axes we’d have to test.</a:t>
            </a:r>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4075690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look</a:t>
            </a:r>
            <a:r>
              <a:rPr lang="en-US" baseline="0" dirty="0" smtClean="0"/>
              <a:t> at the equation for the required number of intersection tests it becomes clear that SAT scales </a:t>
            </a:r>
            <a:r>
              <a:rPr lang="en-US" baseline="0" dirty="0" err="1" smtClean="0"/>
              <a:t>quadratically</a:t>
            </a:r>
            <a:r>
              <a:rPr lang="en-US" baseline="0" dirty="0" smtClean="0"/>
              <a:t> with edges. So SAT isn’t the most practical for large meshes in </a:t>
            </a:r>
            <a:r>
              <a:rPr lang="en-US" baseline="0" dirty="0" smtClean="0"/>
              <a:t>its traditional form.</a:t>
            </a:r>
          </a:p>
          <a:p>
            <a:endParaRPr lang="en-US" baseline="0" dirty="0" smtClean="0"/>
          </a:p>
          <a:p>
            <a:r>
              <a:rPr lang="en-US" baseline="0" dirty="0" smtClean="0"/>
              <a:t>We’ll </a:t>
            </a:r>
            <a:r>
              <a:rPr lang="en-US" baseline="0" dirty="0" smtClean="0"/>
              <a:t>look at some other methods of convex shape intersection that </a:t>
            </a:r>
            <a:r>
              <a:rPr lang="en-US" baseline="0" dirty="0" smtClean="0"/>
              <a:t>perform much better with large shapes later. Additionally, I’ll come back to some more modern implementations of SAT that deal with this problem.  It </a:t>
            </a:r>
            <a:r>
              <a:rPr lang="en-US" baseline="0" dirty="0" smtClean="0"/>
              <a:t>is useful to note though that SAT performs very well with a low number of faces, in particular with boxes and triangles.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511150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I’m going to go over</a:t>
            </a:r>
            <a:r>
              <a:rPr lang="en-US" baseline="0" dirty="0" smtClean="0"/>
              <a:t> actual implementation details, but beforehand I need to make sure that the basic concepts make sense.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2613069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with this we</a:t>
            </a:r>
            <a:r>
              <a:rPr lang="en-US" baseline="0" dirty="0" smtClean="0"/>
              <a:t> can look at the core function of SAT that checks if two shapes separate on an axis. This function just computes the projection intervals of each shape and then does a simple 1-dimension overlap check. The big question here is how do we compute the projection interval for a shape?</a:t>
            </a:r>
          </a:p>
          <a:p>
            <a:endParaRPr lang="en-US" baseline="0" dirty="0" smtClean="0"/>
          </a:p>
          <a:p>
            <a:r>
              <a:rPr lang="en-US" baseline="0" dirty="0" smtClean="0"/>
              <a:t>To do this I’m going to introduce one more concept that we’ll see a lot throughout the remainder of this class: support functions.</a:t>
            </a:r>
          </a:p>
          <a:p>
            <a:endParaRPr lang="en-US" baseline="0" dirty="0" smtClean="0"/>
          </a:p>
          <a:p>
            <a:r>
              <a:rPr lang="en-US" baseline="0" dirty="0" smtClean="0"/>
              <a:t>Note: support functions normally aren’t explicitly used in traditional SAT literature, but they fit very nicely here and will be important later.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385372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support function can be though of as</a:t>
            </a:r>
            <a:r>
              <a:rPr lang="en-US" baseline="0" dirty="0" smtClean="0"/>
              <a:t> a virtual interface on a shape that finds a point on the surface of an object furthest in a direction. This function can then be specialized for any shape that needs it. So the root question is, how do we define this support function?</a:t>
            </a:r>
          </a:p>
          <a:p>
            <a:endParaRPr lang="en-US" baseline="0" dirty="0" smtClean="0"/>
          </a:p>
          <a:p>
            <a:r>
              <a:rPr lang="en-US" baseline="0" dirty="0" smtClean="0"/>
              <a:t>Note: there isn’t always a unique result from a support function. This doesn’t matter though as long as the result is as far or further than every other point on the surface.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2083384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first support function we’ll look at is the most generic one: an arbitrary convex mesh. A convex mesh is simply defined from all of its vertices, so we can just find the point furthest in the target direction. This is a simple loop over all of the vertices, keeping track of which one has the largest projection value in that direction (dot-product).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2002814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shapes that can define a more efficient support function. The simplest to look at is a sphere.</a:t>
            </a:r>
          </a:p>
          <a:p>
            <a:endParaRPr lang="en-US" baseline="0" dirty="0" smtClean="0"/>
          </a:p>
          <a:p>
            <a:r>
              <a:rPr lang="en-US" baseline="0" dirty="0" smtClean="0"/>
              <a:t>There’s an infinite number of points on a sphere so iterating over all of the points on the surface doesn’t make sense. That being said, it’s trivial to find the furthest point in a direction on a sphere’s surface. Simply use the direction vector to compute a point on the surface and you’re done!</a:t>
            </a:r>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2761340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aabb can perform a similar set of operations to more efficiently</a:t>
            </a:r>
            <a:r>
              <a:rPr lang="en-US" baseline="0" dirty="0" smtClean="0"/>
              <a:t> compute a support as mentioned during the simple intersections slides. Using center and half extents is the easiest aabb representation to implement the support function with. Any point on an aabb can be represented as a sum of positive or negative components of the half extents, so it’s just a matter of choosing the correct signs to add. As we want the point furthest in a direction we want either the positive or negative half extent depending on the sign of the direction vector.</a:t>
            </a:r>
          </a:p>
        </p:txBody>
      </p:sp>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2210911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Obb’s support</a:t>
                </a:r>
                <a:r>
                  <a:rPr lang="en-US" baseline="0" dirty="0" smtClean="0"/>
                  <a:t> function can also be efficiently calculated. The simplest way to think of this function is as a transformed </a:t>
                </a:r>
                <a:r>
                  <a:rPr lang="en-US" baseline="0" dirty="0" err="1" smtClean="0"/>
                  <a:t>Aabb</a:t>
                </a:r>
                <a:r>
                  <a:rPr lang="en-US" baseline="0" dirty="0" smtClean="0"/>
                  <a:t> support. Any </a:t>
                </a:r>
                <a:r>
                  <a:rPr lang="en-US" baseline="0" dirty="0" err="1" smtClean="0"/>
                  <a:t>Aabb</a:t>
                </a:r>
                <a:r>
                  <a:rPr lang="en-US" baseline="0" dirty="0" smtClean="0"/>
                  <a:t> can be turned into an </a:t>
                </a:r>
                <a:r>
                  <a:rPr lang="en-US" baseline="0" dirty="0" err="1" smtClean="0"/>
                  <a:t>Obb</a:t>
                </a:r>
                <a:r>
                  <a:rPr lang="en-US" baseline="0" dirty="0" smtClean="0"/>
                  <a:t> by applying a rotation transformation. This means to get from an </a:t>
                </a:r>
                <a:r>
                  <a:rPr lang="en-US" baseline="0" dirty="0" err="1" smtClean="0"/>
                  <a:t>Obb</a:t>
                </a:r>
                <a:r>
                  <a:rPr lang="en-US" baseline="0" dirty="0" smtClean="0"/>
                  <a:t> to an </a:t>
                </a:r>
                <a:r>
                  <a:rPr lang="en-US" baseline="0" dirty="0" err="1" smtClean="0"/>
                  <a:t>Aabb</a:t>
                </a:r>
                <a:r>
                  <a:rPr lang="en-US" baseline="0" dirty="0" smtClean="0"/>
                  <a:t> we apply the inverse transform. So we can map an </a:t>
                </a:r>
                <a:r>
                  <a:rPr lang="en-US" baseline="0" dirty="0" err="1" smtClean="0"/>
                  <a:t>Obb’s</a:t>
                </a:r>
                <a:r>
                  <a:rPr lang="en-US" baseline="0" dirty="0" smtClean="0"/>
                  <a:t> support function into an </a:t>
                </a:r>
                <a:r>
                  <a:rPr lang="en-US" baseline="0" dirty="0" err="1" smtClean="0"/>
                  <a:t>Aabb’s</a:t>
                </a:r>
                <a:r>
                  <a:rPr lang="en-US" baseline="0" dirty="0" smtClean="0"/>
                  <a:t> by inverse transforming the support direction. Once we do this we can perform the </a:t>
                </a:r>
                <a:r>
                  <a:rPr lang="en-US" baseline="0" dirty="0" err="1" smtClean="0"/>
                  <a:t>aabb</a:t>
                </a:r>
                <a:r>
                  <a:rPr lang="en-US" baseline="0" dirty="0" smtClean="0"/>
                  <a:t> support function to get the best point on the </a:t>
                </a:r>
                <a:r>
                  <a:rPr lang="en-US" baseline="0" dirty="0" err="1" smtClean="0"/>
                  <a:t>Aabb</a:t>
                </a:r>
                <a:r>
                  <a:rPr lang="en-US" baseline="0" dirty="0" smtClean="0"/>
                  <a:t> (pictured as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r>
                      <a:rPr lang="en-US" b="0" i="1" baseline="0" dirty="0" smtClean="0">
                        <a:latin typeface="Cambria Math" panose="02040503050406030204" pitchFamily="18" charset="0"/>
                      </a:rPr>
                      <m:t>′</m:t>
                    </m:r>
                  </m:oMath>
                </a14:m>
                <a:r>
                  <a:rPr lang="en-US" baseline="0" dirty="0" smtClean="0"/>
                  <a:t>). Once we have this point on the </a:t>
                </a:r>
                <a:r>
                  <a:rPr lang="en-US" baseline="0" dirty="0" err="1" smtClean="0"/>
                  <a:t>aabb</a:t>
                </a:r>
                <a:r>
                  <a:rPr lang="en-US" baseline="0" dirty="0" smtClean="0"/>
                  <a:t> we have to transform it back onto to the </a:t>
                </a:r>
                <a:r>
                  <a:rPr lang="en-US" baseline="0" dirty="0" err="1" smtClean="0"/>
                  <a:t>Obb</a:t>
                </a:r>
                <a:r>
                  <a:rPr lang="en-US" baseline="0" dirty="0" smtClean="0"/>
                  <a:t>. The simplest way to do this is to apply the transform (this time on a point). Note: be careful about properly transforming a vector to get into local space and transforming a point (or turning the point into a vector) to get back into world space.</a:t>
                </a:r>
              </a:p>
              <a:p>
                <a:endParaRPr lang="en-US" baseline="0" dirty="0" smtClean="0"/>
              </a:p>
              <a:p>
                <a:r>
                  <a:rPr lang="en-US" baseline="0" dirty="0" smtClean="0"/>
                  <a:t>One other common implementation will perform the local space </a:t>
                </a:r>
                <a:r>
                  <a:rPr lang="en-US" baseline="0" dirty="0" err="1" smtClean="0"/>
                  <a:t>aabb</a:t>
                </a:r>
                <a:r>
                  <a:rPr lang="en-US" baseline="0" dirty="0" smtClean="0"/>
                  <a:t> test but will sum the column bases vectors of the </a:t>
                </a:r>
                <a:r>
                  <a:rPr lang="en-US" baseline="0" dirty="0" err="1" smtClean="0"/>
                  <a:t>obb</a:t>
                </a:r>
                <a:r>
                  <a:rPr lang="en-US" baseline="0" dirty="0" smtClean="0"/>
                  <a:t>. This is because the column vectors or a rotation matrix are the basis vectors in world space.</a:t>
                </a:r>
              </a:p>
            </p:txBody>
          </p:sp>
        </mc:Choice>
        <mc:Fallback xmlns="">
          <p:sp>
            <p:nvSpPr>
              <p:cNvPr id="3" name="Notes Placeholder 2"/>
              <p:cNvSpPr>
                <a:spLocks noGrp="1"/>
              </p:cNvSpPr>
              <p:nvPr>
                <p:ph type="body" idx="1"/>
              </p:nvPr>
            </p:nvSpPr>
            <p:spPr/>
            <p:txBody>
              <a:bodyPr/>
              <a:lstStyle/>
              <a:p>
                <a:r>
                  <a:rPr lang="en-US" dirty="0" smtClean="0"/>
                  <a:t>Obb’s support</a:t>
                </a:r>
                <a:r>
                  <a:rPr lang="en-US" baseline="0" dirty="0" smtClean="0"/>
                  <a:t> function can also be efficiently calculated. The simplest way to think of this function is as a transformed </a:t>
                </a:r>
                <a:r>
                  <a:rPr lang="en-US" baseline="0" dirty="0" err="1" smtClean="0"/>
                  <a:t>Aabb</a:t>
                </a:r>
                <a:r>
                  <a:rPr lang="en-US" baseline="0" dirty="0" smtClean="0"/>
                  <a:t> support. Any </a:t>
                </a:r>
                <a:r>
                  <a:rPr lang="en-US" baseline="0" dirty="0" err="1" smtClean="0"/>
                  <a:t>Aabb</a:t>
                </a:r>
                <a:r>
                  <a:rPr lang="en-US" baseline="0" dirty="0" smtClean="0"/>
                  <a:t> can be turned into an </a:t>
                </a:r>
                <a:r>
                  <a:rPr lang="en-US" baseline="0" dirty="0" err="1" smtClean="0"/>
                  <a:t>Obb</a:t>
                </a:r>
                <a:r>
                  <a:rPr lang="en-US" baseline="0" dirty="0" smtClean="0"/>
                  <a:t> by applying a rotation transformation. This means to get from an </a:t>
                </a:r>
                <a:r>
                  <a:rPr lang="en-US" baseline="0" dirty="0" err="1" smtClean="0"/>
                  <a:t>Obb</a:t>
                </a:r>
                <a:r>
                  <a:rPr lang="en-US" baseline="0" dirty="0" smtClean="0"/>
                  <a:t> to an </a:t>
                </a:r>
                <a:r>
                  <a:rPr lang="en-US" baseline="0" dirty="0" err="1" smtClean="0"/>
                  <a:t>Aabb</a:t>
                </a:r>
                <a:r>
                  <a:rPr lang="en-US" baseline="0" dirty="0" smtClean="0"/>
                  <a:t> we apply the inverse transform. So we can map an </a:t>
                </a:r>
                <a:r>
                  <a:rPr lang="en-US" baseline="0" dirty="0" err="1" smtClean="0"/>
                  <a:t>Obb’s</a:t>
                </a:r>
                <a:r>
                  <a:rPr lang="en-US" baseline="0" dirty="0" smtClean="0"/>
                  <a:t> support function into an </a:t>
                </a:r>
                <a:r>
                  <a:rPr lang="en-US" baseline="0" dirty="0" err="1" smtClean="0"/>
                  <a:t>Aabb’s</a:t>
                </a:r>
                <a:r>
                  <a:rPr lang="en-US" baseline="0" dirty="0" smtClean="0"/>
                  <a:t> by inverse transforming the support direction. Once we do this we can perform the </a:t>
                </a:r>
                <a:r>
                  <a:rPr lang="en-US" baseline="0" dirty="0" err="1" smtClean="0"/>
                  <a:t>aabb</a:t>
                </a:r>
                <a:r>
                  <a:rPr lang="en-US" baseline="0" dirty="0" smtClean="0"/>
                  <a:t> support function to get the best point on the </a:t>
                </a:r>
                <a:r>
                  <a:rPr lang="en-US" baseline="0" dirty="0" err="1" smtClean="0"/>
                  <a:t>Aabb</a:t>
                </a:r>
                <a:r>
                  <a:rPr lang="en-US" baseline="0" dirty="0" smtClean="0"/>
                  <a:t> (pictured as </a:t>
                </a:r>
                <a:r>
                  <a:rPr lang="en-US" b="0" i="0" baseline="0" smtClean="0">
                    <a:latin typeface="Cambria Math" panose="02040503050406030204" pitchFamily="18" charset="0"/>
                  </a:rPr>
                  <a:t>𝑝 ⃗</a:t>
                </a:r>
                <a:r>
                  <a:rPr lang="en-US" b="0" i="0" baseline="0" dirty="0" smtClean="0">
                    <a:latin typeface="Cambria Math" panose="02040503050406030204" pitchFamily="18" charset="0"/>
                  </a:rPr>
                  <a:t>′</a:t>
                </a:r>
                <a:r>
                  <a:rPr lang="en-US" baseline="0" dirty="0" smtClean="0"/>
                  <a:t>). Once we have this point on the </a:t>
                </a:r>
                <a:r>
                  <a:rPr lang="en-US" baseline="0" dirty="0" err="1" smtClean="0"/>
                  <a:t>aabb</a:t>
                </a:r>
                <a:r>
                  <a:rPr lang="en-US" baseline="0" dirty="0" smtClean="0"/>
                  <a:t> we have to transform it back onto to the </a:t>
                </a:r>
                <a:r>
                  <a:rPr lang="en-US" baseline="0" dirty="0" err="1" smtClean="0"/>
                  <a:t>Obb</a:t>
                </a:r>
                <a:r>
                  <a:rPr lang="en-US" baseline="0" dirty="0" smtClean="0"/>
                  <a:t>. The simplest way to do this is to apply the transform (this time on a point). Note: be careful about properly transforming a vector to get into local space and transforming a point (or turning the point into a vector) to get back into world space.</a:t>
                </a:r>
              </a:p>
              <a:p>
                <a:endParaRPr lang="en-US" baseline="0" dirty="0" smtClean="0"/>
              </a:p>
              <a:p>
                <a:r>
                  <a:rPr lang="en-US" baseline="0" dirty="0" smtClean="0"/>
                  <a:t>One other common implementation will perform the local space </a:t>
                </a:r>
                <a:r>
                  <a:rPr lang="en-US" baseline="0" dirty="0" err="1" smtClean="0"/>
                  <a:t>aabb</a:t>
                </a:r>
                <a:r>
                  <a:rPr lang="en-US" baseline="0" dirty="0" smtClean="0"/>
                  <a:t> test but will sum the column bases vectors of the </a:t>
                </a:r>
                <a:r>
                  <a:rPr lang="en-US" baseline="0" dirty="0" err="1" smtClean="0"/>
                  <a:t>obb</a:t>
                </a:r>
                <a:r>
                  <a:rPr lang="en-US" baseline="0" dirty="0" smtClean="0"/>
                  <a:t>. This is because the column vectors or a rotation matrix are the basis vectors in world space.</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2281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want to determine if two convex meshes are intersecting the naïve approach would be to test all vertices in mesh A for containment in mesh B. Likewise we’d have to test all of B for containment in A. Even this isn’t enough though as it won’t catch cases of edge intersection, hence we have to check each triangle in A against each triangle in B. One method to make this better would be to use </a:t>
            </a:r>
            <a:r>
              <a:rPr lang="en-US" baseline="0" dirty="0" err="1" smtClean="0"/>
              <a:t>bsp</a:t>
            </a:r>
            <a:r>
              <a:rPr lang="en-US" baseline="0" dirty="0" smtClean="0"/>
              <a:t>-trees as discussed before, but there are much better ways.</a:t>
            </a:r>
          </a:p>
          <a:p>
            <a:endParaRPr lang="en-US" baseline="0" dirty="0" smtClean="0"/>
          </a:p>
          <a:p>
            <a:r>
              <a:rPr lang="en-US" baseline="0" dirty="0" smtClean="0"/>
              <a:t>Convex shapes in particular can be optimized quite extensively for collision detection. The simplest and easiest to understand algorithm for this is known as the Separating Axis Theorem or SAT.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2570613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a:t>
            </a:r>
            <a:r>
              <a:rPr lang="en-US" baseline="0" dirty="0" smtClean="0"/>
              <a:t> support function in place we can very easily compute a shape’s projection on an axis. We simply have to find the min and max points in a direction and then compute their projections on the axis. Note: projections are computed easily using the dot product assuming the axis is normalized.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3642544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can write the full SAT algorithm very easily. We simply need to iterate over all faces on each object and the edge vs. edge terms and test each of these axes for overlap. If any axis is separating then we return false, otherwise we return true.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2498024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prove that this is easy,</a:t>
            </a:r>
            <a:r>
              <a:rPr lang="en-US" baseline="0" dirty="0" smtClean="0"/>
              <a:t> I’m going to implement a very basic SAT algorithm live.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3260559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we haven’t covered them yet, there are more modern</a:t>
            </a:r>
            <a:r>
              <a:rPr lang="en-US" baseline="0" dirty="0" smtClean="0"/>
              <a:t> algorithms than SAT that are faster when a shape gets more complex. That being said, SAT is still heavily used in the industry. This begs the question: Why?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3914592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reason</a:t>
            </a:r>
            <a:r>
              <a:rPr lang="en-US" baseline="0" dirty="0" smtClean="0"/>
              <a:t> why is that SAT is still the fastest (and most numerically stable) algorithm that returns useful information about </a:t>
            </a:r>
            <a:r>
              <a:rPr lang="en-US" i="1" baseline="0" dirty="0" smtClean="0"/>
              <a:t>how</a:t>
            </a:r>
            <a:r>
              <a:rPr lang="en-US" i="0" baseline="0" dirty="0" smtClean="0"/>
              <a:t> shapes are intersecting. We’ll see later with GJK and MPR that these algorithms return useful information in other ways, but none are as useful as SAT (apart from EPA) when it comes to getting contact information.</a:t>
            </a:r>
          </a:p>
          <a:p>
            <a:endParaRPr lang="en-US" i="0" baseline="0" dirty="0" smtClean="0"/>
          </a:p>
          <a:p>
            <a:r>
              <a:rPr lang="en-US" i="0" baseline="0" dirty="0" smtClean="0"/>
              <a:t>So what information do we need? Well the basic idea is that we have objects overlapping that we want to make not overlap so we need to know what direction to push and how much to push them. There’s infinitely many directions that we can push objects apart though, so we typically want the axis that requires the least work, or the minimum translational distance (MTD).</a:t>
            </a:r>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2135277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more fully defined contact manifold is typically defined of 3 core pieces of information: the contact normal, points of contact, and penetration distance. The contact points are typically split up into two points with one point on each shape. The penetration distance is also grouped with the points as each pair of points have their own penetration distance that needs to be fixed. </a:t>
            </a:r>
          </a:p>
          <a:p>
            <a:endParaRPr lang="en-US" baseline="0" dirty="0" smtClean="0"/>
          </a:p>
          <a:p>
            <a:r>
              <a:rPr lang="en-US" baseline="0" dirty="0" smtClean="0"/>
              <a:t>Knowing that we need to find three different kinds of data, where do we start?</a:t>
            </a:r>
          </a:p>
          <a:p>
            <a:endParaRPr lang="en-US" baseline="0" dirty="0" smtClean="0"/>
          </a:p>
          <a:p>
            <a:endParaRPr lang="en-US" baseline="0" dirty="0" smtClean="0"/>
          </a:p>
          <a:p>
            <a:r>
              <a:rPr lang="en-US" baseline="0" dirty="0" smtClean="0"/>
              <a:t>*The exact way this is structured changes quite a bit depending on what you’re trying to do, but here’s the generic version. If you don’t have rotations, you might not even need the points.</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2769068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start we need to find the axis of MTD, that is the axis that requires the “least work” to push the objects apart on. Logically, the axis that requires the least work is the axis with the least penetration. The axis of least penetration is the same as the axis of largest separation (assuming we have no positive separation). This is information we can easily gather during SAT!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278750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we know what the contact normal is, we need to know how</a:t>
            </a:r>
            <a:r>
              <a:rPr lang="en-US" baseline="0" dirty="0" smtClean="0"/>
              <a:t> that axis was created from SAT. In particular, we need to know if that axis came from a face normal or from an edge vs. edge normal and which specific shape’s feature generated this. This requires a little extra bookkeeping during SAT to track which features produced this axis but nothing too complicated.</a:t>
            </a:r>
          </a:p>
          <a:p>
            <a:endParaRPr lang="en-US" baseline="0" dirty="0" smtClean="0"/>
          </a:p>
          <a:p>
            <a:r>
              <a:rPr lang="en-US" baseline="0" dirty="0" smtClean="0"/>
              <a:t>Once we have this information we can break solve for the contact points and penetration distance together. This is broken up into two cases:</a:t>
            </a:r>
          </a:p>
          <a:p>
            <a:pPr marL="228600" indent="-228600">
              <a:buAutoNum type="arabicPeriod"/>
            </a:pPr>
            <a:r>
              <a:rPr lang="en-US" baseline="0" dirty="0" smtClean="0"/>
              <a:t>Face vs. something</a:t>
            </a:r>
          </a:p>
          <a:p>
            <a:pPr marL="228600" indent="-228600">
              <a:buAutoNum type="arabicPeriod"/>
            </a:pPr>
            <a:r>
              <a:rPr lang="en-US" baseline="0" dirty="0" smtClean="0"/>
              <a:t>Edge vs. Edge</a:t>
            </a:r>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2591017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case of edge vs. edge we want to find the closest features between the two edges. This amounts to finding the closest point between two line segments. For the fine details of this test see the section on closest features in Real-Time Collision Detection.</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2360746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find</a:t>
                </a:r>
                <a:r>
                  <a:rPr lang="en-US" baseline="0" dirty="0" smtClean="0"/>
                  <a:t> the closest point between two edges we first</a:t>
                </a:r>
                <a:r>
                  <a:rPr lang="en-US" dirty="0" smtClean="0"/>
                  <a:t> need to </a:t>
                </a:r>
                <a:r>
                  <a:rPr lang="en-US" baseline="0" dirty="0" smtClean="0"/>
                  <a:t>look at the closest point between two infinite lines.</a:t>
                </a:r>
              </a:p>
              <a:p>
                <a:r>
                  <a:rPr lang="en-US" baseline="0" dirty="0" smtClean="0"/>
                  <a:t>The closest point between two lines will be one where we minimize the length of the vector formed by a point on line A and a point on line B.</a:t>
                </a:r>
              </a:p>
              <a:p>
                <a:r>
                  <a:rPr lang="en-US" baseline="0" dirty="0" smtClean="0"/>
                  <a:t>The key observation here is that the closest points between the two objects will form a line that is perpendicular to both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𝐿</m:t>
                        </m:r>
                      </m:e>
                      <m:sub>
                        <m:r>
                          <a:rPr lang="en-US" b="0" i="1" baseline="0"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en-US" dirty="0" smtClean="0"/>
                  <a:t>.</a:t>
                </a:r>
              </a:p>
              <a:p>
                <a:r>
                  <a:rPr lang="en-US" dirty="0" smtClean="0"/>
                  <a:t>This is easiest to see if we</a:t>
                </a:r>
                <a:r>
                  <a:rPr lang="en-US" baseline="0" dirty="0" smtClean="0"/>
                  <a:t> just look at closest point between a point and a line. In this case the closest point will be the orthogonal projection of the test point on the line.</a:t>
                </a:r>
                <a:endParaRPr lang="en-US" dirty="0"/>
              </a:p>
            </p:txBody>
          </p:sp>
        </mc:Choice>
        <mc:Fallback xmlns="">
          <p:sp>
            <p:nvSpPr>
              <p:cNvPr id="3" name="Notes Placeholder 2"/>
              <p:cNvSpPr>
                <a:spLocks noGrp="1"/>
              </p:cNvSpPr>
              <p:nvPr>
                <p:ph type="body" idx="1"/>
              </p:nvPr>
            </p:nvSpPr>
            <p:spPr/>
            <p:txBody>
              <a:bodyPr/>
              <a:lstStyle/>
              <a:p>
                <a:r>
                  <a:rPr lang="en-US" dirty="0" smtClean="0"/>
                  <a:t>To find</a:t>
                </a:r>
                <a:r>
                  <a:rPr lang="en-US" baseline="0" dirty="0" smtClean="0"/>
                  <a:t> the closest point between two edges we first</a:t>
                </a:r>
                <a:r>
                  <a:rPr lang="en-US" dirty="0" smtClean="0"/>
                  <a:t> need to </a:t>
                </a:r>
                <a:r>
                  <a:rPr lang="en-US" baseline="0" dirty="0" smtClean="0"/>
                  <a:t>look at the closest point between two infinite lines.</a:t>
                </a:r>
              </a:p>
              <a:p>
                <a:r>
                  <a:rPr lang="en-US" baseline="0" dirty="0" smtClean="0"/>
                  <a:t>The closest point between two lines will be one where we minimize the length of the vector formed by a point on line A and a point on line B.</a:t>
                </a:r>
              </a:p>
              <a:p>
                <a:r>
                  <a:rPr lang="en-US" baseline="0" dirty="0" smtClean="0"/>
                  <a:t>The key observation here is that the closest points between the two objects will form a line that is perpendicular to both </a:t>
                </a:r>
                <a:r>
                  <a:rPr lang="en-US" b="0" i="0" baseline="0" smtClean="0">
                    <a:latin typeface="Cambria Math" panose="02040503050406030204" pitchFamily="18" charset="0"/>
                  </a:rPr>
                  <a:t>𝐿_1</a:t>
                </a:r>
                <a:r>
                  <a:rPr lang="en-US" dirty="0" smtClean="0"/>
                  <a:t> and </a:t>
                </a:r>
                <a:r>
                  <a:rPr lang="en-US" b="0" i="0" smtClean="0">
                    <a:latin typeface="Cambria Math" panose="02040503050406030204" pitchFamily="18" charset="0"/>
                  </a:rPr>
                  <a:t>𝐿_2</a:t>
                </a:r>
                <a:r>
                  <a:rPr lang="en-US" dirty="0" smtClean="0"/>
                  <a:t>.</a:t>
                </a:r>
              </a:p>
              <a:p>
                <a:r>
                  <a:rPr lang="en-US" dirty="0" smtClean="0"/>
                  <a:t>This is easiest to see if we</a:t>
                </a:r>
                <a:r>
                  <a:rPr lang="en-US" baseline="0" dirty="0" smtClean="0"/>
                  <a:t> just look at closest point between a point and a line. In this case the closest point will be the orthogonal projection of the test point on the line.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157186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 comes</a:t>
            </a:r>
            <a:r>
              <a:rPr lang="en-US" baseline="0" dirty="0" smtClean="0"/>
              <a:t> from the </a:t>
            </a:r>
            <a:r>
              <a:rPr lang="en-US" baseline="0" dirty="0" err="1" smtClean="0"/>
              <a:t>Hyperplane</a:t>
            </a:r>
            <a:r>
              <a:rPr lang="en-US" baseline="0" dirty="0" smtClean="0"/>
              <a:t> Separation Theorem which roughly states that two convex objects are separating if a </a:t>
            </a:r>
            <a:r>
              <a:rPr lang="en-US" baseline="0" dirty="0" err="1" smtClean="0"/>
              <a:t>hyperplane</a:t>
            </a:r>
            <a:r>
              <a:rPr lang="en-US" baseline="0" dirty="0" smtClean="0"/>
              <a:t> can be drawn between them. Once again, a </a:t>
            </a:r>
            <a:r>
              <a:rPr lang="en-US" baseline="0" dirty="0" err="1" smtClean="0"/>
              <a:t>hyperplane</a:t>
            </a:r>
            <a:r>
              <a:rPr lang="en-US" baseline="0" dirty="0" smtClean="0"/>
              <a:t> is just a plane of dimensionality d-1, so in 3d it’s just a regular plane and in 2d it’s a line. If we can draw a line between two convex shapes that doesn’t intersect the two objects then we know they don’t collide.</a:t>
            </a:r>
          </a:p>
          <a:p>
            <a:endParaRPr lang="en-US" baseline="0" dirty="0" smtClean="0"/>
          </a:p>
          <a:p>
            <a:r>
              <a:rPr lang="en-US" baseline="0" dirty="0" smtClean="0"/>
              <a:t>We could perform this test in 3d by classifying all points on each shape and if their classifications overlap then the shapes “overlap” on this axis.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2210618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the 2 t-values</a:t>
            </a:r>
            <a:r>
              <a:rPr lang="en-US" baseline="0" dirty="0" smtClean="0"/>
              <a:t> we can plug in v and solve.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659458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If we sit</a:t>
                </a:r>
                <a:r>
                  <a:rPr lang="en-US" baseline="0" dirty="0" smtClean="0"/>
                  <a:t> down we can solve to get a 2x2 system of equations.</a:t>
                </a:r>
              </a:p>
              <a:p>
                <a:r>
                  <a:rPr lang="en-US" baseline="0" dirty="0" smtClean="0"/>
                  <a:t>We can then label this as </a:t>
                </a:r>
                <a14:m>
                  <m:oMath xmlns:m="http://schemas.openxmlformats.org/officeDocument/2006/math">
                    <m:d>
                      <m:dPr>
                        <m:begChr m:val="["/>
                        <m:endChr m:val="]"/>
                        <m:ctrlPr>
                          <a:rPr lang="en-US" b="0" i="1" baseline="0" smtClean="0">
                            <a:latin typeface="Cambria Math" panose="02040503050406030204" pitchFamily="18" charset="0"/>
                          </a:rPr>
                        </m:ctrlPr>
                      </m:dPr>
                      <m:e>
                        <m:m>
                          <m:mPr>
                            <m:plcHide m:val="on"/>
                            <m:mcs>
                              <m:mc>
                                <m:mcPr>
                                  <m:count m:val="2"/>
                                  <m:mcJc m:val="center"/>
                                </m:mcPr>
                              </m:mc>
                            </m:mcs>
                            <m:ctrlPr>
                              <a:rPr lang="en-US" b="0" i="1" baseline="0" smtClean="0">
                                <a:latin typeface="Cambria Math" panose="02040503050406030204" pitchFamily="18" charset="0"/>
                              </a:rPr>
                            </m:ctrlPr>
                          </m:mPr>
                          <m:mr>
                            <m:e>
                              <m:r>
                                <a:rPr lang="en-US" b="0" i="1" baseline="0" smtClean="0">
                                  <a:latin typeface="Cambria Math" panose="02040503050406030204" pitchFamily="18" charset="0"/>
                                </a:rPr>
                                <m:t>𝑎</m:t>
                              </m:r>
                            </m:e>
                            <m:e>
                              <m:r>
                                <a:rPr lang="en-US" b="0" i="1" baseline="0" smtClean="0">
                                  <a:latin typeface="Cambria Math" panose="02040503050406030204" pitchFamily="18" charset="0"/>
                                </a:rPr>
                                <m:t>−</m:t>
                              </m:r>
                              <m:r>
                                <a:rPr lang="en-US" b="0" i="1" baseline="0" smtClean="0">
                                  <a:latin typeface="Cambria Math" panose="02040503050406030204" pitchFamily="18" charset="0"/>
                                </a:rPr>
                                <m:t>𝑏</m:t>
                              </m:r>
                            </m:e>
                          </m:mr>
                          <m:mr>
                            <m:e>
                              <m:r>
                                <a:rPr lang="en-US" b="0" i="1" baseline="0" smtClean="0">
                                  <a:latin typeface="Cambria Math" panose="02040503050406030204" pitchFamily="18" charset="0"/>
                                </a:rPr>
                                <m:t>𝑏</m:t>
                              </m:r>
                            </m:e>
                            <m:e>
                              <m:r>
                                <a:rPr lang="en-US" b="0" i="1" baseline="0" smtClean="0">
                                  <a:latin typeface="Cambria Math" panose="02040503050406030204" pitchFamily="18" charset="0"/>
                                </a:rPr>
                                <m:t>−</m:t>
                              </m:r>
                              <m:r>
                                <a:rPr lang="en-US" b="0" i="1" baseline="0" smtClean="0">
                                  <a:latin typeface="Cambria Math" panose="02040503050406030204" pitchFamily="18" charset="0"/>
                                </a:rPr>
                                <m:t>𝑒</m:t>
                              </m:r>
                            </m:e>
                          </m:mr>
                        </m:m>
                      </m:e>
                    </m:d>
                    <m:d>
                      <m:dPr>
                        <m:begChr m:val="["/>
                        <m:endChr m:val="]"/>
                        <m:ctrlPr>
                          <a:rPr lang="en-US" b="0" i="1" baseline="0" smtClean="0">
                            <a:latin typeface="Cambria Math" panose="02040503050406030204" pitchFamily="18" charset="0"/>
                          </a:rPr>
                        </m:ctrlPr>
                      </m:dPr>
                      <m:e>
                        <m:m>
                          <m:mPr>
                            <m:plcHide m:val="on"/>
                            <m:mcs>
                              <m:mc>
                                <m:mcPr>
                                  <m:count m:val="1"/>
                                  <m:mcJc m:val="center"/>
                                </m:mcPr>
                              </m:mc>
                            </m:mcs>
                            <m:ctrlPr>
                              <a:rPr lang="en-US" b="0" i="1" baseline="0" smtClean="0">
                                <a:latin typeface="Cambria Math" panose="02040503050406030204" pitchFamily="18" charset="0"/>
                              </a:rPr>
                            </m:ctrlPr>
                          </m:mPr>
                          <m:m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1</m:t>
                                  </m:r>
                                </m:sub>
                              </m:sSub>
                            </m:e>
                          </m:mr>
                          <m:mr>
                            <m:e>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2</m:t>
                                  </m:r>
                                </m:sub>
                              </m:sSub>
                            </m:e>
                          </m:mr>
                        </m:m>
                      </m:e>
                    </m:d>
                    <m:r>
                      <a:rPr lang="en-US" b="0" i="1" baseline="0" smtClean="0">
                        <a:latin typeface="Cambria Math" panose="02040503050406030204" pitchFamily="18" charset="0"/>
                      </a:rPr>
                      <m:t>=</m:t>
                    </m:r>
                    <m:d>
                      <m:dPr>
                        <m:begChr m:val="["/>
                        <m:endChr m:val="]"/>
                        <m:ctrlPr>
                          <a:rPr lang="en-US" b="0" i="1" baseline="0" smtClean="0">
                            <a:latin typeface="Cambria Math" panose="02040503050406030204" pitchFamily="18" charset="0"/>
                          </a:rPr>
                        </m:ctrlPr>
                      </m:dPr>
                      <m:e>
                        <m:m>
                          <m:mPr>
                            <m:plcHide m:val="on"/>
                            <m:mcs>
                              <m:mc>
                                <m:mcPr>
                                  <m:count m:val="1"/>
                                  <m:mcJc m:val="center"/>
                                </m:mcPr>
                              </m:mc>
                            </m:mcs>
                            <m:ctrlPr>
                              <a:rPr lang="en-US" b="0" i="1" baseline="0" smtClean="0">
                                <a:latin typeface="Cambria Math" panose="02040503050406030204" pitchFamily="18" charset="0"/>
                              </a:rPr>
                            </m:ctrlPr>
                          </m:mPr>
                          <m:mr>
                            <m:e>
                              <m:r>
                                <a:rPr lang="en-US" b="0" i="1" baseline="0" smtClean="0">
                                  <a:latin typeface="Cambria Math" panose="02040503050406030204" pitchFamily="18" charset="0"/>
                                </a:rPr>
                                <m:t>−</m:t>
                              </m:r>
                              <m:r>
                                <a:rPr lang="en-US" b="0" i="1" baseline="0" smtClean="0">
                                  <a:latin typeface="Cambria Math" panose="02040503050406030204" pitchFamily="18" charset="0"/>
                                </a:rPr>
                                <m:t>𝑐</m:t>
                              </m:r>
                            </m:e>
                          </m:mr>
                          <m:mr>
                            <m:e>
                              <m:r>
                                <a:rPr lang="en-US" b="0" i="1" baseline="0" smtClean="0">
                                  <a:latin typeface="Cambria Math" panose="02040503050406030204" pitchFamily="18" charset="0"/>
                                </a:rPr>
                                <m:t>−</m:t>
                              </m:r>
                              <m:r>
                                <a:rPr lang="en-US" b="0" i="1" baseline="0" smtClean="0">
                                  <a:latin typeface="Cambria Math" panose="02040503050406030204" pitchFamily="18" charset="0"/>
                                </a:rPr>
                                <m:t>𝑓</m:t>
                              </m:r>
                            </m:e>
                          </m:mr>
                        </m:m>
                      </m:e>
                    </m:d>
                  </m:oMath>
                </a14:m>
                <a:endParaRPr lang="en-US" dirty="0" smtClean="0"/>
              </a:p>
              <a:p>
                <a:r>
                  <a:rPr lang="en-US" dirty="0" smtClean="0"/>
                  <a:t>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1</m:t>
                        </m:r>
                      </m:sub>
                    </m:sSub>
                  </m:oMath>
                </a14:m>
                <a:r>
                  <a:rPr lang="en-US" dirty="0" smtClean="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oMath>
                </a14:m>
                <a:r>
                  <a:rPr lang="en-US" dirty="0" smtClean="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12</m:t>
                        </m:r>
                      </m:sub>
                    </m:sSub>
                  </m:oMath>
                </a14:m>
                <a:r>
                  <a:rPr lang="en-US" dirty="0" smtClean="0"/>
                  <a:t>,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oMath>
                </a14:m>
                <a:r>
                  <a:rPr lang="en-US" dirty="0" smtClean="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12</m:t>
                        </m:r>
                      </m:sub>
                    </m:sSub>
                  </m:oMath>
                </a14:m>
                <a:r>
                  <a:rPr lang="en-US" dirty="0" smtClean="0"/>
                  <a:t>.</a:t>
                </a:r>
              </a:p>
              <a:p>
                <a:r>
                  <a:rPr lang="en-US" dirty="0" smtClean="0"/>
                  <a:t>When solving with</a:t>
                </a:r>
                <a:r>
                  <a:rPr lang="en-US" baseline="0" dirty="0" smtClean="0"/>
                  <a:t> Cramer’s rule we can then solve for </a:t>
                </a:r>
                <a14:m>
                  <m:oMath xmlns:m="http://schemas.openxmlformats.org/officeDocument/2006/math">
                    <m:sSub>
                      <m:sSubPr>
                        <m:ctrlPr>
                          <a:rPr lang="en-US" b="0" i="1" baseline="0" dirty="0" smtClean="0">
                            <a:latin typeface="Cambria Math" panose="02040503050406030204" pitchFamily="18" charset="0"/>
                          </a:rPr>
                        </m:ctrlPr>
                      </m:sSubPr>
                      <m:e>
                        <m:r>
                          <a:rPr lang="en-US" b="0" i="1" baseline="0" dirty="0" smtClean="0">
                            <a:latin typeface="Cambria Math" panose="02040503050406030204" pitchFamily="18" charset="0"/>
                          </a:rPr>
                          <m:t>𝑡</m:t>
                        </m:r>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𝑓𝑏</m:t>
                    </m:r>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𝑐𝑒</m:t>
                    </m:r>
                    <m:r>
                      <a:rPr lang="en-US" b="0" i="1" baseline="0" dirty="0" smtClean="0">
                        <a:latin typeface="Cambria Math" panose="02040503050406030204" pitchFamily="18" charset="0"/>
                      </a:rPr>
                      <m:t>)/</m:t>
                    </m:r>
                    <m:r>
                      <a:rPr lang="en-US" b="0" i="1" baseline="0" dirty="0" smtClean="0">
                        <a:latin typeface="Cambria Math" panose="02040503050406030204" pitchFamily="18" charset="0"/>
                      </a:rPr>
                      <m:t>𝑑</m:t>
                    </m:r>
                  </m:oMath>
                </a14:m>
                <a:r>
                  <a:rPr lang="en-US" baseline="0" dirty="0" smtClean="0"/>
                  <a:t> and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2</m:t>
                        </m:r>
                      </m:sub>
                    </m:sSub>
                    <m:r>
                      <a:rPr lang="en-US" b="0" i="1" baseline="0" smtClean="0">
                        <a:latin typeface="Cambria Math" panose="02040503050406030204" pitchFamily="18" charset="0"/>
                      </a:rPr>
                      <m:t>=(</m:t>
                    </m:r>
                    <m:r>
                      <a:rPr lang="en-US" b="0" i="1" baseline="0" smtClean="0">
                        <a:latin typeface="Cambria Math" panose="02040503050406030204" pitchFamily="18" charset="0"/>
                      </a:rPr>
                      <m:t>𝑎𝑓</m:t>
                    </m:r>
                    <m:r>
                      <a:rPr lang="en-US" b="0" i="1" baseline="0" smtClean="0">
                        <a:latin typeface="Cambria Math" panose="02040503050406030204" pitchFamily="18" charset="0"/>
                      </a:rPr>
                      <m:t>−</m:t>
                    </m:r>
                    <m:r>
                      <a:rPr lang="en-US" b="0" i="1" baseline="0" smtClean="0">
                        <a:latin typeface="Cambria Math" panose="02040503050406030204" pitchFamily="18" charset="0"/>
                      </a:rPr>
                      <m:t>𝑐𝑏</m:t>
                    </m:r>
                    <m:r>
                      <a:rPr lang="en-US" b="0" i="1" baseline="0" smtClean="0">
                        <a:latin typeface="Cambria Math" panose="02040503050406030204" pitchFamily="18" charset="0"/>
                      </a:rPr>
                      <m:t>)/</m:t>
                    </m:r>
                    <m:r>
                      <a:rPr lang="en-US" b="0" i="1" baseline="0" smtClean="0">
                        <a:latin typeface="Cambria Math" panose="02040503050406030204" pitchFamily="18" charset="0"/>
                      </a:rPr>
                      <m:t>𝑑</m:t>
                    </m:r>
                  </m:oMath>
                </a14:m>
                <a:endParaRPr lang="en-US" baseline="0" dirty="0" smtClean="0"/>
              </a:p>
              <a:p>
                <a:r>
                  <a:rPr lang="en-US" baseline="0" dirty="0" smtClean="0"/>
                  <a:t>Where </a:t>
                </a:r>
                <a14:m>
                  <m:oMath xmlns:m="http://schemas.openxmlformats.org/officeDocument/2006/math">
                    <m:r>
                      <a:rPr lang="en-US" b="0" i="1" baseline="0" smtClean="0">
                        <a:latin typeface="Cambria Math" panose="02040503050406030204" pitchFamily="18" charset="0"/>
                      </a:rPr>
                      <m:t>𝑑</m:t>
                    </m:r>
                    <m:r>
                      <a:rPr lang="en-US" b="0" i="1" baseline="0" smtClean="0">
                        <a:latin typeface="Cambria Math" panose="02040503050406030204" pitchFamily="18" charset="0"/>
                      </a:rPr>
                      <m:t>=</m:t>
                    </m:r>
                    <m:r>
                      <a:rPr lang="en-US" b="0" i="1" baseline="0" smtClean="0">
                        <a:latin typeface="Cambria Math" panose="02040503050406030204" pitchFamily="18" charset="0"/>
                      </a:rPr>
                      <m:t>𝑎𝑒</m:t>
                    </m:r>
                    <m:r>
                      <a:rPr lang="en-US" b="0" i="1" baseline="0" smtClean="0">
                        <a:latin typeface="Cambria Math" panose="02040503050406030204" pitchFamily="18" charset="0"/>
                      </a:rPr>
                      <m:t>−</m:t>
                    </m:r>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𝑏</m:t>
                        </m:r>
                      </m:e>
                      <m:sup>
                        <m:r>
                          <a:rPr lang="en-US" b="0" i="1" baseline="0" smtClean="0">
                            <a:latin typeface="Cambria Math" panose="02040503050406030204" pitchFamily="18" charset="0"/>
                          </a:rPr>
                          <m:t>2</m:t>
                        </m:r>
                      </m:sup>
                    </m:sSup>
                  </m:oMath>
                </a14:m>
                <a:r>
                  <a:rPr lang="en-US" baseline="0" dirty="0" smtClean="0"/>
                  <a:t>. Note: this re-arranged some terms to remove some minus signs.</a:t>
                </a:r>
              </a:p>
              <a:p>
                <a:endParaRPr lang="en-US" baseline="0" dirty="0" smtClean="0"/>
              </a:p>
              <a:p>
                <a:r>
                  <a:rPr lang="en-US" baseline="0" dirty="0" smtClean="0"/>
                  <a:t>From a quick look we can see some interesting things about d. First note that we can expand to get </a:t>
                </a:r>
                <a14:m>
                  <m:oMath xmlns:m="http://schemas.openxmlformats.org/officeDocument/2006/math">
                    <m:r>
                      <a:rPr lang="en-US" b="0" i="1" baseline="0" smtClean="0">
                        <a:latin typeface="Cambria Math" panose="02040503050406030204" pitchFamily="18" charset="0"/>
                      </a:rPr>
                      <m:t>𝑑</m:t>
                    </m:r>
                    <m:r>
                      <a:rPr lang="en-US" b="0" i="1" baseline="0" smtClean="0">
                        <a:latin typeface="Cambria Math" panose="02040503050406030204" pitchFamily="18" charset="0"/>
                      </a:rPr>
                      <m:t>=</m:t>
                    </m:r>
                    <m:sSubSup>
                      <m:sSubSupPr>
                        <m:ctrlPr>
                          <a:rPr lang="en-US" b="0" i="1" baseline="0" dirty="0" smtClean="0">
                            <a:latin typeface="Cambria Math" panose="02040503050406030204" pitchFamily="18" charset="0"/>
                          </a:rPr>
                        </m:ctrlPr>
                      </m:sSubSupPr>
                      <m:e>
                        <m:acc>
                          <m:accPr>
                            <m:chr m:val="⃗"/>
                            <m:ctrlPr>
                              <a:rPr lang="en-US" b="0" i="1" baseline="0" smtClean="0">
                                <a:latin typeface="Cambria Math" panose="02040503050406030204" pitchFamily="18" charset="0"/>
                              </a:rPr>
                            </m:ctrlPr>
                          </m:accPr>
                          <m:e>
                            <m:r>
                              <m:rPr>
                                <m:sty m:val="p"/>
                              </m:rPr>
                              <a:rPr lang="en-US" b="0" i="0" baseline="0" smtClean="0">
                                <a:latin typeface="Cambria Math" panose="02040503050406030204" pitchFamily="18" charset="0"/>
                              </a:rPr>
                              <m:t>d</m:t>
                            </m:r>
                          </m:e>
                        </m:acc>
                      </m:e>
                      <m:sub>
                        <m:r>
                          <a:rPr lang="en-US" b="0" i="1" baseline="0" dirty="0" smtClean="0">
                            <a:latin typeface="Cambria Math" panose="02040503050406030204" pitchFamily="18" charset="0"/>
                          </a:rPr>
                          <m:t>1</m:t>
                        </m:r>
                      </m:sub>
                      <m:sup>
                        <m:r>
                          <a:rPr lang="en-US" b="0" i="1" baseline="0" dirty="0" smtClean="0">
                            <a:latin typeface="Cambria Math" panose="02040503050406030204" pitchFamily="18" charset="0"/>
                          </a:rPr>
                          <m:t>2</m:t>
                        </m:r>
                      </m:sup>
                    </m:sSubSup>
                    <m:sSubSup>
                      <m:sSubSupPr>
                        <m:ctrlPr>
                          <a:rPr lang="en-US" b="0" i="1" baseline="0" dirty="0" smtClean="0">
                            <a:latin typeface="Cambria Math" panose="02040503050406030204" pitchFamily="18" charset="0"/>
                          </a:rPr>
                        </m:ctrlPr>
                      </m:sSubSup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2</m:t>
                        </m:r>
                      </m:sub>
                      <m:sup>
                        <m:r>
                          <a:rPr lang="en-US" b="0" i="1" baseline="0" dirty="0" smtClean="0">
                            <a:latin typeface="Cambria Math" panose="02040503050406030204" pitchFamily="18" charset="0"/>
                          </a:rPr>
                          <m:t>2</m:t>
                        </m:r>
                      </m:sup>
                    </m:sSubSup>
                    <m:r>
                      <a:rPr lang="en-US" b="0" i="1" baseline="0" dirty="0" smtClean="0">
                        <a:latin typeface="Cambria Math" panose="02040503050406030204" pitchFamily="18" charset="0"/>
                      </a:rPr>
                      <m:t>−</m:t>
                    </m:r>
                    <m:sSup>
                      <m:sSupPr>
                        <m:ctrlPr>
                          <a:rPr lang="en-US" b="0" i="1" baseline="0" dirty="0" smtClean="0">
                            <a:latin typeface="Cambria Math" panose="02040503050406030204" pitchFamily="18" charset="0"/>
                          </a:rPr>
                        </m:ctrlPr>
                      </m:sSupPr>
                      <m:e>
                        <m:d>
                          <m:dPr>
                            <m:ctrlPr>
                              <a:rPr lang="en-US" b="0" i="1" baseline="0" dirty="0" smtClean="0">
                                <a:latin typeface="Cambria Math" panose="02040503050406030204" pitchFamily="18" charset="0"/>
                              </a:rPr>
                            </m:ctrlPr>
                          </m:dPr>
                          <m:e>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1</m:t>
                                </m:r>
                              </m:sub>
                            </m:sSub>
                            <m:r>
                              <a:rPr lang="en-US" b="0" i="1" baseline="0" dirty="0" smtClean="0">
                                <a:latin typeface="Cambria Math" panose="02040503050406030204" pitchFamily="18" charset="0"/>
                              </a:rPr>
                              <m:t>∙</m:t>
                            </m:r>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2</m:t>
                                </m:r>
                              </m:sub>
                            </m:sSub>
                          </m:e>
                        </m:d>
                      </m:e>
                      <m:sup>
                        <m:r>
                          <a:rPr lang="en-US" b="0" i="1" baseline="0" dirty="0" smtClean="0">
                            <a:latin typeface="Cambria Math" panose="02040503050406030204" pitchFamily="18" charset="0"/>
                          </a:rPr>
                          <m:t>2</m:t>
                        </m:r>
                      </m:sup>
                    </m:sSup>
                  </m:oMath>
                </a14:m>
                <a:r>
                  <a:rPr lang="en-US" baseline="0" dirty="0" smtClean="0"/>
                  <a:t>. First remember our dot-product identities. So we can expand to get: </a:t>
                </a:r>
                <a14:m>
                  <m:oMath xmlns:m="http://schemas.openxmlformats.org/officeDocument/2006/math">
                    <m:r>
                      <a:rPr lang="en-US" b="0" i="1" baseline="0" smtClean="0">
                        <a:latin typeface="Cambria Math" panose="02040503050406030204" pitchFamily="18" charset="0"/>
                      </a:rPr>
                      <m:t>𝑑</m:t>
                    </m:r>
                    <m:r>
                      <a:rPr lang="en-US" b="0" i="1" baseline="0" smtClean="0">
                        <a:latin typeface="Cambria Math" panose="02040503050406030204" pitchFamily="18" charset="0"/>
                      </a:rPr>
                      <m:t>=</m:t>
                    </m:r>
                    <m:sSubSup>
                      <m:sSubSupPr>
                        <m:ctrlPr>
                          <a:rPr lang="en-US" b="0" i="1" baseline="0" dirty="0" smtClean="0">
                            <a:latin typeface="Cambria Math" panose="02040503050406030204" pitchFamily="18" charset="0"/>
                          </a:rPr>
                        </m:ctrlPr>
                      </m:sSubSupPr>
                      <m:e>
                        <m:acc>
                          <m:accPr>
                            <m:chr m:val="⃗"/>
                            <m:ctrlPr>
                              <a:rPr lang="en-US" b="0" i="1" baseline="0" smtClean="0">
                                <a:latin typeface="Cambria Math" panose="02040503050406030204" pitchFamily="18" charset="0"/>
                              </a:rPr>
                            </m:ctrlPr>
                          </m:accPr>
                          <m:e>
                            <m:r>
                              <m:rPr>
                                <m:sty m:val="p"/>
                              </m:rPr>
                              <a:rPr lang="en-US" b="0" i="0" baseline="0" smtClean="0">
                                <a:latin typeface="Cambria Math" panose="02040503050406030204" pitchFamily="18" charset="0"/>
                              </a:rPr>
                              <m:t>d</m:t>
                            </m:r>
                          </m:e>
                        </m:acc>
                      </m:e>
                      <m:sub>
                        <m:r>
                          <a:rPr lang="en-US" b="0" i="1" baseline="0" dirty="0" smtClean="0">
                            <a:latin typeface="Cambria Math" panose="02040503050406030204" pitchFamily="18" charset="0"/>
                          </a:rPr>
                          <m:t>1</m:t>
                        </m:r>
                      </m:sub>
                      <m:sup>
                        <m:r>
                          <a:rPr lang="en-US" b="0" i="1" baseline="0" dirty="0" smtClean="0">
                            <a:latin typeface="Cambria Math" panose="02040503050406030204" pitchFamily="18" charset="0"/>
                          </a:rPr>
                          <m:t>2</m:t>
                        </m:r>
                      </m:sup>
                    </m:sSubSup>
                    <m:sSubSup>
                      <m:sSubSupPr>
                        <m:ctrlPr>
                          <a:rPr lang="en-US" b="0" i="1" baseline="0" dirty="0" smtClean="0">
                            <a:latin typeface="Cambria Math" panose="02040503050406030204" pitchFamily="18" charset="0"/>
                          </a:rPr>
                        </m:ctrlPr>
                      </m:sSubSup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2</m:t>
                        </m:r>
                      </m:sub>
                      <m:sup>
                        <m:r>
                          <a:rPr lang="en-US" b="0" i="1" baseline="0" dirty="0" smtClean="0">
                            <a:latin typeface="Cambria Math" panose="02040503050406030204" pitchFamily="18" charset="0"/>
                          </a:rPr>
                          <m:t>2</m:t>
                        </m:r>
                      </m:sup>
                    </m:sSubSup>
                    <m:r>
                      <a:rPr lang="en-US" b="0" i="1" baseline="0" dirty="0" smtClean="0">
                        <a:latin typeface="Cambria Math" panose="02040503050406030204" pitchFamily="18" charset="0"/>
                      </a:rPr>
                      <m:t>−</m:t>
                    </m:r>
                    <m:sSup>
                      <m:sSupPr>
                        <m:ctrlPr>
                          <a:rPr lang="en-US" b="0" i="1" baseline="0" dirty="0" smtClean="0">
                            <a:latin typeface="Cambria Math" panose="02040503050406030204" pitchFamily="18" charset="0"/>
                          </a:rPr>
                        </m:ctrlPr>
                      </m:sSupPr>
                      <m:e>
                        <m:d>
                          <m:dPr>
                            <m:ctrlPr>
                              <a:rPr lang="en-US" b="0" i="1" baseline="0" dirty="0" smtClean="0">
                                <a:latin typeface="Cambria Math" panose="02040503050406030204" pitchFamily="18" charset="0"/>
                              </a:rPr>
                            </m:ctrlPr>
                          </m:dPr>
                          <m:e>
                            <m:d>
                              <m:dPr>
                                <m:begChr m:val="|"/>
                                <m:endChr m:val="|"/>
                                <m:ctrlPr>
                                  <a:rPr lang="en-US" b="0" i="1" baseline="0" dirty="0" smtClean="0">
                                    <a:latin typeface="Cambria Math" panose="02040503050406030204" pitchFamily="18" charset="0"/>
                                  </a:rPr>
                                </m:ctrlPr>
                              </m:dPr>
                              <m:e>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1</m:t>
                                    </m:r>
                                  </m:sub>
                                </m:sSub>
                              </m:e>
                            </m:d>
                            <m:d>
                              <m:dPr>
                                <m:begChr m:val="|"/>
                                <m:endChr m:val="|"/>
                                <m:ctrlPr>
                                  <a:rPr lang="en-US" b="0" i="1" baseline="0" dirty="0" smtClean="0">
                                    <a:latin typeface="Cambria Math" panose="02040503050406030204" pitchFamily="18" charset="0"/>
                                  </a:rPr>
                                </m:ctrlPr>
                              </m:dPr>
                              <m:e>
                                <m:sSub>
                                  <m:sSubPr>
                                    <m:ctrlPr>
                                      <a:rPr lang="en-US" b="0" i="1" baseline="0" dirty="0" smtClean="0">
                                        <a:latin typeface="Cambria Math" panose="02040503050406030204" pitchFamily="18" charset="0"/>
                                      </a:rPr>
                                    </m:ctrlPr>
                                  </m:sSub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2</m:t>
                                    </m:r>
                                  </m:sub>
                                </m:sSub>
                              </m:e>
                            </m:d>
                            <m:r>
                              <m:rPr>
                                <m:sty m:val="p"/>
                              </m:rPr>
                              <a:rPr lang="en-US" b="0" i="0" baseline="0" dirty="0" smtClean="0">
                                <a:latin typeface="Cambria Math" panose="02040503050406030204" pitchFamily="18" charset="0"/>
                              </a:rPr>
                              <m:t>cos</m:t>
                            </m:r>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𝜃</m:t>
                                </m:r>
                              </m:e>
                            </m:d>
                          </m:e>
                        </m:d>
                      </m:e>
                      <m:sup>
                        <m:r>
                          <a:rPr lang="en-US" b="0" i="1" baseline="0" dirty="0" smtClean="0">
                            <a:latin typeface="Cambria Math" panose="02040503050406030204" pitchFamily="18" charset="0"/>
                          </a:rPr>
                          <m:t>2</m:t>
                        </m:r>
                      </m:sup>
                    </m:sSup>
                  </m:oMath>
                </a14:m>
                <a:r>
                  <a:rPr lang="en-US" baseline="0" dirty="0" smtClean="0"/>
                  <a:t>. From here we can do some more manipulation to get: </a:t>
                </a:r>
                <a14:m>
                  <m:oMath xmlns:m="http://schemas.openxmlformats.org/officeDocument/2006/math">
                    <m:r>
                      <a:rPr lang="en-US" b="0" i="1" baseline="0" smtClean="0">
                        <a:latin typeface="Cambria Math" panose="02040503050406030204" pitchFamily="18" charset="0"/>
                      </a:rPr>
                      <m:t>𝑑</m:t>
                    </m:r>
                    <m:r>
                      <a:rPr lang="en-US" b="0" i="1" baseline="0" smtClean="0">
                        <a:latin typeface="Cambria Math" panose="02040503050406030204" pitchFamily="18" charset="0"/>
                      </a:rPr>
                      <m:t>=</m:t>
                    </m:r>
                    <m:sSubSup>
                      <m:sSubSupPr>
                        <m:ctrlPr>
                          <a:rPr lang="en-US" b="0" i="1" baseline="0" dirty="0" smtClean="0">
                            <a:latin typeface="Cambria Math" panose="02040503050406030204" pitchFamily="18" charset="0"/>
                          </a:rPr>
                        </m:ctrlPr>
                      </m:sSubSupPr>
                      <m:e>
                        <m:acc>
                          <m:accPr>
                            <m:chr m:val="⃗"/>
                            <m:ctrlPr>
                              <a:rPr lang="en-US" b="0" i="1" baseline="0" smtClean="0">
                                <a:latin typeface="Cambria Math" panose="02040503050406030204" pitchFamily="18" charset="0"/>
                              </a:rPr>
                            </m:ctrlPr>
                          </m:accPr>
                          <m:e>
                            <m:r>
                              <m:rPr>
                                <m:sty m:val="p"/>
                              </m:rPr>
                              <a:rPr lang="en-US" b="0" i="0" baseline="0" smtClean="0">
                                <a:latin typeface="Cambria Math" panose="02040503050406030204" pitchFamily="18" charset="0"/>
                              </a:rPr>
                              <m:t>d</m:t>
                            </m:r>
                          </m:e>
                        </m:acc>
                      </m:e>
                      <m:sub>
                        <m:r>
                          <a:rPr lang="en-US" b="0" i="1" baseline="0" dirty="0" smtClean="0">
                            <a:latin typeface="Cambria Math" panose="02040503050406030204" pitchFamily="18" charset="0"/>
                          </a:rPr>
                          <m:t>1</m:t>
                        </m:r>
                      </m:sub>
                      <m:sup>
                        <m:r>
                          <a:rPr lang="en-US" b="0" i="1" baseline="0" dirty="0" smtClean="0">
                            <a:latin typeface="Cambria Math" panose="02040503050406030204" pitchFamily="18" charset="0"/>
                          </a:rPr>
                          <m:t>2</m:t>
                        </m:r>
                      </m:sup>
                    </m:sSubSup>
                    <m:sSubSup>
                      <m:sSubSupPr>
                        <m:ctrlPr>
                          <a:rPr lang="en-US" b="0" i="1" baseline="0" dirty="0" smtClean="0">
                            <a:latin typeface="Cambria Math" panose="02040503050406030204" pitchFamily="18" charset="0"/>
                          </a:rPr>
                        </m:ctrlPr>
                      </m:sSubSup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2</m:t>
                        </m:r>
                      </m:sub>
                      <m:sup>
                        <m:r>
                          <a:rPr lang="en-US" b="0" i="1" baseline="0" dirty="0" smtClean="0">
                            <a:latin typeface="Cambria Math" panose="02040503050406030204" pitchFamily="18" charset="0"/>
                          </a:rPr>
                          <m:t>2</m:t>
                        </m:r>
                      </m:sup>
                    </m:sSubSup>
                    <m:sSup>
                      <m:sSupPr>
                        <m:ctrlPr>
                          <a:rPr lang="en-US" b="0" i="1" baseline="0" dirty="0" smtClean="0">
                            <a:latin typeface="Cambria Math" panose="02040503050406030204" pitchFamily="18" charset="0"/>
                          </a:rPr>
                        </m:ctrlPr>
                      </m:sSupPr>
                      <m:e>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1−</m:t>
                            </m:r>
                            <m:r>
                              <m:rPr>
                                <m:sty m:val="p"/>
                              </m:rPr>
                              <a:rPr lang="en-US" b="0" i="0" baseline="0" dirty="0" smtClean="0">
                                <a:latin typeface="Cambria Math" panose="02040503050406030204" pitchFamily="18" charset="0"/>
                              </a:rPr>
                              <m:t>cos</m:t>
                            </m:r>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𝜃</m:t>
                                </m:r>
                              </m:e>
                            </m:d>
                          </m:e>
                        </m:d>
                      </m:e>
                      <m:sup>
                        <m:r>
                          <a:rPr lang="en-US" b="0" i="1" baseline="0" dirty="0" smtClean="0">
                            <a:latin typeface="Cambria Math" panose="02040503050406030204" pitchFamily="18" charset="0"/>
                          </a:rPr>
                          <m:t>2</m:t>
                        </m:r>
                      </m:sup>
                    </m:sSup>
                    <m:r>
                      <a:rPr lang="en-US" b="0" i="1" baseline="0" dirty="0" smtClean="0">
                        <a:latin typeface="Cambria Math" panose="02040503050406030204" pitchFamily="18" charset="0"/>
                      </a:rPr>
                      <m:t>=</m:t>
                    </m:r>
                    <m:sSubSup>
                      <m:sSubSupPr>
                        <m:ctrlPr>
                          <a:rPr lang="en-US" b="0" i="1" baseline="0" dirty="0" smtClean="0">
                            <a:latin typeface="Cambria Math" panose="02040503050406030204" pitchFamily="18" charset="0"/>
                          </a:rPr>
                        </m:ctrlPr>
                      </m:sSubSupPr>
                      <m:e>
                        <m:acc>
                          <m:accPr>
                            <m:chr m:val="⃗"/>
                            <m:ctrlPr>
                              <a:rPr lang="en-US" b="0" i="1" baseline="0" smtClean="0">
                                <a:latin typeface="Cambria Math" panose="02040503050406030204" pitchFamily="18" charset="0"/>
                              </a:rPr>
                            </m:ctrlPr>
                          </m:accPr>
                          <m:e>
                            <m:r>
                              <m:rPr>
                                <m:sty m:val="p"/>
                              </m:rPr>
                              <a:rPr lang="en-US" b="0" i="0" baseline="0" smtClean="0">
                                <a:latin typeface="Cambria Math" panose="02040503050406030204" pitchFamily="18" charset="0"/>
                              </a:rPr>
                              <m:t>d</m:t>
                            </m:r>
                          </m:e>
                        </m:acc>
                      </m:e>
                      <m:sub>
                        <m:r>
                          <a:rPr lang="en-US" b="0" i="1" baseline="0" dirty="0" smtClean="0">
                            <a:latin typeface="Cambria Math" panose="02040503050406030204" pitchFamily="18" charset="0"/>
                          </a:rPr>
                          <m:t>1</m:t>
                        </m:r>
                      </m:sub>
                      <m:sup>
                        <m:r>
                          <a:rPr lang="en-US" b="0" i="1" baseline="0" dirty="0" smtClean="0">
                            <a:latin typeface="Cambria Math" panose="02040503050406030204" pitchFamily="18" charset="0"/>
                          </a:rPr>
                          <m:t>2</m:t>
                        </m:r>
                      </m:sup>
                    </m:sSubSup>
                    <m:sSubSup>
                      <m:sSubSupPr>
                        <m:ctrlPr>
                          <a:rPr lang="en-US" b="0" i="1" baseline="0" dirty="0" smtClean="0">
                            <a:latin typeface="Cambria Math" panose="02040503050406030204" pitchFamily="18" charset="0"/>
                          </a:rPr>
                        </m:ctrlPr>
                      </m:sSubSupPr>
                      <m:e>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𝑑</m:t>
                            </m:r>
                          </m:e>
                        </m:acc>
                      </m:e>
                      <m:sub>
                        <m:r>
                          <a:rPr lang="en-US" b="0" i="1" baseline="0" dirty="0" smtClean="0">
                            <a:latin typeface="Cambria Math" panose="02040503050406030204" pitchFamily="18" charset="0"/>
                          </a:rPr>
                          <m:t>2</m:t>
                        </m:r>
                      </m:sub>
                      <m:sup>
                        <m:r>
                          <a:rPr lang="en-US" b="0" i="1" baseline="0" dirty="0" smtClean="0">
                            <a:latin typeface="Cambria Math" panose="02040503050406030204" pitchFamily="18" charset="0"/>
                          </a:rPr>
                          <m:t>2</m:t>
                        </m:r>
                      </m:sup>
                    </m:sSubSup>
                    <m:func>
                      <m:funcPr>
                        <m:ctrlPr>
                          <a:rPr lang="en-US" b="0" i="1" baseline="0" dirty="0" smtClean="0">
                            <a:latin typeface="Cambria Math" panose="02040503050406030204" pitchFamily="18" charset="0"/>
                          </a:rPr>
                        </m:ctrlPr>
                      </m:funcPr>
                      <m:fName>
                        <m:sSup>
                          <m:sSupPr>
                            <m:ctrlPr>
                              <a:rPr lang="en-US" b="0" i="1" baseline="0" dirty="0" smtClean="0">
                                <a:latin typeface="Cambria Math" panose="02040503050406030204" pitchFamily="18" charset="0"/>
                              </a:rPr>
                            </m:ctrlPr>
                          </m:sSupPr>
                          <m:e>
                            <m:r>
                              <m:rPr>
                                <m:sty m:val="p"/>
                              </m:rPr>
                              <a:rPr lang="en-US" b="0" i="0" baseline="0" dirty="0" smtClean="0">
                                <a:latin typeface="Cambria Math" panose="02040503050406030204" pitchFamily="18" charset="0"/>
                              </a:rPr>
                              <m:t>sin</m:t>
                            </m:r>
                          </m:e>
                          <m:sup>
                            <m:r>
                              <a:rPr lang="en-US" b="0" i="1" baseline="0" dirty="0" smtClean="0">
                                <a:latin typeface="Cambria Math" panose="02040503050406030204" pitchFamily="18" charset="0"/>
                              </a:rPr>
                              <m:t>2</m:t>
                            </m:r>
                          </m:sup>
                        </m:sSup>
                      </m:fName>
                      <m:e>
                        <m:d>
                          <m:dPr>
                            <m:ctrlPr>
                              <a:rPr lang="en-US" b="0" i="1" baseline="0" dirty="0" smtClean="0">
                                <a:latin typeface="Cambria Math" panose="02040503050406030204" pitchFamily="18" charset="0"/>
                              </a:rPr>
                            </m:ctrlPr>
                          </m:dPr>
                          <m:e>
                            <m:r>
                              <a:rPr lang="en-US" b="0" i="1" baseline="0" dirty="0" smtClean="0">
                                <a:latin typeface="Cambria Math" panose="02040503050406030204" pitchFamily="18" charset="0"/>
                              </a:rPr>
                              <m:t>𝜃</m:t>
                            </m:r>
                          </m:e>
                        </m:d>
                      </m:e>
                    </m:func>
                  </m:oMath>
                </a14:m>
                <a:r>
                  <a:rPr lang="en-US" baseline="0" dirty="0" smtClean="0"/>
                  <a:t>. Note now that </a:t>
                </a:r>
                <a14:m>
                  <m:oMath xmlns:m="http://schemas.openxmlformats.org/officeDocument/2006/math">
                    <m:r>
                      <a:rPr lang="en-US" b="0" i="1" baseline="0" smtClean="0">
                        <a:latin typeface="Cambria Math" panose="02040503050406030204" pitchFamily="18" charset="0"/>
                      </a:rPr>
                      <m:t>𝑑</m:t>
                    </m:r>
                    <m:r>
                      <a:rPr lang="en-US" b="0" i="1" baseline="0" smtClean="0">
                        <a:latin typeface="Cambria Math" panose="02040503050406030204" pitchFamily="18" charset="0"/>
                      </a:rPr>
                      <m:t>≥0</m:t>
                    </m:r>
                  </m:oMath>
                </a14:m>
                <a:r>
                  <a:rPr lang="en-US" baseline="0" dirty="0" smtClean="0"/>
                  <a:t> and if d is zero then the lines are parallel.</a:t>
                </a:r>
              </a:p>
            </p:txBody>
          </p:sp>
        </mc:Choice>
        <mc:Fallback xmlns="">
          <p:sp>
            <p:nvSpPr>
              <p:cNvPr id="3" name="Notes Placeholder 2"/>
              <p:cNvSpPr>
                <a:spLocks noGrp="1"/>
              </p:cNvSpPr>
              <p:nvPr>
                <p:ph type="body" idx="1"/>
              </p:nvPr>
            </p:nvSpPr>
            <p:spPr/>
            <p:txBody>
              <a:bodyPr/>
              <a:lstStyle/>
              <a:p>
                <a:r>
                  <a:rPr lang="en-US" dirty="0" smtClean="0"/>
                  <a:t>If we sit</a:t>
                </a:r>
                <a:r>
                  <a:rPr lang="en-US" baseline="0" dirty="0" smtClean="0"/>
                  <a:t> down we can solve to get a 2x2 system of equations.</a:t>
                </a:r>
              </a:p>
              <a:p>
                <a:r>
                  <a:rPr lang="en-US" baseline="0" dirty="0" smtClean="0"/>
                  <a:t>We can then label this as </a:t>
                </a:r>
                <a:r>
                  <a:rPr lang="en-US" b="0" i="0" baseline="0" smtClean="0">
                    <a:latin typeface="Cambria Math" panose="02040503050406030204" pitchFamily="18" charset="0"/>
                  </a:rPr>
                  <a:t>[■(𝑎&amp;−𝑏@𝑏&amp;−𝑒)][■(𝑡_1@𝑡_2 )]=[■(−𝑐@−𝑓)]</a:t>
                </a:r>
                <a:endParaRPr lang="en-US" dirty="0" smtClean="0"/>
              </a:p>
              <a:p>
                <a:r>
                  <a:rPr lang="en-US" dirty="0" smtClean="0"/>
                  <a:t>Where </a:t>
                </a:r>
                <a:r>
                  <a:rPr lang="en-US" b="0" i="0" smtClean="0">
                    <a:latin typeface="Cambria Math" panose="02040503050406030204" pitchFamily="18" charset="0"/>
                  </a:rPr>
                  <a:t>𝑎=𝑑 ⃗</a:t>
                </a:r>
                <a:r>
                  <a:rPr lang="en-US" b="0" i="0" dirty="0" smtClean="0">
                    <a:latin typeface="Cambria Math" panose="02040503050406030204" pitchFamily="18" charset="0"/>
                  </a:rPr>
                  <a:t>_1∙𝑑 ⃗_1</a:t>
                </a:r>
                <a:r>
                  <a:rPr lang="en-US" dirty="0" smtClean="0"/>
                  <a:t>, </a:t>
                </a:r>
                <a:r>
                  <a:rPr lang="en-US" b="0" i="0" smtClean="0">
                    <a:latin typeface="Cambria Math" panose="02040503050406030204" pitchFamily="18" charset="0"/>
                  </a:rPr>
                  <a:t>𝑏=𝑑 ⃗</a:t>
                </a:r>
                <a:r>
                  <a:rPr lang="en-US" b="0" i="0" dirty="0" smtClean="0">
                    <a:latin typeface="Cambria Math" panose="02040503050406030204" pitchFamily="18" charset="0"/>
                  </a:rPr>
                  <a:t>_1∙𝑑 ⃗_2</a:t>
                </a:r>
                <a:r>
                  <a:rPr lang="en-US" dirty="0" smtClean="0"/>
                  <a:t>, </a:t>
                </a:r>
                <a:r>
                  <a:rPr lang="en-US" b="0" i="0" smtClean="0">
                    <a:latin typeface="Cambria Math" panose="02040503050406030204" pitchFamily="18" charset="0"/>
                  </a:rPr>
                  <a:t>𝑐=𝑑 ⃗</a:t>
                </a:r>
                <a:r>
                  <a:rPr lang="en-US" b="0" i="0" dirty="0" smtClean="0">
                    <a:latin typeface="Cambria Math" panose="02040503050406030204" pitchFamily="18" charset="0"/>
                  </a:rPr>
                  <a:t>_1∙𝑆 ⃗_12</a:t>
                </a:r>
                <a:r>
                  <a:rPr lang="en-US" dirty="0" smtClean="0"/>
                  <a:t>, </a:t>
                </a:r>
                <a:r>
                  <a:rPr lang="en-US" b="0" i="0" smtClean="0">
                    <a:latin typeface="Cambria Math" panose="02040503050406030204" pitchFamily="18" charset="0"/>
                  </a:rPr>
                  <a:t>𝑒=𝑑 ⃗</a:t>
                </a:r>
                <a:r>
                  <a:rPr lang="en-US" b="0" i="0" dirty="0" smtClean="0">
                    <a:latin typeface="Cambria Math" panose="02040503050406030204" pitchFamily="18" charset="0"/>
                  </a:rPr>
                  <a:t>_2∙𝑑 ⃗_2</a:t>
                </a:r>
                <a:r>
                  <a:rPr lang="en-US" dirty="0" smtClean="0"/>
                  <a:t>, and </a:t>
                </a:r>
                <a:r>
                  <a:rPr lang="en-US" b="0" i="0" smtClean="0">
                    <a:latin typeface="Cambria Math" panose="02040503050406030204" pitchFamily="18" charset="0"/>
                  </a:rPr>
                  <a:t>𝑓=−𝑑 ⃗_2∙𝑆 ⃗_12</a:t>
                </a:r>
                <a:r>
                  <a:rPr lang="en-US" dirty="0" smtClean="0"/>
                  <a:t>.</a:t>
                </a:r>
              </a:p>
              <a:p>
                <a:r>
                  <a:rPr lang="en-US" dirty="0" smtClean="0"/>
                  <a:t>When solving with</a:t>
                </a:r>
                <a:r>
                  <a:rPr lang="en-US" baseline="0" dirty="0" smtClean="0"/>
                  <a:t> Cramer’s rule we can then solve for </a:t>
                </a:r>
                <a:r>
                  <a:rPr lang="en-US" b="0" i="0" baseline="0" dirty="0" smtClean="0">
                    <a:latin typeface="Cambria Math" panose="02040503050406030204" pitchFamily="18" charset="0"/>
                  </a:rPr>
                  <a:t>𝑡_1=(𝑐𝑒−𝑓𝑏)/𝑑</a:t>
                </a:r>
                <a:r>
                  <a:rPr lang="en-US" baseline="0" dirty="0" smtClean="0"/>
                  <a:t> and </a:t>
                </a:r>
                <a:r>
                  <a:rPr lang="en-US" b="0" i="0" baseline="0" smtClean="0">
                    <a:latin typeface="Cambria Math" panose="02040503050406030204" pitchFamily="18" charset="0"/>
                  </a:rPr>
                  <a:t>𝑡_2=(𝑎𝑓−𝑐𝑏)/𝑑</a:t>
                </a:r>
                <a:endParaRPr lang="en-US" baseline="0" dirty="0" smtClean="0"/>
              </a:p>
              <a:p>
                <a:r>
                  <a:rPr lang="en-US" baseline="0" dirty="0" smtClean="0"/>
                  <a:t>Where </a:t>
                </a:r>
                <a:r>
                  <a:rPr lang="en-US" b="0" i="0" baseline="0" smtClean="0">
                    <a:latin typeface="Cambria Math" panose="02040503050406030204" pitchFamily="18" charset="0"/>
                  </a:rPr>
                  <a:t>𝑑=𝑎𝑒−𝑏^2</a:t>
                </a:r>
                <a:r>
                  <a:rPr lang="en-US" baseline="0" dirty="0" smtClean="0"/>
                  <a:t>. Note: this re-arranged some terms to remove some minus signs.</a:t>
                </a:r>
              </a:p>
              <a:p>
                <a:endParaRPr lang="en-US" baseline="0" dirty="0" smtClean="0"/>
              </a:p>
              <a:p>
                <a:r>
                  <a:rPr lang="en-US" baseline="0" dirty="0" smtClean="0"/>
                  <a:t>From a quick look we can see some interesting things about d. First note that we can expand to get </a:t>
                </a:r>
                <a:r>
                  <a:rPr lang="en-US" b="0" i="0" baseline="0" smtClean="0">
                    <a:latin typeface="Cambria Math" panose="02040503050406030204" pitchFamily="18" charset="0"/>
                  </a:rPr>
                  <a:t>𝑑=d ⃗</a:t>
                </a:r>
                <a:r>
                  <a:rPr lang="en-US" b="0" i="0" baseline="0" dirty="0" smtClean="0">
                    <a:latin typeface="Cambria Math" panose="02040503050406030204" pitchFamily="18" charset="0"/>
                  </a:rPr>
                  <a:t>_1^2 𝑑 ⃗_2^2−(𝑑 ⃗_1∙𝑑 ⃗_2 )^2</a:t>
                </a:r>
                <a:r>
                  <a:rPr lang="en-US" baseline="0" dirty="0" smtClean="0"/>
                  <a:t>. First remember our dot-product identities. So we can expand to get: </a:t>
                </a:r>
                <a:r>
                  <a:rPr lang="en-US" b="0" i="0" baseline="0" smtClean="0">
                    <a:latin typeface="Cambria Math" panose="02040503050406030204" pitchFamily="18" charset="0"/>
                  </a:rPr>
                  <a:t>𝑑=</a:t>
                </a:r>
                <a:r>
                  <a:rPr lang="en-US" b="0" i="0" baseline="0" smtClean="0">
                    <a:latin typeface="Cambria Math" panose="02040503050406030204" pitchFamily="18" charset="0"/>
                  </a:rPr>
                  <a:t>d ⃗</a:t>
                </a:r>
                <a:r>
                  <a:rPr lang="en-US" b="0" i="0" baseline="0" dirty="0" smtClean="0">
                    <a:latin typeface="Cambria Math" panose="02040503050406030204" pitchFamily="18" charset="0"/>
                  </a:rPr>
                  <a:t>_1^2 𝑑 ⃗_2^2−(</a:t>
                </a:r>
                <a:r>
                  <a:rPr lang="en-US" b="0" i="0" baseline="0" dirty="0" smtClean="0">
                    <a:latin typeface="Cambria Math" panose="02040503050406030204" pitchFamily="18" charset="0"/>
                  </a:rPr>
                  <a:t>|𝑑 ⃗_1 ||𝑑 ⃗_2 |cos(𝜃))^</a:t>
                </a:r>
                <a:r>
                  <a:rPr lang="en-US" b="0" i="0" baseline="0" dirty="0" smtClean="0">
                    <a:latin typeface="Cambria Math" panose="02040503050406030204" pitchFamily="18" charset="0"/>
                  </a:rPr>
                  <a:t>2</a:t>
                </a:r>
                <a:r>
                  <a:rPr lang="en-US" baseline="0" dirty="0" smtClean="0"/>
                  <a:t>. From here we can do some more manipulation to get: </a:t>
                </a:r>
                <a:r>
                  <a:rPr lang="en-US" b="0" i="0" baseline="0" smtClean="0">
                    <a:latin typeface="Cambria Math" panose="02040503050406030204" pitchFamily="18" charset="0"/>
                  </a:rPr>
                  <a:t>𝑑=</a:t>
                </a:r>
                <a:r>
                  <a:rPr lang="en-US" b="0" i="0" baseline="0" smtClean="0">
                    <a:latin typeface="Cambria Math" panose="02040503050406030204" pitchFamily="18" charset="0"/>
                  </a:rPr>
                  <a:t>d ⃗</a:t>
                </a:r>
                <a:r>
                  <a:rPr lang="en-US" b="0" i="0" baseline="0" dirty="0" smtClean="0">
                    <a:latin typeface="Cambria Math" panose="02040503050406030204" pitchFamily="18" charset="0"/>
                  </a:rPr>
                  <a:t>_</a:t>
                </a:r>
                <a:r>
                  <a:rPr lang="en-US" b="0" i="0" baseline="0" dirty="0" smtClean="0">
                    <a:latin typeface="Cambria Math" panose="02040503050406030204" pitchFamily="18" charset="0"/>
                  </a:rPr>
                  <a:t>1^2 𝑑 ⃗_2^2</a:t>
                </a:r>
                <a:r>
                  <a:rPr lang="en-US" b="0" i="0" baseline="0" dirty="0" smtClean="0">
                    <a:latin typeface="Cambria Math" panose="02040503050406030204" pitchFamily="18" charset="0"/>
                  </a:rPr>
                  <a:t> (1−cos(𝜃))^2=</a:t>
                </a:r>
                <a:r>
                  <a:rPr lang="en-US" b="0" i="0" baseline="0" smtClean="0">
                    <a:latin typeface="Cambria Math" panose="02040503050406030204" pitchFamily="18" charset="0"/>
                  </a:rPr>
                  <a:t>d ⃗</a:t>
                </a:r>
                <a:r>
                  <a:rPr lang="en-US" b="0" i="0" baseline="0" dirty="0" smtClean="0">
                    <a:latin typeface="Cambria Math" panose="02040503050406030204" pitchFamily="18" charset="0"/>
                  </a:rPr>
                  <a:t>_</a:t>
                </a:r>
                <a:r>
                  <a:rPr lang="en-US" b="0" i="0" baseline="0" dirty="0" smtClean="0">
                    <a:latin typeface="Cambria Math" panose="02040503050406030204" pitchFamily="18" charset="0"/>
                  </a:rPr>
                  <a:t>1^2 𝑑 ⃗_2^2</a:t>
                </a:r>
                <a:r>
                  <a:rPr lang="en-US" b="0" i="0" baseline="0" dirty="0" smtClean="0">
                    <a:latin typeface="Cambria Math" panose="02040503050406030204" pitchFamily="18" charset="0"/>
                  </a:rPr>
                  <a:t>  sin^2⁡(𝜃)</a:t>
                </a:r>
                <a:r>
                  <a:rPr lang="en-US" baseline="0" dirty="0" smtClean="0"/>
                  <a:t>. Note now that </a:t>
                </a:r>
                <a:r>
                  <a:rPr lang="en-US" b="0" i="0" baseline="0" smtClean="0">
                    <a:latin typeface="Cambria Math" panose="02040503050406030204" pitchFamily="18" charset="0"/>
                  </a:rPr>
                  <a:t>𝑑≥0</a:t>
                </a:r>
                <a:r>
                  <a:rPr lang="en-US" baseline="0" dirty="0" smtClean="0"/>
                  <a:t> and if d is zero then the lines are parallel.</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3219864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we can move onto closest point of two line segments. This should</a:t>
            </a:r>
            <a:r>
              <a:rPr lang="en-US" baseline="0" dirty="0" smtClean="0"/>
              <a:t> only be clamping the t-values on each line segment right?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980879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things are a bit more complicated than that. It’s not too hard to construct an example where clamping one each</a:t>
            </a:r>
            <a:r>
              <a:rPr lang="en-US" baseline="0" dirty="0" smtClean="0"/>
              <a:t> line segment will not work.</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3734448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solution is to just clamp multiple times</a:t>
                </a:r>
                <a:r>
                  <a:rPr lang="en-US" baseline="0" dirty="0" smtClean="0"/>
                  <a:t> using closest point to line segment from point.</a:t>
                </a:r>
              </a:p>
              <a:p>
                <a:endParaRPr lang="en-US" baseline="0" dirty="0" smtClean="0"/>
              </a:p>
              <a:p>
                <a:r>
                  <a:rPr lang="en-US" baseline="0" dirty="0" smtClean="0"/>
                  <a:t>Some extra optimizations can be made by computing the solution for </a:t>
                </a:r>
                <a14:m>
                  <m:oMath xmlns:m="http://schemas.openxmlformats.org/officeDocument/2006/math">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2</m:t>
                        </m:r>
                      </m:sub>
                    </m:sSub>
                  </m:oMath>
                </a14:m>
                <a:r>
                  <a:rPr lang="en-US" dirty="0" smtClean="0"/>
                  <a:t> 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US" dirty="0" smtClean="0"/>
                  <a:t> and vice-versa.</a:t>
                </a:r>
                <a:r>
                  <a:rPr lang="en-US" baseline="0" dirty="0" smtClean="0"/>
                  <a:t> This is left as an exercise for the reader (also see the </a:t>
                </a:r>
                <a:r>
                  <a:rPr lang="en-US" baseline="0" smtClean="0"/>
                  <a:t>orange book).</a:t>
                </a:r>
                <a:endParaRPr lang="en-US" dirty="0"/>
              </a:p>
            </p:txBody>
          </p:sp>
        </mc:Choice>
        <mc:Fallback xmlns="">
          <p:sp>
            <p:nvSpPr>
              <p:cNvPr id="3" name="Notes Placeholder 2"/>
              <p:cNvSpPr>
                <a:spLocks noGrp="1"/>
              </p:cNvSpPr>
              <p:nvPr>
                <p:ph type="body" idx="1"/>
              </p:nvPr>
            </p:nvSpPr>
            <p:spPr/>
            <p:txBody>
              <a:bodyPr/>
              <a:lstStyle/>
              <a:p>
                <a:r>
                  <a:rPr lang="en-US" dirty="0" smtClean="0"/>
                  <a:t>The solution is to just clamp multiple times</a:t>
                </a:r>
                <a:r>
                  <a:rPr lang="en-US" baseline="0" dirty="0" smtClean="0"/>
                  <a:t> using closest point to line segment from point.</a:t>
                </a:r>
              </a:p>
              <a:p>
                <a:endParaRPr lang="en-US" baseline="0" dirty="0" smtClean="0"/>
              </a:p>
              <a:p>
                <a:r>
                  <a:rPr lang="en-US" baseline="0" dirty="0" smtClean="0"/>
                  <a:t>Some extra optimizations can be made by computing the solution for </a:t>
                </a:r>
                <a:r>
                  <a:rPr lang="en-US" b="0" i="0" baseline="0" smtClean="0">
                    <a:latin typeface="Cambria Math" panose="02040503050406030204" pitchFamily="18" charset="0"/>
                  </a:rPr>
                  <a:t>𝑡_2</a:t>
                </a:r>
                <a:r>
                  <a:rPr lang="en-US" dirty="0" smtClean="0"/>
                  <a:t> given </a:t>
                </a:r>
                <a:r>
                  <a:rPr lang="en-US" b="0" i="0" smtClean="0">
                    <a:latin typeface="Cambria Math" panose="02040503050406030204" pitchFamily="18" charset="0"/>
                  </a:rPr>
                  <a:t>𝑡_1</a:t>
                </a:r>
                <a:r>
                  <a:rPr lang="en-US" dirty="0" smtClean="0"/>
                  <a:t> and vice-versa.</a:t>
                </a:r>
                <a:r>
                  <a:rPr lang="en-US" baseline="0" dirty="0" smtClean="0"/>
                  <a:t> This is left as an exercise for the reader (also see the </a:t>
                </a:r>
                <a:r>
                  <a:rPr lang="en-US" baseline="0" smtClean="0"/>
                  <a:t>orange book).</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6495340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Face vs. something is much harder. The basic idea is to find the overlapping area and what points identify that area. This is a bit difficult and we can do with a little worse information. Instead we want to find the features most offending to the collision.</a:t>
            </a:r>
          </a:p>
          <a:p>
            <a:endParaRPr lang="en-US" baseline="0" dirty="0" smtClean="0"/>
          </a:p>
          <a:p>
            <a:r>
              <a:rPr lang="en-US" baseline="0" dirty="0" smtClean="0"/>
              <a:t>To make life easier, I will reference to shape A as being the one that the normal is coming from and shape B as the other shape.</a:t>
            </a:r>
          </a:p>
          <a:p>
            <a:endParaRPr lang="en-US" baseline="0" dirty="0" smtClean="0"/>
          </a:p>
          <a:p>
            <a:r>
              <a:rPr lang="en-US" baseline="0" dirty="0" smtClean="0"/>
              <a:t>To start with we need to find which feature on shape B is most anti-parallel to the contact normal.</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5990601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we’ve identified the offending face we need to generate contact points to represent the intersecting region. To do this we need to clip face B against face A. </a:t>
            </a:r>
          </a:p>
          <a:p>
            <a:endParaRPr lang="en-US" baseline="0" dirty="0" smtClean="0"/>
          </a:p>
          <a:p>
            <a:r>
              <a:rPr lang="en-US" baseline="0" dirty="0" smtClean="0"/>
              <a:t>In 3d clipping a face is a bit tricky. One good method to go about this is to transform into A’s space and then project B’s face onto A’s. Now clipping is a 2d problem, the only trick is how to un-project the clipped points. Barycentric coordinates can be used to do this. </a:t>
            </a:r>
          </a:p>
          <a:p>
            <a:endParaRPr lang="en-US" baseline="0" dirty="0" smtClean="0"/>
          </a:p>
          <a:p>
            <a:r>
              <a:rPr lang="en-US" baseline="0" dirty="0" smtClean="0"/>
              <a:t>Another thing to consider in 3d is how to reduce the number of contact points down to a manageable level. We might only store 4 contact points but generate 8 during clipping. Ideally we will compute the widest spread of points. One method to do this is to divide up our projection space into as many sections as we will create points for. Then we can find a point most in that area.</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5104292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clipping we want to only keep points that are actually penetrating into face A. In the simple case like pictured above we’re fine with only 1 point of contact as the object won’t really need to come to rest.</a:t>
            </a:r>
            <a:endParaRPr lang="en-US"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1569721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To compute the penetration depth is easy now. For a pair of points the penetration depth is the distance between</a:t>
                </a:r>
                <a:r>
                  <a:rPr lang="en-US" baseline="0" dirty="0" smtClean="0"/>
                  <a:t> the point on A and the point on B in the direction of the normal (</a:t>
                </a:r>
                <a14:m>
                  <m:oMath xmlns:m="http://schemas.openxmlformats.org/officeDocument/2006/math">
                    <m:r>
                      <a:rPr lang="en-US" b="0" i="1" baseline="0" smtClean="0">
                        <a:latin typeface="Cambria Math" panose="02040503050406030204" pitchFamily="18" charset="0"/>
                      </a:rPr>
                      <m:t>𝑑</m:t>
                    </m:r>
                    <m:r>
                      <a:rPr lang="en-US" b="0" i="1" baseline="0" smtClean="0">
                        <a:latin typeface="Cambria Math" panose="02040503050406030204" pitchFamily="18" charset="0"/>
                      </a:rPr>
                      <m:t>=</m:t>
                    </m:r>
                    <m:r>
                      <a:rPr lang="en-US" b="0" i="1" baseline="0" smtClean="0">
                        <a:latin typeface="Cambria Math" panose="02040503050406030204" pitchFamily="18" charset="0"/>
                      </a:rPr>
                      <m:t>𝐷𝑜𝑡</m:t>
                    </m:r>
                    <m:d>
                      <m:dPr>
                        <m:ctrlPr>
                          <a:rPr lang="en-US" b="0" i="1" baseline="0" smtClean="0">
                            <a:latin typeface="Cambria Math" panose="02040503050406030204" pitchFamily="18" charset="0"/>
                          </a:rPr>
                        </m:ctrlPr>
                      </m:dPr>
                      <m:e>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𝑏</m:t>
                            </m:r>
                          </m:sub>
                        </m:sSub>
                        <m:r>
                          <a:rPr lang="en-US" b="0" i="1" baseline="0" smtClean="0">
                            <a:latin typeface="Cambria Math" panose="02040503050406030204" pitchFamily="18" charset="0"/>
                          </a:rPr>
                          <m:t>−</m:t>
                        </m:r>
                        <m:sSub>
                          <m:sSubPr>
                            <m:ctrlPr>
                              <a:rPr lang="en-US" b="0" i="1" baseline="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𝑝</m:t>
                                </m:r>
                              </m:e>
                            </m:acc>
                          </m:e>
                          <m:sub>
                            <m:r>
                              <a:rPr lang="en-US" b="0" i="1" baseline="0" smtClean="0">
                                <a:latin typeface="Cambria Math" panose="02040503050406030204" pitchFamily="18" charset="0"/>
                              </a:rPr>
                              <m:t>𝑎</m:t>
                            </m:r>
                          </m:sub>
                        </m:sSub>
                        <m:r>
                          <a:rPr lang="en-US" b="0" i="1" baseline="0" smtClean="0">
                            <a:latin typeface="Cambria Math" panose="02040503050406030204" pitchFamily="18" charset="0"/>
                          </a:rPr>
                          <m:t>,</m:t>
                        </m:r>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𝑛</m:t>
                            </m:r>
                          </m:e>
                        </m:acc>
                      </m:e>
                    </m:d>
                  </m:oMath>
                </a14:m>
                <a:r>
                  <a:rPr lang="en-US" dirty="0" smtClean="0"/>
                  <a:t>).</a:t>
                </a:r>
                <a:endParaRPr lang="en-US" dirty="0"/>
              </a:p>
            </p:txBody>
          </p:sp>
        </mc:Choice>
        <mc:Fallback xmlns="">
          <p:sp>
            <p:nvSpPr>
              <p:cNvPr id="3" name="Notes Placeholder 2"/>
              <p:cNvSpPr>
                <a:spLocks noGrp="1"/>
              </p:cNvSpPr>
              <p:nvPr>
                <p:ph type="body" idx="1"/>
              </p:nvPr>
            </p:nvSpPr>
            <p:spPr/>
            <p:txBody>
              <a:bodyPr/>
              <a:lstStyle/>
              <a:p>
                <a:r>
                  <a:rPr lang="en-US" dirty="0" smtClean="0"/>
                  <a:t>To compute the penetration depth is easy now. For a pair of points the penetration depth is the distance between</a:t>
                </a:r>
                <a:r>
                  <a:rPr lang="en-US" baseline="0" dirty="0" smtClean="0"/>
                  <a:t> the point on A and the point on B in the direction of the normal (</a:t>
                </a:r>
                <a:r>
                  <a:rPr lang="en-US" b="0" i="0" baseline="0" smtClean="0">
                    <a:latin typeface="Cambria Math" panose="02040503050406030204" pitchFamily="18" charset="0"/>
                  </a:rPr>
                  <a:t>𝑑=𝐷𝑜𝑡(𝑝 ⃗_𝑏−𝑝 ⃗_𝑎,𝑛 ⃗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6704966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smtClean="0"/>
                  <a:t>To compute the penetration depth is easy now. For a pair of points the penetration depth is the distance between</a:t>
                </a:r>
                <a:r>
                  <a:rPr lang="en-US" baseline="0" dirty="0" smtClean="0"/>
                  <a:t> the point on A and the point on B in the direction of the normal (</a:t>
                </a:r>
                <a:r>
                  <a:rPr lang="en-US" b="0" i="0" baseline="0" smtClean="0">
                    <a:latin typeface="Cambria Math" panose="02040503050406030204" pitchFamily="18" charset="0"/>
                  </a:rPr>
                  <a:t>𝑑=𝐷𝑜𝑡(𝑝 ⃗_𝑏−𝑝 ⃗_𝑎,𝑛 ⃗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98784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of using the </a:t>
            </a:r>
            <a:r>
              <a:rPr lang="en-US" baseline="0" dirty="0" err="1" smtClean="0"/>
              <a:t>hyperplane</a:t>
            </a:r>
            <a:r>
              <a:rPr lang="en-US" baseline="0" dirty="0" smtClean="0"/>
              <a:t> we can use an axis. </a:t>
            </a:r>
            <a:r>
              <a:rPr lang="en-US" dirty="0" smtClean="0"/>
              <a:t>No matter what dimension we’re in, the separating </a:t>
            </a:r>
            <a:r>
              <a:rPr lang="en-US" dirty="0" err="1" smtClean="0"/>
              <a:t>hyperplane</a:t>
            </a:r>
            <a:r>
              <a:rPr lang="en-US" dirty="0" smtClean="0"/>
              <a:t> defines an axis (or the </a:t>
            </a:r>
            <a:r>
              <a:rPr lang="en-US" dirty="0" err="1" smtClean="0"/>
              <a:t>hyperplane’s</a:t>
            </a:r>
            <a:r>
              <a:rPr lang="en-US" dirty="0" smtClean="0"/>
              <a:t> normal).</a:t>
            </a:r>
            <a:r>
              <a:rPr lang="en-US" baseline="0" dirty="0" smtClean="0"/>
              <a:t> SAT then states that if two shape projections onto this axis don’t overlap then there is no overlap between the objects.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11536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smtClean="0"/>
                  <a:t>To compute the penetration depth is easy now. For a pair of points the penetration depth is the distance between</a:t>
                </a:r>
                <a:r>
                  <a:rPr lang="en-US" baseline="0" dirty="0" smtClean="0"/>
                  <a:t> the point on A and the point on B in the direction of the normal (</a:t>
                </a:r>
                <a:r>
                  <a:rPr lang="en-US" b="0" i="0" baseline="0" smtClean="0">
                    <a:latin typeface="Cambria Math" panose="02040503050406030204" pitchFamily="18" charset="0"/>
                  </a:rPr>
                  <a:t>𝑑=𝐷𝑜𝑡(𝑝 ⃗_𝑏−𝑝 ⃗_𝑎,𝑛 ⃗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16945405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smtClean="0"/>
                  <a:t>To compute the penetration depth is easy now. For a pair of points the penetration depth is the distance between</a:t>
                </a:r>
                <a:r>
                  <a:rPr lang="en-US" baseline="0" dirty="0" smtClean="0"/>
                  <a:t> the point on A and the point on B in the direction of the normal (</a:t>
                </a:r>
                <a:r>
                  <a:rPr lang="en-US" b="0" i="0" baseline="0" smtClean="0">
                    <a:latin typeface="Cambria Math" panose="02040503050406030204" pitchFamily="18" charset="0"/>
                  </a:rPr>
                  <a:t>𝑑=𝐷𝑜𝑡(𝑝 ⃗_𝑏−𝑝 ⃗_𝑎,𝑛 ⃗ )</a:t>
                </a:r>
                <a:r>
                  <a:rPr lang="en-US" dirty="0" smtClean="0"/>
                  <a: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18614527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a:t>
            </a:r>
            <a:r>
              <a:rPr lang="en-US" baseline="0" dirty="0" smtClean="0"/>
              <a:t> summary of SAT. In particular, note that it is an algorithm for finding if two convex objects are separating. In the case of overlap, it tracks all the information needed to determine contact information.</a:t>
            </a:r>
          </a:p>
          <a:p>
            <a:endParaRPr lang="en-US" baseline="0" dirty="0" smtClean="0"/>
          </a:p>
          <a:p>
            <a:r>
              <a:rPr lang="en-US" baseline="0" dirty="0" smtClean="0"/>
              <a:t>The biggest drawback about SAT is that it doesn’t scale well with large objects due to the quadratic number of edge tests. There are quite a few modern updates to SAT that can drastically improve its performance, in particular one called Gauss Map optimizations that we’ll look at later.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2570337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leads to the</a:t>
            </a:r>
            <a:r>
              <a:rPr lang="en-US" baseline="0" dirty="0" smtClean="0"/>
              <a:t> question of why is SAT the prevalent algorithm and not HST? Well I don’t know the real reason, but I can make a few educated guesses.</a:t>
            </a:r>
          </a:p>
          <a:p>
            <a:endParaRPr lang="en-US" baseline="0" dirty="0" smtClean="0"/>
          </a:p>
          <a:p>
            <a:r>
              <a:rPr lang="en-US" baseline="0" dirty="0" smtClean="0"/>
              <a:t>In particular, SAT can be faster than HST by realizing that there’s many redundant axes. All planes with the same normal are the same SAT test. This means that some axes can be “combined” for large speed-ups. Additionally we don’t have to worry about where to position a plane for a test as any plane with the same normal is equivalent.</a:t>
            </a:r>
          </a:p>
          <a:p>
            <a:endParaRPr lang="en-US" baseline="0" dirty="0" smtClean="0"/>
          </a:p>
          <a:p>
            <a:r>
              <a:rPr lang="en-US" baseline="0" dirty="0" smtClean="0"/>
              <a:t>All of that being said, I’ll take back these reasons at a later point in time as modern SAT implementations are basically HST.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295416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basic idea of SAT is to test if</a:t>
            </a:r>
            <a:r>
              <a:rPr lang="en-US" baseline="0" dirty="0" smtClean="0"/>
              <a:t> the projections of two objects on an axis are separating. If an axis is separating then the objects don’t intersect!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395369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Overlap</a:t>
            </a:r>
            <a:r>
              <a:rPr lang="en-US" baseline="0" dirty="0" smtClean="0"/>
              <a:t> on an axis doesn’t imply that the objects separate though. It should be obvious from this picture that even though the x-axis is overlapping that the shapes are not.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1962046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that matters is if we can find an axis of separation. No </a:t>
            </a:r>
            <a:r>
              <a:rPr lang="en-US" baseline="0" dirty="0" smtClean="0"/>
              <a:t>matter how many axes do overlap, if there is even 1 axis of separation then the objects don’t overlap.</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07277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6/13/2018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465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6/13/2018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868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6/13/2018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83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6/13/2018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119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6/13/2018</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06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6/13/2018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278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6/13/2018</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34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6/13/2018</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833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6/13/2018</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8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6/13/2018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127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6/13/2018</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3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6/13/2018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198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3.emf"/><Relationship Id="rId7"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1.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15.emf"/><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notesSlide" Target="../notesSlides/notesSlide29.xml"/><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17.emf"/><Relationship Id="rId15" Type="http://schemas.openxmlformats.org/officeDocument/2006/relationships/image" Target="../media/image61.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16.emf"/><Relationship Id="rId9" Type="http://schemas.openxmlformats.org/officeDocument/2006/relationships/image" Target="../media/image55.png"/><Relationship Id="rId1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31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31.png"/><Relationship Id="rId5" Type="http://schemas.openxmlformats.org/officeDocument/2006/relationships/image" Target="../media/image241.png"/><Relationship Id="rId4" Type="http://schemas.openxmlformats.org/officeDocument/2006/relationships/image" Target="../media/image410.png"/></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430.png"/></Relationships>
</file>

<file path=ppt/slides/_rels/slide4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6.emf"/><Relationship Id="rId7"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27.emf"/><Relationship Id="rId4" Type="http://schemas.openxmlformats.org/officeDocument/2006/relationships/image" Target="../media/image460.png"/></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54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30.png"/><Relationship Id="rId5" Type="http://schemas.openxmlformats.org/officeDocument/2006/relationships/image" Target="../media/image27.emf"/><Relationship Id="rId4" Type="http://schemas.openxmlformats.org/officeDocument/2006/relationships/image" Target="../media/image520.png"/></Relationships>
</file>

<file path=ppt/slides/_rels/slide4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80.png"/><Relationship Id="rId5" Type="http://schemas.openxmlformats.org/officeDocument/2006/relationships/image" Target="../media/image570.png"/><Relationship Id="rId4" Type="http://schemas.openxmlformats.org/officeDocument/2006/relationships/image" Target="../media/image560.png"/></Relationships>
</file>

<file path=ppt/slides/_rels/slide4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620.png"/><Relationship Id="rId5" Type="http://schemas.openxmlformats.org/officeDocument/2006/relationships/image" Target="../media/image610.png"/><Relationship Id="rId4" Type="http://schemas.openxmlformats.org/officeDocument/2006/relationships/image" Target="../media/image31.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31.emf"/><Relationship Id="rId7"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640.png"/><Relationship Id="rId4" Type="http://schemas.openxmlformats.org/officeDocument/2006/relationships/image" Target="../media/image630.png"/></Relationships>
</file>

<file path=ppt/slides/_rels/slide5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32.emf"/><Relationship Id="rId7"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SAT</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 Overview</a:t>
            </a:r>
            <a:endParaRPr lang="en-US" dirty="0"/>
          </a:p>
        </p:txBody>
      </p:sp>
      <p:sp>
        <p:nvSpPr>
          <p:cNvPr id="3" name="Content Placeholder 2"/>
          <p:cNvSpPr>
            <a:spLocks noGrp="1"/>
          </p:cNvSpPr>
          <p:nvPr>
            <p:ph idx="1"/>
          </p:nvPr>
        </p:nvSpPr>
        <p:spPr/>
        <p:txBody>
          <a:bodyPr/>
          <a:lstStyle/>
          <a:p>
            <a:pPr marL="0" indent="0">
              <a:buNone/>
            </a:pPr>
            <a:r>
              <a:rPr lang="en-US" dirty="0"/>
              <a:t>No separating axis implies intersection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SAT </a:t>
            </a:r>
            <a:r>
              <a:rPr lang="en-US" dirty="0" smtClean="0"/>
              <a:t>is not a test for intersection</a:t>
            </a:r>
            <a:r>
              <a:rPr lang="en-US" dirty="0" smtClean="0"/>
              <a:t>!</a:t>
            </a:r>
            <a:endParaRPr lang="en-US" dirty="0"/>
          </a:p>
        </p:txBody>
      </p:sp>
      <p:pic>
        <p:nvPicPr>
          <p:cNvPr id="5" name="Picture 4"/>
          <p:cNvPicPr>
            <a:picLocks noChangeAspect="1"/>
          </p:cNvPicPr>
          <p:nvPr/>
        </p:nvPicPr>
        <p:blipFill>
          <a:blip r:embed="rId3"/>
          <a:stretch>
            <a:fillRect/>
          </a:stretch>
        </p:blipFill>
        <p:spPr>
          <a:xfrm>
            <a:off x="4590017" y="3016431"/>
            <a:ext cx="2437200" cy="2209800"/>
          </a:xfrm>
          <a:prstGeom prst="rect">
            <a:avLst/>
          </a:prstGeom>
        </p:spPr>
      </p:pic>
    </p:spTree>
    <p:extLst>
      <p:ext uri="{BB962C8B-B14F-4D97-AF65-F5344CB8AC3E}">
        <p14:creationId xmlns:p14="http://schemas.microsoft.com/office/powerpoint/2010/main" val="38668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Required Axes</a:t>
            </a:r>
            <a:endParaRPr lang="en-US" dirty="0"/>
          </a:p>
        </p:txBody>
      </p:sp>
      <p:sp>
        <p:nvSpPr>
          <p:cNvPr id="3" name="Content Placeholder 2"/>
          <p:cNvSpPr>
            <a:spLocks noGrp="1"/>
          </p:cNvSpPr>
          <p:nvPr>
            <p:ph idx="1"/>
          </p:nvPr>
        </p:nvSpPr>
        <p:spPr/>
        <p:txBody>
          <a:bodyPr/>
          <a:lstStyle/>
          <a:p>
            <a:pPr marL="0" indent="0">
              <a:buNone/>
            </a:pPr>
            <a:r>
              <a:rPr lang="en-US" dirty="0" smtClean="0"/>
              <a:t>How do we know what axes to test?</a:t>
            </a:r>
          </a:p>
          <a:p>
            <a:pPr marL="0" indent="0">
              <a:buNone/>
            </a:pPr>
            <a:r>
              <a:rPr lang="en-US" dirty="0" smtClean="0"/>
              <a:t>Naïve Method: Pick a lot of axes</a:t>
            </a:r>
          </a:p>
          <a:p>
            <a:endParaRPr lang="en-US" dirty="0"/>
          </a:p>
        </p:txBody>
      </p:sp>
      <p:pic>
        <p:nvPicPr>
          <p:cNvPr id="4" name="Picture 3"/>
          <p:cNvPicPr>
            <a:picLocks noChangeAspect="1"/>
          </p:cNvPicPr>
          <p:nvPr/>
        </p:nvPicPr>
        <p:blipFill>
          <a:blip r:embed="rId3"/>
          <a:stretch>
            <a:fillRect/>
          </a:stretch>
        </p:blipFill>
        <p:spPr>
          <a:xfrm>
            <a:off x="2922994" y="2718351"/>
            <a:ext cx="4183199" cy="3593549"/>
          </a:xfrm>
          <a:prstGeom prst="rect">
            <a:avLst/>
          </a:prstGeom>
        </p:spPr>
      </p:pic>
    </p:spTree>
    <p:extLst>
      <p:ext uri="{BB962C8B-B14F-4D97-AF65-F5344CB8AC3E}">
        <p14:creationId xmlns:p14="http://schemas.microsoft.com/office/powerpoint/2010/main" val="95976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a:t>
            </a:r>
          </a:p>
        </p:txBody>
      </p:sp>
      <p:sp>
        <p:nvSpPr>
          <p:cNvPr id="3" name="Content Placeholder 2"/>
          <p:cNvSpPr>
            <a:spLocks noGrp="1"/>
          </p:cNvSpPr>
          <p:nvPr>
            <p:ph idx="1"/>
          </p:nvPr>
        </p:nvSpPr>
        <p:spPr/>
        <p:txBody>
          <a:bodyPr/>
          <a:lstStyle/>
          <a:p>
            <a:pPr marL="0" indent="0">
              <a:buNone/>
            </a:pPr>
            <a:r>
              <a:rPr lang="en-US" dirty="0" smtClean="0"/>
              <a:t>What features of convex polyhedral can meet?</a:t>
            </a:r>
          </a:p>
          <a:p>
            <a:pPr marL="457200" lvl="1" indent="0">
              <a:buNone/>
            </a:pPr>
            <a:r>
              <a:rPr lang="en-US" dirty="0" smtClean="0"/>
              <a:t>Face vs. Face</a:t>
            </a:r>
          </a:p>
          <a:p>
            <a:pPr marL="457200" lvl="1" indent="0">
              <a:buNone/>
            </a:pPr>
            <a:r>
              <a:rPr lang="en-US" dirty="0"/>
              <a:t>Face vs. Edge</a:t>
            </a:r>
            <a:endParaRPr lang="en-US" dirty="0" smtClean="0"/>
          </a:p>
          <a:p>
            <a:pPr marL="457200" lvl="1" indent="0">
              <a:buNone/>
            </a:pPr>
            <a:r>
              <a:rPr lang="en-US" dirty="0"/>
              <a:t>Face vs. Vertex</a:t>
            </a:r>
            <a:endParaRPr lang="en-US" dirty="0" smtClean="0"/>
          </a:p>
          <a:p>
            <a:pPr marL="457200" lvl="1" indent="0">
              <a:buNone/>
            </a:pPr>
            <a:r>
              <a:rPr lang="en-US" dirty="0"/>
              <a:t>Edge vs. Edge</a:t>
            </a:r>
            <a:endParaRPr lang="en-US" dirty="0" smtClean="0"/>
          </a:p>
          <a:p>
            <a:pPr marL="457200" lvl="1" indent="0">
              <a:buNone/>
            </a:pPr>
            <a:r>
              <a:rPr lang="en-US" dirty="0"/>
              <a:t>Edge vs. Vertex</a:t>
            </a:r>
            <a:endParaRPr lang="en-US" dirty="0" smtClean="0"/>
          </a:p>
          <a:p>
            <a:pPr marL="457200" lvl="1" indent="0">
              <a:buNone/>
            </a:pPr>
            <a:r>
              <a:rPr lang="en-US" dirty="0"/>
              <a:t>Vertex vs. </a:t>
            </a:r>
            <a:r>
              <a:rPr lang="en-US" dirty="0" smtClean="0"/>
              <a:t>Vertex</a:t>
            </a:r>
          </a:p>
        </p:txBody>
      </p:sp>
      <p:sp>
        <p:nvSpPr>
          <p:cNvPr id="4" name="Content Placeholder 2"/>
          <p:cNvSpPr txBox="1">
            <a:spLocks/>
          </p:cNvSpPr>
          <p:nvPr/>
        </p:nvSpPr>
        <p:spPr>
          <a:xfrm>
            <a:off x="2356104" y="6000146"/>
            <a:ext cx="7165848" cy="623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*Non-polyhedral shapes are outside our scope</a:t>
            </a:r>
            <a:endParaRPr lang="en-US" dirty="0" smtClean="0"/>
          </a:p>
        </p:txBody>
      </p:sp>
    </p:spTree>
    <p:extLst>
      <p:ext uri="{BB962C8B-B14F-4D97-AF65-F5344CB8AC3E}">
        <p14:creationId xmlns:p14="http://schemas.microsoft.com/office/powerpoint/2010/main" val="252508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a:t>
            </a:r>
          </a:p>
        </p:txBody>
      </p:sp>
      <p:sp>
        <p:nvSpPr>
          <p:cNvPr id="3" name="Content Placeholder 2"/>
          <p:cNvSpPr>
            <a:spLocks noGrp="1"/>
          </p:cNvSpPr>
          <p:nvPr>
            <p:ph idx="1"/>
          </p:nvPr>
        </p:nvSpPr>
        <p:spPr/>
        <p:txBody>
          <a:bodyPr/>
          <a:lstStyle/>
          <a:p>
            <a:pPr marL="0" indent="0">
              <a:buNone/>
            </a:pPr>
            <a:r>
              <a:rPr lang="en-US" dirty="0" smtClean="0"/>
              <a:t>Simplifies to 3 cases:</a:t>
            </a:r>
          </a:p>
          <a:p>
            <a:pPr marL="457200" lvl="1" indent="0">
              <a:buNone/>
            </a:pPr>
            <a:r>
              <a:rPr lang="en-US" dirty="0" smtClean="0"/>
              <a:t>Face vs. Face</a:t>
            </a:r>
          </a:p>
          <a:p>
            <a:pPr marL="457200" lvl="1" indent="0">
              <a:buNone/>
            </a:pPr>
            <a:r>
              <a:rPr lang="en-US" dirty="0" smtClean="0"/>
              <a:t>Face vs. Edge</a:t>
            </a:r>
          </a:p>
          <a:p>
            <a:pPr marL="457200" lvl="1" indent="0">
              <a:buNone/>
            </a:pPr>
            <a:r>
              <a:rPr lang="en-US" dirty="0" smtClean="0"/>
              <a:t>Edge vs. Edge</a:t>
            </a:r>
            <a:endParaRPr lang="en-US" dirty="0"/>
          </a:p>
        </p:txBody>
      </p:sp>
    </p:spTree>
    <p:extLst>
      <p:ext uri="{BB962C8B-B14F-4D97-AF65-F5344CB8AC3E}">
        <p14:creationId xmlns:p14="http://schemas.microsoft.com/office/powerpoint/2010/main" val="352672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a:t>
            </a:r>
          </a:p>
        </p:txBody>
      </p:sp>
      <p:sp>
        <p:nvSpPr>
          <p:cNvPr id="3" name="Content Placeholder 2"/>
          <p:cNvSpPr>
            <a:spLocks noGrp="1"/>
          </p:cNvSpPr>
          <p:nvPr>
            <p:ph idx="1"/>
          </p:nvPr>
        </p:nvSpPr>
        <p:spPr>
          <a:xfrm>
            <a:off x="1188106" y="1690687"/>
            <a:ext cx="10233800" cy="4879929"/>
          </a:xfrm>
        </p:spPr>
        <p:txBody>
          <a:bodyPr>
            <a:normAutofit/>
          </a:bodyPr>
          <a:lstStyle/>
          <a:p>
            <a:pPr marL="0" indent="0">
              <a:buNone/>
            </a:pPr>
            <a:r>
              <a:rPr lang="en-US" dirty="0" smtClean="0"/>
              <a:t>What is the separating axis of face vs. face?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Always a face normal!</a:t>
            </a:r>
          </a:p>
        </p:txBody>
      </p:sp>
      <p:pic>
        <p:nvPicPr>
          <p:cNvPr id="13" name="Picture 12"/>
          <p:cNvPicPr>
            <a:picLocks noChangeAspect="1"/>
          </p:cNvPicPr>
          <p:nvPr/>
        </p:nvPicPr>
        <p:blipFill>
          <a:blip r:embed="rId3"/>
          <a:stretch>
            <a:fillRect/>
          </a:stretch>
        </p:blipFill>
        <p:spPr>
          <a:xfrm>
            <a:off x="4096285" y="2299063"/>
            <a:ext cx="3123669" cy="3109620"/>
          </a:xfrm>
          <a:prstGeom prst="rect">
            <a:avLst/>
          </a:prstGeom>
        </p:spPr>
      </p:pic>
    </p:spTree>
    <p:extLst>
      <p:ext uri="{BB962C8B-B14F-4D97-AF65-F5344CB8AC3E}">
        <p14:creationId xmlns:p14="http://schemas.microsoft.com/office/powerpoint/2010/main" val="2429037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a:t>
            </a:r>
          </a:p>
        </p:txBody>
      </p:sp>
      <p:sp>
        <p:nvSpPr>
          <p:cNvPr id="3" name="Content Placeholder 2"/>
          <p:cNvSpPr>
            <a:spLocks noGrp="1"/>
          </p:cNvSpPr>
          <p:nvPr>
            <p:ph idx="1"/>
          </p:nvPr>
        </p:nvSpPr>
        <p:spPr>
          <a:xfrm>
            <a:off x="1188106" y="1690688"/>
            <a:ext cx="10233800" cy="4418380"/>
          </a:xfrm>
        </p:spPr>
        <p:txBody>
          <a:bodyPr/>
          <a:lstStyle/>
          <a:p>
            <a:pPr marL="0" indent="0">
              <a:buNone/>
            </a:pPr>
            <a:r>
              <a:rPr lang="en-US" dirty="0" smtClean="0"/>
              <a:t>What is the separating axis of face vs. edge?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Will always be the face’s normal!</a:t>
            </a:r>
          </a:p>
        </p:txBody>
      </p:sp>
      <p:pic>
        <p:nvPicPr>
          <p:cNvPr id="15" name="Picture 14"/>
          <p:cNvPicPr>
            <a:picLocks noChangeAspect="1"/>
          </p:cNvPicPr>
          <p:nvPr/>
        </p:nvPicPr>
        <p:blipFill>
          <a:blip r:embed="rId3"/>
          <a:stretch>
            <a:fillRect/>
          </a:stretch>
        </p:blipFill>
        <p:spPr>
          <a:xfrm>
            <a:off x="2813176" y="2461979"/>
            <a:ext cx="5029200" cy="2543175"/>
          </a:xfrm>
          <a:prstGeom prst="rect">
            <a:avLst/>
          </a:prstGeom>
        </p:spPr>
      </p:pic>
    </p:spTree>
    <p:extLst>
      <p:ext uri="{BB962C8B-B14F-4D97-AF65-F5344CB8AC3E}">
        <p14:creationId xmlns:p14="http://schemas.microsoft.com/office/powerpoint/2010/main" val="395345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a:t>
            </a:r>
          </a:p>
        </p:txBody>
      </p:sp>
      <p:sp>
        <p:nvSpPr>
          <p:cNvPr id="3" name="Content Placeholder 2"/>
          <p:cNvSpPr>
            <a:spLocks noGrp="1"/>
          </p:cNvSpPr>
          <p:nvPr>
            <p:ph idx="1"/>
          </p:nvPr>
        </p:nvSpPr>
        <p:spPr>
          <a:xfrm>
            <a:off x="1188106" y="1690688"/>
            <a:ext cx="10233800" cy="4418380"/>
          </a:xfrm>
        </p:spPr>
        <p:txBody>
          <a:bodyPr>
            <a:normAutofit lnSpcReduction="10000"/>
          </a:bodyPr>
          <a:lstStyle/>
          <a:p>
            <a:pPr marL="0" indent="0">
              <a:buNone/>
            </a:pPr>
            <a:r>
              <a:rPr lang="en-US" dirty="0" smtClean="0"/>
              <a:t>What is the separating axis of edge vs. edge?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The perpendicular vector between the edges</a:t>
            </a:r>
          </a:p>
        </p:txBody>
      </p:sp>
      <p:pic>
        <p:nvPicPr>
          <p:cNvPr id="15" name="Picture 14"/>
          <p:cNvPicPr>
            <a:picLocks noChangeAspect="1"/>
          </p:cNvPicPr>
          <p:nvPr/>
        </p:nvPicPr>
        <p:blipFill>
          <a:blip r:embed="rId3"/>
          <a:stretch>
            <a:fillRect/>
          </a:stretch>
        </p:blipFill>
        <p:spPr>
          <a:xfrm>
            <a:off x="3252257" y="2278422"/>
            <a:ext cx="4753380" cy="2895118"/>
          </a:xfrm>
          <a:prstGeom prst="rect">
            <a:avLst/>
          </a:prstGeom>
        </p:spPr>
      </p:pic>
    </p:spTree>
    <p:extLst>
      <p:ext uri="{BB962C8B-B14F-4D97-AF65-F5344CB8AC3E}">
        <p14:creationId xmlns:p14="http://schemas.microsoft.com/office/powerpoint/2010/main" val="164257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Edge cross </a:t>
            </a:r>
            <a:r>
              <a:rPr lang="en-US" dirty="0" smtClean="0"/>
              <a:t>robustness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if the two edge crosses result in the zero vector?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Might still be separating!</a:t>
            </a:r>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939606" y="2741700"/>
            <a:ext cx="3781425" cy="1819275"/>
          </a:xfrm>
          <a:prstGeom prst="rect">
            <a:avLst/>
          </a:prstGeom>
        </p:spPr>
      </p:pic>
    </p:spTree>
    <p:extLst>
      <p:ext uri="{BB962C8B-B14F-4D97-AF65-F5344CB8AC3E}">
        <p14:creationId xmlns:p14="http://schemas.microsoft.com/office/powerpoint/2010/main" val="403781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a:t>
            </a:r>
          </a:p>
        </p:txBody>
      </p:sp>
      <p:sp>
        <p:nvSpPr>
          <p:cNvPr id="3" name="Content Placeholder 2"/>
          <p:cNvSpPr>
            <a:spLocks noGrp="1"/>
          </p:cNvSpPr>
          <p:nvPr>
            <p:ph idx="1"/>
          </p:nvPr>
        </p:nvSpPr>
        <p:spPr/>
        <p:txBody>
          <a:bodyPr/>
          <a:lstStyle/>
          <a:p>
            <a:pPr marL="0" indent="0">
              <a:buNone/>
            </a:pPr>
            <a:r>
              <a:rPr lang="en-US" dirty="0" smtClean="0"/>
              <a:t>Required axes:</a:t>
            </a:r>
          </a:p>
          <a:p>
            <a:pPr marL="457200" lvl="1" indent="0">
              <a:buNone/>
            </a:pPr>
            <a:r>
              <a:rPr lang="en-US" dirty="0" smtClean="0"/>
              <a:t>Face </a:t>
            </a:r>
            <a:r>
              <a:rPr lang="en-US" dirty="0" err="1" smtClean="0"/>
              <a:t>normals</a:t>
            </a:r>
            <a:r>
              <a:rPr lang="en-US" dirty="0" smtClean="0"/>
              <a:t> of A</a:t>
            </a:r>
          </a:p>
          <a:p>
            <a:pPr marL="457200" lvl="1" indent="0">
              <a:buNone/>
            </a:pPr>
            <a:r>
              <a:rPr lang="en-US" dirty="0" smtClean="0"/>
              <a:t>Face </a:t>
            </a:r>
            <a:r>
              <a:rPr lang="en-US" dirty="0" err="1" smtClean="0"/>
              <a:t>normals</a:t>
            </a:r>
            <a:r>
              <a:rPr lang="en-US" dirty="0" smtClean="0"/>
              <a:t> of B</a:t>
            </a:r>
          </a:p>
          <a:p>
            <a:pPr marL="457200" lvl="1" indent="0">
              <a:buNone/>
            </a:pPr>
            <a:r>
              <a:rPr lang="en-US" dirty="0" smtClean="0"/>
              <a:t>Axes from all edges in A crossed against all edges in B</a:t>
            </a:r>
          </a:p>
          <a:p>
            <a:pPr lvl="1"/>
            <a:endParaRPr lang="en-US" dirty="0"/>
          </a:p>
          <a:p>
            <a:pPr lvl="1"/>
            <a:endParaRPr lang="en-US" dirty="0" smtClean="0"/>
          </a:p>
          <a:p>
            <a:pPr marL="0" indent="0">
              <a:buNone/>
            </a:pPr>
            <a:r>
              <a:rPr lang="en-US" dirty="0" smtClean="0"/>
              <a:t>Don’t test “close enough” axes (remove duplicates)</a:t>
            </a:r>
          </a:p>
          <a:p>
            <a:pPr marL="0" indent="0">
              <a:buNone/>
            </a:pPr>
            <a:r>
              <a:rPr lang="en-US" dirty="0" smtClean="0"/>
              <a:t>Don’t test “zero” vector axes</a:t>
            </a:r>
            <a:endParaRPr lang="en-US" dirty="0"/>
          </a:p>
        </p:txBody>
      </p:sp>
    </p:spTree>
    <p:extLst>
      <p:ext uri="{BB962C8B-B14F-4D97-AF65-F5344CB8AC3E}">
        <p14:creationId xmlns:p14="http://schemas.microsoft.com/office/powerpoint/2010/main" val="59177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t>
            </a:r>
            <a:r>
              <a:rPr lang="en-US" dirty="0" smtClean="0"/>
              <a:t>Axes Examples</a:t>
            </a:r>
            <a:endParaRPr lang="en-US" dirty="0"/>
          </a:p>
        </p:txBody>
      </p:sp>
      <p:sp>
        <p:nvSpPr>
          <p:cNvPr id="3" name="Content Placeholder 2"/>
          <p:cNvSpPr>
            <a:spLocks noGrp="1"/>
          </p:cNvSpPr>
          <p:nvPr>
            <p:ph idx="1"/>
          </p:nvPr>
        </p:nvSpPr>
        <p:spPr/>
        <p:txBody>
          <a:bodyPr/>
          <a:lstStyle/>
          <a:p>
            <a:pPr marL="0" indent="0">
              <a:buNone/>
            </a:pPr>
            <a:r>
              <a:rPr lang="en-US" dirty="0" err="1" smtClean="0"/>
              <a:t>Aabb</a:t>
            </a:r>
            <a:r>
              <a:rPr lang="en-US" dirty="0" smtClean="0"/>
              <a:t> vs. </a:t>
            </a:r>
            <a:r>
              <a:rPr lang="en-US" dirty="0" err="1" smtClean="0"/>
              <a:t>Aabb</a:t>
            </a:r>
            <a:r>
              <a:rPr lang="en-US" dirty="0" smtClean="0"/>
              <a:t> </a:t>
            </a:r>
            <a:r>
              <a:rPr lang="en-US" dirty="0" smtClean="0"/>
              <a:t>example:</a:t>
            </a:r>
          </a:p>
          <a:p>
            <a:pPr marL="0" indent="0">
              <a:buNone/>
            </a:pPr>
            <a:r>
              <a:rPr lang="en-US" dirty="0"/>
              <a:t> </a:t>
            </a:r>
            <a:r>
              <a:rPr lang="en-US" dirty="0" smtClean="0"/>
              <a:t>  </a:t>
            </a:r>
            <a:r>
              <a:rPr lang="en-US" sz="2400" dirty="0" smtClean="0"/>
              <a:t>3 </a:t>
            </a:r>
            <a:r>
              <a:rPr lang="en-US" sz="2400" dirty="0"/>
              <a:t>unique face </a:t>
            </a:r>
            <a:r>
              <a:rPr lang="en-US" sz="2400" dirty="0" err="1" smtClean="0"/>
              <a:t>normals</a:t>
            </a:r>
            <a:r>
              <a:rPr lang="en-US" sz="2400" dirty="0" smtClean="0"/>
              <a:t> </a:t>
            </a:r>
            <a:r>
              <a:rPr lang="en-US" sz="2400" dirty="0"/>
              <a:t>of </a:t>
            </a:r>
            <a:r>
              <a:rPr lang="en-US" sz="2400" dirty="0" smtClean="0"/>
              <a:t>A (B is parallel</a:t>
            </a:r>
            <a:r>
              <a:rPr lang="en-US" sz="2400" dirty="0" smtClean="0"/>
              <a:t>)</a:t>
            </a:r>
            <a:endParaRPr lang="en-US" sz="2400" dirty="0"/>
          </a:p>
        </p:txBody>
      </p:sp>
    </p:spTree>
    <p:extLst>
      <p:ext uri="{BB962C8B-B14F-4D97-AF65-F5344CB8AC3E}">
        <p14:creationId xmlns:p14="http://schemas.microsoft.com/office/powerpoint/2010/main" val="208262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Convex Intersection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How could we </a:t>
            </a:r>
            <a:r>
              <a:rPr lang="en-US" dirty="0" smtClean="0"/>
              <a:t>detect collision between </a:t>
            </a:r>
            <a:r>
              <a:rPr lang="en-US" dirty="0" smtClean="0"/>
              <a:t>two convex polyhedral?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Throw out first guess intersection algorithms</a:t>
            </a:r>
            <a:endParaRPr lang="en-US" dirty="0" smtClean="0"/>
          </a:p>
        </p:txBody>
      </p:sp>
    </p:spTree>
    <p:extLst>
      <p:ext uri="{BB962C8B-B14F-4D97-AF65-F5344CB8AC3E}">
        <p14:creationId xmlns:p14="http://schemas.microsoft.com/office/powerpoint/2010/main" val="21805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t>
            </a:r>
            <a:r>
              <a:rPr lang="en-US" dirty="0" smtClean="0"/>
              <a:t>Axes Examples</a:t>
            </a:r>
            <a:endParaRPr lang="en-US" dirty="0"/>
          </a:p>
        </p:txBody>
      </p:sp>
      <p:sp>
        <p:nvSpPr>
          <p:cNvPr id="3" name="Content Placeholder 2"/>
          <p:cNvSpPr>
            <a:spLocks noGrp="1"/>
          </p:cNvSpPr>
          <p:nvPr>
            <p:ph idx="1"/>
          </p:nvPr>
        </p:nvSpPr>
        <p:spPr/>
        <p:txBody>
          <a:bodyPr/>
          <a:lstStyle/>
          <a:p>
            <a:pPr marL="0" indent="0">
              <a:buNone/>
            </a:pPr>
            <a:r>
              <a:rPr lang="en-US" dirty="0" err="1" smtClean="0"/>
              <a:t>Obb</a:t>
            </a:r>
            <a:r>
              <a:rPr lang="en-US" dirty="0" smtClean="0"/>
              <a:t> vs. </a:t>
            </a:r>
            <a:r>
              <a:rPr lang="en-US" dirty="0" err="1" smtClean="0"/>
              <a:t>Obb</a:t>
            </a:r>
            <a:r>
              <a:rPr lang="en-US" dirty="0" smtClean="0"/>
              <a:t> example</a:t>
            </a:r>
            <a:r>
              <a:rPr lang="en-US" dirty="0" smtClean="0"/>
              <a:t>:</a:t>
            </a:r>
          </a:p>
          <a:p>
            <a:pPr marL="457200" lvl="1" indent="0">
              <a:buNone/>
            </a:pPr>
            <a:r>
              <a:rPr lang="en-US" dirty="0" smtClean="0"/>
              <a:t>3 unique face </a:t>
            </a:r>
            <a:r>
              <a:rPr lang="en-US" dirty="0" err="1"/>
              <a:t>normals</a:t>
            </a:r>
            <a:r>
              <a:rPr lang="en-US" dirty="0" smtClean="0"/>
              <a:t> of A</a:t>
            </a:r>
          </a:p>
          <a:p>
            <a:pPr marL="457200" lvl="1" indent="0">
              <a:buNone/>
            </a:pPr>
            <a:r>
              <a:rPr lang="en-US" dirty="0" smtClean="0"/>
              <a:t>3 </a:t>
            </a:r>
            <a:r>
              <a:rPr lang="en-US" dirty="0"/>
              <a:t>unique face</a:t>
            </a:r>
            <a:r>
              <a:rPr lang="en-US" dirty="0" smtClean="0"/>
              <a:t> </a:t>
            </a:r>
            <a:r>
              <a:rPr lang="en-US" dirty="0" err="1"/>
              <a:t>normals</a:t>
            </a:r>
            <a:r>
              <a:rPr lang="en-US" dirty="0" smtClean="0"/>
              <a:t> of B</a:t>
            </a:r>
          </a:p>
          <a:p>
            <a:pPr marL="457200" lvl="1" indent="0">
              <a:buNone/>
            </a:pPr>
            <a:r>
              <a:rPr lang="en-US" dirty="0" smtClean="0"/>
              <a:t>3 unique edges on each </a:t>
            </a:r>
            <a:r>
              <a:rPr lang="en-US" dirty="0" err="1" smtClean="0"/>
              <a:t>Obb</a:t>
            </a:r>
            <a:endParaRPr lang="en-US" dirty="0" smtClean="0"/>
          </a:p>
          <a:p>
            <a:pPr marL="457200" lvl="1" indent="0">
              <a:buNone/>
            </a:pPr>
            <a:r>
              <a:rPr lang="en-US" dirty="0" smtClean="0"/>
              <a:t>3 + 3 + 3 * 3 = 15</a:t>
            </a:r>
            <a:endParaRPr lang="en-US" dirty="0"/>
          </a:p>
        </p:txBody>
      </p:sp>
    </p:spTree>
    <p:extLst>
      <p:ext uri="{BB962C8B-B14F-4D97-AF65-F5344CB8AC3E}">
        <p14:creationId xmlns:p14="http://schemas.microsoft.com/office/powerpoint/2010/main" val="2797302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 Examples</a:t>
            </a:r>
          </a:p>
        </p:txBody>
      </p:sp>
      <p:sp>
        <p:nvSpPr>
          <p:cNvPr id="3" name="Content Placeholder 2"/>
          <p:cNvSpPr>
            <a:spLocks noGrp="1"/>
          </p:cNvSpPr>
          <p:nvPr>
            <p:ph idx="1"/>
          </p:nvPr>
        </p:nvSpPr>
        <p:spPr/>
        <p:txBody>
          <a:bodyPr/>
          <a:lstStyle/>
          <a:p>
            <a:pPr marL="0" indent="0">
              <a:buNone/>
            </a:pPr>
            <a:r>
              <a:rPr lang="en-US" dirty="0" smtClean="0"/>
              <a:t>Aabb vs. Frustum example:</a:t>
            </a:r>
          </a:p>
          <a:p>
            <a:pPr marL="457200" lvl="1" indent="0">
              <a:buNone/>
            </a:pPr>
            <a:r>
              <a:rPr lang="en-US" dirty="0" smtClean="0"/>
              <a:t>3 unique </a:t>
            </a:r>
            <a:r>
              <a:rPr lang="en-US" dirty="0" err="1" smtClean="0"/>
              <a:t>normals</a:t>
            </a:r>
            <a:r>
              <a:rPr lang="en-US" dirty="0" smtClean="0"/>
              <a:t> of Aabb</a:t>
            </a:r>
          </a:p>
          <a:p>
            <a:pPr marL="457200" lvl="1" indent="0">
              <a:buNone/>
            </a:pPr>
            <a:r>
              <a:rPr lang="en-US" dirty="0" smtClean="0"/>
              <a:t>5 unique </a:t>
            </a:r>
            <a:r>
              <a:rPr lang="en-US" dirty="0" err="1" smtClean="0"/>
              <a:t>normals</a:t>
            </a:r>
            <a:r>
              <a:rPr lang="en-US" dirty="0" smtClean="0"/>
              <a:t> of frustum</a:t>
            </a:r>
          </a:p>
          <a:p>
            <a:pPr marL="457200" lvl="1" indent="0">
              <a:buNone/>
            </a:pPr>
            <a:r>
              <a:rPr lang="en-US" dirty="0" smtClean="0"/>
              <a:t>3 unique edges of </a:t>
            </a:r>
            <a:r>
              <a:rPr lang="en-US" dirty="0" err="1" smtClean="0"/>
              <a:t>Aabb</a:t>
            </a:r>
            <a:endParaRPr lang="en-US" dirty="0" smtClean="0"/>
          </a:p>
          <a:p>
            <a:pPr marL="457200" lvl="1" indent="0">
              <a:buNone/>
            </a:pPr>
            <a:r>
              <a:rPr lang="en-US" dirty="0" smtClean="0"/>
              <a:t>6 unique edges of frustum</a:t>
            </a:r>
          </a:p>
          <a:p>
            <a:pPr marL="457200" lvl="1" indent="0">
              <a:buNone/>
            </a:pPr>
            <a:r>
              <a:rPr lang="en-US" dirty="0" smtClean="0"/>
              <a:t>3 + 5 + 3 * 6 = 26</a:t>
            </a:r>
          </a:p>
        </p:txBody>
      </p:sp>
    </p:spTree>
    <p:extLst>
      <p:ext uri="{BB962C8B-B14F-4D97-AF65-F5344CB8AC3E}">
        <p14:creationId xmlns:p14="http://schemas.microsoft.com/office/powerpoint/2010/main" val="125418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Required Axes Examples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Required Axes: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𝐵</m:t>
                        </m:r>
                      </m:sub>
                    </m:sSub>
                  </m:oMath>
                </a14:m>
                <a:endParaRPr lang="en-US" dirty="0" smtClean="0"/>
              </a:p>
              <a:p>
                <a:pPr marL="0" indent="0">
                  <a:buNone/>
                </a:pPr>
                <a:endParaRPr lang="en-US" dirty="0"/>
              </a:p>
              <a:p>
                <a:pPr marL="0" indent="0">
                  <a:buNone/>
                </a:pPr>
                <a:r>
                  <a:rPr lang="en-US" dirty="0" smtClean="0"/>
                  <a:t>SAT doesn’t scale with large shapes</a:t>
                </a:r>
              </a:p>
              <a:p>
                <a:pPr marL="0" indent="0">
                  <a:buNone/>
                </a:pPr>
                <a:r>
                  <a:rPr lang="en-US" dirty="0"/>
                  <a:t>	</a:t>
                </a:r>
                <a:r>
                  <a:rPr lang="en-US" dirty="0" smtClean="0"/>
                  <a:t>Quadratic in number of edge tests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91829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Implementation details</a:t>
            </a:r>
            <a:endParaRPr lang="en-US" dirty="0"/>
          </a:p>
        </p:txBody>
      </p:sp>
      <p:sp>
        <p:nvSpPr>
          <p:cNvPr id="3" name="Content Placeholder 2"/>
          <p:cNvSpPr>
            <a:spLocks noGrp="1"/>
          </p:cNvSpPr>
          <p:nvPr>
            <p:ph idx="1"/>
          </p:nvPr>
        </p:nvSpPr>
        <p:spPr/>
        <p:txBody>
          <a:bodyPr/>
          <a:lstStyle/>
          <a:p>
            <a:pPr marL="0" indent="0">
              <a:buNone/>
            </a:pPr>
            <a:r>
              <a:rPr lang="en-US" dirty="0" smtClean="0"/>
              <a:t>Ask now if you have questions!</a:t>
            </a:r>
            <a:endParaRPr lang="en-US" dirty="0"/>
          </a:p>
        </p:txBody>
      </p:sp>
    </p:spTree>
    <p:extLst>
      <p:ext uri="{BB962C8B-B14F-4D97-AF65-F5344CB8AC3E}">
        <p14:creationId xmlns:p14="http://schemas.microsoft.com/office/powerpoint/2010/main" val="3630284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Axis Separation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Basic axis test: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How do we compute a shape’s projection?</a:t>
            </a:r>
          </a:p>
          <a:p>
            <a:pPr marL="0" indent="0">
              <a:buNone/>
            </a:pPr>
            <a:r>
              <a:rPr lang="en-US" dirty="0" smtClean="0"/>
              <a:t>Need a new concept: Support functions</a:t>
            </a:r>
            <a:endParaRPr lang="en-US" dirty="0"/>
          </a:p>
        </p:txBody>
      </p:sp>
      <p:sp>
        <p:nvSpPr>
          <p:cNvPr id="4" name="Text Box 2"/>
          <p:cNvSpPr txBox="1">
            <a:spLocks noChangeArrowheads="1"/>
          </p:cNvSpPr>
          <p:nvPr/>
        </p:nvSpPr>
        <p:spPr bwMode="auto">
          <a:xfrm>
            <a:off x="1195687" y="2338848"/>
            <a:ext cx="10480766"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TestIfSeparating</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Vector3</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axis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Shape</a:t>
            </a:r>
            <a:r>
              <a:rPr lang="en-US" sz="1400" dirty="0">
                <a:solidFill>
                  <a:srgbClr val="000000"/>
                </a:solidFill>
                <a:latin typeface="Consolas" panose="020B0609020204030204" pitchFamily="49" charset="0"/>
              </a:rPr>
              <a:t>&amp; </a:t>
            </a:r>
            <a:r>
              <a:rPr lang="en-US" sz="1400" dirty="0" err="1">
                <a:solidFill>
                  <a:srgbClr val="808080"/>
                </a:solidFill>
                <a:latin typeface="Consolas" panose="020B0609020204030204" pitchFamily="49" charset="0"/>
              </a:rPr>
              <a:t>shapeA</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Shape</a:t>
            </a:r>
            <a:r>
              <a:rPr lang="en-US" sz="1400" dirty="0">
                <a:solidFill>
                  <a:srgbClr val="000000"/>
                </a:solidFill>
                <a:latin typeface="Consolas" panose="020B0609020204030204" pitchFamily="49" charset="0"/>
              </a:rPr>
              <a:t>&amp; </a:t>
            </a:r>
            <a:r>
              <a:rPr lang="en-US" sz="1400" dirty="0" err="1">
                <a:solidFill>
                  <a:srgbClr val="808080"/>
                </a:solidFill>
                <a:latin typeface="Consolas" panose="020B0609020204030204" pitchFamily="49" charset="0"/>
              </a:rPr>
              <a:t>shapeB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minProjA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maxProjA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minProjB</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maxProjB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ComputeProjection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axis</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shapeA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minProjA</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maxProjA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ComputeProjection</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axis</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shapeB</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minProjB</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maxProjB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Test for separation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maxProjB</a:t>
            </a:r>
            <a:r>
              <a:rPr lang="en-US" sz="1400" dirty="0">
                <a:solidFill>
                  <a:srgbClr val="000000"/>
                </a:solidFill>
                <a:latin typeface="Consolas" panose="020B0609020204030204" pitchFamily="49" charset="0"/>
              </a:rPr>
              <a:t> &lt; </a:t>
            </a:r>
            <a:r>
              <a:rPr lang="en-US" sz="1400" dirty="0" err="1">
                <a:solidFill>
                  <a:srgbClr val="000000"/>
                </a:solidFill>
                <a:latin typeface="Consolas" panose="020B0609020204030204" pitchFamily="49" charset="0"/>
              </a:rPr>
              <a:t>minProjA</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maxProjA</a:t>
            </a:r>
            <a:r>
              <a:rPr lang="en-US" sz="1400" dirty="0">
                <a:solidFill>
                  <a:srgbClr val="000000"/>
                </a:solidFill>
                <a:latin typeface="Consolas" panose="020B0609020204030204" pitchFamily="49" charset="0"/>
              </a:rPr>
              <a:t> &lt; </a:t>
            </a:r>
            <a:r>
              <a:rPr lang="en-US" sz="1400" dirty="0" err="1">
                <a:solidFill>
                  <a:srgbClr val="000000"/>
                </a:solidFill>
                <a:latin typeface="Consolas" panose="020B0609020204030204" pitchFamily="49" charset="0"/>
              </a:rPr>
              <a:t>minProjB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212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Function</a:t>
            </a:r>
            <a:endParaRPr lang="en-US" dirty="0"/>
          </a:p>
        </p:txBody>
      </p:sp>
      <p:sp>
        <p:nvSpPr>
          <p:cNvPr id="3" name="Content Placeholder 2"/>
          <p:cNvSpPr>
            <a:spLocks noGrp="1"/>
          </p:cNvSpPr>
          <p:nvPr>
            <p:ph idx="1"/>
          </p:nvPr>
        </p:nvSpPr>
        <p:spPr>
          <a:xfrm>
            <a:off x="838200" y="5205173"/>
            <a:ext cx="10515600" cy="485775"/>
          </a:xfrm>
        </p:spPr>
        <p:txBody>
          <a:bodyPr/>
          <a:lstStyle/>
          <a:p>
            <a:pPr marL="0" indent="0">
              <a:buNone/>
            </a:pPr>
            <a:r>
              <a:rPr lang="en-US" dirty="0" smtClean="0"/>
              <a:t>How do we actually define a support function?</a:t>
            </a:r>
            <a:endParaRPr lang="en-US" dirty="0"/>
          </a:p>
        </p:txBody>
      </p:sp>
      <p:sp>
        <p:nvSpPr>
          <p:cNvPr id="4" name="Text Box 2"/>
          <p:cNvSpPr txBox="1">
            <a:spLocks noChangeArrowheads="1"/>
          </p:cNvSpPr>
          <p:nvPr/>
        </p:nvSpPr>
        <p:spPr bwMode="auto">
          <a:xfrm>
            <a:off x="1705247" y="2324004"/>
            <a:ext cx="8781505" cy="14773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Shape</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p>
          <a:p>
            <a:r>
              <a:rPr lang="en-US" dirty="0" smtClean="0">
                <a:solidFill>
                  <a:srgbClr val="008000"/>
                </a:solidFill>
                <a:latin typeface="Consolas" panose="020B0609020204030204" pitchFamily="49" charset="0"/>
              </a:rPr>
              <a:t>  // </a:t>
            </a:r>
            <a:r>
              <a:rPr lang="en-US" dirty="0">
                <a:solidFill>
                  <a:srgbClr val="008000"/>
                </a:solidFill>
                <a:latin typeface="Consolas" panose="020B0609020204030204" pitchFamily="49" charset="0"/>
              </a:rPr>
              <a:t>Finds a point furthest in the given direction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virtual</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Vector3</a:t>
            </a:r>
            <a:r>
              <a:rPr lang="en-US" dirty="0">
                <a:solidFill>
                  <a:srgbClr val="000000"/>
                </a:solidFill>
                <a:latin typeface="Consolas" panose="020B0609020204030204" pitchFamily="49" charset="0"/>
              </a:rPr>
              <a:t> Support(</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Vector3</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direction</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8771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Convex Support Function</a:t>
            </a:r>
            <a:endParaRPr lang="en-US" dirty="0"/>
          </a:p>
        </p:txBody>
      </p:sp>
      <p:sp>
        <p:nvSpPr>
          <p:cNvPr id="3" name="Content Placeholder 2"/>
          <p:cNvSpPr>
            <a:spLocks noGrp="1"/>
          </p:cNvSpPr>
          <p:nvPr>
            <p:ph idx="1"/>
          </p:nvPr>
        </p:nvSpPr>
        <p:spPr/>
        <p:txBody>
          <a:bodyPr/>
          <a:lstStyle/>
          <a:p>
            <a:pPr marL="0" indent="0">
              <a:buNone/>
            </a:pPr>
            <a:r>
              <a:rPr lang="en-US" dirty="0" smtClean="0"/>
              <a:t>Iterate over all points, </a:t>
            </a:r>
            <a:r>
              <a:rPr lang="en-US" dirty="0" smtClean="0"/>
              <a:t>finding the max </a:t>
            </a:r>
            <a:r>
              <a:rPr lang="en-US" dirty="0" smtClean="0"/>
              <a:t>projection </a:t>
            </a:r>
            <a:r>
              <a:rPr lang="en-US" dirty="0" smtClean="0"/>
              <a:t>value point</a:t>
            </a:r>
            <a:endParaRPr lang="en-US" dirty="0"/>
          </a:p>
        </p:txBody>
      </p:sp>
      <p:grpSp>
        <p:nvGrpSpPr>
          <p:cNvPr id="12" name="Group 11"/>
          <p:cNvGrpSpPr/>
          <p:nvPr/>
        </p:nvGrpSpPr>
        <p:grpSpPr>
          <a:xfrm>
            <a:off x="3681112" y="2669846"/>
            <a:ext cx="3837288" cy="3324204"/>
            <a:chOff x="4151012" y="2403146"/>
            <a:chExt cx="3837288" cy="3324204"/>
          </a:xfrm>
        </p:grpSpPr>
        <p:pic>
          <p:nvPicPr>
            <p:cNvPr id="8" name="Picture 7"/>
            <p:cNvPicPr>
              <a:picLocks noChangeAspect="1"/>
            </p:cNvPicPr>
            <p:nvPr/>
          </p:nvPicPr>
          <p:blipFill>
            <a:blip r:embed="rId3"/>
            <a:stretch>
              <a:fillRect/>
            </a:stretch>
          </p:blipFill>
          <p:spPr>
            <a:xfrm>
              <a:off x="4151012" y="2403146"/>
              <a:ext cx="3837288" cy="332420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321782" y="3938248"/>
                  <a:ext cx="384747"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𝑑</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321782" y="3938248"/>
                  <a:ext cx="384747" cy="410305"/>
                </a:xfrm>
                <a:prstGeom prst="rect">
                  <a:avLst/>
                </a:prstGeom>
                <a:blipFill rotWithShape="0">
                  <a:blip r:embed="rId4"/>
                  <a:stretch>
                    <a:fillRect t="-22388" r="-30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300626" y="3188948"/>
                  <a:ext cx="5987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𝑚𝑎𝑥</m:t>
                        </m:r>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00626" y="3188948"/>
                  <a:ext cx="598774" cy="369332"/>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8118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Support Functions</a:t>
            </a:r>
            <a:endParaRPr lang="en-US" dirty="0"/>
          </a:p>
        </p:txBody>
      </p:sp>
      <p:sp>
        <p:nvSpPr>
          <p:cNvPr id="3" name="Content Placeholder 2"/>
          <p:cNvSpPr>
            <a:spLocks noGrp="1"/>
          </p:cNvSpPr>
          <p:nvPr>
            <p:ph idx="1"/>
          </p:nvPr>
        </p:nvSpPr>
        <p:spPr/>
        <p:txBody>
          <a:bodyPr/>
          <a:lstStyle/>
          <a:p>
            <a:pPr marL="0" indent="0">
              <a:buNone/>
            </a:pPr>
            <a:r>
              <a:rPr lang="en-US" dirty="0" smtClean="0"/>
              <a:t>Many shapes can efficiently compute a support function</a:t>
            </a:r>
          </a:p>
          <a:p>
            <a:pPr marL="0" indent="0">
              <a:buNone/>
            </a:pPr>
            <a:endParaRPr lang="en-US" dirty="0" smtClean="0"/>
          </a:p>
          <a:p>
            <a:pPr marL="0" indent="0">
              <a:buNone/>
            </a:pPr>
            <a:r>
              <a:rPr lang="en-US" dirty="0" smtClean="0"/>
              <a:t>Sphere:</a:t>
            </a:r>
            <a:endParaRPr lang="en-US" dirty="0"/>
          </a:p>
        </p:txBody>
      </p:sp>
      <p:pic>
        <p:nvPicPr>
          <p:cNvPr id="9" name="Picture 8"/>
          <p:cNvPicPr>
            <a:picLocks noChangeAspect="1"/>
          </p:cNvPicPr>
          <p:nvPr/>
        </p:nvPicPr>
        <p:blipFill>
          <a:blip r:embed="rId3"/>
          <a:stretch>
            <a:fillRect/>
          </a:stretch>
        </p:blipFill>
        <p:spPr>
          <a:xfrm>
            <a:off x="3976206" y="2829930"/>
            <a:ext cx="3478331" cy="348197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5330624" y="4386249"/>
                <a:ext cx="3847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𝑐</m:t>
                          </m:r>
                        </m:e>
                      </m:acc>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330624" y="4386249"/>
                <a:ext cx="384747" cy="369332"/>
              </a:xfrm>
              <a:prstGeom prst="rect">
                <a:avLst/>
              </a:prstGeom>
              <a:blipFill rotWithShape="0">
                <a:blip r:embed="rId4"/>
                <a:stretch>
                  <a:fillRect t="-23333" r="-28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855071" y="3880644"/>
                <a:ext cx="384747" cy="384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𝑑</m:t>
                          </m:r>
                        </m:e>
                      </m:acc>
                    </m:oMath>
                  </m:oMathPara>
                </a14:m>
                <a:endParaRPr lang="en-US"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855071" y="3880644"/>
                <a:ext cx="384747" cy="384272"/>
              </a:xfrm>
              <a:prstGeom prst="rect">
                <a:avLst/>
              </a:prstGeom>
              <a:blipFill rotWithShape="0">
                <a:blip r:embed="rId5"/>
                <a:stretch>
                  <a:fillRect t="-7937" r="-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044390" y="3232944"/>
                <a:ext cx="3847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oMath>
                  </m:oMathPara>
                </a14:m>
                <a:endParaRPr lang="en-US"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44390" y="3232944"/>
                <a:ext cx="384747" cy="369332"/>
              </a:xfrm>
              <a:prstGeom prst="rect">
                <a:avLst/>
              </a:prstGeom>
              <a:blipFill rotWithShape="0">
                <a:blip r:embed="rId6"/>
                <a:stretch>
                  <a:fillRect t="-22951" r="-3015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654804" y="3681461"/>
                <a:ext cx="3847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654804" y="3681461"/>
                <a:ext cx="384747"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943442" y="2764260"/>
                <a:ext cx="2276304" cy="546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𝑝</m:t>
                          </m:r>
                        </m:e>
                      </m:acc>
                      <m:r>
                        <a:rPr lang="en-US" sz="2800" b="0" i="1" smtClean="0">
                          <a:solidFill>
                            <a:schemeClr val="tx1"/>
                          </a:solidFill>
                          <a:latin typeface="Cambria Math" panose="02040503050406030204" pitchFamily="18" charset="0"/>
                        </a:rPr>
                        <m:t>=</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𝑐</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𝑑</m:t>
                          </m:r>
                        </m:e>
                      </m:acc>
                    </m:oMath>
                  </m:oMathPara>
                </a14:m>
                <a:endParaRPr lang="en-US" sz="2800" dirty="0">
                  <a:solidFill>
                    <a:schemeClr val="tx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943442" y="2764260"/>
                <a:ext cx="2276304" cy="546368"/>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4116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Support </a:t>
            </a:r>
            <a:r>
              <a:rPr lang="en-US" dirty="0" smtClean="0"/>
              <a:t>Functions</a:t>
            </a:r>
            <a:endParaRPr lang="en-US" dirty="0"/>
          </a:p>
        </p:txBody>
      </p:sp>
      <p:sp>
        <p:nvSpPr>
          <p:cNvPr id="3" name="Content Placeholder 2"/>
          <p:cNvSpPr>
            <a:spLocks noGrp="1"/>
          </p:cNvSpPr>
          <p:nvPr>
            <p:ph idx="1"/>
          </p:nvPr>
        </p:nvSpPr>
        <p:spPr/>
        <p:txBody>
          <a:bodyPr/>
          <a:lstStyle/>
          <a:p>
            <a:pPr marL="0" indent="0">
              <a:buNone/>
            </a:pPr>
            <a:r>
              <a:rPr lang="en-US" dirty="0" err="1" smtClean="0"/>
              <a:t>Aabb</a:t>
            </a:r>
            <a:r>
              <a:rPr lang="en-US" dirty="0" smtClean="0"/>
              <a:t>: Same as </a:t>
            </a:r>
            <a:r>
              <a:rPr lang="en-US" dirty="0" err="1" smtClean="0"/>
              <a:t>PlaneAabb’s</a:t>
            </a:r>
            <a:r>
              <a:rPr lang="en-US" dirty="0" smtClean="0"/>
              <a:t> find point furthest in a direction</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276600" y="2267031"/>
                <a:ext cx="4749800" cy="5572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𝑝</m:t>
                          </m:r>
                        </m:e>
                      </m:acc>
                      <m:r>
                        <a:rPr lang="en-US" sz="2800" b="0" i="1" smtClean="0">
                          <a:solidFill>
                            <a:schemeClr val="tx1"/>
                          </a:solidFill>
                          <a:latin typeface="Cambria Math" panose="02040503050406030204" pitchFamily="18" charset="0"/>
                        </a:rPr>
                        <m:t>=</m:t>
                      </m:r>
                      <m:acc>
                        <m:accPr>
                          <m:chr m:val="⃗"/>
                          <m:ctrlPr>
                            <a:rPr lang="en-US" sz="2800" b="0" i="1" smtClean="0">
                              <a:solidFill>
                                <a:schemeClr val="tx1"/>
                              </a:solidFill>
                              <a:latin typeface="Cambria Math" panose="02040503050406030204" pitchFamily="18" charset="0"/>
                            </a:rPr>
                          </m:ctrlPr>
                        </m:accPr>
                        <m:e>
                          <m:r>
                            <a:rPr lang="en-US" sz="2800" b="0" i="1" smtClean="0">
                              <a:solidFill>
                                <a:schemeClr val="tx1"/>
                              </a:solidFill>
                              <a:latin typeface="Cambria Math" panose="02040503050406030204" pitchFamily="18" charset="0"/>
                            </a:rPr>
                            <m:t>𝑐</m:t>
                          </m:r>
                        </m:e>
                      </m:acc>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𝑉𝑒𝑐</m:t>
                      </m:r>
                      <m:r>
                        <a:rPr lang="en-US" sz="2800" b="0" i="1" smtClean="0">
                          <a:solidFill>
                            <a:schemeClr val="tx1"/>
                          </a:solidFill>
                          <a:latin typeface="Cambria Math" panose="02040503050406030204" pitchFamily="18" charset="0"/>
                        </a:rPr>
                        <m:t>3(±</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𝑒</m:t>
                          </m:r>
                        </m:e>
                        <m:sub>
                          <m:r>
                            <a:rPr lang="en-US" sz="2800" b="0" i="1" smtClean="0">
                              <a:solidFill>
                                <a:schemeClr val="tx1"/>
                              </a:solidFill>
                              <a:latin typeface="Cambria Math" panose="02040503050406030204" pitchFamily="18" charset="0"/>
                            </a:rPr>
                            <m:t>𝑥</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𝑒</m:t>
                          </m:r>
                        </m:e>
                        <m:sub>
                          <m:r>
                            <a:rPr lang="en-US" sz="2800" b="0" i="1" smtClean="0">
                              <a:solidFill>
                                <a:schemeClr val="tx1"/>
                              </a:solidFill>
                              <a:latin typeface="Cambria Math" panose="02040503050406030204" pitchFamily="18" charset="0"/>
                            </a:rPr>
                            <m:t>𝑦</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𝑒</m:t>
                          </m:r>
                        </m:e>
                        <m:sub>
                          <m:r>
                            <a:rPr lang="en-US" sz="2800" b="0" i="1" smtClean="0">
                              <a:solidFill>
                                <a:schemeClr val="tx1"/>
                              </a:solidFill>
                              <a:latin typeface="Cambria Math" panose="02040503050406030204" pitchFamily="18" charset="0"/>
                            </a:rPr>
                            <m:t>𝑧</m:t>
                          </m:r>
                        </m:sub>
                      </m:sSub>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76600" y="2267031"/>
                <a:ext cx="4749800" cy="557204"/>
              </a:xfrm>
              <a:prstGeom prst="rect">
                <a:avLst/>
              </a:prstGeom>
              <a:blipFill rotWithShape="0">
                <a:blip r:embed="rId3"/>
                <a:stretch>
                  <a:fillRect/>
                </a:stretch>
              </a:blipFill>
            </p:spPr>
            <p:txBody>
              <a:bodyPr/>
              <a:lstStyle/>
              <a:p>
                <a:r>
                  <a:rPr lang="en-US">
                    <a:noFill/>
                  </a:rPr>
                  <a:t> </a:t>
                </a:r>
              </a:p>
            </p:txBody>
          </p:sp>
        </mc:Fallback>
      </mc:AlternateContent>
      <p:grpSp>
        <p:nvGrpSpPr>
          <p:cNvPr id="6" name="Group 5"/>
          <p:cNvGrpSpPr/>
          <p:nvPr/>
        </p:nvGrpSpPr>
        <p:grpSpPr>
          <a:xfrm>
            <a:off x="3935467" y="2753823"/>
            <a:ext cx="3125733" cy="3223822"/>
            <a:chOff x="6177017" y="2785547"/>
            <a:chExt cx="1314225" cy="1355467"/>
          </a:xfrm>
        </p:grpSpPr>
        <p:pic>
          <p:nvPicPr>
            <p:cNvPr id="7" name="Picture 6"/>
            <p:cNvPicPr>
              <a:picLocks noChangeAspect="1"/>
            </p:cNvPicPr>
            <p:nvPr/>
          </p:nvPicPr>
          <p:blipFill>
            <a:blip r:embed="rId4"/>
            <a:stretch>
              <a:fillRect/>
            </a:stretch>
          </p:blipFill>
          <p:spPr>
            <a:xfrm>
              <a:off x="6177017" y="2785547"/>
              <a:ext cx="1314225" cy="1355467"/>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7220798" y="3300637"/>
                  <a:ext cx="204457" cy="1552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220798" y="3300637"/>
                  <a:ext cx="204457" cy="15528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807754" y="2901387"/>
                  <a:ext cx="218327" cy="1645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𝑦</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807754" y="2901387"/>
                  <a:ext cx="218327" cy="164507"/>
                </a:xfrm>
                <a:prstGeom prst="rect">
                  <a:avLst/>
                </a:prstGeom>
                <a:blipFill rotWithShape="0">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670930" y="3378281"/>
                  <a:ext cx="158184" cy="1552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670930" y="3378281"/>
                  <a:ext cx="158184" cy="155287"/>
                </a:xfrm>
                <a:prstGeom prst="rect">
                  <a:avLst/>
                </a:prstGeom>
                <a:blipFill rotWithShape="0">
                  <a:blip r:embed="rId7"/>
                  <a:stretch>
                    <a:fillRect t="-22951" r="-306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Content Placeholder 2"/>
              <p:cNvSpPr txBox="1">
                <a:spLocks/>
              </p:cNvSpPr>
              <p:nvPr/>
            </p:nvSpPr>
            <p:spPr>
              <a:xfrm>
                <a:off x="2533339" y="6068188"/>
                <a:ext cx="6323792" cy="686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*Pick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smtClean="0"/>
                  <a:t>’s sign based upon the sign of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𝑖</m:t>
                        </m:r>
                      </m:sub>
                    </m:sSub>
                  </m:oMath>
                </a14:m>
                <a:endParaRPr lang="en-US"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2533339" y="6068188"/>
                <a:ext cx="6323792" cy="686110"/>
              </a:xfrm>
              <a:prstGeom prst="rect">
                <a:avLst/>
              </a:prstGeom>
              <a:blipFill rotWithShape="0">
                <a:blip r:embed="rId8"/>
                <a:stretch>
                  <a:fillRect l="-2025" t="-6195" b="-2655"/>
                </a:stretch>
              </a:blipFill>
            </p:spPr>
            <p:txBody>
              <a:bodyPr/>
              <a:lstStyle/>
              <a:p>
                <a:r>
                  <a:rPr lang="en-US">
                    <a:noFill/>
                  </a:rPr>
                  <a:t> </a:t>
                </a:r>
              </a:p>
            </p:txBody>
          </p:sp>
        </mc:Fallback>
      </mc:AlternateContent>
    </p:spTree>
    <p:extLst>
      <p:ext uri="{BB962C8B-B14F-4D97-AF65-F5344CB8AC3E}">
        <p14:creationId xmlns:p14="http://schemas.microsoft.com/office/powerpoint/2010/main" val="1268266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Support Functions</a:t>
            </a:r>
          </a:p>
        </p:txBody>
      </p:sp>
      <p:sp>
        <p:nvSpPr>
          <p:cNvPr id="3" name="Content Placeholder 2"/>
          <p:cNvSpPr>
            <a:spLocks noGrp="1"/>
          </p:cNvSpPr>
          <p:nvPr>
            <p:ph idx="1"/>
          </p:nvPr>
        </p:nvSpPr>
        <p:spPr/>
        <p:txBody>
          <a:bodyPr/>
          <a:lstStyle/>
          <a:p>
            <a:pPr marL="0" indent="0">
              <a:buNone/>
            </a:pPr>
            <a:r>
              <a:rPr lang="en-US" dirty="0" err="1" smtClean="0"/>
              <a:t>Obb</a:t>
            </a:r>
            <a:r>
              <a:rPr lang="en-US" dirty="0" smtClean="0"/>
              <a:t>:</a:t>
            </a:r>
            <a:endParaRPr lang="en-US" dirty="0"/>
          </a:p>
        </p:txBody>
      </p:sp>
      <p:pic>
        <p:nvPicPr>
          <p:cNvPr id="8" name="Picture 7"/>
          <p:cNvPicPr>
            <a:picLocks noChangeAspect="1"/>
          </p:cNvPicPr>
          <p:nvPr/>
        </p:nvPicPr>
        <p:blipFill>
          <a:blip r:embed="rId3"/>
          <a:stretch>
            <a:fillRect/>
          </a:stretch>
        </p:blipFill>
        <p:spPr>
          <a:xfrm>
            <a:off x="443877" y="2447283"/>
            <a:ext cx="2598582" cy="2591334"/>
          </a:xfrm>
          <a:prstGeom prst="rect">
            <a:avLst/>
          </a:prstGeom>
        </p:spPr>
      </p:pic>
      <p:pic>
        <p:nvPicPr>
          <p:cNvPr id="9" name="Picture 8"/>
          <p:cNvPicPr>
            <a:picLocks noChangeAspect="1"/>
          </p:cNvPicPr>
          <p:nvPr/>
        </p:nvPicPr>
        <p:blipFill>
          <a:blip r:embed="rId4"/>
          <a:stretch>
            <a:fillRect/>
          </a:stretch>
        </p:blipFill>
        <p:spPr>
          <a:xfrm>
            <a:off x="5181568" y="2786633"/>
            <a:ext cx="1911600" cy="1963434"/>
          </a:xfrm>
          <a:prstGeom prst="rect">
            <a:avLst/>
          </a:prstGeom>
        </p:spPr>
      </p:pic>
      <p:pic>
        <p:nvPicPr>
          <p:cNvPr id="10" name="Picture 9"/>
          <p:cNvPicPr>
            <a:picLocks noChangeAspect="1"/>
          </p:cNvPicPr>
          <p:nvPr/>
        </p:nvPicPr>
        <p:blipFill>
          <a:blip r:embed="rId5"/>
          <a:stretch>
            <a:fillRect/>
          </a:stretch>
        </p:blipFill>
        <p:spPr>
          <a:xfrm>
            <a:off x="8875569" y="2456166"/>
            <a:ext cx="2648363" cy="2581367"/>
          </a:xfrm>
          <a:prstGeom prst="rect">
            <a:avLst/>
          </a:prstGeom>
        </p:spPr>
      </p:pic>
      <p:sp>
        <p:nvSpPr>
          <p:cNvPr id="11" name="Right Arrow 10"/>
          <p:cNvSpPr/>
          <p:nvPr/>
        </p:nvSpPr>
        <p:spPr>
          <a:xfrm>
            <a:off x="3400220" y="3509048"/>
            <a:ext cx="1377108" cy="5186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328329" y="3509048"/>
            <a:ext cx="1377108" cy="5186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3302858" y="2566683"/>
            <a:ext cx="1707834" cy="9423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Transform into </a:t>
            </a:r>
            <a:r>
              <a:rPr lang="en-US" sz="2400" dirty="0" err="1" smtClean="0"/>
              <a:t>Aabb</a:t>
            </a:r>
            <a:endParaRPr lang="en-US" sz="2400" dirty="0"/>
          </a:p>
        </p:txBody>
      </p:sp>
      <p:sp>
        <p:nvSpPr>
          <p:cNvPr id="16" name="Content Placeholder 2"/>
          <p:cNvSpPr txBox="1">
            <a:spLocks/>
          </p:cNvSpPr>
          <p:nvPr/>
        </p:nvSpPr>
        <p:spPr>
          <a:xfrm>
            <a:off x="5181568" y="4768711"/>
            <a:ext cx="2285497" cy="489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Search on </a:t>
            </a:r>
            <a:r>
              <a:rPr lang="en-US" sz="2400" dirty="0" err="1" smtClean="0"/>
              <a:t>Aabb</a:t>
            </a:r>
            <a:endParaRPr lang="en-US" sz="2400" dirty="0"/>
          </a:p>
        </p:txBody>
      </p:sp>
      <p:sp>
        <p:nvSpPr>
          <p:cNvPr id="17" name="Content Placeholder 2"/>
          <p:cNvSpPr txBox="1">
            <a:spLocks/>
          </p:cNvSpPr>
          <p:nvPr/>
        </p:nvSpPr>
        <p:spPr>
          <a:xfrm>
            <a:off x="7328329" y="2431746"/>
            <a:ext cx="1707834" cy="94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Transform point back to world</a:t>
            </a:r>
            <a:endParaRPr lang="en-US" sz="2400" dirty="0"/>
          </a:p>
        </p:txBody>
      </p:sp>
      <mc:AlternateContent xmlns:mc="http://schemas.openxmlformats.org/markup-compatibility/2006" xmlns:a14="http://schemas.microsoft.com/office/drawing/2010/main">
        <mc:Choice Requires="a14">
          <p:sp>
            <p:nvSpPr>
              <p:cNvPr id="18" name="Rectangle 17"/>
              <p:cNvSpPr/>
              <p:nvPr/>
            </p:nvSpPr>
            <p:spPr>
              <a:xfrm>
                <a:off x="1573680" y="3387350"/>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1573680" y="3387350"/>
                <a:ext cx="376222" cy="369332"/>
              </a:xfrm>
              <a:prstGeom prst="rect">
                <a:avLst/>
              </a:prstGeom>
              <a:blipFill rotWithShape="0">
                <a:blip r:embed="rId6"/>
                <a:stretch>
                  <a:fillRect t="-23333" r="-30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1306946" y="2834964"/>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smtClean="0">
                              <a:latin typeface="Cambria Math" panose="02040503050406030204" pitchFamily="18" charset="0"/>
                            </a:rPr>
                            <m:t>𝑥</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1306946" y="2834964"/>
                <a:ext cx="376222" cy="369332"/>
              </a:xfrm>
              <a:prstGeom prst="rect">
                <a:avLst/>
              </a:prstGeom>
              <a:blipFill rotWithShape="0">
                <a:blip r:embed="rId7"/>
                <a:stretch>
                  <a:fillRect t="-22951" r="-61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58798" y="4008545"/>
                <a:ext cx="376222" cy="3912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𝑹</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smtClean="0">
                              <a:latin typeface="Cambria Math" panose="02040503050406030204" pitchFamily="18" charset="0"/>
                            </a:rPr>
                            <m:t>𝑦</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058798" y="4008545"/>
                <a:ext cx="376222" cy="391261"/>
              </a:xfrm>
              <a:prstGeom prst="rect">
                <a:avLst/>
              </a:prstGeom>
              <a:blipFill rotWithShape="0">
                <a:blip r:embed="rId8"/>
                <a:stretch>
                  <a:fillRect t="-20313" r="-62295"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2132798" y="3509048"/>
                <a:ext cx="376222" cy="4103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2132798" y="3509048"/>
                <a:ext cx="376222" cy="410305"/>
              </a:xfrm>
              <a:prstGeom prst="rect">
                <a:avLst/>
              </a:prstGeom>
              <a:blipFill rotWithShape="0">
                <a:blip r:embed="rId9"/>
                <a:stretch>
                  <a:fillRect t="-22388" r="-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0000520" y="3400050"/>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10000520" y="3400050"/>
                <a:ext cx="376222" cy="369332"/>
              </a:xfrm>
              <a:prstGeom prst="rect">
                <a:avLst/>
              </a:prstGeom>
              <a:blipFill rotWithShape="0">
                <a:blip r:embed="rId10"/>
                <a:stretch>
                  <a:fillRect t="-23333" r="-31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559638" y="3521748"/>
                <a:ext cx="376222" cy="4103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10559638" y="3521748"/>
                <a:ext cx="376222" cy="410305"/>
              </a:xfrm>
              <a:prstGeom prst="rect">
                <a:avLst/>
              </a:prstGeom>
              <a:blipFill rotWithShape="0">
                <a:blip r:embed="rId11"/>
                <a:stretch>
                  <a:fillRect t="-22388" r="-30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11448128" y="3760901"/>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11448128" y="3760901"/>
                <a:ext cx="376222" cy="369332"/>
              </a:xfrm>
              <a:prstGeom prst="rect">
                <a:avLst/>
              </a:prstGeom>
              <a:blipFill rotWithShape="0">
                <a:blip r:embed="rId12"/>
                <a:stretch>
                  <a:fillRect t="-22951" r="-29032"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4908019" y="4482412"/>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4908019" y="4482412"/>
                <a:ext cx="376222" cy="369332"/>
              </a:xfrm>
              <a:prstGeom prst="rect">
                <a:avLst/>
              </a:prstGeom>
              <a:blipFill rotWithShape="0">
                <a:blip r:embed="rId13"/>
                <a:stretch>
                  <a:fillRect t="-22951" r="-2258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721981" y="2854070"/>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smtClean="0">
                              <a:latin typeface="Cambria Math" panose="02040503050406030204" pitchFamily="18" charset="0"/>
                            </a:rPr>
                            <m:t>𝑥</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9721981" y="2854070"/>
                <a:ext cx="376222" cy="369332"/>
              </a:xfrm>
              <a:prstGeom prst="rect">
                <a:avLst/>
              </a:prstGeom>
              <a:blipFill rotWithShape="0">
                <a:blip r:embed="rId14"/>
                <a:stretch>
                  <a:fillRect t="-22951" r="-5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9473833" y="4027651"/>
                <a:ext cx="376222" cy="3912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𝑹</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smtClean="0">
                              <a:latin typeface="Cambria Math" panose="02040503050406030204" pitchFamily="18" charset="0"/>
                            </a:rPr>
                            <m:t>𝑦</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9473833" y="4027651"/>
                <a:ext cx="376222" cy="391261"/>
              </a:xfrm>
              <a:prstGeom prst="rect">
                <a:avLst/>
              </a:prstGeom>
              <a:blipFill rotWithShape="0">
                <a:blip r:embed="rId15"/>
                <a:stretch>
                  <a:fillRect t="-20313" r="-61290"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5835010" y="3539987"/>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5835010" y="3539987"/>
                <a:ext cx="376222" cy="369332"/>
              </a:xfrm>
              <a:prstGeom prst="rect">
                <a:avLst/>
              </a:prstGeom>
              <a:blipFill rotWithShape="0">
                <a:blip r:embed="rId16"/>
                <a:stretch>
                  <a:fillRect t="-23333" r="-30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858177" y="3927963"/>
                <a:ext cx="376222" cy="4103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5858177" y="3927963"/>
                <a:ext cx="376222" cy="410305"/>
              </a:xfrm>
              <a:prstGeom prst="rect">
                <a:avLst/>
              </a:prstGeom>
              <a:blipFill rotWithShape="0">
                <a:blip r:embed="rId17"/>
                <a:stretch>
                  <a:fillRect t="-22059" r="-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6136205" y="2758856"/>
                <a:ext cx="3762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smtClean="0">
                              <a:latin typeface="Cambria Math" panose="02040503050406030204" pitchFamily="18" charset="0"/>
                            </a:rPr>
                            <m:t>𝑥</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6136205" y="2758856"/>
                <a:ext cx="376222" cy="369332"/>
              </a:xfrm>
              <a:prstGeom prst="rect">
                <a:avLst/>
              </a:prstGeom>
              <a:blipFill rotWithShape="0">
                <a:blip r:embed="rId18"/>
                <a:stretch>
                  <a:fillRect t="-23333" r="-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6671926" y="3374039"/>
                <a:ext cx="376222" cy="3912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e>
                        <m:sub>
                          <m:r>
                            <a:rPr lang="en-US" b="0" i="1" smtClean="0">
                              <a:latin typeface="Cambria Math" panose="02040503050406030204" pitchFamily="18" charset="0"/>
                            </a:rPr>
                            <m:t>𝑦</m:t>
                          </m:r>
                        </m:sub>
                      </m:sSub>
                    </m:oMath>
                  </m:oMathPara>
                </a14:m>
                <a:endParaRPr lang="en-US" dirty="0"/>
              </a:p>
            </p:txBody>
          </p:sp>
        </mc:Choice>
        <mc:Fallback xmlns="">
          <p:sp>
            <p:nvSpPr>
              <p:cNvPr id="33" name="Rectangle 32"/>
              <p:cNvSpPr>
                <a:spLocks noRot="1" noChangeAspect="1" noMove="1" noResize="1" noEditPoints="1" noAdjustHandles="1" noChangeArrowheads="1" noChangeShapeType="1" noTextEdit="1"/>
              </p:cNvSpPr>
              <p:nvPr/>
            </p:nvSpPr>
            <p:spPr>
              <a:xfrm>
                <a:off x="6671926" y="3374039"/>
                <a:ext cx="376222" cy="391261"/>
              </a:xfrm>
              <a:prstGeom prst="rect">
                <a:avLst/>
              </a:prstGeom>
              <a:blipFill rotWithShape="0">
                <a:blip r:embed="rId19"/>
                <a:stretch>
                  <a:fillRect t="-20000" r="-19355" b="-3077"/>
                </a:stretch>
              </a:blipFill>
            </p:spPr>
            <p:txBody>
              <a:bodyPr/>
              <a:lstStyle/>
              <a:p>
                <a:r>
                  <a:rPr lang="en-US">
                    <a:noFill/>
                  </a:rPr>
                  <a:t> </a:t>
                </a:r>
              </a:p>
            </p:txBody>
          </p:sp>
        </mc:Fallback>
      </mc:AlternateContent>
    </p:spTree>
    <p:extLst>
      <p:ext uri="{BB962C8B-B14F-4D97-AF65-F5344CB8AC3E}">
        <p14:creationId xmlns:p14="http://schemas.microsoft.com/office/powerpoint/2010/main" val="261626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Convex Intersection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Test every vertex for containment in the other</a:t>
            </a:r>
          </a:p>
          <a:p>
            <a:pPr marL="0" indent="0">
              <a:buNone/>
            </a:pPr>
            <a:r>
              <a:rPr lang="en-US" dirty="0" smtClean="0"/>
              <a:t>Test every triangle against the shape</a:t>
            </a:r>
          </a:p>
          <a:p>
            <a:pPr marL="0" indent="0">
              <a:buNone/>
            </a:pPr>
            <a:r>
              <a:rPr lang="en-US" dirty="0" smtClean="0"/>
              <a:t>Do it for both</a:t>
            </a:r>
          </a:p>
          <a:p>
            <a:pPr marL="0" indent="0">
              <a:buNone/>
            </a:pPr>
            <a:endParaRPr lang="en-US" dirty="0" smtClean="0"/>
          </a:p>
          <a:p>
            <a:pPr marL="0" indent="0">
              <a:buNone/>
            </a:pPr>
            <a:r>
              <a:rPr lang="en-US" dirty="0" smtClean="0"/>
              <a:t>Or use a </a:t>
            </a:r>
            <a:r>
              <a:rPr lang="en-US" dirty="0" err="1" smtClean="0"/>
              <a:t>Bsp</a:t>
            </a:r>
            <a:r>
              <a:rPr lang="en-US" dirty="0" smtClean="0"/>
              <a:t> tree</a:t>
            </a:r>
          </a:p>
          <a:p>
            <a:pPr marL="0" indent="0">
              <a:buNone/>
            </a:pPr>
            <a:endParaRPr lang="en-US" dirty="0" smtClean="0"/>
          </a:p>
          <a:p>
            <a:pPr marL="0" indent="0">
              <a:buNone/>
            </a:pPr>
            <a:endParaRPr lang="en-US" dirty="0"/>
          </a:p>
          <a:p>
            <a:pPr marL="0" indent="0">
              <a:buNone/>
            </a:pPr>
            <a:r>
              <a:rPr lang="en-US" dirty="0" smtClean="0"/>
              <a:t>Or </a:t>
            </a:r>
            <a:r>
              <a:rPr lang="en-US" dirty="0"/>
              <a:t>u</a:t>
            </a:r>
            <a:r>
              <a:rPr lang="en-US" dirty="0" smtClean="0"/>
              <a:t>se SAT!</a:t>
            </a:r>
            <a:endParaRPr lang="en-US" dirty="0"/>
          </a:p>
        </p:txBody>
      </p:sp>
    </p:spTree>
    <p:extLst>
      <p:ext uri="{BB962C8B-B14F-4D97-AF65-F5344CB8AC3E}">
        <p14:creationId xmlns:p14="http://schemas.microsoft.com/office/powerpoint/2010/main" val="2380425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Projection</a:t>
            </a:r>
            <a:endParaRPr lang="en-US" dirty="0"/>
          </a:p>
        </p:txBody>
      </p:sp>
      <p:sp>
        <p:nvSpPr>
          <p:cNvPr id="3" name="Content Placeholder 2"/>
          <p:cNvSpPr>
            <a:spLocks noGrp="1"/>
          </p:cNvSpPr>
          <p:nvPr>
            <p:ph idx="1"/>
          </p:nvPr>
        </p:nvSpPr>
        <p:spPr>
          <a:xfrm>
            <a:off x="838200" y="1690689"/>
            <a:ext cx="10515600" cy="4000260"/>
          </a:xfrm>
        </p:spPr>
        <p:txBody>
          <a:bodyPr>
            <a:normAutofit/>
          </a:bodyPr>
          <a:lstStyle/>
          <a:p>
            <a:pPr marL="0" indent="0">
              <a:buNone/>
            </a:pPr>
            <a:r>
              <a:rPr lang="en-US" dirty="0" smtClean="0"/>
              <a:t>Computing a shape’s is easy with support functions</a:t>
            </a:r>
          </a:p>
        </p:txBody>
      </p:sp>
      <p:sp>
        <p:nvSpPr>
          <p:cNvPr id="4" name="Text Box 2"/>
          <p:cNvSpPr txBox="1">
            <a:spLocks noChangeArrowheads="1"/>
          </p:cNvSpPr>
          <p:nvPr/>
        </p:nvSpPr>
        <p:spPr bwMode="auto">
          <a:xfrm>
            <a:off x="1231393" y="2369183"/>
            <a:ext cx="10290047"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ComputeProjection</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&amp; </a:t>
            </a:r>
            <a:r>
              <a:rPr lang="en-US" sz="1600" dirty="0">
                <a:solidFill>
                  <a:srgbClr val="808080"/>
                </a:solidFill>
                <a:latin typeface="Consolas" panose="020B0609020204030204" pitchFamily="49" charset="0"/>
              </a:rPr>
              <a:t>axis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Shape</a:t>
            </a:r>
            <a:r>
              <a:rPr lang="en-US" sz="1600" dirty="0">
                <a:solidFill>
                  <a:srgbClr val="000000"/>
                </a:solidFill>
                <a:latin typeface="Consolas" panose="020B0609020204030204" pitchFamily="49" charset="0"/>
              </a:rPr>
              <a:t>&amp; </a:t>
            </a:r>
            <a:r>
              <a:rPr lang="en-US" sz="1600" dirty="0">
                <a:solidFill>
                  <a:srgbClr val="808080"/>
                </a:solidFill>
                <a:latin typeface="Consolas" panose="020B0609020204030204" pitchFamily="49" charset="0"/>
              </a:rPr>
              <a:t>shape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float</a:t>
            </a:r>
            <a:r>
              <a:rPr lang="en-US" sz="1600" dirty="0">
                <a:solidFill>
                  <a:srgbClr val="000000"/>
                </a:solidFill>
                <a:latin typeface="Consolas" panose="020B0609020204030204" pitchFamily="49" charset="0"/>
              </a:rPr>
              <a:t>&amp; </a:t>
            </a:r>
            <a:r>
              <a:rPr lang="en-US" sz="1600" dirty="0" err="1">
                <a:solidFill>
                  <a:srgbClr val="808080"/>
                </a:solidFill>
                <a:latin typeface="Consolas" panose="020B0609020204030204" pitchFamily="49" charset="0"/>
              </a:rPr>
              <a:t>minProj</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float</a:t>
            </a:r>
            <a:r>
              <a:rPr lang="en-US" sz="1600" dirty="0">
                <a:solidFill>
                  <a:srgbClr val="000000"/>
                </a:solidFill>
                <a:latin typeface="Consolas" panose="020B0609020204030204" pitchFamily="49" charset="0"/>
              </a:rPr>
              <a:t>&amp; </a:t>
            </a:r>
            <a:r>
              <a:rPr lang="en-US" sz="1600" dirty="0" err="1">
                <a:solidFill>
                  <a:srgbClr val="808080"/>
                </a:solidFill>
                <a:latin typeface="Consolas" panose="020B0609020204030204" pitchFamily="49" charset="0"/>
              </a:rPr>
              <a:t>maxProj</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minPt</a:t>
            </a:r>
            <a:r>
              <a:rPr lang="en-US" sz="1600" dirty="0">
                <a:solidFill>
                  <a:srgbClr val="000000"/>
                </a:solidFill>
                <a:latin typeface="Consolas" panose="020B0609020204030204" pitchFamily="49" charset="0"/>
              </a:rPr>
              <a:t> = </a:t>
            </a:r>
            <a:r>
              <a:rPr lang="en-US" sz="1600" dirty="0" err="1">
                <a:solidFill>
                  <a:srgbClr val="808080"/>
                </a:solidFill>
                <a:latin typeface="Consolas" panose="020B0609020204030204" pitchFamily="49" charset="0"/>
              </a:rPr>
              <a:t>shape</a:t>
            </a:r>
            <a:r>
              <a:rPr lang="en-US" sz="1600" dirty="0" err="1">
                <a:solidFill>
                  <a:srgbClr val="000000"/>
                </a:solidFill>
                <a:latin typeface="Consolas" panose="020B0609020204030204" pitchFamily="49" charset="0"/>
              </a:rPr>
              <a:t>.Support</a:t>
            </a:r>
            <a:r>
              <a:rPr lang="en-US" sz="1600" dirty="0">
                <a:solidFill>
                  <a:srgbClr val="000000"/>
                </a:solidFill>
                <a:latin typeface="Consolas" panose="020B0609020204030204" pitchFamily="49" charset="0"/>
              </a:rPr>
              <a:t>(</a:t>
            </a:r>
            <a:r>
              <a:rPr lang="en-US" sz="1600" dirty="0">
                <a:solidFill>
                  <a:srgbClr val="008080"/>
                </a:solidFill>
                <a:latin typeface="Consolas" panose="020B0609020204030204" pitchFamily="49" charset="0"/>
              </a:rPr>
              <a:t>-</a:t>
            </a:r>
            <a:r>
              <a:rPr lang="en-US" sz="1600" dirty="0">
                <a:solidFill>
                  <a:srgbClr val="808080"/>
                </a:solidFill>
                <a:latin typeface="Consolas" panose="020B0609020204030204" pitchFamily="49" charset="0"/>
              </a:rPr>
              <a:t>axis</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maxPt</a:t>
            </a:r>
            <a:r>
              <a:rPr lang="en-US" sz="1600" dirty="0">
                <a:solidFill>
                  <a:srgbClr val="000000"/>
                </a:solidFill>
                <a:latin typeface="Consolas" panose="020B0609020204030204" pitchFamily="49" charset="0"/>
              </a:rPr>
              <a:t> = </a:t>
            </a:r>
            <a:r>
              <a:rPr lang="en-US" sz="1600" dirty="0" err="1">
                <a:solidFill>
                  <a:srgbClr val="808080"/>
                </a:solidFill>
                <a:latin typeface="Consolas" panose="020B0609020204030204" pitchFamily="49" charset="0"/>
              </a:rPr>
              <a:t>shape</a:t>
            </a:r>
            <a:r>
              <a:rPr lang="en-US" sz="1600" dirty="0" err="1">
                <a:solidFill>
                  <a:srgbClr val="000000"/>
                </a:solidFill>
                <a:latin typeface="Consolas" panose="020B0609020204030204" pitchFamily="49" charset="0"/>
              </a:rPr>
              <a:t>.Support</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axis</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minProj</a:t>
            </a:r>
            <a:r>
              <a:rPr lang="en-US" sz="1600" dirty="0">
                <a:solidFill>
                  <a:srgbClr val="000000"/>
                </a:solidFill>
                <a:latin typeface="Consolas" panose="020B0609020204030204" pitchFamily="49" charset="0"/>
              </a:rPr>
              <a:t> = Math::Dot(</a:t>
            </a:r>
            <a:r>
              <a:rPr lang="en-US" sz="1600" dirty="0" err="1">
                <a:solidFill>
                  <a:srgbClr val="000000"/>
                </a:solidFill>
                <a:latin typeface="Consolas" panose="020B0609020204030204" pitchFamily="49" charset="0"/>
              </a:rPr>
              <a:t>minPt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axis</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  </a:t>
            </a:r>
            <a:r>
              <a:rPr lang="en-US" sz="1600" dirty="0" err="1">
                <a:solidFill>
                  <a:srgbClr val="808080"/>
                </a:solidFill>
                <a:latin typeface="Consolas" panose="020B0609020204030204" pitchFamily="49" charset="0"/>
              </a:rPr>
              <a:t>maxProj</a:t>
            </a:r>
            <a:r>
              <a:rPr lang="en-US" sz="1600" dirty="0">
                <a:solidFill>
                  <a:srgbClr val="000000"/>
                </a:solidFill>
                <a:latin typeface="Consolas" panose="020B0609020204030204" pitchFamily="49" charset="0"/>
              </a:rPr>
              <a:t> = Math::Dot(</a:t>
            </a:r>
            <a:r>
              <a:rPr lang="en-US" sz="1600" dirty="0" err="1">
                <a:solidFill>
                  <a:srgbClr val="000000"/>
                </a:solidFill>
                <a:latin typeface="Consolas" panose="020B0609020204030204" pitchFamily="49" charset="0"/>
              </a:rPr>
              <a:t>maxPt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axis</a:t>
            </a:r>
            <a:r>
              <a:rPr lang="en-US" sz="1600" dirty="0" smtClean="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100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a:t>
            </a:r>
            <a:endParaRPr lang="en-US" dirty="0"/>
          </a:p>
        </p:txBody>
      </p:sp>
      <p:sp>
        <p:nvSpPr>
          <p:cNvPr id="3" name="Content Placeholder 2"/>
          <p:cNvSpPr>
            <a:spLocks noGrp="1"/>
          </p:cNvSpPr>
          <p:nvPr>
            <p:ph idx="1"/>
          </p:nvPr>
        </p:nvSpPr>
        <p:spPr/>
        <p:txBody>
          <a:bodyPr/>
          <a:lstStyle/>
          <a:p>
            <a:pPr marL="0" indent="0">
              <a:buNone/>
            </a:pPr>
            <a:r>
              <a:rPr lang="en-US" dirty="0" smtClean="0"/>
              <a:t>Now we can write the full SAT algorithm:</a:t>
            </a:r>
          </a:p>
          <a:p>
            <a:pPr marL="0" indent="0">
              <a:buNone/>
            </a:pPr>
            <a:r>
              <a:rPr lang="en-US" dirty="0"/>
              <a:t>	</a:t>
            </a:r>
            <a:r>
              <a:rPr lang="en-US" dirty="0" smtClean="0"/>
              <a:t>Test all face normal of both shapes</a:t>
            </a:r>
          </a:p>
          <a:p>
            <a:pPr marL="0" indent="0">
              <a:buNone/>
            </a:pPr>
            <a:r>
              <a:rPr lang="en-US" dirty="0"/>
              <a:t>	</a:t>
            </a:r>
            <a:r>
              <a:rPr lang="en-US" dirty="0" smtClean="0"/>
              <a:t>Test all edge vs. edge </a:t>
            </a:r>
            <a:r>
              <a:rPr lang="en-US" dirty="0" err="1" smtClean="0"/>
              <a:t>normals</a:t>
            </a:r>
            <a:endParaRPr lang="en-US" dirty="0" smtClean="0"/>
          </a:p>
        </p:txBody>
      </p:sp>
    </p:spTree>
    <p:extLst>
      <p:ext uri="{BB962C8B-B14F-4D97-AF65-F5344CB8AC3E}">
        <p14:creationId xmlns:p14="http://schemas.microsoft.com/office/powerpoint/2010/main" val="2955861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Live Demo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Just to show this isn’t hard</a:t>
            </a:r>
            <a:endParaRPr lang="en-US" dirty="0"/>
          </a:p>
        </p:txBody>
      </p:sp>
    </p:spTree>
    <p:extLst>
      <p:ext uri="{BB962C8B-B14F-4D97-AF65-F5344CB8AC3E}">
        <p14:creationId xmlns:p14="http://schemas.microsoft.com/office/powerpoint/2010/main" val="668143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Part 2: Contact Information</a:t>
            </a:r>
            <a:endParaRPr lang="en-US" dirty="0"/>
          </a:p>
        </p:txBody>
      </p:sp>
      <p:sp>
        <p:nvSpPr>
          <p:cNvPr id="3" name="Content Placeholder 2"/>
          <p:cNvSpPr>
            <a:spLocks noGrp="1"/>
          </p:cNvSpPr>
          <p:nvPr>
            <p:ph idx="1"/>
          </p:nvPr>
        </p:nvSpPr>
        <p:spPr/>
        <p:txBody>
          <a:bodyPr/>
          <a:lstStyle/>
          <a:p>
            <a:pPr marL="0" indent="0">
              <a:buNone/>
            </a:pPr>
            <a:r>
              <a:rPr lang="en-US" dirty="0" smtClean="0"/>
              <a:t>Faster algorithms exist for convex intersection tests</a:t>
            </a:r>
          </a:p>
          <a:p>
            <a:pPr marL="0" indent="0">
              <a:buNone/>
            </a:pPr>
            <a:endParaRPr lang="en-US" dirty="0" smtClean="0"/>
          </a:p>
          <a:p>
            <a:pPr marL="0" indent="0">
              <a:buNone/>
            </a:pPr>
            <a:r>
              <a:rPr lang="en-US" dirty="0" smtClean="0"/>
              <a:t>SAT is still used. Why?</a:t>
            </a:r>
            <a:endParaRPr lang="en-US" dirty="0"/>
          </a:p>
        </p:txBody>
      </p:sp>
    </p:spTree>
    <p:extLst>
      <p:ext uri="{BB962C8B-B14F-4D97-AF65-F5344CB8AC3E}">
        <p14:creationId xmlns:p14="http://schemas.microsoft.com/office/powerpoint/2010/main" val="1408556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Part 2: Contact Information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SAT is the fastest algorithm that also returns useful contact information</a:t>
            </a:r>
          </a:p>
          <a:p>
            <a:endParaRPr lang="en-US" dirty="0" smtClean="0"/>
          </a:p>
          <a:p>
            <a:pPr marL="0" indent="0">
              <a:buNone/>
            </a:pPr>
            <a:endParaRPr lang="en-US" dirty="0" smtClean="0"/>
          </a:p>
          <a:p>
            <a:pPr marL="0" indent="0">
              <a:buNone/>
            </a:pPr>
            <a:endParaRPr lang="en-US" dirty="0" smtClean="0"/>
          </a:p>
          <a:p>
            <a:pPr marL="0" indent="0">
              <a:buNone/>
            </a:pPr>
            <a:r>
              <a:rPr lang="en-US" dirty="0" smtClean="0"/>
              <a:t>What do we want from contact information?</a:t>
            </a:r>
          </a:p>
          <a:p>
            <a:pPr marL="0" indent="0">
              <a:buNone/>
            </a:pPr>
            <a:r>
              <a:rPr lang="en-US" dirty="0"/>
              <a:t>	</a:t>
            </a:r>
            <a:r>
              <a:rPr lang="en-US" dirty="0" smtClean="0"/>
              <a:t>What direction to push</a:t>
            </a:r>
          </a:p>
          <a:p>
            <a:pPr marL="0" indent="0">
              <a:buNone/>
            </a:pPr>
            <a:r>
              <a:rPr lang="en-US" dirty="0"/>
              <a:t>	</a:t>
            </a:r>
            <a:r>
              <a:rPr lang="en-US" dirty="0" smtClean="0"/>
              <a:t>How much to push</a:t>
            </a:r>
            <a:r>
              <a:rPr lang="en-US" dirty="0"/>
              <a:t>	</a:t>
            </a:r>
          </a:p>
          <a:p>
            <a:pPr marL="0" indent="0">
              <a:buNone/>
            </a:pPr>
            <a:r>
              <a:rPr lang="en-US" dirty="0" smtClean="0"/>
              <a:t>	Want the direction that requires the “least work” (MTD)</a:t>
            </a:r>
            <a:endParaRPr lang="en-US" dirty="0"/>
          </a:p>
        </p:txBody>
      </p:sp>
    </p:spTree>
    <p:extLst>
      <p:ext uri="{BB962C8B-B14F-4D97-AF65-F5344CB8AC3E}">
        <p14:creationId xmlns:p14="http://schemas.microsoft.com/office/powerpoint/2010/main" val="2228372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6739849" y="1827961"/>
            <a:ext cx="4531292" cy="3808027"/>
          </a:xfrm>
          <a:prstGeom prst="rect">
            <a:avLst/>
          </a:prstGeom>
        </p:spPr>
      </p:pic>
      <p:sp>
        <p:nvSpPr>
          <p:cNvPr id="2" name="Title 1"/>
          <p:cNvSpPr>
            <a:spLocks noGrp="1"/>
          </p:cNvSpPr>
          <p:nvPr>
            <p:ph type="title"/>
          </p:nvPr>
        </p:nvSpPr>
        <p:spPr/>
        <p:txBody>
          <a:bodyPr/>
          <a:lstStyle/>
          <a:p>
            <a:r>
              <a:rPr lang="en-US" dirty="0" smtClean="0"/>
              <a:t>Generating Contact Info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More specifically:</a:t>
            </a:r>
            <a:endParaRPr lang="en-US" dirty="0" smtClean="0"/>
          </a:p>
          <a:p>
            <a:pPr marL="0" indent="0">
              <a:buNone/>
            </a:pPr>
            <a:r>
              <a:rPr lang="en-US" dirty="0"/>
              <a:t>	</a:t>
            </a:r>
            <a:endParaRPr lang="en-US" dirty="0" smtClean="0"/>
          </a:p>
        </p:txBody>
      </p:sp>
      <mc:AlternateContent xmlns:mc="http://schemas.openxmlformats.org/markup-compatibility/2006" xmlns:a14="http://schemas.microsoft.com/office/drawing/2010/main">
        <mc:Choice Requires="a14">
          <p:sp>
            <p:nvSpPr>
              <p:cNvPr id="5" name="TextBox 4"/>
              <p:cNvSpPr txBox="1"/>
              <p:nvPr/>
            </p:nvSpPr>
            <p:spPr>
              <a:xfrm>
                <a:off x="8712926" y="4715691"/>
                <a:ext cx="9927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sub>
                      </m:sSub>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712926" y="4715691"/>
                <a:ext cx="992777" cy="369332"/>
              </a:xfrm>
              <a:prstGeom prst="rect">
                <a:avLst/>
              </a:prstGeom>
              <a:blipFill rotWithShape="0">
                <a:blip r:embed="rId4"/>
                <a:stretch>
                  <a:fillRect t="-2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712926" y="3259020"/>
                <a:ext cx="9927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𝑎</m:t>
                          </m:r>
                        </m:sub>
                      </m:sSub>
                    </m:oMath>
                  </m:oMathPara>
                </a14:m>
                <a:endParaRPr lang="en-US"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712926" y="3259020"/>
                <a:ext cx="992777" cy="369332"/>
              </a:xfrm>
              <a:prstGeom prst="rect">
                <a:avLst/>
              </a:prstGeom>
              <a:blipFill rotWithShape="0">
                <a:blip r:embed="rId5"/>
                <a:stretch>
                  <a:fillRect t="-23333" b="-6667"/>
                </a:stretch>
              </a:blipFill>
            </p:spPr>
            <p:txBody>
              <a:bodyPr/>
              <a:lstStyle/>
              <a:p>
                <a:r>
                  <a:rPr lang="en-US">
                    <a:noFill/>
                  </a:rPr>
                  <a:t> </a:t>
                </a:r>
              </a:p>
            </p:txBody>
          </p:sp>
        </mc:Fallback>
      </mc:AlternateContent>
      <p:sp>
        <p:nvSpPr>
          <p:cNvPr id="7" name="TextBox 6"/>
          <p:cNvSpPr txBox="1"/>
          <p:nvPr/>
        </p:nvSpPr>
        <p:spPr>
          <a:xfrm>
            <a:off x="8992432" y="5631543"/>
            <a:ext cx="415906" cy="369332"/>
          </a:xfrm>
          <a:prstGeom prst="rect">
            <a:avLst/>
          </a:prstGeom>
          <a:noFill/>
        </p:spPr>
        <p:txBody>
          <a:bodyPr wrap="square" rtlCol="0">
            <a:spAutoFit/>
          </a:bodyPr>
          <a:lstStyle/>
          <a:p>
            <a:r>
              <a:rPr lang="en-US" dirty="0" smtClean="0"/>
              <a:t>A</a:t>
            </a:r>
            <a:endParaRPr lang="en-US" dirty="0"/>
          </a:p>
        </p:txBody>
      </p:sp>
      <p:sp>
        <p:nvSpPr>
          <p:cNvPr id="8" name="TextBox 7"/>
          <p:cNvSpPr txBox="1"/>
          <p:nvPr/>
        </p:nvSpPr>
        <p:spPr>
          <a:xfrm>
            <a:off x="8953243" y="1488735"/>
            <a:ext cx="339635" cy="369332"/>
          </a:xfrm>
          <a:prstGeom prst="rect">
            <a:avLst/>
          </a:prstGeom>
          <a:noFill/>
        </p:spPr>
        <p:txBody>
          <a:bodyPr wrap="square" rtlCol="0">
            <a:spAutoFit/>
          </a:bodyPr>
          <a:lstStyle/>
          <a:p>
            <a:r>
              <a:rPr lang="en-US" dirty="0" smtClean="0"/>
              <a:t>B</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0408885" y="1943429"/>
                <a:ext cx="8491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oMath>
                  </m:oMathPara>
                </a14:m>
                <a:endParaRPr lang="en-US"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0408885" y="1943429"/>
                <a:ext cx="84919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181842" y="3984661"/>
                <a:ext cx="43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𝑑</m:t>
                      </m:r>
                    </m:oMath>
                  </m:oMathPara>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181842" y="3984661"/>
                <a:ext cx="431076" cy="369332"/>
              </a:xfrm>
              <a:prstGeom prst="rect">
                <a:avLst/>
              </a:prstGeom>
              <a:blipFill rotWithShape="0">
                <a:blip r:embed="rId7"/>
                <a:stretch>
                  <a:fillRect/>
                </a:stretch>
              </a:blipFill>
            </p:spPr>
            <p:txBody>
              <a:bodyPr/>
              <a:lstStyle/>
              <a:p>
                <a:r>
                  <a:rPr lang="en-US">
                    <a:noFill/>
                  </a:rPr>
                  <a:t> </a:t>
                </a:r>
              </a:p>
            </p:txBody>
          </p:sp>
        </mc:Fallback>
      </mc:AlternateContent>
      <p:sp>
        <p:nvSpPr>
          <p:cNvPr id="11" name="Text Box 2"/>
          <p:cNvSpPr txBox="1">
            <a:spLocks noChangeArrowheads="1"/>
          </p:cNvSpPr>
          <p:nvPr/>
        </p:nvSpPr>
        <p:spPr bwMode="auto">
          <a:xfrm>
            <a:off x="1571455" y="2768943"/>
            <a:ext cx="4181855" cy="280076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600" dirty="0" err="1">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ContactInfo</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ContactPoint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mPointA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mPointB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mPenetrationDistance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Vector3</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mAxis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Array&lt;</a:t>
            </a:r>
            <a:r>
              <a:rPr lang="en-US" sz="1600" dirty="0" err="1">
                <a:solidFill>
                  <a:srgbClr val="2B91AF"/>
                </a:solidFill>
                <a:latin typeface="Consolas" panose="020B0609020204030204" pitchFamily="49" charset="0"/>
              </a:rPr>
              <a:t>ContactPoint</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mPoints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2"/>
          <p:cNvSpPr txBox="1">
            <a:spLocks/>
          </p:cNvSpPr>
          <p:nvPr/>
        </p:nvSpPr>
        <p:spPr>
          <a:xfrm>
            <a:off x="4453128" y="6022946"/>
            <a:ext cx="3886200" cy="577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How do we even start?</a:t>
            </a:r>
            <a:endParaRPr lang="en-US" dirty="0" smtClean="0"/>
          </a:p>
        </p:txBody>
      </p:sp>
    </p:spTree>
    <p:extLst>
      <p:ext uri="{BB962C8B-B14F-4D97-AF65-F5344CB8AC3E}">
        <p14:creationId xmlns:p14="http://schemas.microsoft.com/office/powerpoint/2010/main" val="1854757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Contact Info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First find the contact normal: The axis of “least work”</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axis of least penetration is the contact normal!</a:t>
            </a:r>
          </a:p>
          <a:p>
            <a:pPr marL="0" indent="0">
              <a:buNone/>
            </a:pPr>
            <a:endParaRPr lang="en-US" dirty="0" smtClean="0"/>
          </a:p>
          <a:p>
            <a:pPr marL="0" indent="0">
              <a:buNone/>
            </a:pPr>
            <a:endParaRPr lang="en-US" dirty="0"/>
          </a:p>
          <a:p>
            <a:pPr marL="0" indent="0">
              <a:buNone/>
            </a:pPr>
            <a:endParaRPr lang="en-US" dirty="0"/>
          </a:p>
        </p:txBody>
      </p:sp>
      <p:grpSp>
        <p:nvGrpSpPr>
          <p:cNvPr id="8" name="Group 7"/>
          <p:cNvGrpSpPr/>
          <p:nvPr/>
        </p:nvGrpSpPr>
        <p:grpSpPr>
          <a:xfrm>
            <a:off x="4049525" y="2446306"/>
            <a:ext cx="2818013" cy="2768600"/>
            <a:chOff x="4073909" y="2459228"/>
            <a:chExt cx="2818013" cy="2768600"/>
          </a:xfrm>
        </p:grpSpPr>
        <p:pic>
          <p:nvPicPr>
            <p:cNvPr id="5" name="Picture 4"/>
            <p:cNvPicPr>
              <a:picLocks noChangeAspect="1"/>
            </p:cNvPicPr>
            <p:nvPr/>
          </p:nvPicPr>
          <p:blipFill>
            <a:blip r:embed="rId3"/>
            <a:stretch>
              <a:fillRect/>
            </a:stretch>
          </p:blipFill>
          <p:spPr>
            <a:xfrm>
              <a:off x="4073909" y="2459228"/>
              <a:ext cx="2818013" cy="2768600"/>
            </a:xfrm>
            <a:prstGeom prst="rect">
              <a:avLst/>
            </a:prstGeom>
          </p:spPr>
        </p:pic>
        <p:pic>
          <p:nvPicPr>
            <p:cNvPr id="6" name="Picture 5"/>
            <p:cNvPicPr>
              <a:picLocks noChangeAspect="1"/>
            </p:cNvPicPr>
            <p:nvPr/>
          </p:nvPicPr>
          <p:blipFill>
            <a:blip r:embed="rId4"/>
            <a:stretch>
              <a:fillRect/>
            </a:stretch>
          </p:blipFill>
          <p:spPr>
            <a:xfrm>
              <a:off x="5335664" y="3251708"/>
              <a:ext cx="139631" cy="660400"/>
            </a:xfrm>
            <a:prstGeom prst="rect">
              <a:avLst/>
            </a:prstGeom>
          </p:spPr>
        </p:pic>
        <mc:AlternateContent xmlns:mc="http://schemas.openxmlformats.org/markup-compatibility/2006">
          <mc:Choice xmlns:a14="http://schemas.microsoft.com/office/drawing/2010/main" Requires="a14">
            <p:sp>
              <p:nvSpPr>
                <p:cNvPr id="7" name="TextBox 6"/>
                <p:cNvSpPr txBox="1"/>
                <p:nvPr/>
              </p:nvSpPr>
              <p:spPr>
                <a:xfrm>
                  <a:off x="5188836" y="2943336"/>
                  <a:ext cx="433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oMath>
                    </m:oMathPara>
                  </a14:m>
                  <a:endParaRPr lang="en-US" dirty="0">
                    <a:solidFill>
                      <a:schemeClr val="tx1"/>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5188836" y="2943336"/>
                  <a:ext cx="433286" cy="369332"/>
                </a:xfrm>
                <a:prstGeom prst="rect">
                  <a:avLst/>
                </a:prstGeom>
                <a:blipFill rotWithShape="0">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63455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Contact Info</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Modify SAT to track what features created this normal</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Two cases for generating contact points/penetration:</a:t>
            </a:r>
          </a:p>
          <a:p>
            <a:pPr marL="514350" indent="-514350">
              <a:buAutoNum type="arabicPeriod"/>
            </a:pPr>
            <a:r>
              <a:rPr lang="en-US" dirty="0" smtClean="0"/>
              <a:t>Face vs. something</a:t>
            </a:r>
          </a:p>
          <a:p>
            <a:pPr marL="514350" indent="-514350">
              <a:buAutoNum type="arabicPeriod"/>
            </a:pPr>
            <a:r>
              <a:rPr lang="en-US" dirty="0" smtClean="0"/>
              <a:t>Edge vs. Edge</a:t>
            </a:r>
            <a:endParaRPr lang="en-US" dirty="0"/>
          </a:p>
        </p:txBody>
      </p:sp>
    </p:spTree>
    <p:extLst>
      <p:ext uri="{BB962C8B-B14F-4D97-AF65-F5344CB8AC3E}">
        <p14:creationId xmlns:p14="http://schemas.microsoft.com/office/powerpoint/2010/main" val="1030349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vs. Edge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Compute the closest points between the two edges</a:t>
            </a:r>
          </a:p>
          <a:p>
            <a:pPr marL="0" indent="0">
              <a:buNone/>
            </a:pPr>
            <a:r>
              <a:rPr lang="en-US" dirty="0"/>
              <a:t>This is the easy test</a:t>
            </a:r>
            <a:r>
              <a:rPr lang="en-US" dirty="0" smtClean="0"/>
              <a:t>!</a:t>
            </a:r>
          </a:p>
          <a:p>
            <a:pPr marL="0" indent="0">
              <a:buNone/>
            </a:pPr>
            <a:endParaRPr lang="en-US" dirty="0" smtClean="0"/>
          </a:p>
        </p:txBody>
      </p:sp>
    </p:spTree>
    <p:extLst>
      <p:ext uri="{BB962C8B-B14F-4D97-AF65-F5344CB8AC3E}">
        <p14:creationId xmlns:p14="http://schemas.microsoft.com/office/powerpoint/2010/main" val="2114809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of Two Lines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2</m:t>
                        </m:r>
                      </m:sub>
                    </m:sSub>
                  </m:oMath>
                </a14:m>
                <a:endParaRPr lang="en-US" dirty="0" smtClean="0"/>
              </a:p>
              <a:p>
                <a:pPr marL="0" indent="0">
                  <a:buNone/>
                </a:pPr>
                <a:r>
                  <a:rPr lang="en-US" dirty="0"/>
                  <a:t>	</a:t>
                </a:r>
                <a:r>
                  <a:rPr lang="en-US" dirty="0" smtClean="0"/>
                  <a:t>where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𝐸</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oMath>
                </a14:m>
                <a:endParaRPr lang="en-US" b="0" dirty="0" smtClean="0"/>
              </a:p>
              <a:p>
                <a:pPr marL="0" indent="0">
                  <a:buNone/>
                </a:pPr>
                <a:endParaRPr lang="en-US" dirty="0" smtClean="0"/>
              </a:p>
              <a:p>
                <a:pPr marL="0" indent="0">
                  <a:buNone/>
                </a:pPr>
                <a:r>
                  <a:rPr lang="en-US" dirty="0" smtClean="0"/>
                  <a:t>Goal: Minimize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𝑣</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d>
                      </m:e>
                    </m:d>
                  </m:oMath>
                </a14:m>
                <a:endParaRPr lang="en-US" b="0" dirty="0" smtClean="0"/>
              </a:p>
              <a:p>
                <a:pPr marL="0" indent="0">
                  <a:buNone/>
                </a:pPr>
                <a:endParaRPr lang="en-US" b="0" dirty="0" smtClean="0"/>
              </a:p>
              <a:p>
                <a:pPr marL="0" indent="0">
                  <a:buNone/>
                </a:pPr>
                <a:r>
                  <a:rPr lang="en-US" dirty="0" smtClean="0"/>
                  <a:t>Key observation!</a:t>
                </a:r>
              </a:p>
              <a:p>
                <a:pPr marL="0" indent="0">
                  <a:buNone/>
                </a:pPr>
                <a:r>
                  <a:rPr lang="en-US" dirty="0" smtClean="0"/>
                  <a:t>Distance is smallest when </a:t>
                </a:r>
                <a14:m>
                  <m:oMath xmlns:m="http://schemas.openxmlformats.org/officeDocument/2006/math">
                    <m:r>
                      <a:rPr lang="en-US" b="0" i="1" smtClean="0">
                        <a:latin typeface="Cambria Math" panose="02040503050406030204" pitchFamily="18" charset="0"/>
                      </a:rPr>
                      <m:t>𝑣</m:t>
                    </m:r>
                  </m:oMath>
                </a14:m>
                <a:r>
                  <a:rPr lang="en-US" dirty="0" smtClean="0"/>
                  <a:t> is perpendicular to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172585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Hyperplane</a:t>
            </a:r>
            <a:r>
              <a:rPr lang="en-US" dirty="0" smtClean="0"/>
              <a:t> Separation Theorem </a:t>
            </a:r>
            <a:endParaRPr lang="en-US" dirty="0"/>
          </a:p>
        </p:txBody>
      </p:sp>
      <p:sp>
        <p:nvSpPr>
          <p:cNvPr id="3" name="Content Placeholder 2"/>
          <p:cNvSpPr>
            <a:spLocks noGrp="1"/>
          </p:cNvSpPr>
          <p:nvPr>
            <p:ph idx="1"/>
          </p:nvPr>
        </p:nvSpPr>
        <p:spPr/>
        <p:txBody>
          <a:bodyPr/>
          <a:lstStyle/>
          <a:p>
            <a:pPr marL="0" indent="0">
              <a:buNone/>
            </a:pPr>
            <a:r>
              <a:rPr lang="en-US" dirty="0" smtClean="0"/>
              <a:t>If you can separate 2 convex shapes with a </a:t>
            </a:r>
            <a:r>
              <a:rPr lang="en-US" dirty="0" err="1" smtClean="0"/>
              <a:t>hyperplane</a:t>
            </a:r>
            <a:r>
              <a:rPr lang="en-US" dirty="0" smtClean="0"/>
              <a:t> they don’t overlap</a:t>
            </a:r>
          </a:p>
        </p:txBody>
      </p:sp>
      <p:pic>
        <p:nvPicPr>
          <p:cNvPr id="11" name="Picture 10"/>
          <p:cNvPicPr>
            <a:picLocks noChangeAspect="1"/>
          </p:cNvPicPr>
          <p:nvPr/>
        </p:nvPicPr>
        <p:blipFill>
          <a:blip r:embed="rId3"/>
          <a:stretch>
            <a:fillRect/>
          </a:stretch>
        </p:blipFill>
        <p:spPr>
          <a:xfrm>
            <a:off x="2477902" y="3238318"/>
            <a:ext cx="4963257" cy="2654300"/>
          </a:xfrm>
          <a:prstGeom prst="rect">
            <a:avLst/>
          </a:prstGeom>
        </p:spPr>
      </p:pic>
    </p:spTree>
    <p:extLst>
      <p:ext uri="{BB962C8B-B14F-4D97-AF65-F5344CB8AC3E}">
        <p14:creationId xmlns:p14="http://schemas.microsoft.com/office/powerpoint/2010/main" val="2288349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of Two Lines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Solve the two equations:</a:t>
                </a:r>
              </a:p>
              <a:p>
                <a:pPr marL="0" indent="0">
                  <a:buNone/>
                </a:pPr>
                <a:r>
                  <a:rPr lang="en-US" b="0" dirty="0"/>
                  <a:t>	</a:t>
                </a:r>
                <a:r>
                  <a:rPr lang="en-US" b="0" dirty="0" smtClean="0"/>
                  <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=0</m:t>
                    </m:r>
                  </m:oMath>
                </a14:m>
                <a:r>
                  <a:rPr lang="en-US" dirty="0" smtClean="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𝑣</m:t>
                        </m:r>
                      </m:e>
                    </m:acc>
                    <m:r>
                      <a:rPr lang="en-US" b="0" i="1" dirty="0" smtClean="0">
                        <a:latin typeface="Cambria Math" panose="02040503050406030204" pitchFamily="18" charset="0"/>
                      </a:rPr>
                      <m:t>=0</m:t>
                    </m:r>
                  </m:oMath>
                </a14:m>
                <a:endParaRPr lang="en-US" dirty="0" smtClean="0"/>
              </a:p>
              <a:p>
                <a:pPr marL="0" indent="0">
                  <a:buNone/>
                </a:pPr>
                <a:endParaRPr lang="en-US" dirty="0" smtClean="0"/>
              </a:p>
              <a:p>
                <a:pPr marL="0" indent="0">
                  <a:buNone/>
                </a:pPr>
                <a:r>
                  <a:rPr lang="en-US" dirty="0" smtClean="0"/>
                  <a:t>Substitute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smtClean="0"/>
                  <a:t> to get the two equations: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𝑆</m:t>
                                      </m:r>
                                    </m:e>
                                  </m:acc>
                                </m:e>
                                <m:sub>
                                  <m:r>
                                    <a:rPr lang="en-US" i="1" dirty="0">
                                      <a:latin typeface="Cambria Math" panose="02040503050406030204" pitchFamily="18" charset="0"/>
                                    </a:rPr>
                                    <m:t>2</m:t>
                                  </m:r>
                                </m:sub>
                              </m:sSub>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𝑡</m:t>
                              </m:r>
                            </m:e>
                            <m:sub>
                              <m:r>
                                <a:rPr lang="en-US" i="1" dirty="0">
                                  <a:latin typeface="Cambria Math" panose="02040503050406030204" pitchFamily="18" charset="0"/>
                                </a:rPr>
                                <m:t>2</m:t>
                              </m:r>
                            </m:sub>
                          </m:sSub>
                        </m:e>
                      </m:d>
                      <m:r>
                        <a:rPr lang="en-US" b="0" i="1" dirty="0" smtClean="0">
                          <a:latin typeface="Cambria Math" panose="02040503050406030204" pitchFamily="18" charset="0"/>
                        </a:rPr>
                        <m:t>=0</m:t>
                      </m:r>
                    </m:oMath>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=0</m:t>
                      </m:r>
                    </m:oMath>
                  </m:oMathPara>
                </a14:m>
                <a:r>
                  <a:rPr lang="en-US" b="0" dirty="0" smtClean="0"/>
                  <a:t/>
                </a:r>
                <a:br>
                  <a:rPr lang="en-US" b="0" dirty="0" smtClean="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30761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of Two Lines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Solution: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plcHide m:val="on"/>
                              <m:mcs>
                                <m:mc>
                                  <m:mcPr>
                                    <m:count m:val="2"/>
                                    <m:mcJc m:val="center"/>
                                  </m:mcPr>
                                </m:mc>
                              </m:mcs>
                              <m:ctrlPr>
                                <a:rPr lang="en-US" b="0" i="1" smtClean="0">
                                  <a:latin typeface="Cambria Math" panose="02040503050406030204" pitchFamily="18" charset="0"/>
                                </a:rPr>
                              </m:ctrlPr>
                            </m:mPr>
                            <m:m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i="1">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i="1">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1</m:t>
                                    </m:r>
                                  </m:sub>
                                </m:sSub>
                                <m:r>
                                  <a:rPr lang="en-US" i="1">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e>
                              <m:e>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dirty="0" smtClean="0">
                                        <a:latin typeface="Cambria Math" panose="02040503050406030204" pitchFamily="18" charset="0"/>
                                      </a:rPr>
                                      <m:t>2</m:t>
                                    </m:r>
                                  </m:sub>
                                </m:sSub>
                                <m:r>
                                  <a:rPr lang="en-US" i="1">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𝑑</m:t>
                                        </m:r>
                                      </m:e>
                                    </m:acc>
                                  </m:e>
                                  <m:sub>
                                    <m:r>
                                      <a:rPr lang="en-US" b="0" i="1" dirty="0" smtClean="0">
                                        <a:latin typeface="Cambria Math" panose="02040503050406030204" pitchFamily="18" charset="0"/>
                                      </a:rPr>
                                      <m:t>2</m:t>
                                    </m:r>
                                  </m:sub>
                                </m:sSub>
                              </m:e>
                            </m:mr>
                          </m:m>
                        </m:e>
                      </m:d>
                      <m:d>
                        <m:dPr>
                          <m:begChr m:val="["/>
                          <m:endChr m:val="]"/>
                          <m:ctrlPr>
                            <a:rPr lang="en-US" b="0" i="1" smtClean="0">
                              <a:latin typeface="Cambria Math" panose="02040503050406030204" pitchFamily="18" charset="0"/>
                            </a:rPr>
                          </m:ctrlPr>
                        </m:dPr>
                        <m:e>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plcHide m:val="on"/>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12</m:t>
                                    </m:r>
                                  </m:sub>
                                </m:sSub>
                              </m:e>
                            </m:mr>
                            <m:m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12</m:t>
                                    </m:r>
                                  </m:sub>
                                </m:sSub>
                              </m:e>
                            </m:mr>
                          </m:m>
                        </m:e>
                      </m:d>
                    </m:oMath>
                  </m:oMathPara>
                </a14:m>
                <a:endParaRPr lang="en-US" dirty="0" smtClean="0"/>
              </a:p>
              <a:p>
                <a:pPr marL="0" indent="0">
                  <a:buNone/>
                </a:pPr>
                <a:r>
                  <a:rPr lang="en-US" dirty="0" smtClean="0"/>
                  <a:t>Where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12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𝑆</m:t>
                            </m:r>
                          </m:e>
                        </m:acc>
                      </m:e>
                      <m:sub>
                        <m:r>
                          <a:rPr lang="en-US" b="0" i="1" dirty="0" smtClean="0">
                            <a:latin typeface="Cambria Math" panose="02040503050406030204" pitchFamily="18" charset="0"/>
                          </a:rPr>
                          <m:t>2</m:t>
                        </m:r>
                      </m:sub>
                    </m:sSub>
                  </m:oMath>
                </a14:m>
                <a:endParaRPr lang="en-US" dirty="0" smtClean="0"/>
              </a:p>
              <a:p>
                <a:pPr marL="0" indent="0">
                  <a:buNone/>
                </a:pPr>
                <a:endParaRPr lang="en-US" dirty="0"/>
              </a:p>
              <a:p>
                <a:pPr marL="0" indent="0">
                  <a:buNone/>
                </a:pPr>
                <a:r>
                  <a:rPr lang="en-US" dirty="0" smtClean="0"/>
                  <a:t>Solve using </a:t>
                </a:r>
                <a:r>
                  <a:rPr lang="en-US" dirty="0"/>
                  <a:t>C</a:t>
                </a:r>
                <a:r>
                  <a:rPr lang="en-US" dirty="0" smtClean="0"/>
                  <a:t>ramer’s rule.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77068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of Two Line Segments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Just clamp the two t-values between </a:t>
                </a:r>
                <a14:m>
                  <m:oMath xmlns:m="http://schemas.openxmlformats.org/officeDocument/2006/math">
                    <m:r>
                      <a:rPr lang="en-US" b="0" i="1" smtClean="0">
                        <a:latin typeface="Cambria Math" panose="02040503050406030204" pitchFamily="18" charset="0"/>
                      </a:rPr>
                      <m:t>[0,1]</m:t>
                    </m:r>
                  </m:oMath>
                </a14:m>
                <a:r>
                  <a:rPr lang="en-US" dirty="0" smtClean="0"/>
                  <a:t> right?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917037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of Two Line Segments</a:t>
            </a:r>
            <a:endParaRPr lang="en-US" dirty="0"/>
          </a:p>
        </p:txBody>
      </p:sp>
      <p:sp>
        <p:nvSpPr>
          <p:cNvPr id="3" name="Content Placeholder 2"/>
          <p:cNvSpPr>
            <a:spLocks noGrp="1"/>
          </p:cNvSpPr>
          <p:nvPr>
            <p:ph idx="1"/>
          </p:nvPr>
        </p:nvSpPr>
        <p:spPr/>
        <p:txBody>
          <a:bodyPr/>
          <a:lstStyle/>
          <a:p>
            <a:pPr marL="0" indent="0">
              <a:buNone/>
            </a:pPr>
            <a:r>
              <a:rPr lang="en-US" dirty="0" smtClean="0"/>
              <a:t>Some simple examples where this doesn’t work</a:t>
            </a:r>
            <a:endParaRPr lang="en-US" dirty="0"/>
          </a:p>
        </p:txBody>
      </p:sp>
      <p:pic>
        <p:nvPicPr>
          <p:cNvPr id="4" name="Picture 3"/>
          <p:cNvPicPr>
            <a:picLocks noChangeAspect="1"/>
          </p:cNvPicPr>
          <p:nvPr/>
        </p:nvPicPr>
        <p:blipFill>
          <a:blip r:embed="rId3"/>
          <a:stretch>
            <a:fillRect/>
          </a:stretch>
        </p:blipFill>
        <p:spPr>
          <a:xfrm>
            <a:off x="1192109" y="2528302"/>
            <a:ext cx="3584307" cy="2945983"/>
          </a:xfrm>
          <a:prstGeom prst="rect">
            <a:avLst/>
          </a:prstGeom>
        </p:spPr>
      </p:pic>
      <p:pic>
        <p:nvPicPr>
          <p:cNvPr id="5" name="Picture 4"/>
          <p:cNvPicPr>
            <a:picLocks noChangeAspect="1"/>
          </p:cNvPicPr>
          <p:nvPr/>
        </p:nvPicPr>
        <p:blipFill>
          <a:blip r:embed="rId4"/>
          <a:stretch>
            <a:fillRect/>
          </a:stretch>
        </p:blipFill>
        <p:spPr>
          <a:xfrm>
            <a:off x="6643713" y="2528302"/>
            <a:ext cx="2791986" cy="2945983"/>
          </a:xfrm>
          <a:prstGeom prst="rect">
            <a:avLst/>
          </a:prstGeom>
        </p:spPr>
      </p:pic>
    </p:spTree>
    <p:extLst>
      <p:ext uri="{BB962C8B-B14F-4D97-AF65-F5344CB8AC3E}">
        <p14:creationId xmlns:p14="http://schemas.microsoft.com/office/powerpoint/2010/main" val="3919507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Closest Point of Two Line Segments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457200" lvl="1" indent="0">
              <a:buNone/>
            </a:pPr>
            <a:r>
              <a:rPr lang="en-US" dirty="0" smtClean="0"/>
              <a:t>Clamp t to Line 1 to get P1</a:t>
            </a:r>
          </a:p>
          <a:p>
            <a:pPr marL="457200" lvl="1" indent="0">
              <a:buNone/>
            </a:pPr>
            <a:r>
              <a:rPr lang="en-US" dirty="0" smtClean="0"/>
              <a:t>Compute closet point on Line 2 to P1</a:t>
            </a:r>
          </a:p>
          <a:p>
            <a:pPr marL="457200" lvl="1" indent="0">
              <a:buNone/>
            </a:pPr>
            <a:r>
              <a:rPr lang="en-US" dirty="0" smtClean="0"/>
              <a:t>Clamp that point to get P2</a:t>
            </a:r>
          </a:p>
          <a:p>
            <a:pPr marL="457200" lvl="1" indent="0">
              <a:buNone/>
            </a:pPr>
            <a:r>
              <a:rPr lang="en-US" dirty="0" smtClean="0"/>
              <a:t>If P2 &lt;0 or 1&lt;P2 then compute closet point on Line 1 to P2</a:t>
            </a:r>
            <a:endParaRPr lang="en-US" dirty="0"/>
          </a:p>
        </p:txBody>
      </p:sp>
    </p:spTree>
    <p:extLst>
      <p:ext uri="{BB962C8B-B14F-4D97-AF65-F5344CB8AC3E}">
        <p14:creationId xmlns:p14="http://schemas.microsoft.com/office/powerpoint/2010/main" val="4171847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vs. Something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Identify face on other shape most anti-parallel to the collision normal</a:t>
            </a:r>
          </a:p>
          <a:p>
            <a:pPr marL="0" indent="0">
              <a:buNone/>
            </a:pPr>
            <a:r>
              <a:rPr lang="en-US" dirty="0"/>
              <a:t>	</a:t>
            </a:r>
            <a:endParaRPr lang="en-US" dirty="0" smtClean="0"/>
          </a:p>
        </p:txBody>
      </p:sp>
      <p:grpSp>
        <p:nvGrpSpPr>
          <p:cNvPr id="6" name="Group 5"/>
          <p:cNvGrpSpPr/>
          <p:nvPr/>
        </p:nvGrpSpPr>
        <p:grpSpPr>
          <a:xfrm>
            <a:off x="2028887" y="2616200"/>
            <a:ext cx="2830707" cy="3695700"/>
            <a:chOff x="3883812" y="2481263"/>
            <a:chExt cx="2830707" cy="3695700"/>
          </a:xfrm>
        </p:grpSpPr>
        <p:pic>
          <p:nvPicPr>
            <p:cNvPr id="4" name="Picture 3"/>
            <p:cNvPicPr>
              <a:picLocks noChangeAspect="1"/>
            </p:cNvPicPr>
            <p:nvPr/>
          </p:nvPicPr>
          <p:blipFill>
            <a:blip r:embed="rId3"/>
            <a:stretch>
              <a:fillRect/>
            </a:stretch>
          </p:blipFill>
          <p:spPr>
            <a:xfrm>
              <a:off x="3883812" y="2481263"/>
              <a:ext cx="2830707" cy="36957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013925" y="3816628"/>
                  <a:ext cx="8491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𝑛</m:t>
                            </m:r>
                          </m:e>
                        </m:acc>
                      </m:oMath>
                    </m:oMathPara>
                  </a14:m>
                  <a:endParaRPr lang="en-US"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013925" y="3816628"/>
                  <a:ext cx="849194" cy="369332"/>
                </a:xfrm>
                <a:prstGeom prst="rect">
                  <a:avLst/>
                </a:prstGeom>
                <a:blipFill rotWithShape="0">
                  <a:blip r:embed="rId4"/>
                  <a:stretch>
                    <a:fillRect/>
                  </a:stretch>
                </a:blipFill>
              </p:spPr>
              <p:txBody>
                <a:bodyPr/>
                <a:lstStyle/>
                <a:p>
                  <a:r>
                    <a:rPr lang="en-US">
                      <a:noFill/>
                    </a:rPr>
                    <a:t> </a:t>
                  </a:r>
                </a:p>
              </p:txBody>
            </p:sp>
          </mc:Fallback>
        </mc:AlternateContent>
      </p:grpSp>
      <p:pic>
        <p:nvPicPr>
          <p:cNvPr id="7" name="Picture 6"/>
          <p:cNvPicPr>
            <a:picLocks noChangeAspect="1"/>
          </p:cNvPicPr>
          <p:nvPr/>
        </p:nvPicPr>
        <p:blipFill>
          <a:blip r:embed="rId5"/>
          <a:stretch>
            <a:fillRect/>
          </a:stretch>
        </p:blipFill>
        <p:spPr>
          <a:xfrm>
            <a:off x="6938872" y="3543300"/>
            <a:ext cx="2335650" cy="2768600"/>
          </a:xfrm>
          <a:prstGeom prst="rect">
            <a:avLst/>
          </a:prstGeom>
        </p:spPr>
      </p:pic>
      <p:cxnSp>
        <p:nvCxnSpPr>
          <p:cNvPr id="9" name="Straight Arrow Connector 8"/>
          <p:cNvCxnSpPr/>
          <p:nvPr/>
        </p:nvCxnSpPr>
        <p:spPr>
          <a:xfrm>
            <a:off x="5159829" y="4320897"/>
            <a:ext cx="177904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1047" y="5111472"/>
            <a:ext cx="415906" cy="369332"/>
          </a:xfrm>
          <a:prstGeom prst="rect">
            <a:avLst/>
          </a:prstGeom>
          <a:noFill/>
        </p:spPr>
        <p:txBody>
          <a:bodyPr wrap="square" rtlCol="0">
            <a:spAutoFit/>
          </a:bodyPr>
          <a:lstStyle/>
          <a:p>
            <a:r>
              <a:rPr lang="en-US" dirty="0" smtClean="0"/>
              <a:t>A</a:t>
            </a:r>
            <a:endParaRPr lang="en-US" dirty="0"/>
          </a:p>
        </p:txBody>
      </p:sp>
      <p:sp>
        <p:nvSpPr>
          <p:cNvPr id="11" name="TextBox 10"/>
          <p:cNvSpPr txBox="1"/>
          <p:nvPr/>
        </p:nvSpPr>
        <p:spPr>
          <a:xfrm>
            <a:off x="3444240" y="3567069"/>
            <a:ext cx="415906" cy="369332"/>
          </a:xfrm>
          <a:prstGeom prst="rect">
            <a:avLst/>
          </a:prstGeom>
          <a:noFill/>
        </p:spPr>
        <p:txBody>
          <a:bodyPr wrap="square" rtlCol="0">
            <a:spAutoFit/>
          </a:bodyPr>
          <a:lstStyle/>
          <a:p>
            <a:r>
              <a:rPr lang="en-US" dirty="0" smtClean="0"/>
              <a:t>B</a:t>
            </a:r>
            <a:endParaRPr lang="en-US" dirty="0"/>
          </a:p>
        </p:txBody>
      </p:sp>
      <p:sp>
        <p:nvSpPr>
          <p:cNvPr id="12" name="TextBox 11"/>
          <p:cNvSpPr txBox="1"/>
          <p:nvPr/>
        </p:nvSpPr>
        <p:spPr>
          <a:xfrm>
            <a:off x="7898744" y="5111472"/>
            <a:ext cx="415906" cy="369332"/>
          </a:xfrm>
          <a:prstGeom prst="rect">
            <a:avLst/>
          </a:prstGeom>
          <a:noFill/>
        </p:spPr>
        <p:txBody>
          <a:bodyPr wrap="square" rtlCol="0">
            <a:spAutoFit/>
          </a:bodyPr>
          <a:lstStyle/>
          <a:p>
            <a:r>
              <a:rPr lang="en-US" dirty="0" smtClean="0"/>
              <a:t>A</a:t>
            </a:r>
            <a:endParaRPr lang="en-US" dirty="0"/>
          </a:p>
        </p:txBody>
      </p:sp>
    </p:spTree>
    <p:extLst>
      <p:ext uri="{BB962C8B-B14F-4D97-AF65-F5344CB8AC3E}">
        <p14:creationId xmlns:p14="http://schemas.microsoft.com/office/powerpoint/2010/main" val="1348486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26108" y="2558669"/>
            <a:ext cx="3426969" cy="3753231"/>
            <a:chOff x="1284164" y="2452733"/>
            <a:chExt cx="4022325" cy="4405267"/>
          </a:xfrm>
        </p:grpSpPr>
        <p:pic>
          <p:nvPicPr>
            <p:cNvPr id="6" name="Picture 5"/>
            <p:cNvPicPr>
              <a:picLocks noChangeAspect="1"/>
            </p:cNvPicPr>
            <p:nvPr/>
          </p:nvPicPr>
          <p:blipFill>
            <a:blip r:embed="rId3"/>
            <a:stretch>
              <a:fillRect/>
            </a:stretch>
          </p:blipFill>
          <p:spPr>
            <a:xfrm>
              <a:off x="1284164" y="2452733"/>
              <a:ext cx="4022325" cy="4405267"/>
            </a:xfrm>
            <a:prstGeom prst="rect">
              <a:avLst/>
            </a:prstGeom>
          </p:spPr>
        </p:pic>
        <p:sp>
          <p:nvSpPr>
            <p:cNvPr id="26" name="TextBox 25"/>
            <p:cNvSpPr txBox="1"/>
            <p:nvPr/>
          </p:nvSpPr>
          <p:spPr>
            <a:xfrm>
              <a:off x="2801933" y="5280374"/>
              <a:ext cx="602841" cy="369332"/>
            </a:xfrm>
            <a:prstGeom prst="rect">
              <a:avLst/>
            </a:prstGeom>
            <a:noFill/>
          </p:spPr>
          <p:txBody>
            <a:bodyPr wrap="square" rtlCol="0">
              <a:spAutoFit/>
            </a:bodyPr>
            <a:lstStyle/>
            <a:p>
              <a:r>
                <a:rPr lang="en-US" dirty="0" smtClean="0">
                  <a:solidFill>
                    <a:schemeClr val="tx1"/>
                  </a:solidFill>
                </a:rPr>
                <a:t>A</a:t>
              </a:r>
              <a:endParaRPr lang="en-US" dirty="0">
                <a:solidFill>
                  <a:schemeClr val="tx1"/>
                </a:solidFill>
              </a:endParaRPr>
            </a:p>
          </p:txBody>
        </p:sp>
      </p:grpSp>
      <p:sp>
        <p:nvSpPr>
          <p:cNvPr id="2" name="Title 1"/>
          <p:cNvSpPr>
            <a:spLocks noGrp="1"/>
          </p:cNvSpPr>
          <p:nvPr>
            <p:ph type="title"/>
          </p:nvPr>
        </p:nvSpPr>
        <p:spPr/>
        <p:txBody>
          <a:bodyPr/>
          <a:lstStyle/>
          <a:p>
            <a:r>
              <a:rPr lang="en-US" dirty="0" smtClean="0"/>
              <a:t>Contact Point Generation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First clip the other face to the incident face</a:t>
            </a:r>
            <a:r>
              <a:rPr lang="en-US" dirty="0"/>
              <a:t>	</a:t>
            </a:r>
            <a:endParaRPr lang="en-US" dirty="0" smtClean="0"/>
          </a:p>
        </p:txBody>
      </p:sp>
      <p:cxnSp>
        <p:nvCxnSpPr>
          <p:cNvPr id="9" name="Straight Arrow Connector 8"/>
          <p:cNvCxnSpPr/>
          <p:nvPr/>
        </p:nvCxnSpPr>
        <p:spPr>
          <a:xfrm flipV="1">
            <a:off x="5159829" y="4315946"/>
            <a:ext cx="1900538" cy="4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3765260" y="459845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765260" y="4598451"/>
                <a:ext cx="602841" cy="369332"/>
              </a:xfrm>
              <a:prstGeom prst="rect">
                <a:avLst/>
              </a:prstGeom>
              <a:blipFill rotWithShape="0">
                <a:blip r:embed="rId4"/>
                <a:stretch>
                  <a:fillRect t="-22951" r="-8081" b="-6557"/>
                </a:stretch>
              </a:blipFill>
            </p:spPr>
            <p:txBody>
              <a:bodyPr/>
              <a:lstStyle/>
              <a:p>
                <a:r>
                  <a:rPr lang="en-US">
                    <a:noFill/>
                  </a:rPr>
                  <a:t> </a:t>
                </a:r>
              </a:p>
            </p:txBody>
          </p:sp>
        </mc:Fallback>
      </mc:AlternateContent>
      <p:grpSp>
        <p:nvGrpSpPr>
          <p:cNvPr id="11" name="Group 10"/>
          <p:cNvGrpSpPr/>
          <p:nvPr/>
        </p:nvGrpSpPr>
        <p:grpSpPr>
          <a:xfrm>
            <a:off x="7371659" y="2558669"/>
            <a:ext cx="3426969" cy="3753231"/>
            <a:chOff x="6065374" y="2293088"/>
            <a:chExt cx="4022325" cy="4405267"/>
          </a:xfrm>
        </p:grpSpPr>
        <p:pic>
          <p:nvPicPr>
            <p:cNvPr id="4" name="Picture 3"/>
            <p:cNvPicPr>
              <a:picLocks noChangeAspect="1"/>
            </p:cNvPicPr>
            <p:nvPr/>
          </p:nvPicPr>
          <p:blipFill>
            <a:blip r:embed="rId5"/>
            <a:stretch>
              <a:fillRect/>
            </a:stretch>
          </p:blipFill>
          <p:spPr>
            <a:xfrm>
              <a:off x="6065374" y="2293088"/>
              <a:ext cx="4022325" cy="4405267"/>
            </a:xfrm>
            <a:prstGeom prst="rect">
              <a:avLst/>
            </a:prstGeom>
          </p:spPr>
        </p:pic>
        <p:sp>
          <p:nvSpPr>
            <p:cNvPr id="27" name="TextBox 26"/>
            <p:cNvSpPr txBox="1"/>
            <p:nvPr/>
          </p:nvSpPr>
          <p:spPr>
            <a:xfrm>
              <a:off x="7583143" y="4985792"/>
              <a:ext cx="602841" cy="369332"/>
            </a:xfrm>
            <a:prstGeom prst="rect">
              <a:avLst/>
            </a:prstGeom>
            <a:noFill/>
          </p:spPr>
          <p:txBody>
            <a:bodyPr wrap="square" rtlCol="0">
              <a:spAutoFit/>
            </a:bodyPr>
            <a:lstStyle/>
            <a:p>
              <a:r>
                <a:rPr lang="en-US" dirty="0" smtClean="0">
                  <a:solidFill>
                    <a:schemeClr val="tx1"/>
                  </a:solidFill>
                </a:rPr>
                <a:t>A</a:t>
              </a:r>
              <a:endParaRPr lang="en-US" dirty="0">
                <a:solidFill>
                  <a:schemeClr val="tx1"/>
                </a:solidFill>
              </a:endParaRPr>
            </a:p>
          </p:txBody>
        </p:sp>
      </p:grpSp>
      <mc:AlternateContent xmlns:mc="http://schemas.openxmlformats.org/markup-compatibility/2006" xmlns:a14="http://schemas.microsoft.com/office/drawing/2010/main">
        <mc:Choice Requires="a14">
          <p:sp>
            <p:nvSpPr>
              <p:cNvPr id="28" name="TextBox 27"/>
              <p:cNvSpPr txBox="1"/>
              <p:nvPr/>
            </p:nvSpPr>
            <p:spPr>
              <a:xfrm>
                <a:off x="2039892" y="2672969"/>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039892" y="2672969"/>
                <a:ext cx="602841" cy="369332"/>
              </a:xfrm>
              <a:prstGeom prst="rect">
                <a:avLst/>
              </a:prstGeom>
              <a:blipFill rotWithShape="0">
                <a:blip r:embed="rId6"/>
                <a:stretch>
                  <a:fillRect t="-22951" r="-808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280235" y="459845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280235" y="4598451"/>
                <a:ext cx="602841" cy="369332"/>
              </a:xfrm>
              <a:prstGeom prst="rect">
                <a:avLst/>
              </a:prstGeom>
              <a:blipFill rotWithShape="0">
                <a:blip r:embed="rId7"/>
                <a:stretch>
                  <a:fillRect t="-22951" r="-909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708610" y="2845986"/>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708610" y="2845986"/>
                <a:ext cx="602841" cy="369332"/>
              </a:xfrm>
              <a:prstGeom prst="rect">
                <a:avLst/>
              </a:prstGeom>
              <a:blipFill rotWithShape="0">
                <a:blip r:embed="rId8"/>
                <a:stretch>
                  <a:fillRect t="-23333" r="-9184" b="-6667"/>
                </a:stretch>
              </a:blipFill>
            </p:spPr>
            <p:txBody>
              <a:bodyPr/>
              <a:lstStyle/>
              <a:p>
                <a:r>
                  <a:rPr lang="en-US">
                    <a:noFill/>
                  </a:rPr>
                  <a:t> </a:t>
                </a:r>
              </a:p>
            </p:txBody>
          </p:sp>
        </mc:Fallback>
      </mc:AlternateContent>
    </p:spTree>
    <p:extLst>
      <p:ext uri="{BB962C8B-B14F-4D97-AF65-F5344CB8AC3E}">
        <p14:creationId xmlns:p14="http://schemas.microsoft.com/office/powerpoint/2010/main" val="2411740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Point Generation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Keep all penetrating points (toss the rest)</a:t>
            </a:r>
          </a:p>
        </p:txBody>
      </p:sp>
      <p:grpSp>
        <p:nvGrpSpPr>
          <p:cNvPr id="12" name="Group 11"/>
          <p:cNvGrpSpPr/>
          <p:nvPr/>
        </p:nvGrpSpPr>
        <p:grpSpPr>
          <a:xfrm>
            <a:off x="7428251" y="2415531"/>
            <a:ext cx="3557665" cy="3896369"/>
            <a:chOff x="221952" y="2232650"/>
            <a:chExt cx="4022325" cy="4405267"/>
          </a:xfrm>
        </p:grpSpPr>
        <p:grpSp>
          <p:nvGrpSpPr>
            <p:cNvPr id="7" name="Group 6"/>
            <p:cNvGrpSpPr/>
            <p:nvPr/>
          </p:nvGrpSpPr>
          <p:grpSpPr>
            <a:xfrm>
              <a:off x="221952" y="2232650"/>
              <a:ext cx="4022325" cy="4405267"/>
              <a:chOff x="4342358" y="2232650"/>
              <a:chExt cx="4022325" cy="4405267"/>
            </a:xfrm>
          </p:grpSpPr>
          <p:pic>
            <p:nvPicPr>
              <p:cNvPr id="5" name="Picture 4"/>
              <p:cNvPicPr>
                <a:picLocks noChangeAspect="1"/>
              </p:cNvPicPr>
              <p:nvPr/>
            </p:nvPicPr>
            <p:blipFill>
              <a:blip r:embed="rId3"/>
              <a:stretch>
                <a:fillRect/>
              </a:stretch>
            </p:blipFill>
            <p:spPr>
              <a:xfrm>
                <a:off x="4342358" y="2232650"/>
                <a:ext cx="4022325" cy="4405267"/>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666975" y="4694932"/>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666975" y="4694932"/>
                    <a:ext cx="602841" cy="369332"/>
                  </a:xfrm>
                  <a:prstGeom prst="rect">
                    <a:avLst/>
                  </a:prstGeom>
                  <a:blipFill rotWithShape="0">
                    <a:blip r:embed="rId4"/>
                    <a:stretch>
                      <a:fillRect t="-26415" r="-16092" b="-20755"/>
                    </a:stretch>
                  </a:blipFill>
                </p:spPr>
                <p:txBody>
                  <a:bodyPr/>
                  <a:lstStyle/>
                  <a:p>
                    <a:r>
                      <a:rPr lang="en-US">
                        <a:noFill/>
                      </a:rPr>
                      <a:t> </a:t>
                    </a:r>
                  </a:p>
                </p:txBody>
              </p:sp>
            </mc:Fallback>
          </mc:AlternateContent>
        </p:grpSp>
        <p:sp>
          <p:nvSpPr>
            <p:cNvPr id="19" name="TextBox 18"/>
            <p:cNvSpPr txBox="1"/>
            <p:nvPr/>
          </p:nvSpPr>
          <p:spPr>
            <a:xfrm>
              <a:off x="1719501" y="5064264"/>
              <a:ext cx="513613" cy="314666"/>
            </a:xfrm>
            <a:prstGeom prst="rect">
              <a:avLst/>
            </a:prstGeom>
            <a:noFill/>
          </p:spPr>
          <p:txBody>
            <a:bodyPr wrap="square" rtlCol="0">
              <a:spAutoFit/>
            </a:bodyPr>
            <a:lstStyle/>
            <a:p>
              <a:r>
                <a:rPr lang="en-US" dirty="0" smtClean="0">
                  <a:solidFill>
                    <a:schemeClr val="tx1"/>
                  </a:solidFill>
                </a:rPr>
                <a:t>A</a:t>
              </a:r>
              <a:endParaRPr lang="en-US" dirty="0">
                <a:solidFill>
                  <a:schemeClr val="tx1"/>
                </a:solidFill>
              </a:endParaRPr>
            </a:p>
          </p:txBody>
        </p:sp>
      </p:grpSp>
      <p:grpSp>
        <p:nvGrpSpPr>
          <p:cNvPr id="13" name="Group 12"/>
          <p:cNvGrpSpPr/>
          <p:nvPr/>
        </p:nvGrpSpPr>
        <p:grpSpPr>
          <a:xfrm>
            <a:off x="1285530" y="2345817"/>
            <a:ext cx="3426969" cy="3753231"/>
            <a:chOff x="1053991" y="2558669"/>
            <a:chExt cx="3426969" cy="3753231"/>
          </a:xfrm>
        </p:grpSpPr>
        <p:grpSp>
          <p:nvGrpSpPr>
            <p:cNvPr id="25" name="Group 24"/>
            <p:cNvGrpSpPr/>
            <p:nvPr/>
          </p:nvGrpSpPr>
          <p:grpSpPr>
            <a:xfrm>
              <a:off x="1053991" y="2558669"/>
              <a:ext cx="3426969" cy="3753231"/>
              <a:chOff x="6065374" y="2293088"/>
              <a:chExt cx="4022325" cy="4405267"/>
            </a:xfrm>
          </p:grpSpPr>
          <p:pic>
            <p:nvPicPr>
              <p:cNvPr id="31" name="Picture 30"/>
              <p:cNvPicPr>
                <a:picLocks noChangeAspect="1"/>
              </p:cNvPicPr>
              <p:nvPr/>
            </p:nvPicPr>
            <p:blipFill>
              <a:blip r:embed="rId5"/>
              <a:stretch>
                <a:fillRect/>
              </a:stretch>
            </p:blipFill>
            <p:spPr>
              <a:xfrm>
                <a:off x="6065374" y="2293088"/>
                <a:ext cx="4022325" cy="4405267"/>
              </a:xfrm>
              <a:prstGeom prst="rect">
                <a:avLst/>
              </a:prstGeom>
            </p:spPr>
          </p:pic>
          <p:sp>
            <p:nvSpPr>
              <p:cNvPr id="32" name="TextBox 31"/>
              <p:cNvSpPr txBox="1"/>
              <p:nvPr/>
            </p:nvSpPr>
            <p:spPr>
              <a:xfrm>
                <a:off x="7583143" y="4985792"/>
                <a:ext cx="602841" cy="369332"/>
              </a:xfrm>
              <a:prstGeom prst="rect">
                <a:avLst/>
              </a:prstGeom>
              <a:noFill/>
            </p:spPr>
            <p:txBody>
              <a:bodyPr wrap="square" rtlCol="0">
                <a:spAutoFit/>
              </a:bodyPr>
              <a:lstStyle/>
              <a:p>
                <a:r>
                  <a:rPr lang="en-US" dirty="0" smtClean="0">
                    <a:solidFill>
                      <a:schemeClr val="tx1"/>
                    </a:solidFill>
                  </a:rPr>
                  <a:t>A</a:t>
                </a:r>
                <a:endParaRPr lang="en-US" dirty="0">
                  <a:solidFill>
                    <a:schemeClr val="tx1"/>
                  </a:solidFill>
                </a:endParaRPr>
              </a:p>
            </p:txBody>
          </p:sp>
        </p:grpSp>
        <mc:AlternateContent xmlns:mc="http://schemas.openxmlformats.org/markup-compatibility/2006" xmlns:a14="http://schemas.microsoft.com/office/drawing/2010/main">
          <mc:Choice Requires="a14">
            <p:sp>
              <p:nvSpPr>
                <p:cNvPr id="33" name="TextBox 32"/>
                <p:cNvSpPr txBox="1"/>
                <p:nvPr/>
              </p:nvSpPr>
              <p:spPr>
                <a:xfrm>
                  <a:off x="2962567" y="459845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2962567" y="4598451"/>
                  <a:ext cx="602841" cy="369332"/>
                </a:xfrm>
                <a:prstGeom prst="rect">
                  <a:avLst/>
                </a:prstGeom>
                <a:blipFill rotWithShape="0">
                  <a:blip r:embed="rId6"/>
                  <a:stretch>
                    <a:fillRect t="-22951" r="-808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390942" y="2845986"/>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390942" y="2845986"/>
                  <a:ext cx="602841" cy="369332"/>
                </a:xfrm>
                <a:prstGeom prst="rect">
                  <a:avLst/>
                </a:prstGeom>
                <a:blipFill rotWithShape="0">
                  <a:blip r:embed="rId7"/>
                  <a:stretch>
                    <a:fillRect t="-22951" r="-9091" b="-4918"/>
                  </a:stretch>
                </a:blipFill>
              </p:spPr>
              <p:txBody>
                <a:bodyPr/>
                <a:lstStyle/>
                <a:p>
                  <a:r>
                    <a:rPr lang="en-US">
                      <a:noFill/>
                    </a:rPr>
                    <a:t> </a:t>
                  </a:r>
                </a:p>
              </p:txBody>
            </p:sp>
          </mc:Fallback>
        </mc:AlternateContent>
      </p:grpSp>
      <p:cxnSp>
        <p:nvCxnSpPr>
          <p:cNvPr id="35" name="Straight Arrow Connector 34"/>
          <p:cNvCxnSpPr/>
          <p:nvPr/>
        </p:nvCxnSpPr>
        <p:spPr>
          <a:xfrm flipV="1">
            <a:off x="5159829" y="4315946"/>
            <a:ext cx="1900538" cy="4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2921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Penetration Depth</a:t>
            </a:r>
          </a:p>
        </p:txBody>
      </p:sp>
      <p:sp>
        <p:nvSpPr>
          <p:cNvPr id="3" name="Content Placeholder 2"/>
          <p:cNvSpPr>
            <a:spLocks noGrp="1"/>
          </p:cNvSpPr>
          <p:nvPr>
            <p:ph idx="1"/>
          </p:nvPr>
        </p:nvSpPr>
        <p:spPr/>
        <p:txBody>
          <a:bodyPr>
            <a:normAutofit/>
          </a:bodyPr>
          <a:lstStyle/>
          <a:p>
            <a:pPr marL="0" indent="0">
              <a:buNone/>
            </a:pPr>
            <a:r>
              <a:rPr lang="en-US" dirty="0"/>
              <a:t>Compute the distance between a pair of points</a:t>
            </a:r>
          </a:p>
        </p:txBody>
      </p:sp>
      <p:grpSp>
        <p:nvGrpSpPr>
          <p:cNvPr id="4" name="Group 3"/>
          <p:cNvGrpSpPr/>
          <p:nvPr/>
        </p:nvGrpSpPr>
        <p:grpSpPr>
          <a:xfrm>
            <a:off x="3574297" y="2289556"/>
            <a:ext cx="4022325" cy="4405267"/>
            <a:chOff x="7467029" y="2002173"/>
            <a:chExt cx="4022325" cy="4405267"/>
          </a:xfrm>
        </p:grpSpPr>
        <p:pic>
          <p:nvPicPr>
            <p:cNvPr id="8" name="Picture 7"/>
            <p:cNvPicPr>
              <a:picLocks noChangeAspect="1"/>
            </p:cNvPicPr>
            <p:nvPr/>
          </p:nvPicPr>
          <p:blipFill>
            <a:blip r:embed="rId3"/>
            <a:stretch>
              <a:fillRect/>
            </a:stretch>
          </p:blipFill>
          <p:spPr>
            <a:xfrm>
              <a:off x="7467029" y="2002173"/>
              <a:ext cx="4022325" cy="4405267"/>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9745441" y="4435283"/>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9745441" y="4435283"/>
                  <a:ext cx="602841" cy="369332"/>
                </a:xfrm>
                <a:prstGeom prst="rect">
                  <a:avLst/>
                </a:prstGeom>
                <a:blipFill rotWithShape="0">
                  <a:blip r:embed="rId4"/>
                  <a:stretch>
                    <a:fillRect t="-23333" r="-909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0046862" y="3631962"/>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10046862" y="3631962"/>
                  <a:ext cx="602841" cy="369332"/>
                </a:xfrm>
                <a:prstGeom prst="rect">
                  <a:avLst/>
                </a:prstGeom>
                <a:blipFill rotWithShape="0">
                  <a:blip r:embed="rId5"/>
                  <a:stretch>
                    <a:fillRect t="-22951" r="-8163"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046862" y="4094875"/>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046862" y="4094875"/>
                  <a:ext cx="602841" cy="369332"/>
                </a:xfrm>
                <a:prstGeom prst="rect">
                  <a:avLst/>
                </a:prstGeom>
                <a:blipFill rotWithShape="0">
                  <a:blip r:embed="rId6"/>
                  <a:stretch>
                    <a:fillRect/>
                  </a:stretch>
                </a:blipFill>
              </p:spPr>
              <p:txBody>
                <a:bodyPr/>
                <a:lstStyle/>
                <a:p>
                  <a:r>
                    <a:rPr lang="en-US">
                      <a:noFill/>
                    </a:rPr>
                    <a:t> </a:t>
                  </a:r>
                </a:p>
              </p:txBody>
            </p:sp>
          </mc:Fallback>
        </mc:AlternateContent>
      </p:grpSp>
      <p:sp>
        <p:nvSpPr>
          <p:cNvPr id="13" name="TextBox 12"/>
          <p:cNvSpPr txBox="1"/>
          <p:nvPr/>
        </p:nvSpPr>
        <p:spPr>
          <a:xfrm>
            <a:off x="5145297" y="5091998"/>
            <a:ext cx="513613" cy="314666"/>
          </a:xfrm>
          <a:prstGeom prst="rect">
            <a:avLst/>
          </a:prstGeom>
          <a:noFill/>
        </p:spPr>
        <p:txBody>
          <a:bodyPr wrap="square" rtlCol="0">
            <a:spAutoFit/>
          </a:bodyPr>
          <a:lstStyle/>
          <a:p>
            <a:r>
              <a:rPr lang="en-US" dirty="0" smtClean="0">
                <a:solidFill>
                  <a:schemeClr val="tx1"/>
                </a:solidFill>
              </a:rPr>
              <a:t>A</a:t>
            </a:r>
            <a:endParaRPr lang="en-US" dirty="0">
              <a:solidFill>
                <a:schemeClr val="tx1"/>
              </a:solidFill>
            </a:endParaRPr>
          </a:p>
        </p:txBody>
      </p:sp>
    </p:spTree>
    <p:extLst>
      <p:ext uri="{BB962C8B-B14F-4D97-AF65-F5344CB8AC3E}">
        <p14:creationId xmlns:p14="http://schemas.microsoft.com/office/powerpoint/2010/main" val="691079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example</a:t>
            </a:r>
            <a:endParaRPr lang="en-US" dirty="0"/>
          </a:p>
        </p:txBody>
      </p:sp>
      <p:sp>
        <p:nvSpPr>
          <p:cNvPr id="3" name="Content Placeholder 2"/>
          <p:cNvSpPr>
            <a:spLocks noGrp="1"/>
          </p:cNvSpPr>
          <p:nvPr>
            <p:ph idx="1"/>
          </p:nvPr>
        </p:nvSpPr>
        <p:spPr/>
        <p:txBody>
          <a:bodyPr/>
          <a:lstStyle/>
          <a:p>
            <a:pPr marL="0" indent="0">
              <a:buNone/>
            </a:pPr>
            <a:r>
              <a:rPr lang="en-US" dirty="0" smtClean="0"/>
              <a:t>First identify the two faces</a:t>
            </a:r>
          </a:p>
        </p:txBody>
      </p:sp>
      <p:grpSp>
        <p:nvGrpSpPr>
          <p:cNvPr id="25" name="Group 24"/>
          <p:cNvGrpSpPr/>
          <p:nvPr/>
        </p:nvGrpSpPr>
        <p:grpSpPr>
          <a:xfrm>
            <a:off x="1503319" y="2797295"/>
            <a:ext cx="3502178" cy="3712575"/>
            <a:chOff x="915745" y="2302332"/>
            <a:chExt cx="3502178" cy="3712575"/>
          </a:xfrm>
        </p:grpSpPr>
        <p:pic>
          <p:nvPicPr>
            <p:cNvPr id="6" name="Picture 5"/>
            <p:cNvPicPr>
              <a:picLocks noChangeAspect="1"/>
            </p:cNvPicPr>
            <p:nvPr/>
          </p:nvPicPr>
          <p:blipFill>
            <a:blip r:embed="rId3"/>
            <a:stretch>
              <a:fillRect/>
            </a:stretch>
          </p:blipFill>
          <p:spPr>
            <a:xfrm>
              <a:off x="915745" y="2302332"/>
              <a:ext cx="3502178" cy="3712575"/>
            </a:xfrm>
            <a:prstGeom prst="rect">
              <a:avLst/>
            </a:prstGeom>
          </p:spPr>
        </p:pic>
        <p:sp>
          <p:nvSpPr>
            <p:cNvPr id="19" name="TextBox 18"/>
            <p:cNvSpPr txBox="1"/>
            <p:nvPr/>
          </p:nvSpPr>
          <p:spPr>
            <a:xfrm>
              <a:off x="2365413" y="4534908"/>
              <a:ext cx="602841"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2349217" y="3049288"/>
              <a:ext cx="602841" cy="369332"/>
            </a:xfrm>
            <a:prstGeom prst="rect">
              <a:avLst/>
            </a:prstGeom>
            <a:noFill/>
          </p:spPr>
          <p:txBody>
            <a:bodyPr wrap="square" rtlCol="0">
              <a:spAutoFit/>
            </a:bodyPr>
            <a:lstStyle/>
            <a:p>
              <a:r>
                <a:rPr lang="en-US" dirty="0" smtClean="0"/>
                <a:t>B</a:t>
              </a:r>
              <a:endParaRPr lang="en-US" dirty="0"/>
            </a:p>
          </p:txBody>
        </p:sp>
      </p:grpSp>
      <p:grpSp>
        <p:nvGrpSpPr>
          <p:cNvPr id="24" name="Group 23"/>
          <p:cNvGrpSpPr/>
          <p:nvPr/>
        </p:nvGrpSpPr>
        <p:grpSpPr>
          <a:xfrm>
            <a:off x="7239923" y="3750180"/>
            <a:ext cx="3979962" cy="2928713"/>
            <a:chOff x="7219506" y="3581157"/>
            <a:chExt cx="3979962" cy="2928713"/>
          </a:xfrm>
        </p:grpSpPr>
        <p:pic>
          <p:nvPicPr>
            <p:cNvPr id="7" name="Picture 6"/>
            <p:cNvPicPr>
              <a:picLocks noChangeAspect="1"/>
            </p:cNvPicPr>
            <p:nvPr/>
          </p:nvPicPr>
          <p:blipFill>
            <a:blip r:embed="rId4"/>
            <a:stretch>
              <a:fillRect/>
            </a:stretch>
          </p:blipFill>
          <p:spPr>
            <a:xfrm>
              <a:off x="7520927" y="3581157"/>
              <a:ext cx="3218217" cy="2928713"/>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7219506" y="3816628"/>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219506" y="3816628"/>
                  <a:ext cx="602841" cy="369332"/>
                </a:xfrm>
                <a:prstGeom prst="rect">
                  <a:avLst/>
                </a:prstGeom>
                <a:blipFill rotWithShape="0">
                  <a:blip r:embed="rId5"/>
                  <a:stretch>
                    <a:fillRect t="-23333" r="-808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596627" y="5068464"/>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596627" y="5068464"/>
                  <a:ext cx="602841" cy="369332"/>
                </a:xfrm>
                <a:prstGeom prst="rect">
                  <a:avLst/>
                </a:prstGeom>
                <a:blipFill rotWithShape="0">
                  <a:blip r:embed="rId6"/>
                  <a:stretch>
                    <a:fillRect t="-22951" r="-8081" b="-6557"/>
                  </a:stretch>
                </a:blipFill>
              </p:spPr>
              <p:txBody>
                <a:bodyPr/>
                <a:lstStyle/>
                <a:p>
                  <a:r>
                    <a:rPr lang="en-US">
                      <a:noFill/>
                    </a:rPr>
                    <a:t> </a:t>
                  </a:r>
                </a:p>
              </p:txBody>
            </p:sp>
          </mc:Fallback>
        </mc:AlternateContent>
      </p:grpSp>
      <p:cxnSp>
        <p:nvCxnSpPr>
          <p:cNvPr id="23" name="Straight Arrow Connector 22"/>
          <p:cNvCxnSpPr/>
          <p:nvPr/>
        </p:nvCxnSpPr>
        <p:spPr>
          <a:xfrm flipV="1">
            <a:off x="5159829" y="4315946"/>
            <a:ext cx="1900538" cy="4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7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Separating Axis </a:t>
            </a:r>
            <a:r>
              <a:rPr lang="en-US" dirty="0"/>
              <a:t>Theorem </a:t>
            </a:r>
          </a:p>
        </p:txBody>
      </p:sp>
      <p:sp>
        <p:nvSpPr>
          <p:cNvPr id="3" name="Content Placeholder 2"/>
          <p:cNvSpPr>
            <a:spLocks noGrp="1"/>
          </p:cNvSpPr>
          <p:nvPr>
            <p:ph idx="1"/>
          </p:nvPr>
        </p:nvSpPr>
        <p:spPr/>
        <p:txBody>
          <a:bodyPr/>
          <a:lstStyle/>
          <a:p>
            <a:pPr marL="0" indent="0">
              <a:buNone/>
            </a:pPr>
            <a:r>
              <a:rPr lang="en-US" dirty="0" smtClean="0"/>
              <a:t>Separating plane always has an axis (the normal)</a:t>
            </a:r>
          </a:p>
          <a:p>
            <a:pPr marL="0" indent="0">
              <a:buNone/>
            </a:pPr>
            <a:r>
              <a:rPr lang="en-US" dirty="0" smtClean="0"/>
              <a:t>Check for separation of projections on this axis</a:t>
            </a:r>
            <a:endParaRPr lang="en-US" dirty="0"/>
          </a:p>
        </p:txBody>
      </p:sp>
      <p:pic>
        <p:nvPicPr>
          <p:cNvPr id="5" name="Picture 4"/>
          <p:cNvPicPr>
            <a:picLocks noChangeAspect="1"/>
          </p:cNvPicPr>
          <p:nvPr/>
        </p:nvPicPr>
        <p:blipFill>
          <a:blip r:embed="rId3"/>
          <a:stretch>
            <a:fillRect/>
          </a:stretch>
        </p:blipFill>
        <p:spPr>
          <a:xfrm>
            <a:off x="2574141" y="3200400"/>
            <a:ext cx="5293295" cy="3111500"/>
          </a:xfrm>
          <a:prstGeom prst="rect">
            <a:avLst/>
          </a:prstGeom>
        </p:spPr>
      </p:pic>
    </p:spTree>
    <p:extLst>
      <p:ext uri="{BB962C8B-B14F-4D97-AF65-F5344CB8AC3E}">
        <p14:creationId xmlns:p14="http://schemas.microsoft.com/office/powerpoint/2010/main" val="552780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complicated example</a:t>
            </a:r>
            <a:endParaRPr lang="en-US" dirty="0"/>
          </a:p>
        </p:txBody>
      </p:sp>
      <p:sp>
        <p:nvSpPr>
          <p:cNvPr id="3" name="Content Placeholder 2"/>
          <p:cNvSpPr>
            <a:spLocks noGrp="1"/>
          </p:cNvSpPr>
          <p:nvPr>
            <p:ph idx="1"/>
          </p:nvPr>
        </p:nvSpPr>
        <p:spPr/>
        <p:txBody>
          <a:bodyPr/>
          <a:lstStyle/>
          <a:p>
            <a:pPr marL="0" indent="0">
              <a:buNone/>
            </a:pPr>
            <a:r>
              <a:rPr lang="en-US" dirty="0" smtClean="0"/>
              <a:t>Clip face B to face A</a:t>
            </a:r>
          </a:p>
        </p:txBody>
      </p:sp>
      <p:grpSp>
        <p:nvGrpSpPr>
          <p:cNvPr id="19" name="Group 18"/>
          <p:cNvGrpSpPr/>
          <p:nvPr/>
        </p:nvGrpSpPr>
        <p:grpSpPr>
          <a:xfrm>
            <a:off x="1152473" y="3565514"/>
            <a:ext cx="3979962" cy="2928713"/>
            <a:chOff x="7219506" y="3581157"/>
            <a:chExt cx="3979962" cy="2928713"/>
          </a:xfrm>
        </p:grpSpPr>
        <p:pic>
          <p:nvPicPr>
            <p:cNvPr id="20" name="Picture 19"/>
            <p:cNvPicPr>
              <a:picLocks noChangeAspect="1"/>
            </p:cNvPicPr>
            <p:nvPr/>
          </p:nvPicPr>
          <p:blipFill>
            <a:blip r:embed="rId3"/>
            <a:stretch>
              <a:fillRect/>
            </a:stretch>
          </p:blipFill>
          <p:spPr>
            <a:xfrm>
              <a:off x="7520927" y="3581157"/>
              <a:ext cx="3218217" cy="2928713"/>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a:off x="7219506" y="3816628"/>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219506" y="3816628"/>
                  <a:ext cx="602841" cy="369332"/>
                </a:xfrm>
                <a:prstGeom prst="rect">
                  <a:avLst/>
                </a:prstGeom>
                <a:blipFill rotWithShape="0">
                  <a:blip r:embed="rId4"/>
                  <a:stretch>
                    <a:fillRect t="-23333" r="-909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596627" y="5068464"/>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0596627" y="5068464"/>
                  <a:ext cx="602841" cy="369332"/>
                </a:xfrm>
                <a:prstGeom prst="rect">
                  <a:avLst/>
                </a:prstGeom>
                <a:blipFill rotWithShape="0">
                  <a:blip r:embed="rId5"/>
                  <a:stretch>
                    <a:fillRect t="-23333" r="-9091" b="-6667"/>
                  </a:stretch>
                </a:blipFill>
              </p:spPr>
              <p:txBody>
                <a:bodyPr/>
                <a:lstStyle/>
                <a:p>
                  <a:r>
                    <a:rPr lang="en-US">
                      <a:noFill/>
                    </a:rPr>
                    <a:t> </a:t>
                  </a:r>
                </a:p>
              </p:txBody>
            </p:sp>
          </mc:Fallback>
        </mc:AlternateContent>
      </p:grpSp>
      <p:cxnSp>
        <p:nvCxnSpPr>
          <p:cNvPr id="31" name="Straight Arrow Connector 30"/>
          <p:cNvCxnSpPr/>
          <p:nvPr/>
        </p:nvCxnSpPr>
        <p:spPr>
          <a:xfrm flipV="1">
            <a:off x="5159829" y="4315946"/>
            <a:ext cx="1900538" cy="4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573872" y="2871566"/>
            <a:ext cx="3476363" cy="3807327"/>
            <a:chOff x="7573872" y="2871566"/>
            <a:chExt cx="3476363" cy="3807327"/>
          </a:xfrm>
        </p:grpSpPr>
        <p:pic>
          <p:nvPicPr>
            <p:cNvPr id="32" name="Picture 31"/>
            <p:cNvPicPr>
              <a:picLocks noChangeAspect="1"/>
            </p:cNvPicPr>
            <p:nvPr/>
          </p:nvPicPr>
          <p:blipFill>
            <a:blip r:embed="rId6"/>
            <a:stretch>
              <a:fillRect/>
            </a:stretch>
          </p:blipFill>
          <p:spPr>
            <a:xfrm>
              <a:off x="7573872" y="2871566"/>
              <a:ext cx="3476363" cy="3807327"/>
            </a:xfrm>
            <a:prstGeom prst="rect">
              <a:avLst/>
            </a:prstGeom>
          </p:spPr>
        </p:pic>
        <mc:AlternateContent xmlns:mc="http://schemas.openxmlformats.org/markup-compatibility/2006" xmlns:a14="http://schemas.microsoft.com/office/drawing/2010/main">
          <mc:Choice Requires="a14">
            <p:sp>
              <p:nvSpPr>
                <p:cNvPr id="33" name="TextBox 32"/>
                <p:cNvSpPr txBox="1"/>
                <p:nvPr/>
              </p:nvSpPr>
              <p:spPr>
                <a:xfrm>
                  <a:off x="7578763" y="398565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578763" y="3985651"/>
                  <a:ext cx="602841" cy="369332"/>
                </a:xfrm>
                <a:prstGeom prst="rect">
                  <a:avLst/>
                </a:prstGeom>
                <a:blipFill rotWithShape="0">
                  <a:blip r:embed="rId7"/>
                  <a:stretch>
                    <a:fillRect t="-23333" r="-909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0447394" y="505430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10447394" y="5054301"/>
                  <a:ext cx="602841" cy="369332"/>
                </a:xfrm>
                <a:prstGeom prst="rect">
                  <a:avLst/>
                </a:prstGeom>
                <a:blipFill rotWithShape="0">
                  <a:blip r:embed="rId8"/>
                  <a:stretch>
                    <a:fillRect t="-22951" r="-8081"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978347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497169" y="2686899"/>
            <a:ext cx="3476363" cy="3807327"/>
            <a:chOff x="7573872" y="2871566"/>
            <a:chExt cx="3476363" cy="3807327"/>
          </a:xfrm>
        </p:grpSpPr>
        <p:pic>
          <p:nvPicPr>
            <p:cNvPr id="31" name="Picture 30"/>
            <p:cNvPicPr>
              <a:picLocks noChangeAspect="1"/>
            </p:cNvPicPr>
            <p:nvPr/>
          </p:nvPicPr>
          <p:blipFill>
            <a:blip r:embed="rId3"/>
            <a:stretch>
              <a:fillRect/>
            </a:stretch>
          </p:blipFill>
          <p:spPr>
            <a:xfrm>
              <a:off x="7573872" y="2871566"/>
              <a:ext cx="3476363" cy="3807327"/>
            </a:xfrm>
            <a:prstGeom prst="rect">
              <a:avLst/>
            </a:prstGeom>
          </p:spPr>
        </p:pic>
        <mc:AlternateContent xmlns:mc="http://schemas.openxmlformats.org/markup-compatibility/2006" xmlns:a14="http://schemas.microsoft.com/office/drawing/2010/main">
          <mc:Choice Requires="a14">
            <p:sp>
              <p:nvSpPr>
                <p:cNvPr id="32" name="TextBox 31"/>
                <p:cNvSpPr txBox="1"/>
                <p:nvPr/>
              </p:nvSpPr>
              <p:spPr>
                <a:xfrm>
                  <a:off x="7578763" y="398565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578763" y="3985651"/>
                  <a:ext cx="602841" cy="369332"/>
                </a:xfrm>
                <a:prstGeom prst="rect">
                  <a:avLst/>
                </a:prstGeom>
                <a:blipFill rotWithShape="0">
                  <a:blip r:embed="rId4"/>
                  <a:stretch>
                    <a:fillRect t="-23333" r="-909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0447394" y="505430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0447394" y="5054301"/>
                  <a:ext cx="602841" cy="369332"/>
                </a:xfrm>
                <a:prstGeom prst="rect">
                  <a:avLst/>
                </a:prstGeom>
                <a:blipFill rotWithShape="0">
                  <a:blip r:embed="rId5"/>
                  <a:stretch>
                    <a:fillRect t="-23333" r="-8081" b="-6667"/>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More complicated example</a:t>
            </a:r>
            <a:endParaRPr lang="en-US" dirty="0"/>
          </a:p>
        </p:txBody>
      </p:sp>
      <p:sp>
        <p:nvSpPr>
          <p:cNvPr id="3" name="Content Placeholder 2"/>
          <p:cNvSpPr>
            <a:spLocks noGrp="1"/>
          </p:cNvSpPr>
          <p:nvPr>
            <p:ph idx="1"/>
          </p:nvPr>
        </p:nvSpPr>
        <p:spPr/>
        <p:txBody>
          <a:bodyPr/>
          <a:lstStyle/>
          <a:p>
            <a:pPr marL="0" indent="0">
              <a:buNone/>
            </a:pPr>
            <a:r>
              <a:rPr lang="en-US" dirty="0" smtClean="0"/>
              <a:t>Project the points onto face A to compute the point pairs</a:t>
            </a:r>
          </a:p>
        </p:txBody>
      </p:sp>
      <p:pic>
        <p:nvPicPr>
          <p:cNvPr id="9" name="Picture 8"/>
          <p:cNvPicPr>
            <a:picLocks noChangeAspect="1"/>
          </p:cNvPicPr>
          <p:nvPr/>
        </p:nvPicPr>
        <p:blipFill>
          <a:blip r:embed="rId6"/>
          <a:stretch>
            <a:fillRect/>
          </a:stretch>
        </p:blipFill>
        <p:spPr>
          <a:xfrm>
            <a:off x="7573872" y="3888002"/>
            <a:ext cx="3149379" cy="2790891"/>
          </a:xfrm>
          <a:prstGeom prst="rect">
            <a:avLst/>
          </a:prstGeom>
        </p:spPr>
      </p:pic>
      <p:cxnSp>
        <p:nvCxnSpPr>
          <p:cNvPr id="28" name="Straight Arrow Connector 27"/>
          <p:cNvCxnSpPr/>
          <p:nvPr/>
        </p:nvCxnSpPr>
        <p:spPr>
          <a:xfrm flipV="1">
            <a:off x="5159829" y="4315946"/>
            <a:ext cx="1900538" cy="4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a:off x="7573872" y="2871566"/>
            <a:ext cx="3476363" cy="3807327"/>
          </a:xfrm>
          <a:prstGeom prst="rect">
            <a:avLst/>
          </a:prstGeom>
        </p:spPr>
      </p:pic>
      <mc:AlternateContent xmlns:mc="http://schemas.openxmlformats.org/markup-compatibility/2006" xmlns:a14="http://schemas.microsoft.com/office/drawing/2010/main">
        <mc:Choice Requires="a14">
          <p:sp>
            <p:nvSpPr>
              <p:cNvPr id="34" name="TextBox 33"/>
              <p:cNvSpPr txBox="1"/>
              <p:nvPr/>
            </p:nvSpPr>
            <p:spPr>
              <a:xfrm>
                <a:off x="7627905" y="4001294"/>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627905" y="4001294"/>
                <a:ext cx="602841" cy="369332"/>
              </a:xfrm>
              <a:prstGeom prst="rect">
                <a:avLst/>
              </a:prstGeom>
              <a:blipFill rotWithShape="0">
                <a:blip r:embed="rId7"/>
                <a:stretch>
                  <a:fillRect t="-22951" r="-909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719345" y="3616318"/>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7719345" y="3616318"/>
                <a:ext cx="602841" cy="369332"/>
              </a:xfrm>
              <a:prstGeom prst="rect">
                <a:avLst/>
              </a:prstGeom>
              <a:blipFill rotWithShape="0">
                <a:blip r:embed="rId8"/>
                <a:stretch>
                  <a:fillRect t="-22951" r="-808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0623763" y="4684968"/>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0623763" y="4684968"/>
                <a:ext cx="602841" cy="369332"/>
              </a:xfrm>
              <a:prstGeom prst="rect">
                <a:avLst/>
              </a:prstGeom>
              <a:blipFill rotWithShape="0">
                <a:blip r:embed="rId9"/>
                <a:stretch>
                  <a:fillRect t="-23333" r="-7071"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0433389" y="5098781"/>
                <a:ext cx="602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𝑝</m:t>
                              </m:r>
                            </m:e>
                          </m:acc>
                        </m:e>
                        <m:sub>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0433389" y="5098781"/>
                <a:ext cx="602841" cy="369332"/>
              </a:xfrm>
              <a:prstGeom prst="rect">
                <a:avLst/>
              </a:prstGeom>
              <a:blipFill rotWithShape="0">
                <a:blip r:embed="rId10"/>
                <a:stretch>
                  <a:fillRect t="-22951" r="-9184" b="-6557"/>
                </a:stretch>
              </a:blipFill>
            </p:spPr>
            <p:txBody>
              <a:bodyPr/>
              <a:lstStyle/>
              <a:p>
                <a:r>
                  <a:rPr lang="en-US">
                    <a:noFill/>
                  </a:rPr>
                  <a:t> </a:t>
                </a:r>
              </a:p>
            </p:txBody>
          </p:sp>
        </mc:Fallback>
      </mc:AlternateContent>
    </p:spTree>
    <p:extLst>
      <p:ext uri="{BB962C8B-B14F-4D97-AF65-F5344CB8AC3E}">
        <p14:creationId xmlns:p14="http://schemas.microsoft.com/office/powerpoint/2010/main" val="2132696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SAT:</a:t>
            </a:r>
          </a:p>
          <a:p>
            <a:pPr marL="0" indent="0">
              <a:buNone/>
            </a:pPr>
            <a:r>
              <a:rPr lang="en-US" dirty="0" smtClean="0"/>
              <a:t>Accurately checks for convex shape intersection</a:t>
            </a:r>
          </a:p>
          <a:p>
            <a:pPr marL="0" indent="0">
              <a:buNone/>
            </a:pPr>
            <a:r>
              <a:rPr lang="en-US" dirty="0" smtClean="0"/>
              <a:t>Can be very fast when objects separate (1 axis?)</a:t>
            </a:r>
            <a:endParaRPr lang="en-US" dirty="0" smtClean="0"/>
          </a:p>
          <a:p>
            <a:pPr marL="0" indent="0">
              <a:buNone/>
            </a:pPr>
            <a:r>
              <a:rPr lang="en-US" dirty="0" smtClean="0"/>
              <a:t>Can be used to find the MTD when overlap occurs</a:t>
            </a:r>
          </a:p>
          <a:p>
            <a:pPr marL="0" indent="0">
              <a:buNone/>
            </a:pPr>
            <a:r>
              <a:rPr lang="en-US" dirty="0"/>
              <a:t>	</a:t>
            </a:r>
            <a:r>
              <a:rPr lang="en-US" dirty="0" smtClean="0"/>
              <a:t>Can be used to find a full contact manifold</a:t>
            </a:r>
            <a:endParaRPr lang="en-US" dirty="0" smtClean="0"/>
          </a:p>
          <a:p>
            <a:pPr marL="0" indent="0">
              <a:buNone/>
            </a:pPr>
            <a:r>
              <a:rPr lang="en-US" dirty="0" smtClean="0"/>
              <a:t>Doesn’t scale well with complex shapes</a:t>
            </a:r>
          </a:p>
          <a:p>
            <a:pPr marL="0" indent="0">
              <a:buNone/>
            </a:pPr>
            <a:r>
              <a:rPr lang="en-US" dirty="0"/>
              <a:t>	</a:t>
            </a:r>
            <a:r>
              <a:rPr lang="en-US" dirty="0" smtClean="0"/>
              <a:t>Will talk about more modern stuff later that addresses this</a:t>
            </a:r>
            <a:endParaRPr lang="en-US" dirty="0"/>
          </a:p>
        </p:txBody>
      </p:sp>
    </p:spTree>
    <p:extLst>
      <p:ext uri="{BB962C8B-B14F-4D97-AF65-F5344CB8AC3E}">
        <p14:creationId xmlns:p14="http://schemas.microsoft.com/office/powerpoint/2010/main" val="2256880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751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Separating Axis Theorem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Why SAT over HST?</a:t>
            </a:r>
            <a:endParaRPr lang="en-US" dirty="0"/>
          </a:p>
          <a:p>
            <a:pPr marL="0" indent="0">
              <a:buNone/>
            </a:pPr>
            <a:r>
              <a:rPr lang="en-US" dirty="0" smtClean="0"/>
              <a:t>Personal best guess: </a:t>
            </a:r>
          </a:p>
          <a:p>
            <a:pPr marL="0" indent="0">
              <a:buNone/>
            </a:pPr>
            <a:r>
              <a:rPr lang="en-US" dirty="0"/>
              <a:t>	</a:t>
            </a:r>
            <a:r>
              <a:rPr lang="en-US" dirty="0" smtClean="0"/>
              <a:t>Many planes have the same axis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*Modern SAT is basically HST (more in another lecture)</a:t>
            </a:r>
            <a:endParaRPr lang="en-US" dirty="0"/>
          </a:p>
        </p:txBody>
      </p:sp>
    </p:spTree>
    <p:extLst>
      <p:ext uri="{BB962C8B-B14F-4D97-AF65-F5344CB8AC3E}">
        <p14:creationId xmlns:p14="http://schemas.microsoft.com/office/powerpoint/2010/main" val="424427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 Overview</a:t>
            </a:r>
            <a:endParaRPr lang="en-US" dirty="0"/>
          </a:p>
        </p:txBody>
      </p:sp>
      <p:sp>
        <p:nvSpPr>
          <p:cNvPr id="3" name="Content Placeholder 2"/>
          <p:cNvSpPr>
            <a:spLocks noGrp="1"/>
          </p:cNvSpPr>
          <p:nvPr>
            <p:ph idx="1"/>
          </p:nvPr>
        </p:nvSpPr>
        <p:spPr/>
        <p:txBody>
          <a:bodyPr/>
          <a:lstStyle/>
          <a:p>
            <a:pPr marL="0" indent="0">
              <a:buNone/>
            </a:pPr>
            <a:r>
              <a:rPr lang="en-US" dirty="0" smtClean="0"/>
              <a:t>An axis of separation implies no intersection</a:t>
            </a:r>
            <a:endParaRPr lang="en-US" dirty="0" smtClean="0"/>
          </a:p>
        </p:txBody>
      </p:sp>
      <p:pic>
        <p:nvPicPr>
          <p:cNvPr id="6" name="Picture 5"/>
          <p:cNvPicPr>
            <a:picLocks noChangeAspect="1"/>
          </p:cNvPicPr>
          <p:nvPr/>
        </p:nvPicPr>
        <p:blipFill>
          <a:blip r:embed="rId3"/>
          <a:stretch>
            <a:fillRect/>
          </a:stretch>
        </p:blipFill>
        <p:spPr>
          <a:xfrm>
            <a:off x="3039824" y="2610031"/>
            <a:ext cx="3856765" cy="3937001"/>
          </a:xfrm>
          <a:prstGeom prst="rect">
            <a:avLst/>
          </a:prstGeom>
        </p:spPr>
      </p:pic>
    </p:spTree>
    <p:extLst>
      <p:ext uri="{BB962C8B-B14F-4D97-AF65-F5344CB8AC3E}">
        <p14:creationId xmlns:p14="http://schemas.microsoft.com/office/powerpoint/2010/main" val="194068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 Overview</a:t>
            </a:r>
            <a:endParaRPr lang="en-US" dirty="0"/>
          </a:p>
        </p:txBody>
      </p:sp>
      <p:sp>
        <p:nvSpPr>
          <p:cNvPr id="3" name="Content Placeholder 2"/>
          <p:cNvSpPr>
            <a:spLocks noGrp="1"/>
          </p:cNvSpPr>
          <p:nvPr>
            <p:ph idx="1"/>
          </p:nvPr>
        </p:nvSpPr>
        <p:spPr/>
        <p:txBody>
          <a:bodyPr/>
          <a:lstStyle/>
          <a:p>
            <a:pPr marL="0" indent="0">
              <a:buNone/>
            </a:pPr>
            <a:r>
              <a:rPr lang="en-US" dirty="0" smtClean="0"/>
              <a:t>Overlap on an axis doesn’t imply intersection</a:t>
            </a:r>
          </a:p>
        </p:txBody>
      </p:sp>
      <p:pic>
        <p:nvPicPr>
          <p:cNvPr id="6" name="Picture 5"/>
          <p:cNvPicPr>
            <a:picLocks noChangeAspect="1"/>
          </p:cNvPicPr>
          <p:nvPr/>
        </p:nvPicPr>
        <p:blipFill>
          <a:blip r:embed="rId3"/>
          <a:stretch>
            <a:fillRect/>
          </a:stretch>
        </p:blipFill>
        <p:spPr>
          <a:xfrm>
            <a:off x="4459389" y="2610032"/>
            <a:ext cx="2437200" cy="3939180"/>
          </a:xfrm>
          <a:prstGeom prst="rect">
            <a:avLst/>
          </a:prstGeom>
        </p:spPr>
      </p:pic>
    </p:spTree>
    <p:extLst>
      <p:ext uri="{BB962C8B-B14F-4D97-AF65-F5344CB8AC3E}">
        <p14:creationId xmlns:p14="http://schemas.microsoft.com/office/powerpoint/2010/main" val="212815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 Overview</a:t>
            </a:r>
            <a:endParaRPr lang="en-US" dirty="0"/>
          </a:p>
        </p:txBody>
      </p:sp>
      <p:sp>
        <p:nvSpPr>
          <p:cNvPr id="3" name="Content Placeholder 2"/>
          <p:cNvSpPr>
            <a:spLocks noGrp="1"/>
          </p:cNvSpPr>
          <p:nvPr>
            <p:ph idx="1"/>
          </p:nvPr>
        </p:nvSpPr>
        <p:spPr/>
        <p:txBody>
          <a:bodyPr/>
          <a:lstStyle/>
          <a:p>
            <a:pPr marL="0" indent="0">
              <a:buNone/>
            </a:pPr>
            <a:r>
              <a:rPr lang="en-US" dirty="0" smtClean="0"/>
              <a:t>Separation on any axis implies no intersection</a:t>
            </a:r>
            <a:endParaRPr lang="en-US" dirty="0"/>
          </a:p>
        </p:txBody>
      </p:sp>
      <p:pic>
        <p:nvPicPr>
          <p:cNvPr id="5" name="Picture 4"/>
          <p:cNvPicPr>
            <a:picLocks noChangeAspect="1"/>
          </p:cNvPicPr>
          <p:nvPr/>
        </p:nvPicPr>
        <p:blipFill>
          <a:blip r:embed="rId3"/>
          <a:stretch>
            <a:fillRect/>
          </a:stretch>
        </p:blipFill>
        <p:spPr>
          <a:xfrm>
            <a:off x="4061677" y="2357301"/>
            <a:ext cx="3833513" cy="4076700"/>
          </a:xfrm>
          <a:prstGeom prst="rect">
            <a:avLst/>
          </a:prstGeom>
        </p:spPr>
      </p:pic>
    </p:spTree>
    <p:extLst>
      <p:ext uri="{BB962C8B-B14F-4D97-AF65-F5344CB8AC3E}">
        <p14:creationId xmlns:p14="http://schemas.microsoft.com/office/powerpoint/2010/main" val="635047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4931</TotalTime>
  <Words>4642</Words>
  <Application>Microsoft Office PowerPoint</Application>
  <PresentationFormat>Widescreen</PresentationFormat>
  <Paragraphs>527</Paragraphs>
  <Slides>53</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Cambria Math</vt:lpstr>
      <vt:lpstr>Consolas</vt:lpstr>
      <vt:lpstr>Times New Roman</vt:lpstr>
      <vt:lpstr>Verdana</vt:lpstr>
      <vt:lpstr>Office Theme</vt:lpstr>
      <vt:lpstr>SAT</vt:lpstr>
      <vt:lpstr>Naïve Convex Intersection</vt:lpstr>
      <vt:lpstr>Naïve Convex Intersection</vt:lpstr>
      <vt:lpstr>Hyperplane Separation Theorem </vt:lpstr>
      <vt:lpstr>Separating Axis Theorem </vt:lpstr>
      <vt:lpstr>Separating Axis Theorem</vt:lpstr>
      <vt:lpstr>SAT - Overview</vt:lpstr>
      <vt:lpstr>SAT - Overview</vt:lpstr>
      <vt:lpstr>SAT - Overview</vt:lpstr>
      <vt:lpstr>SAT - Overview</vt:lpstr>
      <vt:lpstr>SAT: Required Axes</vt:lpstr>
      <vt:lpstr>SAT: Required Axes</vt:lpstr>
      <vt:lpstr>SAT: Required Axes</vt:lpstr>
      <vt:lpstr>SAT: Required Axes</vt:lpstr>
      <vt:lpstr>SAT: Required Axes</vt:lpstr>
      <vt:lpstr>SAT: Required Axes</vt:lpstr>
      <vt:lpstr>Edge cross robustness</vt:lpstr>
      <vt:lpstr>SAT: Required Axes</vt:lpstr>
      <vt:lpstr>SAT: Required Axes Examples</vt:lpstr>
      <vt:lpstr>SAT: Required Axes Examples</vt:lpstr>
      <vt:lpstr>SAT: Required Axes Examples</vt:lpstr>
      <vt:lpstr>SAT: Required Axes Examples</vt:lpstr>
      <vt:lpstr>SAT: Implementation details</vt:lpstr>
      <vt:lpstr>Axis Separation</vt:lpstr>
      <vt:lpstr>Support Function</vt:lpstr>
      <vt:lpstr>Generic Convex Support Function</vt:lpstr>
      <vt:lpstr>Efficient Support Functions</vt:lpstr>
      <vt:lpstr>Efficient Support Functions</vt:lpstr>
      <vt:lpstr>Efficient Support Functions</vt:lpstr>
      <vt:lpstr>Shape Projection</vt:lpstr>
      <vt:lpstr>SAT</vt:lpstr>
      <vt:lpstr>SAT: Live Demo</vt:lpstr>
      <vt:lpstr>SAT Part 2: Contact Information</vt:lpstr>
      <vt:lpstr>SAT Part 2: Contact Information</vt:lpstr>
      <vt:lpstr>Generating Contact Info</vt:lpstr>
      <vt:lpstr>Generating Contact Info</vt:lpstr>
      <vt:lpstr>Generating Contact Info</vt:lpstr>
      <vt:lpstr>Edge vs. Edge</vt:lpstr>
      <vt:lpstr>Closest Point of Two Lines</vt:lpstr>
      <vt:lpstr>Closest Point of Two Lines</vt:lpstr>
      <vt:lpstr>Closest Point of Two Lines</vt:lpstr>
      <vt:lpstr>Closest Point of Two Line Segments</vt:lpstr>
      <vt:lpstr>Closest Point of Two Line Segments</vt:lpstr>
      <vt:lpstr>Closest Point of Two Line Segments</vt:lpstr>
      <vt:lpstr>Face vs. Something</vt:lpstr>
      <vt:lpstr>Contact Point Generation</vt:lpstr>
      <vt:lpstr>Contact Point Generation</vt:lpstr>
      <vt:lpstr>Penetration Depth</vt:lpstr>
      <vt:lpstr>More complicated example</vt:lpstr>
      <vt:lpstr>More complicated example</vt:lpstr>
      <vt:lpstr>More complicated example</vt:lpstr>
      <vt:lpstr>Final Notes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Josh</cp:lastModifiedBy>
  <cp:revision>312</cp:revision>
  <dcterms:created xsi:type="dcterms:W3CDTF">2015-01-13T03:43:20Z</dcterms:created>
  <dcterms:modified xsi:type="dcterms:W3CDTF">2018-06-13T17:37:52Z</dcterms:modified>
</cp:coreProperties>
</file>