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47"/>
  </p:notesMasterIdLst>
  <p:sldIdLst>
    <p:sldId id="256" r:id="rId2"/>
    <p:sldId id="334" r:id="rId3"/>
    <p:sldId id="336" r:id="rId4"/>
    <p:sldId id="335" r:id="rId5"/>
    <p:sldId id="337" r:id="rId6"/>
    <p:sldId id="359" r:id="rId7"/>
    <p:sldId id="338" r:id="rId8"/>
    <p:sldId id="339" r:id="rId9"/>
    <p:sldId id="340" r:id="rId10"/>
    <p:sldId id="341" r:id="rId11"/>
    <p:sldId id="342" r:id="rId12"/>
    <p:sldId id="360" r:id="rId13"/>
    <p:sldId id="361" r:id="rId14"/>
    <p:sldId id="344" r:id="rId15"/>
    <p:sldId id="362" r:id="rId16"/>
    <p:sldId id="363" r:id="rId17"/>
    <p:sldId id="364" r:id="rId18"/>
    <p:sldId id="380" r:id="rId19"/>
    <p:sldId id="383" r:id="rId20"/>
    <p:sldId id="384" r:id="rId21"/>
    <p:sldId id="366" r:id="rId22"/>
    <p:sldId id="367" r:id="rId23"/>
    <p:sldId id="368" r:id="rId24"/>
    <p:sldId id="385" r:id="rId25"/>
    <p:sldId id="386" r:id="rId26"/>
    <p:sldId id="369" r:id="rId27"/>
    <p:sldId id="346" r:id="rId28"/>
    <p:sldId id="370" r:id="rId29"/>
    <p:sldId id="347" r:id="rId30"/>
    <p:sldId id="371" r:id="rId31"/>
    <p:sldId id="372" r:id="rId32"/>
    <p:sldId id="373" r:id="rId33"/>
    <p:sldId id="349" r:id="rId34"/>
    <p:sldId id="350" r:id="rId35"/>
    <p:sldId id="351" r:id="rId36"/>
    <p:sldId id="376" r:id="rId37"/>
    <p:sldId id="374" r:id="rId38"/>
    <p:sldId id="354" r:id="rId39"/>
    <p:sldId id="387" r:id="rId40"/>
    <p:sldId id="355" r:id="rId41"/>
    <p:sldId id="378" r:id="rId42"/>
    <p:sldId id="379" r:id="rId43"/>
    <p:sldId id="357" r:id="rId44"/>
    <p:sldId id="326" r:id="rId45"/>
    <p:sldId id="388"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61" autoAdjust="0"/>
    <p:restoredTop sz="67204" autoAdjust="0"/>
  </p:normalViewPr>
  <p:slideViewPr>
    <p:cSldViewPr snapToGrid="0">
      <p:cViewPr varScale="1">
        <p:scale>
          <a:sx n="78" d="100"/>
          <a:sy n="78" d="100"/>
        </p:scale>
        <p:origin x="1794"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25" d="100"/>
          <a:sy n="125" d="100"/>
        </p:scale>
        <p:origin x="708" y="-3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9F55E-86C8-40C3-B143-2DF90D0BE23C}" type="datetimeFigureOut">
              <a:rPr lang="en-US" smtClean="0"/>
              <a:t>6/20/2018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8DFC8-8D5E-4426-9BAB-F9E6FB6C0077}" type="slidenum">
              <a:rPr lang="en-US" smtClean="0"/>
              <a:t>‹#›</a:t>
            </a:fld>
            <a:endParaRPr lang="en-US"/>
          </a:p>
        </p:txBody>
      </p:sp>
    </p:spTree>
    <p:extLst>
      <p:ext uri="{BB962C8B-B14F-4D97-AF65-F5344CB8AC3E}">
        <p14:creationId xmlns:p14="http://schemas.microsoft.com/office/powerpoint/2010/main" val="2979789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a:t>
            </a:fld>
            <a:endParaRPr lang="en-US"/>
          </a:p>
        </p:txBody>
      </p:sp>
    </p:spTree>
    <p:extLst>
      <p:ext uri="{BB962C8B-B14F-4D97-AF65-F5344CB8AC3E}">
        <p14:creationId xmlns:p14="http://schemas.microsoft.com/office/powerpoint/2010/main" val="2781169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a:t>
            </a:r>
            <a:r>
              <a:rPr lang="en-US" baseline="0" dirty="0" smtClean="0"/>
              <a:t> and last of the simple optimizations is also temporal coherence, although in this case it’s temporal coherence for intersection instead of separation. The basic idea is that if we had a contact normal last frame, that this is likely the same contact normal for this frame. We can completely skip calling SAT and jump straight to trying to build the contact manifold. It’s only if this fails that we then fallback to calling SAT again.</a:t>
            </a:r>
          </a:p>
          <a:p>
            <a:endParaRPr lang="en-US" baseline="0" dirty="0" smtClean="0"/>
          </a:p>
          <a:p>
            <a:r>
              <a:rPr lang="en-US" baseline="0" dirty="0" smtClean="0"/>
              <a:t>Note that this optimization is not unique to SAT.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10</a:t>
            </a:fld>
            <a:endParaRPr lang="en-US"/>
          </a:p>
        </p:txBody>
      </p:sp>
    </p:spTree>
    <p:extLst>
      <p:ext uri="{BB962C8B-B14F-4D97-AF65-F5344CB8AC3E}">
        <p14:creationId xmlns:p14="http://schemas.microsoft.com/office/powerpoint/2010/main" val="2718774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smtClean="0"/>
                  <a:t>Now we can talk about some </a:t>
                </a:r>
                <a:r>
                  <a:rPr lang="en-US" baseline="0" dirty="0" smtClean="0"/>
                  <a:t>bigger </a:t>
                </a:r>
                <a:r>
                  <a:rPr lang="en-US" baseline="0" dirty="0" smtClean="0"/>
                  <a:t>optimizations. The first big one is to undo everything I talked about previously and convert SAT back into HST. </a:t>
                </a:r>
              </a:p>
              <a:p>
                <a:endParaRPr lang="en-US" baseline="0" dirty="0" smtClean="0"/>
              </a:p>
              <a:p>
                <a:r>
                  <a:rPr lang="en-US" baseline="0" dirty="0" smtClean="0"/>
                  <a:t>Remember the core difference between SAT and HST is that SAT tests axes and HST tests planes. </a:t>
                </a:r>
                <a:r>
                  <a:rPr lang="en-US" baseline="0" dirty="0" smtClean="0"/>
                  <a:t>However if we take a second to think we’ll realize that there’s guaranteed to be the same or less axes than there are planes (think </a:t>
                </a:r>
                <a:r>
                  <a:rPr lang="en-US" baseline="0" dirty="0" err="1" smtClean="0"/>
                  <a:t>aabb</a:t>
                </a:r>
                <a:r>
                  <a:rPr lang="en-US" baseline="0" dirty="0" smtClean="0"/>
                  <a:t> where </a:t>
                </a:r>
                <a14:m>
                  <m:oMath xmlns:m="http://schemas.openxmlformats.org/officeDocument/2006/math">
                    <m:r>
                      <a:rPr lang="en-US" b="0" i="1" baseline="0" smtClean="0">
                        <a:latin typeface="Cambria Math" panose="02040503050406030204" pitchFamily="18" charset="0"/>
                      </a:rPr>
                      <m:t>±</m:t>
                    </m:r>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𝑥</m:t>
                        </m:r>
                      </m:e>
                    </m:acc>
                  </m:oMath>
                </a14:m>
                <a:r>
                  <a:rPr lang="en-US" baseline="0" dirty="0" smtClean="0"/>
                  <a:t> produce the same axis). So how would this ever be an optimization?</a:t>
                </a:r>
                <a:endParaRPr lang="en-US" dirty="0"/>
              </a:p>
            </p:txBody>
          </p:sp>
        </mc:Choice>
        <mc:Fallback>
          <p:sp>
            <p:nvSpPr>
              <p:cNvPr id="3" name="Notes Placeholder 2"/>
              <p:cNvSpPr>
                <a:spLocks noGrp="1"/>
              </p:cNvSpPr>
              <p:nvPr>
                <p:ph type="body" idx="1"/>
              </p:nvPr>
            </p:nvSpPr>
            <p:spPr/>
            <p:txBody>
              <a:bodyPr/>
              <a:lstStyle/>
              <a:p>
                <a:r>
                  <a:rPr lang="en-US" dirty="0" smtClean="0"/>
                  <a:t>Now we can talk about some </a:t>
                </a:r>
                <a:r>
                  <a:rPr lang="en-US" baseline="0" dirty="0" smtClean="0"/>
                  <a:t>bigger </a:t>
                </a:r>
                <a:r>
                  <a:rPr lang="en-US" baseline="0" dirty="0" smtClean="0"/>
                  <a:t>optimizations. The first big one is to undo everything I talked about previously and convert SAT back into HST. </a:t>
                </a:r>
              </a:p>
              <a:p>
                <a:endParaRPr lang="en-US" baseline="0" dirty="0" smtClean="0"/>
              </a:p>
              <a:p>
                <a:r>
                  <a:rPr lang="en-US" baseline="0" dirty="0" smtClean="0"/>
                  <a:t>Remember the core difference between SAT and HST is that SAT tests axes and HST tests planes. </a:t>
                </a:r>
                <a:r>
                  <a:rPr lang="en-US" baseline="0" dirty="0" smtClean="0"/>
                  <a:t>However if we take a second to think we’ll realize that there’s guaranteed to be the same or less axes than there are planes (think </a:t>
                </a:r>
                <a:r>
                  <a:rPr lang="en-US" baseline="0" dirty="0" err="1" smtClean="0"/>
                  <a:t>aabb</a:t>
                </a:r>
                <a:r>
                  <a:rPr lang="en-US" baseline="0" dirty="0" smtClean="0"/>
                  <a:t> where </a:t>
                </a:r>
                <a:r>
                  <a:rPr lang="en-US" b="0" i="0" baseline="0" smtClean="0">
                    <a:latin typeface="Cambria Math" panose="02040503050406030204" pitchFamily="18" charset="0"/>
                  </a:rPr>
                  <a:t>±𝑥 ⃗</a:t>
                </a:r>
                <a:r>
                  <a:rPr lang="en-US" baseline="0" dirty="0" smtClean="0"/>
                  <a:t> produce the same axis). So how would this ever be an optimization?</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11</a:t>
            </a:fld>
            <a:endParaRPr lang="en-US"/>
          </a:p>
        </p:txBody>
      </p:sp>
    </p:spTree>
    <p:extLst>
      <p:ext uri="{BB962C8B-B14F-4D97-AF65-F5344CB8AC3E}">
        <p14:creationId xmlns:p14="http://schemas.microsoft.com/office/powerpoint/2010/main" val="162944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do this we have to go back and look at the basics again. In particular, look at what</a:t>
            </a:r>
            <a:r>
              <a:rPr lang="en-US" baseline="0" dirty="0" smtClean="0"/>
              <a:t> work testing one axis in SAT does.</a:t>
            </a:r>
          </a:p>
          <a:p>
            <a:endParaRPr lang="en-US" baseline="0" dirty="0" smtClean="0"/>
          </a:p>
          <a:p>
            <a:r>
              <a:rPr lang="en-US" baseline="0" dirty="0" smtClean="0"/>
              <a:t>If you recall, to test one axis we needed the projection of each shape. Each shape’s projection was computed </a:t>
            </a:r>
            <a:r>
              <a:rPr lang="en-US" baseline="0" dirty="0" smtClean="0"/>
              <a:t>from two calls to its support function; one in the axis direction, the other in the negative axis direction. This </a:t>
            </a:r>
            <a:r>
              <a:rPr lang="en-US" baseline="0" dirty="0" smtClean="0"/>
              <a:t>means a total of 4 support function calls </a:t>
            </a:r>
            <a:r>
              <a:rPr lang="en-US" baseline="0" dirty="0" smtClean="0"/>
              <a:t>are needed to </a:t>
            </a:r>
            <a:r>
              <a:rPr lang="en-US" baseline="0" dirty="0" smtClean="0"/>
              <a:t>test one axis in SAT. For more general convex shapes, a support function is </a:t>
            </a:r>
            <a:r>
              <a:rPr lang="en-US" baseline="0" dirty="0" smtClean="0"/>
              <a:t>will walk all vertices so this will be very expensive</a:t>
            </a:r>
            <a:r>
              <a:rPr lang="en-US" baseline="0" dirty="0" smtClean="0"/>
              <a:t>!</a:t>
            </a:r>
          </a:p>
          <a:p>
            <a:endParaRPr lang="en-US" baseline="0" dirty="0" smtClean="0"/>
          </a:p>
          <a:p>
            <a:r>
              <a:rPr lang="en-US" baseline="0" dirty="0" smtClean="0"/>
              <a:t>To optimize this we’re only going to consider the face </a:t>
            </a:r>
            <a:r>
              <a:rPr lang="en-US" baseline="0" dirty="0" err="1" smtClean="0"/>
              <a:t>normals</a:t>
            </a:r>
            <a:r>
              <a:rPr lang="en-US" baseline="0" dirty="0" smtClean="0"/>
              <a:t> (not edge vs. edge). If we take a step in and look at the problem a little less </a:t>
            </a:r>
            <a:r>
              <a:rPr lang="en-US" baseline="0" dirty="0" smtClean="0"/>
              <a:t>abstractly </a:t>
            </a:r>
            <a:r>
              <a:rPr lang="en-US" baseline="0" dirty="0" smtClean="0"/>
              <a:t>we can get some useful insight, in particular let’s look at where this face normal comes from.</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12</a:t>
            </a:fld>
            <a:endParaRPr lang="en-US"/>
          </a:p>
        </p:txBody>
      </p:sp>
    </p:spTree>
    <p:extLst>
      <p:ext uri="{BB962C8B-B14F-4D97-AF65-F5344CB8AC3E}">
        <p14:creationId xmlns:p14="http://schemas.microsoft.com/office/powerpoint/2010/main" val="2205104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observation</a:t>
            </a:r>
            <a:r>
              <a:rPr lang="en-US" baseline="0" dirty="0" smtClean="0"/>
              <a:t> is that all face </a:t>
            </a:r>
            <a:r>
              <a:rPr lang="en-US" baseline="0" dirty="0" err="1" smtClean="0"/>
              <a:t>normals</a:t>
            </a:r>
            <a:r>
              <a:rPr lang="en-US" baseline="0" dirty="0" smtClean="0"/>
              <a:t> come from a face on an object. Since the shape is convex, by definition all of the vertices are on or behind this face, so we know the maximum projection value for this face normal. Now to test for overlap on this axis we need to find the point furthest in the opposite direction of the normal and test it against the plane defined by the axis and any point on the face. We can determine non-intersection if the point is on the positive side of the plane, otherwise we have to defer to later axes.</a:t>
            </a:r>
          </a:p>
          <a:p>
            <a:endParaRPr lang="en-US" baseline="0" dirty="0" smtClean="0"/>
          </a:p>
          <a:p>
            <a:r>
              <a:rPr lang="en-US" baseline="0" dirty="0" smtClean="0"/>
              <a:t>This means we drop the total number of support function calls from 4 down to 1. This does come at the cost of having to test redundant axes, but this typically is a saving.</a:t>
            </a:r>
          </a:p>
        </p:txBody>
      </p:sp>
      <p:sp>
        <p:nvSpPr>
          <p:cNvPr id="4" name="Slide Number Placeholder 3"/>
          <p:cNvSpPr>
            <a:spLocks noGrp="1"/>
          </p:cNvSpPr>
          <p:nvPr>
            <p:ph type="sldNum" sz="quarter" idx="10"/>
          </p:nvPr>
        </p:nvSpPr>
        <p:spPr/>
        <p:txBody>
          <a:bodyPr/>
          <a:lstStyle/>
          <a:p>
            <a:fld id="{2948DFC8-8D5E-4426-9BAB-F9E6FB6C0077}" type="slidenum">
              <a:rPr lang="en-US" smtClean="0"/>
              <a:t>13</a:t>
            </a:fld>
            <a:endParaRPr lang="en-US"/>
          </a:p>
        </p:txBody>
      </p:sp>
    </p:spTree>
    <p:extLst>
      <p:ext uri="{BB962C8B-B14F-4D97-AF65-F5344CB8AC3E}">
        <p14:creationId xmlns:p14="http://schemas.microsoft.com/office/powerpoint/2010/main" val="4021677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optimization can greatly speed up face normal</a:t>
            </a:r>
            <a:r>
              <a:rPr lang="en-US" baseline="0" dirty="0" smtClean="0"/>
              <a:t> axes, but doesn’t help speed up edge vs. edge tests. To make matters worse, the edge axes were the big problem anyways since they’re quadratic. There’s also no clear way to optimize these to not take four support calls like we did with the face </a:t>
            </a:r>
            <a:r>
              <a:rPr lang="en-US" baseline="0" dirty="0" err="1" smtClean="0"/>
              <a:t>normals</a:t>
            </a:r>
            <a:r>
              <a:rPr lang="en-US" baseline="0" dirty="0" smtClean="0"/>
              <a:t>.</a:t>
            </a:r>
          </a:p>
          <a:p>
            <a:endParaRPr lang="en-US" baseline="0" dirty="0" smtClean="0"/>
          </a:p>
          <a:p>
            <a:r>
              <a:rPr lang="en-US" baseline="0" dirty="0" smtClean="0"/>
              <a:t>Note: after finishing this presentation it might seem like you could run this optimization on edges as long as you get a correct normal direction but it doesn’t work if you don’t use the gauss maps to skip axis.</a:t>
            </a:r>
            <a:endParaRPr lang="en-US" baseline="0" dirty="0" smtClean="0"/>
          </a:p>
        </p:txBody>
      </p:sp>
      <p:sp>
        <p:nvSpPr>
          <p:cNvPr id="4" name="Slide Number Placeholder 3"/>
          <p:cNvSpPr>
            <a:spLocks noGrp="1"/>
          </p:cNvSpPr>
          <p:nvPr>
            <p:ph type="sldNum" sz="quarter" idx="10"/>
          </p:nvPr>
        </p:nvSpPr>
        <p:spPr/>
        <p:txBody>
          <a:bodyPr/>
          <a:lstStyle/>
          <a:p>
            <a:fld id="{2948DFC8-8D5E-4426-9BAB-F9E6FB6C0077}" type="slidenum">
              <a:rPr lang="en-US" smtClean="0"/>
              <a:t>14</a:t>
            </a:fld>
            <a:endParaRPr lang="en-US"/>
          </a:p>
        </p:txBody>
      </p:sp>
    </p:spTree>
    <p:extLst>
      <p:ext uri="{BB962C8B-B14F-4D97-AF65-F5344CB8AC3E}">
        <p14:creationId xmlns:p14="http://schemas.microsoft.com/office/powerpoint/2010/main" val="115117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Now’s when the real modern stuff comes in. As a warning, this is a bit tricky to understand as it requires understanding and piecing together several different things. Luckily it isn’t hard to implement.</a:t>
            </a:r>
            <a:endParaRPr lang="en-US" dirty="0" smtClean="0"/>
          </a:p>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15</a:t>
            </a:fld>
            <a:endParaRPr lang="en-US"/>
          </a:p>
        </p:txBody>
      </p:sp>
    </p:spTree>
    <p:extLst>
      <p:ext uri="{BB962C8B-B14F-4D97-AF65-F5344CB8AC3E}">
        <p14:creationId xmlns:p14="http://schemas.microsoft.com/office/powerpoint/2010/main" val="1534785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Before starting the next major optimization I need to lay some ground work. In particular I need to discuss Minkowski differences and how they relate to SAT. These might seem like unrelated things, but remember that they’re used to solve the same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remember how the Minkowski difference works for collision detection. Shape vs. Shape is transformed into Shape vs. Point. It’s also important to remember that the result of the Minkowski difference of two convex shapes is also a convex shape.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16</a:t>
            </a:fld>
            <a:endParaRPr lang="en-US"/>
          </a:p>
        </p:txBody>
      </p:sp>
    </p:spTree>
    <p:extLst>
      <p:ext uri="{BB962C8B-B14F-4D97-AF65-F5344CB8AC3E}">
        <p14:creationId xmlns:p14="http://schemas.microsoft.com/office/powerpoint/2010/main" val="1262603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Since the Minkowski difference is convex, we could write a simple point in convex shape algorithm</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17</a:t>
            </a:fld>
            <a:endParaRPr lang="en-US"/>
          </a:p>
        </p:txBody>
      </p:sp>
    </p:spTree>
    <p:extLst>
      <p:ext uri="{BB962C8B-B14F-4D97-AF65-F5344CB8AC3E}">
        <p14:creationId xmlns:p14="http://schemas.microsoft.com/office/powerpoint/2010/main" val="2511117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easiest (but not fastest) point vs. convex mesh algorithm you could write is to simply test the point against all faces in the mesh. If the point is outside any face then it’s outside the mesh. It’s only if the point is inside all faces that the point is inside the mesh.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test should sound a bit familiar.</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18</a:t>
            </a:fld>
            <a:endParaRPr lang="en-US"/>
          </a:p>
        </p:txBody>
      </p:sp>
    </p:spTree>
    <p:extLst>
      <p:ext uri="{BB962C8B-B14F-4D97-AF65-F5344CB8AC3E}">
        <p14:creationId xmlns:p14="http://schemas.microsoft.com/office/powerpoint/2010/main" val="2612390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This leads us to believe that running</a:t>
            </a:r>
            <a:r>
              <a:rPr lang="en-US" baseline="0" dirty="0" smtClean="0"/>
              <a:t> SAT on the </a:t>
            </a:r>
            <a:r>
              <a:rPr lang="en-US" dirty="0" smtClean="0"/>
              <a:t>Minkowski difference is equivalent</a:t>
            </a:r>
            <a:r>
              <a:rPr lang="en-US" baseline="0" dirty="0" smtClean="0"/>
              <a:t> to running SAT on the two individual shapes! This should logically make sense as the Minkowski difference a transformation on the shapes that preserves several useful properties including the collision result. The important thing about this space is that it’s solving a simpler problem which makes it easier to see what is actually required. In particular, in the Minkowski difference space it’s easy to see exactly what axes have to be tested for separation. </a:t>
            </a:r>
            <a:r>
              <a:rPr lang="en-US" dirty="0" smtClean="0"/>
              <a:t>	</a:t>
            </a:r>
            <a:endParaRPr lang="en-US" dirty="0" smtClean="0"/>
          </a:p>
        </p:txBody>
      </p:sp>
      <p:sp>
        <p:nvSpPr>
          <p:cNvPr id="4" name="Slide Number Placeholder 3"/>
          <p:cNvSpPr>
            <a:spLocks noGrp="1"/>
          </p:cNvSpPr>
          <p:nvPr>
            <p:ph type="sldNum" sz="quarter" idx="10"/>
          </p:nvPr>
        </p:nvSpPr>
        <p:spPr/>
        <p:txBody>
          <a:bodyPr/>
          <a:lstStyle/>
          <a:p>
            <a:fld id="{2948DFC8-8D5E-4426-9BAB-F9E6FB6C0077}" type="slidenum">
              <a:rPr lang="en-US" smtClean="0"/>
              <a:t>19</a:t>
            </a:fld>
            <a:endParaRPr lang="en-US"/>
          </a:p>
        </p:txBody>
      </p:sp>
    </p:spTree>
    <p:extLst>
      <p:ext uri="{BB962C8B-B14F-4D97-AF65-F5344CB8AC3E}">
        <p14:creationId xmlns:p14="http://schemas.microsoft.com/office/powerpoint/2010/main" val="2397673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My previous presentation on</a:t>
            </a:r>
            <a:r>
              <a:rPr lang="en-US" baseline="0" dirty="0" smtClean="0"/>
              <a:t> SAT mostly talked about “Traditional SAT”. There have been a few small improvements over the last decade or two to make SAT a bit faster. As of the last few years though, there have been some large changes to SAT that make it a major competitor. In this presentation I want to cover most of those modern updates!</a:t>
            </a:r>
            <a:endParaRPr lang="en-US" dirty="0" smtClean="0"/>
          </a:p>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a:t>
            </a:fld>
            <a:endParaRPr lang="en-US"/>
          </a:p>
        </p:txBody>
      </p:sp>
    </p:spTree>
    <p:extLst>
      <p:ext uri="{BB962C8B-B14F-4D97-AF65-F5344CB8AC3E}">
        <p14:creationId xmlns:p14="http://schemas.microsoft.com/office/powerpoint/2010/main" val="8433105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Now we can try to relate this problem back to our original one. In particular, let’s look at where each face (and hence each SAT axis) on the Minkowski difference comes from.</a:t>
            </a:r>
            <a:endParaRPr lang="en-US" dirty="0" smtClean="0"/>
          </a:p>
        </p:txBody>
      </p:sp>
      <p:sp>
        <p:nvSpPr>
          <p:cNvPr id="4" name="Slide Number Placeholder 3"/>
          <p:cNvSpPr>
            <a:spLocks noGrp="1"/>
          </p:cNvSpPr>
          <p:nvPr>
            <p:ph type="sldNum" sz="quarter" idx="10"/>
          </p:nvPr>
        </p:nvSpPr>
        <p:spPr/>
        <p:txBody>
          <a:bodyPr/>
          <a:lstStyle/>
          <a:p>
            <a:fld id="{2948DFC8-8D5E-4426-9BAB-F9E6FB6C0077}" type="slidenum">
              <a:rPr lang="en-US" smtClean="0"/>
              <a:t>20</a:t>
            </a:fld>
            <a:endParaRPr lang="en-US"/>
          </a:p>
        </p:txBody>
      </p:sp>
    </p:spTree>
    <p:extLst>
      <p:ext uri="{BB962C8B-B14F-4D97-AF65-F5344CB8AC3E}">
        <p14:creationId xmlns:p14="http://schemas.microsoft.com/office/powerpoint/2010/main" val="600018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It shouldn’t be hard to see that several of the faces come from </a:t>
            </a:r>
            <a:r>
              <a:rPr lang="en-US" baseline="0" dirty="0" smtClean="0"/>
              <a:t>a face on one of the original shapes.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21</a:t>
            </a:fld>
            <a:endParaRPr lang="en-US"/>
          </a:p>
        </p:txBody>
      </p:sp>
    </p:spTree>
    <p:extLst>
      <p:ext uri="{BB962C8B-B14F-4D97-AF65-F5344CB8AC3E}">
        <p14:creationId xmlns:p14="http://schemas.microsoft.com/office/powerpoint/2010/main" val="20058424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While it’s easy to guess where most</a:t>
            </a:r>
            <a:r>
              <a:rPr lang="en-US" baseline="0" dirty="0" smtClean="0"/>
              <a:t> of these square-</a:t>
            </a:r>
            <a:r>
              <a:rPr lang="en-US" baseline="0" dirty="0" err="1" smtClean="0"/>
              <a:t>ish</a:t>
            </a:r>
            <a:r>
              <a:rPr lang="en-US" baseline="0" dirty="0" smtClean="0"/>
              <a:t> faces come from, there are some faces that have no obvious relation back to a feature of the original shapes.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22</a:t>
            </a:fld>
            <a:endParaRPr lang="en-US"/>
          </a:p>
        </p:txBody>
      </p:sp>
    </p:spTree>
    <p:extLst>
      <p:ext uri="{BB962C8B-B14F-4D97-AF65-F5344CB8AC3E}">
        <p14:creationId xmlns:p14="http://schemas.microsoft.com/office/powerpoint/2010/main" val="7723439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Knowing</a:t>
            </a:r>
            <a:r>
              <a:rPr lang="en-US" baseline="0" dirty="0" smtClean="0"/>
              <a:t> what we know about SAT it should be hard to guess that these extra faces come from an edge vs. edge pair. Sure enough, all of the extra faces on the Minkowski difference come from sweeping one edge across another.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we see that these problems are completely related. The Minkowski difference is simply composed of all of the faces on each object and the edge vs. edge pairs.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23</a:t>
            </a:fld>
            <a:endParaRPr lang="en-US"/>
          </a:p>
        </p:txBody>
      </p:sp>
    </p:spTree>
    <p:extLst>
      <p:ext uri="{BB962C8B-B14F-4D97-AF65-F5344CB8AC3E}">
        <p14:creationId xmlns:p14="http://schemas.microsoft.com/office/powerpoint/2010/main" val="138561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If we left the problem here then we’d simply have a nifty view of the original SAT problem with no real benefits. Luckily we make a very simple observation to realize something is off. In particular simply count the number of axes required for SAT on each test.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Minkowski difference has 30 faces and hence 30 axes to test in SAT.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the traditional method of SAT, each box has 6 face </a:t>
            </a:r>
            <a:r>
              <a:rPr lang="en-US" baseline="0" dirty="0" err="1" smtClean="0"/>
              <a:t>normals</a:t>
            </a:r>
            <a:r>
              <a:rPr lang="en-US" baseline="0" dirty="0" smtClean="0"/>
              <a:t> (using the HST approach) and 12 edges bringing it to a grand total of 6 + 6 + 12 * 12 or 156 axes.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leads us to a simple question, where did the other 126 edge vs. edge terms go?</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24</a:t>
            </a:fld>
            <a:endParaRPr lang="en-US"/>
          </a:p>
        </p:txBody>
      </p:sp>
    </p:spTree>
    <p:extLst>
      <p:ext uri="{BB962C8B-B14F-4D97-AF65-F5344CB8AC3E}">
        <p14:creationId xmlns:p14="http://schemas.microsoft.com/office/powerpoint/2010/main" val="36609531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From here we can try to observe</a:t>
            </a:r>
            <a:r>
              <a:rPr lang="en-US" baseline="0" dirty="0" smtClean="0"/>
              <a:t> where the rest of the edges end up in the Minkowski difference. In particular we find that many of the edge pairs create a face that only contain a point or edge on the surface of the Minkowski difference, but are otherwise inside the hull. These faces clearly don’t need to be tested for separation on the Minkowski difference and hence they don’t need to be tested at all.</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25</a:t>
            </a:fld>
            <a:endParaRPr lang="en-US"/>
          </a:p>
        </p:txBody>
      </p:sp>
    </p:spTree>
    <p:extLst>
      <p:ext uri="{BB962C8B-B14F-4D97-AF65-F5344CB8AC3E}">
        <p14:creationId xmlns:p14="http://schemas.microsoft.com/office/powerpoint/2010/main" val="4984101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leads us to the key observation:</a:t>
            </a:r>
            <a:r>
              <a:rPr lang="en-US" baseline="0" dirty="0" smtClean="0"/>
              <a:t> we only need to test edge pairs that create a face on the surface of the Minkowski difference, all other faces can be skipped. As demonstrated earlier, this allows us to cull out a huge number of axes, even on simple shapes.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while this tells us what axes we need to test, the question is can we figure out how to prune these extra edges quickly enough that it’s worth while?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26</a:t>
            </a:fld>
            <a:endParaRPr lang="en-US"/>
          </a:p>
        </p:txBody>
      </p:sp>
    </p:spTree>
    <p:extLst>
      <p:ext uri="{BB962C8B-B14F-4D97-AF65-F5344CB8AC3E}">
        <p14:creationId xmlns:p14="http://schemas.microsoft.com/office/powerpoint/2010/main" val="15618095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way to avoid this whole problem is to just build the Minkowski difference directly. From the Minkowski difference we know</a:t>
            </a:r>
            <a:r>
              <a:rPr lang="en-US" baseline="0" dirty="0" smtClean="0"/>
              <a:t> exactly what face </a:t>
            </a:r>
            <a:r>
              <a:rPr lang="en-US" baseline="0" dirty="0" err="1" smtClean="0"/>
              <a:t>normals</a:t>
            </a:r>
            <a:r>
              <a:rPr lang="en-US" baseline="0" dirty="0" smtClean="0"/>
              <a:t> we need to test and we can pass these back into SAT.</a:t>
            </a:r>
          </a:p>
          <a:p>
            <a:endParaRPr lang="en-US" baseline="0" dirty="0" smtClean="0"/>
          </a:p>
          <a:p>
            <a:r>
              <a:rPr lang="en-US" baseline="0" dirty="0" smtClean="0"/>
              <a:t>It should be obvious that this is a bad idea though. Not only is this slow, but we could just run EPA on this instead of instead of calling SAT.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27</a:t>
            </a:fld>
            <a:endParaRPr lang="en-US"/>
          </a:p>
        </p:txBody>
      </p:sp>
    </p:spTree>
    <p:extLst>
      <p:ext uri="{BB962C8B-B14F-4D97-AF65-F5344CB8AC3E}">
        <p14:creationId xmlns:p14="http://schemas.microsoft.com/office/powerpoint/2010/main" val="3941574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we’re going to introduce a new concept called a Gauss</a:t>
            </a:r>
            <a:r>
              <a:rPr lang="en-US" baseline="0" dirty="0" smtClean="0"/>
              <a:t> Map. A gauss map is basically </a:t>
            </a:r>
            <a:r>
              <a:rPr lang="en-US" baseline="0" dirty="0" smtClean="0"/>
              <a:t>a different </a:t>
            </a:r>
            <a:r>
              <a:rPr lang="en-US" baseline="0" dirty="0" smtClean="0"/>
              <a:t>way to view the same data that can provide some useful insights (I’m no expert).</a:t>
            </a:r>
          </a:p>
          <a:p>
            <a:endParaRPr lang="en-US" baseline="0" dirty="0" smtClean="0"/>
          </a:p>
        </p:txBody>
      </p:sp>
      <p:sp>
        <p:nvSpPr>
          <p:cNvPr id="4" name="Slide Number Placeholder 3"/>
          <p:cNvSpPr>
            <a:spLocks noGrp="1"/>
          </p:cNvSpPr>
          <p:nvPr>
            <p:ph type="sldNum" sz="quarter" idx="10"/>
          </p:nvPr>
        </p:nvSpPr>
        <p:spPr/>
        <p:txBody>
          <a:bodyPr/>
          <a:lstStyle/>
          <a:p>
            <a:fld id="{2948DFC8-8D5E-4426-9BAB-F9E6FB6C0077}" type="slidenum">
              <a:rPr lang="en-US" smtClean="0"/>
              <a:t>28</a:t>
            </a:fld>
            <a:endParaRPr lang="en-US"/>
          </a:p>
        </p:txBody>
      </p:sp>
    </p:spTree>
    <p:extLst>
      <p:ext uri="{BB962C8B-B14F-4D97-AF65-F5344CB8AC3E}">
        <p14:creationId xmlns:p14="http://schemas.microsoft.com/office/powerpoint/2010/main" val="36448596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build a gauss map, every face normal maps to a point on the unit sphere. For an edge, a great arc is created between the </a:t>
            </a:r>
            <a:r>
              <a:rPr lang="en-US" baseline="0" dirty="0" err="1" smtClean="0"/>
              <a:t>normals</a:t>
            </a:r>
            <a:r>
              <a:rPr lang="en-US" baseline="0" dirty="0" smtClean="0"/>
              <a:t> of the two faces it’s adjacent to.</a:t>
            </a:r>
          </a:p>
          <a:p>
            <a:endParaRPr lang="en-US" baseline="0" dirty="0" smtClean="0"/>
          </a:p>
          <a:p>
            <a:r>
              <a:rPr lang="en-US" baseline="0" dirty="0" smtClean="0"/>
              <a:t>While this is a neat way to view the data, the question is how does this help us solve the SAT edge axis problem?</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29</a:t>
            </a:fld>
            <a:endParaRPr lang="en-US"/>
          </a:p>
        </p:txBody>
      </p:sp>
    </p:spTree>
    <p:extLst>
      <p:ext uri="{BB962C8B-B14F-4D97-AF65-F5344CB8AC3E}">
        <p14:creationId xmlns:p14="http://schemas.microsoft.com/office/powerpoint/2010/main" val="823104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Saying</a:t>
            </a:r>
            <a:r>
              <a:rPr lang="en-US" baseline="0" dirty="0" smtClean="0"/>
              <a:t> an algorithm is modern is always a bit odd, especially with content that is as of 2018 about </a:t>
            </a:r>
            <a:r>
              <a:rPr lang="en-US" baseline="0" dirty="0" smtClean="0"/>
              <a:t>5 </a:t>
            </a:r>
            <a:r>
              <a:rPr lang="en-US" baseline="0" dirty="0" smtClean="0"/>
              <a:t>years old, however this is what is currently used in the industry. That being said, I want to give some basic numbers about when these updates came about.</a:t>
            </a:r>
          </a:p>
          <a:p>
            <a:endParaRPr lang="en-US" baseline="0" dirty="0" smtClean="0"/>
          </a:p>
          <a:p>
            <a:r>
              <a:rPr lang="en-US" baseline="0" dirty="0" smtClean="0"/>
              <a:t>So a few random details, some of this I had to approximate after asking various sources. As near as I can tell, HST was credited to Hermann Minkowski who lived from 1864 to 1909. That being said, this algorithm probably wasn’t used in computational geometry until around 1980. GJK was first published in 1988. </a:t>
            </a:r>
            <a:r>
              <a:rPr lang="en-US" baseline="0" dirty="0" smtClean="0"/>
              <a:t>The </a:t>
            </a:r>
            <a:r>
              <a:rPr lang="en-US" baseline="0" dirty="0" smtClean="0"/>
              <a:t>first GDC talk of modern SAT was 2013, more than 20 years later!</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a:t>
            </a:fld>
            <a:endParaRPr lang="en-US"/>
          </a:p>
        </p:txBody>
      </p:sp>
    </p:spTree>
    <p:extLst>
      <p:ext uri="{BB962C8B-B14F-4D97-AF65-F5344CB8AC3E}">
        <p14:creationId xmlns:p14="http://schemas.microsoft.com/office/powerpoint/2010/main" val="31572556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smtClean="0"/>
                  <a:t>To</a:t>
                </a:r>
                <a:r>
                  <a:rPr lang="en-US" baseline="0" dirty="0" smtClean="0"/>
                  <a:t> help understand let’s look at the difference between the gauss map of the Minkowski </a:t>
                </a:r>
                <a:r>
                  <a:rPr lang="en-US" baseline="0" dirty="0" smtClean="0"/>
                  <a:t>difference (</a:t>
                </a:r>
                <a14:m>
                  <m:oMath xmlns:m="http://schemas.openxmlformats.org/officeDocument/2006/math">
                    <m:r>
                      <a:rPr lang="en-US" b="0" i="1" baseline="0" smtClean="0">
                        <a:latin typeface="Cambria Math" panose="02040503050406030204" pitchFamily="18" charset="0"/>
                      </a:rPr>
                      <m:t>𝐺</m:t>
                    </m:r>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𝐴</m:t>
                        </m:r>
                        <m:r>
                          <a:rPr lang="en-US" b="0" i="1" baseline="0" smtClean="0">
                            <a:latin typeface="Cambria Math" panose="02040503050406030204" pitchFamily="18" charset="0"/>
                          </a:rPr>
                          <m:t>−</m:t>
                        </m:r>
                        <m:r>
                          <a:rPr lang="en-US" b="0" i="1" baseline="0" smtClean="0">
                            <a:latin typeface="Cambria Math" panose="02040503050406030204" pitchFamily="18" charset="0"/>
                          </a:rPr>
                          <m:t>𝐵</m:t>
                        </m:r>
                      </m:e>
                    </m:d>
                  </m:oMath>
                </a14:m>
                <a:r>
                  <a:rPr lang="en-US" baseline="0" dirty="0" smtClean="0"/>
                  <a:t>) </a:t>
                </a:r>
                <a:r>
                  <a:rPr lang="en-US" baseline="0" dirty="0" smtClean="0"/>
                  <a:t>and the gauss map </a:t>
                </a:r>
                <a:r>
                  <a:rPr lang="en-US" baseline="0" dirty="0" smtClean="0"/>
                  <a:t>of the two shapes (</a:t>
                </a:r>
                <a14:m>
                  <m:oMath xmlns:m="http://schemas.openxmlformats.org/officeDocument/2006/math">
                    <m:r>
                      <a:rPr lang="en-US" b="0" i="1" baseline="0" smtClean="0">
                        <a:latin typeface="Cambria Math" panose="02040503050406030204" pitchFamily="18" charset="0"/>
                      </a:rPr>
                      <m:t>𝐺</m:t>
                    </m:r>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𝐴</m:t>
                        </m:r>
                      </m:e>
                    </m:d>
                    <m:r>
                      <a:rPr lang="en-US" b="0" i="1" baseline="0" smtClean="0">
                        <a:latin typeface="Cambria Math" panose="02040503050406030204" pitchFamily="18" charset="0"/>
                      </a:rPr>
                      <m:t>+</m:t>
                    </m:r>
                    <m:r>
                      <a:rPr lang="en-US" b="0" i="1" baseline="0" smtClean="0">
                        <a:latin typeface="Cambria Math" panose="02040503050406030204" pitchFamily="18" charset="0"/>
                      </a:rPr>
                      <m:t>𝐺</m:t>
                    </m:r>
                    <m:r>
                      <a:rPr lang="en-US" b="0" i="1" baseline="0" smtClean="0">
                        <a:latin typeface="Cambria Math" panose="02040503050406030204" pitchFamily="18" charset="0"/>
                      </a:rPr>
                      <m:t>(−</m:t>
                    </m:r>
                    <m:r>
                      <a:rPr lang="en-US" b="0" i="1" baseline="0" smtClean="0">
                        <a:latin typeface="Cambria Math" panose="02040503050406030204" pitchFamily="18" charset="0"/>
                      </a:rPr>
                      <m:t>𝐵</m:t>
                    </m:r>
                    <m:r>
                      <a:rPr lang="en-US" b="0" i="1" baseline="0" smtClean="0">
                        <a:latin typeface="Cambria Math" panose="02040503050406030204" pitchFamily="18" charset="0"/>
                      </a:rPr>
                      <m:t>)</m:t>
                    </m:r>
                  </m:oMath>
                </a14:m>
                <a:r>
                  <a:rPr lang="en-US" baseline="0" dirty="0" smtClean="0"/>
                  <a:t>). Remember these are the same problem being solved, just in two difference spaces. On the left picture we’re only drawing the face </a:t>
                </a:r>
                <a:r>
                  <a:rPr lang="en-US" baseline="0" dirty="0" err="1" smtClean="0"/>
                  <a:t>normals</a:t>
                </a:r>
                <a:r>
                  <a:rPr lang="en-US" baseline="0" dirty="0" smtClean="0"/>
                  <a:t> as these are the only relevant axes for SAT. On the right we’re drawing the full gauss map of each shape (A is blue and B is green).</a:t>
                </a:r>
              </a:p>
              <a:p>
                <a:endParaRPr lang="en-US" baseline="0" dirty="0" smtClean="0"/>
              </a:p>
              <a:p>
                <a:r>
                  <a:rPr lang="en-US" baseline="0" dirty="0" smtClean="0"/>
                  <a:t>Remember </a:t>
                </a:r>
                <a:r>
                  <a:rPr lang="en-US" baseline="0" dirty="0" smtClean="0"/>
                  <a:t>we need to test every point on the gauss map of the Minkowski difference.</a:t>
                </a:r>
              </a:p>
            </p:txBody>
          </p:sp>
        </mc:Choice>
        <mc:Fallback>
          <p:sp>
            <p:nvSpPr>
              <p:cNvPr id="3" name="Notes Placeholder 2"/>
              <p:cNvSpPr>
                <a:spLocks noGrp="1"/>
              </p:cNvSpPr>
              <p:nvPr>
                <p:ph type="body" idx="1"/>
              </p:nvPr>
            </p:nvSpPr>
            <p:spPr/>
            <p:txBody>
              <a:bodyPr/>
              <a:lstStyle/>
              <a:p>
                <a:r>
                  <a:rPr lang="en-US" dirty="0" smtClean="0"/>
                  <a:t>To</a:t>
                </a:r>
                <a:r>
                  <a:rPr lang="en-US" baseline="0" dirty="0" smtClean="0"/>
                  <a:t> help understand let’s look at the difference between the gauss map of the Minkowski </a:t>
                </a:r>
                <a:r>
                  <a:rPr lang="en-US" baseline="0" dirty="0" smtClean="0"/>
                  <a:t>difference (</a:t>
                </a:r>
                <a:r>
                  <a:rPr lang="en-US" b="0" i="0" baseline="0" smtClean="0">
                    <a:latin typeface="Cambria Math" panose="02040503050406030204" pitchFamily="18" charset="0"/>
                  </a:rPr>
                  <a:t>𝐺(𝐴−𝐵)</a:t>
                </a:r>
                <a:r>
                  <a:rPr lang="en-US" baseline="0" dirty="0" smtClean="0"/>
                  <a:t>) </a:t>
                </a:r>
                <a:r>
                  <a:rPr lang="en-US" baseline="0" dirty="0" smtClean="0"/>
                  <a:t>and the gauss map </a:t>
                </a:r>
                <a:r>
                  <a:rPr lang="en-US" baseline="0" dirty="0" smtClean="0"/>
                  <a:t>of the two shapes (</a:t>
                </a:r>
                <a:r>
                  <a:rPr lang="en-US" b="0" i="0" baseline="0" smtClean="0">
                    <a:latin typeface="Cambria Math" panose="02040503050406030204" pitchFamily="18" charset="0"/>
                  </a:rPr>
                  <a:t>𝐺(𝐴)+𝐺(−𝐵)</a:t>
                </a:r>
                <a:r>
                  <a:rPr lang="en-US" baseline="0" dirty="0" smtClean="0"/>
                  <a:t>). Remember these are the same problem being solved, just in two difference spaces. On the left picture we’re only drawing the face </a:t>
                </a:r>
                <a:r>
                  <a:rPr lang="en-US" baseline="0" dirty="0" err="1" smtClean="0"/>
                  <a:t>normals</a:t>
                </a:r>
                <a:r>
                  <a:rPr lang="en-US" baseline="0" dirty="0" smtClean="0"/>
                  <a:t> as these are the only relevant axes for SAT. On the right we’re drawing the full gauss map of each shape (A is blue and B is green).</a:t>
                </a:r>
              </a:p>
              <a:p>
                <a:endParaRPr lang="en-US" baseline="0" dirty="0" smtClean="0"/>
              </a:p>
              <a:p>
                <a:r>
                  <a:rPr lang="en-US" baseline="0" dirty="0" smtClean="0"/>
                  <a:t>Remember </a:t>
                </a:r>
                <a:r>
                  <a:rPr lang="en-US" baseline="0" dirty="0" smtClean="0"/>
                  <a:t>we need to test every point on the gauss map of the Minkowski difference.</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30</a:t>
            </a:fld>
            <a:endParaRPr lang="en-US"/>
          </a:p>
        </p:txBody>
      </p:sp>
    </p:spTree>
    <p:extLst>
      <p:ext uri="{BB962C8B-B14F-4D97-AF65-F5344CB8AC3E}">
        <p14:creationId xmlns:p14="http://schemas.microsoft.com/office/powerpoint/2010/main" val="8765170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smtClean="0"/>
                  <a:t>First lets look at </a:t>
                </a:r>
                <a:r>
                  <a:rPr lang="en-US" dirty="0" err="1" smtClean="0"/>
                  <a:t>normals</a:t>
                </a:r>
                <a:r>
                  <a:rPr lang="en-US" baseline="0" dirty="0" smtClean="0"/>
                  <a:t> we know about. In particular look at the vertices on </a:t>
                </a:r>
                <a14:m>
                  <m:oMath xmlns:m="http://schemas.openxmlformats.org/officeDocument/2006/math">
                    <m:r>
                      <m:rPr>
                        <m:sty m:val="p"/>
                      </m:rPr>
                      <a:rPr lang="en-US" b="0" i="0" baseline="0" smtClean="0">
                        <a:latin typeface="Cambria Math" panose="02040503050406030204" pitchFamily="18" charset="0"/>
                      </a:rPr>
                      <m:t>G</m:t>
                    </m:r>
                    <m:d>
                      <m:dPr>
                        <m:ctrlPr>
                          <a:rPr lang="en-US" b="0" i="0" baseline="0" smtClean="0">
                            <a:latin typeface="Cambria Math" panose="02040503050406030204" pitchFamily="18" charset="0"/>
                          </a:rPr>
                        </m:ctrlPr>
                      </m:dPr>
                      <m:e>
                        <m:r>
                          <m:rPr>
                            <m:sty m:val="p"/>
                          </m:rPr>
                          <a:rPr lang="en-US" b="0" i="0" baseline="0" smtClean="0">
                            <a:latin typeface="Cambria Math" panose="02040503050406030204" pitchFamily="18" charset="0"/>
                          </a:rPr>
                          <m:t>A</m:t>
                        </m:r>
                      </m:e>
                    </m:d>
                    <m:r>
                      <a:rPr lang="en-US" b="0" i="1" baseline="0" smtClean="0">
                        <a:latin typeface="Cambria Math" panose="02040503050406030204" pitchFamily="18" charset="0"/>
                      </a:rPr>
                      <m:t>+</m:t>
                    </m:r>
                    <m:r>
                      <a:rPr lang="en-US" b="0" i="1" baseline="0" smtClean="0">
                        <a:latin typeface="Cambria Math" panose="02040503050406030204" pitchFamily="18" charset="0"/>
                      </a:rPr>
                      <m:t>𝐺</m:t>
                    </m:r>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m:t>
                        </m:r>
                        <m:r>
                          <a:rPr lang="en-US" b="0" i="1" baseline="0" smtClean="0">
                            <a:latin typeface="Cambria Math" panose="02040503050406030204" pitchFamily="18" charset="0"/>
                          </a:rPr>
                          <m:t>𝐵</m:t>
                        </m:r>
                      </m:e>
                    </m:d>
                  </m:oMath>
                </a14:m>
                <a:r>
                  <a:rPr lang="en-US" baseline="0" dirty="0" smtClean="0"/>
                  <a:t>. </a:t>
                </a:r>
                <a:r>
                  <a:rPr lang="en-US" baseline="0" dirty="0" smtClean="0"/>
                  <a:t>It shouldn’t be a surprise that each of these map to vertices </a:t>
                </a:r>
                <a14:m>
                  <m:oMath xmlns:m="http://schemas.openxmlformats.org/officeDocument/2006/math">
                    <m:r>
                      <a:rPr lang="en-US" b="0" i="1" baseline="0" smtClean="0">
                        <a:latin typeface="Cambria Math" panose="02040503050406030204" pitchFamily="18" charset="0"/>
                      </a:rPr>
                      <m:t>𝐺</m:t>
                    </m:r>
                    <m:r>
                      <a:rPr lang="en-US" b="0" i="1" baseline="0" smtClean="0">
                        <a:latin typeface="Cambria Math" panose="02040503050406030204" pitchFamily="18" charset="0"/>
                      </a:rPr>
                      <m:t>(</m:t>
                    </m:r>
                    <m:r>
                      <a:rPr lang="en-US" b="0" i="1" baseline="0" smtClean="0">
                        <a:latin typeface="Cambria Math" panose="02040503050406030204" pitchFamily="18" charset="0"/>
                      </a:rPr>
                      <m:t>𝐴</m:t>
                    </m:r>
                    <m:r>
                      <a:rPr lang="en-US" b="0" i="1" baseline="0" smtClean="0">
                        <a:latin typeface="Cambria Math" panose="02040503050406030204" pitchFamily="18" charset="0"/>
                      </a:rPr>
                      <m:t>−</m:t>
                    </m:r>
                    <m:r>
                      <a:rPr lang="en-US" b="0" i="1" baseline="0" smtClean="0">
                        <a:latin typeface="Cambria Math" panose="02040503050406030204" pitchFamily="18" charset="0"/>
                      </a:rPr>
                      <m:t>𝐵</m:t>
                    </m:r>
                    <m:r>
                      <a:rPr lang="en-US" b="0" i="1" baseline="0" smtClean="0">
                        <a:latin typeface="Cambria Math" panose="02040503050406030204" pitchFamily="18" charset="0"/>
                      </a:rPr>
                      <m:t>)</m:t>
                    </m:r>
                  </m:oMath>
                </a14:m>
                <a:r>
                  <a:rPr lang="en-US" baseline="0" dirty="0" smtClean="0"/>
                  <a:t>. This shows that the face </a:t>
                </a:r>
                <a:r>
                  <a:rPr lang="en-US" baseline="0" dirty="0" err="1" smtClean="0"/>
                  <a:t>normals</a:t>
                </a:r>
                <a:r>
                  <a:rPr lang="en-US" baseline="0" dirty="0" smtClean="0"/>
                  <a:t> of each shape directly map to face </a:t>
                </a:r>
                <a:r>
                  <a:rPr lang="en-US" baseline="0" dirty="0" err="1" smtClean="0"/>
                  <a:t>normals</a:t>
                </a:r>
                <a:r>
                  <a:rPr lang="en-US" baseline="0" dirty="0" smtClean="0"/>
                  <a:t> on the </a:t>
                </a:r>
                <a:r>
                  <a:rPr lang="en-US" baseline="0" dirty="0" err="1" smtClean="0"/>
                  <a:t>minkowski</a:t>
                </a:r>
                <a:r>
                  <a:rPr lang="en-US" baseline="0" dirty="0" smtClean="0"/>
                  <a:t> difference. </a:t>
                </a:r>
                <a:endParaRPr lang="en-US" baseline="0" dirty="0" smtClean="0"/>
              </a:p>
              <a:p>
                <a:endParaRPr lang="en-US" baseline="0" dirty="0" smtClean="0"/>
              </a:p>
              <a:p>
                <a:r>
                  <a:rPr lang="en-US" baseline="0" dirty="0" smtClean="0"/>
                  <a:t>The question is where do all of the other vertices </a:t>
                </a:r>
                <a:r>
                  <a:rPr lang="en-US" baseline="0" dirty="0" smtClean="0"/>
                  <a:t>in </a:t>
                </a:r>
                <a14:m>
                  <m:oMath xmlns:m="http://schemas.openxmlformats.org/officeDocument/2006/math">
                    <m:r>
                      <a:rPr lang="en-US" b="0" i="1" baseline="0" smtClean="0">
                        <a:latin typeface="Cambria Math" panose="02040503050406030204" pitchFamily="18" charset="0"/>
                      </a:rPr>
                      <m:t>𝐺</m:t>
                    </m:r>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𝐴</m:t>
                        </m:r>
                        <m:r>
                          <a:rPr lang="en-US" b="0" i="1" baseline="0" smtClean="0">
                            <a:latin typeface="Cambria Math" panose="02040503050406030204" pitchFamily="18" charset="0"/>
                          </a:rPr>
                          <m:t>−</m:t>
                        </m:r>
                        <m:r>
                          <a:rPr lang="en-US" b="0" i="1" baseline="0" smtClean="0">
                            <a:latin typeface="Cambria Math" panose="02040503050406030204" pitchFamily="18" charset="0"/>
                          </a:rPr>
                          <m:t>𝐵</m:t>
                        </m:r>
                      </m:e>
                    </m:d>
                  </m:oMath>
                </a14:m>
                <a:r>
                  <a:rPr lang="en-US" baseline="0" dirty="0" smtClean="0"/>
                  <a:t> come </a:t>
                </a:r>
                <a:r>
                  <a:rPr lang="en-US" baseline="0" dirty="0" smtClean="0"/>
                  <a:t>from?</a:t>
                </a:r>
              </a:p>
            </p:txBody>
          </p:sp>
        </mc:Choice>
        <mc:Fallback>
          <p:sp>
            <p:nvSpPr>
              <p:cNvPr id="3" name="Notes Placeholder 2"/>
              <p:cNvSpPr>
                <a:spLocks noGrp="1"/>
              </p:cNvSpPr>
              <p:nvPr>
                <p:ph type="body" idx="1"/>
              </p:nvPr>
            </p:nvSpPr>
            <p:spPr/>
            <p:txBody>
              <a:bodyPr/>
              <a:lstStyle/>
              <a:p>
                <a:r>
                  <a:rPr lang="en-US" dirty="0" smtClean="0"/>
                  <a:t>First lets look at </a:t>
                </a:r>
                <a:r>
                  <a:rPr lang="en-US" dirty="0" err="1" smtClean="0"/>
                  <a:t>normals</a:t>
                </a:r>
                <a:r>
                  <a:rPr lang="en-US" baseline="0" dirty="0" smtClean="0"/>
                  <a:t> we know about. In particular look at the vertices on </a:t>
                </a:r>
                <a:r>
                  <a:rPr lang="en-US" b="0" i="0" baseline="0" smtClean="0">
                    <a:latin typeface="Cambria Math" panose="02040503050406030204" pitchFamily="18" charset="0"/>
                  </a:rPr>
                  <a:t>G(A)+𝐺(−𝐵)</a:t>
                </a:r>
                <a:r>
                  <a:rPr lang="en-US" baseline="0" dirty="0" smtClean="0"/>
                  <a:t>. </a:t>
                </a:r>
                <a:r>
                  <a:rPr lang="en-US" baseline="0" dirty="0" smtClean="0"/>
                  <a:t>It shouldn’t be a surprise that each of these map to vertices </a:t>
                </a:r>
                <a:r>
                  <a:rPr lang="en-US" b="0" i="0" baseline="0" smtClean="0">
                    <a:latin typeface="Cambria Math" panose="02040503050406030204" pitchFamily="18" charset="0"/>
                  </a:rPr>
                  <a:t>𝐺(𝐴−𝐵)</a:t>
                </a:r>
                <a:r>
                  <a:rPr lang="en-US" baseline="0" dirty="0" smtClean="0"/>
                  <a:t>. This shows that the face </a:t>
                </a:r>
                <a:r>
                  <a:rPr lang="en-US" baseline="0" dirty="0" err="1" smtClean="0"/>
                  <a:t>normals</a:t>
                </a:r>
                <a:r>
                  <a:rPr lang="en-US" baseline="0" dirty="0" smtClean="0"/>
                  <a:t> of each shape directly map to face </a:t>
                </a:r>
                <a:r>
                  <a:rPr lang="en-US" baseline="0" dirty="0" err="1" smtClean="0"/>
                  <a:t>normals</a:t>
                </a:r>
                <a:r>
                  <a:rPr lang="en-US" baseline="0" dirty="0" smtClean="0"/>
                  <a:t> on the </a:t>
                </a:r>
                <a:r>
                  <a:rPr lang="en-US" baseline="0" dirty="0" err="1" smtClean="0"/>
                  <a:t>minkowski</a:t>
                </a:r>
                <a:r>
                  <a:rPr lang="en-US" baseline="0" dirty="0" smtClean="0"/>
                  <a:t> difference. </a:t>
                </a:r>
                <a:endParaRPr lang="en-US" baseline="0" dirty="0" smtClean="0"/>
              </a:p>
              <a:p>
                <a:endParaRPr lang="en-US" baseline="0" dirty="0" smtClean="0"/>
              </a:p>
              <a:p>
                <a:r>
                  <a:rPr lang="en-US" baseline="0" dirty="0" smtClean="0"/>
                  <a:t>The question is where do all of the other vertices </a:t>
                </a:r>
                <a:r>
                  <a:rPr lang="en-US" baseline="0" dirty="0" smtClean="0"/>
                  <a:t>in </a:t>
                </a:r>
                <a:r>
                  <a:rPr lang="en-US" b="0" i="0" baseline="0" smtClean="0">
                    <a:latin typeface="Cambria Math" panose="02040503050406030204" pitchFamily="18" charset="0"/>
                  </a:rPr>
                  <a:t>𝐺(𝐴−𝐵)</a:t>
                </a:r>
                <a:r>
                  <a:rPr lang="en-US" baseline="0" dirty="0" smtClean="0"/>
                  <a:t> come </a:t>
                </a:r>
                <a:r>
                  <a:rPr lang="en-US" baseline="0" dirty="0" smtClean="0"/>
                  <a:t>from?</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31</a:t>
            </a:fld>
            <a:endParaRPr lang="en-US"/>
          </a:p>
        </p:txBody>
      </p:sp>
    </p:spTree>
    <p:extLst>
      <p:ext uri="{BB962C8B-B14F-4D97-AF65-F5344CB8AC3E}">
        <p14:creationId xmlns:p14="http://schemas.microsoft.com/office/powerpoint/2010/main" val="2055805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shouldn’t be too hard to see that the other vertices on the Minkowski difference match everywhere that the great arcs intersect.</a:t>
            </a:r>
            <a:endParaRPr lang="en-US" baseline="0" dirty="0" smtClean="0"/>
          </a:p>
        </p:txBody>
      </p:sp>
      <p:sp>
        <p:nvSpPr>
          <p:cNvPr id="4" name="Slide Number Placeholder 3"/>
          <p:cNvSpPr>
            <a:spLocks noGrp="1"/>
          </p:cNvSpPr>
          <p:nvPr>
            <p:ph type="sldNum" sz="quarter" idx="10"/>
          </p:nvPr>
        </p:nvSpPr>
        <p:spPr/>
        <p:txBody>
          <a:bodyPr/>
          <a:lstStyle/>
          <a:p>
            <a:fld id="{2948DFC8-8D5E-4426-9BAB-F9E6FB6C0077}" type="slidenum">
              <a:rPr lang="en-US" smtClean="0"/>
              <a:t>32</a:t>
            </a:fld>
            <a:endParaRPr lang="en-US"/>
          </a:p>
        </p:txBody>
      </p:sp>
    </p:spTree>
    <p:extLst>
      <p:ext uri="{BB962C8B-B14F-4D97-AF65-F5344CB8AC3E}">
        <p14:creationId xmlns:p14="http://schemas.microsoft.com/office/powerpoint/2010/main" val="17834001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leads</a:t>
            </a:r>
            <a:r>
              <a:rPr lang="en-US" baseline="0" dirty="0" smtClean="0"/>
              <a:t> to a very important observation: Two edges only form </a:t>
            </a:r>
            <a:r>
              <a:rPr lang="en-US" baseline="0" dirty="0" smtClean="0"/>
              <a:t>a </a:t>
            </a:r>
            <a:r>
              <a:rPr lang="en-US" baseline="0" dirty="0" smtClean="0"/>
              <a:t>surface on the Minkowski difference (and hence actually need to be tested) if their corresponding great arcs intersect!</a:t>
            </a:r>
          </a:p>
          <a:p>
            <a:endParaRPr lang="en-US" baseline="0" dirty="0" smtClean="0"/>
          </a:p>
          <a:p>
            <a:r>
              <a:rPr lang="en-US" baseline="0" dirty="0" smtClean="0"/>
              <a:t>The basic idea is that we only want to test edges that face towards each other. On the gauss </a:t>
            </a:r>
            <a:r>
              <a:rPr lang="en-US" baseline="0" dirty="0" smtClean="0"/>
              <a:t>map, </a:t>
            </a:r>
            <a:r>
              <a:rPr lang="en-US" baseline="0" dirty="0" smtClean="0"/>
              <a:t>an edge </a:t>
            </a:r>
            <a:r>
              <a:rPr lang="en-US" baseline="0" dirty="0" smtClean="0"/>
              <a:t>represents all of </a:t>
            </a:r>
            <a:r>
              <a:rPr lang="en-US" baseline="0" dirty="0" smtClean="0"/>
              <a:t>the </a:t>
            </a:r>
            <a:r>
              <a:rPr lang="en-US" baseline="0" dirty="0" err="1" smtClean="0"/>
              <a:t>normals</a:t>
            </a:r>
            <a:r>
              <a:rPr lang="en-US" baseline="0" dirty="0" smtClean="0"/>
              <a:t> </a:t>
            </a:r>
            <a:r>
              <a:rPr lang="en-US" baseline="0" dirty="0" smtClean="0"/>
              <a:t>between the two </a:t>
            </a:r>
            <a:r>
              <a:rPr lang="en-US" baseline="0" dirty="0" smtClean="0"/>
              <a:t>adjacent faces</a:t>
            </a:r>
            <a:r>
              <a:rPr lang="en-US" baseline="0" dirty="0" smtClean="0"/>
              <a:t>. So if the edges intersect (remember it’s –B) then the </a:t>
            </a:r>
            <a:r>
              <a:rPr lang="en-US" baseline="0" dirty="0" smtClean="0"/>
              <a:t>edges mostly </a:t>
            </a:r>
            <a:r>
              <a:rPr lang="en-US" baseline="0" dirty="0" smtClean="0"/>
              <a:t>point towards each other.</a:t>
            </a:r>
          </a:p>
          <a:p>
            <a:endParaRPr lang="en-US" baseline="0" dirty="0" smtClean="0"/>
          </a:p>
          <a:p>
            <a:r>
              <a:rPr lang="en-US" baseline="0" dirty="0" smtClean="0"/>
              <a:t>I’ve shown this with a fair amount of empirical evidence and a reasonable explanation, but there is a real proof out there. That being said, it’s way beyond the scope of this class so you’ll just have to trust me or research it yourself.</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33</a:t>
            </a:fld>
            <a:endParaRPr lang="en-US"/>
          </a:p>
        </p:txBody>
      </p:sp>
    </p:spTree>
    <p:extLst>
      <p:ext uri="{BB962C8B-B14F-4D97-AF65-F5344CB8AC3E}">
        <p14:creationId xmlns:p14="http://schemas.microsoft.com/office/powerpoint/2010/main" val="8764137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is can we test</a:t>
            </a:r>
            <a:r>
              <a:rPr lang="en-US" baseline="0" dirty="0" smtClean="0"/>
              <a:t> this efficiently enough that this information is even worthwhile?</a:t>
            </a:r>
          </a:p>
          <a:p>
            <a:endParaRPr lang="en-US" baseline="0" dirty="0" smtClean="0"/>
          </a:p>
          <a:p>
            <a:r>
              <a:rPr lang="en-US" baseline="0" dirty="0" smtClean="0"/>
              <a:t>Now the intersecting thing for me is that I was around during the development of this so I have a bit of a story related to this.</a:t>
            </a:r>
          </a:p>
          <a:p>
            <a:r>
              <a:rPr lang="en-US" baseline="0" dirty="0" smtClean="0"/>
              <a:t>Short version:</a:t>
            </a:r>
          </a:p>
          <a:p>
            <a:r>
              <a:rPr lang="en-US" baseline="0" dirty="0" err="1" smtClean="0"/>
              <a:t>Sergiy</a:t>
            </a:r>
            <a:r>
              <a:rPr lang="en-US" baseline="0" dirty="0" smtClean="0"/>
              <a:t> </a:t>
            </a:r>
            <a:r>
              <a:rPr lang="en-US" sz="1200" dirty="0" err="1" smtClean="0">
                <a:solidFill>
                  <a:schemeClr val="tx1">
                    <a:lumMod val="65000"/>
                    <a:lumOff val="35000"/>
                  </a:schemeClr>
                </a:solidFill>
              </a:rPr>
              <a:t>Migdalsky</a:t>
            </a:r>
            <a:r>
              <a:rPr lang="en-US" baseline="0" dirty="0" smtClean="0"/>
              <a:t> (Valve) gave a talk at </a:t>
            </a:r>
            <a:r>
              <a:rPr lang="en-US" baseline="0" dirty="0" err="1" smtClean="0"/>
              <a:t>DigiPen</a:t>
            </a:r>
            <a:r>
              <a:rPr lang="en-US" baseline="0" dirty="0" smtClean="0"/>
              <a:t> where he explained gauss maps but didn’t have an efficient way to test this.</a:t>
            </a:r>
          </a:p>
          <a:p>
            <a:r>
              <a:rPr lang="en-US" baseline="0" dirty="0" smtClean="0"/>
              <a:t>Around the same time Game Physics Pearls was published and it had a very complicated solution to this.</a:t>
            </a:r>
          </a:p>
          <a:p>
            <a:r>
              <a:rPr lang="en-US" baseline="0" dirty="0" smtClean="0"/>
              <a:t>Later Erin </a:t>
            </a:r>
            <a:r>
              <a:rPr lang="en-US" baseline="0" dirty="0" err="1" smtClean="0"/>
              <a:t>Catto</a:t>
            </a:r>
            <a:r>
              <a:rPr lang="en-US" baseline="0" dirty="0" smtClean="0"/>
              <a:t> (Blizzard) came across an unrelated article that talked about gauss maps and a new collision detection algorithm.</a:t>
            </a:r>
          </a:p>
          <a:p>
            <a:r>
              <a:rPr lang="en-US" baseline="0" dirty="0" smtClean="0"/>
              <a:t>Erin realized a small paragraph from this article could solve SAT’s problem.</a:t>
            </a:r>
          </a:p>
          <a:p>
            <a:endParaRPr lang="en-US" baseline="0" dirty="0" smtClean="0"/>
          </a:p>
          <a:p>
            <a:r>
              <a:rPr lang="en-US" baseline="0" dirty="0" smtClean="0"/>
              <a:t>This once again goes to show that seemingly unrelated things can sometimes be useful (similar story for matrices being used in physics).</a:t>
            </a:r>
          </a:p>
        </p:txBody>
      </p:sp>
      <p:sp>
        <p:nvSpPr>
          <p:cNvPr id="4" name="Slide Number Placeholder 3"/>
          <p:cNvSpPr>
            <a:spLocks noGrp="1"/>
          </p:cNvSpPr>
          <p:nvPr>
            <p:ph type="sldNum" sz="quarter" idx="10"/>
          </p:nvPr>
        </p:nvSpPr>
        <p:spPr/>
        <p:txBody>
          <a:bodyPr/>
          <a:lstStyle/>
          <a:p>
            <a:fld id="{2948DFC8-8D5E-4426-9BAB-F9E6FB6C0077}" type="slidenum">
              <a:rPr lang="en-US" smtClean="0"/>
              <a:t>34</a:t>
            </a:fld>
            <a:endParaRPr lang="en-US"/>
          </a:p>
        </p:txBody>
      </p:sp>
    </p:spTree>
    <p:extLst>
      <p:ext uri="{BB962C8B-B14F-4D97-AF65-F5344CB8AC3E}">
        <p14:creationId xmlns:p14="http://schemas.microsoft.com/office/powerpoint/2010/main" val="6187108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do we efficiently</a:t>
            </a:r>
            <a:r>
              <a:rPr lang="en-US" baseline="0" dirty="0" smtClean="0"/>
              <a:t> test if the great arcs intersect? Well this is funnily enough actually SAT itself.</a:t>
            </a:r>
          </a:p>
          <a:p>
            <a:endParaRPr lang="en-US" baseline="0" dirty="0" smtClean="0"/>
          </a:p>
          <a:p>
            <a:r>
              <a:rPr lang="en-US" baseline="0" dirty="0" smtClean="0"/>
              <a:t>Let a and b be points on edge 0’s great arc and c and d be points on edge 1’s great arc. The two edges intersect if:</a:t>
            </a:r>
          </a:p>
          <a:p>
            <a:pPr marL="228600" indent="-228600">
              <a:buAutoNum type="arabicPeriod"/>
            </a:pPr>
            <a:r>
              <a:rPr lang="en-US" baseline="0" dirty="0" smtClean="0"/>
              <a:t>d and c are on opposite sides of the plane defined by a and b</a:t>
            </a:r>
          </a:p>
          <a:p>
            <a:pPr marL="228600" indent="-228600">
              <a:buAutoNum type="arabicPeriod"/>
            </a:pPr>
            <a:r>
              <a:rPr lang="en-US" baseline="0" dirty="0" smtClean="0"/>
              <a:t>a and b are on opposite sides of the plane defined by c and d.</a:t>
            </a:r>
          </a:p>
          <a:p>
            <a:endParaRPr lang="en-US" baseline="0" dirty="0" smtClean="0"/>
          </a:p>
          <a:p>
            <a:r>
              <a:rPr lang="en-US" baseline="0" dirty="0" smtClean="0"/>
              <a:t>The above test simplifies this check by realizing that if two points are on opposite sides one of them point tests will produce a positive value and the other will be negative, so the product of both will be negative.</a:t>
            </a:r>
          </a:p>
          <a:p>
            <a:endParaRPr lang="en-US" baseline="0" dirty="0" smtClean="0"/>
          </a:p>
          <a:p>
            <a:r>
              <a:rPr lang="en-US" baseline="0" dirty="0" smtClean="0"/>
              <a:t>This test isn’t sufficient for verifying the great arcs intersect though.</a:t>
            </a:r>
          </a:p>
          <a:p>
            <a:endParaRPr lang="en-US" baseline="0" dirty="0" smtClean="0"/>
          </a:p>
        </p:txBody>
      </p:sp>
      <p:sp>
        <p:nvSpPr>
          <p:cNvPr id="4" name="Slide Number Placeholder 3"/>
          <p:cNvSpPr>
            <a:spLocks noGrp="1"/>
          </p:cNvSpPr>
          <p:nvPr>
            <p:ph type="sldNum" sz="quarter" idx="10"/>
          </p:nvPr>
        </p:nvSpPr>
        <p:spPr/>
        <p:txBody>
          <a:bodyPr/>
          <a:lstStyle/>
          <a:p>
            <a:fld id="{2948DFC8-8D5E-4426-9BAB-F9E6FB6C0077}" type="slidenum">
              <a:rPr lang="en-US" smtClean="0"/>
              <a:t>35</a:t>
            </a:fld>
            <a:endParaRPr lang="en-US"/>
          </a:p>
        </p:txBody>
      </p:sp>
    </p:spTree>
    <p:extLst>
      <p:ext uri="{BB962C8B-B14F-4D97-AF65-F5344CB8AC3E}">
        <p14:creationId xmlns:p14="http://schemas.microsoft.com/office/powerpoint/2010/main" val="38657239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case</a:t>
            </a:r>
            <a:r>
              <a:rPr lang="en-US" baseline="0" dirty="0" smtClean="0"/>
              <a:t> where the previous two checks fail are if the great arcs intersect but lie on opposite sides of the sphere. Luckily this is an easy enough case to remedy.</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36</a:t>
            </a:fld>
            <a:endParaRPr lang="en-US"/>
          </a:p>
        </p:txBody>
      </p:sp>
    </p:spTree>
    <p:extLst>
      <p:ext uri="{BB962C8B-B14F-4D97-AF65-F5344CB8AC3E}">
        <p14:creationId xmlns:p14="http://schemas.microsoft.com/office/powerpoint/2010/main" val="1555988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 check is to see</a:t>
            </a:r>
            <a:r>
              <a:rPr lang="en-US" baseline="0" dirty="0" smtClean="0"/>
              <a:t> if the arcs are in the same hemisphere. If they aren’t in the same hemisphere then the arcs cannot intersect! To do this we just build one more plane to test, the plane through vertex b and c and then test the other two points (a and b).</a:t>
            </a:r>
          </a:p>
          <a:p>
            <a:endParaRPr lang="en-US" baseline="0" dirty="0" smtClean="0"/>
          </a:p>
          <a:p>
            <a:r>
              <a:rPr lang="en-US" baseline="0" dirty="0" smtClean="0"/>
              <a:t>Note: in the above picture the first two tests would return true but this test catches that the arcs do not actually intersect.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37</a:t>
            </a:fld>
            <a:endParaRPr lang="en-US"/>
          </a:p>
        </p:txBody>
      </p:sp>
    </p:spTree>
    <p:extLst>
      <p:ext uri="{BB962C8B-B14F-4D97-AF65-F5344CB8AC3E}">
        <p14:creationId xmlns:p14="http://schemas.microsoft.com/office/powerpoint/2010/main" val="11142890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this</a:t>
            </a:r>
            <a:r>
              <a:rPr lang="en-US" baseline="0" dirty="0" smtClean="0"/>
              <a:t> we can write the final edge test as 6 scalar triple products. Some small optimizations can be made by knowing the scalar triple product identity so we can re-arrange the hemisphere test. This makes the final result 4 unique scalar triple products that only need 2 cross products.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38</a:t>
            </a:fld>
            <a:endParaRPr lang="en-US"/>
          </a:p>
        </p:txBody>
      </p:sp>
    </p:spTree>
    <p:extLst>
      <p:ext uri="{BB962C8B-B14F-4D97-AF65-F5344CB8AC3E}">
        <p14:creationId xmlns:p14="http://schemas.microsoft.com/office/powerpoint/2010/main" val="2122002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more optimization</a:t>
            </a:r>
            <a:r>
              <a:rPr lang="en-US" baseline="0" dirty="0" smtClean="0"/>
              <a:t> for gauss maps. In particular if we look at the cross product terms in the previous equations we’ll see that they’re always between two triangle </a:t>
            </a:r>
            <a:r>
              <a:rPr lang="en-US" baseline="0" dirty="0" err="1" smtClean="0"/>
              <a:t>normals</a:t>
            </a:r>
            <a:r>
              <a:rPr lang="en-US" baseline="0" dirty="0" smtClean="0"/>
              <a:t> on adjacent faces. If we look the result of these cross product terms we’ll realize they’re always the edge direction between the two shapes. This allows us to save a cross product by simply using the edge direction (no normalization required).</a:t>
            </a:r>
          </a:p>
          <a:p>
            <a:endParaRPr lang="en-US" baseline="0" dirty="0" smtClean="0"/>
          </a:p>
          <a:p>
            <a:r>
              <a:rPr lang="en-US" baseline="0" dirty="0" smtClean="0"/>
              <a:t>More importantly, this allows us to deal with double sided triangles. Our previous test would produce a zero vector for the cross product terms on a double sided triangle which would break the test.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39</a:t>
            </a:fld>
            <a:endParaRPr lang="en-US"/>
          </a:p>
        </p:txBody>
      </p:sp>
    </p:spTree>
    <p:extLst>
      <p:ext uri="{BB962C8B-B14F-4D97-AF65-F5344CB8AC3E}">
        <p14:creationId xmlns:p14="http://schemas.microsoft.com/office/powerpoint/2010/main" val="3087982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quick detour</a:t>
            </a:r>
            <a:r>
              <a:rPr lang="en-US" baseline="0" dirty="0" smtClean="0"/>
              <a:t> I want to make is to emphasize that many advancements in fields come about from taking two seemingly unrelated pieces of info and realizing that they’re related. Sometimes this is literally taking two different things and merging them but is often more subtle.</a:t>
            </a:r>
          </a:p>
          <a:p>
            <a:endParaRPr lang="en-US" baseline="0" dirty="0" smtClean="0"/>
          </a:p>
          <a:p>
            <a:r>
              <a:rPr lang="en-US" baseline="0" dirty="0" smtClean="0"/>
              <a:t>In our case the main idea is to look at things from different viewpoints. In particular, I want you to look at the collision detection algorithms we’ve covered as just that, algorithms (or tools) used to solve a problem, not the solutions themselves. All of these algorithms attempt to solve the same problem, so sometimes viewing SAT material through the lens of GJK can lead to new understanding. That is in my opinion how the majority of this came about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a:t>
            </a:fld>
            <a:endParaRPr lang="en-US"/>
          </a:p>
        </p:txBody>
      </p:sp>
    </p:spTree>
    <p:extLst>
      <p:ext uri="{BB962C8B-B14F-4D97-AF65-F5344CB8AC3E}">
        <p14:creationId xmlns:p14="http://schemas.microsoft.com/office/powerpoint/2010/main" val="3939815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now skip a majority of the edge tests with 3</a:t>
            </a:r>
            <a:r>
              <a:rPr lang="en-US" baseline="0" dirty="0" smtClean="0"/>
              <a:t> simple checks. This typically prunes the tests run by an order of magnitude so it’s a very large savings! That being said, when we do have to test an edge we still need to test for overlap which is 4 support functions still. Luckily there’s one more major optimization!</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40</a:t>
            </a:fld>
            <a:endParaRPr lang="en-US"/>
          </a:p>
        </p:txBody>
      </p:sp>
    </p:spTree>
    <p:extLst>
      <p:ext uri="{BB962C8B-B14F-4D97-AF65-F5344CB8AC3E}">
        <p14:creationId xmlns:p14="http://schemas.microsoft.com/office/powerpoint/2010/main" val="26517912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When features overlap on a gauss map in a direction, those features are the closest supporting features.</a:t>
                </a:r>
              </a:p>
              <a:p>
                <a:endParaRPr lang="en-US" baseline="0" dirty="0" smtClean="0"/>
              </a:p>
              <a:p>
                <a:r>
                  <a:rPr lang="en-US" baseline="0" dirty="0" smtClean="0"/>
                  <a:t>What this means is that when two edges intersect on the gauss map, the closest features are the edges themselves. Because of this, we only need to test the individual edges and no support functions are needed.</a:t>
                </a:r>
              </a:p>
              <a:p>
                <a:endParaRPr lang="en-US" baseline="0" dirty="0" smtClean="0"/>
              </a:p>
              <a:p>
                <a:r>
                  <a:rPr lang="en-US" baseline="0" dirty="0" smtClean="0"/>
                  <a:t>To check if the edges overlap we build the plane with the edge cross product as the normal going through one of the edge vertices. We then test any point on the other edge against the plane to see if there is separation. This test is now requires no support function calls at all and is </a:t>
                </a:r>
                <a14:m>
                  <m:oMath xmlns:m="http://schemas.openxmlformats.org/officeDocument/2006/math">
                    <m:r>
                      <a:rPr lang="en-US" b="0" i="1" baseline="0" smtClean="0">
                        <a:latin typeface="Cambria Math" panose="02040503050406030204" pitchFamily="18" charset="0"/>
                      </a:rPr>
                      <m:t>𝑂</m:t>
                    </m:r>
                    <m:r>
                      <a:rPr lang="en-US" b="0" i="1" baseline="0" smtClean="0">
                        <a:latin typeface="Cambria Math" panose="02040503050406030204" pitchFamily="18" charset="0"/>
                      </a:rPr>
                      <m:t>(1)</m:t>
                    </m:r>
                  </m:oMath>
                </a14:m>
                <a:r>
                  <a:rPr lang="en-US" dirty="0" smtClean="0"/>
                  <a:t>.</a:t>
                </a:r>
                <a:endParaRPr lang="en-US" dirty="0"/>
              </a:p>
            </p:txBody>
          </p:sp>
        </mc:Choice>
        <mc:Fallback xmlns="">
          <p:sp>
            <p:nvSpPr>
              <p:cNvPr id="3" name="Notes Placeholder 2"/>
              <p:cNvSpPr>
                <a:spLocks noGrp="1"/>
              </p:cNvSpPr>
              <p:nvPr>
                <p:ph type="body" idx="1"/>
              </p:nvPr>
            </p:nvSpPr>
            <p:spPr/>
            <p:txBody>
              <a:bodyPr/>
              <a:lstStyle/>
              <a:p>
                <a:r>
                  <a:rPr lang="en-US" baseline="0" dirty="0" smtClean="0"/>
                  <a:t>When features overlap on a gauss map in a direction, those features are the closest supporting features.</a:t>
                </a:r>
              </a:p>
              <a:p>
                <a:endParaRPr lang="en-US" baseline="0" dirty="0" smtClean="0"/>
              </a:p>
              <a:p>
                <a:r>
                  <a:rPr lang="en-US" baseline="0" dirty="0" smtClean="0"/>
                  <a:t>What this means is that when two edges intersect on the gauss map, the closest features are the edges themselves. Because of this, we only need to test the individual edges and no support functions are needed.</a:t>
                </a:r>
              </a:p>
              <a:p>
                <a:endParaRPr lang="en-US" baseline="0" dirty="0" smtClean="0"/>
              </a:p>
              <a:p>
                <a:r>
                  <a:rPr lang="en-US" baseline="0" dirty="0" smtClean="0"/>
                  <a:t>To check if the edges overlap we build the plane with the edge cross product as the normal going through one of the edge vertices. We then test any point on the other edge against the plane to see if there is separation. This test is now requires no support function calls at all and is </a:t>
                </a:r>
                <a:r>
                  <a:rPr lang="en-US" b="0" i="0" baseline="0" smtClean="0">
                    <a:latin typeface="Cambria Math" panose="02040503050406030204" pitchFamily="18" charset="0"/>
                  </a:rPr>
                  <a:t>𝑂(1)</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41</a:t>
            </a:fld>
            <a:endParaRPr lang="en-US"/>
          </a:p>
        </p:txBody>
      </p:sp>
    </p:spTree>
    <p:extLst>
      <p:ext uri="{BB962C8B-B14F-4D97-AF65-F5344CB8AC3E}">
        <p14:creationId xmlns:p14="http://schemas.microsoft.com/office/powerpoint/2010/main" val="3344756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is one small caveat. To test edge distance we need a valid normal direction so we know which side is positive and which side is negative.</a:t>
            </a:r>
          </a:p>
          <a:p>
            <a:endParaRPr lang="en-US" baseline="0" dirty="0" smtClean="0"/>
          </a:p>
          <a:p>
            <a:r>
              <a:rPr lang="en-US" baseline="0" dirty="0" smtClean="0"/>
              <a:t>This is easy to do by making sure the normal always points away from the center of one shape (object 0 for instance). This can be checked with a simple dot product check between the normal and the vector from the center of the mesh to one of the vertices on the edge. If these don’t point in the same direction then simply negate the normal.</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42</a:t>
            </a:fld>
            <a:endParaRPr lang="en-US"/>
          </a:p>
        </p:txBody>
      </p:sp>
    </p:spTree>
    <p:extLst>
      <p:ext uri="{BB962C8B-B14F-4D97-AF65-F5344CB8AC3E}">
        <p14:creationId xmlns:p14="http://schemas.microsoft.com/office/powerpoint/2010/main" val="23950225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To summarize, the main observation</a:t>
                </a:r>
                <a:r>
                  <a:rPr lang="en-US" baseline="0" dirty="0" smtClean="0"/>
                  <a:t> is as always to do nothing if possible.</a:t>
                </a:r>
              </a:p>
              <a:p>
                <a:r>
                  <a:rPr lang="en-US" baseline="0" dirty="0" smtClean="0"/>
                  <a:t>After those optimizations we were able to remove half the work on each face direction by converting SAT to HST. This allowed us to call the support function around half as many times since we already knew the furthest vertex on one shape.</a:t>
                </a:r>
              </a:p>
              <a:p>
                <a:endParaRPr lang="en-US" baseline="0" dirty="0" smtClean="0"/>
              </a:p>
              <a:p>
                <a:r>
                  <a:rPr lang="en-US" baseline="0" dirty="0" smtClean="0"/>
                  <a:t>The biggest bottleneck was always the edge tests though as we had to test </a:t>
                </a:r>
                <a14:m>
                  <m:oMath xmlns:m="http://schemas.openxmlformats.org/officeDocument/2006/math">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𝑛</m:t>
                        </m:r>
                      </m:e>
                      <m:sup>
                        <m:r>
                          <a:rPr lang="en-US" b="0" i="1" baseline="0" smtClean="0">
                            <a:latin typeface="Cambria Math" panose="02040503050406030204" pitchFamily="18" charset="0"/>
                          </a:rPr>
                          <m:t>2</m:t>
                        </m:r>
                      </m:sup>
                    </m:sSup>
                  </m:oMath>
                </a14:m>
                <a:r>
                  <a:rPr lang="en-US" dirty="0" smtClean="0"/>
                  <a:t> edges. This doesn’t change, but we’re able to prune</a:t>
                </a:r>
                <a:r>
                  <a:rPr lang="en-US" baseline="0" dirty="0" smtClean="0"/>
                  <a:t> most of the edges with 3 simple comparisons. For </a:t>
                </a:r>
                <a:r>
                  <a:rPr lang="en-US" baseline="0" dirty="0" smtClean="0"/>
                  <a:t>the edges we still had to test we </a:t>
                </a:r>
                <a:r>
                  <a:rPr lang="en-US" baseline="0" dirty="0" smtClean="0"/>
                  <a:t>also removed all support function </a:t>
                </a:r>
                <a:r>
                  <a:rPr lang="en-US" baseline="0" dirty="0" smtClean="0"/>
                  <a:t>calls making the total edge test </a:t>
                </a:r>
                <a14:m>
                  <m:oMath xmlns:m="http://schemas.openxmlformats.org/officeDocument/2006/math">
                    <m:r>
                      <a:rPr lang="en-US" b="0" i="1" baseline="0" smtClean="0">
                        <a:latin typeface="Cambria Math" panose="02040503050406030204" pitchFamily="18" charset="0"/>
                      </a:rPr>
                      <m:t>𝑂</m:t>
                    </m:r>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1</m:t>
                        </m:r>
                      </m:e>
                    </m:d>
                  </m:oMath>
                </a14:m>
                <a:r>
                  <a:rPr lang="en-US" baseline="0" dirty="0" smtClean="0"/>
                  <a:t>. </a:t>
                </a:r>
                <a:r>
                  <a:rPr lang="en-US" baseline="0" dirty="0" smtClean="0"/>
                  <a:t>So the complexity </a:t>
                </a:r>
                <a:r>
                  <a:rPr lang="en-US" baseline="0" dirty="0" smtClean="0"/>
                  <a:t>of SAT as a whole didn’t </a:t>
                </a:r>
                <a:r>
                  <a:rPr lang="en-US" baseline="0" dirty="0" smtClean="0"/>
                  <a:t>change but the cost of each operation becomes miniscule</a:t>
                </a:r>
                <a:r>
                  <a:rPr lang="en-US" baseline="0" dirty="0" smtClean="0"/>
                  <a:t>.</a:t>
                </a:r>
                <a:endParaRPr lang="en-US" baseline="0" dirty="0" smtClean="0"/>
              </a:p>
              <a:p>
                <a:endParaRPr lang="en-US" baseline="0" dirty="0" smtClean="0"/>
              </a:p>
              <a:p>
                <a:r>
                  <a:rPr lang="en-US" baseline="0" dirty="0" smtClean="0"/>
                  <a:t>To finish up I want to emphasize that these optimizations are not theoretical, they’re used in real production code. While I’m sure more companies use this, I know for a fact that Blizzard and Valve use these optimizations. Here are some of the speed-up numbers given by Dirk at Valve.</a:t>
                </a:r>
                <a:endParaRPr lang="en-US" dirty="0"/>
              </a:p>
            </p:txBody>
          </p:sp>
        </mc:Choice>
        <mc:Fallback xmlns="">
          <p:sp>
            <p:nvSpPr>
              <p:cNvPr id="3" name="Notes Placeholder 2"/>
              <p:cNvSpPr>
                <a:spLocks noGrp="1"/>
              </p:cNvSpPr>
              <p:nvPr>
                <p:ph type="body" idx="1"/>
              </p:nvPr>
            </p:nvSpPr>
            <p:spPr/>
            <p:txBody>
              <a:bodyPr/>
              <a:lstStyle/>
              <a:p>
                <a:r>
                  <a:rPr lang="en-US" dirty="0" smtClean="0"/>
                  <a:t>To summarize, the main observation</a:t>
                </a:r>
                <a:r>
                  <a:rPr lang="en-US" baseline="0" dirty="0" smtClean="0"/>
                  <a:t> is as always to do nothing if possible.</a:t>
                </a:r>
              </a:p>
              <a:p>
                <a:r>
                  <a:rPr lang="en-US" baseline="0" dirty="0" smtClean="0"/>
                  <a:t>After those optimizations we were able to remove half the work on each face direction by converting SAT to HST. This allowed us to call the support function around half as many times since we already knew the furthest vertex on one shape.</a:t>
                </a:r>
              </a:p>
              <a:p>
                <a:endParaRPr lang="en-US" baseline="0" dirty="0" smtClean="0"/>
              </a:p>
              <a:p>
                <a:r>
                  <a:rPr lang="en-US" baseline="0" dirty="0" smtClean="0"/>
                  <a:t>The biggest bottleneck was always the edge tests though as we had to test </a:t>
                </a:r>
                <a:r>
                  <a:rPr lang="en-US" b="0" i="0" baseline="0" smtClean="0">
                    <a:latin typeface="Cambria Math" panose="02040503050406030204" pitchFamily="18" charset="0"/>
                  </a:rPr>
                  <a:t>𝑛^2</a:t>
                </a:r>
                <a:r>
                  <a:rPr lang="en-US" dirty="0" smtClean="0"/>
                  <a:t> edges. This doesn’t change, but we’re able to prune</a:t>
                </a:r>
                <a:r>
                  <a:rPr lang="en-US" baseline="0" dirty="0" smtClean="0"/>
                  <a:t> most of the edges with 3 simple comparisons. For those we could prune we also removed all support function calls. So the complexity didn’t change but the cost of each operation becomes miniscule.</a:t>
                </a:r>
              </a:p>
              <a:p>
                <a:endParaRPr lang="en-US" baseline="0" dirty="0" smtClean="0"/>
              </a:p>
              <a:p>
                <a:r>
                  <a:rPr lang="en-US" baseline="0" dirty="0" smtClean="0"/>
                  <a:t>To finish up I want to emphasize that these optimizations are not theoretical, they’re used in real production code. While I’m sure more companies use this, I know for a fact that Blizzard and Valve use these optimizations. Here are some of the speed-up numbers given by Dirk at Valve.</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43</a:t>
            </a:fld>
            <a:endParaRPr lang="en-US"/>
          </a:p>
        </p:txBody>
      </p:sp>
    </p:spTree>
    <p:extLst>
      <p:ext uri="{BB962C8B-B14F-4D97-AF65-F5344CB8AC3E}">
        <p14:creationId xmlns:p14="http://schemas.microsoft.com/office/powerpoint/2010/main" val="773249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With that out of the way, let’s do a quick refresher on why we even need to update SAT. Make</a:t>
                </a:r>
                <a:r>
                  <a:rPr lang="en-US" baseline="0" dirty="0" smtClean="0"/>
                  <a:t> no mistake, what I’m about to cover is more complicated, and the original SAT was very simple, so why update it?</a:t>
                </a:r>
              </a:p>
              <a:p>
                <a:endParaRPr lang="en-US" baseline="0" dirty="0" smtClean="0"/>
              </a:p>
              <a:p>
                <a:r>
                  <a:rPr lang="en-US" baseline="0" dirty="0" smtClean="0"/>
                  <a:t>Well the root reason is how expensive SAT can be with more complicated shapes. In particular, remember that SAT has to test </a:t>
                </a:r>
                <a14:m>
                  <m:oMath xmlns:m="http://schemas.openxmlformats.org/officeDocument/2006/math">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𝐹</m:t>
                        </m:r>
                      </m:e>
                      <m:sub>
                        <m:r>
                          <a:rPr lang="en-US" b="0" i="1" baseline="0" smtClean="0">
                            <a:latin typeface="Cambria Math" panose="02040503050406030204" pitchFamily="18" charset="0"/>
                          </a:rPr>
                          <m:t>𝑎</m:t>
                        </m:r>
                      </m:sub>
                    </m:sSub>
                    <m:r>
                      <a:rPr lang="en-US" b="0" i="1" baseline="0" smtClean="0">
                        <a:latin typeface="Cambria Math" panose="02040503050406030204" pitchFamily="18" charset="0"/>
                      </a:rPr>
                      <m:t>+</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𝐹</m:t>
                        </m:r>
                      </m:e>
                      <m:sub>
                        <m:r>
                          <a:rPr lang="en-US" b="0" i="1" baseline="0" smtClean="0">
                            <a:latin typeface="Cambria Math" panose="02040503050406030204" pitchFamily="18" charset="0"/>
                          </a:rPr>
                          <m:t>𝑏</m:t>
                        </m:r>
                      </m:sub>
                    </m:sSub>
                    <m:r>
                      <a:rPr lang="en-US" b="0" i="1" baseline="0" smtClean="0">
                        <a:latin typeface="Cambria Math" panose="02040503050406030204" pitchFamily="18" charset="0"/>
                      </a:rPr>
                      <m:t>+</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𝐸</m:t>
                        </m:r>
                      </m:e>
                      <m:sub>
                        <m:r>
                          <a:rPr lang="en-US" b="0" i="1" baseline="0" smtClean="0">
                            <a:latin typeface="Cambria Math" panose="02040503050406030204" pitchFamily="18" charset="0"/>
                          </a:rPr>
                          <m:t>𝑎</m:t>
                        </m:r>
                      </m:sub>
                    </m:sSub>
                    <m:r>
                      <a:rPr lang="en-US" b="0" i="1" baseline="0" smtClean="0">
                        <a:latin typeface="Cambria Math" panose="02040503050406030204" pitchFamily="18" charset="0"/>
                      </a:rPr>
                      <m:t>∗</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𝐸</m:t>
                        </m:r>
                      </m:e>
                      <m:sub>
                        <m:r>
                          <a:rPr lang="en-US" b="0" i="1" baseline="0" smtClean="0">
                            <a:latin typeface="Cambria Math" panose="02040503050406030204" pitchFamily="18" charset="0"/>
                          </a:rPr>
                          <m:t>𝑏</m:t>
                        </m:r>
                      </m:sub>
                    </m:sSub>
                  </m:oMath>
                </a14:m>
                <a:r>
                  <a:rPr lang="en-US" dirty="0" smtClean="0"/>
                  <a:t> axes, which means this is quadratic in the number of edges. This is</a:t>
                </a:r>
                <a:r>
                  <a:rPr lang="en-US" baseline="0" dirty="0" smtClean="0"/>
                  <a:t> actually closer to </a:t>
                </a:r>
                <a14:m>
                  <m:oMath xmlns:m="http://schemas.openxmlformats.org/officeDocument/2006/math">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𝑁</m:t>
                        </m:r>
                      </m:e>
                      <m:sup>
                        <m:r>
                          <a:rPr lang="en-US" b="0" i="1" baseline="0" smtClean="0">
                            <a:latin typeface="Cambria Math" panose="02040503050406030204" pitchFamily="18" charset="0"/>
                          </a:rPr>
                          <m:t>3</m:t>
                        </m:r>
                      </m:sup>
                    </m:sSup>
                  </m:oMath>
                </a14:m>
                <a:r>
                  <a:rPr lang="en-US" dirty="0" smtClean="0"/>
                  <a:t> in terms of the polygons as each axis requires iterating through the features</a:t>
                </a:r>
                <a:r>
                  <a:rPr lang="en-US" baseline="0" dirty="0" smtClean="0"/>
                  <a:t> of each shape. So how expensive is this really?</a:t>
                </a:r>
              </a:p>
              <a:p>
                <a:endParaRPr lang="en-US" baseline="0" dirty="0" smtClean="0"/>
              </a:p>
              <a:p>
                <a:r>
                  <a:rPr lang="en-US" baseline="0" dirty="0" smtClean="0"/>
                  <a:t>Let’s look at a simple shape, a dodecahedron (d12). According to Wikipedia, a d12 has 12 faces and 30 edges. This means that SAT needs to test a total of 924 axes! It shouldn’t be hard to see that GJK would be significantly faster than this!</a:t>
                </a:r>
                <a:endParaRPr lang="en-US" dirty="0"/>
              </a:p>
            </p:txBody>
          </p:sp>
        </mc:Choice>
        <mc:Fallback xmlns="">
          <p:sp>
            <p:nvSpPr>
              <p:cNvPr id="3" name="Notes Placeholder 2"/>
              <p:cNvSpPr>
                <a:spLocks noGrp="1"/>
              </p:cNvSpPr>
              <p:nvPr>
                <p:ph type="body" idx="1"/>
              </p:nvPr>
            </p:nvSpPr>
            <p:spPr/>
            <p:txBody>
              <a:bodyPr/>
              <a:lstStyle/>
              <a:p>
                <a:r>
                  <a:rPr lang="en-US" dirty="0" smtClean="0"/>
                  <a:t>With that out of the way, let’s do a quick refresher on why we even need to update SAT. Make</a:t>
                </a:r>
                <a:r>
                  <a:rPr lang="en-US" baseline="0" dirty="0" smtClean="0"/>
                  <a:t> no mistake, what I’m about to cover is more complicated, and the original SAT was very simple, so why update it?</a:t>
                </a:r>
              </a:p>
              <a:p>
                <a:endParaRPr lang="en-US" baseline="0" dirty="0" smtClean="0"/>
              </a:p>
              <a:p>
                <a:r>
                  <a:rPr lang="en-US" baseline="0" dirty="0" smtClean="0"/>
                  <a:t>Well the root reason is how expensive SAT can be with more complicated shapes. In particular, remember that SAT has to test </a:t>
                </a:r>
                <a:r>
                  <a:rPr lang="en-US" b="0" i="0" baseline="0" smtClean="0">
                    <a:latin typeface="Cambria Math" panose="02040503050406030204" pitchFamily="18" charset="0"/>
                  </a:rPr>
                  <a:t>𝐹_𝑎+𝐹_𝑏+𝐸_𝑎∗𝐸_𝑏</a:t>
                </a:r>
                <a:r>
                  <a:rPr lang="en-US" dirty="0" smtClean="0"/>
                  <a:t> axes, which means this is quadratic in the number of edges. This is</a:t>
                </a:r>
                <a:r>
                  <a:rPr lang="en-US" baseline="0" dirty="0" smtClean="0"/>
                  <a:t> actually closer to </a:t>
                </a:r>
                <a:r>
                  <a:rPr lang="en-US" b="0" i="0" baseline="0" smtClean="0">
                    <a:latin typeface="Cambria Math" panose="02040503050406030204" pitchFamily="18" charset="0"/>
                  </a:rPr>
                  <a:t>𝑁^3</a:t>
                </a:r>
                <a:r>
                  <a:rPr lang="en-US" dirty="0" smtClean="0"/>
                  <a:t> in terms of the polygons as each axis requires iterating through the features</a:t>
                </a:r>
                <a:r>
                  <a:rPr lang="en-US" baseline="0" dirty="0" smtClean="0"/>
                  <a:t> of each shape. So how expensive is this really?</a:t>
                </a:r>
              </a:p>
              <a:p>
                <a:endParaRPr lang="en-US" baseline="0" dirty="0" smtClean="0"/>
              </a:p>
              <a:p>
                <a:r>
                  <a:rPr lang="en-US" baseline="0" dirty="0" smtClean="0"/>
                  <a:t>Let’s look at a simple shape, a dodecahedron (d12). According to Wikipedia, a d12 has 12 faces and 30 edges. This means that SAT needs to test a total of 924 axes! It shouldn’t be hard to see that GJK would be significantly faster than this!</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5</a:t>
            </a:fld>
            <a:endParaRPr lang="en-US"/>
          </a:p>
        </p:txBody>
      </p:sp>
    </p:spTree>
    <p:extLst>
      <p:ext uri="{BB962C8B-B14F-4D97-AF65-F5344CB8AC3E}">
        <p14:creationId xmlns:p14="http://schemas.microsoft.com/office/powerpoint/2010/main" val="759037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why use SAT when we have</a:t>
            </a:r>
            <a:r>
              <a:rPr lang="en-US" baseline="0" dirty="0" smtClean="0"/>
              <a:t> more modern algorithms like GJK that are significantly faster? Well part of the reason is that SAT is still the “best” algorithm for determine contact information when objects overlap. EPA exists, but is complicated to write, not fast, and has lots of numerical stability issues.</a:t>
            </a:r>
          </a:p>
          <a:p>
            <a:endParaRPr lang="en-US" baseline="0" dirty="0" smtClean="0"/>
          </a:p>
          <a:p>
            <a:r>
              <a:rPr lang="en-US" baseline="0" dirty="0" smtClean="0"/>
              <a:t>With these updates I’ll cover you’ll hopefully see that SAT can be made very fast. Also to be clear, this is still the current industry standard and is used in several AAA games, in particular I know that Valve and Blizzard use this!</a:t>
            </a:r>
          </a:p>
        </p:txBody>
      </p:sp>
      <p:sp>
        <p:nvSpPr>
          <p:cNvPr id="4" name="Slide Number Placeholder 3"/>
          <p:cNvSpPr>
            <a:spLocks noGrp="1"/>
          </p:cNvSpPr>
          <p:nvPr>
            <p:ph type="sldNum" sz="quarter" idx="10"/>
          </p:nvPr>
        </p:nvSpPr>
        <p:spPr/>
        <p:txBody>
          <a:bodyPr/>
          <a:lstStyle/>
          <a:p>
            <a:fld id="{2948DFC8-8D5E-4426-9BAB-F9E6FB6C0077}" type="slidenum">
              <a:rPr lang="en-US" smtClean="0"/>
              <a:t>6</a:t>
            </a:fld>
            <a:endParaRPr lang="en-US"/>
          </a:p>
        </p:txBody>
      </p:sp>
    </p:spTree>
    <p:extLst>
      <p:ext uri="{BB962C8B-B14F-4D97-AF65-F5344CB8AC3E}">
        <p14:creationId xmlns:p14="http://schemas.microsoft.com/office/powerpoint/2010/main" val="3356319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I’m going to cover</a:t>
            </a:r>
            <a:r>
              <a:rPr lang="en-US" baseline="0" dirty="0" smtClean="0"/>
              <a:t> a bunch of optimizations that can be added to SAT to make it fast. The first few are not really new but I haven’t explicitly talked about them in the context of SAT before.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a:t>
            </a:fld>
            <a:endParaRPr lang="en-US"/>
          </a:p>
        </p:txBody>
      </p:sp>
    </p:spTree>
    <p:extLst>
      <p:ext uri="{BB962C8B-B14F-4D97-AF65-F5344CB8AC3E}">
        <p14:creationId xmlns:p14="http://schemas.microsoft.com/office/powerpoint/2010/main" val="3961456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a:t>
            </a:r>
            <a:r>
              <a:rPr lang="en-US" baseline="0" dirty="0" smtClean="0"/>
              <a:t> obvious optimization is to not call SAT if it’s not required. This is what we’ve spent the majority of this semester on, </a:t>
            </a:r>
            <a:r>
              <a:rPr lang="en-US" baseline="0" dirty="0" err="1" smtClean="0"/>
              <a:t>broadphases</a:t>
            </a:r>
            <a:r>
              <a:rPr lang="en-US" baseline="0" dirty="0" smtClean="0"/>
              <a:t>. Even a simple </a:t>
            </a:r>
            <a:r>
              <a:rPr lang="en-US" baseline="0" dirty="0" err="1" smtClean="0"/>
              <a:t>Aabb</a:t>
            </a:r>
            <a:r>
              <a:rPr lang="en-US" baseline="0" dirty="0" smtClean="0"/>
              <a:t> N-Squared spatial partition is a huge speed up on calling SAT or even GJK on a more complicated shape. Remember no optimization is better than not doing something.!</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8</a:t>
            </a:fld>
            <a:endParaRPr lang="en-US"/>
          </a:p>
        </p:txBody>
      </p:sp>
    </p:spTree>
    <p:extLst>
      <p:ext uri="{BB962C8B-B14F-4D97-AF65-F5344CB8AC3E}">
        <p14:creationId xmlns:p14="http://schemas.microsoft.com/office/powerpoint/2010/main" val="2043671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optimization I’ve talked about before,</a:t>
            </a:r>
            <a:r>
              <a:rPr lang="en-US" baseline="0" dirty="0" smtClean="0"/>
              <a:t> but not in the context of generic SAT. If you recall, SAT is an algorithm that tests for separation. If any axis of separation is found then you can immediately return false. So this means we </a:t>
            </a:r>
            <a:r>
              <a:rPr lang="en-US" baseline="0" dirty="0" smtClean="0"/>
              <a:t>can get </a:t>
            </a:r>
            <a:r>
              <a:rPr lang="en-US" baseline="0" dirty="0" smtClean="0"/>
              <a:t>lucky and terminate after only one axis test.</a:t>
            </a:r>
          </a:p>
          <a:p>
            <a:endParaRPr lang="en-US" baseline="0" dirty="0" smtClean="0"/>
          </a:p>
          <a:p>
            <a:r>
              <a:rPr lang="en-US" baseline="0" dirty="0" smtClean="0"/>
              <a:t>If you think back, you’ll recall that we talked about temporal coherence with Frustum tests. Temporal coherence is the idea that objects don’t move much from frame-to-frame, so if an axis was separating last frame, then there’s a good </a:t>
            </a:r>
            <a:r>
              <a:rPr lang="en-US" baseline="0" dirty="0" smtClean="0"/>
              <a:t>chance </a:t>
            </a:r>
            <a:r>
              <a:rPr lang="en-US" baseline="0" dirty="0" smtClean="0"/>
              <a:t>it’s separating again this frame. This leads to a very easy optimization of caching the last axis of separation and simply starting with that axis again. With any </a:t>
            </a:r>
            <a:r>
              <a:rPr lang="en-US" baseline="0" dirty="0" smtClean="0"/>
              <a:t>luck, </a:t>
            </a:r>
            <a:r>
              <a:rPr lang="en-US" baseline="0" dirty="0" smtClean="0"/>
              <a:t>this means even when </a:t>
            </a:r>
            <a:r>
              <a:rPr lang="en-US" baseline="0" dirty="0" err="1" smtClean="0"/>
              <a:t>broadphase</a:t>
            </a:r>
            <a:r>
              <a:rPr lang="en-US" baseline="0" dirty="0" smtClean="0"/>
              <a:t> fails that it’ll </a:t>
            </a:r>
            <a:r>
              <a:rPr lang="en-US" baseline="0" dirty="0" smtClean="0"/>
              <a:t>take only one </a:t>
            </a:r>
            <a:r>
              <a:rPr lang="en-US" baseline="0" dirty="0" smtClean="0"/>
              <a:t>axis check to return false.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9</a:t>
            </a:fld>
            <a:endParaRPr lang="en-US"/>
          </a:p>
        </p:txBody>
      </p:sp>
    </p:spTree>
    <p:extLst>
      <p:ext uri="{BB962C8B-B14F-4D97-AF65-F5344CB8AC3E}">
        <p14:creationId xmlns:p14="http://schemas.microsoft.com/office/powerpoint/2010/main" val="2489957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D19FB2-3AAB-4D03-B13A-2960828C78E3}" type="datetimeFigureOut">
              <a:rPr lang="en-US" smtClean="0"/>
              <a:t>6/20/2018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44655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D02AE-B9A4-47BD-AF8E-97E16144138B}" type="datetimeFigureOut">
              <a:rPr lang="en-US" smtClean="0"/>
              <a:t>6/20/2018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3868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FD78B-DB02-4362-BCDC-98A55456977C}" type="datetimeFigureOut">
              <a:rPr lang="en-US" smtClean="0"/>
              <a:t>6/20/2018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832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916976-5D93-46E4-A98A-FAD63E4D0EA8}" type="datetimeFigureOut">
              <a:rPr lang="en-US" smtClean="0"/>
              <a:t>6/20/2018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1196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6/20/2018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0060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3BC6CE-6D1E-47E5-8859-F31AC5380EB2}" type="datetimeFigureOut">
              <a:rPr lang="en-US" smtClean="0"/>
              <a:t>6/20/2018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2781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B4E7C4-4DA4-404D-9965-B13F2DD7D8BF}" type="datetimeFigureOut">
              <a:rPr lang="en-US" smtClean="0"/>
              <a:t>6/20/2018</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1348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6FB7AA-4A53-424F-AD41-70827B6504BA}" type="datetimeFigureOut">
              <a:rPr lang="en-US" smtClean="0"/>
              <a:t>6/20/2018</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8338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6/20/2018</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582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6/20/2018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127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6/20/2018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5328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F1133-3259-4C45-BABA-5B62D9C6F78D}" type="datetimeFigureOut">
              <a:rPr lang="en-US" smtClean="0"/>
              <a:t>6/20/2018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919836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0.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40.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40.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2.emf"/><Relationship Id="rId7" Type="http://schemas.openxmlformats.org/officeDocument/2006/relationships/image" Target="../media/image410.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400.png"/><Relationship Id="rId5" Type="http://schemas.openxmlformats.org/officeDocument/2006/relationships/image" Target="../media/image390.png"/><Relationship Id="rId4" Type="http://schemas.openxmlformats.org/officeDocument/2006/relationships/image" Target="../media/image380.png"/></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latin typeface="Verdana" panose="020B0604030504040204" pitchFamily="34" charset="0"/>
                <a:ea typeface="Verdana" panose="020B0604030504040204" pitchFamily="34" charset="0"/>
                <a:cs typeface="Verdana" panose="020B0604030504040204" pitchFamily="34" charset="0"/>
              </a:rPr>
              <a:t>Modern SAT</a:t>
            </a:r>
            <a:endParaRPr lang="en-US" sz="8000" dirty="0">
              <a:latin typeface="Verdana" panose="020B0604030504040204" pitchFamily="34" charset="0"/>
              <a:ea typeface="Verdana" panose="020B0604030504040204" pitchFamily="34" charset="0"/>
              <a:cs typeface="Verdana" panose="020B0604030504040204" pitchFamily="34" charset="0"/>
            </a:endParaRPr>
          </a:p>
        </p:txBody>
      </p:sp>
      <p:sp>
        <p:nvSpPr>
          <p:cNvPr id="4" name="Subtitle 3"/>
          <p:cNvSpPr>
            <a:spLocks noGrp="1"/>
          </p:cNvSpPr>
          <p:nvPr>
            <p:ph type="subTitle" idx="1"/>
          </p:nvPr>
        </p:nvSpPr>
        <p:spPr/>
        <p:txBody>
          <a:bodyPr/>
          <a:lstStyle/>
          <a:p>
            <a:r>
              <a:rPr lang="en-US" dirty="0" smtClean="0"/>
              <a:t>jodavis42@gmail.com</a:t>
            </a:r>
            <a:endParaRPr lang="en-US" dirty="0"/>
          </a:p>
        </p:txBody>
      </p:sp>
    </p:spTree>
    <p:extLst>
      <p:ext uri="{BB962C8B-B14F-4D97-AF65-F5344CB8AC3E}">
        <p14:creationId xmlns:p14="http://schemas.microsoft.com/office/powerpoint/2010/main" val="371266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3: Temporal Coherence</a:t>
            </a:r>
            <a:endParaRPr lang="en-US" dirty="0"/>
          </a:p>
        </p:txBody>
      </p:sp>
      <p:sp>
        <p:nvSpPr>
          <p:cNvPr id="3" name="Content Placeholder 2"/>
          <p:cNvSpPr>
            <a:spLocks noGrp="1"/>
          </p:cNvSpPr>
          <p:nvPr>
            <p:ph idx="1"/>
          </p:nvPr>
        </p:nvSpPr>
        <p:spPr/>
        <p:txBody>
          <a:bodyPr/>
          <a:lstStyle/>
          <a:p>
            <a:pPr marL="0" indent="0">
              <a:buNone/>
            </a:pPr>
            <a:r>
              <a:rPr lang="en-US" dirty="0" smtClean="0"/>
              <a:t>Temporal coherence for intersection:</a:t>
            </a:r>
          </a:p>
          <a:p>
            <a:pPr marL="0" indent="0">
              <a:buNone/>
            </a:pPr>
            <a:r>
              <a:rPr lang="en-US" dirty="0" smtClean="0"/>
              <a:t>	There’s a good chance that contact </a:t>
            </a:r>
            <a:r>
              <a:rPr lang="en-US" dirty="0" err="1" smtClean="0"/>
              <a:t>normals</a:t>
            </a:r>
            <a:r>
              <a:rPr lang="en-US" dirty="0" smtClean="0"/>
              <a:t> didn’t change</a:t>
            </a:r>
          </a:p>
          <a:p>
            <a:pPr marL="0" indent="0">
              <a:buNone/>
            </a:pPr>
            <a:r>
              <a:rPr lang="en-US" dirty="0" smtClean="0"/>
              <a:t>Basic idea is to re-run clipping and only call SAT if it fails</a:t>
            </a:r>
            <a:endParaRPr lang="en-US" dirty="0"/>
          </a:p>
        </p:txBody>
      </p:sp>
    </p:spTree>
    <p:extLst>
      <p:ext uri="{BB962C8B-B14F-4D97-AF65-F5344CB8AC3E}">
        <p14:creationId xmlns:p14="http://schemas.microsoft.com/office/powerpoint/2010/main" val="3552851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70920" cy="1325563"/>
          </a:xfrm>
        </p:spPr>
        <p:txBody>
          <a:bodyPr/>
          <a:lstStyle/>
          <a:p>
            <a:r>
              <a:rPr lang="en-US" dirty="0" smtClean="0"/>
              <a:t>Optimization 4: Hyperplane Separation Theorem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First real change that is modern: SAT -&gt; HST</a:t>
                </a:r>
              </a:p>
              <a:p>
                <a:pPr marL="0" indent="0">
                  <a:buNone/>
                </a:pPr>
                <a:r>
                  <a:rPr lang="en-US" dirty="0" smtClean="0"/>
                  <a:t>Remember:</a:t>
                </a:r>
              </a:p>
              <a:p>
                <a:pPr marL="0" indent="0">
                  <a:buNone/>
                </a:pPr>
                <a:r>
                  <a:rPr lang="en-US" dirty="0" smtClean="0"/>
                  <a:t>	SAT</a:t>
                </a:r>
                <a:r>
                  <a:rPr lang="en-US" dirty="0"/>
                  <a:t> </a:t>
                </a:r>
                <a:r>
                  <a:rPr lang="en-US" dirty="0" smtClean="0"/>
                  <a:t>tests axes</a:t>
                </a:r>
              </a:p>
              <a:p>
                <a:pPr marL="0" indent="0">
                  <a:buNone/>
                </a:pPr>
                <a:r>
                  <a:rPr lang="en-US" dirty="0" smtClean="0"/>
                  <a:t>	HST tests planes</a:t>
                </a:r>
              </a:p>
              <a:p>
                <a:pPr marL="0" indent="0">
                  <a:buNone/>
                </a:pPr>
                <a:r>
                  <a:rPr lang="en-US" dirty="0" smtClean="0"/>
                  <a:t>	#axes </a:t>
                </a:r>
                <a14:m>
                  <m:oMath xmlns:m="http://schemas.openxmlformats.org/officeDocument/2006/math">
                    <m:r>
                      <a:rPr lang="en-US" i="1" dirty="0" smtClean="0">
                        <a:latin typeface="Cambria Math" panose="02040503050406030204" pitchFamily="18" charset="0"/>
                      </a:rPr>
                      <m:t>≤</m:t>
                    </m:r>
                  </m:oMath>
                </a14:m>
                <a:r>
                  <a:rPr lang="en-US" dirty="0" smtClean="0"/>
                  <a:t> #planes</a:t>
                </a:r>
              </a:p>
              <a:p>
                <a:pPr marL="0" indent="0">
                  <a:buNone/>
                </a:pPr>
                <a:endParaRPr lang="en-US" dirty="0"/>
              </a:p>
              <a:p>
                <a:pPr marL="0" indent="0">
                  <a:buNone/>
                </a:pPr>
                <a:endParaRPr lang="en-US" dirty="0" smtClean="0"/>
              </a:p>
              <a:p>
                <a:pPr marL="0" indent="0">
                  <a:buNone/>
                </a:pPr>
                <a:r>
                  <a:rPr lang="en-US" dirty="0" smtClean="0"/>
                  <a:t>Why would this be better?</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657650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70920" cy="1325563"/>
          </a:xfrm>
        </p:spPr>
        <p:txBody>
          <a:bodyPr/>
          <a:lstStyle/>
          <a:p>
            <a:r>
              <a:rPr lang="en-US" dirty="0" smtClean="0"/>
              <a:t>Optimization 4: HST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What does testing one axis in SAT do?</a:t>
                </a:r>
              </a:p>
              <a:p>
                <a:pPr marL="0" indent="0">
                  <a:buNone/>
                </a:pPr>
                <a:r>
                  <a:rPr lang="en-US" dirty="0" smtClean="0"/>
                  <a:t>	One axis </a:t>
                </a:r>
                <a14:m>
                  <m:oMath xmlns:m="http://schemas.openxmlformats.org/officeDocument/2006/math">
                    <m:r>
                      <a:rPr lang="en-US" b="0" i="1" smtClean="0">
                        <a:latin typeface="Cambria Math" panose="02040503050406030204" pitchFamily="18" charset="0"/>
                      </a:rPr>
                      <m:t>⇒</m:t>
                    </m:r>
                  </m:oMath>
                </a14:m>
                <a:r>
                  <a:rPr lang="en-US" dirty="0" smtClean="0"/>
                  <a:t>4 support function calls</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Look at handling only the face normal case:</a:t>
                </a:r>
              </a:p>
              <a:p>
                <a:pPr marL="0" indent="0">
                  <a:buNone/>
                </a:pPr>
                <a:r>
                  <a:rPr lang="en-US" dirty="0" smtClean="0"/>
                  <a:t>Where does an axis come from?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171466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70920" cy="1325563"/>
          </a:xfrm>
        </p:spPr>
        <p:txBody>
          <a:bodyPr/>
          <a:lstStyle/>
          <a:p>
            <a:r>
              <a:rPr lang="en-US" dirty="0" smtClean="0"/>
              <a:t>Optimization 4: HST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plane comes from one shape’s face</a:t>
            </a:r>
          </a:p>
          <a:p>
            <a:pPr marL="0" indent="0">
              <a:buNone/>
            </a:pPr>
            <a:r>
              <a:rPr lang="en-US" dirty="0" smtClean="0"/>
              <a:t>Why test the vertices on that shape?</a:t>
            </a:r>
          </a:p>
          <a:p>
            <a:pPr marL="0" indent="0">
              <a:buNone/>
            </a:pPr>
            <a:endParaRPr lang="en-US" dirty="0"/>
          </a:p>
        </p:txBody>
      </p:sp>
      <p:grpSp>
        <p:nvGrpSpPr>
          <p:cNvPr id="11" name="Group 10"/>
          <p:cNvGrpSpPr/>
          <p:nvPr/>
        </p:nvGrpSpPr>
        <p:grpSpPr>
          <a:xfrm>
            <a:off x="3284924" y="2758742"/>
            <a:ext cx="4376370" cy="3328468"/>
            <a:chOff x="6966908" y="1825625"/>
            <a:chExt cx="4376370" cy="3328468"/>
          </a:xfrm>
        </p:grpSpPr>
        <p:pic>
          <p:nvPicPr>
            <p:cNvPr id="8" name="Picture 7"/>
            <p:cNvPicPr>
              <a:picLocks noChangeAspect="1"/>
            </p:cNvPicPr>
            <p:nvPr/>
          </p:nvPicPr>
          <p:blipFill>
            <a:blip r:embed="rId3"/>
            <a:stretch>
              <a:fillRect/>
            </a:stretch>
          </p:blipFill>
          <p:spPr>
            <a:xfrm>
              <a:off x="6966908" y="1825625"/>
              <a:ext cx="4376370" cy="3328468"/>
            </a:xfrm>
            <a:prstGeom prst="rect">
              <a:avLst/>
            </a:prstGeom>
          </p:spPr>
        </p:pic>
        <mc:AlternateContent xmlns:mc="http://schemas.openxmlformats.org/markup-compatibility/2006" xmlns:a14="http://schemas.microsoft.com/office/drawing/2010/main">
          <mc:Choice Requires="a14">
            <p:sp>
              <p:nvSpPr>
                <p:cNvPr id="5" name="Content Placeholder 2"/>
                <p:cNvSpPr txBox="1">
                  <a:spLocks/>
                </p:cNvSpPr>
                <p:nvPr/>
              </p:nvSpPr>
              <p:spPr>
                <a:xfrm>
                  <a:off x="8895178" y="3408516"/>
                  <a:ext cx="374904" cy="3535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𝑛</m:t>
                            </m:r>
                          </m:e>
                        </m:acc>
                      </m:oMath>
                    </m:oMathPara>
                  </a14:m>
                  <a:endParaRPr lang="en-US" sz="1800"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8895178" y="3408516"/>
                  <a:ext cx="374904" cy="353569"/>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p:cNvSpPr txBox="1">
                  <a:spLocks/>
                </p:cNvSpPr>
                <p:nvPr/>
              </p:nvSpPr>
              <p:spPr>
                <a:xfrm>
                  <a:off x="8907370" y="2907818"/>
                  <a:ext cx="749808" cy="3535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m:t>
                        </m:r>
                        <m:r>
                          <a:rPr lang="en-US" sz="1800" b="0" i="1" smtClean="0">
                            <a:latin typeface="Cambria Math" panose="02040503050406030204" pitchFamily="18" charset="0"/>
                          </a:rPr>
                          <m:t>(−</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𝑛</m:t>
                            </m:r>
                          </m:e>
                        </m:acc>
                        <m:r>
                          <a:rPr lang="en-US" sz="1800" b="0" i="1" smtClean="0">
                            <a:latin typeface="Cambria Math" panose="02040503050406030204" pitchFamily="18" charset="0"/>
                          </a:rPr>
                          <m:t>)</m:t>
                        </m:r>
                      </m:oMath>
                    </m:oMathPara>
                  </a14:m>
                  <a:endParaRPr lang="en-US" sz="1800"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8907370" y="2907818"/>
                  <a:ext cx="749808" cy="353569"/>
                </a:xfrm>
                <a:prstGeom prst="rect">
                  <a:avLst/>
                </a:prstGeom>
                <a:blipFill rotWithShape="0">
                  <a:blip r:embed="rId5"/>
                  <a:stretch>
                    <a:fillRect r="-10569" b="-120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8249002" y="2445348"/>
                  <a:ext cx="374904" cy="3535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𝑝</m:t>
                            </m:r>
                          </m:e>
                        </m:acc>
                      </m:oMath>
                    </m:oMathPara>
                  </a14:m>
                  <a:endParaRPr lang="en-US" sz="1800" dirty="0"/>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8249002" y="2445348"/>
                  <a:ext cx="374904" cy="353569"/>
                </a:xfrm>
                <a:prstGeom prst="rect">
                  <a:avLst/>
                </a:prstGeom>
                <a:blipFill rotWithShape="0">
                  <a:blip r:embed="rId6"/>
                  <a:stretch>
                    <a:fillRect t="-31034" r="-29032" b="-5172"/>
                  </a:stretch>
                </a:blipFill>
              </p:spPr>
              <p:txBody>
                <a:bodyPr/>
                <a:lstStyle/>
                <a:p>
                  <a:r>
                    <a:rPr lang="en-US">
                      <a:noFill/>
                    </a:rPr>
                    <a:t> </a:t>
                  </a:r>
                </a:p>
              </p:txBody>
            </p:sp>
          </mc:Fallback>
        </mc:AlternateContent>
      </p:grpSp>
      <p:sp>
        <p:nvSpPr>
          <p:cNvPr id="10" name="Content Placeholder 2"/>
          <p:cNvSpPr txBox="1">
            <a:spLocks/>
          </p:cNvSpPr>
          <p:nvPr/>
        </p:nvSpPr>
        <p:spPr>
          <a:xfrm>
            <a:off x="3453384" y="6311900"/>
            <a:ext cx="4556760" cy="5323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*Requires only 1 support call</a:t>
            </a:r>
            <a:endParaRPr lang="en-US" dirty="0"/>
          </a:p>
        </p:txBody>
      </p:sp>
    </p:spTree>
    <p:extLst>
      <p:ext uri="{BB962C8B-B14F-4D97-AF65-F5344CB8AC3E}">
        <p14:creationId xmlns:p14="http://schemas.microsoft.com/office/powerpoint/2010/main" val="1690261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HST</a:t>
            </a:r>
            <a:endParaRPr lang="en-US" dirty="0"/>
          </a:p>
        </p:txBody>
      </p:sp>
      <p:sp>
        <p:nvSpPr>
          <p:cNvPr id="3" name="Content Placeholder 2"/>
          <p:cNvSpPr>
            <a:spLocks noGrp="1"/>
          </p:cNvSpPr>
          <p:nvPr>
            <p:ph idx="1"/>
          </p:nvPr>
        </p:nvSpPr>
        <p:spPr/>
        <p:txBody>
          <a:bodyPr/>
          <a:lstStyle/>
          <a:p>
            <a:pPr marL="0" indent="0">
              <a:buNone/>
            </a:pPr>
            <a:r>
              <a:rPr lang="en-US" dirty="0" smtClean="0"/>
              <a:t>Face tests are optimized!</a:t>
            </a:r>
          </a:p>
          <a:p>
            <a:pPr marL="0" indent="0">
              <a:buNone/>
            </a:pPr>
            <a:r>
              <a:rPr lang="en-US" dirty="0"/>
              <a:t/>
            </a:r>
            <a:br>
              <a:rPr lang="en-US" dirty="0"/>
            </a:br>
            <a:r>
              <a:rPr lang="en-US" dirty="0" smtClean="0"/>
              <a:t>Can’t use this to optimize edge tests…</a:t>
            </a:r>
          </a:p>
          <a:p>
            <a:pPr marL="0" indent="0">
              <a:buNone/>
            </a:pPr>
            <a:r>
              <a:rPr lang="en-US" dirty="0" smtClean="0"/>
              <a:t>There’s even more of these too!</a:t>
            </a:r>
            <a:endParaRPr lang="en-US" dirty="0"/>
          </a:p>
        </p:txBody>
      </p:sp>
    </p:spTree>
    <p:extLst>
      <p:ext uri="{BB962C8B-B14F-4D97-AF65-F5344CB8AC3E}">
        <p14:creationId xmlns:p14="http://schemas.microsoft.com/office/powerpoint/2010/main" val="2759482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indent="0">
              <a:buNone/>
            </a:pPr>
            <a:r>
              <a:rPr lang="en-US" dirty="0" smtClean="0"/>
              <a:t>Things are going to get more complicated</a:t>
            </a:r>
            <a:endParaRPr lang="en-US" dirty="0"/>
          </a:p>
        </p:txBody>
      </p:sp>
    </p:spTree>
    <p:extLst>
      <p:ext uri="{BB962C8B-B14F-4D97-AF65-F5344CB8AC3E}">
        <p14:creationId xmlns:p14="http://schemas.microsoft.com/office/powerpoint/2010/main" val="1215693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Minkowski Difference + SAT</a:t>
            </a:r>
            <a:endParaRPr lang="en-US" dirty="0"/>
          </a:p>
        </p:txBody>
      </p:sp>
      <p:sp>
        <p:nvSpPr>
          <p:cNvPr id="3" name="Content Placeholder 2"/>
          <p:cNvSpPr>
            <a:spLocks noGrp="1"/>
          </p:cNvSpPr>
          <p:nvPr>
            <p:ph idx="1"/>
          </p:nvPr>
        </p:nvSpPr>
        <p:spPr>
          <a:xfrm>
            <a:off x="838200" y="1825625"/>
            <a:ext cx="10515600" cy="632413"/>
          </a:xfrm>
        </p:spPr>
        <p:txBody>
          <a:bodyPr/>
          <a:lstStyle/>
          <a:p>
            <a:pPr marL="0" indent="0">
              <a:buNone/>
            </a:pPr>
            <a:r>
              <a:rPr lang="en-US" dirty="0" smtClean="0"/>
              <a:t>Remember the Minkowski difference:</a:t>
            </a:r>
          </a:p>
        </p:txBody>
      </p:sp>
      <p:sp>
        <p:nvSpPr>
          <p:cNvPr id="4" name="Content Placeholder 2"/>
          <p:cNvSpPr txBox="1">
            <a:spLocks/>
          </p:cNvSpPr>
          <p:nvPr/>
        </p:nvSpPr>
        <p:spPr>
          <a:xfrm>
            <a:off x="1433818" y="5561075"/>
            <a:ext cx="2685288" cy="5053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Shape vs. Shape</a:t>
            </a:r>
          </a:p>
        </p:txBody>
      </p:sp>
      <p:sp>
        <p:nvSpPr>
          <p:cNvPr id="6" name="Content Placeholder 2"/>
          <p:cNvSpPr txBox="1">
            <a:spLocks/>
          </p:cNvSpPr>
          <p:nvPr/>
        </p:nvSpPr>
        <p:spPr>
          <a:xfrm>
            <a:off x="7750949" y="5561075"/>
            <a:ext cx="2484120" cy="6158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Shape vs. Point</a:t>
            </a:r>
          </a:p>
        </p:txBody>
      </p:sp>
      <p:cxnSp>
        <p:nvCxnSpPr>
          <p:cNvPr id="8" name="Straight Arrow Connector 7"/>
          <p:cNvCxnSpPr/>
          <p:nvPr/>
        </p:nvCxnSpPr>
        <p:spPr>
          <a:xfrm>
            <a:off x="5346305" y="3848328"/>
            <a:ext cx="1168434" cy="13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3593592" y="6277109"/>
            <a:ext cx="4186902" cy="408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 The Minkowski difference is convex</a:t>
            </a:r>
          </a:p>
        </p:txBody>
      </p:sp>
      <p:pic>
        <p:nvPicPr>
          <p:cNvPr id="5" name="Picture 4"/>
          <p:cNvPicPr>
            <a:picLocks noChangeAspect="1"/>
          </p:cNvPicPr>
          <p:nvPr/>
        </p:nvPicPr>
        <p:blipFill>
          <a:blip r:embed="rId3"/>
          <a:stretch>
            <a:fillRect/>
          </a:stretch>
        </p:blipFill>
        <p:spPr>
          <a:xfrm>
            <a:off x="680388" y="2592975"/>
            <a:ext cx="4192149" cy="2430025"/>
          </a:xfrm>
          <a:prstGeom prst="rect">
            <a:avLst/>
          </a:prstGeom>
        </p:spPr>
      </p:pic>
      <p:pic>
        <p:nvPicPr>
          <p:cNvPr id="7" name="Picture 6"/>
          <p:cNvPicPr>
            <a:picLocks noChangeAspect="1"/>
          </p:cNvPicPr>
          <p:nvPr/>
        </p:nvPicPr>
        <p:blipFill>
          <a:blip r:embed="rId4"/>
          <a:stretch>
            <a:fillRect/>
          </a:stretch>
        </p:blipFill>
        <p:spPr>
          <a:xfrm>
            <a:off x="6988507" y="2211028"/>
            <a:ext cx="4009005" cy="3278970"/>
          </a:xfrm>
          <a:prstGeom prst="rect">
            <a:avLst/>
          </a:prstGeom>
        </p:spPr>
      </p:pic>
    </p:spTree>
    <p:extLst>
      <p:ext uri="{BB962C8B-B14F-4D97-AF65-F5344CB8AC3E}">
        <p14:creationId xmlns:p14="http://schemas.microsoft.com/office/powerpoint/2010/main" val="3380088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Minkowski Difference + SAT</a:t>
            </a:r>
            <a:endParaRPr lang="en-US" dirty="0"/>
          </a:p>
        </p:txBody>
      </p:sp>
      <p:sp>
        <p:nvSpPr>
          <p:cNvPr id="3" name="Content Placeholder 2"/>
          <p:cNvSpPr>
            <a:spLocks noGrp="1"/>
          </p:cNvSpPr>
          <p:nvPr>
            <p:ph idx="1"/>
          </p:nvPr>
        </p:nvSpPr>
        <p:spPr/>
        <p:txBody>
          <a:bodyPr/>
          <a:lstStyle/>
          <a:p>
            <a:pPr marL="0" indent="0">
              <a:buNone/>
            </a:pPr>
            <a:r>
              <a:rPr lang="en-US" dirty="0" smtClean="0"/>
              <a:t>What’s the easiest way to write point vs. </a:t>
            </a:r>
            <a:r>
              <a:rPr lang="en-US" dirty="0" smtClean="0"/>
              <a:t>convex mesh?</a:t>
            </a:r>
            <a:endParaRPr lang="en-US" dirty="0" smtClean="0"/>
          </a:p>
        </p:txBody>
      </p:sp>
    </p:spTree>
    <p:extLst>
      <p:ext uri="{BB962C8B-B14F-4D97-AF65-F5344CB8AC3E}">
        <p14:creationId xmlns:p14="http://schemas.microsoft.com/office/powerpoint/2010/main" val="992864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Minkowski Difference + SAT</a:t>
            </a:r>
            <a:endParaRPr lang="en-US" dirty="0"/>
          </a:p>
        </p:txBody>
      </p:sp>
      <p:sp>
        <p:nvSpPr>
          <p:cNvPr id="3" name="Content Placeholder 2"/>
          <p:cNvSpPr>
            <a:spLocks noGrp="1"/>
          </p:cNvSpPr>
          <p:nvPr>
            <p:ph idx="1"/>
          </p:nvPr>
        </p:nvSpPr>
        <p:spPr/>
        <p:txBody>
          <a:bodyPr/>
          <a:lstStyle/>
          <a:p>
            <a:pPr marL="0" indent="0">
              <a:buNone/>
            </a:pPr>
            <a:r>
              <a:rPr lang="en-US" dirty="0"/>
              <a:t>What’s the easiest way to write point vs. convex mesh?</a:t>
            </a:r>
          </a:p>
          <a:p>
            <a:pPr marL="0" indent="0">
              <a:buNone/>
            </a:pPr>
            <a:r>
              <a:rPr lang="en-US" dirty="0" smtClean="0"/>
              <a:t>	</a:t>
            </a: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Sound familiar</a:t>
            </a:r>
            <a:r>
              <a:rPr lang="en-US" dirty="0" smtClean="0"/>
              <a:t>? This is an SAT test!</a:t>
            </a:r>
            <a:endParaRPr lang="en-US" dirty="0" smtClean="0"/>
          </a:p>
        </p:txBody>
      </p:sp>
      <p:sp>
        <p:nvSpPr>
          <p:cNvPr id="4" name="Text Box 2"/>
          <p:cNvSpPr txBox="1">
            <a:spLocks noChangeArrowheads="1"/>
          </p:cNvSpPr>
          <p:nvPr/>
        </p:nvSpPr>
        <p:spPr bwMode="auto">
          <a:xfrm>
            <a:off x="1689957" y="2402348"/>
            <a:ext cx="6959772" cy="203132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PointVsConvexMesh</a:t>
            </a:r>
            <a:r>
              <a:rPr lang="en-US" sz="1400" dirty="0">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Vector3</a:t>
            </a:r>
            <a:r>
              <a:rPr lang="en-US" sz="1400" dirty="0">
                <a:solidFill>
                  <a:srgbClr val="000000"/>
                </a:solidFill>
                <a:latin typeface="Consolas" panose="020B0609020204030204" pitchFamily="49" charset="0"/>
              </a:rPr>
              <a:t>&amp; </a:t>
            </a:r>
            <a:r>
              <a:rPr lang="en-US" sz="1400" dirty="0">
                <a:solidFill>
                  <a:srgbClr val="808080"/>
                </a:solidFill>
                <a:latin typeface="Consolas" panose="020B0609020204030204" pitchFamily="49" charset="0"/>
              </a:rPr>
              <a:t>point</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ConvexMesh</a:t>
            </a:r>
            <a:r>
              <a:rPr lang="en-US" sz="1400" dirty="0">
                <a:solidFill>
                  <a:srgbClr val="000000"/>
                </a:solidFill>
                <a:latin typeface="Consolas" panose="020B0609020204030204" pitchFamily="49" charset="0"/>
              </a:rPr>
              <a:t>&amp; </a:t>
            </a:r>
            <a:r>
              <a:rPr lang="en-US" sz="1400" dirty="0">
                <a:solidFill>
                  <a:srgbClr val="808080"/>
                </a:solidFill>
                <a:latin typeface="Consolas" panose="020B0609020204030204" pitchFamily="49" charset="0"/>
              </a:rPr>
              <a:t>mesh</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foreach</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var</a:t>
            </a:r>
            <a:r>
              <a:rPr lang="en-US" sz="1400" dirty="0">
                <a:solidFill>
                  <a:srgbClr val="000000"/>
                </a:solidFill>
                <a:latin typeface="Consolas" panose="020B0609020204030204" pitchFamily="49" charset="0"/>
              </a:rPr>
              <a:t> face in </a:t>
            </a:r>
            <a:r>
              <a:rPr lang="en-US" sz="1400" dirty="0" err="1">
                <a:solidFill>
                  <a:srgbClr val="000000"/>
                </a:solidFill>
                <a:latin typeface="Consolas" panose="020B0609020204030204" pitchFamily="49" charset="0"/>
              </a:rPr>
              <a:t>mesh.Faces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PointPlane</a:t>
            </a:r>
            <a:r>
              <a:rPr lang="en-US" sz="1400" dirty="0">
                <a:solidFill>
                  <a:srgbClr val="000000"/>
                </a:solidFill>
                <a:latin typeface="Consolas" panose="020B0609020204030204" pitchFamily="49" charset="0"/>
              </a:rPr>
              <a:t>(point, face) == </a:t>
            </a:r>
            <a:r>
              <a:rPr lang="en-US" sz="1400" dirty="0" err="1">
                <a:solidFill>
                  <a:srgbClr val="000000"/>
                </a:solidFill>
                <a:latin typeface="Consolas" panose="020B0609020204030204" pitchFamily="49" charset="0"/>
              </a:rPr>
              <a:t>IntersectionType</a:t>
            </a:r>
            <a:r>
              <a:rPr lang="en-US" sz="1400" dirty="0">
                <a:solidFill>
                  <a:srgbClr val="000000"/>
                </a:solidFill>
                <a:latin typeface="Consolas" panose="020B0609020204030204" pitchFamily="49" charset="0"/>
              </a:rPr>
              <a:t>::Inside)</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false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true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2526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Minkowski Difference + SAT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Minkowski difference is related to SAT!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Different view of the same problem</a:t>
            </a:r>
          </a:p>
        </p:txBody>
      </p:sp>
      <p:pic>
        <p:nvPicPr>
          <p:cNvPr id="5" name="Picture 4"/>
          <p:cNvPicPr>
            <a:picLocks noChangeAspect="1"/>
          </p:cNvPicPr>
          <p:nvPr/>
        </p:nvPicPr>
        <p:blipFill>
          <a:blip r:embed="rId3"/>
          <a:stretch>
            <a:fillRect/>
          </a:stretch>
        </p:blipFill>
        <p:spPr>
          <a:xfrm>
            <a:off x="1967230" y="2269411"/>
            <a:ext cx="2887887" cy="2362006"/>
          </a:xfrm>
          <a:prstGeom prst="rect">
            <a:avLst/>
          </a:prstGeom>
        </p:spPr>
      </p:pic>
      <p:pic>
        <p:nvPicPr>
          <p:cNvPr id="6" name="Picture 5"/>
          <p:cNvPicPr>
            <a:picLocks noChangeAspect="1"/>
          </p:cNvPicPr>
          <p:nvPr/>
        </p:nvPicPr>
        <p:blipFill>
          <a:blip r:embed="rId4"/>
          <a:stretch>
            <a:fillRect/>
          </a:stretch>
        </p:blipFill>
        <p:spPr>
          <a:xfrm>
            <a:off x="6528595" y="2599071"/>
            <a:ext cx="2937381" cy="1702685"/>
          </a:xfrm>
          <a:prstGeom prst="rect">
            <a:avLst/>
          </a:prstGeom>
        </p:spPr>
      </p:pic>
      <p:sp>
        <p:nvSpPr>
          <p:cNvPr id="7" name="Equal 6"/>
          <p:cNvSpPr/>
          <p:nvPr/>
        </p:nvSpPr>
        <p:spPr>
          <a:xfrm>
            <a:off x="5079589" y="3085890"/>
            <a:ext cx="1224534" cy="729049"/>
          </a:xfrm>
          <a:prstGeom prst="mathEqual">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17029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SAT</a:t>
            </a:r>
            <a:endParaRPr lang="en-US" dirty="0"/>
          </a:p>
        </p:txBody>
      </p:sp>
      <p:sp>
        <p:nvSpPr>
          <p:cNvPr id="3" name="Content Placeholder 2"/>
          <p:cNvSpPr>
            <a:spLocks noGrp="1"/>
          </p:cNvSpPr>
          <p:nvPr>
            <p:ph idx="1"/>
          </p:nvPr>
        </p:nvSpPr>
        <p:spPr/>
        <p:txBody>
          <a:bodyPr/>
          <a:lstStyle/>
          <a:p>
            <a:pPr marL="0" indent="0">
              <a:buNone/>
            </a:pPr>
            <a:r>
              <a:rPr lang="en-US" dirty="0" smtClean="0"/>
              <a:t>Previously talked about “Traditional SAT”</a:t>
            </a:r>
            <a:endParaRPr lang="en-US" dirty="0"/>
          </a:p>
          <a:p>
            <a:pPr marL="0" indent="0">
              <a:buNone/>
            </a:pPr>
            <a:r>
              <a:rPr lang="en-US" dirty="0" smtClean="0"/>
              <a:t>Modern SAT is more complicated but faster</a:t>
            </a:r>
            <a:endParaRPr lang="en-US" dirty="0"/>
          </a:p>
        </p:txBody>
      </p:sp>
    </p:spTree>
    <p:extLst>
      <p:ext uri="{BB962C8B-B14F-4D97-AF65-F5344CB8AC3E}">
        <p14:creationId xmlns:p14="http://schemas.microsoft.com/office/powerpoint/2010/main" val="2893928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Minkowski Difference + SAT</a:t>
            </a:r>
            <a:endParaRPr lang="en-US" dirty="0"/>
          </a:p>
        </p:txBody>
      </p:sp>
      <p:sp>
        <p:nvSpPr>
          <p:cNvPr id="3" name="Content Placeholder 2"/>
          <p:cNvSpPr>
            <a:spLocks noGrp="1"/>
          </p:cNvSpPr>
          <p:nvPr>
            <p:ph idx="1"/>
          </p:nvPr>
        </p:nvSpPr>
        <p:spPr>
          <a:xfrm>
            <a:off x="2029597" y="5500942"/>
            <a:ext cx="8132805" cy="534516"/>
          </a:xfrm>
        </p:spPr>
        <p:txBody>
          <a:bodyPr>
            <a:normAutofit/>
          </a:bodyPr>
          <a:lstStyle/>
          <a:p>
            <a:pPr marL="0" indent="0">
              <a:buNone/>
            </a:pPr>
            <a:r>
              <a:rPr lang="en-US" dirty="0" smtClean="0"/>
              <a:t>Where do the Minkowski difference faces come from?</a:t>
            </a:r>
          </a:p>
        </p:txBody>
      </p:sp>
      <p:pic>
        <p:nvPicPr>
          <p:cNvPr id="5" name="Picture 4"/>
          <p:cNvPicPr>
            <a:picLocks noChangeAspect="1"/>
          </p:cNvPicPr>
          <p:nvPr/>
        </p:nvPicPr>
        <p:blipFill>
          <a:blip r:embed="rId3"/>
          <a:stretch>
            <a:fillRect/>
          </a:stretch>
        </p:blipFill>
        <p:spPr>
          <a:xfrm>
            <a:off x="4053848" y="1861458"/>
            <a:ext cx="4084304" cy="3340557"/>
          </a:xfrm>
          <a:prstGeom prst="rect">
            <a:avLst/>
          </a:prstGeom>
        </p:spPr>
      </p:pic>
    </p:spTree>
    <p:extLst>
      <p:ext uri="{BB962C8B-B14F-4D97-AF65-F5344CB8AC3E}">
        <p14:creationId xmlns:p14="http://schemas.microsoft.com/office/powerpoint/2010/main" val="2223925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Minkowski Difference + SAT</a:t>
            </a:r>
            <a:endParaRPr lang="en-US" dirty="0"/>
          </a:p>
        </p:txBody>
      </p:sp>
      <p:sp>
        <p:nvSpPr>
          <p:cNvPr id="3" name="Content Placeholder 2"/>
          <p:cNvSpPr>
            <a:spLocks noGrp="1"/>
          </p:cNvSpPr>
          <p:nvPr>
            <p:ph idx="1"/>
          </p:nvPr>
        </p:nvSpPr>
        <p:spPr>
          <a:xfrm>
            <a:off x="3162557" y="5559038"/>
            <a:ext cx="6328719" cy="591709"/>
          </a:xfrm>
        </p:spPr>
        <p:txBody>
          <a:bodyPr/>
          <a:lstStyle/>
          <a:p>
            <a:pPr marL="0" indent="0">
              <a:buNone/>
            </a:pPr>
            <a:r>
              <a:rPr lang="en-US" dirty="0" smtClean="0"/>
              <a:t>Some faces come from </a:t>
            </a:r>
            <a:r>
              <a:rPr lang="en-US" dirty="0" smtClean="0"/>
              <a:t>the object </a:t>
            </a:r>
            <a:r>
              <a:rPr lang="en-US" dirty="0" smtClean="0"/>
              <a:t>faces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pic>
        <p:nvPicPr>
          <p:cNvPr id="7" name="Picture 6"/>
          <p:cNvPicPr>
            <a:picLocks noChangeAspect="1"/>
          </p:cNvPicPr>
          <p:nvPr/>
        </p:nvPicPr>
        <p:blipFill>
          <a:blip r:embed="rId3"/>
          <a:stretch>
            <a:fillRect/>
          </a:stretch>
        </p:blipFill>
        <p:spPr>
          <a:xfrm>
            <a:off x="2924175" y="2205928"/>
            <a:ext cx="6419850" cy="3133725"/>
          </a:xfrm>
          <a:prstGeom prst="rect">
            <a:avLst/>
          </a:prstGeom>
        </p:spPr>
      </p:pic>
    </p:spTree>
    <p:extLst>
      <p:ext uri="{BB962C8B-B14F-4D97-AF65-F5344CB8AC3E}">
        <p14:creationId xmlns:p14="http://schemas.microsoft.com/office/powerpoint/2010/main" val="3792497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Minkowski Difference + SAT</a:t>
            </a:r>
            <a:endParaRPr lang="en-US" dirty="0"/>
          </a:p>
        </p:txBody>
      </p:sp>
      <p:sp>
        <p:nvSpPr>
          <p:cNvPr id="3" name="Content Placeholder 2"/>
          <p:cNvSpPr>
            <a:spLocks noGrp="1"/>
          </p:cNvSpPr>
          <p:nvPr>
            <p:ph idx="1"/>
          </p:nvPr>
        </p:nvSpPr>
        <p:spPr>
          <a:xfrm>
            <a:off x="3000375" y="5581821"/>
            <a:ext cx="6019800" cy="584201"/>
          </a:xfrm>
        </p:spPr>
        <p:txBody>
          <a:bodyPr/>
          <a:lstStyle/>
          <a:p>
            <a:pPr marL="0" indent="0">
              <a:buNone/>
            </a:pPr>
            <a:r>
              <a:rPr lang="en-US" dirty="0" smtClean="0"/>
              <a:t>Where </a:t>
            </a:r>
            <a:r>
              <a:rPr lang="en-US" dirty="0" smtClean="0"/>
              <a:t>do these extra faces come from?</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pic>
        <p:nvPicPr>
          <p:cNvPr id="7" name="Picture 6"/>
          <p:cNvPicPr>
            <a:picLocks noChangeAspect="1"/>
          </p:cNvPicPr>
          <p:nvPr/>
        </p:nvPicPr>
        <p:blipFill>
          <a:blip r:embed="rId3"/>
          <a:stretch>
            <a:fillRect/>
          </a:stretch>
        </p:blipFill>
        <p:spPr>
          <a:xfrm>
            <a:off x="2924175" y="2306316"/>
            <a:ext cx="6343650" cy="3076575"/>
          </a:xfrm>
          <a:prstGeom prst="rect">
            <a:avLst/>
          </a:prstGeom>
        </p:spPr>
      </p:pic>
      <p:sp>
        <p:nvSpPr>
          <p:cNvPr id="8" name="Content Placeholder 2"/>
          <p:cNvSpPr txBox="1">
            <a:spLocks/>
          </p:cNvSpPr>
          <p:nvPr/>
        </p:nvSpPr>
        <p:spPr>
          <a:xfrm>
            <a:off x="1881187" y="1690688"/>
            <a:ext cx="8429625" cy="4935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Some faces clearly don’t come from either object</a:t>
            </a:r>
          </a:p>
        </p:txBody>
      </p:sp>
    </p:spTree>
    <p:extLst>
      <p:ext uri="{BB962C8B-B14F-4D97-AF65-F5344CB8AC3E}">
        <p14:creationId xmlns:p14="http://schemas.microsoft.com/office/powerpoint/2010/main" val="1199102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Minkowski Difference + SAT</a:t>
            </a:r>
            <a:endParaRPr lang="en-US" dirty="0"/>
          </a:p>
        </p:txBody>
      </p:sp>
      <p:pic>
        <p:nvPicPr>
          <p:cNvPr id="7" name="Picture 6"/>
          <p:cNvPicPr>
            <a:picLocks noChangeAspect="1"/>
          </p:cNvPicPr>
          <p:nvPr/>
        </p:nvPicPr>
        <p:blipFill>
          <a:blip r:embed="rId3"/>
          <a:stretch>
            <a:fillRect/>
          </a:stretch>
        </p:blipFill>
        <p:spPr>
          <a:xfrm>
            <a:off x="2827245" y="2364205"/>
            <a:ext cx="6537509" cy="3018686"/>
          </a:xfrm>
          <a:prstGeom prst="rect">
            <a:avLst/>
          </a:prstGeom>
        </p:spPr>
      </p:pic>
      <p:sp>
        <p:nvSpPr>
          <p:cNvPr id="9" name="Content Placeholder 2"/>
          <p:cNvSpPr txBox="1">
            <a:spLocks/>
          </p:cNvSpPr>
          <p:nvPr/>
        </p:nvSpPr>
        <p:spPr>
          <a:xfrm>
            <a:off x="2110945" y="1758157"/>
            <a:ext cx="7970108" cy="5385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The other faces come from an edge vs. edge pair</a:t>
            </a:r>
          </a:p>
        </p:txBody>
      </p:sp>
      <p:sp>
        <p:nvSpPr>
          <p:cNvPr id="10" name="Content Placeholder 2"/>
          <p:cNvSpPr txBox="1">
            <a:spLocks/>
          </p:cNvSpPr>
          <p:nvPr/>
        </p:nvSpPr>
        <p:spPr>
          <a:xfrm>
            <a:off x="2266435" y="5450359"/>
            <a:ext cx="7814618" cy="4628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Face normal is the cross product of the two edges!</a:t>
            </a:r>
            <a:endParaRPr lang="en-US" dirty="0" smtClean="0"/>
          </a:p>
        </p:txBody>
      </p:sp>
    </p:spTree>
    <p:extLst>
      <p:ext uri="{BB962C8B-B14F-4D97-AF65-F5344CB8AC3E}">
        <p14:creationId xmlns:p14="http://schemas.microsoft.com/office/powerpoint/2010/main" val="3147178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Minkowski Difference + SAT</a:t>
            </a:r>
            <a:endParaRPr lang="en-US" dirty="0"/>
          </a:p>
        </p:txBody>
      </p:sp>
      <p:sp>
        <p:nvSpPr>
          <p:cNvPr id="9" name="Content Placeholder 2"/>
          <p:cNvSpPr txBox="1">
            <a:spLocks/>
          </p:cNvSpPr>
          <p:nvPr/>
        </p:nvSpPr>
        <p:spPr>
          <a:xfrm>
            <a:off x="2110945" y="1758157"/>
            <a:ext cx="7970108" cy="53858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How does this help us? Look at how many axes each test needs</a:t>
            </a:r>
          </a:p>
        </p:txBody>
      </p:sp>
      <p:sp>
        <p:nvSpPr>
          <p:cNvPr id="10" name="Content Placeholder 2"/>
          <p:cNvSpPr txBox="1">
            <a:spLocks/>
          </p:cNvSpPr>
          <p:nvPr/>
        </p:nvSpPr>
        <p:spPr>
          <a:xfrm>
            <a:off x="2343336" y="5503438"/>
            <a:ext cx="6800664" cy="4628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What happened to the other 126 edge faces?</a:t>
            </a:r>
            <a:endParaRPr lang="en-US" dirty="0" smtClean="0"/>
          </a:p>
        </p:txBody>
      </p:sp>
      <p:pic>
        <p:nvPicPr>
          <p:cNvPr id="8" name="Picture 7"/>
          <p:cNvPicPr>
            <a:picLocks noChangeAspect="1"/>
          </p:cNvPicPr>
          <p:nvPr/>
        </p:nvPicPr>
        <p:blipFill>
          <a:blip r:embed="rId3"/>
          <a:stretch>
            <a:fillRect/>
          </a:stretch>
        </p:blipFill>
        <p:spPr>
          <a:xfrm>
            <a:off x="1967230" y="2269411"/>
            <a:ext cx="2887887" cy="2362006"/>
          </a:xfrm>
          <a:prstGeom prst="rect">
            <a:avLst/>
          </a:prstGeom>
        </p:spPr>
      </p:pic>
      <p:pic>
        <p:nvPicPr>
          <p:cNvPr id="11" name="Picture 10"/>
          <p:cNvPicPr>
            <a:picLocks noChangeAspect="1"/>
          </p:cNvPicPr>
          <p:nvPr/>
        </p:nvPicPr>
        <p:blipFill>
          <a:blip r:embed="rId4"/>
          <a:stretch>
            <a:fillRect/>
          </a:stretch>
        </p:blipFill>
        <p:spPr>
          <a:xfrm>
            <a:off x="6528595" y="2599071"/>
            <a:ext cx="2937381" cy="1702685"/>
          </a:xfrm>
          <a:prstGeom prst="rect">
            <a:avLst/>
          </a:prstGeom>
        </p:spPr>
      </p:pic>
      <p:sp>
        <p:nvSpPr>
          <p:cNvPr id="12" name="Content Placeholder 2"/>
          <p:cNvSpPr txBox="1">
            <a:spLocks/>
          </p:cNvSpPr>
          <p:nvPr/>
        </p:nvSpPr>
        <p:spPr>
          <a:xfrm>
            <a:off x="2110945" y="4631417"/>
            <a:ext cx="2941230" cy="14463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30 axes</a:t>
            </a:r>
          </a:p>
        </p:txBody>
      </p:sp>
      <p:sp>
        <p:nvSpPr>
          <p:cNvPr id="13" name="Content Placeholder 2"/>
          <p:cNvSpPr txBox="1">
            <a:spLocks/>
          </p:cNvSpPr>
          <p:nvPr/>
        </p:nvSpPr>
        <p:spPr>
          <a:xfrm>
            <a:off x="7106568" y="4633307"/>
            <a:ext cx="1781433" cy="5385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156 axes</a:t>
            </a:r>
          </a:p>
        </p:txBody>
      </p:sp>
    </p:spTree>
    <p:extLst>
      <p:ext uri="{BB962C8B-B14F-4D97-AF65-F5344CB8AC3E}">
        <p14:creationId xmlns:p14="http://schemas.microsoft.com/office/powerpoint/2010/main" val="3558297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Minkowski Difference + SAT</a:t>
            </a:r>
            <a:endParaRPr lang="en-US" dirty="0"/>
          </a:p>
        </p:txBody>
      </p:sp>
      <p:sp>
        <p:nvSpPr>
          <p:cNvPr id="9" name="Content Placeholder 2"/>
          <p:cNvSpPr txBox="1">
            <a:spLocks/>
          </p:cNvSpPr>
          <p:nvPr/>
        </p:nvSpPr>
        <p:spPr>
          <a:xfrm>
            <a:off x="1249576" y="1758157"/>
            <a:ext cx="9848335" cy="5385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Some edges aren’t on the surface of the Minkowski difference</a:t>
            </a:r>
          </a:p>
        </p:txBody>
      </p:sp>
      <p:pic>
        <p:nvPicPr>
          <p:cNvPr id="8" name="Picture 7"/>
          <p:cNvPicPr>
            <a:picLocks noChangeAspect="1"/>
          </p:cNvPicPr>
          <p:nvPr/>
        </p:nvPicPr>
        <p:blipFill>
          <a:blip r:embed="rId3"/>
          <a:stretch>
            <a:fillRect/>
          </a:stretch>
        </p:blipFill>
        <p:spPr>
          <a:xfrm>
            <a:off x="2790175" y="2364206"/>
            <a:ext cx="6427966" cy="2913008"/>
          </a:xfrm>
          <a:prstGeom prst="rect">
            <a:avLst/>
          </a:prstGeom>
        </p:spPr>
      </p:pic>
      <p:sp>
        <p:nvSpPr>
          <p:cNvPr id="11" name="Content Placeholder 2"/>
          <p:cNvSpPr txBox="1">
            <a:spLocks/>
          </p:cNvSpPr>
          <p:nvPr/>
        </p:nvSpPr>
        <p:spPr>
          <a:xfrm>
            <a:off x="2645890" y="5351247"/>
            <a:ext cx="6720532" cy="611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Do these edge </a:t>
            </a:r>
            <a:r>
              <a:rPr lang="en-US" dirty="0" err="1" smtClean="0"/>
              <a:t>normals</a:t>
            </a:r>
            <a:r>
              <a:rPr lang="en-US" dirty="0" smtClean="0"/>
              <a:t> need to be tested?</a:t>
            </a:r>
          </a:p>
        </p:txBody>
      </p:sp>
    </p:spTree>
    <p:extLst>
      <p:ext uri="{BB962C8B-B14F-4D97-AF65-F5344CB8AC3E}">
        <p14:creationId xmlns:p14="http://schemas.microsoft.com/office/powerpoint/2010/main" val="1404827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Minkowski Difference + SAT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Only </a:t>
            </a:r>
            <a:r>
              <a:rPr lang="en-US" dirty="0" smtClean="0"/>
              <a:t>edges that produce a face on the Minkowski difference’s surface </a:t>
            </a:r>
            <a:r>
              <a:rPr lang="en-US" dirty="0" smtClean="0"/>
              <a:t>need to be tested!</a:t>
            </a: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Can we efficiently determine which edges to test?</a:t>
            </a:r>
          </a:p>
        </p:txBody>
      </p:sp>
    </p:spTree>
    <p:extLst>
      <p:ext uri="{BB962C8B-B14F-4D97-AF65-F5344CB8AC3E}">
        <p14:creationId xmlns:p14="http://schemas.microsoft.com/office/powerpoint/2010/main" val="279739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Edge Pruning (Bad)</a:t>
            </a:r>
            <a:endParaRPr lang="en-US" dirty="0"/>
          </a:p>
        </p:txBody>
      </p:sp>
      <p:sp>
        <p:nvSpPr>
          <p:cNvPr id="3" name="Content Placeholder 2"/>
          <p:cNvSpPr>
            <a:spLocks noGrp="1"/>
          </p:cNvSpPr>
          <p:nvPr>
            <p:ph idx="1"/>
          </p:nvPr>
        </p:nvSpPr>
        <p:spPr/>
        <p:txBody>
          <a:bodyPr/>
          <a:lstStyle/>
          <a:p>
            <a:pPr marL="0" indent="0">
              <a:buNone/>
            </a:pPr>
            <a:r>
              <a:rPr lang="en-US" dirty="0" smtClean="0"/>
              <a:t>Why not build the Minkowski difference directly?</a:t>
            </a:r>
          </a:p>
          <a:p>
            <a:pPr marL="0" indent="0">
              <a:buNone/>
            </a:pPr>
            <a:r>
              <a:rPr lang="en-US" dirty="0" smtClean="0"/>
              <a:t>Simply test each face normal from the result!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Don’t do this!!!</a:t>
            </a:r>
          </a:p>
        </p:txBody>
      </p:sp>
    </p:spTree>
    <p:extLst>
      <p:ext uri="{BB962C8B-B14F-4D97-AF65-F5344CB8AC3E}">
        <p14:creationId xmlns:p14="http://schemas.microsoft.com/office/powerpoint/2010/main" val="321798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 Maps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Wikipedia: In differential geometry, the Gauss map (named after Carl F. Gauss) maps a surface in Euclidean space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𝑅</m:t>
                        </m:r>
                      </m:e>
                      <m:sup>
                        <m:r>
                          <a:rPr lang="en-US" i="1" dirty="0" smtClean="0">
                            <a:latin typeface="Cambria Math" panose="02040503050406030204" pitchFamily="18" charset="0"/>
                          </a:rPr>
                          <m:t>3</m:t>
                        </m:r>
                      </m:sup>
                    </m:sSup>
                  </m:oMath>
                </a14:m>
                <a:r>
                  <a:rPr lang="en-US" dirty="0" smtClean="0"/>
                  <a:t> to the unit sphere </a:t>
                </a:r>
                <a14:m>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𝑆</m:t>
                        </m:r>
                      </m:e>
                      <m:sup>
                        <m:r>
                          <a:rPr lang="en-US" b="0" i="1" dirty="0" smtClean="0">
                            <a:latin typeface="Cambria Math" panose="02040503050406030204" pitchFamily="18" charset="0"/>
                          </a:rPr>
                          <m:t>2</m:t>
                        </m:r>
                      </m:sup>
                    </m:sSup>
                  </m:oMath>
                </a14:m>
                <a:endParaRPr lang="en-US" b="0" dirty="0" smtClean="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r="-928"/>
                </a:stretch>
              </a:blipFill>
            </p:spPr>
            <p:txBody>
              <a:bodyPr/>
              <a:lstStyle/>
              <a:p>
                <a:r>
                  <a:rPr lang="en-US">
                    <a:noFill/>
                  </a:rPr>
                  <a:t> </a:t>
                </a:r>
              </a:p>
            </p:txBody>
          </p:sp>
        </mc:Fallback>
      </mc:AlternateContent>
      <p:pic>
        <p:nvPicPr>
          <p:cNvPr id="7" name="Picture 6"/>
          <p:cNvPicPr>
            <a:picLocks noChangeAspect="1"/>
          </p:cNvPicPr>
          <p:nvPr/>
        </p:nvPicPr>
        <p:blipFill>
          <a:blip r:embed="rId4"/>
          <a:stretch>
            <a:fillRect/>
          </a:stretch>
        </p:blipFill>
        <p:spPr>
          <a:xfrm>
            <a:off x="2211345" y="2819271"/>
            <a:ext cx="8115300" cy="3171825"/>
          </a:xfrm>
          <a:prstGeom prst="rect">
            <a:avLst/>
          </a:prstGeom>
        </p:spPr>
      </p:pic>
    </p:spTree>
    <p:extLst>
      <p:ext uri="{BB962C8B-B14F-4D97-AF65-F5344CB8AC3E}">
        <p14:creationId xmlns:p14="http://schemas.microsoft.com/office/powerpoint/2010/main" val="1343690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 Maps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357888" y="2044036"/>
                <a:ext cx="3039376" cy="1700061"/>
              </a:xfrm>
            </p:spPr>
            <p:txBody>
              <a:bodyPr>
                <a:normAutofit/>
              </a:bodyPr>
              <a:lstStyle/>
              <a:p>
                <a:pPr marL="0" indent="0">
                  <a:buNone/>
                </a:pPr>
                <a:r>
                  <a:rPr lang="en-US" dirty="0" smtClean="0"/>
                  <a:t>Summary:</a:t>
                </a:r>
              </a:p>
              <a:p>
                <a:pPr marL="0" indent="0">
                  <a:buNone/>
                </a:pPr>
                <a:r>
                  <a:rPr lang="en-US" dirty="0" smtClean="0"/>
                  <a:t>Face</a:t>
                </a:r>
                <a14:m>
                  <m:oMath xmlns:m="http://schemas.openxmlformats.org/officeDocument/2006/math">
                    <m:r>
                      <a:rPr lang="en-US" b="0" i="1" smtClean="0">
                        <a:latin typeface="Cambria Math" panose="02040503050406030204" pitchFamily="18" charset="0"/>
                      </a:rPr>
                      <m:t>⇒</m:t>
                    </m:r>
                  </m:oMath>
                </a14:m>
                <a:r>
                  <a:rPr lang="en-US" dirty="0" smtClean="0"/>
                  <a:t>Point</a:t>
                </a:r>
                <a:endParaRPr lang="en-US" dirty="0" smtClean="0"/>
              </a:p>
              <a:p>
                <a:pPr marL="0" indent="0">
                  <a:buNone/>
                </a:pPr>
                <a:r>
                  <a:rPr lang="en-US" dirty="0" smtClean="0"/>
                  <a:t>Edge</a:t>
                </a:r>
                <a14:m>
                  <m:oMath xmlns:m="http://schemas.openxmlformats.org/officeDocument/2006/math">
                    <m:r>
                      <a:rPr lang="en-US" b="0" i="1" smtClean="0">
                        <a:latin typeface="Cambria Math" panose="02040503050406030204" pitchFamily="18" charset="0"/>
                      </a:rPr>
                      <m:t>⇒</m:t>
                    </m:r>
                  </m:oMath>
                </a14:m>
                <a:r>
                  <a:rPr lang="en-US" dirty="0" smtClean="0"/>
                  <a:t>Great </a:t>
                </a:r>
                <a:r>
                  <a:rPr lang="en-US" dirty="0" smtClean="0"/>
                  <a:t>arc</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357888" y="2044036"/>
                <a:ext cx="3039376" cy="1700061"/>
              </a:xfrm>
              <a:blipFill rotWithShape="0">
                <a:blip r:embed="rId3"/>
                <a:stretch>
                  <a:fillRect l="-4217" t="-5735"/>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5915411" y="1659313"/>
            <a:ext cx="4638675" cy="3133725"/>
          </a:xfrm>
          <a:prstGeom prst="rect">
            <a:avLst/>
          </a:prstGeom>
        </p:spPr>
      </p:pic>
      <p:sp>
        <p:nvSpPr>
          <p:cNvPr id="6" name="Content Placeholder 2"/>
          <p:cNvSpPr txBox="1">
            <a:spLocks/>
          </p:cNvSpPr>
          <p:nvPr/>
        </p:nvSpPr>
        <p:spPr>
          <a:xfrm>
            <a:off x="3877576" y="5841979"/>
            <a:ext cx="4075670" cy="669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Why </a:t>
            </a:r>
            <a:r>
              <a:rPr lang="en-US" dirty="0" smtClean="0"/>
              <a:t>does this matter?</a:t>
            </a:r>
            <a:endParaRPr lang="en-US" dirty="0"/>
          </a:p>
        </p:txBody>
      </p:sp>
    </p:spTree>
    <p:extLst>
      <p:ext uri="{BB962C8B-B14F-4D97-AF65-F5344CB8AC3E}">
        <p14:creationId xmlns:p14="http://schemas.microsoft.com/office/powerpoint/2010/main" val="3785909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SAT</a:t>
            </a:r>
            <a:endParaRPr lang="en-US" dirty="0"/>
          </a:p>
        </p:txBody>
      </p:sp>
      <p:sp>
        <p:nvSpPr>
          <p:cNvPr id="3" name="Content Placeholder 2"/>
          <p:cNvSpPr>
            <a:spLocks noGrp="1"/>
          </p:cNvSpPr>
          <p:nvPr>
            <p:ph idx="1"/>
          </p:nvPr>
        </p:nvSpPr>
        <p:spPr/>
        <p:txBody>
          <a:bodyPr/>
          <a:lstStyle/>
          <a:p>
            <a:pPr marL="0" indent="0">
              <a:buNone/>
            </a:pPr>
            <a:r>
              <a:rPr lang="en-US" dirty="0" smtClean="0"/>
              <a:t>How modern is this stuff?</a:t>
            </a:r>
          </a:p>
          <a:p>
            <a:pPr marL="0" indent="0">
              <a:buNone/>
            </a:pPr>
            <a:r>
              <a:rPr lang="en-US" dirty="0" smtClean="0"/>
              <a:t>When were SAT/GJK invented in comparison to this stuff?</a:t>
            </a:r>
          </a:p>
          <a:p>
            <a:pPr marL="0" indent="0">
              <a:buNone/>
            </a:pPr>
            <a:r>
              <a:rPr lang="en-US" dirty="0" smtClean="0"/>
              <a:t>	HST is credited to </a:t>
            </a:r>
            <a:r>
              <a:rPr lang="en-US" dirty="0"/>
              <a:t>Hermann Minkowski (1864 </a:t>
            </a:r>
            <a:r>
              <a:rPr lang="en-US" dirty="0" smtClean="0"/>
              <a:t>-1909)</a:t>
            </a:r>
          </a:p>
          <a:p>
            <a:pPr marL="0" indent="0">
              <a:buNone/>
            </a:pPr>
            <a:r>
              <a:rPr lang="en-US" dirty="0" smtClean="0"/>
              <a:t>	SAT probably used in computers around 1980</a:t>
            </a:r>
          </a:p>
          <a:p>
            <a:pPr marL="0" indent="0">
              <a:buNone/>
            </a:pPr>
            <a:r>
              <a:rPr lang="en-US" dirty="0" smtClean="0"/>
              <a:t>	GJK published in 1988</a:t>
            </a:r>
          </a:p>
          <a:p>
            <a:pPr marL="0" indent="0">
              <a:buNone/>
            </a:pPr>
            <a:r>
              <a:rPr lang="en-US" dirty="0" smtClean="0"/>
              <a:t>	Modern SAT: 2013</a:t>
            </a:r>
            <a:endParaRPr lang="en-US" dirty="0"/>
          </a:p>
        </p:txBody>
      </p:sp>
    </p:spTree>
    <p:extLst>
      <p:ext uri="{BB962C8B-B14F-4D97-AF65-F5344CB8AC3E}">
        <p14:creationId xmlns:p14="http://schemas.microsoft.com/office/powerpoint/2010/main" val="4138769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 Maps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83157" y="1576742"/>
                <a:ext cx="3152775" cy="713152"/>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83157" y="1576742"/>
                <a:ext cx="3152775" cy="713152"/>
              </a:xfr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6931680" y="1531626"/>
                <a:ext cx="3067050" cy="7067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m:oMathPara>
                </a14:m>
                <a:endParaRPr lang="en-US" dirty="0" smtClean="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6931680" y="1531626"/>
                <a:ext cx="3067050" cy="706781"/>
              </a:xfrm>
              <a:prstGeom prst="rect">
                <a:avLst/>
              </a:prstGeom>
              <a:blipFill rotWithShape="0">
                <a:blip r:embed="rId4"/>
                <a:stretch>
                  <a:fillRect/>
                </a:stretch>
              </a:blipFill>
            </p:spPr>
            <p:txBody>
              <a:bodyPr/>
              <a:lstStyle/>
              <a:p>
                <a:r>
                  <a:rPr lang="en-US">
                    <a:noFill/>
                  </a:rPr>
                  <a:t> </a:t>
                </a:r>
              </a:p>
            </p:txBody>
          </p:sp>
        </mc:Fallback>
      </mc:AlternateContent>
      <p:sp>
        <p:nvSpPr>
          <p:cNvPr id="8" name="Content Placeholder 2"/>
          <p:cNvSpPr txBox="1">
            <a:spLocks/>
          </p:cNvSpPr>
          <p:nvPr/>
        </p:nvSpPr>
        <p:spPr>
          <a:xfrm>
            <a:off x="3687201" y="6144848"/>
            <a:ext cx="3317019" cy="6019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What can we notice?</a:t>
            </a:r>
            <a:endParaRPr lang="en-US" dirty="0"/>
          </a:p>
        </p:txBody>
      </p:sp>
      <p:pic>
        <p:nvPicPr>
          <p:cNvPr id="9" name="Picture 8"/>
          <p:cNvPicPr>
            <a:picLocks noChangeAspect="1"/>
          </p:cNvPicPr>
          <p:nvPr/>
        </p:nvPicPr>
        <p:blipFill>
          <a:blip r:embed="rId5"/>
          <a:stretch>
            <a:fillRect/>
          </a:stretch>
        </p:blipFill>
        <p:spPr>
          <a:xfrm>
            <a:off x="6931680" y="2113681"/>
            <a:ext cx="3067050" cy="3152775"/>
          </a:xfrm>
          <a:prstGeom prst="rect">
            <a:avLst/>
          </a:prstGeom>
        </p:spPr>
      </p:pic>
      <p:pic>
        <p:nvPicPr>
          <p:cNvPr id="10" name="Picture 9"/>
          <p:cNvPicPr>
            <a:picLocks noChangeAspect="1"/>
          </p:cNvPicPr>
          <p:nvPr/>
        </p:nvPicPr>
        <p:blipFill>
          <a:blip r:embed="rId6"/>
          <a:stretch>
            <a:fillRect/>
          </a:stretch>
        </p:blipFill>
        <p:spPr>
          <a:xfrm>
            <a:off x="1183158" y="2104156"/>
            <a:ext cx="3152775" cy="3162300"/>
          </a:xfrm>
          <a:prstGeom prst="rect">
            <a:avLst/>
          </a:prstGeom>
        </p:spPr>
      </p:pic>
    </p:spTree>
    <p:extLst>
      <p:ext uri="{BB962C8B-B14F-4D97-AF65-F5344CB8AC3E}">
        <p14:creationId xmlns:p14="http://schemas.microsoft.com/office/powerpoint/2010/main" val="3513550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6931680" y="2113681"/>
            <a:ext cx="3067050" cy="3152775"/>
          </a:xfrm>
          <a:prstGeom prst="rect">
            <a:avLst/>
          </a:prstGeom>
        </p:spPr>
      </p:pic>
      <p:pic>
        <p:nvPicPr>
          <p:cNvPr id="15" name="Picture 14"/>
          <p:cNvPicPr>
            <a:picLocks noChangeAspect="1"/>
          </p:cNvPicPr>
          <p:nvPr/>
        </p:nvPicPr>
        <p:blipFill>
          <a:blip r:embed="rId4"/>
          <a:stretch>
            <a:fillRect/>
          </a:stretch>
        </p:blipFill>
        <p:spPr>
          <a:xfrm>
            <a:off x="1183158" y="2104156"/>
            <a:ext cx="3152775" cy="3162300"/>
          </a:xfrm>
          <a:prstGeom prst="rect">
            <a:avLst/>
          </a:prstGeom>
        </p:spPr>
      </p:pic>
      <p:sp>
        <p:nvSpPr>
          <p:cNvPr id="2" name="Title 1"/>
          <p:cNvSpPr>
            <a:spLocks noGrp="1"/>
          </p:cNvSpPr>
          <p:nvPr>
            <p:ph type="title"/>
          </p:nvPr>
        </p:nvSpPr>
        <p:spPr/>
        <p:txBody>
          <a:bodyPr/>
          <a:lstStyle/>
          <a:p>
            <a:r>
              <a:rPr lang="en-US" dirty="0" smtClean="0"/>
              <a:t>Gauss Maps</a:t>
            </a:r>
            <a:endParaRPr lang="en-US" dirty="0"/>
          </a:p>
        </p:txBody>
      </p:sp>
      <p:sp>
        <p:nvSpPr>
          <p:cNvPr id="8" name="Content Placeholder 2"/>
          <p:cNvSpPr txBox="1">
            <a:spLocks/>
          </p:cNvSpPr>
          <p:nvPr/>
        </p:nvSpPr>
        <p:spPr>
          <a:xfrm>
            <a:off x="3460276" y="5767525"/>
            <a:ext cx="4596329" cy="6019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Face </a:t>
            </a:r>
            <a:r>
              <a:rPr lang="en-US" dirty="0" err="1" smtClean="0"/>
              <a:t>normals</a:t>
            </a:r>
            <a:r>
              <a:rPr lang="en-US" dirty="0" smtClean="0"/>
              <a:t> show up in both</a:t>
            </a:r>
            <a:endParaRPr lang="en-US" dirty="0"/>
          </a:p>
        </p:txBody>
      </p:sp>
      <p:sp>
        <p:nvSpPr>
          <p:cNvPr id="9" name="Oval 8"/>
          <p:cNvSpPr/>
          <p:nvPr/>
        </p:nvSpPr>
        <p:spPr>
          <a:xfrm>
            <a:off x="2572263" y="3614718"/>
            <a:ext cx="160226" cy="16022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841747" y="3975033"/>
            <a:ext cx="160226" cy="16022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219563" y="3503306"/>
            <a:ext cx="160226" cy="16022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503305" y="3898207"/>
            <a:ext cx="160226" cy="16022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Content Placeholder 2"/>
              <p:cNvSpPr txBox="1">
                <a:spLocks/>
              </p:cNvSpPr>
              <p:nvPr/>
            </p:nvSpPr>
            <p:spPr>
              <a:xfrm>
                <a:off x="1183157" y="1576742"/>
                <a:ext cx="3152775" cy="7131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oMath>
                  </m:oMathPara>
                </a14:m>
                <a:endParaRPr lang="en-US" dirty="0"/>
              </a:p>
            </p:txBody>
          </p:sp>
        </mc:Choice>
        <mc:Fallback xmlns="">
          <p:sp>
            <p:nvSpPr>
              <p:cNvPr id="14" name="Content Placeholder 2"/>
              <p:cNvSpPr txBox="1">
                <a:spLocks noRot="1" noChangeAspect="1" noMove="1" noResize="1" noEditPoints="1" noAdjustHandles="1" noChangeArrowheads="1" noChangeShapeType="1" noTextEdit="1"/>
              </p:cNvSpPr>
              <p:nvPr/>
            </p:nvSpPr>
            <p:spPr>
              <a:xfrm>
                <a:off x="1183157" y="1576742"/>
                <a:ext cx="3152775" cy="71315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Content Placeholder 2"/>
              <p:cNvSpPr txBox="1">
                <a:spLocks/>
              </p:cNvSpPr>
              <p:nvPr/>
            </p:nvSpPr>
            <p:spPr>
              <a:xfrm>
                <a:off x="6931680" y="1531626"/>
                <a:ext cx="3067050" cy="7067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m:oMathPara>
                </a14:m>
                <a:endParaRPr lang="en-US" dirty="0" smtClean="0"/>
              </a:p>
            </p:txBody>
          </p:sp>
        </mc:Choice>
        <mc:Fallback xmlns="">
          <p:sp>
            <p:nvSpPr>
              <p:cNvPr id="18" name="Content Placeholder 2"/>
              <p:cNvSpPr txBox="1">
                <a:spLocks noRot="1" noChangeAspect="1" noMove="1" noResize="1" noEditPoints="1" noAdjustHandles="1" noChangeArrowheads="1" noChangeShapeType="1" noTextEdit="1"/>
              </p:cNvSpPr>
              <p:nvPr/>
            </p:nvSpPr>
            <p:spPr>
              <a:xfrm>
                <a:off x="6931680" y="1531626"/>
                <a:ext cx="3067050" cy="706781"/>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12803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6931414" y="2113681"/>
            <a:ext cx="3067050" cy="3152775"/>
          </a:xfrm>
          <a:prstGeom prst="rect">
            <a:avLst/>
          </a:prstGeom>
        </p:spPr>
      </p:pic>
      <p:pic>
        <p:nvPicPr>
          <p:cNvPr id="15" name="Picture 14"/>
          <p:cNvPicPr>
            <a:picLocks noChangeAspect="1"/>
          </p:cNvPicPr>
          <p:nvPr/>
        </p:nvPicPr>
        <p:blipFill>
          <a:blip r:embed="rId4"/>
          <a:stretch>
            <a:fillRect/>
          </a:stretch>
        </p:blipFill>
        <p:spPr>
          <a:xfrm>
            <a:off x="1183158" y="2104156"/>
            <a:ext cx="3152775" cy="3162300"/>
          </a:xfrm>
          <a:prstGeom prst="rect">
            <a:avLst/>
          </a:prstGeom>
        </p:spPr>
      </p:pic>
      <p:sp>
        <p:nvSpPr>
          <p:cNvPr id="2" name="Title 1"/>
          <p:cNvSpPr>
            <a:spLocks noGrp="1"/>
          </p:cNvSpPr>
          <p:nvPr>
            <p:ph type="title"/>
          </p:nvPr>
        </p:nvSpPr>
        <p:spPr/>
        <p:txBody>
          <a:bodyPr/>
          <a:lstStyle/>
          <a:p>
            <a:r>
              <a:rPr lang="en-US" dirty="0" smtClean="0"/>
              <a:t>Gauss Maps</a:t>
            </a:r>
            <a:endParaRPr lang="en-US" dirty="0"/>
          </a:p>
        </p:txBody>
      </p:sp>
      <p:sp>
        <p:nvSpPr>
          <p:cNvPr id="8" name="Content Placeholder 2"/>
          <p:cNvSpPr txBox="1">
            <a:spLocks/>
          </p:cNvSpPr>
          <p:nvPr/>
        </p:nvSpPr>
        <p:spPr>
          <a:xfrm>
            <a:off x="1779373" y="5767525"/>
            <a:ext cx="7647671" cy="6019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Other points only exist when great arcs intersect!</a:t>
            </a:r>
            <a:endParaRPr lang="en-US" dirty="0"/>
          </a:p>
        </p:txBody>
      </p:sp>
      <p:sp>
        <p:nvSpPr>
          <p:cNvPr id="9" name="Oval 8"/>
          <p:cNvSpPr/>
          <p:nvPr/>
        </p:nvSpPr>
        <p:spPr>
          <a:xfrm>
            <a:off x="2591699" y="3044730"/>
            <a:ext cx="160226" cy="16022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44305" y="3599271"/>
            <a:ext cx="160226" cy="16022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773005" y="3626876"/>
            <a:ext cx="160226" cy="16022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68839" y="4051270"/>
            <a:ext cx="160226" cy="16022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245739" y="2966243"/>
            <a:ext cx="160226" cy="16022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398345" y="3520784"/>
            <a:ext cx="160226" cy="16022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427045" y="3548389"/>
            <a:ext cx="160226" cy="16022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222879" y="3972783"/>
            <a:ext cx="160226" cy="16022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Content Placeholder 2"/>
              <p:cNvSpPr>
                <a:spLocks noGrp="1"/>
              </p:cNvSpPr>
              <p:nvPr>
                <p:ph idx="1"/>
              </p:nvPr>
            </p:nvSpPr>
            <p:spPr>
              <a:xfrm>
                <a:off x="1183157" y="1576742"/>
                <a:ext cx="3152775" cy="713152"/>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oMath>
                  </m:oMathPara>
                </a14:m>
                <a:endParaRPr lang="en-US" dirty="0"/>
              </a:p>
            </p:txBody>
          </p:sp>
        </mc:Choice>
        <mc:Fallback xmlns="">
          <p:sp>
            <p:nvSpPr>
              <p:cNvPr id="17" name="Content Placeholder 2"/>
              <p:cNvSpPr>
                <a:spLocks noGrp="1" noRot="1" noChangeAspect="1" noMove="1" noResize="1" noEditPoints="1" noAdjustHandles="1" noChangeArrowheads="1" noChangeShapeType="1" noTextEdit="1"/>
              </p:cNvSpPr>
              <p:nvPr>
                <p:ph idx="1"/>
              </p:nvPr>
            </p:nvSpPr>
            <p:spPr>
              <a:xfrm>
                <a:off x="1183157" y="1576742"/>
                <a:ext cx="3152775" cy="713152"/>
              </a:xfr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p:cNvSpPr txBox="1">
                <a:spLocks/>
              </p:cNvSpPr>
              <p:nvPr/>
            </p:nvSpPr>
            <p:spPr>
              <a:xfrm>
                <a:off x="6931680" y="1531626"/>
                <a:ext cx="3067050" cy="7067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m:oMathPara>
                </a14:m>
                <a:endParaRPr lang="en-US" dirty="0" smtClean="0"/>
              </a:p>
            </p:txBody>
          </p:sp>
        </mc:Choice>
        <mc:Fallback xmlns="">
          <p:sp>
            <p:nvSpPr>
              <p:cNvPr id="22" name="Content Placeholder 2"/>
              <p:cNvSpPr txBox="1">
                <a:spLocks noRot="1" noChangeAspect="1" noMove="1" noResize="1" noEditPoints="1" noAdjustHandles="1" noChangeArrowheads="1" noChangeShapeType="1" noTextEdit="1"/>
              </p:cNvSpPr>
              <p:nvPr/>
            </p:nvSpPr>
            <p:spPr>
              <a:xfrm>
                <a:off x="6931680" y="1531626"/>
                <a:ext cx="3067050" cy="706781"/>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33019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 Maps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Two edges only form a surface on the Minkowski difference if their great arcs intersect!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a:t>*Real proof is outside this class’ scope</a:t>
            </a:r>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864721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 Maps</a:t>
            </a:r>
            <a:endParaRPr lang="en-US" dirty="0"/>
          </a:p>
        </p:txBody>
      </p:sp>
      <p:sp>
        <p:nvSpPr>
          <p:cNvPr id="3" name="Content Placeholder 2"/>
          <p:cNvSpPr>
            <a:spLocks noGrp="1"/>
          </p:cNvSpPr>
          <p:nvPr>
            <p:ph idx="1"/>
          </p:nvPr>
        </p:nvSpPr>
        <p:spPr/>
        <p:txBody>
          <a:bodyPr/>
          <a:lstStyle/>
          <a:p>
            <a:pPr marL="0" indent="0">
              <a:buNone/>
            </a:pPr>
            <a:r>
              <a:rPr lang="en-US" dirty="0" smtClean="0"/>
              <a:t>If the great arcs don’t intersect we can skip an edge pair!</a:t>
            </a:r>
          </a:p>
          <a:p>
            <a:pPr marL="0" indent="0">
              <a:buNone/>
            </a:pPr>
            <a:r>
              <a:rPr lang="en-US" dirty="0" smtClean="0"/>
              <a:t>	Cool…can we even do this efficiently?</a:t>
            </a:r>
          </a:p>
          <a:p>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Story time!</a:t>
            </a:r>
          </a:p>
        </p:txBody>
      </p:sp>
    </p:spTree>
    <p:extLst>
      <p:ext uri="{BB962C8B-B14F-4D97-AF65-F5344CB8AC3E}">
        <p14:creationId xmlns:p14="http://schemas.microsoft.com/office/powerpoint/2010/main" val="187832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 map optimizations</a:t>
            </a:r>
            <a:endParaRPr lang="en-US" dirty="0"/>
          </a:p>
        </p:txBody>
      </p:sp>
      <p:sp>
        <p:nvSpPr>
          <p:cNvPr id="3" name="Content Placeholder 2"/>
          <p:cNvSpPr>
            <a:spLocks noGrp="1"/>
          </p:cNvSpPr>
          <p:nvPr>
            <p:ph idx="1"/>
          </p:nvPr>
        </p:nvSpPr>
        <p:spPr>
          <a:xfrm>
            <a:off x="838200" y="1369408"/>
            <a:ext cx="10515600" cy="4486275"/>
          </a:xfrm>
        </p:spPr>
        <p:txBody>
          <a:bodyPr/>
          <a:lstStyle/>
          <a:p>
            <a:pPr marL="0" indent="0" algn="ctr">
              <a:buNone/>
            </a:pPr>
            <a:r>
              <a:rPr lang="en-US" dirty="0" smtClean="0"/>
              <a:t>Test planes defined by each edge!</a:t>
            </a:r>
          </a:p>
          <a:p>
            <a:pPr marL="0" indent="0">
              <a:buNone/>
            </a:pPr>
            <a:endParaRPr lang="en-US" b="0" dirty="0" smtClean="0"/>
          </a:p>
        </p:txBody>
      </p:sp>
      <p:pic>
        <p:nvPicPr>
          <p:cNvPr id="6" name="Picture 5"/>
          <p:cNvPicPr>
            <a:picLocks noChangeAspect="1"/>
          </p:cNvPicPr>
          <p:nvPr/>
        </p:nvPicPr>
        <p:blipFill>
          <a:blip r:embed="rId3"/>
          <a:stretch>
            <a:fillRect/>
          </a:stretch>
        </p:blipFill>
        <p:spPr>
          <a:xfrm>
            <a:off x="838200" y="1875646"/>
            <a:ext cx="4048125" cy="3524250"/>
          </a:xfrm>
          <a:prstGeom prst="rect">
            <a:avLst/>
          </a:prstGeom>
        </p:spPr>
      </p:pic>
      <p:pic>
        <p:nvPicPr>
          <p:cNvPr id="7" name="Picture 6"/>
          <p:cNvPicPr>
            <a:picLocks noChangeAspect="1"/>
          </p:cNvPicPr>
          <p:nvPr/>
        </p:nvPicPr>
        <p:blipFill>
          <a:blip r:embed="rId4"/>
          <a:stretch>
            <a:fillRect/>
          </a:stretch>
        </p:blipFill>
        <p:spPr>
          <a:xfrm>
            <a:off x="6972171" y="1951846"/>
            <a:ext cx="3857625" cy="3448050"/>
          </a:xfrm>
          <a:prstGeom prst="rect">
            <a:avLst/>
          </a:prstGeom>
        </p:spPr>
      </p:pic>
      <mc:AlternateContent xmlns:mc="http://schemas.openxmlformats.org/markup-compatibility/2006" xmlns:a14="http://schemas.microsoft.com/office/drawing/2010/main">
        <mc:Choice Requires="a14">
          <p:sp>
            <p:nvSpPr>
              <p:cNvPr id="8" name="Content Placeholder 2"/>
              <p:cNvSpPr txBox="1">
                <a:spLocks/>
              </p:cNvSpPr>
              <p:nvPr/>
            </p:nvSpPr>
            <p:spPr>
              <a:xfrm>
                <a:off x="330156" y="5491156"/>
                <a:ext cx="5064211" cy="5313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rPr>
                            <m:t>𝑐</m:t>
                          </m:r>
                          <m:r>
                            <a:rPr lang="en-US" i="1">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𝑏</m:t>
                              </m:r>
                              <m:r>
                                <a:rPr lang="en-US" i="1" smtClean="0">
                                  <a:latin typeface="Cambria Math" panose="02040503050406030204" pitchFamily="18" charset="0"/>
                                </a:rPr>
                                <m:t>×</m:t>
                              </m:r>
                              <m:r>
                                <a:rPr lang="en-US" i="1" smtClean="0">
                                  <a:latin typeface="Cambria Math" panose="02040503050406030204" pitchFamily="18" charset="0"/>
                                </a:rPr>
                                <m:t>𝑎</m:t>
                              </m:r>
                            </m:e>
                          </m:d>
                        </m:e>
                      </m:d>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𝑏</m:t>
                              </m:r>
                              <m:r>
                                <a:rPr lang="en-US" i="1" smtClean="0">
                                  <a:latin typeface="Cambria Math" panose="02040503050406030204" pitchFamily="18" charset="0"/>
                                </a:rPr>
                                <m:t>×</m:t>
                              </m:r>
                              <m:r>
                                <a:rPr lang="en-US" i="1" smtClean="0">
                                  <a:latin typeface="Cambria Math" panose="02040503050406030204" pitchFamily="18" charset="0"/>
                                </a:rPr>
                                <m:t>𝑎</m:t>
                              </m:r>
                            </m:e>
                          </m:d>
                        </m:e>
                      </m:d>
                      <m:r>
                        <a:rPr lang="en-US" i="1" smtClean="0">
                          <a:latin typeface="Cambria Math" panose="02040503050406030204" pitchFamily="18" charset="0"/>
                        </a:rPr>
                        <m:t>&lt;0</m:t>
                      </m:r>
                    </m:oMath>
                  </m:oMathPara>
                </a14:m>
                <a:endParaRPr lang="en-US" dirty="0" smtClean="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330156" y="5491156"/>
                <a:ext cx="5064211" cy="53134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6295767" y="5462960"/>
                <a:ext cx="4948881" cy="5519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d>
                            <m:dPr>
                              <m:ctrlPr>
                                <a:rPr lang="en-US" i="1">
                                  <a:latin typeface="Cambria Math" panose="02040503050406030204" pitchFamily="18" charset="0"/>
                                </a:rPr>
                              </m:ctrlPr>
                            </m:dPr>
                            <m:e>
                              <m:r>
                                <a:rPr lang="en-US" i="1" smtClean="0">
                                  <a:latin typeface="Cambria Math" panose="02040503050406030204" pitchFamily="18" charset="0"/>
                                </a:rPr>
                                <m:t>𝑑</m:t>
                              </m:r>
                              <m:r>
                                <a:rPr lang="en-US" i="1">
                                  <a:latin typeface="Cambria Math" panose="02040503050406030204" pitchFamily="18" charset="0"/>
                                </a:rPr>
                                <m:t>×</m:t>
                              </m:r>
                              <m:r>
                                <a:rPr lang="en-US" i="1" smtClean="0">
                                  <a:latin typeface="Cambria Math" panose="02040503050406030204" pitchFamily="18" charset="0"/>
                                </a:rPr>
                                <m:t>𝑐</m:t>
                              </m:r>
                            </m:e>
                          </m:d>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𝑏</m:t>
                          </m:r>
                          <m:r>
                            <a:rPr lang="en-US" i="1">
                              <a:latin typeface="Cambria Math" panose="02040503050406030204" pitchFamily="18" charset="0"/>
                            </a:rPr>
                            <m:t>∙</m:t>
                          </m:r>
                          <m:d>
                            <m:dPr>
                              <m:ctrlPr>
                                <a:rPr lang="en-US" i="1">
                                  <a:latin typeface="Cambria Math" panose="02040503050406030204" pitchFamily="18" charset="0"/>
                                </a:rPr>
                              </m:ctrlPr>
                            </m:dPr>
                            <m:e>
                              <m:r>
                                <a:rPr lang="en-US" i="1" smtClean="0">
                                  <a:latin typeface="Cambria Math" panose="02040503050406030204" pitchFamily="18" charset="0"/>
                                </a:rPr>
                                <m:t>𝑑</m:t>
                              </m:r>
                              <m:r>
                                <a:rPr lang="en-US" i="1">
                                  <a:latin typeface="Cambria Math" panose="02040503050406030204" pitchFamily="18" charset="0"/>
                                </a:rPr>
                                <m:t>×</m:t>
                              </m:r>
                              <m:r>
                                <a:rPr lang="en-US" i="1" smtClean="0">
                                  <a:latin typeface="Cambria Math" panose="02040503050406030204" pitchFamily="18" charset="0"/>
                                </a:rPr>
                                <m:t>𝑐</m:t>
                              </m:r>
                            </m:e>
                          </m:d>
                        </m:e>
                      </m:d>
                      <m:r>
                        <a:rPr lang="en-US" i="1">
                          <a:latin typeface="Cambria Math" panose="02040503050406030204" pitchFamily="18" charset="0"/>
                        </a:rPr>
                        <m:t>&lt;0</m:t>
                      </m:r>
                    </m:oMath>
                  </m:oMathPara>
                </a14:m>
                <a:endParaRPr lang="en-US" dirty="0"/>
              </a:p>
              <a:p>
                <a:pPr marL="0" indent="0">
                  <a:buFont typeface="Arial" panose="020B0604020202020204" pitchFamily="34" charset="0"/>
                  <a:buNone/>
                </a:pPr>
                <a:endParaRPr lang="en-US" dirty="0" smtClean="0"/>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6295767" y="5462960"/>
                <a:ext cx="4948881" cy="551936"/>
              </a:xfrm>
              <a:prstGeom prst="rect">
                <a:avLst/>
              </a:prstGeom>
              <a:blipFill rotWithShape="0">
                <a:blip r:embed="rId6"/>
                <a:stretch>
                  <a:fillRect/>
                </a:stretch>
              </a:blipFill>
            </p:spPr>
            <p:txBody>
              <a:bodyPr/>
              <a:lstStyle/>
              <a:p>
                <a:r>
                  <a:rPr lang="en-US">
                    <a:noFill/>
                  </a:rPr>
                  <a:t> </a:t>
                </a:r>
              </a:p>
            </p:txBody>
          </p:sp>
        </mc:Fallback>
      </mc:AlternateContent>
      <p:sp>
        <p:nvSpPr>
          <p:cNvPr id="11" name="Content Placeholder 2"/>
          <p:cNvSpPr txBox="1">
            <a:spLocks/>
          </p:cNvSpPr>
          <p:nvPr/>
        </p:nvSpPr>
        <p:spPr>
          <a:xfrm>
            <a:off x="3978875" y="6113757"/>
            <a:ext cx="3855308" cy="5127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Is this test sufficient?</a:t>
            </a:r>
          </a:p>
          <a:p>
            <a:pPr marL="0" indent="0">
              <a:buFont typeface="Arial" panose="020B0604020202020204" pitchFamily="34" charset="0"/>
              <a:buNone/>
            </a:pPr>
            <a:endParaRPr lang="en-US" dirty="0" smtClean="0"/>
          </a:p>
        </p:txBody>
      </p:sp>
    </p:spTree>
    <p:extLst>
      <p:ext uri="{BB962C8B-B14F-4D97-AF65-F5344CB8AC3E}">
        <p14:creationId xmlns:p14="http://schemas.microsoft.com/office/powerpoint/2010/main" val="27716084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 map optimizations</a:t>
            </a:r>
            <a:endParaRPr lang="en-US" dirty="0"/>
          </a:p>
        </p:txBody>
      </p:sp>
      <p:sp>
        <p:nvSpPr>
          <p:cNvPr id="3" name="Content Placeholder 2"/>
          <p:cNvSpPr>
            <a:spLocks noGrp="1"/>
          </p:cNvSpPr>
          <p:nvPr>
            <p:ph idx="1"/>
          </p:nvPr>
        </p:nvSpPr>
        <p:spPr/>
        <p:txBody>
          <a:bodyPr/>
          <a:lstStyle/>
          <a:p>
            <a:pPr marL="0" indent="0" algn="ctr">
              <a:buNone/>
            </a:pPr>
            <a:r>
              <a:rPr lang="en-US" dirty="0" smtClean="0"/>
              <a:t>What if the arcs are on opposite hemispheres?</a:t>
            </a:r>
            <a:endParaRPr lang="en-US" b="0" dirty="0" smtClean="0"/>
          </a:p>
        </p:txBody>
      </p:sp>
      <p:pic>
        <p:nvPicPr>
          <p:cNvPr id="4" name="Picture 3"/>
          <p:cNvPicPr>
            <a:picLocks noChangeAspect="1"/>
          </p:cNvPicPr>
          <p:nvPr/>
        </p:nvPicPr>
        <p:blipFill>
          <a:blip r:embed="rId3"/>
          <a:stretch>
            <a:fillRect/>
          </a:stretch>
        </p:blipFill>
        <p:spPr>
          <a:xfrm>
            <a:off x="3938071" y="2409724"/>
            <a:ext cx="3513052" cy="2963085"/>
          </a:xfrm>
          <a:prstGeom prst="rect">
            <a:avLst/>
          </a:prstGeom>
        </p:spPr>
      </p:pic>
    </p:spTree>
    <p:extLst>
      <p:ext uri="{BB962C8B-B14F-4D97-AF65-F5344CB8AC3E}">
        <p14:creationId xmlns:p14="http://schemas.microsoft.com/office/powerpoint/2010/main" val="794680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 map optimizations</a:t>
            </a:r>
            <a:endParaRPr lang="en-US" dirty="0"/>
          </a:p>
        </p:txBody>
      </p:sp>
      <p:sp>
        <p:nvSpPr>
          <p:cNvPr id="3" name="Content Placeholder 2"/>
          <p:cNvSpPr>
            <a:spLocks noGrp="1"/>
          </p:cNvSpPr>
          <p:nvPr>
            <p:ph idx="1"/>
          </p:nvPr>
        </p:nvSpPr>
        <p:spPr/>
        <p:txBody>
          <a:bodyPr/>
          <a:lstStyle/>
          <a:p>
            <a:pPr marL="0" indent="0" algn="ctr">
              <a:buNone/>
            </a:pPr>
            <a:r>
              <a:rPr lang="en-US" dirty="0" smtClean="0"/>
              <a:t>Test for the arcs being on the same hemisphere</a:t>
            </a:r>
            <a:endParaRPr lang="en-US" dirty="0"/>
          </a:p>
        </p:txBody>
      </p:sp>
      <p:pic>
        <p:nvPicPr>
          <p:cNvPr id="4" name="Picture 3"/>
          <p:cNvPicPr>
            <a:picLocks noChangeAspect="1"/>
          </p:cNvPicPr>
          <p:nvPr/>
        </p:nvPicPr>
        <p:blipFill>
          <a:blip r:embed="rId3"/>
          <a:stretch>
            <a:fillRect/>
          </a:stretch>
        </p:blipFill>
        <p:spPr>
          <a:xfrm>
            <a:off x="4391024" y="2343944"/>
            <a:ext cx="3409950" cy="3314700"/>
          </a:xfrm>
          <a:prstGeom prst="rect">
            <a:avLst/>
          </a:prstGeom>
        </p:spPr>
      </p:pic>
      <mc:AlternateContent xmlns:mc="http://schemas.openxmlformats.org/markup-compatibility/2006" xmlns:a14="http://schemas.microsoft.com/office/drawing/2010/main">
        <mc:Choice Requires="a14">
          <p:sp>
            <p:nvSpPr>
              <p:cNvPr id="5" name="Content Placeholder 2"/>
              <p:cNvSpPr txBox="1">
                <a:spLocks/>
              </p:cNvSpPr>
              <p:nvPr/>
            </p:nvSpPr>
            <p:spPr>
              <a:xfrm>
                <a:off x="3526823" y="5830641"/>
                <a:ext cx="5138351" cy="6054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𝑐</m:t>
                              </m:r>
                              <m:r>
                                <a:rPr lang="en-US" i="1">
                                  <a:latin typeface="Cambria Math" panose="02040503050406030204" pitchFamily="18" charset="0"/>
                                </a:rPr>
                                <m:t>×</m:t>
                              </m:r>
                              <m:r>
                                <a:rPr lang="en-US" i="1" smtClean="0">
                                  <a:latin typeface="Cambria Math" panose="02040503050406030204" pitchFamily="18" charset="0"/>
                                </a:rPr>
                                <m:t>𝑏</m:t>
                              </m:r>
                            </m:e>
                          </m:d>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𝑐</m:t>
                              </m:r>
                              <m:r>
                                <a:rPr lang="en-US" i="1">
                                  <a:latin typeface="Cambria Math" panose="02040503050406030204" pitchFamily="18" charset="0"/>
                                </a:rPr>
                                <m:t>×</m:t>
                              </m:r>
                              <m:r>
                                <a:rPr lang="en-US" i="1" smtClean="0">
                                  <a:latin typeface="Cambria Math" panose="02040503050406030204" pitchFamily="18" charset="0"/>
                                </a:rPr>
                                <m:t>𝑏</m:t>
                              </m:r>
                            </m:e>
                          </m:d>
                        </m:e>
                      </m:d>
                      <m:r>
                        <a:rPr lang="en-US" b="0" i="1" smtClean="0">
                          <a:latin typeface="Cambria Math" panose="02040503050406030204" pitchFamily="18" charset="0"/>
                        </a:rPr>
                        <m:t>&gt;</m:t>
                      </m:r>
                      <m:r>
                        <a:rPr lang="en-US" i="1">
                          <a:latin typeface="Cambria Math" panose="02040503050406030204" pitchFamily="18" charset="0"/>
                        </a:rPr>
                        <m:t>0</m:t>
                      </m:r>
                    </m:oMath>
                  </m:oMathPara>
                </a14:m>
                <a:endParaRPr lang="en-US"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3526823" y="5830641"/>
                <a:ext cx="5138351" cy="605482"/>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12350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 Maps - Great Arc Intersections</a:t>
            </a:r>
            <a:endParaRPr lang="en-US" dirty="0"/>
          </a:p>
        </p:txBody>
      </p:sp>
      <p:sp>
        <p:nvSpPr>
          <p:cNvPr id="3" name="Content Placeholder 2"/>
          <p:cNvSpPr>
            <a:spLocks noGrp="1"/>
          </p:cNvSpPr>
          <p:nvPr>
            <p:ph idx="1"/>
          </p:nvPr>
        </p:nvSpPr>
        <p:spPr>
          <a:xfrm>
            <a:off x="838200" y="1507525"/>
            <a:ext cx="10515600" cy="699786"/>
          </a:xfrm>
        </p:spPr>
        <p:txBody>
          <a:bodyPr/>
          <a:lstStyle/>
          <a:p>
            <a:pPr marL="0" indent="0">
              <a:buNone/>
            </a:pPr>
            <a:r>
              <a:rPr lang="en-US" b="0" dirty="0" smtClean="0"/>
              <a:t>Total test is three scalar triple products:</a:t>
            </a:r>
            <a:endParaRPr lang="en-US" dirty="0" smtClean="0"/>
          </a:p>
          <a:p>
            <a:endParaRPr lang="en-US" dirty="0"/>
          </a:p>
          <a:p>
            <a:endParaRPr lang="en-US" dirty="0"/>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3546389" y="2004484"/>
                <a:ext cx="5065776" cy="530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rPr>
                            <m:t>𝑐</m:t>
                          </m:r>
                          <m:r>
                            <a:rPr lang="en-US" i="1">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𝑏</m:t>
                              </m:r>
                              <m:r>
                                <a:rPr lang="en-US" i="1" smtClean="0">
                                  <a:latin typeface="Cambria Math" panose="02040503050406030204" pitchFamily="18" charset="0"/>
                                </a:rPr>
                                <m:t>×</m:t>
                              </m:r>
                              <m:r>
                                <a:rPr lang="en-US" i="1" smtClean="0">
                                  <a:latin typeface="Cambria Math" panose="02040503050406030204" pitchFamily="18" charset="0"/>
                                </a:rPr>
                                <m:t>𝑎</m:t>
                              </m:r>
                            </m:e>
                          </m:d>
                        </m:e>
                      </m:d>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𝑏</m:t>
                              </m:r>
                              <m:r>
                                <a:rPr lang="en-US" i="1" smtClean="0">
                                  <a:latin typeface="Cambria Math" panose="02040503050406030204" pitchFamily="18" charset="0"/>
                                </a:rPr>
                                <m:t>×</m:t>
                              </m:r>
                              <m:r>
                                <a:rPr lang="en-US" i="1" smtClean="0">
                                  <a:latin typeface="Cambria Math" panose="02040503050406030204" pitchFamily="18" charset="0"/>
                                </a:rPr>
                                <m:t>𝑎</m:t>
                              </m:r>
                            </m:e>
                          </m:d>
                        </m:e>
                      </m:d>
                      <m:r>
                        <a:rPr lang="en-US" i="1" smtClean="0">
                          <a:latin typeface="Cambria Math" panose="02040503050406030204" pitchFamily="18" charset="0"/>
                        </a:rPr>
                        <m:t>&lt;0</m:t>
                      </m:r>
                    </m:oMath>
                  </m:oMathPara>
                </a14:m>
                <a:endParaRPr lang="en-US" dirty="0" smtClean="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3546389" y="2004484"/>
                <a:ext cx="5065776" cy="53035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3544825" y="2463545"/>
                <a:ext cx="5065776" cy="530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d>
                            <m:dPr>
                              <m:ctrlPr>
                                <a:rPr lang="en-US" i="1">
                                  <a:latin typeface="Cambria Math" panose="02040503050406030204" pitchFamily="18" charset="0"/>
                                </a:rPr>
                              </m:ctrlPr>
                            </m:dPr>
                            <m:e>
                              <m:r>
                                <a:rPr lang="en-US" i="1" smtClean="0">
                                  <a:latin typeface="Cambria Math" panose="02040503050406030204" pitchFamily="18" charset="0"/>
                                </a:rPr>
                                <m:t>𝑑</m:t>
                              </m:r>
                              <m:r>
                                <a:rPr lang="en-US" i="1">
                                  <a:latin typeface="Cambria Math" panose="02040503050406030204" pitchFamily="18" charset="0"/>
                                </a:rPr>
                                <m:t>×</m:t>
                              </m:r>
                              <m:r>
                                <a:rPr lang="en-US" i="1" smtClean="0">
                                  <a:latin typeface="Cambria Math" panose="02040503050406030204" pitchFamily="18" charset="0"/>
                                </a:rPr>
                                <m:t>𝑐</m:t>
                              </m:r>
                            </m:e>
                          </m:d>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𝑏</m:t>
                          </m:r>
                          <m:r>
                            <a:rPr lang="en-US" i="1">
                              <a:latin typeface="Cambria Math" panose="02040503050406030204" pitchFamily="18" charset="0"/>
                            </a:rPr>
                            <m:t>∙</m:t>
                          </m:r>
                          <m:d>
                            <m:dPr>
                              <m:ctrlPr>
                                <a:rPr lang="en-US" i="1">
                                  <a:latin typeface="Cambria Math" panose="02040503050406030204" pitchFamily="18" charset="0"/>
                                </a:rPr>
                              </m:ctrlPr>
                            </m:dPr>
                            <m:e>
                              <m:r>
                                <a:rPr lang="en-US" i="1" smtClean="0">
                                  <a:latin typeface="Cambria Math" panose="02040503050406030204" pitchFamily="18" charset="0"/>
                                </a:rPr>
                                <m:t>𝑑</m:t>
                              </m:r>
                              <m:r>
                                <a:rPr lang="en-US" i="1">
                                  <a:latin typeface="Cambria Math" panose="02040503050406030204" pitchFamily="18" charset="0"/>
                                </a:rPr>
                                <m:t>×</m:t>
                              </m:r>
                              <m:r>
                                <a:rPr lang="en-US" i="1" smtClean="0">
                                  <a:latin typeface="Cambria Math" panose="02040503050406030204" pitchFamily="18" charset="0"/>
                                </a:rPr>
                                <m:t>𝑐</m:t>
                              </m:r>
                            </m:e>
                          </m:d>
                        </m:e>
                      </m:d>
                      <m:r>
                        <a:rPr lang="en-US" i="1">
                          <a:latin typeface="Cambria Math" panose="02040503050406030204" pitchFamily="18" charset="0"/>
                        </a:rPr>
                        <m:t>&lt;0</m:t>
                      </m:r>
                    </m:oMath>
                  </m:oMathPara>
                </a14:m>
                <a:endParaRPr lang="en-US" dirty="0"/>
              </a:p>
              <a:p>
                <a:pPr marL="0" indent="0">
                  <a:buFont typeface="Arial" panose="020B0604020202020204" pitchFamily="34" charset="0"/>
                  <a:buNone/>
                </a:pPr>
                <a:endParaRPr lang="en-US" dirty="0" smtClean="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3544825" y="2463545"/>
                <a:ext cx="5065776" cy="53035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3544825" y="2908776"/>
                <a:ext cx="5065776" cy="530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𝑐</m:t>
                              </m:r>
                              <m:r>
                                <a:rPr lang="en-US" i="1">
                                  <a:latin typeface="Cambria Math" panose="02040503050406030204" pitchFamily="18" charset="0"/>
                                </a:rPr>
                                <m:t>×</m:t>
                              </m:r>
                              <m:r>
                                <a:rPr lang="en-US" i="1" smtClean="0">
                                  <a:latin typeface="Cambria Math" panose="02040503050406030204" pitchFamily="18" charset="0"/>
                                </a:rPr>
                                <m:t>𝑏</m:t>
                              </m:r>
                            </m:e>
                          </m:d>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𝑐</m:t>
                              </m:r>
                              <m:r>
                                <a:rPr lang="en-US" i="1">
                                  <a:latin typeface="Cambria Math" panose="02040503050406030204" pitchFamily="18" charset="0"/>
                                </a:rPr>
                                <m:t>×</m:t>
                              </m:r>
                              <m:r>
                                <a:rPr lang="en-US" i="1" smtClean="0">
                                  <a:latin typeface="Cambria Math" panose="02040503050406030204" pitchFamily="18" charset="0"/>
                                </a:rPr>
                                <m:t>𝑏</m:t>
                              </m:r>
                            </m:e>
                          </m:d>
                        </m:e>
                      </m:d>
                      <m:r>
                        <a:rPr lang="en-US" b="0" i="1" smtClean="0">
                          <a:latin typeface="Cambria Math" panose="02040503050406030204" pitchFamily="18" charset="0"/>
                        </a:rPr>
                        <m:t>&gt;</m:t>
                      </m:r>
                      <m:r>
                        <a:rPr lang="en-US" i="1">
                          <a:latin typeface="Cambria Math" panose="02040503050406030204" pitchFamily="18" charset="0"/>
                        </a:rPr>
                        <m:t>0</m:t>
                      </m:r>
                    </m:oMath>
                  </m:oMathPara>
                </a14:m>
                <a:endParaRPr lang="en-US" dirty="0"/>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3544825" y="2908776"/>
                <a:ext cx="5065776" cy="53035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p:cNvSpPr txBox="1">
                <a:spLocks/>
              </p:cNvSpPr>
              <p:nvPr/>
            </p:nvSpPr>
            <p:spPr>
              <a:xfrm>
                <a:off x="2681416" y="3658073"/>
                <a:ext cx="7611762" cy="10266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𝑐</m:t>
                          </m:r>
                        </m:e>
                      </m:d>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oMath>
                  </m:oMathPara>
                </a14:m>
                <a:endParaRPr lang="en-US" dirty="0"/>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2681416" y="3658073"/>
                <a:ext cx="7611762" cy="1026685"/>
              </a:xfrm>
              <a:prstGeom prst="rect">
                <a:avLst/>
              </a:prstGeom>
              <a:blipFill rotWithShape="0">
                <a:blip r:embed="rId6"/>
                <a:stretch>
                  <a:fillRect/>
                </a:stretch>
              </a:blipFill>
            </p:spPr>
            <p:txBody>
              <a:bodyPr/>
              <a:lstStyle/>
              <a:p>
                <a:r>
                  <a:rPr lang="en-US">
                    <a:noFill/>
                  </a:rPr>
                  <a:t> </a:t>
                </a:r>
              </a:p>
            </p:txBody>
          </p:sp>
        </mc:Fallback>
      </mc:AlternateContent>
      <p:sp>
        <p:nvSpPr>
          <p:cNvPr id="12" name="Content Placeholder 2"/>
          <p:cNvSpPr txBox="1">
            <a:spLocks/>
          </p:cNvSpPr>
          <p:nvPr/>
        </p:nvSpPr>
        <p:spPr>
          <a:xfrm>
            <a:off x="558609" y="3672489"/>
            <a:ext cx="2986216" cy="579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Using the identity:</a:t>
            </a:r>
            <a:endParaRPr lang="en-US" dirty="0"/>
          </a:p>
        </p:txBody>
      </p:sp>
      <p:sp>
        <p:nvSpPr>
          <p:cNvPr id="13" name="Content Placeholder 2"/>
          <p:cNvSpPr txBox="1">
            <a:spLocks/>
          </p:cNvSpPr>
          <p:nvPr/>
        </p:nvSpPr>
        <p:spPr>
          <a:xfrm>
            <a:off x="1420454" y="5201380"/>
            <a:ext cx="2121243" cy="579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Optimize to:</a:t>
            </a:r>
            <a:endParaRPr lang="en-US" dirty="0"/>
          </a:p>
        </p:txBody>
      </p:sp>
      <mc:AlternateContent xmlns:mc="http://schemas.openxmlformats.org/markup-compatibility/2006" xmlns:a14="http://schemas.microsoft.com/office/drawing/2010/main">
        <mc:Choice Requires="a14">
          <p:sp>
            <p:nvSpPr>
              <p:cNvPr id="14" name="Content Placeholder 2"/>
              <p:cNvSpPr txBox="1">
                <a:spLocks/>
              </p:cNvSpPr>
              <p:nvPr/>
            </p:nvSpPr>
            <p:spPr>
              <a:xfrm>
                <a:off x="3544825" y="4848481"/>
                <a:ext cx="5065776" cy="530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rPr>
                            <m:t>𝑐</m:t>
                          </m:r>
                          <m:r>
                            <a:rPr lang="en-US" i="1">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𝑏</m:t>
                              </m:r>
                              <m:r>
                                <a:rPr lang="en-US" i="1" smtClean="0">
                                  <a:latin typeface="Cambria Math" panose="02040503050406030204" pitchFamily="18" charset="0"/>
                                </a:rPr>
                                <m:t>×</m:t>
                              </m:r>
                              <m:r>
                                <a:rPr lang="en-US" i="1" smtClean="0">
                                  <a:latin typeface="Cambria Math" panose="02040503050406030204" pitchFamily="18" charset="0"/>
                                </a:rPr>
                                <m:t>𝑎</m:t>
                              </m:r>
                            </m:e>
                          </m:d>
                        </m:e>
                      </m:d>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𝑏</m:t>
                              </m:r>
                              <m:r>
                                <a:rPr lang="en-US" i="1" smtClean="0">
                                  <a:latin typeface="Cambria Math" panose="02040503050406030204" pitchFamily="18" charset="0"/>
                                </a:rPr>
                                <m:t>×</m:t>
                              </m:r>
                              <m:r>
                                <a:rPr lang="en-US" i="1" smtClean="0">
                                  <a:latin typeface="Cambria Math" panose="02040503050406030204" pitchFamily="18" charset="0"/>
                                </a:rPr>
                                <m:t>𝑎</m:t>
                              </m:r>
                            </m:e>
                          </m:d>
                        </m:e>
                      </m:d>
                      <m:r>
                        <a:rPr lang="en-US" i="1" smtClean="0">
                          <a:latin typeface="Cambria Math" panose="02040503050406030204" pitchFamily="18" charset="0"/>
                        </a:rPr>
                        <m:t>&lt;0</m:t>
                      </m:r>
                    </m:oMath>
                  </m:oMathPara>
                </a14:m>
                <a:endParaRPr lang="en-US" dirty="0" smtClean="0"/>
              </a:p>
            </p:txBody>
          </p:sp>
        </mc:Choice>
        <mc:Fallback xmlns="">
          <p:sp>
            <p:nvSpPr>
              <p:cNvPr id="14" name="Content Placeholder 2"/>
              <p:cNvSpPr txBox="1">
                <a:spLocks noRot="1" noChangeAspect="1" noMove="1" noResize="1" noEditPoints="1" noAdjustHandles="1" noChangeArrowheads="1" noChangeShapeType="1" noTextEdit="1"/>
              </p:cNvSpPr>
              <p:nvPr/>
            </p:nvSpPr>
            <p:spPr>
              <a:xfrm>
                <a:off x="3544825" y="4848481"/>
                <a:ext cx="5065776" cy="53035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p:cNvSpPr txBox="1">
                <a:spLocks/>
              </p:cNvSpPr>
              <p:nvPr/>
            </p:nvSpPr>
            <p:spPr>
              <a:xfrm>
                <a:off x="3543261" y="5307542"/>
                <a:ext cx="5065776" cy="530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d>
                            <m:dPr>
                              <m:ctrlPr>
                                <a:rPr lang="en-US" i="1">
                                  <a:latin typeface="Cambria Math" panose="02040503050406030204" pitchFamily="18" charset="0"/>
                                </a:rPr>
                              </m:ctrlPr>
                            </m:dPr>
                            <m:e>
                              <m:r>
                                <a:rPr lang="en-US" i="1" smtClean="0">
                                  <a:latin typeface="Cambria Math" panose="02040503050406030204" pitchFamily="18" charset="0"/>
                                </a:rPr>
                                <m:t>𝑑</m:t>
                              </m:r>
                              <m:r>
                                <a:rPr lang="en-US" i="1">
                                  <a:latin typeface="Cambria Math" panose="02040503050406030204" pitchFamily="18" charset="0"/>
                                </a:rPr>
                                <m:t>×</m:t>
                              </m:r>
                              <m:r>
                                <a:rPr lang="en-US" i="1" smtClean="0">
                                  <a:latin typeface="Cambria Math" panose="02040503050406030204" pitchFamily="18" charset="0"/>
                                </a:rPr>
                                <m:t>𝑐</m:t>
                              </m:r>
                            </m:e>
                          </m:d>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𝑏</m:t>
                          </m:r>
                          <m:r>
                            <a:rPr lang="en-US" i="1">
                              <a:latin typeface="Cambria Math" panose="02040503050406030204" pitchFamily="18" charset="0"/>
                            </a:rPr>
                            <m:t>∙</m:t>
                          </m:r>
                          <m:d>
                            <m:dPr>
                              <m:ctrlPr>
                                <a:rPr lang="en-US" i="1">
                                  <a:latin typeface="Cambria Math" panose="02040503050406030204" pitchFamily="18" charset="0"/>
                                </a:rPr>
                              </m:ctrlPr>
                            </m:dPr>
                            <m:e>
                              <m:r>
                                <a:rPr lang="en-US" i="1" smtClean="0">
                                  <a:latin typeface="Cambria Math" panose="02040503050406030204" pitchFamily="18" charset="0"/>
                                </a:rPr>
                                <m:t>𝑑</m:t>
                              </m:r>
                              <m:r>
                                <a:rPr lang="en-US" i="1">
                                  <a:latin typeface="Cambria Math" panose="02040503050406030204" pitchFamily="18" charset="0"/>
                                </a:rPr>
                                <m:t>×</m:t>
                              </m:r>
                              <m:r>
                                <a:rPr lang="en-US" i="1" smtClean="0">
                                  <a:latin typeface="Cambria Math" panose="02040503050406030204" pitchFamily="18" charset="0"/>
                                </a:rPr>
                                <m:t>𝑐</m:t>
                              </m:r>
                            </m:e>
                          </m:d>
                        </m:e>
                      </m:d>
                      <m:r>
                        <a:rPr lang="en-US" i="1">
                          <a:latin typeface="Cambria Math" panose="02040503050406030204" pitchFamily="18" charset="0"/>
                        </a:rPr>
                        <m:t>&lt;0</m:t>
                      </m:r>
                    </m:oMath>
                  </m:oMathPara>
                </a14:m>
                <a:endParaRPr lang="en-US" dirty="0"/>
              </a:p>
              <a:p>
                <a:pPr marL="0" indent="0">
                  <a:buFont typeface="Arial" panose="020B0604020202020204" pitchFamily="34" charset="0"/>
                  <a:buNone/>
                </a:pPr>
                <a:endParaRPr lang="en-US" dirty="0" smtClean="0"/>
              </a:p>
            </p:txBody>
          </p:sp>
        </mc:Choice>
        <mc:Fallback xmlns="">
          <p:sp>
            <p:nvSpPr>
              <p:cNvPr id="15" name="Content Placeholder 2"/>
              <p:cNvSpPr txBox="1">
                <a:spLocks noRot="1" noChangeAspect="1" noMove="1" noResize="1" noEditPoints="1" noAdjustHandles="1" noChangeArrowheads="1" noChangeShapeType="1" noTextEdit="1"/>
              </p:cNvSpPr>
              <p:nvPr/>
            </p:nvSpPr>
            <p:spPr>
              <a:xfrm>
                <a:off x="3543261" y="5307542"/>
                <a:ext cx="5065776" cy="53035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p:cNvSpPr txBox="1">
                <a:spLocks/>
              </p:cNvSpPr>
              <p:nvPr/>
            </p:nvSpPr>
            <p:spPr>
              <a:xfrm>
                <a:off x="3543261" y="5752773"/>
                <a:ext cx="5065776" cy="530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rPr>
                            <m:t>𝑐</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𝑎</m:t>
                              </m:r>
                            </m:e>
                          </m:d>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𝑏</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𝑐</m:t>
                              </m:r>
                            </m:e>
                          </m:d>
                        </m:e>
                      </m:d>
                      <m:r>
                        <a:rPr lang="en-US" b="0" i="1" smtClean="0">
                          <a:latin typeface="Cambria Math" panose="02040503050406030204" pitchFamily="18" charset="0"/>
                        </a:rPr>
                        <m:t>&gt;</m:t>
                      </m:r>
                      <m:r>
                        <a:rPr lang="en-US" i="1">
                          <a:latin typeface="Cambria Math" panose="02040503050406030204" pitchFamily="18" charset="0"/>
                        </a:rPr>
                        <m:t>0</m:t>
                      </m:r>
                    </m:oMath>
                  </m:oMathPara>
                </a14:m>
                <a:endParaRPr lang="en-US" dirty="0"/>
              </a:p>
            </p:txBody>
          </p:sp>
        </mc:Choice>
        <mc:Fallback xmlns="">
          <p:sp>
            <p:nvSpPr>
              <p:cNvPr id="16" name="Content Placeholder 2"/>
              <p:cNvSpPr txBox="1">
                <a:spLocks noRot="1" noChangeAspect="1" noMove="1" noResize="1" noEditPoints="1" noAdjustHandles="1" noChangeArrowheads="1" noChangeShapeType="1" noTextEdit="1"/>
              </p:cNvSpPr>
              <p:nvPr/>
            </p:nvSpPr>
            <p:spPr>
              <a:xfrm>
                <a:off x="3543261" y="5752773"/>
                <a:ext cx="5065776" cy="53035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ontent Placeholder 2"/>
              <p:cNvSpPr txBox="1">
                <a:spLocks/>
              </p:cNvSpPr>
              <p:nvPr/>
            </p:nvSpPr>
            <p:spPr>
              <a:xfrm>
                <a:off x="8475457" y="2011844"/>
                <a:ext cx="705899" cy="530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&amp;&amp;</m:t>
                      </m:r>
                    </m:oMath>
                  </m:oMathPara>
                </a14:m>
                <a:endParaRPr lang="en-US" b="1" dirty="0" smtClean="0"/>
              </a:p>
            </p:txBody>
          </p:sp>
        </mc:Choice>
        <mc:Fallback xmlns="">
          <p:sp>
            <p:nvSpPr>
              <p:cNvPr id="17" name="Content Placeholder 2"/>
              <p:cNvSpPr txBox="1">
                <a:spLocks noRot="1" noChangeAspect="1" noMove="1" noResize="1" noEditPoints="1" noAdjustHandles="1" noChangeArrowheads="1" noChangeShapeType="1" noTextEdit="1"/>
              </p:cNvSpPr>
              <p:nvPr/>
            </p:nvSpPr>
            <p:spPr>
              <a:xfrm>
                <a:off x="8475457" y="2011844"/>
                <a:ext cx="705899" cy="530352"/>
              </a:xfrm>
              <a:prstGeom prst="rect">
                <a:avLst/>
              </a:prstGeom>
              <a:blipFill rotWithShape="0">
                <a:blip r:embed="rId10"/>
                <a:stretch>
                  <a:fillRect l="-1724" r="-17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Content Placeholder 2"/>
              <p:cNvSpPr txBox="1">
                <a:spLocks/>
              </p:cNvSpPr>
              <p:nvPr/>
            </p:nvSpPr>
            <p:spPr>
              <a:xfrm>
                <a:off x="8475457" y="2458097"/>
                <a:ext cx="705899" cy="530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&amp;&amp;</m:t>
                      </m:r>
                    </m:oMath>
                  </m:oMathPara>
                </a14:m>
                <a:endParaRPr lang="en-US" b="1" dirty="0" smtClean="0"/>
              </a:p>
            </p:txBody>
          </p:sp>
        </mc:Choice>
        <mc:Fallback xmlns="">
          <p:sp>
            <p:nvSpPr>
              <p:cNvPr id="18" name="Content Placeholder 2"/>
              <p:cNvSpPr txBox="1">
                <a:spLocks noRot="1" noChangeAspect="1" noMove="1" noResize="1" noEditPoints="1" noAdjustHandles="1" noChangeArrowheads="1" noChangeShapeType="1" noTextEdit="1"/>
              </p:cNvSpPr>
              <p:nvPr/>
            </p:nvSpPr>
            <p:spPr>
              <a:xfrm>
                <a:off x="8475457" y="2458097"/>
                <a:ext cx="705899" cy="530352"/>
              </a:xfrm>
              <a:prstGeom prst="rect">
                <a:avLst/>
              </a:prstGeom>
              <a:blipFill rotWithShape="0">
                <a:blip r:embed="rId11"/>
                <a:stretch>
                  <a:fillRect l="-1724" r="-17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p:cNvSpPr txBox="1">
                <a:spLocks/>
              </p:cNvSpPr>
              <p:nvPr/>
            </p:nvSpPr>
            <p:spPr>
              <a:xfrm>
                <a:off x="8475457" y="4866383"/>
                <a:ext cx="705899" cy="530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&amp;&amp;</m:t>
                      </m:r>
                    </m:oMath>
                  </m:oMathPara>
                </a14:m>
                <a:endParaRPr lang="en-US" b="1" dirty="0" smtClean="0"/>
              </a:p>
            </p:txBody>
          </p:sp>
        </mc:Choice>
        <mc:Fallback xmlns="">
          <p:sp>
            <p:nvSpPr>
              <p:cNvPr id="21" name="Content Placeholder 2"/>
              <p:cNvSpPr txBox="1">
                <a:spLocks noRot="1" noChangeAspect="1" noMove="1" noResize="1" noEditPoints="1" noAdjustHandles="1" noChangeArrowheads="1" noChangeShapeType="1" noTextEdit="1"/>
              </p:cNvSpPr>
              <p:nvPr/>
            </p:nvSpPr>
            <p:spPr>
              <a:xfrm>
                <a:off x="8475457" y="4866383"/>
                <a:ext cx="705899" cy="530352"/>
              </a:xfrm>
              <a:prstGeom prst="rect">
                <a:avLst/>
              </a:prstGeom>
              <a:blipFill rotWithShape="0">
                <a:blip r:embed="rId12"/>
                <a:stretch>
                  <a:fillRect l="-1724" r="-17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p:cNvSpPr txBox="1">
                <a:spLocks/>
              </p:cNvSpPr>
              <p:nvPr/>
            </p:nvSpPr>
            <p:spPr>
              <a:xfrm>
                <a:off x="8475457" y="5312636"/>
                <a:ext cx="705899" cy="530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&amp;&amp;</m:t>
                      </m:r>
                    </m:oMath>
                  </m:oMathPara>
                </a14:m>
                <a:endParaRPr lang="en-US" b="1" dirty="0" smtClean="0"/>
              </a:p>
            </p:txBody>
          </p:sp>
        </mc:Choice>
        <mc:Fallback xmlns="">
          <p:sp>
            <p:nvSpPr>
              <p:cNvPr id="22" name="Content Placeholder 2"/>
              <p:cNvSpPr txBox="1">
                <a:spLocks noRot="1" noChangeAspect="1" noMove="1" noResize="1" noEditPoints="1" noAdjustHandles="1" noChangeArrowheads="1" noChangeShapeType="1" noTextEdit="1"/>
              </p:cNvSpPr>
              <p:nvPr/>
            </p:nvSpPr>
            <p:spPr>
              <a:xfrm>
                <a:off x="8475457" y="5312636"/>
                <a:ext cx="705899" cy="530352"/>
              </a:xfrm>
              <a:prstGeom prst="rect">
                <a:avLst/>
              </a:prstGeom>
              <a:blipFill rotWithShape="0">
                <a:blip r:embed="rId13"/>
                <a:stretch>
                  <a:fillRect l="-1724" r="-1724"/>
                </a:stretch>
              </a:blipFill>
            </p:spPr>
            <p:txBody>
              <a:bodyPr/>
              <a:lstStyle/>
              <a:p>
                <a:r>
                  <a:rPr lang="en-US">
                    <a:noFill/>
                  </a:rPr>
                  <a:t> </a:t>
                </a:r>
              </a:p>
            </p:txBody>
          </p:sp>
        </mc:Fallback>
      </mc:AlternateContent>
    </p:spTree>
    <p:extLst>
      <p:ext uri="{BB962C8B-B14F-4D97-AF65-F5344CB8AC3E}">
        <p14:creationId xmlns:p14="http://schemas.microsoft.com/office/powerpoint/2010/main" val="8607580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 Maps </a:t>
            </a:r>
            <a:r>
              <a:rPr lang="en-US" dirty="0" smtClean="0"/>
              <a:t>– Removing Cross Products</a:t>
            </a:r>
            <a:endParaRPr lang="en-US" dirty="0"/>
          </a:p>
        </p:txBody>
      </p:sp>
      <p:sp>
        <p:nvSpPr>
          <p:cNvPr id="3" name="Content Placeholder 2"/>
          <p:cNvSpPr>
            <a:spLocks noGrp="1"/>
          </p:cNvSpPr>
          <p:nvPr>
            <p:ph idx="1"/>
          </p:nvPr>
        </p:nvSpPr>
        <p:spPr>
          <a:xfrm>
            <a:off x="838200" y="1507525"/>
            <a:ext cx="10515600" cy="699786"/>
          </a:xfrm>
        </p:spPr>
        <p:txBody>
          <a:bodyPr/>
          <a:lstStyle/>
          <a:p>
            <a:pPr marL="0" indent="0">
              <a:buNone/>
            </a:pPr>
            <a:r>
              <a:rPr lang="en-US" b="0" dirty="0" smtClean="0"/>
              <a:t>Small optimization: What are the cross product terms?</a:t>
            </a:r>
            <a:endParaRPr lang="en-US" dirty="0" smtClean="0"/>
          </a:p>
          <a:p>
            <a:endParaRPr lang="en-US" dirty="0"/>
          </a:p>
          <a:p>
            <a:endParaRPr lang="en-US" dirty="0"/>
          </a:p>
        </p:txBody>
      </p:sp>
      <mc:AlternateContent xmlns:mc="http://schemas.openxmlformats.org/markup-compatibility/2006">
        <mc:Choice xmlns:a14="http://schemas.microsoft.com/office/drawing/2010/main" Requires="a14">
          <p:sp>
            <p:nvSpPr>
              <p:cNvPr id="12" name="Content Placeholder 2"/>
              <p:cNvSpPr txBox="1">
                <a:spLocks/>
              </p:cNvSpPr>
              <p:nvPr/>
            </p:nvSpPr>
            <p:spPr>
              <a:xfrm>
                <a:off x="3812058" y="4895191"/>
                <a:ext cx="2986216" cy="579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𝑒</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oMath>
                  </m:oMathPara>
                </a14:m>
                <a:endParaRPr lang="en-US" dirty="0"/>
              </a:p>
            </p:txBody>
          </p:sp>
        </mc:Choice>
        <mc:Fallback>
          <p:sp>
            <p:nvSpPr>
              <p:cNvPr id="12" name="Content Placeholder 2"/>
              <p:cNvSpPr txBox="1">
                <a:spLocks noRot="1" noChangeAspect="1" noMove="1" noResize="1" noEditPoints="1" noAdjustHandles="1" noChangeArrowheads="1" noChangeShapeType="1" noTextEdit="1"/>
              </p:cNvSpPr>
              <p:nvPr/>
            </p:nvSpPr>
            <p:spPr>
              <a:xfrm>
                <a:off x="3812058" y="4895191"/>
                <a:ext cx="2986216" cy="579979"/>
              </a:xfrm>
              <a:prstGeom prst="rect">
                <a:avLst/>
              </a:prstGeom>
              <a:blipFill rotWithShape="0">
                <a:blip r:embed="rId3"/>
                <a:stretch>
                  <a:fillRect/>
                </a:stretch>
              </a:blipFill>
            </p:spPr>
            <p:txBody>
              <a:bodyPr/>
              <a:lstStyle/>
              <a:p>
                <a:r>
                  <a:rPr lang="en-US">
                    <a:noFill/>
                  </a:rPr>
                  <a:t> </a:t>
                </a:r>
              </a:p>
            </p:txBody>
          </p:sp>
        </mc:Fallback>
      </mc:AlternateContent>
      <p:sp>
        <p:nvSpPr>
          <p:cNvPr id="13" name="Content Placeholder 2"/>
          <p:cNvSpPr txBox="1">
            <a:spLocks/>
          </p:cNvSpPr>
          <p:nvPr/>
        </p:nvSpPr>
        <p:spPr>
          <a:xfrm>
            <a:off x="1108939" y="3165855"/>
            <a:ext cx="2672311" cy="1995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Cross product terms are edge directions</a:t>
            </a:r>
            <a:endParaRPr lang="en-US" dirty="0"/>
          </a:p>
        </p:txBody>
      </p:sp>
      <p:grpSp>
        <p:nvGrpSpPr>
          <p:cNvPr id="19" name="Group 18"/>
          <p:cNvGrpSpPr/>
          <p:nvPr/>
        </p:nvGrpSpPr>
        <p:grpSpPr>
          <a:xfrm>
            <a:off x="3781250" y="2142620"/>
            <a:ext cx="3912807" cy="2750800"/>
            <a:chOff x="4732720" y="3672489"/>
            <a:chExt cx="3912807" cy="2750800"/>
          </a:xfrm>
        </p:grpSpPr>
        <p:pic>
          <p:nvPicPr>
            <p:cNvPr id="10" name="Picture 9"/>
            <p:cNvPicPr>
              <a:picLocks noChangeAspect="1"/>
            </p:cNvPicPr>
            <p:nvPr/>
          </p:nvPicPr>
          <p:blipFill>
            <a:blip r:embed="rId4"/>
            <a:stretch>
              <a:fillRect/>
            </a:stretch>
          </p:blipFill>
          <p:spPr>
            <a:xfrm>
              <a:off x="4732720" y="3672489"/>
              <a:ext cx="3912807" cy="2750800"/>
            </a:xfrm>
            <a:prstGeom prst="rect">
              <a:avLst/>
            </a:prstGeom>
          </p:spPr>
        </p:pic>
        <mc:AlternateContent xmlns:mc="http://schemas.openxmlformats.org/markup-compatibility/2006">
          <mc:Choice xmlns:a14="http://schemas.microsoft.com/office/drawing/2010/main" Requires="a14">
            <p:sp>
              <p:nvSpPr>
                <p:cNvPr id="11" name="Content Placeholder 2"/>
                <p:cNvSpPr txBox="1">
                  <a:spLocks/>
                </p:cNvSpPr>
                <p:nvPr/>
              </p:nvSpPr>
              <p:spPr>
                <a:xfrm>
                  <a:off x="6256636" y="3765006"/>
                  <a:ext cx="432487" cy="39494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𝑏</m:t>
                            </m:r>
                          </m:e>
                        </m:acc>
                      </m:oMath>
                    </m:oMathPara>
                  </a14:m>
                  <a:endParaRPr lang="en-US" sz="2000" dirty="0"/>
                </a:p>
              </p:txBody>
            </p:sp>
          </mc:Choice>
          <mc:Fallback>
            <p:sp>
              <p:nvSpPr>
                <p:cNvPr id="11" name="Content Placeholder 2"/>
                <p:cNvSpPr txBox="1">
                  <a:spLocks noRot="1" noChangeAspect="1" noMove="1" noResize="1" noEditPoints="1" noAdjustHandles="1" noChangeArrowheads="1" noChangeShapeType="1" noTextEdit="1"/>
                </p:cNvSpPr>
                <p:nvPr/>
              </p:nvSpPr>
              <p:spPr>
                <a:xfrm>
                  <a:off x="6256636" y="3765006"/>
                  <a:ext cx="432487" cy="394944"/>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Content Placeholder 2"/>
                <p:cNvSpPr txBox="1">
                  <a:spLocks/>
                </p:cNvSpPr>
                <p:nvPr/>
              </p:nvSpPr>
              <p:spPr>
                <a:xfrm>
                  <a:off x="7736893" y="4252468"/>
                  <a:ext cx="542134" cy="5262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𝑎</m:t>
                            </m:r>
                          </m:e>
                        </m:acc>
                      </m:oMath>
                    </m:oMathPara>
                  </a14:m>
                  <a:endParaRPr lang="en-US" sz="2000" dirty="0"/>
                </a:p>
              </p:txBody>
            </p:sp>
          </mc:Choice>
          <mc:Fallback>
            <p:sp>
              <p:nvSpPr>
                <p:cNvPr id="23" name="Content Placeholder 2"/>
                <p:cNvSpPr txBox="1">
                  <a:spLocks noRot="1" noChangeAspect="1" noMove="1" noResize="1" noEditPoints="1" noAdjustHandles="1" noChangeArrowheads="1" noChangeShapeType="1" noTextEdit="1"/>
                </p:cNvSpPr>
                <p:nvPr/>
              </p:nvSpPr>
              <p:spPr>
                <a:xfrm>
                  <a:off x="7736893" y="4252468"/>
                  <a:ext cx="542134" cy="526279"/>
                </a:xfrm>
                <a:prstGeom prst="rect">
                  <a:avLst/>
                </a:prstGeom>
                <a:blipFill rotWithShape="0">
                  <a:blip r:embed="rId6"/>
                  <a:stretch>
                    <a:fillRect t="-19767" r="-3370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Content Placeholder 2"/>
                <p:cNvSpPr txBox="1">
                  <a:spLocks/>
                </p:cNvSpPr>
                <p:nvPr/>
              </p:nvSpPr>
              <p:spPr>
                <a:xfrm>
                  <a:off x="5192350" y="4362105"/>
                  <a:ext cx="442332" cy="4060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𝑒</m:t>
                            </m:r>
                          </m:e>
                        </m:acc>
                      </m:oMath>
                    </m:oMathPara>
                  </a14:m>
                  <a:endParaRPr lang="en-US" sz="2000" b="0" dirty="0" smtClean="0"/>
                </a:p>
              </p:txBody>
            </p:sp>
          </mc:Choice>
          <mc:Fallback>
            <p:sp>
              <p:nvSpPr>
                <p:cNvPr id="24" name="Content Placeholder 2"/>
                <p:cNvSpPr txBox="1">
                  <a:spLocks noRot="1" noChangeAspect="1" noMove="1" noResize="1" noEditPoints="1" noAdjustHandles="1" noChangeArrowheads="1" noChangeShapeType="1" noTextEdit="1"/>
                </p:cNvSpPr>
                <p:nvPr/>
              </p:nvSpPr>
              <p:spPr>
                <a:xfrm>
                  <a:off x="5192350" y="4362105"/>
                  <a:ext cx="442332" cy="406029"/>
                </a:xfrm>
                <a:prstGeom prst="rect">
                  <a:avLst/>
                </a:prstGeom>
                <a:blipFill rotWithShape="0">
                  <a:blip r:embed="rId7"/>
                  <a:stretch>
                    <a:fillRect t="-25758" r="-29167"/>
                  </a:stretch>
                </a:blipFill>
              </p:spPr>
              <p:txBody>
                <a:bodyPr/>
                <a:lstStyle/>
                <a:p>
                  <a:r>
                    <a:rPr lang="en-US">
                      <a:noFill/>
                    </a:rPr>
                    <a:t> </a:t>
                  </a:r>
                </a:p>
              </p:txBody>
            </p:sp>
          </mc:Fallback>
        </mc:AlternateContent>
      </p:grpSp>
      <p:sp>
        <p:nvSpPr>
          <p:cNvPr id="25" name="Content Placeholder 2"/>
          <p:cNvSpPr txBox="1">
            <a:spLocks/>
          </p:cNvSpPr>
          <p:nvPr/>
        </p:nvSpPr>
        <p:spPr>
          <a:xfrm>
            <a:off x="2694640" y="6120040"/>
            <a:ext cx="6474073" cy="50411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t>*Makes test also work with double </a:t>
            </a:r>
            <a:r>
              <a:rPr lang="en-US" dirty="0" smtClean="0"/>
              <a:t>sided </a:t>
            </a:r>
            <a:r>
              <a:rPr lang="en-US" dirty="0" smtClean="0"/>
              <a:t>triangles</a:t>
            </a:r>
            <a:endParaRPr lang="en-US" dirty="0"/>
          </a:p>
        </p:txBody>
      </p:sp>
    </p:spTree>
    <p:extLst>
      <p:ext uri="{BB962C8B-B14F-4D97-AF65-F5344CB8AC3E}">
        <p14:creationId xmlns:p14="http://schemas.microsoft.com/office/powerpoint/2010/main" val="1635499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Detour</a:t>
            </a:r>
            <a:endParaRPr lang="en-US" dirty="0"/>
          </a:p>
        </p:txBody>
      </p:sp>
      <p:sp>
        <p:nvSpPr>
          <p:cNvPr id="3" name="Content Placeholder 2"/>
          <p:cNvSpPr>
            <a:spLocks noGrp="1"/>
          </p:cNvSpPr>
          <p:nvPr>
            <p:ph idx="1"/>
          </p:nvPr>
        </p:nvSpPr>
        <p:spPr/>
        <p:txBody>
          <a:bodyPr/>
          <a:lstStyle/>
          <a:p>
            <a:pPr marL="0" indent="0">
              <a:buNone/>
            </a:pPr>
            <a:r>
              <a:rPr lang="en-US" dirty="0" smtClean="0"/>
              <a:t>Look at SAT/GJK/MPR as algorithms not solutions</a:t>
            </a:r>
          </a:p>
          <a:p>
            <a:pPr marL="457200" lvl="1" indent="0">
              <a:buNone/>
            </a:pPr>
            <a:r>
              <a:rPr lang="en-US" dirty="0" smtClean="0"/>
              <a:t>They solve the same problem</a:t>
            </a:r>
            <a:endParaRPr lang="en-US" dirty="0"/>
          </a:p>
          <a:p>
            <a:pPr marL="457200" lvl="1" indent="0">
              <a:buNone/>
            </a:pPr>
            <a:r>
              <a:rPr lang="en-US" dirty="0" smtClean="0"/>
              <a:t>Viewing SAT through GJK can be useful</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Many updates to algorithms come from merging two different ideas!</a:t>
            </a:r>
          </a:p>
        </p:txBody>
      </p:sp>
    </p:spTree>
    <p:extLst>
      <p:ext uri="{BB962C8B-B14F-4D97-AF65-F5344CB8AC3E}">
        <p14:creationId xmlns:p14="http://schemas.microsoft.com/office/powerpoint/2010/main" val="28917286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 </a:t>
            </a:r>
            <a:r>
              <a:rPr lang="en-US" dirty="0"/>
              <a:t>Maps – Edge Distance</a:t>
            </a:r>
          </a:p>
        </p:txBody>
      </p:sp>
      <p:sp>
        <p:nvSpPr>
          <p:cNvPr id="3" name="Content Placeholder 2"/>
          <p:cNvSpPr>
            <a:spLocks noGrp="1"/>
          </p:cNvSpPr>
          <p:nvPr>
            <p:ph idx="1"/>
          </p:nvPr>
        </p:nvSpPr>
        <p:spPr/>
        <p:txBody>
          <a:bodyPr>
            <a:normAutofit/>
          </a:bodyPr>
          <a:lstStyle/>
          <a:p>
            <a:pPr marL="0" indent="0">
              <a:buNone/>
            </a:pPr>
            <a:r>
              <a:rPr lang="en-US" dirty="0" smtClean="0"/>
              <a:t>Can now skip most edges with 3 comparisons</a:t>
            </a:r>
          </a:p>
          <a:p>
            <a:pPr marL="0" indent="0">
              <a:buNone/>
            </a:pPr>
            <a:r>
              <a:rPr lang="en-US" dirty="0" smtClean="0"/>
              <a:t>When arcs intersect we still have to run 4 support calls</a:t>
            </a:r>
          </a:p>
          <a:p>
            <a:endParaRPr lang="en-US" dirty="0" smtClean="0"/>
          </a:p>
          <a:p>
            <a:endParaRPr lang="en-US" dirty="0"/>
          </a:p>
          <a:p>
            <a:endParaRPr lang="en-US" dirty="0" smtClean="0"/>
          </a:p>
          <a:p>
            <a:endParaRPr lang="en-US" dirty="0" smtClean="0"/>
          </a:p>
          <a:p>
            <a:pPr marL="0" indent="0">
              <a:buNone/>
            </a:pPr>
            <a:r>
              <a:rPr lang="en-US" dirty="0" smtClean="0"/>
              <a:t>Can we improve this?</a:t>
            </a:r>
            <a:endParaRPr lang="en-US" dirty="0"/>
          </a:p>
        </p:txBody>
      </p:sp>
    </p:spTree>
    <p:extLst>
      <p:ext uri="{BB962C8B-B14F-4D97-AF65-F5344CB8AC3E}">
        <p14:creationId xmlns:p14="http://schemas.microsoft.com/office/powerpoint/2010/main" val="37609839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 Maps – Edge Distance</a:t>
            </a:r>
            <a:endParaRPr lang="en-US" dirty="0"/>
          </a:p>
        </p:txBody>
      </p:sp>
      <p:sp>
        <p:nvSpPr>
          <p:cNvPr id="3" name="Content Placeholder 2"/>
          <p:cNvSpPr>
            <a:spLocks noGrp="1"/>
          </p:cNvSpPr>
          <p:nvPr>
            <p:ph idx="1"/>
          </p:nvPr>
        </p:nvSpPr>
        <p:spPr>
          <a:xfrm>
            <a:off x="838200" y="1532238"/>
            <a:ext cx="10515600" cy="4644725"/>
          </a:xfrm>
        </p:spPr>
        <p:txBody>
          <a:bodyPr>
            <a:normAutofit/>
          </a:bodyPr>
          <a:lstStyle/>
          <a:p>
            <a:pPr marL="0" indent="0">
              <a:buNone/>
            </a:pPr>
            <a:r>
              <a:rPr lang="en-US" dirty="0" smtClean="0"/>
              <a:t>Observation: When </a:t>
            </a:r>
            <a:r>
              <a:rPr lang="en-US" dirty="0"/>
              <a:t>features overlap on a gauss map in a direction, those features are the closest supporting features</a:t>
            </a:r>
            <a:r>
              <a:rPr lang="en-US" dirty="0" smtClean="0"/>
              <a:t>.</a:t>
            </a:r>
            <a:endParaRPr lang="en-US" dirty="0"/>
          </a:p>
        </p:txBody>
      </p:sp>
      <p:pic>
        <p:nvPicPr>
          <p:cNvPr id="4" name="Picture 3"/>
          <p:cNvPicPr>
            <a:picLocks noChangeAspect="1"/>
          </p:cNvPicPr>
          <p:nvPr/>
        </p:nvPicPr>
        <p:blipFill>
          <a:blip r:embed="rId3"/>
          <a:stretch>
            <a:fillRect/>
          </a:stretch>
        </p:blipFill>
        <p:spPr>
          <a:xfrm>
            <a:off x="3488852" y="2500268"/>
            <a:ext cx="4574609" cy="3209539"/>
          </a:xfrm>
          <a:prstGeom prst="rect">
            <a:avLst/>
          </a:prstGeom>
        </p:spPr>
      </p:pic>
      <p:sp>
        <p:nvSpPr>
          <p:cNvPr id="5" name="Content Placeholder 2"/>
          <p:cNvSpPr txBox="1">
            <a:spLocks/>
          </p:cNvSpPr>
          <p:nvPr/>
        </p:nvSpPr>
        <p:spPr>
          <a:xfrm>
            <a:off x="2686967" y="5943385"/>
            <a:ext cx="6457034" cy="46715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Only need to check edge distance. O(1)!</a:t>
            </a:r>
            <a:endParaRPr lang="en-US" dirty="0"/>
          </a:p>
        </p:txBody>
      </p:sp>
    </p:spTree>
    <p:extLst>
      <p:ext uri="{BB962C8B-B14F-4D97-AF65-F5344CB8AC3E}">
        <p14:creationId xmlns:p14="http://schemas.microsoft.com/office/powerpoint/2010/main" val="33271469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 Maps – Edge Distance</a:t>
            </a:r>
            <a:endParaRPr lang="en-US" dirty="0"/>
          </a:p>
        </p:txBody>
      </p:sp>
      <p:sp>
        <p:nvSpPr>
          <p:cNvPr id="3" name="Content Placeholder 2"/>
          <p:cNvSpPr>
            <a:spLocks noGrp="1"/>
          </p:cNvSpPr>
          <p:nvPr>
            <p:ph idx="1"/>
          </p:nvPr>
        </p:nvSpPr>
        <p:spPr>
          <a:xfrm>
            <a:off x="838200" y="1532238"/>
            <a:ext cx="10515600" cy="4644725"/>
          </a:xfrm>
        </p:spPr>
        <p:txBody>
          <a:bodyPr>
            <a:normAutofit/>
          </a:bodyPr>
          <a:lstStyle/>
          <a:p>
            <a:pPr marL="0" indent="0">
              <a:buNone/>
            </a:pPr>
            <a:r>
              <a:rPr lang="en-US" dirty="0" smtClean="0"/>
              <a:t>Need a consistent normal direction:</a:t>
            </a:r>
            <a:endParaRPr lang="en-US" dirty="0"/>
          </a:p>
        </p:txBody>
      </p:sp>
      <p:pic>
        <p:nvPicPr>
          <p:cNvPr id="7" name="Picture 6"/>
          <p:cNvPicPr>
            <a:picLocks noChangeAspect="1"/>
          </p:cNvPicPr>
          <p:nvPr/>
        </p:nvPicPr>
        <p:blipFill>
          <a:blip r:embed="rId3"/>
          <a:stretch>
            <a:fillRect/>
          </a:stretch>
        </p:blipFill>
        <p:spPr>
          <a:xfrm>
            <a:off x="3886401" y="2193679"/>
            <a:ext cx="3416441" cy="2976013"/>
          </a:xfrm>
          <a:prstGeom prst="rect">
            <a:avLst/>
          </a:prstGeom>
        </p:spPr>
      </p:pic>
      <mc:AlternateContent xmlns:mc="http://schemas.openxmlformats.org/markup-compatibility/2006" xmlns:a14="http://schemas.microsoft.com/office/drawing/2010/main">
        <mc:Choice Requires="a14">
          <p:sp>
            <p:nvSpPr>
              <p:cNvPr id="8" name="Content Placeholder 2"/>
              <p:cNvSpPr txBox="1">
                <a:spLocks/>
              </p:cNvSpPr>
              <p:nvPr/>
            </p:nvSpPr>
            <p:spPr>
              <a:xfrm>
                <a:off x="6801766" y="3586850"/>
                <a:ext cx="501076" cy="346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𝑛</m:t>
                          </m:r>
                        </m:e>
                      </m:acc>
                    </m:oMath>
                  </m:oMathPara>
                </a14:m>
                <a:endParaRPr lang="en-US" sz="1800"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6801766" y="3586850"/>
                <a:ext cx="501076" cy="34697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6406350" y="2543289"/>
                <a:ext cx="501076" cy="346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𝑝</m:t>
                          </m:r>
                        </m:e>
                      </m:acc>
                    </m:oMath>
                  </m:oMathPara>
                </a14:m>
                <a:endParaRPr lang="en-US" sz="1800" dirty="0"/>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6406350" y="2543289"/>
                <a:ext cx="501076" cy="346975"/>
              </a:xfrm>
              <a:prstGeom prst="rect">
                <a:avLst/>
              </a:prstGeom>
              <a:blipFill rotWithShape="0">
                <a:blip r:embed="rId5"/>
                <a:stretch>
                  <a:fillRect t="-31579" r="-34146" b="-70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p:cNvSpPr txBox="1">
                <a:spLocks/>
              </p:cNvSpPr>
              <p:nvPr/>
            </p:nvSpPr>
            <p:spPr>
              <a:xfrm>
                <a:off x="4843008" y="3507625"/>
                <a:ext cx="501076" cy="346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𝑐</m:t>
                          </m:r>
                        </m:e>
                      </m:acc>
                    </m:oMath>
                  </m:oMathPara>
                </a14:m>
                <a:endParaRPr lang="en-US" sz="1800" dirty="0"/>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4843008" y="3507625"/>
                <a:ext cx="501076" cy="346975"/>
              </a:xfrm>
              <a:prstGeom prst="rect">
                <a:avLst/>
              </a:prstGeom>
              <a:blipFill rotWithShape="0">
                <a:blip r:embed="rId6"/>
                <a:stretch>
                  <a:fillRect t="-31579" r="-337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p:cNvSpPr txBox="1">
                <a:spLocks/>
              </p:cNvSpPr>
              <p:nvPr/>
            </p:nvSpPr>
            <p:spPr>
              <a:xfrm>
                <a:off x="850067" y="5673281"/>
                <a:ext cx="7985881" cy="42408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Make sure: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𝑛</m:t>
                        </m:r>
                      </m:e>
                    </m:acc>
                    <m:r>
                      <a:rPr lang="en-US" i="1">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𝑐</m:t>
                            </m:r>
                          </m:e>
                        </m:acc>
                      </m:e>
                    </m:d>
                    <m:r>
                      <a:rPr lang="en-US" i="1">
                        <a:latin typeface="Cambria Math" panose="02040503050406030204" pitchFamily="18" charset="0"/>
                      </a:rPr>
                      <m:t>&gt;0</m:t>
                    </m:r>
                  </m:oMath>
                </a14:m>
                <a:endParaRPr lang="en-US" dirty="0"/>
              </a:p>
              <a:p>
                <a:pPr marL="0" indent="0">
                  <a:buFont typeface="Arial" panose="020B0604020202020204" pitchFamily="34" charset="0"/>
                  <a:buNone/>
                </a:pPr>
                <a:endParaRPr lang="en-US" dirty="0"/>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850067" y="5673281"/>
                <a:ext cx="7985881" cy="424083"/>
              </a:xfrm>
              <a:prstGeom prst="rect">
                <a:avLst/>
              </a:prstGeom>
              <a:blipFill rotWithShape="0">
                <a:blip r:embed="rId7"/>
                <a:stretch>
                  <a:fillRect l="-1374" t="-30435" b="-36232"/>
                </a:stretch>
              </a:blipFill>
            </p:spPr>
            <p:txBody>
              <a:bodyPr/>
              <a:lstStyle/>
              <a:p>
                <a:r>
                  <a:rPr lang="en-US">
                    <a:noFill/>
                  </a:rPr>
                  <a:t> </a:t>
                </a:r>
              </a:p>
            </p:txBody>
          </p:sp>
        </mc:Fallback>
      </mc:AlternateContent>
    </p:spTree>
    <p:extLst>
      <p:ext uri="{BB962C8B-B14F-4D97-AF65-F5344CB8AC3E}">
        <p14:creationId xmlns:p14="http://schemas.microsoft.com/office/powerpoint/2010/main" val="2388675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If possible do nothing!</a:t>
                </a:r>
              </a:p>
              <a:p>
                <a:pPr marL="0" indent="0">
                  <a:buNone/>
                </a:pPr>
                <a:r>
                  <a:rPr lang="en-US" dirty="0" smtClean="0"/>
                  <a:t>SAT -&gt; HST: Test half the vertices</a:t>
                </a:r>
              </a:p>
              <a:p>
                <a:pPr marL="0" indent="0">
                  <a:buNone/>
                </a:pPr>
                <a:r>
                  <a:rPr lang="en-US" dirty="0" smtClean="0"/>
                  <a:t>Still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smtClean="0"/>
                  <a:t> edges to check, but each test is trivial</a:t>
                </a:r>
              </a:p>
              <a:p>
                <a:pPr marL="0" indent="0">
                  <a:buNone/>
                </a:pPr>
                <a:endParaRPr lang="en-US" dirty="0" smtClean="0"/>
              </a:p>
              <a:p>
                <a:pPr marL="0" indent="0">
                  <a:buNone/>
                </a:pPr>
                <a:r>
                  <a:rPr lang="en-US" dirty="0" smtClean="0"/>
                  <a:t>Not just theoretical, used in real production code (Valve, Blizzard, </a:t>
                </a:r>
                <a:r>
                  <a:rPr lang="en-US" dirty="0" err="1" smtClean="0"/>
                  <a:t>etc</a:t>
                </a:r>
                <a:r>
                  <a:rPr lang="en-US" dirty="0" smtClean="0"/>
                  <a:t>…)</a:t>
                </a:r>
                <a:endParaRPr lang="en-US" dirty="0"/>
              </a:p>
              <a:p>
                <a:pPr marL="0" indent="0">
                  <a:buNone/>
                </a:pPr>
                <a:r>
                  <a:rPr lang="en-US" dirty="0" smtClean="0"/>
                  <a:t>Quoted speedups:</a:t>
                </a:r>
              </a:p>
              <a:p>
                <a:pPr marL="0" indent="0">
                  <a:buNone/>
                </a:pPr>
                <a:r>
                  <a:rPr lang="en-US" dirty="0"/>
                  <a:t>	</a:t>
                </a:r>
                <a:r>
                  <a:rPr lang="en-US" dirty="0" smtClean="0"/>
                  <a:t>16 vertices: 20x speed-up</a:t>
                </a:r>
              </a:p>
              <a:p>
                <a:pPr marL="0" indent="0">
                  <a:buNone/>
                </a:pPr>
                <a:r>
                  <a:rPr lang="en-US" dirty="0" smtClean="0"/>
                  <a:t>	32 vertices: 40x speed-up</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r="-580"/>
                </a:stretch>
              </a:blipFill>
            </p:spPr>
            <p:txBody>
              <a:bodyPr/>
              <a:lstStyle/>
              <a:p>
                <a:r>
                  <a:rPr lang="en-US">
                    <a:noFill/>
                  </a:rPr>
                  <a:t> </a:t>
                </a:r>
              </a:p>
            </p:txBody>
          </p:sp>
        </mc:Fallback>
      </mc:AlternateContent>
    </p:spTree>
    <p:extLst>
      <p:ext uri="{BB962C8B-B14F-4D97-AF65-F5344CB8AC3E}">
        <p14:creationId xmlns:p14="http://schemas.microsoft.com/office/powerpoint/2010/main" val="29319429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875175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Dirk </a:t>
            </a:r>
            <a:r>
              <a:rPr lang="en-US" dirty="0" err="1" smtClean="0"/>
              <a:t>Gregorios</a:t>
            </a:r>
            <a:r>
              <a:rPr lang="en-US" dirty="0" smtClean="0"/>
              <a:t>: “The Separating Axis Test”, (GDC 2013)</a:t>
            </a:r>
          </a:p>
          <a:p>
            <a:r>
              <a:rPr lang="en-US" dirty="0"/>
              <a:t>S. </a:t>
            </a:r>
            <a:r>
              <a:rPr lang="en-US" dirty="0" err="1"/>
              <a:t>Migdalsky</a:t>
            </a:r>
            <a:r>
              <a:rPr lang="en-US" dirty="0"/>
              <a:t>: “SAT in Narrow Phase and Contact Manifold Construction” </a:t>
            </a:r>
            <a:r>
              <a:rPr lang="en-US" dirty="0" smtClean="0"/>
              <a:t>(</a:t>
            </a:r>
            <a:r>
              <a:rPr lang="en-US" dirty="0"/>
              <a:t>in Game Physics Pearls) </a:t>
            </a:r>
          </a:p>
          <a:p>
            <a:r>
              <a:rPr lang="en-US" dirty="0"/>
              <a:t>Y. Choi: “Collision Detection of Convex </a:t>
            </a:r>
            <a:r>
              <a:rPr lang="en-US" dirty="0" err="1"/>
              <a:t>Polyhedra</a:t>
            </a:r>
            <a:r>
              <a:rPr lang="en-US" dirty="0"/>
              <a:t> Based on Duality Transformation” (Minkowski Sum and Gauss Map)</a:t>
            </a:r>
          </a:p>
        </p:txBody>
      </p:sp>
    </p:spTree>
    <p:extLst>
      <p:ext uri="{BB962C8B-B14F-4D97-AF65-F5344CB8AC3E}">
        <p14:creationId xmlns:p14="http://schemas.microsoft.com/office/powerpoint/2010/main" val="3793519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 Why Update it?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Traditional SAT is simple, why change it?</a:t>
                </a:r>
              </a:p>
              <a:p>
                <a:pPr marL="0" indent="0">
                  <a:buNone/>
                </a:pPr>
                <a:r>
                  <a:rPr lang="en-US" dirty="0" smtClean="0"/>
                  <a:t>SAT requires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𝑏</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𝑎</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𝑏</m:t>
                        </m:r>
                      </m:sub>
                    </m:sSub>
                  </m:oMath>
                </a14:m>
                <a:r>
                  <a:rPr lang="en-US" dirty="0" smtClean="0"/>
                  <a:t> axis tests</a:t>
                </a:r>
              </a:p>
              <a:p>
                <a:pPr marL="0" indent="0">
                  <a:buNone/>
                </a:pPr>
                <a:r>
                  <a:rPr lang="en-US" dirty="0"/>
                  <a:t>	</a:t>
                </a:r>
                <a:r>
                  <a:rPr lang="en-US" dirty="0" smtClean="0"/>
                  <a:t>Quadratic is bad!</a:t>
                </a:r>
              </a:p>
              <a:p>
                <a:pPr marL="0" indent="0">
                  <a:buNone/>
                </a:pPr>
                <a:endParaRPr lang="en-US" dirty="0" smtClean="0"/>
              </a:p>
              <a:p>
                <a:pPr marL="0" indent="0">
                  <a:buNone/>
                </a:pPr>
                <a:r>
                  <a:rPr lang="en-US" dirty="0" smtClean="0"/>
                  <a:t>Simple illustration: Dodecahedron (d12):</a:t>
                </a:r>
              </a:p>
              <a:p>
                <a:pPr marL="457200" lvl="1" indent="0">
                  <a:buNone/>
                </a:pPr>
                <a:r>
                  <a:rPr lang="en-US" dirty="0" smtClean="0"/>
                  <a:t>12 faces</a:t>
                </a:r>
              </a:p>
              <a:p>
                <a:pPr marL="457200" lvl="1" indent="0">
                  <a:buNone/>
                </a:pPr>
                <a:r>
                  <a:rPr lang="en-US" dirty="0" smtClean="0"/>
                  <a:t>30 edges</a:t>
                </a:r>
              </a:p>
              <a:p>
                <a:pPr marL="0" indent="0">
                  <a:buNone/>
                </a:pPr>
                <a:endParaRPr lang="en-US" dirty="0" smtClean="0"/>
              </a:p>
              <a:p>
                <a:pPr marL="0" indent="0">
                  <a:buNone/>
                </a:pPr>
                <a:r>
                  <a:rPr lang="en-US" dirty="0" smtClean="0"/>
                  <a:t>How many total axes?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b="-3361"/>
                </a:stretch>
              </a:blipFill>
            </p:spPr>
            <p:txBody>
              <a:bodyPr/>
              <a:lstStyle/>
              <a:p>
                <a:r>
                  <a:rPr lang="en-US">
                    <a:noFill/>
                  </a:rPr>
                  <a:t> </a:t>
                </a:r>
              </a:p>
            </p:txBody>
          </p:sp>
        </mc:Fallback>
      </mc:AlternateContent>
    </p:spTree>
    <p:extLst>
      <p:ext uri="{BB962C8B-B14F-4D97-AF65-F5344CB8AC3E}">
        <p14:creationId xmlns:p14="http://schemas.microsoft.com/office/powerpoint/2010/main" val="2872873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 Why use it?</a:t>
            </a:r>
            <a:endParaRPr lang="en-US" dirty="0"/>
          </a:p>
        </p:txBody>
      </p:sp>
      <p:sp>
        <p:nvSpPr>
          <p:cNvPr id="3" name="Content Placeholder 2"/>
          <p:cNvSpPr>
            <a:spLocks noGrp="1"/>
          </p:cNvSpPr>
          <p:nvPr>
            <p:ph idx="1"/>
          </p:nvPr>
        </p:nvSpPr>
        <p:spPr/>
        <p:txBody>
          <a:bodyPr/>
          <a:lstStyle/>
          <a:p>
            <a:pPr marL="0" indent="0">
              <a:buNone/>
            </a:pPr>
            <a:r>
              <a:rPr lang="en-US" dirty="0" smtClean="0"/>
              <a:t>GJK is faster, why use SAT?</a:t>
            </a:r>
          </a:p>
          <a:p>
            <a:pPr marL="0" indent="0">
              <a:buNone/>
            </a:pPr>
            <a:r>
              <a:rPr lang="en-US" dirty="0" smtClean="0"/>
              <a:t>	Still best algorithm for finding contact info</a:t>
            </a:r>
          </a:p>
          <a:p>
            <a:pPr marL="0" indent="0">
              <a:buNone/>
            </a:pPr>
            <a:r>
              <a:rPr lang="en-US" dirty="0"/>
              <a:t>	</a:t>
            </a:r>
            <a:r>
              <a:rPr lang="en-US" dirty="0" smtClean="0"/>
              <a:t>Very fast on separation</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Modern updates make SAT comparable</a:t>
            </a:r>
          </a:p>
          <a:p>
            <a:pPr marL="0" indent="0">
              <a:buNone/>
            </a:pPr>
            <a:r>
              <a:rPr lang="en-US" dirty="0" smtClean="0"/>
              <a:t>This is currently used in real production AAA games!</a:t>
            </a:r>
            <a:endParaRPr lang="en-US" dirty="0"/>
          </a:p>
        </p:txBody>
      </p:sp>
    </p:spTree>
    <p:extLst>
      <p:ext uri="{BB962C8B-B14F-4D97-AF65-F5344CB8AC3E}">
        <p14:creationId xmlns:p14="http://schemas.microsoft.com/office/powerpoint/2010/main" val="1478602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Optimizations</a:t>
            </a:r>
            <a:endParaRPr lang="en-US" dirty="0"/>
          </a:p>
        </p:txBody>
      </p:sp>
      <p:sp>
        <p:nvSpPr>
          <p:cNvPr id="3" name="Content Placeholder 2"/>
          <p:cNvSpPr>
            <a:spLocks noGrp="1"/>
          </p:cNvSpPr>
          <p:nvPr>
            <p:ph idx="1"/>
          </p:nvPr>
        </p:nvSpPr>
        <p:spPr/>
        <p:txBody>
          <a:bodyPr/>
          <a:lstStyle/>
          <a:p>
            <a:pPr marL="0" indent="0">
              <a:buNone/>
            </a:pPr>
            <a:r>
              <a:rPr lang="en-US" dirty="0" smtClean="0"/>
              <a:t>Few simple ones to keep in mind before more complicated ones</a:t>
            </a:r>
            <a:endParaRPr lang="en-US" dirty="0"/>
          </a:p>
        </p:txBody>
      </p:sp>
    </p:spTree>
    <p:extLst>
      <p:ext uri="{BB962C8B-B14F-4D97-AF65-F5344CB8AC3E}">
        <p14:creationId xmlns:p14="http://schemas.microsoft.com/office/powerpoint/2010/main" val="3401432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1: </a:t>
            </a:r>
            <a:r>
              <a:rPr lang="en-US" dirty="0" err="1" smtClean="0"/>
              <a:t>Broadphase</a:t>
            </a:r>
            <a:endParaRPr lang="en-US" dirty="0"/>
          </a:p>
        </p:txBody>
      </p:sp>
      <p:sp>
        <p:nvSpPr>
          <p:cNvPr id="3" name="Content Placeholder 2"/>
          <p:cNvSpPr>
            <a:spLocks noGrp="1"/>
          </p:cNvSpPr>
          <p:nvPr>
            <p:ph idx="1"/>
          </p:nvPr>
        </p:nvSpPr>
        <p:spPr/>
        <p:txBody>
          <a:bodyPr/>
          <a:lstStyle/>
          <a:p>
            <a:pPr marL="0" indent="0">
              <a:buNone/>
            </a:pPr>
            <a:r>
              <a:rPr lang="en-US" dirty="0" smtClean="0"/>
              <a:t>Don’t call SAT if not necessary!</a:t>
            </a:r>
          </a:p>
          <a:p>
            <a:pPr marL="0" indent="0">
              <a:buNone/>
            </a:pPr>
            <a:r>
              <a:rPr lang="en-US" dirty="0" smtClean="0"/>
              <a:t>Simple bounding Sphere/</a:t>
            </a:r>
            <a:r>
              <a:rPr lang="en-US" dirty="0" err="1" smtClean="0"/>
              <a:t>Aabbs</a:t>
            </a:r>
            <a:r>
              <a:rPr lang="en-US" dirty="0" smtClean="0"/>
              <a:t> save a lot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No optimization is better than not doing anything!</a:t>
            </a:r>
            <a:endParaRPr lang="en-US" dirty="0"/>
          </a:p>
        </p:txBody>
      </p:sp>
    </p:spTree>
    <p:extLst>
      <p:ext uri="{BB962C8B-B14F-4D97-AF65-F5344CB8AC3E}">
        <p14:creationId xmlns:p14="http://schemas.microsoft.com/office/powerpoint/2010/main" val="1385629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2: Temporal Coherence</a:t>
            </a:r>
            <a:endParaRPr lang="en-US" dirty="0"/>
          </a:p>
        </p:txBody>
      </p:sp>
      <p:sp>
        <p:nvSpPr>
          <p:cNvPr id="3" name="Content Placeholder 2"/>
          <p:cNvSpPr>
            <a:spLocks noGrp="1"/>
          </p:cNvSpPr>
          <p:nvPr>
            <p:ph idx="1"/>
          </p:nvPr>
        </p:nvSpPr>
        <p:spPr/>
        <p:txBody>
          <a:bodyPr/>
          <a:lstStyle/>
          <a:p>
            <a:pPr marL="0" indent="0">
              <a:buNone/>
            </a:pPr>
            <a:r>
              <a:rPr lang="en-US" dirty="0"/>
              <a:t>SAT can terminate on the first axis of </a:t>
            </a:r>
            <a:r>
              <a:rPr lang="en-US" dirty="0" smtClean="0"/>
              <a:t>separation</a:t>
            </a:r>
          </a:p>
          <a:p>
            <a:pPr marL="0" indent="0">
              <a:buNone/>
            </a:pPr>
            <a:r>
              <a:rPr lang="en-US" dirty="0" smtClean="0"/>
              <a:t>Temporal Coherence: Objects don’t move much each frame</a:t>
            </a:r>
          </a:p>
          <a:p>
            <a:endParaRPr lang="en-US" dirty="0" smtClean="0"/>
          </a:p>
          <a:p>
            <a:endParaRPr lang="en-US" dirty="0" smtClean="0"/>
          </a:p>
          <a:p>
            <a:pPr marL="0" indent="0">
              <a:buNone/>
            </a:pPr>
            <a:r>
              <a:rPr lang="en-US" dirty="0" smtClean="0"/>
              <a:t>Cache the last axis of separation and use that to start!</a:t>
            </a:r>
          </a:p>
          <a:p>
            <a:pPr marL="0" indent="0">
              <a:buNone/>
            </a:pPr>
            <a:r>
              <a:rPr lang="en-US" dirty="0" smtClean="0"/>
              <a:t>	We did this in frustum tests</a:t>
            </a:r>
            <a:endParaRPr lang="en-US" dirty="0"/>
          </a:p>
        </p:txBody>
      </p:sp>
    </p:spTree>
    <p:extLst>
      <p:ext uri="{BB962C8B-B14F-4D97-AF65-F5344CB8AC3E}">
        <p14:creationId xmlns:p14="http://schemas.microsoft.com/office/powerpoint/2010/main" val="706750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5757</TotalTime>
  <Words>4389</Words>
  <Application>Microsoft Office PowerPoint</Application>
  <PresentationFormat>Widescreen</PresentationFormat>
  <Paragraphs>434</Paragraphs>
  <Slides>45</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Calibri Light</vt:lpstr>
      <vt:lpstr>Cambria Math</vt:lpstr>
      <vt:lpstr>Consolas</vt:lpstr>
      <vt:lpstr>Times New Roman</vt:lpstr>
      <vt:lpstr>Verdana</vt:lpstr>
      <vt:lpstr>Office Theme</vt:lpstr>
      <vt:lpstr>Modern SAT</vt:lpstr>
      <vt:lpstr>Modern SAT</vt:lpstr>
      <vt:lpstr>Modern SAT</vt:lpstr>
      <vt:lpstr>Quick Detour</vt:lpstr>
      <vt:lpstr>SAT – Why Update it?</vt:lpstr>
      <vt:lpstr>SAT – Why use it?</vt:lpstr>
      <vt:lpstr>Optimizations</vt:lpstr>
      <vt:lpstr>Optimization 1: Broadphase</vt:lpstr>
      <vt:lpstr>Optimization 2: Temporal Coherence</vt:lpstr>
      <vt:lpstr>Optimization 3: Temporal Coherence</vt:lpstr>
      <vt:lpstr>Optimization 4: Hyperplane Separation Theorem</vt:lpstr>
      <vt:lpstr>Optimization 4: HST</vt:lpstr>
      <vt:lpstr>Optimization 4: HST</vt:lpstr>
      <vt:lpstr>Optimization: HST</vt:lpstr>
      <vt:lpstr>Questions?</vt:lpstr>
      <vt:lpstr>Minkowski Difference + SAT</vt:lpstr>
      <vt:lpstr>Minkowski Difference + SAT</vt:lpstr>
      <vt:lpstr>Minkowski Difference + SAT</vt:lpstr>
      <vt:lpstr>Minkowski Difference + SAT</vt:lpstr>
      <vt:lpstr>Minkowski Difference + SAT</vt:lpstr>
      <vt:lpstr>Minkowski Difference + SAT</vt:lpstr>
      <vt:lpstr>Minkowski Difference + SAT</vt:lpstr>
      <vt:lpstr>Minkowski Difference + SAT</vt:lpstr>
      <vt:lpstr>Minkowski Difference + SAT</vt:lpstr>
      <vt:lpstr>Minkowski Difference + SAT</vt:lpstr>
      <vt:lpstr>Minkowski Difference + SAT</vt:lpstr>
      <vt:lpstr>Edge Pruning (Bad)</vt:lpstr>
      <vt:lpstr>Gauss Maps</vt:lpstr>
      <vt:lpstr>Gauss Maps</vt:lpstr>
      <vt:lpstr>Gauss Maps</vt:lpstr>
      <vt:lpstr>Gauss Maps</vt:lpstr>
      <vt:lpstr>Gauss Maps</vt:lpstr>
      <vt:lpstr>Gauss Maps</vt:lpstr>
      <vt:lpstr>Gauss Maps</vt:lpstr>
      <vt:lpstr>Gauss map optimizations</vt:lpstr>
      <vt:lpstr>Gauss map optimizations</vt:lpstr>
      <vt:lpstr>Gauss map optimizations</vt:lpstr>
      <vt:lpstr>Gauss Maps - Great Arc Intersections</vt:lpstr>
      <vt:lpstr>Gauss Maps – Removing Cross Products</vt:lpstr>
      <vt:lpstr>Gauss Maps – Edge Distance</vt:lpstr>
      <vt:lpstr>Gauss Maps – Edge Distance</vt:lpstr>
      <vt:lpstr>Gauss Maps – Edge Distance</vt:lpstr>
      <vt:lpstr>Summary</vt:lpstr>
      <vt:lpstr>Questions?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Partitions</dc:title>
  <dc:creator>Joshua Davis</dc:creator>
  <cp:lastModifiedBy>Josh</cp:lastModifiedBy>
  <cp:revision>365</cp:revision>
  <dcterms:created xsi:type="dcterms:W3CDTF">2015-01-13T03:43:20Z</dcterms:created>
  <dcterms:modified xsi:type="dcterms:W3CDTF">2018-06-20T17:25:15Z</dcterms:modified>
</cp:coreProperties>
</file>