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3" r:id="rId1"/>
  </p:sldMasterIdLst>
  <p:notesMasterIdLst>
    <p:notesMasterId r:id="rId83"/>
  </p:notesMasterIdLst>
  <p:handoutMasterIdLst>
    <p:handoutMasterId r:id="rId84"/>
  </p:handoutMasterIdLst>
  <p:sldIdLst>
    <p:sldId id="256" r:id="rId2"/>
    <p:sldId id="257" r:id="rId3"/>
    <p:sldId id="258" r:id="rId4"/>
    <p:sldId id="259" r:id="rId5"/>
    <p:sldId id="260" r:id="rId6"/>
    <p:sldId id="261" r:id="rId7"/>
    <p:sldId id="262" r:id="rId8"/>
    <p:sldId id="263" r:id="rId9"/>
    <p:sldId id="264" r:id="rId10"/>
    <p:sldId id="265" r:id="rId11"/>
    <p:sldId id="300" r:id="rId12"/>
    <p:sldId id="301" r:id="rId13"/>
    <p:sldId id="328" r:id="rId14"/>
    <p:sldId id="329" r:id="rId15"/>
    <p:sldId id="330" r:id="rId16"/>
    <p:sldId id="302" r:id="rId17"/>
    <p:sldId id="267" r:id="rId18"/>
    <p:sldId id="331" r:id="rId19"/>
    <p:sldId id="268" r:id="rId20"/>
    <p:sldId id="269" r:id="rId21"/>
    <p:sldId id="333" r:id="rId22"/>
    <p:sldId id="334" r:id="rId23"/>
    <p:sldId id="335" r:id="rId24"/>
    <p:sldId id="338" r:id="rId25"/>
    <p:sldId id="272" r:id="rId26"/>
    <p:sldId id="340" r:id="rId27"/>
    <p:sldId id="341" r:id="rId28"/>
    <p:sldId id="342" r:id="rId29"/>
    <p:sldId id="344" r:id="rId30"/>
    <p:sldId id="279" r:id="rId31"/>
    <p:sldId id="346" r:id="rId32"/>
    <p:sldId id="347" r:id="rId33"/>
    <p:sldId id="348" r:id="rId34"/>
    <p:sldId id="276" r:id="rId35"/>
    <p:sldId id="277" r:id="rId36"/>
    <p:sldId id="278" r:id="rId37"/>
    <p:sldId id="351" r:id="rId38"/>
    <p:sldId id="352" r:id="rId39"/>
    <p:sldId id="353" r:id="rId40"/>
    <p:sldId id="299" r:id="rId41"/>
    <p:sldId id="318" r:id="rId42"/>
    <p:sldId id="319" r:id="rId43"/>
    <p:sldId id="304" r:id="rId44"/>
    <p:sldId id="281" r:id="rId45"/>
    <p:sldId id="357" r:id="rId46"/>
    <p:sldId id="358" r:id="rId47"/>
    <p:sldId id="359" r:id="rId48"/>
    <p:sldId id="314" r:id="rId49"/>
    <p:sldId id="315" r:id="rId50"/>
    <p:sldId id="316" r:id="rId51"/>
    <p:sldId id="317" r:id="rId52"/>
    <p:sldId id="360" r:id="rId53"/>
    <p:sldId id="321" r:id="rId54"/>
    <p:sldId id="362" r:id="rId55"/>
    <p:sldId id="363" r:id="rId56"/>
    <p:sldId id="367" r:id="rId57"/>
    <p:sldId id="368" r:id="rId58"/>
    <p:sldId id="370" r:id="rId59"/>
    <p:sldId id="292" r:id="rId60"/>
    <p:sldId id="372" r:id="rId61"/>
    <p:sldId id="326" r:id="rId62"/>
    <p:sldId id="374" r:id="rId63"/>
    <p:sldId id="283" r:id="rId64"/>
    <p:sldId id="378" r:id="rId65"/>
    <p:sldId id="284" r:id="rId66"/>
    <p:sldId id="376" r:id="rId67"/>
    <p:sldId id="379" r:id="rId68"/>
    <p:sldId id="286" r:id="rId69"/>
    <p:sldId id="381" r:id="rId70"/>
    <p:sldId id="385" r:id="rId71"/>
    <p:sldId id="382" r:id="rId72"/>
    <p:sldId id="288" r:id="rId73"/>
    <p:sldId id="306" r:id="rId74"/>
    <p:sldId id="307" r:id="rId75"/>
    <p:sldId id="308" r:id="rId76"/>
    <p:sldId id="289" r:id="rId77"/>
    <p:sldId id="310" r:id="rId78"/>
    <p:sldId id="311" r:id="rId79"/>
    <p:sldId id="296" r:id="rId80"/>
    <p:sldId id="312" r:id="rId81"/>
    <p:sldId id="309" r:id="rId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0" autoAdjust="0"/>
    <p:restoredTop sz="74568" autoAdjust="0"/>
  </p:normalViewPr>
  <p:slideViewPr>
    <p:cSldViewPr snapToGrid="0">
      <p:cViewPr varScale="1">
        <p:scale>
          <a:sx n="87" d="100"/>
          <a:sy n="87" d="100"/>
        </p:scale>
        <p:origin x="1428" y="78"/>
      </p:cViewPr>
      <p:guideLst/>
    </p:cSldViewPr>
  </p:slideViewPr>
  <p:outlineViewPr>
    <p:cViewPr>
      <p:scale>
        <a:sx n="33" d="100"/>
        <a:sy n="33" d="100"/>
      </p:scale>
      <p:origin x="0" y="-5814"/>
    </p:cViewPr>
  </p:outlineViewPr>
  <p:notesTextViewPr>
    <p:cViewPr>
      <p:scale>
        <a:sx n="1" d="1"/>
        <a:sy n="1" d="1"/>
      </p:scale>
      <p:origin x="0" y="0"/>
    </p:cViewPr>
  </p:notesTextViewPr>
  <p:notesViewPr>
    <p:cSldViewPr snapToGrid="0">
      <p:cViewPr varScale="1">
        <p:scale>
          <a:sx n="88" d="100"/>
          <a:sy n="88" d="100"/>
        </p:scale>
        <p:origin x="2964"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160A6A-B8D1-4D2B-958E-5604A35E43CF}" type="datetimeFigureOut">
              <a:rPr lang="en-US" smtClean="0"/>
              <a:t>9/6/2017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9F2CA-7F90-4721-B256-C2C9CA596835}" type="slidenum">
              <a:rPr lang="en-US" smtClean="0"/>
              <a:t>‹#›</a:t>
            </a:fld>
            <a:endParaRPr lang="en-US"/>
          </a:p>
        </p:txBody>
      </p:sp>
    </p:spTree>
    <p:extLst>
      <p:ext uri="{BB962C8B-B14F-4D97-AF65-F5344CB8AC3E}">
        <p14:creationId xmlns:p14="http://schemas.microsoft.com/office/powerpoint/2010/main" val="183131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9F55E-86C8-40C3-B143-2DF90D0BE23C}" type="datetimeFigureOut">
              <a:rPr lang="en-US" smtClean="0"/>
              <a:t>9/6/2017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8DFC8-8D5E-4426-9BAB-F9E6FB6C0077}" type="slidenum">
              <a:rPr lang="en-US" smtClean="0"/>
              <a:t>‹#›</a:t>
            </a:fld>
            <a:endParaRPr lang="en-US"/>
          </a:p>
        </p:txBody>
      </p:sp>
    </p:spTree>
    <p:extLst>
      <p:ext uri="{BB962C8B-B14F-4D97-AF65-F5344CB8AC3E}">
        <p14:creationId xmlns:p14="http://schemas.microsoft.com/office/powerpoint/2010/main" val="2979789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48DFC8-8D5E-4426-9BAB-F9E6FB6C0077}" type="slidenum">
              <a:rPr lang="en-US" smtClean="0"/>
              <a:t>1</a:t>
            </a:fld>
            <a:endParaRPr lang="en-US"/>
          </a:p>
        </p:txBody>
      </p:sp>
    </p:spTree>
    <p:extLst>
      <p:ext uri="{BB962C8B-B14F-4D97-AF65-F5344CB8AC3E}">
        <p14:creationId xmlns:p14="http://schemas.microsoft.com/office/powerpoint/2010/main" val="402613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dirty="0" smtClean="0"/>
                  <a:t>Perhaps</a:t>
                </a:r>
                <a:r>
                  <a:rPr lang="en-US" baseline="0" dirty="0" smtClean="0"/>
                  <a:t> the easiest test to write is point vs. sphere. The point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𝑝</m:t>
                        </m:r>
                      </m:e>
                    </m:acc>
                  </m:oMath>
                </a14:m>
                <a:r>
                  <a:rPr lang="en-US" baseline="0" dirty="0" smtClean="0"/>
                  <a:t> is in a sphere if the distance between it and the sphere’s center is less than the sphere’s radius. This yields the equation for containment: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e>
                              <m:sub>
                                <m:r>
                                  <a:rPr lang="en-US" b="0" i="1" dirty="0" smtClean="0">
                                    <a:latin typeface="Cambria Math" panose="02040503050406030204" pitchFamily="18" charset="0"/>
                                  </a:rPr>
                                  <m:t>𝑠</m:t>
                                </m:r>
                              </m:sub>
                            </m:sSub>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e>
                        </m:d>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𝑟</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≤0.</m:t>
                    </m:r>
                  </m:oMath>
                </a14:m>
                <a:r>
                  <a:rPr lang="en-US" dirty="0" smtClean="0"/>
                  <a:t> Note that in the above picture </a:t>
                </a:r>
                <a14:m>
                  <m:oMath xmlns:m="http://schemas.openxmlformats.org/officeDocument/2006/math">
                    <m:r>
                      <a:rPr lang="en-US" b="0" i="1" smtClean="0">
                        <a:latin typeface="Cambria Math" panose="02040503050406030204" pitchFamily="18" charset="0"/>
                      </a:rPr>
                      <m:t>𝑑</m:t>
                    </m:r>
                  </m:oMath>
                </a14:m>
                <a:r>
                  <a:rPr lang="en-US" dirty="0" smtClean="0"/>
                  <a:t> is the distance between</a:t>
                </a:r>
                <a:r>
                  <a:rPr lang="en-US" baseline="0" dirty="0" smtClean="0"/>
                  <a:t> the sphere’s center and the query point, which is the equation: </a:t>
                </a:r>
                <a14:m>
                  <m:oMath xmlns:m="http://schemas.openxmlformats.org/officeDocument/2006/math">
                    <m:d>
                      <m:dPr>
                        <m:ctrlPr>
                          <a:rPr lang="en-US" b="0" i="1" baseline="0" smtClean="0">
                            <a:latin typeface="Cambria Math" panose="02040503050406030204" pitchFamily="18" charset="0"/>
                          </a:rPr>
                        </m:ctrlPr>
                      </m:dPr>
                      <m:e>
                        <m:sSub>
                          <m:sSubPr>
                            <m:ctrlPr>
                              <a:rPr lang="en-US" b="0" i="1" baseline="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𝑐</m:t>
                                </m:r>
                              </m:e>
                            </m:acc>
                          </m:e>
                          <m:sub>
                            <m:r>
                              <a:rPr lang="en-US" b="0" i="1" baseline="0" smtClean="0">
                                <a:latin typeface="Cambria Math" panose="02040503050406030204" pitchFamily="18" charset="0"/>
                              </a:rPr>
                              <m:t>𝑠</m:t>
                            </m:r>
                          </m:sub>
                        </m:sSub>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𝑝</m:t>
                                </m:r>
                              </m:e>
                            </m:acc>
                          </m:e>
                          <m:sub>
                            <m:r>
                              <a:rPr lang="en-US" b="0" i="1" baseline="0" smtClean="0">
                                <a:latin typeface="Cambria Math" panose="02040503050406030204" pitchFamily="18" charset="0"/>
                              </a:rPr>
                              <m:t>𝑠</m:t>
                            </m:r>
                          </m:sub>
                        </m:sSub>
                      </m:e>
                    </m:d>
                  </m:oMath>
                </a14:m>
                <a:r>
                  <a:rPr lang="en-US" dirty="0" smtClean="0"/>
                  <a:t>.</a:t>
                </a:r>
                <a:endParaRPr lang="en-US" dirty="0"/>
              </a:p>
            </p:txBody>
          </p:sp>
        </mc:Choice>
        <mc:Fallback xmlns="">
          <p:sp>
            <p:nvSpPr>
              <p:cNvPr id="3" name="Notes Placeholder 2"/>
              <p:cNvSpPr>
                <a:spLocks noGrp="1"/>
              </p:cNvSpPr>
              <p:nvPr>
                <p:ph type="body" idx="1"/>
              </p:nvPr>
            </p:nvSpPr>
            <p:spPr/>
            <p:txBody>
              <a:bodyPr/>
              <a:lstStyle/>
              <a:p>
                <a:r>
                  <a:rPr lang="en-US" dirty="0" smtClean="0"/>
                  <a:t>Sphere</a:t>
                </a:r>
                <a:r>
                  <a:rPr lang="en-US" baseline="0" dirty="0" smtClean="0"/>
                  <a:t> vs. sphere is perhaps the easiest test to write. </a:t>
                </a:r>
                <a:r>
                  <a:rPr lang="en-US" sz="1200" kern="1200" dirty="0" smtClean="0">
                    <a:solidFill>
                      <a:schemeClr val="tx1"/>
                    </a:solidFill>
                    <a:effectLst/>
                    <a:latin typeface="+mn-lt"/>
                    <a:ea typeface="+mn-ea"/>
                    <a:cs typeface="+mn-cs"/>
                  </a:rPr>
                  <a:t>Two spheres overlap when the distance between them is greater than or equal to the sum of their radii. Typically this equation is squared to avoid a square root calculation. That is we have intersection if: </a:t>
                </a:r>
                <a:r>
                  <a:rPr lang="en-US" sz="1200" i="0" kern="1200">
                    <a:solidFill>
                      <a:schemeClr val="tx1"/>
                    </a:solidFill>
                    <a:effectLst/>
                    <a:latin typeface="+mn-lt"/>
                    <a:ea typeface="+mn-ea"/>
                    <a:cs typeface="+mn-cs"/>
                  </a:rPr>
                  <a:t>(𝑝 ⃗_1−𝑝 ⃗_0 )^2−(𝑟_1^2+𝑟_0^2 )≥0</a:t>
                </a:r>
                <a:r>
                  <a:rPr lang="en-US" sz="1200" kern="1200" dirty="0">
                    <a:solidFill>
                      <a:schemeClr val="tx1"/>
                    </a:solidFill>
                    <a:effectLst/>
                    <a:latin typeface="+mn-lt"/>
                    <a:ea typeface="+mn-ea"/>
                    <a:cs typeface="+mn-cs"/>
                  </a:rPr>
                  <a:t>. </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10</a:t>
            </a:fld>
            <a:endParaRPr lang="en-US"/>
          </a:p>
        </p:txBody>
      </p:sp>
    </p:spTree>
    <p:extLst>
      <p:ext uri="{BB962C8B-B14F-4D97-AF65-F5344CB8AC3E}">
        <p14:creationId xmlns:p14="http://schemas.microsoft.com/office/powerpoint/2010/main" val="3505600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Sphere vs. sphere is another very easy test to write. Two spheres </a:t>
                </a:r>
                <a:r>
                  <a:rPr lang="en-US" sz="1200" kern="1200" dirty="0" smtClean="0">
                    <a:solidFill>
                      <a:schemeClr val="tx1"/>
                    </a:solidFill>
                    <a:effectLst/>
                    <a:latin typeface="+mn-lt"/>
                    <a:ea typeface="+mn-ea"/>
                    <a:cs typeface="+mn-cs"/>
                  </a:rPr>
                  <a:t>overlap when the distance between them is less than or equal to the sum of their radii. Typically this equation is squared to avoid a square root calculation. That is, we have intersection if: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d>
                          <m:dPr>
                            <m:ctrlPr>
                              <a:rPr lang="en-US" sz="1200" i="1" kern="1200">
                                <a:solidFill>
                                  <a:schemeClr val="tx1"/>
                                </a:solidFill>
                                <a:effectLst/>
                                <a:latin typeface="Cambria Math" panose="02040503050406030204" pitchFamily="18" charset="0"/>
                                <a:ea typeface="+mn-ea"/>
                                <a:cs typeface="+mn-cs"/>
                              </a:rPr>
                            </m:ctrlPr>
                          </m:dPr>
                          <m:e>
                            <m:sSub>
                              <m:sSubPr>
                                <m:ctrlPr>
                                  <a:rPr lang="en-US" sz="1200" i="1" kern="1200">
                                    <a:solidFill>
                                      <a:schemeClr val="tx1"/>
                                    </a:solidFill>
                                    <a:effectLst/>
                                    <a:latin typeface="Cambria Math" panose="02040503050406030204" pitchFamily="18" charset="0"/>
                                    <a:ea typeface="+mn-ea"/>
                                    <a:cs typeface="+mn-cs"/>
                                  </a:rPr>
                                </m:ctrlPr>
                              </m:sSubPr>
                              <m:e>
                                <m:acc>
                                  <m:accPr>
                                    <m:chr m:val="⃗"/>
                                    <m:ctrlPr>
                                      <a:rPr lang="en-US"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𝑝</m:t>
                                    </m:r>
                                  </m:e>
                                </m:acc>
                              </m:e>
                              <m:sub>
                                <m:r>
                                  <a:rPr lang="en-US" sz="1200" i="1"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acc>
                                  <m:accPr>
                                    <m:chr m:val="⃗"/>
                                    <m:ctrlPr>
                                      <a:rPr lang="en-US"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𝑝</m:t>
                                    </m:r>
                                  </m:e>
                                </m:acc>
                              </m:e>
                              <m:sub>
                                <m:r>
                                  <a:rPr lang="en-US" sz="1200" i="1" kern="1200">
                                    <a:solidFill>
                                      <a:schemeClr val="tx1"/>
                                    </a:solidFill>
                                    <a:effectLst/>
                                    <a:latin typeface="Cambria Math" panose="02040503050406030204" pitchFamily="18" charset="0"/>
                                    <a:ea typeface="+mn-ea"/>
                                    <a:cs typeface="+mn-cs"/>
                                  </a:rPr>
                                  <m:t>0</m:t>
                                </m:r>
                              </m:sub>
                            </m:sSub>
                          </m:e>
                        </m:d>
                      </m:e>
                      <m:sup>
                        <m:r>
                          <a:rPr lang="en-US" sz="1200" i="1" kern="1200">
                            <a:solidFill>
                              <a:schemeClr val="tx1"/>
                            </a:solidFill>
                            <a:effectLst/>
                            <a:latin typeface="Cambria Math" panose="02040503050406030204" pitchFamily="18" charset="0"/>
                            <a:ea typeface="+mn-ea"/>
                            <a:cs typeface="+mn-cs"/>
                          </a:rPr>
                          <m:t>2</m:t>
                        </m:r>
                      </m:sup>
                    </m:sSup>
                    <m:r>
                      <a:rPr lang="en-US" sz="1200" i="1" kern="1200">
                        <a:solidFill>
                          <a:schemeClr val="tx1"/>
                        </a:solidFill>
                        <a:effectLst/>
                        <a:latin typeface="Cambria Math" panose="02040503050406030204" pitchFamily="18" charset="0"/>
                        <a:ea typeface="+mn-ea"/>
                        <a:cs typeface="+mn-cs"/>
                      </a:rPr>
                      <m:t>−</m:t>
                    </m:r>
                    <m:sSup>
                      <m:sSupPr>
                        <m:ctrlPr>
                          <a:rPr lang="en-US" sz="1200" b="0" i="1" kern="1200" smtClean="0">
                            <a:solidFill>
                              <a:schemeClr val="tx1"/>
                            </a:solidFill>
                            <a:effectLst/>
                            <a:latin typeface="Cambria Math" panose="02040503050406030204" pitchFamily="18" charset="0"/>
                            <a:ea typeface="+mn-ea"/>
                            <a:cs typeface="+mn-cs"/>
                          </a:rPr>
                        </m:ctrlPr>
                      </m:sSupPr>
                      <m:e>
                        <m:d>
                          <m:dPr>
                            <m:ctrlPr>
                              <a:rPr lang="en-US" sz="1200" i="1" kern="1200">
                                <a:solidFill>
                                  <a:schemeClr val="tx1"/>
                                </a:solidFill>
                                <a:effectLst/>
                                <a:latin typeface="Cambria Math" panose="02040503050406030204" pitchFamily="18" charset="0"/>
                                <a:ea typeface="+mn-ea"/>
                                <a:cs typeface="+mn-cs"/>
                              </a:rPr>
                            </m:ctrlPr>
                          </m:dPr>
                          <m:e>
                            <m:sSub>
                              <m:sSubPr>
                                <m:ctrlPr>
                                  <a:rPr lang="en-US" sz="1200" b="0" i="1" kern="1200" dirty="0" smtClean="0">
                                    <a:solidFill>
                                      <a:schemeClr val="tx1"/>
                                    </a:solidFill>
                                    <a:effectLst/>
                                    <a:latin typeface="Cambria Math" panose="02040503050406030204" pitchFamily="18" charset="0"/>
                                    <a:ea typeface="+mn-ea"/>
                                    <a:cs typeface="+mn-cs"/>
                                  </a:rPr>
                                </m:ctrlPr>
                              </m:sSubPr>
                              <m:e>
                                <m:acc>
                                  <m:accPr>
                                    <m:chr m:val="⃗"/>
                                    <m:ctrlPr>
                                      <a:rPr lang="en-US" sz="1200" b="0" i="1" kern="1200" smtClean="0">
                                        <a:solidFill>
                                          <a:schemeClr val="tx1"/>
                                        </a:solidFill>
                                        <a:effectLst/>
                                        <a:latin typeface="Cambria Math" panose="02040503050406030204" pitchFamily="18" charset="0"/>
                                        <a:ea typeface="+mn-ea"/>
                                        <a:cs typeface="+mn-cs"/>
                                      </a:rPr>
                                    </m:ctrlPr>
                                  </m:accPr>
                                  <m:e>
                                    <m:r>
                                      <a:rPr lang="en-US" sz="1200" b="0" i="1" kern="1200" smtClean="0">
                                        <a:solidFill>
                                          <a:schemeClr val="tx1"/>
                                        </a:solidFill>
                                        <a:effectLst/>
                                        <a:latin typeface="Cambria Math" panose="02040503050406030204" pitchFamily="18" charset="0"/>
                                        <a:ea typeface="+mn-ea"/>
                                        <a:cs typeface="+mn-cs"/>
                                      </a:rPr>
                                      <m:t>𝑟</m:t>
                                    </m:r>
                                  </m:e>
                                </m:acc>
                              </m:e>
                              <m:sub>
                                <m:r>
                                  <a:rPr lang="en-US" sz="1200" b="0" i="1" kern="1200" dirty="0" smtClean="0">
                                    <a:solidFill>
                                      <a:schemeClr val="tx1"/>
                                    </a:solidFill>
                                    <a:effectLst/>
                                    <a:latin typeface="Cambria Math" panose="02040503050406030204" pitchFamily="18" charset="0"/>
                                    <a:ea typeface="+mn-ea"/>
                                    <a:cs typeface="+mn-cs"/>
                                  </a:rPr>
                                  <m:t>1</m:t>
                                </m:r>
                              </m:sub>
                            </m:sSub>
                            <m:r>
                              <a:rPr lang="en-US" sz="1200" b="0" i="1" kern="1200" dirty="0" smtClean="0">
                                <a:solidFill>
                                  <a:schemeClr val="tx1"/>
                                </a:solidFill>
                                <a:effectLst/>
                                <a:latin typeface="Cambria Math" panose="02040503050406030204" pitchFamily="18" charset="0"/>
                                <a:ea typeface="+mn-ea"/>
                                <a:cs typeface="+mn-cs"/>
                              </a:rPr>
                              <m:t>+</m:t>
                            </m:r>
                            <m:sSub>
                              <m:sSubPr>
                                <m:ctrlPr>
                                  <a:rPr lang="en-US" sz="1200" b="0" i="1" kern="1200" dirty="0" smtClean="0">
                                    <a:solidFill>
                                      <a:schemeClr val="tx1"/>
                                    </a:solidFill>
                                    <a:effectLst/>
                                    <a:latin typeface="Cambria Math" panose="02040503050406030204" pitchFamily="18" charset="0"/>
                                    <a:ea typeface="+mn-ea"/>
                                    <a:cs typeface="+mn-cs"/>
                                  </a:rPr>
                                </m:ctrlPr>
                              </m:sSubPr>
                              <m:e>
                                <m:acc>
                                  <m:accPr>
                                    <m:chr m:val="⃗"/>
                                    <m:ctrlPr>
                                      <a:rPr lang="en-US" sz="1200" b="0" i="1" kern="1200" dirty="0" smtClean="0">
                                        <a:solidFill>
                                          <a:schemeClr val="tx1"/>
                                        </a:solidFill>
                                        <a:effectLst/>
                                        <a:latin typeface="Cambria Math" panose="02040503050406030204" pitchFamily="18" charset="0"/>
                                        <a:ea typeface="+mn-ea"/>
                                        <a:cs typeface="+mn-cs"/>
                                      </a:rPr>
                                    </m:ctrlPr>
                                  </m:accPr>
                                  <m:e>
                                    <m:r>
                                      <a:rPr lang="en-US" sz="1200" b="0" i="1" kern="1200" dirty="0" smtClean="0">
                                        <a:solidFill>
                                          <a:schemeClr val="tx1"/>
                                        </a:solidFill>
                                        <a:effectLst/>
                                        <a:latin typeface="Cambria Math" panose="02040503050406030204" pitchFamily="18" charset="0"/>
                                        <a:ea typeface="+mn-ea"/>
                                        <a:cs typeface="+mn-cs"/>
                                      </a:rPr>
                                      <m:t>𝑟</m:t>
                                    </m:r>
                                  </m:e>
                                </m:acc>
                              </m:e>
                              <m:sub>
                                <m:r>
                                  <a:rPr lang="en-US" sz="1200" b="0" i="1" kern="1200" dirty="0" smtClean="0">
                                    <a:solidFill>
                                      <a:schemeClr val="tx1"/>
                                    </a:solidFill>
                                    <a:effectLst/>
                                    <a:latin typeface="Cambria Math" panose="02040503050406030204" pitchFamily="18" charset="0"/>
                                    <a:ea typeface="+mn-ea"/>
                                    <a:cs typeface="+mn-cs"/>
                                  </a:rPr>
                                  <m:t>0</m:t>
                                </m:r>
                              </m:sub>
                            </m:sSub>
                          </m:e>
                        </m:d>
                      </m:e>
                      <m:sup>
                        <m:r>
                          <a:rPr lang="en-US" sz="1200" b="0" i="1" kern="1200" smtClean="0">
                            <a:solidFill>
                              <a:schemeClr val="tx1"/>
                            </a:solidFill>
                            <a:effectLst/>
                            <a:latin typeface="Cambria Math" panose="02040503050406030204" pitchFamily="18" charset="0"/>
                            <a:ea typeface="+mn-ea"/>
                            <a:cs typeface="+mn-cs"/>
                          </a:rPr>
                          <m:t>2</m:t>
                        </m:r>
                      </m:sup>
                    </m:sSup>
                    <m:r>
                      <a:rPr lang="en-US" sz="1200" b="0" i="1" kern="1200" smtClean="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m:t>
                    </m:r>
                  </m:oMath>
                </a14:m>
                <a:r>
                  <a:rPr lang="en-US" sz="1200" kern="1200" dirty="0">
                    <a:solidFill>
                      <a:schemeClr val="tx1"/>
                    </a:solidFill>
                    <a:effectLst/>
                    <a:latin typeface="+mn-lt"/>
                    <a:ea typeface="+mn-ea"/>
                    <a:cs typeface="+mn-cs"/>
                  </a:rPr>
                  <a:t>. </a:t>
                </a:r>
                <a:endParaRPr lang="en-US" dirty="0"/>
              </a:p>
            </p:txBody>
          </p:sp>
        </mc:Choice>
        <mc:Fallback xmlns="">
          <p:sp>
            <p:nvSpPr>
              <p:cNvPr id="3" name="Notes Placeholder 2"/>
              <p:cNvSpPr>
                <a:spLocks noGrp="1"/>
              </p:cNvSpPr>
              <p:nvPr>
                <p:ph type="body" idx="1"/>
              </p:nvPr>
            </p:nvSpPr>
            <p:spPr/>
            <p:txBody>
              <a:bodyPr/>
              <a:lstStyle/>
              <a:p>
                <a:r>
                  <a:rPr lang="en-US" dirty="0" smtClean="0"/>
                  <a:t>Sphere</a:t>
                </a:r>
                <a:r>
                  <a:rPr lang="en-US" baseline="0" dirty="0" smtClean="0"/>
                  <a:t> vs. sphere is perhaps the easiest test to write. </a:t>
                </a:r>
                <a:r>
                  <a:rPr lang="en-US" sz="1200" kern="1200" dirty="0" smtClean="0">
                    <a:solidFill>
                      <a:schemeClr val="tx1"/>
                    </a:solidFill>
                    <a:effectLst/>
                    <a:latin typeface="+mn-lt"/>
                    <a:ea typeface="+mn-ea"/>
                    <a:cs typeface="+mn-cs"/>
                  </a:rPr>
                  <a:t>Two spheres overlap when the distance between them is greater than or equal to the sum of their radii. Typically this equation is squared to avoid a square root calculation. That is we have intersection if: </a:t>
                </a:r>
                <a:r>
                  <a:rPr lang="en-US" sz="1200" i="0" kern="1200">
                    <a:solidFill>
                      <a:schemeClr val="tx1"/>
                    </a:solidFill>
                    <a:effectLst/>
                    <a:latin typeface="+mn-lt"/>
                    <a:ea typeface="+mn-ea"/>
                    <a:cs typeface="+mn-cs"/>
                  </a:rPr>
                  <a:t>(𝑝 ⃗_1−𝑝 ⃗_0 )^2−(𝑟_1^2+𝑟_0^2 )≥0</a:t>
                </a:r>
                <a:r>
                  <a:rPr lang="en-US" sz="1200" kern="1200" dirty="0">
                    <a:solidFill>
                      <a:schemeClr val="tx1"/>
                    </a:solidFill>
                    <a:effectLst/>
                    <a:latin typeface="+mn-lt"/>
                    <a:ea typeface="+mn-ea"/>
                    <a:cs typeface="+mn-cs"/>
                  </a:rPr>
                  <a:t>. </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11</a:t>
            </a:fld>
            <a:endParaRPr lang="en-US"/>
          </a:p>
        </p:txBody>
      </p:sp>
    </p:spTree>
    <p:extLst>
      <p:ext uri="{BB962C8B-B14F-4D97-AF65-F5344CB8AC3E}">
        <p14:creationId xmlns:p14="http://schemas.microsoft.com/office/powerpoint/2010/main" val="1213624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One</a:t>
                </a:r>
                <a:r>
                  <a:rPr lang="en-US" baseline="0" dirty="0" smtClean="0"/>
                  <a:t> thing you’ll see throughout this class is that there’s many different ways to view the same problem. Sometimes viewing a problem in a different way helps to understand difficult concepts. While sphere vs. sphere isn’t a hard concept to grasp I want to present an alternate way to view this problem.</a:t>
                </a:r>
              </a:p>
              <a:p>
                <a:endParaRPr lang="en-US" baseline="0" dirty="0" smtClean="0"/>
              </a:p>
              <a:p>
                <a:r>
                  <a:rPr lang="en-US" baseline="0" dirty="0" smtClean="0"/>
                  <a:t>Instead of viewing this problem as two distinct spheres we can turn this into point vs. sphere. We can do this by expanding one of the sphere’s by the other’s radius. It should be easy to see that these are mathematically equivalent.</a:t>
                </a:r>
              </a:p>
              <a:p>
                <a:endParaRPr lang="en-US" baseline="0" dirty="0" smtClean="0"/>
              </a:p>
              <a:p>
                <a:r>
                  <a:rPr lang="en-US" baseline="0" dirty="0" smtClean="0"/>
                  <a:t>This is easy to do since our shape is a sphere, however we’ll visit a topic called Minkowski sums at the end of the semester which will shed a bit more light on this.</a:t>
                </a:r>
                <a:endParaRPr lang="en-US" dirty="0"/>
              </a:p>
            </p:txBody>
          </p:sp>
        </mc:Choice>
        <mc:Fallback xmlns="">
          <p:sp>
            <p:nvSpPr>
              <p:cNvPr id="3" name="Notes Placeholder 2"/>
              <p:cNvSpPr>
                <a:spLocks noGrp="1"/>
              </p:cNvSpPr>
              <p:nvPr>
                <p:ph type="body" idx="1"/>
              </p:nvPr>
            </p:nvSpPr>
            <p:spPr/>
            <p:txBody>
              <a:bodyPr/>
              <a:lstStyle/>
              <a:p>
                <a:r>
                  <a:rPr lang="en-US" dirty="0" smtClean="0"/>
                  <a:t>Sphere</a:t>
                </a:r>
                <a:r>
                  <a:rPr lang="en-US" baseline="0" dirty="0" smtClean="0"/>
                  <a:t> vs. sphere is perhaps the easiest test to write. </a:t>
                </a:r>
                <a:r>
                  <a:rPr lang="en-US" sz="1200" kern="1200" dirty="0" smtClean="0">
                    <a:solidFill>
                      <a:schemeClr val="tx1"/>
                    </a:solidFill>
                    <a:effectLst/>
                    <a:latin typeface="+mn-lt"/>
                    <a:ea typeface="+mn-ea"/>
                    <a:cs typeface="+mn-cs"/>
                  </a:rPr>
                  <a:t>Two spheres overlap when the distance between them is greater than or equal to the sum of their radii. Typically this equation is squared to avoid a square root calculation. That is we have intersection if: </a:t>
                </a:r>
                <a:r>
                  <a:rPr lang="en-US" sz="1200" i="0" kern="1200">
                    <a:solidFill>
                      <a:schemeClr val="tx1"/>
                    </a:solidFill>
                    <a:effectLst/>
                    <a:latin typeface="+mn-lt"/>
                    <a:ea typeface="+mn-ea"/>
                    <a:cs typeface="+mn-cs"/>
                  </a:rPr>
                  <a:t>(𝑝 ⃗_1−𝑝 ⃗_0 )^2−(𝑟_1^2+𝑟_0^2 )≥0</a:t>
                </a:r>
                <a:r>
                  <a:rPr lang="en-US" sz="1200" kern="1200" dirty="0">
                    <a:solidFill>
                      <a:schemeClr val="tx1"/>
                    </a:solidFill>
                    <a:effectLst/>
                    <a:latin typeface="+mn-lt"/>
                    <a:ea typeface="+mn-ea"/>
                    <a:cs typeface="+mn-cs"/>
                  </a:rPr>
                  <a:t>. </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12</a:t>
            </a:fld>
            <a:endParaRPr lang="en-US"/>
          </a:p>
        </p:txBody>
      </p:sp>
    </p:spTree>
    <p:extLst>
      <p:ext uri="{BB962C8B-B14F-4D97-AF65-F5344CB8AC3E}">
        <p14:creationId xmlns:p14="http://schemas.microsoft.com/office/powerpoint/2010/main" val="836516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a:t>
            </a:r>
            <a:r>
              <a:rPr lang="en-US" baseline="0" dirty="0" smtClean="0"/>
              <a:t> an </a:t>
            </a:r>
            <a:r>
              <a:rPr lang="en-US" baseline="0" dirty="0" err="1" smtClean="0"/>
              <a:t>aabb</a:t>
            </a:r>
            <a:r>
              <a:rPr lang="en-US" baseline="0" dirty="0" smtClean="0"/>
              <a:t> is axis aligned, it’s typically possible to test each axis separately. This means that if we figure out how to do a test on one axis, which is easier, then we know how to do a test on all axes. Afterwards, we only have to figure out how to combine the axis results together to get the total </a:t>
            </a:r>
            <a:r>
              <a:rPr lang="en-US" baseline="0" dirty="0" err="1" smtClean="0"/>
              <a:t>aabb</a:t>
            </a:r>
            <a:r>
              <a:rPr lang="en-US" baseline="0" dirty="0" smtClean="0"/>
              <a:t> test. This also allows extending a 2d </a:t>
            </a:r>
            <a:r>
              <a:rPr lang="en-US" baseline="0" dirty="0" err="1" smtClean="0"/>
              <a:t>aabb</a:t>
            </a:r>
            <a:r>
              <a:rPr lang="en-US" baseline="0" dirty="0" smtClean="0"/>
              <a:t> to 3d very easily.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13</a:t>
            </a:fld>
            <a:endParaRPr lang="en-US"/>
          </a:p>
        </p:txBody>
      </p:sp>
    </p:spTree>
    <p:extLst>
      <p:ext uri="{BB962C8B-B14F-4D97-AF65-F5344CB8AC3E}">
        <p14:creationId xmlns:p14="http://schemas.microsoft.com/office/powerpoint/2010/main" val="1408350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So how do</a:t>
                </a:r>
                <a:r>
                  <a:rPr lang="en-US" baseline="0" dirty="0" smtClean="0"/>
                  <a:t> we test if a value </a:t>
                </a:r>
                <a14:m>
                  <m:oMath xmlns:m="http://schemas.openxmlformats.org/officeDocument/2006/math">
                    <m:r>
                      <a:rPr lang="en-US" b="0" i="1" baseline="0" smtClean="0">
                        <a:latin typeface="Cambria Math" panose="02040503050406030204" pitchFamily="18" charset="0"/>
                      </a:rPr>
                      <m:t>𝑝</m:t>
                    </m:r>
                  </m:oMath>
                </a14:m>
                <a:r>
                  <a:rPr lang="en-US" dirty="0" smtClean="0"/>
                  <a:t> is in-between</a:t>
                </a:r>
                <a:r>
                  <a:rPr lang="en-US" baseline="0" dirty="0" smtClean="0"/>
                  <a:t> a </a:t>
                </a:r>
                <a14:m>
                  <m:oMath xmlns:m="http://schemas.openxmlformats.org/officeDocument/2006/math">
                    <m:r>
                      <m:rPr>
                        <m:sty m:val="p"/>
                      </m:rPr>
                      <a:rPr lang="en-US" i="1" baseline="0" dirty="0" smtClean="0">
                        <a:latin typeface="Cambria Math" panose="02040503050406030204" pitchFamily="18" charset="0"/>
                      </a:rPr>
                      <m:t>min</m:t>
                    </m:r>
                  </m:oMath>
                </a14:m>
                <a:r>
                  <a:rPr lang="en-US" baseline="0" dirty="0" smtClean="0"/>
                  <a:t> and a </a:t>
                </a:r>
                <a14:m>
                  <m:oMath xmlns:m="http://schemas.openxmlformats.org/officeDocument/2006/math">
                    <m:r>
                      <m:rPr>
                        <m:sty m:val="p"/>
                      </m:rPr>
                      <a:rPr lang="en-US" i="1" baseline="0" dirty="0" smtClean="0">
                        <a:latin typeface="Cambria Math" panose="02040503050406030204" pitchFamily="18" charset="0"/>
                      </a:rPr>
                      <m:t>max</m:t>
                    </m:r>
                  </m:oMath>
                </a14:m>
                <a:r>
                  <a:rPr lang="en-US" baseline="0" dirty="0" smtClean="0"/>
                  <a:t> in one dimension? Well there’s two ways to write the test. </a:t>
                </a:r>
              </a:p>
              <a:p>
                <a:endParaRPr lang="en-US" baseline="0" dirty="0" smtClean="0"/>
              </a:p>
              <a:p>
                <a:r>
                  <a:rPr lang="en-US" baseline="0" dirty="0" smtClean="0"/>
                  <a:t>Method 1 is to see if </a:t>
                </a:r>
                <a14:m>
                  <m:oMath xmlns:m="http://schemas.openxmlformats.org/officeDocument/2006/math">
                    <m:r>
                      <a:rPr lang="en-US" b="0" i="1" baseline="0" smtClean="0">
                        <a:latin typeface="Cambria Math" panose="02040503050406030204" pitchFamily="18" charset="0"/>
                      </a:rPr>
                      <m:t>𝑝</m:t>
                    </m:r>
                  </m:oMath>
                </a14:m>
                <a:r>
                  <a:rPr lang="en-US" baseline="0" dirty="0" smtClean="0"/>
                  <a:t> is contained in the interval between </a:t>
                </a:r>
                <a14:m>
                  <m:oMath xmlns:m="http://schemas.openxmlformats.org/officeDocument/2006/math">
                    <m:r>
                      <a:rPr lang="en-US" b="0" i="1" baseline="0" smtClean="0">
                        <a:latin typeface="Cambria Math" panose="02040503050406030204" pitchFamily="18" charset="0"/>
                      </a:rPr>
                      <m:t>𝑚𝑖𝑛</m:t>
                    </m:r>
                  </m:oMath>
                </a14:m>
                <a:r>
                  <a:rPr lang="en-US" dirty="0" smtClean="0"/>
                  <a:t> and </a:t>
                </a:r>
                <a14:m>
                  <m:oMath xmlns:m="http://schemas.openxmlformats.org/officeDocument/2006/math">
                    <m:r>
                      <a:rPr lang="en-US" b="0" i="1" smtClean="0">
                        <a:latin typeface="Cambria Math" panose="02040503050406030204" pitchFamily="18" charset="0"/>
                      </a:rPr>
                      <m:t>𝑚𝑎𝑥</m:t>
                    </m:r>
                  </m:oMath>
                </a14:m>
                <a:r>
                  <a:rPr lang="en-US" dirty="0" smtClean="0"/>
                  <a:t>,</a:t>
                </a:r>
                <a:r>
                  <a:rPr lang="en-US" baseline="0" dirty="0" smtClean="0"/>
                  <a:t> this is writing a test to see if there is intersection.</a:t>
                </a:r>
              </a:p>
              <a:p>
                <a:endParaRPr lang="en-US" baseline="0" dirty="0" smtClean="0"/>
              </a:p>
              <a:p>
                <a:r>
                  <a:rPr lang="en-US" baseline="0" dirty="0" smtClean="0"/>
                  <a:t>Method 2 is to see if </a:t>
                </a:r>
                <a14:m>
                  <m:oMath xmlns:m="http://schemas.openxmlformats.org/officeDocument/2006/math">
                    <m:r>
                      <a:rPr lang="en-US" b="0" i="1" baseline="0" smtClean="0">
                        <a:latin typeface="Cambria Math" panose="02040503050406030204" pitchFamily="18" charset="0"/>
                      </a:rPr>
                      <m:t>𝑝</m:t>
                    </m:r>
                  </m:oMath>
                </a14:m>
                <a:r>
                  <a:rPr lang="en-US" dirty="0" smtClean="0"/>
                  <a:t> is outside the interval between </a:t>
                </a:r>
                <a14:m>
                  <m:oMath xmlns:m="http://schemas.openxmlformats.org/officeDocument/2006/math">
                    <m:r>
                      <a:rPr lang="en-US" b="0" i="1" smtClean="0">
                        <a:latin typeface="Cambria Math" panose="02040503050406030204" pitchFamily="18" charset="0"/>
                      </a:rPr>
                      <m:t>𝑚𝑖𝑛</m:t>
                    </m:r>
                  </m:oMath>
                </a14:m>
                <a:r>
                  <a:rPr lang="en-US" dirty="0" smtClean="0"/>
                  <a:t> and </a:t>
                </a:r>
                <a14:m>
                  <m:oMath xmlns:m="http://schemas.openxmlformats.org/officeDocument/2006/math">
                    <m:r>
                      <a:rPr lang="en-US" b="0" i="1" smtClean="0">
                        <a:latin typeface="Cambria Math" panose="02040503050406030204" pitchFamily="18" charset="0"/>
                      </a:rPr>
                      <m:t>𝑚𝑎𝑥</m:t>
                    </m:r>
                  </m:oMath>
                </a14:m>
                <a:r>
                  <a:rPr lang="en-US" dirty="0" smtClean="0"/>
                  <a:t>, this is writing a test to see if there is non-intersection.</a:t>
                </a:r>
                <a:endParaRPr lang="en-US" baseline="0" dirty="0" smtClean="0"/>
              </a:p>
              <a:p>
                <a:endParaRPr lang="en-US" baseline="0" dirty="0" smtClean="0"/>
              </a:p>
              <a:p>
                <a:r>
                  <a:rPr lang="en-US" baseline="0" dirty="0" smtClean="0"/>
                  <a:t>This distinction will come up a lot later as some tests are much easier to write for non-intersection than for intersection.</a:t>
                </a:r>
                <a:endParaRPr lang="en-US" dirty="0" smtClean="0"/>
              </a:p>
            </p:txBody>
          </p:sp>
        </mc:Choice>
        <mc:Fallback xmlns="">
          <p:sp>
            <p:nvSpPr>
              <p:cNvPr id="3" name="Notes Placeholder 2"/>
              <p:cNvSpPr>
                <a:spLocks noGrp="1"/>
              </p:cNvSpPr>
              <p:nvPr>
                <p:ph type="body" idx="1"/>
              </p:nvPr>
            </p:nvSpPr>
            <p:spPr/>
            <p:txBody>
              <a:bodyPr/>
              <a:lstStyle/>
              <a:p>
                <a:r>
                  <a:rPr lang="en-US" dirty="0" smtClean="0"/>
                  <a:t>So how do</a:t>
                </a:r>
                <a:r>
                  <a:rPr lang="en-US" baseline="0" dirty="0" smtClean="0"/>
                  <a:t> we test if a value </a:t>
                </a:r>
                <a:r>
                  <a:rPr lang="en-US" b="0" i="0" baseline="0" smtClean="0">
                    <a:latin typeface="Cambria Math" panose="02040503050406030204" pitchFamily="18" charset="0"/>
                  </a:rPr>
                  <a:t>𝑝</a:t>
                </a:r>
                <a:r>
                  <a:rPr lang="en-US" dirty="0" smtClean="0"/>
                  <a:t> is in-between</a:t>
                </a:r>
                <a:r>
                  <a:rPr lang="en-US" baseline="0" dirty="0" smtClean="0"/>
                  <a:t> a </a:t>
                </a:r>
                <a:r>
                  <a:rPr lang="en-US" i="0" baseline="0" dirty="0" smtClean="0">
                    <a:latin typeface="Cambria Math" panose="02040503050406030204" pitchFamily="18" charset="0"/>
                  </a:rPr>
                  <a:t>min</a:t>
                </a:r>
                <a:r>
                  <a:rPr lang="en-US" baseline="0" dirty="0" smtClean="0"/>
                  <a:t> and a </a:t>
                </a:r>
                <a:r>
                  <a:rPr lang="en-US" i="0" baseline="0" dirty="0" smtClean="0">
                    <a:latin typeface="Cambria Math" panose="02040503050406030204" pitchFamily="18" charset="0"/>
                  </a:rPr>
                  <a:t>max</a:t>
                </a:r>
                <a:r>
                  <a:rPr lang="en-US" baseline="0" dirty="0" smtClean="0"/>
                  <a:t> in one dimension? Well there’s two ways to write the test. </a:t>
                </a:r>
              </a:p>
              <a:p>
                <a:endParaRPr lang="en-US" baseline="0" dirty="0" smtClean="0"/>
              </a:p>
              <a:p>
                <a:r>
                  <a:rPr lang="en-US" baseline="0" dirty="0" smtClean="0"/>
                  <a:t>Method 1 is to see if </a:t>
                </a:r>
                <a:r>
                  <a:rPr lang="en-US" b="0" i="0" baseline="0" smtClean="0">
                    <a:latin typeface="Cambria Math" panose="02040503050406030204" pitchFamily="18" charset="0"/>
                  </a:rPr>
                  <a:t>𝑝</a:t>
                </a:r>
                <a:r>
                  <a:rPr lang="en-US" baseline="0" dirty="0" smtClean="0"/>
                  <a:t> is contained in the interval between </a:t>
                </a:r>
                <a:r>
                  <a:rPr lang="en-US" b="0" i="0" baseline="0" smtClean="0">
                    <a:latin typeface="Cambria Math" panose="02040503050406030204" pitchFamily="18" charset="0"/>
                  </a:rPr>
                  <a:t>𝑚𝑖𝑛</a:t>
                </a:r>
                <a:r>
                  <a:rPr lang="en-US" dirty="0" smtClean="0"/>
                  <a:t> and </a:t>
                </a:r>
                <a:r>
                  <a:rPr lang="en-US" b="0" i="0" smtClean="0">
                    <a:latin typeface="Cambria Math" panose="02040503050406030204" pitchFamily="18" charset="0"/>
                  </a:rPr>
                  <a:t>𝑚𝑎𝑥</a:t>
                </a:r>
                <a:r>
                  <a:rPr lang="en-US" dirty="0" smtClean="0"/>
                  <a:t>,</a:t>
                </a:r>
                <a:r>
                  <a:rPr lang="en-US" baseline="0" dirty="0" smtClean="0"/>
                  <a:t> this is writing a test to see if there is intersection.</a:t>
                </a:r>
              </a:p>
              <a:p>
                <a:endParaRPr lang="en-US" baseline="0" dirty="0" smtClean="0"/>
              </a:p>
              <a:p>
                <a:r>
                  <a:rPr lang="en-US" baseline="0" dirty="0" smtClean="0"/>
                  <a:t>Method 2 is to see if </a:t>
                </a:r>
                <a:r>
                  <a:rPr lang="en-US" b="0" i="0" baseline="0" smtClean="0">
                    <a:latin typeface="Cambria Math" panose="02040503050406030204" pitchFamily="18" charset="0"/>
                  </a:rPr>
                  <a:t>𝑝</a:t>
                </a:r>
                <a:r>
                  <a:rPr lang="en-US" dirty="0" smtClean="0"/>
                  <a:t> is outside the interval between </a:t>
                </a:r>
                <a:r>
                  <a:rPr lang="en-US" b="0" i="0" smtClean="0">
                    <a:latin typeface="Cambria Math" panose="02040503050406030204" pitchFamily="18" charset="0"/>
                  </a:rPr>
                  <a:t>𝑚𝑖𝑛</a:t>
                </a:r>
                <a:r>
                  <a:rPr lang="en-US" dirty="0" smtClean="0"/>
                  <a:t> and </a:t>
                </a:r>
                <a:r>
                  <a:rPr lang="en-US" b="0" i="0" smtClean="0">
                    <a:latin typeface="Cambria Math" panose="02040503050406030204" pitchFamily="18" charset="0"/>
                  </a:rPr>
                  <a:t>𝑚𝑎𝑥</a:t>
                </a:r>
                <a:r>
                  <a:rPr lang="en-US" dirty="0" smtClean="0"/>
                  <a:t>, this is writing a test to see if there is non-intersection.</a:t>
                </a:r>
                <a:endParaRPr lang="en-US" baseline="0" dirty="0" smtClean="0"/>
              </a:p>
              <a:p>
                <a:endParaRPr lang="en-US" baseline="0" dirty="0" smtClean="0"/>
              </a:p>
              <a:p>
                <a:r>
                  <a:rPr lang="en-US" baseline="0" dirty="0" smtClean="0"/>
                  <a:t>This distinction will come up a lot later as some tests are much easier to write for non-intersection than for intersection.</a:t>
                </a:r>
                <a:endParaRPr lang="en-US"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14</a:t>
            </a:fld>
            <a:endParaRPr lang="en-US"/>
          </a:p>
        </p:txBody>
      </p:sp>
    </p:spTree>
    <p:extLst>
      <p:ext uri="{BB962C8B-B14F-4D97-AF65-F5344CB8AC3E}">
        <p14:creationId xmlns:p14="http://schemas.microsoft.com/office/powerpoint/2010/main" val="2969277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a:t>
            </a:r>
            <a:r>
              <a:rPr lang="en-US" baseline="0" dirty="0" smtClean="0"/>
              <a:t> now need to combine each individual axis together to get the full </a:t>
            </a:r>
            <a:r>
              <a:rPr lang="en-US" baseline="0" dirty="0" err="1" smtClean="0"/>
              <a:t>aabb</a:t>
            </a:r>
            <a:r>
              <a:rPr lang="en-US" baseline="0" dirty="0" smtClean="0"/>
              <a:t> result.</a:t>
            </a:r>
          </a:p>
          <a:p>
            <a:endParaRPr lang="en-US" baseline="0" dirty="0" smtClean="0"/>
          </a:p>
          <a:p>
            <a:r>
              <a:rPr lang="en-US" baseline="0" dirty="0" smtClean="0"/>
              <a:t>If we use the intersection test previously described then how would we combine the results together? If the point is overlapping on all axes then the point is in the </a:t>
            </a:r>
            <a:r>
              <a:rPr lang="en-US" baseline="0" dirty="0" err="1" smtClean="0"/>
              <a:t>aabb</a:t>
            </a:r>
            <a:r>
              <a:rPr lang="en-US" baseline="0" dirty="0" smtClean="0"/>
              <a:t>. This can be written as: if all axis intersection tests returned true then the point is in the </a:t>
            </a:r>
            <a:r>
              <a:rPr lang="en-US" baseline="0" dirty="0" err="1" smtClean="0"/>
              <a:t>aabb</a:t>
            </a:r>
            <a:r>
              <a:rPr lang="en-US" baseline="0" dirty="0" smtClean="0"/>
              <a:t>.</a:t>
            </a:r>
          </a:p>
          <a:p>
            <a:endParaRPr lang="en-US" baseline="0" dirty="0" smtClean="0"/>
          </a:p>
          <a:p>
            <a:r>
              <a:rPr lang="en-US" baseline="0" dirty="0" smtClean="0"/>
              <a:t>If we use the non-intersection test then how would they be combined? Well if any axis doesn’t contain the point then it doesn’t matter if any other axis does, the point is not in the </a:t>
            </a:r>
            <a:r>
              <a:rPr lang="en-US" baseline="0" dirty="0" err="1" smtClean="0"/>
              <a:t>aabb</a:t>
            </a:r>
            <a:r>
              <a:rPr lang="en-US" baseline="0" dirty="0" smtClean="0"/>
              <a:t>. This can therefore be written as: if any axis has non-intersection then the point is not in the </a:t>
            </a:r>
            <a:r>
              <a:rPr lang="en-US" baseline="0" dirty="0" err="1" smtClean="0"/>
              <a:t>aabb</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15</a:t>
            </a:fld>
            <a:endParaRPr lang="en-US"/>
          </a:p>
        </p:txBody>
      </p:sp>
    </p:spTree>
    <p:extLst>
      <p:ext uri="{BB962C8B-B14F-4D97-AF65-F5344CB8AC3E}">
        <p14:creationId xmlns:p14="http://schemas.microsoft.com/office/powerpoint/2010/main" val="3260456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Like Point</a:t>
            </a:r>
            <a:r>
              <a:rPr lang="en-US" sz="1200" kern="1200" baseline="0" dirty="0" smtClean="0">
                <a:solidFill>
                  <a:schemeClr val="tx1"/>
                </a:solidFill>
                <a:effectLst/>
                <a:latin typeface="+mn-lt"/>
                <a:ea typeface="+mn-ea"/>
                <a:cs typeface="+mn-cs"/>
              </a:rPr>
              <a:t> vs.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we’ll start by looking at one axis first and then combine all of the </a:t>
            </a:r>
            <a:r>
              <a:rPr lang="en-US" dirty="0" smtClean="0"/>
              <a:t>axis</a:t>
            </a:r>
            <a:r>
              <a:rPr lang="en-US" baseline="0" dirty="0" smtClean="0"/>
              <a:t> results together.</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16</a:t>
            </a:fld>
            <a:endParaRPr lang="en-US"/>
          </a:p>
        </p:txBody>
      </p:sp>
    </p:spTree>
    <p:extLst>
      <p:ext uri="{BB962C8B-B14F-4D97-AF65-F5344CB8AC3E}">
        <p14:creationId xmlns:p14="http://schemas.microsoft.com/office/powerpoint/2010/main" val="1061675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the 6 possible cases, 4 have</a:t>
            </a:r>
            <a:r>
              <a:rPr lang="en-US" baseline="0" dirty="0" smtClean="0"/>
              <a:t> to be considered for intersection.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17</a:t>
            </a:fld>
            <a:endParaRPr lang="en-US"/>
          </a:p>
        </p:txBody>
      </p:sp>
    </p:spTree>
    <p:extLst>
      <p:ext uri="{BB962C8B-B14F-4D97-AF65-F5344CB8AC3E}">
        <p14:creationId xmlns:p14="http://schemas.microsoft.com/office/powerpoint/2010/main" val="2842202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wanted to write a test for intersection how would we do so from these 4 cases?</a:t>
            </a:r>
          </a:p>
          <a:p>
            <a:endParaRPr lang="en-US" baseline="0" dirty="0" smtClean="0"/>
          </a:p>
          <a:p>
            <a:r>
              <a:rPr lang="en-US" baseline="0" dirty="0" smtClean="0"/>
              <a:t>Well case 1 can be checked by testing if B’s min is contained in A’s range. Additionally test 3 can be checked by seeing if B’s max is in A’s range. Case 4 is covered by case 1 and 3. The only problem is case 2. To verify case 2 we’d have to see if A’s min is within B’s range (alternatively we could check A’s max).</a:t>
            </a:r>
          </a:p>
          <a:p>
            <a:endParaRPr lang="en-US" baseline="0" dirty="0" smtClean="0"/>
          </a:p>
          <a:p>
            <a:r>
              <a:rPr lang="en-US" baseline="0" dirty="0" smtClean="0"/>
              <a:t>What about writing a test for non-intersection instead?</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18</a:t>
            </a:fld>
            <a:endParaRPr lang="en-US"/>
          </a:p>
        </p:txBody>
      </p:sp>
    </p:spTree>
    <p:extLst>
      <p:ext uri="{BB962C8B-B14F-4D97-AF65-F5344CB8AC3E}">
        <p14:creationId xmlns:p14="http://schemas.microsoft.com/office/powerpoint/2010/main" val="920018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about a test for non-intersection? Well first</a:t>
            </a:r>
            <a:r>
              <a:rPr lang="en-US" baseline="0" dirty="0" smtClean="0"/>
              <a:t> it should be obvious that we only have 2 cases to consider instead of 4 so this might be better.</a:t>
            </a:r>
          </a:p>
          <a:p>
            <a:endParaRPr lang="en-US" baseline="0" dirty="0" smtClean="0"/>
          </a:p>
          <a:p>
            <a:r>
              <a:rPr lang="en-US" baseline="0" dirty="0" smtClean="0"/>
              <a:t>Initially it would seem like case 1 would have to check if B’s min and max are greater than A’s max. However we can make one assumption that’ll make this easier: Any </a:t>
            </a:r>
            <a:r>
              <a:rPr lang="en-US" baseline="0" dirty="0" err="1" smtClean="0"/>
              <a:t>aabb’s</a:t>
            </a:r>
            <a:r>
              <a:rPr lang="en-US" baseline="0" dirty="0" smtClean="0"/>
              <a:t> max must be greater than or equal to its min.</a:t>
            </a:r>
          </a:p>
          <a:p>
            <a:endParaRPr lang="en-US" baseline="0" dirty="0" smtClean="0"/>
          </a:p>
          <a:p>
            <a:r>
              <a:rPr lang="en-US" baseline="0" dirty="0" smtClean="0"/>
              <a:t>With this in mind we can test case 1 by checking if b’s max is greater than a’s min.</a:t>
            </a:r>
          </a:p>
          <a:p>
            <a:endParaRPr lang="en-US" baseline="0" dirty="0" smtClean="0"/>
          </a:p>
          <a:p>
            <a:r>
              <a:rPr lang="en-US" baseline="0" dirty="0" smtClean="0"/>
              <a:t>What about case 2? This can be written just as easily by check if a’s max is greater than b’s min.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19</a:t>
            </a:fld>
            <a:endParaRPr lang="en-US"/>
          </a:p>
        </p:txBody>
      </p:sp>
    </p:spTree>
    <p:extLst>
      <p:ext uri="{BB962C8B-B14F-4D97-AF65-F5344CB8AC3E}">
        <p14:creationId xmlns:p14="http://schemas.microsoft.com/office/powerpoint/2010/main" val="146826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getting into any intersection algorithms,</a:t>
            </a:r>
            <a:r>
              <a:rPr lang="en-US" baseline="0" dirty="0" smtClean="0"/>
              <a:t> it’s first important to cover the basic representation of the shapes being used. For the most part, I will only cover the representations used in the framework with some more detailed variations mentioned later. Most of this is expected to be review.</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a:t>
            </a:fld>
            <a:endParaRPr lang="en-US"/>
          </a:p>
        </p:txBody>
      </p:sp>
    </p:spTree>
    <p:extLst>
      <p:ext uri="{BB962C8B-B14F-4D97-AF65-F5344CB8AC3E}">
        <p14:creationId xmlns:p14="http://schemas.microsoft.com/office/powerpoint/2010/main" val="2779307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can revisit combining the individual axis results together. This is the exact same as with Point vs. </a:t>
            </a:r>
            <a:r>
              <a:rPr lang="en-US" baseline="0" dirty="0" err="1" smtClean="0"/>
              <a:t>Aabb</a:t>
            </a:r>
            <a:r>
              <a:rPr lang="en-US" baseline="0" dirty="0" smtClean="0"/>
              <a:t>. If any axis is non-intersecting then there’s no intersection between the two objects. It’s only if all axes intersect (or all axes are not not-intersecting) that there is intersection between the </a:t>
            </a:r>
            <a:r>
              <a:rPr lang="en-US" baseline="0" dirty="0" err="1" smtClean="0"/>
              <a:t>aabbs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20</a:t>
            </a:fld>
            <a:endParaRPr lang="en-US"/>
          </a:p>
        </p:txBody>
      </p:sp>
    </p:spTree>
    <p:extLst>
      <p:ext uri="{BB962C8B-B14F-4D97-AF65-F5344CB8AC3E}">
        <p14:creationId xmlns:p14="http://schemas.microsoft.com/office/powerpoint/2010/main" val="743444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solve ray vs. plane we first have to look at the 2 equations we have.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Given these</a:t>
                </a:r>
                <a:r>
                  <a:rPr lang="en-US" sz="1200" kern="1200" baseline="0" dirty="0" smtClean="0">
                    <a:solidFill>
                      <a:schemeClr val="tx1"/>
                    </a:solidFill>
                    <a:effectLst/>
                    <a:latin typeface="+mn-lt"/>
                    <a:ea typeface="+mn-ea"/>
                    <a:cs typeface="+mn-cs"/>
                  </a:rPr>
                  <a:t> two equations we have to first figure out what we know, what we don’t know, and what we want to find. In the ray equation we don’t know </a:t>
                </a:r>
                <a14:m>
                  <m:oMath xmlns:m="http://schemas.openxmlformats.org/officeDocument/2006/math">
                    <m:sSub>
                      <m:sSubPr>
                        <m:ctrlPr>
                          <a:rPr lang="en-US" sz="1200" b="0" i="1" kern="1200" baseline="0" dirty="0" smtClean="0">
                            <a:solidFill>
                              <a:schemeClr val="tx1"/>
                            </a:solidFill>
                            <a:effectLst/>
                            <a:latin typeface="Cambria Math" panose="02040503050406030204" pitchFamily="18" charset="0"/>
                            <a:ea typeface="+mn-ea"/>
                            <a:cs typeface="+mn-cs"/>
                          </a:rPr>
                        </m:ctrlPr>
                      </m:sSubPr>
                      <m:e>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𝑝</m:t>
                            </m:r>
                          </m:e>
                        </m:acc>
                      </m:e>
                      <m:sub>
                        <m:r>
                          <a:rPr lang="en-US" sz="1200" b="0" i="1" kern="1200" baseline="0" dirty="0" smtClean="0">
                            <a:solidFill>
                              <a:schemeClr val="tx1"/>
                            </a:solidFill>
                            <a:effectLst/>
                            <a:latin typeface="Cambria Math" panose="02040503050406030204" pitchFamily="18" charset="0"/>
                            <a:ea typeface="+mn-ea"/>
                            <a:cs typeface="+mn-cs"/>
                          </a:rPr>
                          <m:t>𝑟</m:t>
                        </m:r>
                      </m:sub>
                    </m:sSub>
                    <m:d>
                      <m:dPr>
                        <m:ctrlPr>
                          <a:rPr lang="en-US" sz="1200" b="0" i="1" kern="1200" baseline="0" dirty="0" smtClean="0">
                            <a:solidFill>
                              <a:schemeClr val="tx1"/>
                            </a:solidFill>
                            <a:effectLst/>
                            <a:latin typeface="Cambria Math" panose="02040503050406030204" pitchFamily="18" charset="0"/>
                            <a:ea typeface="+mn-ea"/>
                            <a:cs typeface="+mn-cs"/>
                          </a:rPr>
                        </m:ctrlPr>
                      </m:dPr>
                      <m:e>
                        <m:r>
                          <a:rPr lang="en-US" sz="1200" b="0" i="1" kern="1200" baseline="0" dirty="0" smtClean="0">
                            <a:solidFill>
                              <a:schemeClr val="tx1"/>
                            </a:solidFill>
                            <a:effectLst/>
                            <a:latin typeface="Cambria Math" panose="02040503050406030204" pitchFamily="18" charset="0"/>
                            <a:ea typeface="+mn-ea"/>
                            <a:cs typeface="+mn-cs"/>
                          </a:rPr>
                          <m:t>𝑡</m:t>
                        </m:r>
                      </m:e>
                    </m:d>
                  </m:oMath>
                </a14:m>
                <a:r>
                  <a:rPr lang="en-US" sz="1200" kern="1200" baseline="0" dirty="0" smtClean="0">
                    <a:solidFill>
                      <a:schemeClr val="tx1"/>
                    </a:solidFill>
                    <a:effectLst/>
                    <a:latin typeface="+mn-lt"/>
                    <a:ea typeface="+mn-ea"/>
                    <a:cs typeface="+mn-cs"/>
                  </a:rPr>
                  <a:t> or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𝑡</m:t>
                    </m:r>
                  </m:oMath>
                </a14:m>
                <a:r>
                  <a:rPr lang="en-US" sz="1200" kern="1200" baseline="0" dirty="0" smtClean="0">
                    <a:solidFill>
                      <a:schemeClr val="tx1"/>
                    </a:solidFill>
                    <a:effectLst/>
                    <a:latin typeface="+mn-lt"/>
                    <a:ea typeface="+mn-ea"/>
                    <a:cs typeface="+mn-cs"/>
                  </a:rPr>
                  <a:t>. In the plane equation we don’t know </a:t>
                </a:r>
                <a14:m>
                  <m:oMath xmlns:m="http://schemas.openxmlformats.org/officeDocument/2006/math">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𝑝</m:t>
                        </m:r>
                      </m:e>
                    </m:acc>
                  </m:oMath>
                </a14:m>
                <a:r>
                  <a:rPr lang="en-US" sz="1200" kern="1200" baseline="0" dirty="0" smtClean="0">
                    <a:solidFill>
                      <a:schemeClr val="tx1"/>
                    </a:solidFill>
                    <a:effectLst/>
                    <a:latin typeface="+mn-lt"/>
                    <a:ea typeface="+mn-ea"/>
                    <a:cs typeface="+mn-cs"/>
                  </a:rPr>
                  <a:t>. So this would seem like we have 2 equations with 3 unknowns.</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several intersection tests it’s easiest to look at the analytic equation for the shapes involved and substitute. Using the ray equation: </a:t>
                </a:r>
                <a:r>
                  <a:rPr lang="en-US" i="0">
                    <a:latin typeface="Cambria Math" panose="02040503050406030204" pitchFamily="18" charset="0"/>
                  </a:rPr>
                  <a:t>𝑝 ⃗</a:t>
                </a:r>
                <a:r>
                  <a:rPr lang="en-US" i="0" dirty="0" smtClean="0">
                    <a:latin typeface="Cambria Math" panose="02040503050406030204" pitchFamily="18" charset="0"/>
                  </a:rPr>
                  <a:t>_</a:t>
                </a:r>
                <a:r>
                  <a:rPr lang="en-US" i="0" dirty="0">
                    <a:latin typeface="Cambria Math" panose="02040503050406030204" pitchFamily="18" charset="0"/>
                  </a:rPr>
                  <a:t>𝑟 (𝑡)=𝑠 ⃗_𝑟+𝑑 ⃗_𝑟 𝑡</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and the plane equation: </a:t>
                </a:r>
                <a:r>
                  <a:rPr lang="en-US" sz="1200" i="0" kern="1200">
                    <a:solidFill>
                      <a:schemeClr val="tx1"/>
                    </a:solidFill>
                    <a:effectLst/>
                    <a:latin typeface="+mn-lt"/>
                    <a:ea typeface="+mn-ea"/>
                    <a:cs typeface="+mn-cs"/>
                  </a:rPr>
                  <a:t>𝑛 ⃗∙(𝑝 ⃗−𝑝 ⃗_0 )=0</a:t>
                </a:r>
                <a:r>
                  <a:rPr lang="en-US" sz="1200" kern="1200" dirty="0">
                    <a:solidFill>
                      <a:schemeClr val="tx1"/>
                    </a:solidFill>
                    <a:effectLst/>
                    <a:latin typeface="+mn-lt"/>
                    <a:ea typeface="+mn-ea"/>
                    <a:cs typeface="+mn-cs"/>
                  </a:rPr>
                  <a:t> we can substituted and solve for </a:t>
                </a:r>
                <a:r>
                  <a:rPr lang="en-US" sz="1200" kern="1200" dirty="0" smtClean="0">
                    <a:solidFill>
                      <a:schemeClr val="tx1"/>
                    </a:solidFill>
                    <a:effectLst/>
                    <a:latin typeface="+mn-lt"/>
                    <a:ea typeface="+mn-ea"/>
                    <a:cs typeface="+mn-cs"/>
                  </a:rPr>
                  <a:t>t.</a:t>
                </a:r>
              </a:p>
              <a:p>
                <a:r>
                  <a:rPr lang="en-US" sz="1200" kern="1200" dirty="0" smtClean="0">
                    <a:solidFill>
                      <a:schemeClr val="tx1"/>
                    </a:solidFill>
                    <a:effectLst/>
                    <a:latin typeface="+mn-lt"/>
                    <a:ea typeface="+mn-ea"/>
                    <a:cs typeface="+mn-cs"/>
                  </a:rPr>
                  <a:t>This is done by simply substituting</a:t>
                </a:r>
                <a:r>
                  <a:rPr lang="en-US" sz="1200" kern="1200" baseline="0" dirty="0" smtClean="0">
                    <a:solidFill>
                      <a:schemeClr val="tx1"/>
                    </a:solidFill>
                    <a:effectLst/>
                    <a:latin typeface="+mn-lt"/>
                    <a:ea typeface="+mn-ea"/>
                    <a:cs typeface="+mn-cs"/>
                  </a:rPr>
                  <a:t> the ray’s point into the plane equation to give the equation: </a:t>
                </a:r>
                <a:r>
                  <a:rPr lang="en-US" i="0">
                    <a:latin typeface="Cambria Math" panose="02040503050406030204" pitchFamily="18" charset="0"/>
                  </a:rPr>
                  <a:t>𝑛</a:t>
                </a:r>
                <a:r>
                  <a:rPr lang="en-US" i="0" smtClean="0">
                    <a:latin typeface="Cambria Math" panose="02040503050406030204" pitchFamily="18" charset="0"/>
                  </a:rPr>
                  <a:t> ⃗</a:t>
                </a:r>
                <a:r>
                  <a:rPr lang="en-US" i="0" dirty="0">
                    <a:latin typeface="Cambria Math" panose="02040503050406030204" pitchFamily="18" charset="0"/>
                  </a:rPr>
                  <a:t>∙(𝑠 ⃗_𝑟+𝑑 ⃗_𝑟 𝑡−𝑝 ⃗_0 )=0</a:t>
                </a:r>
                <a:endParaRPr lang="en-US" dirty="0" smtClean="0"/>
              </a:p>
              <a:p>
                <a:r>
                  <a:rPr lang="en-US" dirty="0" smtClean="0"/>
                  <a:t>After this it is simple to solve for 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21</a:t>
            </a:fld>
            <a:endParaRPr lang="en-US"/>
          </a:p>
        </p:txBody>
      </p:sp>
    </p:spTree>
    <p:extLst>
      <p:ext uri="{BB962C8B-B14F-4D97-AF65-F5344CB8AC3E}">
        <p14:creationId xmlns:p14="http://schemas.microsoft.com/office/powerpoint/2010/main" val="2995310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actuality</a:t>
                </a:r>
                <a:r>
                  <a:rPr lang="en-US" sz="1200" kern="1200" baseline="0" dirty="0" smtClean="0">
                    <a:solidFill>
                      <a:schemeClr val="tx1"/>
                    </a:solidFill>
                    <a:effectLst/>
                    <a:latin typeface="+mn-lt"/>
                    <a:ea typeface="+mn-ea"/>
                    <a:cs typeface="+mn-cs"/>
                  </a:rPr>
                  <a:t> we don’t have 2 equations with 3 unknowns, we forgot one equation. We’re trying to solve for the point of intersection between the ray and plane. Another way to look at this is we’re trying to solve for the spot where </a:t>
                </a:r>
                <a14:m>
                  <m:oMath xmlns:m="http://schemas.openxmlformats.org/officeDocument/2006/math">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𝑝</m:t>
                        </m:r>
                      </m:e>
                    </m:acc>
                    <m:r>
                      <a:rPr lang="en-US" sz="1200" b="0" i="0" kern="1200" baseline="0" dirty="0" smtClean="0">
                        <a:solidFill>
                          <a:schemeClr val="tx1"/>
                        </a:solidFill>
                        <a:effectLst/>
                        <a:latin typeface="Cambria Math" panose="02040503050406030204" pitchFamily="18" charset="0"/>
                        <a:ea typeface="+mn-ea"/>
                        <a:cs typeface="+mn-cs"/>
                      </a:rPr>
                      <m:t>=</m:t>
                    </m:r>
                    <m:sSub>
                      <m:sSubPr>
                        <m:ctrlPr>
                          <a:rPr lang="en-US" sz="1200" b="0" i="1" kern="1200" baseline="0" dirty="0" smtClean="0">
                            <a:solidFill>
                              <a:schemeClr val="tx1"/>
                            </a:solidFill>
                            <a:effectLst/>
                            <a:latin typeface="Cambria Math" panose="02040503050406030204" pitchFamily="18" charset="0"/>
                            <a:ea typeface="+mn-ea"/>
                            <a:cs typeface="+mn-cs"/>
                          </a:rPr>
                        </m:ctrlPr>
                      </m:sSubPr>
                      <m:e>
                        <m:acc>
                          <m:accPr>
                            <m:chr m:val="⃗"/>
                            <m:ctrlPr>
                              <a:rPr lang="en-US" sz="1200" b="0" i="1" kern="1200" baseline="0" dirty="0" smtClean="0">
                                <a:solidFill>
                                  <a:schemeClr val="tx1"/>
                                </a:solidFill>
                                <a:effectLst/>
                                <a:latin typeface="Cambria Math" panose="02040503050406030204" pitchFamily="18" charset="0"/>
                                <a:ea typeface="+mn-ea"/>
                                <a:cs typeface="+mn-cs"/>
                              </a:rPr>
                            </m:ctrlPr>
                          </m:accPr>
                          <m:e>
                            <m:r>
                              <m:rPr>
                                <m:sty m:val="p"/>
                              </m:rPr>
                              <a:rPr lang="en-US" sz="1200" b="0" i="0" kern="1200" baseline="0" dirty="0" smtClean="0">
                                <a:solidFill>
                                  <a:schemeClr val="tx1"/>
                                </a:solidFill>
                                <a:effectLst/>
                                <a:latin typeface="Cambria Math" panose="02040503050406030204" pitchFamily="18" charset="0"/>
                                <a:ea typeface="+mn-ea"/>
                                <a:cs typeface="+mn-cs"/>
                              </a:rPr>
                              <m:t>p</m:t>
                            </m:r>
                          </m:e>
                        </m:acc>
                      </m:e>
                      <m:sub>
                        <m:r>
                          <a:rPr lang="en-US" sz="1200" b="0" i="1" kern="1200" baseline="0" dirty="0" smtClean="0">
                            <a:solidFill>
                              <a:schemeClr val="tx1"/>
                            </a:solidFill>
                            <a:effectLst/>
                            <a:latin typeface="Cambria Math" panose="02040503050406030204" pitchFamily="18" charset="0"/>
                            <a:ea typeface="+mn-ea"/>
                            <a:cs typeface="+mn-cs"/>
                          </a:rPr>
                          <m:t>𝑟</m:t>
                        </m:r>
                      </m:sub>
                    </m:sSub>
                    <m:d>
                      <m:dPr>
                        <m:ctrlPr>
                          <a:rPr lang="en-US" sz="1200" b="0" i="1" kern="1200" baseline="0" dirty="0" smtClean="0">
                            <a:solidFill>
                              <a:schemeClr val="tx1"/>
                            </a:solidFill>
                            <a:effectLst/>
                            <a:latin typeface="Cambria Math" panose="02040503050406030204" pitchFamily="18" charset="0"/>
                            <a:ea typeface="+mn-ea"/>
                            <a:cs typeface="+mn-cs"/>
                          </a:rPr>
                        </m:ctrlPr>
                      </m:dPr>
                      <m:e>
                        <m:r>
                          <a:rPr lang="en-US" sz="1200" b="0" i="1" kern="1200" baseline="0" dirty="0" smtClean="0">
                            <a:solidFill>
                              <a:schemeClr val="tx1"/>
                            </a:solidFill>
                            <a:effectLst/>
                            <a:latin typeface="Cambria Math" panose="02040503050406030204" pitchFamily="18" charset="0"/>
                            <a:ea typeface="+mn-ea"/>
                            <a:cs typeface="+mn-cs"/>
                          </a:rPr>
                          <m:t>𝑡</m:t>
                        </m:r>
                      </m:e>
                    </m:d>
                  </m:oMath>
                </a14:m>
                <a:r>
                  <a:rPr lang="en-US" sz="1200" kern="1200" baseline="0" dirty="0" smtClean="0">
                    <a:solidFill>
                      <a:schemeClr val="tx1"/>
                    </a:solidFill>
                    <a:effectLst/>
                    <a:latin typeface="+mn-lt"/>
                    <a:ea typeface="+mn-ea"/>
                    <a:cs typeface="+mn-cs"/>
                  </a:rPr>
                  <a:t>. With this third equation we can now substitute and get 1 equation with 1 unknown: 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several intersection tests it’s easiest to look at the analytic equation for the shapes involved and substitute. Using the ray equation: </a:t>
                </a:r>
                <a:r>
                  <a:rPr lang="en-US" i="0">
                    <a:latin typeface="Cambria Math" panose="02040503050406030204" pitchFamily="18" charset="0"/>
                  </a:rPr>
                  <a:t>𝑝 ⃗</a:t>
                </a:r>
                <a:r>
                  <a:rPr lang="en-US" i="0" dirty="0" smtClean="0">
                    <a:latin typeface="Cambria Math" panose="02040503050406030204" pitchFamily="18" charset="0"/>
                  </a:rPr>
                  <a:t>_</a:t>
                </a:r>
                <a:r>
                  <a:rPr lang="en-US" i="0" dirty="0">
                    <a:latin typeface="Cambria Math" panose="02040503050406030204" pitchFamily="18" charset="0"/>
                  </a:rPr>
                  <a:t>𝑟 (𝑡)=𝑠 ⃗_𝑟+𝑑 ⃗_𝑟 𝑡</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and the plane equation: </a:t>
                </a:r>
                <a:r>
                  <a:rPr lang="en-US" sz="1200" i="0" kern="1200">
                    <a:solidFill>
                      <a:schemeClr val="tx1"/>
                    </a:solidFill>
                    <a:effectLst/>
                    <a:latin typeface="+mn-lt"/>
                    <a:ea typeface="+mn-ea"/>
                    <a:cs typeface="+mn-cs"/>
                  </a:rPr>
                  <a:t>𝑛 ⃗∙(𝑝 ⃗−𝑝 ⃗_0 )=0</a:t>
                </a:r>
                <a:r>
                  <a:rPr lang="en-US" sz="1200" kern="1200" dirty="0">
                    <a:solidFill>
                      <a:schemeClr val="tx1"/>
                    </a:solidFill>
                    <a:effectLst/>
                    <a:latin typeface="+mn-lt"/>
                    <a:ea typeface="+mn-ea"/>
                    <a:cs typeface="+mn-cs"/>
                  </a:rPr>
                  <a:t> we can substituted and solve for </a:t>
                </a:r>
                <a:r>
                  <a:rPr lang="en-US" sz="1200" kern="1200" dirty="0" smtClean="0">
                    <a:solidFill>
                      <a:schemeClr val="tx1"/>
                    </a:solidFill>
                    <a:effectLst/>
                    <a:latin typeface="+mn-lt"/>
                    <a:ea typeface="+mn-ea"/>
                    <a:cs typeface="+mn-cs"/>
                  </a:rPr>
                  <a:t>t.</a:t>
                </a:r>
              </a:p>
              <a:p>
                <a:r>
                  <a:rPr lang="en-US" sz="1200" kern="1200" dirty="0" smtClean="0">
                    <a:solidFill>
                      <a:schemeClr val="tx1"/>
                    </a:solidFill>
                    <a:effectLst/>
                    <a:latin typeface="+mn-lt"/>
                    <a:ea typeface="+mn-ea"/>
                    <a:cs typeface="+mn-cs"/>
                  </a:rPr>
                  <a:t>This is done by simply substituting</a:t>
                </a:r>
                <a:r>
                  <a:rPr lang="en-US" sz="1200" kern="1200" baseline="0" dirty="0" smtClean="0">
                    <a:solidFill>
                      <a:schemeClr val="tx1"/>
                    </a:solidFill>
                    <a:effectLst/>
                    <a:latin typeface="+mn-lt"/>
                    <a:ea typeface="+mn-ea"/>
                    <a:cs typeface="+mn-cs"/>
                  </a:rPr>
                  <a:t> the ray’s point into the plane equation to give the equation: </a:t>
                </a:r>
                <a:r>
                  <a:rPr lang="en-US" i="0">
                    <a:latin typeface="Cambria Math" panose="02040503050406030204" pitchFamily="18" charset="0"/>
                  </a:rPr>
                  <a:t>𝑛</a:t>
                </a:r>
                <a:r>
                  <a:rPr lang="en-US" i="0" smtClean="0">
                    <a:latin typeface="Cambria Math" panose="02040503050406030204" pitchFamily="18" charset="0"/>
                  </a:rPr>
                  <a:t> ⃗</a:t>
                </a:r>
                <a:r>
                  <a:rPr lang="en-US" i="0" dirty="0">
                    <a:latin typeface="Cambria Math" panose="02040503050406030204" pitchFamily="18" charset="0"/>
                  </a:rPr>
                  <a:t>∙(𝑠 ⃗_𝑟+𝑑 ⃗_𝑟 𝑡−𝑝 ⃗_0 )=0</a:t>
                </a:r>
                <a:endParaRPr lang="en-US" dirty="0" smtClean="0"/>
              </a:p>
              <a:p>
                <a:r>
                  <a:rPr lang="en-US" dirty="0" smtClean="0"/>
                  <a:t>After this it is simple to solve for 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22</a:t>
            </a:fld>
            <a:endParaRPr lang="en-US"/>
          </a:p>
        </p:txBody>
      </p:sp>
    </p:spTree>
    <p:extLst>
      <p:ext uri="{BB962C8B-B14F-4D97-AF65-F5344CB8AC3E}">
        <p14:creationId xmlns:p14="http://schemas.microsoft.com/office/powerpoint/2010/main" val="3224133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It’s easy to solve the previous</a:t>
                </a:r>
                <a:r>
                  <a:rPr lang="en-US" sz="1200" kern="1200" baseline="0" dirty="0" smtClean="0">
                    <a:solidFill>
                      <a:schemeClr val="tx1"/>
                    </a:solidFill>
                    <a:effectLst/>
                    <a:latin typeface="+mn-lt"/>
                    <a:ea typeface="+mn-ea"/>
                    <a:cs typeface="+mn-cs"/>
                  </a:rPr>
                  <a:t> equation by first distributing the dot product through then simply re-arranging.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This now gives a t-value which tells us where the ray intersects. Before finishing there’s 2 things we have to consider.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1. Does this ever fail to give a t-value?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Logically this always works unless the denominator </a:t>
                </a:r>
                <a14:m>
                  <m:oMath xmlns:m="http://schemas.openxmlformats.org/officeDocument/2006/math">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𝑛</m:t>
                        </m:r>
                      </m:e>
                    </m:acc>
                    <m:r>
                      <a:rPr lang="en-US" sz="1200" b="0" i="1" kern="1200" baseline="0" dirty="0" smtClean="0">
                        <a:solidFill>
                          <a:schemeClr val="tx1"/>
                        </a:solidFill>
                        <a:effectLst/>
                        <a:latin typeface="Cambria Math" panose="02040503050406030204" pitchFamily="18" charset="0"/>
                        <a:ea typeface="+mn-ea"/>
                        <a:cs typeface="+mn-cs"/>
                      </a:rPr>
                      <m:t>∙</m:t>
                    </m:r>
                    <m:sSub>
                      <m:sSubPr>
                        <m:ctrlPr>
                          <a:rPr lang="en-US" sz="1200" b="0" i="1" kern="1200" baseline="0" dirty="0" smtClean="0">
                            <a:solidFill>
                              <a:schemeClr val="tx1"/>
                            </a:solidFill>
                            <a:effectLst/>
                            <a:latin typeface="Cambria Math" panose="02040503050406030204" pitchFamily="18" charset="0"/>
                            <a:ea typeface="+mn-ea"/>
                            <a:cs typeface="+mn-cs"/>
                          </a:rPr>
                        </m:ctrlPr>
                      </m:sSubPr>
                      <m:e>
                        <m:acc>
                          <m:accPr>
                            <m:chr m:val="⃗"/>
                            <m:ctrlPr>
                              <a:rPr lang="en-US" sz="1200" b="0" i="1" kern="1200" baseline="0" dirty="0" smtClean="0">
                                <a:solidFill>
                                  <a:schemeClr val="tx1"/>
                                </a:solidFill>
                                <a:effectLst/>
                                <a:latin typeface="Cambria Math" panose="02040503050406030204" pitchFamily="18" charset="0"/>
                                <a:ea typeface="+mn-ea"/>
                                <a:cs typeface="+mn-cs"/>
                              </a:rPr>
                            </m:ctrlPr>
                          </m:accPr>
                          <m:e>
                            <m:r>
                              <a:rPr lang="en-US" sz="1200" b="0" i="1" kern="1200" baseline="0" dirty="0" smtClean="0">
                                <a:solidFill>
                                  <a:schemeClr val="tx1"/>
                                </a:solidFill>
                                <a:effectLst/>
                                <a:latin typeface="Cambria Math" panose="02040503050406030204" pitchFamily="18" charset="0"/>
                                <a:ea typeface="+mn-ea"/>
                                <a:cs typeface="+mn-cs"/>
                              </a:rPr>
                              <m:t>𝑑</m:t>
                            </m:r>
                          </m:e>
                        </m:acc>
                      </m:e>
                      <m:sub>
                        <m:r>
                          <a:rPr lang="en-US" sz="1200" b="0" i="1" kern="1200" baseline="0" dirty="0" smtClean="0">
                            <a:solidFill>
                              <a:schemeClr val="tx1"/>
                            </a:solidFill>
                            <a:effectLst/>
                            <a:latin typeface="Cambria Math" panose="02040503050406030204" pitchFamily="18" charset="0"/>
                            <a:ea typeface="+mn-ea"/>
                            <a:cs typeface="+mn-cs"/>
                          </a:rPr>
                          <m:t>𝑟</m:t>
                        </m:r>
                      </m:sub>
                    </m:sSub>
                  </m:oMath>
                </a14:m>
                <a:r>
                  <a:rPr lang="en-US" sz="1200" kern="1200" baseline="0" dirty="0" smtClean="0">
                    <a:solidFill>
                      <a:schemeClr val="tx1"/>
                    </a:solidFill>
                    <a:effectLst/>
                    <a:latin typeface="+mn-lt"/>
                    <a:ea typeface="+mn-ea"/>
                    <a:cs typeface="+mn-cs"/>
                  </a:rPr>
                  <a:t> is zero. So when is this value zero and what does this mean geometrically? Remembering that the dot product formula is </a:t>
                </a:r>
                <a14:m>
                  <m:oMath xmlns:m="http://schemas.openxmlformats.org/officeDocument/2006/math">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𝑎</m:t>
                        </m:r>
                      </m:e>
                    </m:acc>
                    <m:r>
                      <a:rPr lang="en-US" sz="1200" b="0" i="1" kern="1200" baseline="0" dirty="0" smtClean="0">
                        <a:solidFill>
                          <a:schemeClr val="tx1"/>
                        </a:solidFill>
                        <a:effectLst/>
                        <a:latin typeface="Cambria Math" panose="02040503050406030204" pitchFamily="18" charset="0"/>
                        <a:ea typeface="+mn-ea"/>
                        <a:cs typeface="+mn-cs"/>
                      </a:rPr>
                      <m:t>∙</m:t>
                    </m:r>
                    <m:acc>
                      <m:accPr>
                        <m:chr m:val="⃗"/>
                        <m:ctrlPr>
                          <a:rPr lang="en-US" sz="1200" b="0" i="1" kern="1200" baseline="0" dirty="0" smtClean="0">
                            <a:solidFill>
                              <a:schemeClr val="tx1"/>
                            </a:solidFill>
                            <a:effectLst/>
                            <a:latin typeface="Cambria Math" panose="02040503050406030204" pitchFamily="18" charset="0"/>
                            <a:ea typeface="+mn-ea"/>
                            <a:cs typeface="+mn-cs"/>
                          </a:rPr>
                        </m:ctrlPr>
                      </m:accPr>
                      <m:e>
                        <m:r>
                          <a:rPr lang="en-US" sz="1200" b="0" i="1" kern="1200" baseline="0" dirty="0" smtClean="0">
                            <a:solidFill>
                              <a:schemeClr val="tx1"/>
                            </a:solidFill>
                            <a:effectLst/>
                            <a:latin typeface="Cambria Math" panose="02040503050406030204" pitchFamily="18" charset="0"/>
                            <a:ea typeface="+mn-ea"/>
                            <a:cs typeface="+mn-cs"/>
                          </a:rPr>
                          <m:t>𝑏</m:t>
                        </m:r>
                      </m:e>
                    </m:acc>
                    <m:r>
                      <a:rPr lang="en-US" sz="1200" b="0" i="1" kern="1200" baseline="0" dirty="0" smtClean="0">
                        <a:solidFill>
                          <a:schemeClr val="tx1"/>
                        </a:solidFill>
                        <a:effectLst/>
                        <a:latin typeface="Cambria Math" panose="02040503050406030204" pitchFamily="18" charset="0"/>
                        <a:ea typeface="+mn-ea"/>
                        <a:cs typeface="+mn-cs"/>
                      </a:rPr>
                      <m:t>=</m:t>
                    </m:r>
                    <m:d>
                      <m:dPr>
                        <m:begChr m:val="|"/>
                        <m:endChr m:val="|"/>
                        <m:ctrlPr>
                          <a:rPr lang="en-US" sz="1200" b="0" i="1" kern="1200" baseline="0" dirty="0" smtClean="0">
                            <a:solidFill>
                              <a:schemeClr val="tx1"/>
                            </a:solidFill>
                            <a:effectLst/>
                            <a:latin typeface="Cambria Math" panose="02040503050406030204" pitchFamily="18" charset="0"/>
                            <a:ea typeface="+mn-ea"/>
                            <a:cs typeface="+mn-cs"/>
                          </a:rPr>
                        </m:ctrlPr>
                      </m:dPr>
                      <m:e>
                        <m:acc>
                          <m:accPr>
                            <m:chr m:val="⃗"/>
                            <m:ctrlPr>
                              <a:rPr lang="en-US" sz="1200" b="0" i="1" kern="1200" baseline="0" dirty="0" smtClean="0">
                                <a:solidFill>
                                  <a:schemeClr val="tx1"/>
                                </a:solidFill>
                                <a:effectLst/>
                                <a:latin typeface="Cambria Math" panose="02040503050406030204" pitchFamily="18" charset="0"/>
                                <a:ea typeface="+mn-ea"/>
                                <a:cs typeface="+mn-cs"/>
                              </a:rPr>
                            </m:ctrlPr>
                          </m:accPr>
                          <m:e>
                            <m:r>
                              <a:rPr lang="en-US" sz="1200" b="0" i="1" kern="1200" baseline="0" dirty="0" smtClean="0">
                                <a:solidFill>
                                  <a:schemeClr val="tx1"/>
                                </a:solidFill>
                                <a:effectLst/>
                                <a:latin typeface="Cambria Math" panose="02040503050406030204" pitchFamily="18" charset="0"/>
                                <a:ea typeface="+mn-ea"/>
                                <a:cs typeface="+mn-cs"/>
                              </a:rPr>
                              <m:t>𝑎</m:t>
                            </m:r>
                          </m:e>
                        </m:acc>
                      </m:e>
                    </m:d>
                    <m:d>
                      <m:dPr>
                        <m:begChr m:val="|"/>
                        <m:endChr m:val="|"/>
                        <m:ctrlPr>
                          <a:rPr lang="en-US" sz="1200" b="0" i="1" kern="1200" baseline="0" dirty="0" smtClean="0">
                            <a:solidFill>
                              <a:schemeClr val="tx1"/>
                            </a:solidFill>
                            <a:effectLst/>
                            <a:latin typeface="Cambria Math" panose="02040503050406030204" pitchFamily="18" charset="0"/>
                            <a:ea typeface="+mn-ea"/>
                            <a:cs typeface="+mn-cs"/>
                          </a:rPr>
                        </m:ctrlPr>
                      </m:dPr>
                      <m:e>
                        <m:acc>
                          <m:accPr>
                            <m:chr m:val="⃗"/>
                            <m:ctrlPr>
                              <a:rPr lang="en-US" sz="1200" b="0" i="1" kern="1200" baseline="0" dirty="0" smtClean="0">
                                <a:solidFill>
                                  <a:schemeClr val="tx1"/>
                                </a:solidFill>
                                <a:effectLst/>
                                <a:latin typeface="Cambria Math" panose="02040503050406030204" pitchFamily="18" charset="0"/>
                                <a:ea typeface="+mn-ea"/>
                                <a:cs typeface="+mn-cs"/>
                              </a:rPr>
                            </m:ctrlPr>
                          </m:accPr>
                          <m:e>
                            <m:r>
                              <a:rPr lang="en-US" sz="1200" b="0" i="1" kern="1200" baseline="0" dirty="0" smtClean="0">
                                <a:solidFill>
                                  <a:schemeClr val="tx1"/>
                                </a:solidFill>
                                <a:effectLst/>
                                <a:latin typeface="Cambria Math" panose="02040503050406030204" pitchFamily="18" charset="0"/>
                                <a:ea typeface="+mn-ea"/>
                                <a:cs typeface="+mn-cs"/>
                              </a:rPr>
                              <m:t>𝑏</m:t>
                            </m:r>
                          </m:e>
                        </m:acc>
                      </m:e>
                    </m:d>
                    <m:r>
                      <m:rPr>
                        <m:sty m:val="p"/>
                      </m:rPr>
                      <a:rPr lang="en-US" sz="1200" b="0" i="0" kern="1200" baseline="0" dirty="0" smtClean="0">
                        <a:solidFill>
                          <a:schemeClr val="tx1"/>
                        </a:solidFill>
                        <a:effectLst/>
                        <a:latin typeface="Cambria Math" panose="02040503050406030204" pitchFamily="18" charset="0"/>
                        <a:ea typeface="+mn-ea"/>
                        <a:cs typeface="+mn-cs"/>
                      </a:rPr>
                      <m:t>cos</m:t>
                    </m:r>
                    <m:d>
                      <m:dPr>
                        <m:ctrlPr>
                          <a:rPr lang="en-US" sz="1200" b="0" i="1" kern="1200" baseline="0" dirty="0" smtClean="0">
                            <a:solidFill>
                              <a:schemeClr val="tx1"/>
                            </a:solidFill>
                            <a:effectLst/>
                            <a:latin typeface="Cambria Math" panose="02040503050406030204" pitchFamily="18" charset="0"/>
                            <a:ea typeface="+mn-ea"/>
                            <a:cs typeface="+mn-cs"/>
                          </a:rPr>
                        </m:ctrlPr>
                      </m:dPr>
                      <m:e>
                        <m:r>
                          <a:rPr lang="en-US" sz="1200" b="0" i="1" kern="1200" baseline="0" dirty="0" smtClean="0">
                            <a:solidFill>
                              <a:schemeClr val="tx1"/>
                            </a:solidFill>
                            <a:effectLst/>
                            <a:latin typeface="Cambria Math" panose="02040503050406030204" pitchFamily="18" charset="0"/>
                            <a:ea typeface="+mn-ea"/>
                            <a:cs typeface="+mn-cs"/>
                          </a:rPr>
                          <m:t>𝜃</m:t>
                        </m:r>
                      </m:e>
                    </m:d>
                  </m:oMath>
                </a14:m>
                <a:r>
                  <a:rPr lang="en-US" sz="1200" kern="1200" baseline="0" dirty="0" smtClean="0">
                    <a:solidFill>
                      <a:schemeClr val="tx1"/>
                    </a:solidFill>
                    <a:effectLst/>
                    <a:latin typeface="+mn-lt"/>
                    <a:ea typeface="+mn-ea"/>
                    <a:cs typeface="+mn-cs"/>
                  </a:rPr>
                  <a:t> we can see that this is only zero if </a:t>
                </a:r>
                <a14:m>
                  <m:oMath xmlns:m="http://schemas.openxmlformats.org/officeDocument/2006/math">
                    <m:r>
                      <m:rPr>
                        <m:sty m:val="p"/>
                      </m:rPr>
                      <a:rPr lang="en-US" sz="1200" b="0" i="0" kern="1200" baseline="0" smtClean="0">
                        <a:solidFill>
                          <a:schemeClr val="tx1"/>
                        </a:solidFill>
                        <a:effectLst/>
                        <a:latin typeface="Cambria Math" panose="02040503050406030204" pitchFamily="18" charset="0"/>
                        <a:ea typeface="+mn-ea"/>
                        <a:cs typeface="+mn-cs"/>
                      </a:rPr>
                      <m:t>cos</m:t>
                    </m:r>
                    <m:d>
                      <m:dPr>
                        <m:ctrlPr>
                          <a:rPr lang="en-US" sz="1200" b="0" i="1" kern="1200" baseline="0" smtClean="0">
                            <a:solidFill>
                              <a:schemeClr val="tx1"/>
                            </a:solidFill>
                            <a:effectLst/>
                            <a:latin typeface="Cambria Math" panose="02040503050406030204" pitchFamily="18" charset="0"/>
                            <a:ea typeface="+mn-ea"/>
                            <a:cs typeface="+mn-cs"/>
                          </a:rPr>
                        </m:ctrlPr>
                      </m:dPr>
                      <m:e>
                        <m:r>
                          <a:rPr lang="en-US" sz="1200" b="0" i="1" kern="1200" baseline="0" smtClean="0">
                            <a:solidFill>
                              <a:schemeClr val="tx1"/>
                            </a:solidFill>
                            <a:effectLst/>
                            <a:latin typeface="Cambria Math" panose="02040503050406030204" pitchFamily="18" charset="0"/>
                            <a:ea typeface="+mn-ea"/>
                            <a:cs typeface="+mn-cs"/>
                          </a:rPr>
                          <m:t>𝜃</m:t>
                        </m:r>
                      </m:e>
                    </m:d>
                  </m:oMath>
                </a14:m>
                <a:r>
                  <a:rPr lang="en-US" sz="1200" kern="1200" baseline="0" dirty="0" smtClean="0">
                    <a:solidFill>
                      <a:schemeClr val="tx1"/>
                    </a:solidFill>
                    <a:effectLst/>
                    <a:latin typeface="+mn-lt"/>
                    <a:ea typeface="+mn-ea"/>
                    <a:cs typeface="+mn-cs"/>
                  </a:rPr>
                  <a:t> is zero (assuming non-zero vectors). This can only happen when the two vectors are perpendicular. So if </a:t>
                </a:r>
                <a14:m>
                  <m:oMath xmlns:m="http://schemas.openxmlformats.org/officeDocument/2006/math">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𝑛</m:t>
                        </m:r>
                      </m:e>
                    </m:acc>
                  </m:oMath>
                </a14:m>
                <a:r>
                  <a:rPr lang="en-US" sz="1200" kern="1200" baseline="0" dirty="0" smtClean="0">
                    <a:solidFill>
                      <a:schemeClr val="tx1"/>
                    </a:solidFill>
                    <a:effectLst/>
                    <a:latin typeface="+mn-lt"/>
                    <a:ea typeface="+mn-ea"/>
                    <a:cs typeface="+mn-cs"/>
                  </a:rPr>
                  <a:t> and </a:t>
                </a:r>
                <a14:m>
                  <m:oMath xmlns:m="http://schemas.openxmlformats.org/officeDocument/2006/math">
                    <m:sSub>
                      <m:sSubPr>
                        <m:ctrlPr>
                          <a:rPr lang="en-US" sz="1200" b="0" i="1" kern="1200" baseline="0" dirty="0" smtClean="0">
                            <a:solidFill>
                              <a:schemeClr val="tx1"/>
                            </a:solidFill>
                            <a:effectLst/>
                            <a:latin typeface="Cambria Math" panose="02040503050406030204" pitchFamily="18" charset="0"/>
                            <a:ea typeface="+mn-ea"/>
                            <a:cs typeface="+mn-cs"/>
                          </a:rPr>
                        </m:ctrlPr>
                      </m:sSubPr>
                      <m:e>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𝑑</m:t>
                            </m:r>
                          </m:e>
                        </m:acc>
                      </m:e>
                      <m:sub>
                        <m:r>
                          <a:rPr lang="en-US" sz="1200" b="0" i="1" kern="1200" baseline="0" dirty="0" smtClean="0">
                            <a:solidFill>
                              <a:schemeClr val="tx1"/>
                            </a:solidFill>
                            <a:effectLst/>
                            <a:latin typeface="Cambria Math" panose="02040503050406030204" pitchFamily="18" charset="0"/>
                            <a:ea typeface="+mn-ea"/>
                            <a:cs typeface="+mn-cs"/>
                          </a:rPr>
                          <m:t>𝑟</m:t>
                        </m:r>
                      </m:sub>
                    </m:sSub>
                  </m:oMath>
                </a14:m>
                <a:r>
                  <a:rPr lang="en-US" sz="1200" kern="1200" baseline="0" dirty="0" smtClean="0">
                    <a:solidFill>
                      <a:schemeClr val="tx1"/>
                    </a:solidFill>
                    <a:effectLst/>
                    <a:latin typeface="+mn-lt"/>
                    <a:ea typeface="+mn-ea"/>
                    <a:cs typeface="+mn-cs"/>
                  </a:rPr>
                  <a:t> are perpendicular then this means the plane normal is perpendicular to the ray direction, or rather the ray is parallel to the plane. In this case we should return no intersection.</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several intersection tests it’s easiest to look at the analytic equation for the shapes involved and substitute. Using the ray equation: </a:t>
                </a:r>
                <a:r>
                  <a:rPr lang="en-US" i="0">
                    <a:latin typeface="Cambria Math" panose="02040503050406030204" pitchFamily="18" charset="0"/>
                  </a:rPr>
                  <a:t>𝑝 ⃗</a:t>
                </a:r>
                <a:r>
                  <a:rPr lang="en-US" i="0" dirty="0" smtClean="0">
                    <a:latin typeface="Cambria Math" panose="02040503050406030204" pitchFamily="18" charset="0"/>
                  </a:rPr>
                  <a:t>_</a:t>
                </a:r>
                <a:r>
                  <a:rPr lang="en-US" i="0" dirty="0">
                    <a:latin typeface="Cambria Math" panose="02040503050406030204" pitchFamily="18" charset="0"/>
                  </a:rPr>
                  <a:t>𝑟 (𝑡)=𝑠 ⃗_𝑟+𝑑 ⃗_𝑟 𝑡</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and the plane equation: </a:t>
                </a:r>
                <a:r>
                  <a:rPr lang="en-US" sz="1200" i="0" kern="1200">
                    <a:solidFill>
                      <a:schemeClr val="tx1"/>
                    </a:solidFill>
                    <a:effectLst/>
                    <a:latin typeface="+mn-lt"/>
                    <a:ea typeface="+mn-ea"/>
                    <a:cs typeface="+mn-cs"/>
                  </a:rPr>
                  <a:t>𝑛 ⃗∙(𝑝 ⃗−𝑝 ⃗_0 )=0</a:t>
                </a:r>
                <a:r>
                  <a:rPr lang="en-US" sz="1200" kern="1200" dirty="0">
                    <a:solidFill>
                      <a:schemeClr val="tx1"/>
                    </a:solidFill>
                    <a:effectLst/>
                    <a:latin typeface="+mn-lt"/>
                    <a:ea typeface="+mn-ea"/>
                    <a:cs typeface="+mn-cs"/>
                  </a:rPr>
                  <a:t> we can substituted and solve for </a:t>
                </a:r>
                <a:r>
                  <a:rPr lang="en-US" sz="1200" kern="1200" dirty="0" smtClean="0">
                    <a:solidFill>
                      <a:schemeClr val="tx1"/>
                    </a:solidFill>
                    <a:effectLst/>
                    <a:latin typeface="+mn-lt"/>
                    <a:ea typeface="+mn-ea"/>
                    <a:cs typeface="+mn-cs"/>
                  </a:rPr>
                  <a:t>t.</a:t>
                </a:r>
              </a:p>
              <a:p>
                <a:r>
                  <a:rPr lang="en-US" sz="1200" kern="1200" dirty="0" smtClean="0">
                    <a:solidFill>
                      <a:schemeClr val="tx1"/>
                    </a:solidFill>
                    <a:effectLst/>
                    <a:latin typeface="+mn-lt"/>
                    <a:ea typeface="+mn-ea"/>
                    <a:cs typeface="+mn-cs"/>
                  </a:rPr>
                  <a:t>This is done by simply substituting</a:t>
                </a:r>
                <a:r>
                  <a:rPr lang="en-US" sz="1200" kern="1200" baseline="0" dirty="0" smtClean="0">
                    <a:solidFill>
                      <a:schemeClr val="tx1"/>
                    </a:solidFill>
                    <a:effectLst/>
                    <a:latin typeface="+mn-lt"/>
                    <a:ea typeface="+mn-ea"/>
                    <a:cs typeface="+mn-cs"/>
                  </a:rPr>
                  <a:t> the ray’s point into the plane equation to give the equation: </a:t>
                </a:r>
                <a:r>
                  <a:rPr lang="en-US" i="0">
                    <a:latin typeface="Cambria Math" panose="02040503050406030204" pitchFamily="18" charset="0"/>
                  </a:rPr>
                  <a:t>𝑛</a:t>
                </a:r>
                <a:r>
                  <a:rPr lang="en-US" i="0" smtClean="0">
                    <a:latin typeface="Cambria Math" panose="02040503050406030204" pitchFamily="18" charset="0"/>
                  </a:rPr>
                  <a:t> ⃗</a:t>
                </a:r>
                <a:r>
                  <a:rPr lang="en-US" i="0" dirty="0">
                    <a:latin typeface="Cambria Math" panose="02040503050406030204" pitchFamily="18" charset="0"/>
                  </a:rPr>
                  <a:t>∙(𝑠 ⃗_𝑟+𝑑 ⃗_𝑟 𝑡−𝑝 ⃗_0 )=0</a:t>
                </a:r>
                <a:endParaRPr lang="en-US" dirty="0" smtClean="0"/>
              </a:p>
              <a:p>
                <a:r>
                  <a:rPr lang="en-US" dirty="0" smtClean="0"/>
                  <a:t>After this it is simple to solve for 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23</a:t>
            </a:fld>
            <a:endParaRPr lang="en-US"/>
          </a:p>
        </p:txBody>
      </p:sp>
    </p:spTree>
    <p:extLst>
      <p:ext uri="{BB962C8B-B14F-4D97-AF65-F5344CB8AC3E}">
        <p14:creationId xmlns:p14="http://schemas.microsoft.com/office/powerpoint/2010/main" val="1215200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2. Are all t-value valid?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Remember that a ray is only defined for the range of </a:t>
                </a:r>
                <a14:m>
                  <m:oMath xmlns:m="http://schemas.openxmlformats.org/officeDocument/2006/math">
                    <m:d>
                      <m:dPr>
                        <m:begChr m:val="["/>
                        <m:endChr m:val="]"/>
                        <m:ctrlPr>
                          <a:rPr lang="en-US" sz="1200" b="0" i="1" kern="1200" baseline="0" smtClean="0">
                            <a:solidFill>
                              <a:schemeClr val="tx1"/>
                            </a:solidFill>
                            <a:effectLst/>
                            <a:latin typeface="Cambria Math" panose="02040503050406030204" pitchFamily="18" charset="0"/>
                            <a:ea typeface="+mn-ea"/>
                            <a:cs typeface="+mn-cs"/>
                          </a:rPr>
                        </m:ctrlPr>
                      </m:dPr>
                      <m:e>
                        <m:r>
                          <a:rPr lang="en-US" sz="1200" b="0" i="1" kern="1200" baseline="0" smtClean="0">
                            <a:solidFill>
                              <a:schemeClr val="tx1"/>
                            </a:solidFill>
                            <a:effectLst/>
                            <a:latin typeface="Cambria Math" panose="02040503050406030204" pitchFamily="18" charset="0"/>
                            <a:ea typeface="+mn-ea"/>
                            <a:cs typeface="+mn-cs"/>
                          </a:rPr>
                          <m:t>0, ∞</m:t>
                        </m:r>
                      </m:e>
                    </m:d>
                  </m:oMath>
                </a14:m>
                <a:r>
                  <a:rPr lang="en-US" sz="1200" b="0" kern="1200" baseline="0" dirty="0" smtClean="0">
                    <a:solidFill>
                      <a:schemeClr val="tx1"/>
                    </a:solidFill>
                    <a:effectLst/>
                    <a:latin typeface="+mn-lt"/>
                    <a:ea typeface="+mn-ea"/>
                    <a:cs typeface="+mn-cs"/>
                  </a:rPr>
                  <a:t>. This means the ray doesn’t intersect the plane when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𝑡</m:t>
                    </m:r>
                    <m:r>
                      <a:rPr lang="en-US" sz="1200" b="0" i="1" kern="1200" baseline="0" smtClean="0">
                        <a:solidFill>
                          <a:schemeClr val="tx1"/>
                        </a:solidFill>
                        <a:effectLst/>
                        <a:latin typeface="Cambria Math" panose="02040503050406030204" pitchFamily="18" charset="0"/>
                        <a:ea typeface="+mn-ea"/>
                        <a:cs typeface="+mn-cs"/>
                      </a:rPr>
                      <m:t>&lt;0</m:t>
                    </m:r>
                  </m:oMath>
                </a14:m>
                <a:r>
                  <a:rPr lang="en-US" sz="1200" b="0" kern="1200" baseline="0" dirty="0" smtClean="0">
                    <a:solidFill>
                      <a:schemeClr val="tx1"/>
                    </a:solidFill>
                    <a:effectLst/>
                    <a:latin typeface="+mn-lt"/>
                    <a:ea typeface="+mn-ea"/>
                    <a:cs typeface="+mn-cs"/>
                  </a:rPr>
                  <a:t> as the plane is behind the ray.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several intersection tests it’s easiest to look at the analytic equation for the shapes involved and substitute. Using the ray equation: </a:t>
                </a:r>
                <a:r>
                  <a:rPr lang="en-US" i="0">
                    <a:latin typeface="Cambria Math" panose="02040503050406030204" pitchFamily="18" charset="0"/>
                  </a:rPr>
                  <a:t>𝑝 ⃗</a:t>
                </a:r>
                <a:r>
                  <a:rPr lang="en-US" i="0" dirty="0" smtClean="0">
                    <a:latin typeface="Cambria Math" panose="02040503050406030204" pitchFamily="18" charset="0"/>
                  </a:rPr>
                  <a:t>_</a:t>
                </a:r>
                <a:r>
                  <a:rPr lang="en-US" i="0" dirty="0">
                    <a:latin typeface="Cambria Math" panose="02040503050406030204" pitchFamily="18" charset="0"/>
                  </a:rPr>
                  <a:t>𝑟 (𝑡)=𝑠 ⃗_𝑟+𝑑 ⃗_𝑟 𝑡</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and the plane equation: </a:t>
                </a:r>
                <a:r>
                  <a:rPr lang="en-US" sz="1200" i="0" kern="1200">
                    <a:solidFill>
                      <a:schemeClr val="tx1"/>
                    </a:solidFill>
                    <a:effectLst/>
                    <a:latin typeface="+mn-lt"/>
                    <a:ea typeface="+mn-ea"/>
                    <a:cs typeface="+mn-cs"/>
                  </a:rPr>
                  <a:t>𝑛 ⃗∙(𝑝 ⃗−𝑝 ⃗_0 )=0</a:t>
                </a:r>
                <a:r>
                  <a:rPr lang="en-US" sz="1200" kern="1200" dirty="0">
                    <a:solidFill>
                      <a:schemeClr val="tx1"/>
                    </a:solidFill>
                    <a:effectLst/>
                    <a:latin typeface="+mn-lt"/>
                    <a:ea typeface="+mn-ea"/>
                    <a:cs typeface="+mn-cs"/>
                  </a:rPr>
                  <a:t> we can substituted and solve for </a:t>
                </a:r>
                <a:r>
                  <a:rPr lang="en-US" sz="1200" kern="1200" dirty="0" smtClean="0">
                    <a:solidFill>
                      <a:schemeClr val="tx1"/>
                    </a:solidFill>
                    <a:effectLst/>
                    <a:latin typeface="+mn-lt"/>
                    <a:ea typeface="+mn-ea"/>
                    <a:cs typeface="+mn-cs"/>
                  </a:rPr>
                  <a:t>t.</a:t>
                </a:r>
              </a:p>
              <a:p>
                <a:r>
                  <a:rPr lang="en-US" sz="1200" kern="1200" dirty="0" smtClean="0">
                    <a:solidFill>
                      <a:schemeClr val="tx1"/>
                    </a:solidFill>
                    <a:effectLst/>
                    <a:latin typeface="+mn-lt"/>
                    <a:ea typeface="+mn-ea"/>
                    <a:cs typeface="+mn-cs"/>
                  </a:rPr>
                  <a:t>This is done by simply substituting</a:t>
                </a:r>
                <a:r>
                  <a:rPr lang="en-US" sz="1200" kern="1200" baseline="0" dirty="0" smtClean="0">
                    <a:solidFill>
                      <a:schemeClr val="tx1"/>
                    </a:solidFill>
                    <a:effectLst/>
                    <a:latin typeface="+mn-lt"/>
                    <a:ea typeface="+mn-ea"/>
                    <a:cs typeface="+mn-cs"/>
                  </a:rPr>
                  <a:t> the ray’s point into the plane equation to give the equation: </a:t>
                </a:r>
                <a:r>
                  <a:rPr lang="en-US" i="0">
                    <a:latin typeface="Cambria Math" panose="02040503050406030204" pitchFamily="18" charset="0"/>
                  </a:rPr>
                  <a:t>𝑛</a:t>
                </a:r>
                <a:r>
                  <a:rPr lang="en-US" i="0" smtClean="0">
                    <a:latin typeface="Cambria Math" panose="02040503050406030204" pitchFamily="18" charset="0"/>
                  </a:rPr>
                  <a:t> ⃗</a:t>
                </a:r>
                <a:r>
                  <a:rPr lang="en-US" i="0" dirty="0">
                    <a:latin typeface="Cambria Math" panose="02040503050406030204" pitchFamily="18" charset="0"/>
                  </a:rPr>
                  <a:t>∙(𝑠 ⃗_𝑟+𝑑 ⃗_𝑟 𝑡−𝑝 ⃗_0 )=0</a:t>
                </a:r>
                <a:endParaRPr lang="en-US" dirty="0" smtClean="0"/>
              </a:p>
              <a:p>
                <a:r>
                  <a:rPr lang="en-US" dirty="0" smtClean="0"/>
                  <a:t>After this it is simple to solve for 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24</a:t>
            </a:fld>
            <a:endParaRPr lang="en-US"/>
          </a:p>
        </p:txBody>
      </p:sp>
    </p:spTree>
    <p:extLst>
      <p:ext uri="{BB962C8B-B14F-4D97-AF65-F5344CB8AC3E}">
        <p14:creationId xmlns:p14="http://schemas.microsoft.com/office/powerpoint/2010/main" val="2239143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a few different methods of computing Ray vs. Triangle, but I’ll cover a simple one that overlaps the most with other useful topics.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Assuming</a:t>
            </a:r>
            <a:r>
              <a:rPr lang="en-US" sz="1200" kern="1200" baseline="0" dirty="0" smtClean="0">
                <a:solidFill>
                  <a:schemeClr val="tx1"/>
                </a:solidFill>
                <a:effectLst/>
                <a:latin typeface="+mn-lt"/>
                <a:ea typeface="+mn-ea"/>
                <a:cs typeface="+mn-cs"/>
              </a:rPr>
              <a:t> we have a non-degenerate triangle, this triangle defines a plane. We already know how to test Ray vs. Plane and get an intersection point. Perhaps we can use this result to test Ray vs. Triangle? All we’d have to do is figure out how to test if a point is inside a triangle.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25</a:t>
            </a:fld>
            <a:endParaRPr lang="en-US"/>
          </a:p>
        </p:txBody>
      </p:sp>
    </p:spTree>
    <p:extLst>
      <p:ext uri="{BB962C8B-B14F-4D97-AF65-F5344CB8AC3E}">
        <p14:creationId xmlns:p14="http://schemas.microsoft.com/office/powerpoint/2010/main" val="9276811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We’ll use barycentric coordinates to determine if a point is inside a triangle.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Barycentric coordinates parametrize space represented by a set of points. You can think of them as a weighted combination of the points. An</a:t>
                </a:r>
                <a:r>
                  <a:rPr lang="en-US" sz="1200" kern="1200" baseline="0" dirty="0" smtClean="0">
                    <a:solidFill>
                      <a:schemeClr val="tx1"/>
                    </a:solidFill>
                    <a:effectLst/>
                    <a:latin typeface="+mn-lt"/>
                    <a:ea typeface="+mn-ea"/>
                    <a:cs typeface="+mn-cs"/>
                  </a:rPr>
                  <a:t> important rule of barycentric coordinates is that they must add up to 1, this means that one coordinate is redundant. In the case of a triangle, only 2 barycentric coordinates are needed as the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can be computed from the other two.</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An important property of barycentric coordinates is that if all 3 coordinate values are between 0 and 1, then the point they define is inside the triangle. So if we check the coordinates of our point then we can easily solve Point vs. Triangle.  The problem is that we have the equation for </a:t>
                </a:r>
                <a14:m>
                  <m:oMath xmlns:m="http://schemas.openxmlformats.org/officeDocument/2006/math">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𝑃</m:t>
                        </m:r>
                      </m:e>
                    </m:acc>
                  </m:oMath>
                </a14:m>
                <a:r>
                  <a:rPr lang="en-US" sz="1200" kern="1200" dirty="0" smtClean="0">
                    <a:solidFill>
                      <a:schemeClr val="tx1"/>
                    </a:solidFill>
                    <a:effectLst/>
                    <a:latin typeface="+mn-lt"/>
                    <a:ea typeface="+mn-ea"/>
                    <a:cs typeface="+mn-cs"/>
                  </a:rPr>
                  <a:t> given </a:t>
                </a:r>
                <a14:m>
                  <m:oMath xmlns:m="http://schemas.openxmlformats.org/officeDocument/2006/math">
                    <m:r>
                      <a:rPr lang="en-US" sz="1200" b="0" i="1" kern="1200" smtClean="0">
                        <a:solidFill>
                          <a:schemeClr val="tx1"/>
                        </a:solidFill>
                        <a:effectLst/>
                        <a:latin typeface="Cambria Math" panose="02040503050406030204" pitchFamily="18" charset="0"/>
                        <a:ea typeface="+mn-ea"/>
                        <a:cs typeface="+mn-cs"/>
                      </a:rPr>
                      <m:t>𝑢</m:t>
                    </m:r>
                    <m:r>
                      <a:rPr lang="en-US" sz="1200" b="0" i="1" kern="1200" smtClean="0">
                        <a:solidFill>
                          <a:schemeClr val="tx1"/>
                        </a:solidFill>
                        <a:effectLst/>
                        <a:latin typeface="Cambria Math" panose="02040503050406030204" pitchFamily="18" charset="0"/>
                        <a:ea typeface="+mn-ea"/>
                        <a:cs typeface="+mn-cs"/>
                      </a:rPr>
                      <m:t>, </m:t>
                    </m:r>
                    <m:r>
                      <a:rPr lang="en-US" sz="1200" b="0" i="1" kern="1200" smtClean="0">
                        <a:solidFill>
                          <a:schemeClr val="tx1"/>
                        </a:solidFill>
                        <a:effectLst/>
                        <a:latin typeface="Cambria Math" panose="02040503050406030204" pitchFamily="18" charset="0"/>
                        <a:ea typeface="+mn-ea"/>
                        <a:cs typeface="+mn-cs"/>
                      </a:rPr>
                      <m:t>𝑣</m:t>
                    </m:r>
                    <m:r>
                      <a:rPr lang="en-US" sz="1200" b="0" i="1" kern="1200" smtClean="0">
                        <a:solidFill>
                          <a:schemeClr val="tx1"/>
                        </a:solidFill>
                        <a:effectLst/>
                        <a:latin typeface="Cambria Math" panose="02040503050406030204" pitchFamily="18" charset="0"/>
                        <a:ea typeface="+mn-ea"/>
                        <a:cs typeface="+mn-cs"/>
                      </a:rPr>
                      <m:t>, </m:t>
                    </m:r>
                  </m:oMath>
                </a14:m>
                <a:r>
                  <a:rPr lang="en-US" sz="1200" kern="1200" dirty="0" smtClean="0">
                    <a:solidFill>
                      <a:schemeClr val="tx1"/>
                    </a:solidFill>
                    <a:effectLst/>
                    <a:latin typeface="+mn-lt"/>
                    <a:ea typeface="+mn-ea"/>
                    <a:cs typeface="+mn-cs"/>
                  </a:rPr>
                  <a:t> and </a:t>
                </a:r>
                <a14:m>
                  <m:oMath xmlns:m="http://schemas.openxmlformats.org/officeDocument/2006/math">
                    <m:r>
                      <a:rPr lang="en-US" sz="1200" b="0" i="1" kern="1200" smtClean="0">
                        <a:solidFill>
                          <a:schemeClr val="tx1"/>
                        </a:solidFill>
                        <a:effectLst/>
                        <a:latin typeface="Cambria Math" panose="02040503050406030204" pitchFamily="18" charset="0"/>
                        <a:ea typeface="+mn-ea"/>
                        <a:cs typeface="+mn-cs"/>
                      </a:rPr>
                      <m:t>𝑤</m:t>
                    </m:r>
                  </m:oMath>
                </a14:m>
                <a:r>
                  <a:rPr lang="en-US" sz="1200" kern="1200" dirty="0" smtClean="0">
                    <a:solidFill>
                      <a:schemeClr val="tx1"/>
                    </a:solidFill>
                    <a:effectLst/>
                    <a:latin typeface="+mn-lt"/>
                    <a:ea typeface="+mn-ea"/>
                    <a:cs typeface="+mn-cs"/>
                  </a:rPr>
                  <a:t>, how do we invert</a:t>
                </a:r>
                <a:r>
                  <a:rPr lang="en-US" sz="1200" kern="1200" baseline="0" dirty="0" smtClean="0">
                    <a:solidFill>
                      <a:schemeClr val="tx1"/>
                    </a:solidFill>
                    <a:effectLst/>
                    <a:latin typeface="+mn-lt"/>
                    <a:ea typeface="+mn-ea"/>
                    <a:cs typeface="+mn-cs"/>
                  </a:rPr>
                  <a:t> this equation?</a:t>
                </a:r>
                <a:endParaRPr lang="en-US" dirty="0"/>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We’ll use barycentric coordinates to determine if a point is inside a triangle.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Barycentric coordinates parametrize space represented by a set of points. You can think of them as a weighted combination of the points. An</a:t>
                </a:r>
                <a:r>
                  <a:rPr lang="en-US" sz="1200" kern="1200" baseline="0" dirty="0" smtClean="0">
                    <a:solidFill>
                      <a:schemeClr val="tx1"/>
                    </a:solidFill>
                    <a:effectLst/>
                    <a:latin typeface="+mn-lt"/>
                    <a:ea typeface="+mn-ea"/>
                    <a:cs typeface="+mn-cs"/>
                  </a:rPr>
                  <a:t> important rule of barycentric coordinates is that they must add up to 1, this means that one coordinate is redundant. In the case of a triangle, only 2 barycentric coordinates are needed as the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can be computed from the other two.</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An important property of barycentric coordinates is that if all 3 coordinate values are between 0 and 1, then the point they define is inside the triangle. So if we check the coordinates of our point then we can easily solve Point vs. Triangle.  The problem is that we have the equation for </a:t>
                </a:r>
                <a:r>
                  <a:rPr lang="en-US" sz="1200" b="0" i="0" kern="1200" baseline="0" smtClean="0">
                    <a:solidFill>
                      <a:schemeClr val="tx1"/>
                    </a:solidFill>
                    <a:effectLst/>
                    <a:latin typeface="Cambria Math" panose="02040503050406030204" pitchFamily="18" charset="0"/>
                    <a:ea typeface="+mn-ea"/>
                    <a:cs typeface="+mn-cs"/>
                  </a:rPr>
                  <a:t>𝑃 ⃗</a:t>
                </a:r>
                <a:r>
                  <a:rPr lang="en-US" sz="1200" kern="1200" dirty="0" smtClean="0">
                    <a:solidFill>
                      <a:schemeClr val="tx1"/>
                    </a:solidFill>
                    <a:effectLst/>
                    <a:latin typeface="+mn-lt"/>
                    <a:ea typeface="+mn-ea"/>
                    <a:cs typeface="+mn-cs"/>
                  </a:rPr>
                  <a:t> given </a:t>
                </a:r>
                <a:r>
                  <a:rPr lang="en-US" sz="1200" b="0" i="0" kern="1200" smtClean="0">
                    <a:solidFill>
                      <a:schemeClr val="tx1"/>
                    </a:solidFill>
                    <a:effectLst/>
                    <a:latin typeface="Cambria Math" panose="02040503050406030204" pitchFamily="18" charset="0"/>
                    <a:ea typeface="+mn-ea"/>
                    <a:cs typeface="+mn-cs"/>
                  </a:rPr>
                  <a:t>𝑢, 𝑣, </a:t>
                </a:r>
                <a:r>
                  <a:rPr lang="en-US" sz="1200" kern="1200" dirty="0" smtClean="0">
                    <a:solidFill>
                      <a:schemeClr val="tx1"/>
                    </a:solidFill>
                    <a:effectLst/>
                    <a:latin typeface="+mn-lt"/>
                    <a:ea typeface="+mn-ea"/>
                    <a:cs typeface="+mn-cs"/>
                  </a:rPr>
                  <a:t> and </a:t>
                </a:r>
                <a:r>
                  <a:rPr lang="en-US" sz="1200" b="0" i="0" kern="1200" smtClean="0">
                    <a:solidFill>
                      <a:schemeClr val="tx1"/>
                    </a:solidFill>
                    <a:effectLst/>
                    <a:latin typeface="Cambria Math" panose="02040503050406030204" pitchFamily="18" charset="0"/>
                    <a:ea typeface="+mn-ea"/>
                    <a:cs typeface="+mn-cs"/>
                  </a:rPr>
                  <a:t>𝑤</a:t>
                </a:r>
                <a:r>
                  <a:rPr lang="en-US" sz="1200" kern="1200" dirty="0" smtClean="0">
                    <a:solidFill>
                      <a:schemeClr val="tx1"/>
                    </a:solidFill>
                    <a:effectLst/>
                    <a:latin typeface="+mn-lt"/>
                    <a:ea typeface="+mn-ea"/>
                    <a:cs typeface="+mn-cs"/>
                  </a:rPr>
                  <a:t>, how do we invert</a:t>
                </a:r>
                <a:r>
                  <a:rPr lang="en-US" sz="1200" kern="1200" baseline="0" dirty="0" smtClean="0">
                    <a:solidFill>
                      <a:schemeClr val="tx1"/>
                    </a:solidFill>
                    <a:effectLst/>
                    <a:latin typeface="+mn-lt"/>
                    <a:ea typeface="+mn-ea"/>
                    <a:cs typeface="+mn-cs"/>
                  </a:rPr>
                  <a:t> this equation?</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26</a:t>
            </a:fld>
            <a:endParaRPr lang="en-US"/>
          </a:p>
        </p:txBody>
      </p:sp>
    </p:spTree>
    <p:extLst>
      <p:ext uri="{BB962C8B-B14F-4D97-AF65-F5344CB8AC3E}">
        <p14:creationId xmlns:p14="http://schemas.microsoft.com/office/powerpoint/2010/main" val="10746056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solve for the coordinates, we have to look again at what we know. We have 3 equations and 3 unknowns so we should be able to solve this easily right?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27</a:t>
            </a:fld>
            <a:endParaRPr lang="en-US"/>
          </a:p>
        </p:txBody>
      </p:sp>
    </p:spTree>
    <p:extLst>
      <p:ext uri="{BB962C8B-B14F-4D97-AF65-F5344CB8AC3E}">
        <p14:creationId xmlns:p14="http://schemas.microsoft.com/office/powerpoint/2010/main" val="1897448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do a little re-arranging</a:t>
            </a:r>
            <a:r>
              <a:rPr lang="en-US" baseline="0" dirty="0" smtClean="0"/>
              <a:t> of the previous equation to make life easier. Instead of look at this as 3 vectors being scaled and added together, we can look at this as a matrix times vector. With this equation we have all of our knowns in the matrix and unknowns in the vector, so we can just invert to solve for our unknowns! Easy right?</a:t>
            </a:r>
          </a:p>
          <a:p>
            <a:endParaRPr lang="en-US" baseline="0" dirty="0" smtClean="0"/>
          </a:p>
          <a:p>
            <a:r>
              <a:rPr lang="en-US" baseline="0" dirty="0" smtClean="0"/>
              <a:t>Before we finish we should check and see if there are any problems? The only problem would be if this matrix is un-invertible. So this gives the question, when is a matrix not invertible?</a:t>
            </a:r>
          </a:p>
        </p:txBody>
      </p:sp>
      <p:sp>
        <p:nvSpPr>
          <p:cNvPr id="4" name="Slide Number Placeholder 3"/>
          <p:cNvSpPr>
            <a:spLocks noGrp="1"/>
          </p:cNvSpPr>
          <p:nvPr>
            <p:ph type="sldNum" sz="quarter" idx="10"/>
          </p:nvPr>
        </p:nvSpPr>
        <p:spPr/>
        <p:txBody>
          <a:bodyPr/>
          <a:lstStyle/>
          <a:p>
            <a:fld id="{2948DFC8-8D5E-4426-9BAB-F9E6FB6C0077}" type="slidenum">
              <a:rPr lang="en-US" smtClean="0"/>
              <a:t>28</a:t>
            </a:fld>
            <a:endParaRPr lang="en-US"/>
          </a:p>
        </p:txBody>
      </p:sp>
    </p:spTree>
    <p:extLst>
      <p:ext uri="{BB962C8B-B14F-4D97-AF65-F5344CB8AC3E}">
        <p14:creationId xmlns:p14="http://schemas.microsoft.com/office/powerpoint/2010/main" val="260264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Hopefully you should remember that a matrix is invertible if and only if its determinant is non-zero.</a:t>
            </a:r>
          </a:p>
          <a:p>
            <a:endParaRPr lang="en-US" baseline="0" dirty="0" smtClean="0"/>
          </a:p>
          <a:p>
            <a:r>
              <a:rPr lang="en-US" baseline="0" dirty="0" smtClean="0"/>
              <a:t>I can write out the standard equation of a determinant, but I’d be hard pressed to tell you why this matrix would ever be non-zero.</a:t>
            </a:r>
          </a:p>
        </p:txBody>
      </p:sp>
      <p:sp>
        <p:nvSpPr>
          <p:cNvPr id="4" name="Slide Number Placeholder 3"/>
          <p:cNvSpPr>
            <a:spLocks noGrp="1"/>
          </p:cNvSpPr>
          <p:nvPr>
            <p:ph type="sldNum" sz="quarter" idx="10"/>
          </p:nvPr>
        </p:nvSpPr>
        <p:spPr/>
        <p:txBody>
          <a:bodyPr/>
          <a:lstStyle/>
          <a:p>
            <a:fld id="{2948DFC8-8D5E-4426-9BAB-F9E6FB6C0077}" type="slidenum">
              <a:rPr lang="en-US" smtClean="0"/>
              <a:t>29</a:t>
            </a:fld>
            <a:endParaRPr lang="en-US"/>
          </a:p>
        </p:txBody>
      </p:sp>
    </p:spTree>
    <p:extLst>
      <p:ext uri="{BB962C8B-B14F-4D97-AF65-F5344CB8AC3E}">
        <p14:creationId xmlns:p14="http://schemas.microsoft.com/office/powerpoint/2010/main" val="3123510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A plane is actually</a:t>
                </a:r>
                <a:r>
                  <a:rPr lang="en-US" baseline="0" dirty="0" smtClean="0"/>
                  <a:t> one of the more complicated shapes to represent because there’s several good methods to represent them. The most intuitive method to represent a plane is with a point and a normal which gives the equation: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𝑛</m:t>
                        </m:r>
                      </m:e>
                    </m:acc>
                    <m:r>
                      <a:rPr lang="en-US" b="0" i="1" baseline="0" dirty="0" smtClean="0">
                        <a:latin typeface="Cambria Math" panose="02040503050406030204" pitchFamily="18" charset="0"/>
                      </a:rPr>
                      <m:t>∙</m:t>
                    </m:r>
                    <m:d>
                      <m:dPr>
                        <m:ctrlPr>
                          <a:rPr lang="en-US" b="0" i="1" baseline="0" dirty="0" smtClean="0">
                            <a:latin typeface="Cambria Math" panose="02040503050406030204" pitchFamily="18" charset="0"/>
                          </a:rPr>
                        </m:ctrlPr>
                      </m:d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𝑝</m:t>
                            </m:r>
                          </m:e>
                        </m:acc>
                        <m:r>
                          <a:rPr lang="en-US" b="0" i="1" baseline="0" dirty="0" smtClean="0">
                            <a:latin typeface="Cambria Math" panose="02040503050406030204" pitchFamily="18" charset="0"/>
                          </a:rPr>
                          <m:t>−</m:t>
                        </m:r>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𝑝</m:t>
                                </m:r>
                              </m:e>
                            </m:acc>
                          </m:e>
                          <m:sub>
                            <m:r>
                              <a:rPr lang="en-US" b="0" i="1" baseline="0" dirty="0" smtClean="0">
                                <a:latin typeface="Cambria Math" panose="02040503050406030204" pitchFamily="18" charset="0"/>
                              </a:rPr>
                              <m:t>0</m:t>
                            </m:r>
                          </m:sub>
                        </m:sSub>
                      </m:e>
                    </m:d>
                    <m:r>
                      <a:rPr lang="en-US" b="0" i="1" baseline="0" dirty="0" smtClean="0">
                        <a:latin typeface="Cambria Math" panose="02040503050406030204" pitchFamily="18" charset="0"/>
                      </a:rPr>
                      <m:t>=0</m:t>
                    </m:r>
                  </m:oMath>
                </a14:m>
                <a:r>
                  <a:rPr lang="en-US" dirty="0" smtClean="0"/>
                  <a:t>. However</a:t>
                </a:r>
                <a:r>
                  <a:rPr lang="en-US" baseline="0" dirty="0" smtClean="0"/>
                  <a:t>, this representation requires 6 floats which is more than ideal. Instead, if you plug and chug you can get the equation: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𝑛</m:t>
                        </m:r>
                      </m:e>
                    </m:acc>
                    <m:r>
                      <a:rPr lang="en-US" b="0" i="1" baseline="0" dirty="0" smtClean="0">
                        <a:latin typeface="Cambria Math" panose="02040503050406030204" pitchFamily="18" charset="0"/>
                      </a:rPr>
                      <m:t>∙</m:t>
                    </m:r>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𝑝</m:t>
                        </m:r>
                      </m:e>
                    </m:acc>
                    <m:r>
                      <a:rPr lang="en-US" b="0" i="1" baseline="0" dirty="0" smtClean="0">
                        <a:latin typeface="Cambria Math" panose="02040503050406030204" pitchFamily="18" charset="0"/>
                      </a:rPr>
                      <m:t>=</m:t>
                    </m:r>
                    <m:r>
                      <a:rPr lang="en-US" b="0" i="1" baseline="0" dirty="0" smtClean="0">
                        <a:latin typeface="Cambria Math" panose="02040503050406030204" pitchFamily="18" charset="0"/>
                      </a:rPr>
                      <m:t>𝑑</m:t>
                    </m:r>
                  </m:oMath>
                </a14:m>
                <a:r>
                  <a:rPr lang="en-US" dirty="0" smtClean="0"/>
                  <a:t> which only requires 4 floats (3</a:t>
                </a:r>
                <a:r>
                  <a:rPr lang="en-US" baseline="0" dirty="0" smtClean="0"/>
                  <a:t> for the normal and 1 for d).</a:t>
                </a:r>
                <a:endParaRPr lang="en-US" dirty="0"/>
              </a:p>
            </p:txBody>
          </p:sp>
        </mc:Choice>
        <mc:Fallback xmlns="">
          <p:sp>
            <p:nvSpPr>
              <p:cNvPr id="3" name="Notes Placeholder 2"/>
              <p:cNvSpPr>
                <a:spLocks noGrp="1"/>
              </p:cNvSpPr>
              <p:nvPr>
                <p:ph type="body" idx="1"/>
              </p:nvPr>
            </p:nvSpPr>
            <p:spPr/>
            <p:txBody>
              <a:bodyPr/>
              <a:lstStyle/>
              <a:p>
                <a:r>
                  <a:rPr lang="en-US" dirty="0" smtClean="0"/>
                  <a:t>A plane is actually</a:t>
                </a:r>
                <a:r>
                  <a:rPr lang="en-US" baseline="0" dirty="0" smtClean="0"/>
                  <a:t> one of the more complicated shapes to represent because there’s several good methods to represent them. The most intuitive method to represent a plane is with a point and a normal which gives the equation: </a:t>
                </a:r>
                <a:r>
                  <a:rPr lang="en-US" b="0" i="0" baseline="0" smtClean="0">
                    <a:latin typeface="Cambria Math" panose="02040503050406030204" pitchFamily="18" charset="0"/>
                  </a:rPr>
                  <a:t>𝑛 ⃗</a:t>
                </a:r>
                <a:r>
                  <a:rPr lang="en-US" b="0" i="0" baseline="0" dirty="0" smtClean="0">
                    <a:latin typeface="Cambria Math" panose="02040503050406030204" pitchFamily="18" charset="0"/>
                  </a:rPr>
                  <a:t>∙(𝑝 ⃗−𝑝 ⃗_0 )=0</a:t>
                </a:r>
                <a:r>
                  <a:rPr lang="en-US" dirty="0" smtClean="0"/>
                  <a:t>. However</a:t>
                </a:r>
                <a:r>
                  <a:rPr lang="en-US" baseline="0" dirty="0" smtClean="0"/>
                  <a:t>, this representation requires 6 floats which is more than ideal. Instead, if you plug and chug you can get the equation: </a:t>
                </a:r>
                <a:r>
                  <a:rPr lang="en-US" b="0" i="0" baseline="0" smtClean="0">
                    <a:latin typeface="Cambria Math" panose="02040503050406030204" pitchFamily="18" charset="0"/>
                  </a:rPr>
                  <a:t>𝑛 ⃗</a:t>
                </a:r>
                <a:r>
                  <a:rPr lang="en-US" b="0" i="0" baseline="0" dirty="0" smtClean="0">
                    <a:latin typeface="Cambria Math" panose="02040503050406030204" pitchFamily="18" charset="0"/>
                  </a:rPr>
                  <a:t>∙𝑝 ⃗=𝑑</a:t>
                </a:r>
                <a:r>
                  <a:rPr lang="en-US" dirty="0" smtClean="0"/>
                  <a:t> which only requires 4 floats (3</a:t>
                </a:r>
                <a:r>
                  <a:rPr lang="en-US" baseline="0" dirty="0" smtClean="0"/>
                  <a:t> for the normal and 1 for d).</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a:t>
            </a:fld>
            <a:endParaRPr lang="en-US"/>
          </a:p>
        </p:txBody>
      </p:sp>
    </p:spTree>
    <p:extLst>
      <p:ext uri="{BB962C8B-B14F-4D97-AF65-F5344CB8AC3E}">
        <p14:creationId xmlns:p14="http://schemas.microsoft.com/office/powerpoint/2010/main" val="27619702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Fortunately, if you look around it’s not hard to find a handy rule called the scalar triple product. This rule relates the determinant of a matrix to a dot and cross product of its column vectors.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Now I can actually intuit if this determinant is ever zero and give geometric examples why it is.</a:t>
                </a:r>
              </a:p>
              <a:p>
                <a:r>
                  <a:rPr lang="en-US" sz="1200" kern="1200" baseline="0" dirty="0" smtClean="0">
                    <a:solidFill>
                      <a:schemeClr val="tx1"/>
                    </a:solidFill>
                    <a:effectLst/>
                    <a:latin typeface="+mn-lt"/>
                    <a:ea typeface="+mn-ea"/>
                    <a:cs typeface="+mn-cs"/>
                  </a:rPr>
                  <a:t> - If A, B, or C are zero</a:t>
                </a:r>
              </a:p>
              <a:p>
                <a:r>
                  <a:rPr lang="en-US" sz="1200" kern="1200" baseline="0" dirty="0" smtClean="0">
                    <a:solidFill>
                      <a:schemeClr val="tx1"/>
                    </a:solidFill>
                    <a:effectLst/>
                    <a:latin typeface="+mn-lt"/>
                    <a:ea typeface="+mn-ea"/>
                    <a:cs typeface="+mn-cs"/>
                  </a:rPr>
                  <a:t> - If B and C are parallel</a:t>
                </a:r>
              </a:p>
              <a:p>
                <a:r>
                  <a:rPr lang="en-US" sz="1200" kern="1200" baseline="0" dirty="0" smtClean="0">
                    <a:solidFill>
                      <a:schemeClr val="tx1"/>
                    </a:solidFill>
                    <a:effectLst/>
                    <a:latin typeface="+mn-lt"/>
                    <a:ea typeface="+mn-ea"/>
                    <a:cs typeface="+mn-cs"/>
                  </a:rPr>
                  <a:t> - If B and C are on a plane perpendicular to A</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All of these are reasons why we cannot use this solution. So the question is, what’s wrong with this formula? Why does it blow up?</a:t>
                </a:r>
                <a:endParaRPr lang="en-US" dirty="0"/>
              </a:p>
            </p:txBody>
          </p:sp>
        </mc:Choice>
        <mc:Fallback xmlns="">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A very useful formula is the scalar triple product. In particular one nice thing about it is that the result is equivalent to the determinant of the matrix whose row (or column) vectors are the 3 vectors from the product.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So what does this give us? Well it’s much easier (in my opinion) to determine when this determinant will be zero by investigating the scalar triple product. One of the simplest cases when the determinant is zero is if any of the vectors is the zero vector. Another </a:t>
                </a:r>
                <a:r>
                  <a:rPr lang="en-US" sz="1200" kern="1200" baseline="0" dirty="0" smtClean="0">
                    <a:solidFill>
                      <a:schemeClr val="tx1"/>
                    </a:solidFill>
                    <a:effectLst/>
                    <a:latin typeface="+mn-lt"/>
                    <a:ea typeface="+mn-ea"/>
                    <a:cs typeface="+mn-cs"/>
                  </a:rPr>
                  <a:t>case is if all of the points are in one of the cardinal planes. This would cause the cross product to produce a vector perpendicular to </a:t>
                </a:r>
                <a:r>
                  <a:rPr lang="en-US" sz="1200" i="0" kern="1200" baseline="0" dirty="0" smtClean="0">
                    <a:solidFill>
                      <a:schemeClr val="tx1"/>
                    </a:solidFill>
                    <a:effectLst/>
                    <a:latin typeface="Cambria Math" panose="02040503050406030204" pitchFamily="18" charset="0"/>
                    <a:ea typeface="+mn-ea"/>
                    <a:cs typeface="+mn-cs"/>
                  </a:rPr>
                  <a:t>𝐴</a:t>
                </a:r>
                <a:r>
                  <a:rPr lang="en-US" sz="1200" b="0" i="0" kern="1200" baseline="0" dirty="0" smtClean="0">
                    <a:solidFill>
                      <a:schemeClr val="tx1"/>
                    </a:solidFill>
                    <a:effectLst/>
                    <a:latin typeface="Cambria Math" panose="02040503050406030204" pitchFamily="18" charset="0"/>
                    <a:ea typeface="+mn-ea"/>
                    <a:cs typeface="+mn-cs"/>
                  </a:rPr>
                  <a:t> ⃗</a:t>
                </a:r>
                <a:r>
                  <a:rPr lang="en-US" sz="1200" kern="1200" baseline="0" dirty="0" smtClean="0">
                    <a:solidFill>
                      <a:schemeClr val="tx1"/>
                    </a:solidFill>
                    <a:effectLst/>
                    <a:latin typeface="+mn-lt"/>
                    <a:ea typeface="+mn-ea"/>
                    <a:cs typeface="+mn-cs"/>
                  </a:rPr>
                  <a:t>. Another way to look at this determinant is finding the volume of the tetrahedron centered at the origin with the points </a:t>
                </a:r>
                <a:r>
                  <a:rPr lang="en-US" sz="1200" i="0" kern="1200" baseline="0" dirty="0" smtClean="0">
                    <a:solidFill>
                      <a:schemeClr val="tx1"/>
                    </a:solidFill>
                    <a:effectLst/>
                    <a:latin typeface="Cambria Math" panose="02040503050406030204" pitchFamily="18" charset="0"/>
                    <a:ea typeface="+mn-ea"/>
                    <a:cs typeface="+mn-cs"/>
                  </a:rPr>
                  <a:t>𝐴</a:t>
                </a:r>
                <a:r>
                  <a:rPr lang="en-US" sz="1200" b="0" i="0" kern="1200" baseline="0" dirty="0" smtClean="0">
                    <a:solidFill>
                      <a:schemeClr val="tx1"/>
                    </a:solidFill>
                    <a:effectLst/>
                    <a:latin typeface="Cambria Math" panose="02040503050406030204" pitchFamily="18" charset="0"/>
                    <a:ea typeface="+mn-ea"/>
                    <a:cs typeface="+mn-cs"/>
                  </a:rPr>
                  <a:t> ⃗</a:t>
                </a:r>
                <a:r>
                  <a:rPr lang="en-US" sz="1200" kern="1200" baseline="0" dirty="0" smtClean="0">
                    <a:solidFill>
                      <a:schemeClr val="tx1"/>
                    </a:solidFill>
                    <a:effectLst/>
                    <a:latin typeface="+mn-lt"/>
                    <a:ea typeface="+mn-ea"/>
                    <a:cs typeface="+mn-cs"/>
                  </a:rPr>
                  <a:t>, </a:t>
                </a:r>
                <a:r>
                  <a:rPr lang="en-US" sz="1200" i="0" kern="1200" baseline="0" dirty="0" smtClean="0">
                    <a:solidFill>
                      <a:schemeClr val="tx1"/>
                    </a:solidFill>
                    <a:effectLst/>
                    <a:latin typeface="Cambria Math" panose="02040503050406030204" pitchFamily="18" charset="0"/>
                    <a:ea typeface="+mn-ea"/>
                    <a:cs typeface="+mn-cs"/>
                  </a:rPr>
                  <a:t>𝐵</a:t>
                </a:r>
                <a:r>
                  <a:rPr lang="en-US" sz="1200" b="0" i="0" kern="1200" baseline="0" dirty="0" smtClean="0">
                    <a:solidFill>
                      <a:schemeClr val="tx1"/>
                    </a:solidFill>
                    <a:effectLst/>
                    <a:latin typeface="Cambria Math" panose="02040503050406030204" pitchFamily="18" charset="0"/>
                    <a:ea typeface="+mn-ea"/>
                    <a:cs typeface="+mn-cs"/>
                  </a:rPr>
                  <a:t> ⃗</a:t>
                </a:r>
                <a:r>
                  <a:rPr lang="en-US" sz="1200" kern="1200" baseline="0" dirty="0" smtClean="0">
                    <a:solidFill>
                      <a:schemeClr val="tx1"/>
                    </a:solidFill>
                    <a:effectLst/>
                    <a:latin typeface="+mn-lt"/>
                    <a:ea typeface="+mn-ea"/>
                    <a:cs typeface="+mn-cs"/>
                  </a:rPr>
                  <a:t>, and </a:t>
                </a:r>
                <a:r>
                  <a:rPr lang="en-US" sz="1200" i="0" kern="1200" baseline="0" dirty="0" smtClean="0">
                    <a:solidFill>
                      <a:schemeClr val="tx1"/>
                    </a:solidFill>
                    <a:effectLst/>
                    <a:latin typeface="Cambria Math" panose="02040503050406030204" pitchFamily="18" charset="0"/>
                    <a:ea typeface="+mn-ea"/>
                    <a:cs typeface="+mn-cs"/>
                  </a:rPr>
                  <a:t>𝐶</a:t>
                </a:r>
                <a:r>
                  <a:rPr lang="en-US" sz="1200" b="0" i="0" kern="1200" baseline="0" dirty="0" smtClean="0">
                    <a:solidFill>
                      <a:schemeClr val="tx1"/>
                    </a:solidFill>
                    <a:effectLst/>
                    <a:latin typeface="Cambria Math" panose="02040503050406030204" pitchFamily="18" charset="0"/>
                    <a:ea typeface="+mn-ea"/>
                    <a:cs typeface="+mn-cs"/>
                  </a:rPr>
                  <a:t> ⃗</a:t>
                </a:r>
                <a:r>
                  <a:rPr lang="en-US" sz="12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Because</a:t>
                </a:r>
                <a:r>
                  <a:rPr lang="en-US" baseline="0" dirty="0" smtClean="0"/>
                  <a:t> of these reasons we cannot use this formulation for a proper barycentric coordinate calculation. The root problem is that we have 3 equations but only 2 unknowns, to solve this we need to have only 2 equations.</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30</a:t>
            </a:fld>
            <a:endParaRPr lang="en-US"/>
          </a:p>
        </p:txBody>
      </p:sp>
    </p:spTree>
    <p:extLst>
      <p:ext uri="{BB962C8B-B14F-4D97-AF65-F5344CB8AC3E}">
        <p14:creationId xmlns:p14="http://schemas.microsoft.com/office/powerpoint/2010/main" val="9279458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Well if we had 3 equations and 3 unknowns we should’ve been able to solve. Upon closer inspection we actually had a 4</a:t>
                </a:r>
                <a:r>
                  <a:rPr lang="en-US" sz="1200" kern="1200" baseline="30000" dirty="0" smtClean="0">
                    <a:solidFill>
                      <a:schemeClr val="tx1"/>
                    </a:solidFill>
                    <a:effectLst/>
                    <a:latin typeface="+mn-lt"/>
                    <a:ea typeface="+mn-ea"/>
                    <a:cs typeface="+mn-cs"/>
                  </a:rPr>
                  <a:t>th</a:t>
                </a:r>
                <a:r>
                  <a:rPr lang="en-US" sz="1200" kern="1200" baseline="0" dirty="0" smtClean="0">
                    <a:solidFill>
                      <a:schemeClr val="tx1"/>
                    </a:solidFill>
                    <a:effectLst/>
                    <a:latin typeface="+mn-lt"/>
                    <a:ea typeface="+mn-ea"/>
                    <a:cs typeface="+mn-cs"/>
                  </a:rPr>
                  <a:t> equation we forgot about, the one specifying that all of the coordinates have to add up to 1. This means we had an overly constrained problem (https://en.wikipedia.org/wiki/Overdetermined_system). These types of systems almost always have some problem that causes the solution to be non-robust.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We should be able to fix this though.</a:t>
                </a:r>
                <a:endParaRPr lang="en-US" dirty="0"/>
              </a:p>
            </p:txBody>
          </p:sp>
        </mc:Choice>
        <mc:Fallback xmlns="">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A very useful formula is the scalar triple product. In particular one nice thing about it is that the result is equivalent to the determinant of the matrix whose row (or column) vectors are the 3 vectors from the product.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So what does this give us? Well it’s much easier (in my opinion) to determine when this determinant will be zero by investigating the scalar triple product. One of the simplest cases when the determinant is zero is if any of the vectors is the zero vector. Another </a:t>
                </a:r>
                <a:r>
                  <a:rPr lang="en-US" sz="1200" kern="1200" baseline="0" dirty="0" smtClean="0">
                    <a:solidFill>
                      <a:schemeClr val="tx1"/>
                    </a:solidFill>
                    <a:effectLst/>
                    <a:latin typeface="+mn-lt"/>
                    <a:ea typeface="+mn-ea"/>
                    <a:cs typeface="+mn-cs"/>
                  </a:rPr>
                  <a:t>case is if all of the points are in one of the cardinal planes. This would cause the cross product to produce a vector perpendicular to </a:t>
                </a:r>
                <a:r>
                  <a:rPr lang="en-US" sz="1200" i="0" kern="1200" baseline="0" dirty="0" smtClean="0">
                    <a:solidFill>
                      <a:schemeClr val="tx1"/>
                    </a:solidFill>
                    <a:effectLst/>
                    <a:latin typeface="Cambria Math" panose="02040503050406030204" pitchFamily="18" charset="0"/>
                    <a:ea typeface="+mn-ea"/>
                    <a:cs typeface="+mn-cs"/>
                  </a:rPr>
                  <a:t>𝐴</a:t>
                </a:r>
                <a:r>
                  <a:rPr lang="en-US" sz="1200" b="0" i="0" kern="1200" baseline="0" dirty="0" smtClean="0">
                    <a:solidFill>
                      <a:schemeClr val="tx1"/>
                    </a:solidFill>
                    <a:effectLst/>
                    <a:latin typeface="Cambria Math" panose="02040503050406030204" pitchFamily="18" charset="0"/>
                    <a:ea typeface="+mn-ea"/>
                    <a:cs typeface="+mn-cs"/>
                  </a:rPr>
                  <a:t> ⃗</a:t>
                </a:r>
                <a:r>
                  <a:rPr lang="en-US" sz="1200" kern="1200" baseline="0" dirty="0" smtClean="0">
                    <a:solidFill>
                      <a:schemeClr val="tx1"/>
                    </a:solidFill>
                    <a:effectLst/>
                    <a:latin typeface="+mn-lt"/>
                    <a:ea typeface="+mn-ea"/>
                    <a:cs typeface="+mn-cs"/>
                  </a:rPr>
                  <a:t>. Another way to look at this determinant is finding the volume of the tetrahedron centered at the origin with the points </a:t>
                </a:r>
                <a:r>
                  <a:rPr lang="en-US" sz="1200" i="0" kern="1200" baseline="0" dirty="0" smtClean="0">
                    <a:solidFill>
                      <a:schemeClr val="tx1"/>
                    </a:solidFill>
                    <a:effectLst/>
                    <a:latin typeface="Cambria Math" panose="02040503050406030204" pitchFamily="18" charset="0"/>
                    <a:ea typeface="+mn-ea"/>
                    <a:cs typeface="+mn-cs"/>
                  </a:rPr>
                  <a:t>𝐴</a:t>
                </a:r>
                <a:r>
                  <a:rPr lang="en-US" sz="1200" b="0" i="0" kern="1200" baseline="0" dirty="0" smtClean="0">
                    <a:solidFill>
                      <a:schemeClr val="tx1"/>
                    </a:solidFill>
                    <a:effectLst/>
                    <a:latin typeface="Cambria Math" panose="02040503050406030204" pitchFamily="18" charset="0"/>
                    <a:ea typeface="+mn-ea"/>
                    <a:cs typeface="+mn-cs"/>
                  </a:rPr>
                  <a:t> ⃗</a:t>
                </a:r>
                <a:r>
                  <a:rPr lang="en-US" sz="1200" kern="1200" baseline="0" dirty="0" smtClean="0">
                    <a:solidFill>
                      <a:schemeClr val="tx1"/>
                    </a:solidFill>
                    <a:effectLst/>
                    <a:latin typeface="+mn-lt"/>
                    <a:ea typeface="+mn-ea"/>
                    <a:cs typeface="+mn-cs"/>
                  </a:rPr>
                  <a:t>, </a:t>
                </a:r>
                <a:r>
                  <a:rPr lang="en-US" sz="1200" i="0" kern="1200" baseline="0" dirty="0" smtClean="0">
                    <a:solidFill>
                      <a:schemeClr val="tx1"/>
                    </a:solidFill>
                    <a:effectLst/>
                    <a:latin typeface="Cambria Math" panose="02040503050406030204" pitchFamily="18" charset="0"/>
                    <a:ea typeface="+mn-ea"/>
                    <a:cs typeface="+mn-cs"/>
                  </a:rPr>
                  <a:t>𝐵</a:t>
                </a:r>
                <a:r>
                  <a:rPr lang="en-US" sz="1200" b="0" i="0" kern="1200" baseline="0" dirty="0" smtClean="0">
                    <a:solidFill>
                      <a:schemeClr val="tx1"/>
                    </a:solidFill>
                    <a:effectLst/>
                    <a:latin typeface="Cambria Math" panose="02040503050406030204" pitchFamily="18" charset="0"/>
                    <a:ea typeface="+mn-ea"/>
                    <a:cs typeface="+mn-cs"/>
                  </a:rPr>
                  <a:t> ⃗</a:t>
                </a:r>
                <a:r>
                  <a:rPr lang="en-US" sz="1200" kern="1200" baseline="0" dirty="0" smtClean="0">
                    <a:solidFill>
                      <a:schemeClr val="tx1"/>
                    </a:solidFill>
                    <a:effectLst/>
                    <a:latin typeface="+mn-lt"/>
                    <a:ea typeface="+mn-ea"/>
                    <a:cs typeface="+mn-cs"/>
                  </a:rPr>
                  <a:t>, and </a:t>
                </a:r>
                <a:r>
                  <a:rPr lang="en-US" sz="1200" i="0" kern="1200" baseline="0" dirty="0" smtClean="0">
                    <a:solidFill>
                      <a:schemeClr val="tx1"/>
                    </a:solidFill>
                    <a:effectLst/>
                    <a:latin typeface="Cambria Math" panose="02040503050406030204" pitchFamily="18" charset="0"/>
                    <a:ea typeface="+mn-ea"/>
                    <a:cs typeface="+mn-cs"/>
                  </a:rPr>
                  <a:t>𝐶</a:t>
                </a:r>
                <a:r>
                  <a:rPr lang="en-US" sz="1200" b="0" i="0" kern="1200" baseline="0" dirty="0" smtClean="0">
                    <a:solidFill>
                      <a:schemeClr val="tx1"/>
                    </a:solidFill>
                    <a:effectLst/>
                    <a:latin typeface="Cambria Math" panose="02040503050406030204" pitchFamily="18" charset="0"/>
                    <a:ea typeface="+mn-ea"/>
                    <a:cs typeface="+mn-cs"/>
                  </a:rPr>
                  <a:t> ⃗</a:t>
                </a:r>
                <a:r>
                  <a:rPr lang="en-US" sz="12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Because</a:t>
                </a:r>
                <a:r>
                  <a:rPr lang="en-US" baseline="0" dirty="0" smtClean="0"/>
                  <a:t> of these reasons we cannot use this formulation for a proper barycentric coordinate calculation. The root problem is that we have 3 equations but only 2 unknowns, to solve this we need to have only 2 equations.</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31</a:t>
            </a:fld>
            <a:endParaRPr lang="en-US"/>
          </a:p>
        </p:txBody>
      </p:sp>
    </p:spTree>
    <p:extLst>
      <p:ext uri="{BB962C8B-B14F-4D97-AF65-F5344CB8AC3E}">
        <p14:creationId xmlns:p14="http://schemas.microsoft.com/office/powerpoint/2010/main" val="15270632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Our 4</a:t>
                </a:r>
                <a:r>
                  <a:rPr lang="en-US" sz="1200" kern="1200" baseline="30000" dirty="0" smtClean="0">
                    <a:solidFill>
                      <a:schemeClr val="tx1"/>
                    </a:solidFill>
                    <a:effectLst/>
                    <a:latin typeface="+mn-lt"/>
                    <a:ea typeface="+mn-ea"/>
                    <a:cs typeface="+mn-cs"/>
                  </a:rPr>
                  <a:t>th</a:t>
                </a:r>
                <a:r>
                  <a:rPr lang="en-US" sz="1200" kern="1200" baseline="0" dirty="0" smtClean="0">
                    <a:solidFill>
                      <a:schemeClr val="tx1"/>
                    </a:solidFill>
                    <a:effectLst/>
                    <a:latin typeface="+mn-lt"/>
                    <a:ea typeface="+mn-ea"/>
                    <a:cs typeface="+mn-cs"/>
                  </a:rPr>
                  <a:t> equation shared some unknowns with the 1</a:t>
                </a:r>
                <a:r>
                  <a:rPr lang="en-US" sz="1200" kern="1200" baseline="30000" dirty="0" smtClean="0">
                    <a:solidFill>
                      <a:schemeClr val="tx1"/>
                    </a:solidFill>
                    <a:effectLst/>
                    <a:latin typeface="+mn-lt"/>
                    <a:ea typeface="+mn-ea"/>
                    <a:cs typeface="+mn-cs"/>
                  </a:rPr>
                  <a:t>st</a:t>
                </a:r>
                <a:r>
                  <a:rPr lang="en-US" sz="1200" kern="1200" baseline="0" dirty="0" smtClean="0">
                    <a:solidFill>
                      <a:schemeClr val="tx1"/>
                    </a:solidFill>
                    <a:effectLst/>
                    <a:latin typeface="+mn-lt"/>
                    <a:ea typeface="+mn-ea"/>
                    <a:cs typeface="+mn-cs"/>
                  </a:rPr>
                  <a:t> three so we can re-arrange and substitute.</a:t>
                </a:r>
                <a:r>
                  <a:rPr lang="en-US" sz="1200" kern="1200" baseline="0" dirty="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Without loss of generality, we’ll choose to substitute in and replace w. From here we can distribute and re-arrange all knowns on the left and unknowns on the right.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Now we’ve successfully reduce the number of equations down to 3, but we also reduced the number of unknowns down to 2…</a:t>
                </a:r>
              </a:p>
            </p:txBody>
          </p:sp>
        </mc:Choice>
        <mc:Fallback xmlns="">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A very useful formula is the scalar triple product. In particular one nice thing about it is that the result is equivalent to the determinant of the matrix whose row (or column) vectors are the 3 vectors from the product.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So what does this give us? Well it’s much easier (in my opinion) to determine when this determinant will be zero by investigating the scalar triple product. One of the simplest cases when the determinant is zero is if any of the vectors is the zero vector. Another </a:t>
                </a:r>
                <a:r>
                  <a:rPr lang="en-US" sz="1200" kern="1200" baseline="0" dirty="0" smtClean="0">
                    <a:solidFill>
                      <a:schemeClr val="tx1"/>
                    </a:solidFill>
                    <a:effectLst/>
                    <a:latin typeface="+mn-lt"/>
                    <a:ea typeface="+mn-ea"/>
                    <a:cs typeface="+mn-cs"/>
                  </a:rPr>
                  <a:t>case is if all of the points are in one of the cardinal planes. This would cause the cross product to produce a vector perpendicular to </a:t>
                </a:r>
                <a:r>
                  <a:rPr lang="en-US" sz="1200" i="0" kern="1200" baseline="0" dirty="0" smtClean="0">
                    <a:solidFill>
                      <a:schemeClr val="tx1"/>
                    </a:solidFill>
                    <a:effectLst/>
                    <a:latin typeface="Cambria Math" panose="02040503050406030204" pitchFamily="18" charset="0"/>
                    <a:ea typeface="+mn-ea"/>
                    <a:cs typeface="+mn-cs"/>
                  </a:rPr>
                  <a:t>𝐴</a:t>
                </a:r>
                <a:r>
                  <a:rPr lang="en-US" sz="1200" b="0" i="0" kern="1200" baseline="0" dirty="0" smtClean="0">
                    <a:solidFill>
                      <a:schemeClr val="tx1"/>
                    </a:solidFill>
                    <a:effectLst/>
                    <a:latin typeface="Cambria Math" panose="02040503050406030204" pitchFamily="18" charset="0"/>
                    <a:ea typeface="+mn-ea"/>
                    <a:cs typeface="+mn-cs"/>
                  </a:rPr>
                  <a:t> ⃗</a:t>
                </a:r>
                <a:r>
                  <a:rPr lang="en-US" sz="1200" kern="1200" baseline="0" dirty="0" smtClean="0">
                    <a:solidFill>
                      <a:schemeClr val="tx1"/>
                    </a:solidFill>
                    <a:effectLst/>
                    <a:latin typeface="+mn-lt"/>
                    <a:ea typeface="+mn-ea"/>
                    <a:cs typeface="+mn-cs"/>
                  </a:rPr>
                  <a:t>. Another way to look at this determinant is finding the volume of the tetrahedron centered at the origin with the points </a:t>
                </a:r>
                <a:r>
                  <a:rPr lang="en-US" sz="1200" i="0" kern="1200" baseline="0" dirty="0" smtClean="0">
                    <a:solidFill>
                      <a:schemeClr val="tx1"/>
                    </a:solidFill>
                    <a:effectLst/>
                    <a:latin typeface="Cambria Math" panose="02040503050406030204" pitchFamily="18" charset="0"/>
                    <a:ea typeface="+mn-ea"/>
                    <a:cs typeface="+mn-cs"/>
                  </a:rPr>
                  <a:t>𝐴</a:t>
                </a:r>
                <a:r>
                  <a:rPr lang="en-US" sz="1200" b="0" i="0" kern="1200" baseline="0" dirty="0" smtClean="0">
                    <a:solidFill>
                      <a:schemeClr val="tx1"/>
                    </a:solidFill>
                    <a:effectLst/>
                    <a:latin typeface="Cambria Math" panose="02040503050406030204" pitchFamily="18" charset="0"/>
                    <a:ea typeface="+mn-ea"/>
                    <a:cs typeface="+mn-cs"/>
                  </a:rPr>
                  <a:t> ⃗</a:t>
                </a:r>
                <a:r>
                  <a:rPr lang="en-US" sz="1200" kern="1200" baseline="0" dirty="0" smtClean="0">
                    <a:solidFill>
                      <a:schemeClr val="tx1"/>
                    </a:solidFill>
                    <a:effectLst/>
                    <a:latin typeface="+mn-lt"/>
                    <a:ea typeface="+mn-ea"/>
                    <a:cs typeface="+mn-cs"/>
                  </a:rPr>
                  <a:t>, </a:t>
                </a:r>
                <a:r>
                  <a:rPr lang="en-US" sz="1200" i="0" kern="1200" baseline="0" dirty="0" smtClean="0">
                    <a:solidFill>
                      <a:schemeClr val="tx1"/>
                    </a:solidFill>
                    <a:effectLst/>
                    <a:latin typeface="Cambria Math" panose="02040503050406030204" pitchFamily="18" charset="0"/>
                    <a:ea typeface="+mn-ea"/>
                    <a:cs typeface="+mn-cs"/>
                  </a:rPr>
                  <a:t>𝐵</a:t>
                </a:r>
                <a:r>
                  <a:rPr lang="en-US" sz="1200" b="0" i="0" kern="1200" baseline="0" dirty="0" smtClean="0">
                    <a:solidFill>
                      <a:schemeClr val="tx1"/>
                    </a:solidFill>
                    <a:effectLst/>
                    <a:latin typeface="Cambria Math" panose="02040503050406030204" pitchFamily="18" charset="0"/>
                    <a:ea typeface="+mn-ea"/>
                    <a:cs typeface="+mn-cs"/>
                  </a:rPr>
                  <a:t> ⃗</a:t>
                </a:r>
                <a:r>
                  <a:rPr lang="en-US" sz="1200" kern="1200" baseline="0" dirty="0" smtClean="0">
                    <a:solidFill>
                      <a:schemeClr val="tx1"/>
                    </a:solidFill>
                    <a:effectLst/>
                    <a:latin typeface="+mn-lt"/>
                    <a:ea typeface="+mn-ea"/>
                    <a:cs typeface="+mn-cs"/>
                  </a:rPr>
                  <a:t>, and </a:t>
                </a:r>
                <a:r>
                  <a:rPr lang="en-US" sz="1200" i="0" kern="1200" baseline="0" dirty="0" smtClean="0">
                    <a:solidFill>
                      <a:schemeClr val="tx1"/>
                    </a:solidFill>
                    <a:effectLst/>
                    <a:latin typeface="Cambria Math" panose="02040503050406030204" pitchFamily="18" charset="0"/>
                    <a:ea typeface="+mn-ea"/>
                    <a:cs typeface="+mn-cs"/>
                  </a:rPr>
                  <a:t>𝐶</a:t>
                </a:r>
                <a:r>
                  <a:rPr lang="en-US" sz="1200" b="0" i="0" kern="1200" baseline="0" dirty="0" smtClean="0">
                    <a:solidFill>
                      <a:schemeClr val="tx1"/>
                    </a:solidFill>
                    <a:effectLst/>
                    <a:latin typeface="Cambria Math" panose="02040503050406030204" pitchFamily="18" charset="0"/>
                    <a:ea typeface="+mn-ea"/>
                    <a:cs typeface="+mn-cs"/>
                  </a:rPr>
                  <a:t> ⃗</a:t>
                </a:r>
                <a:r>
                  <a:rPr lang="en-US" sz="12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Because</a:t>
                </a:r>
                <a:r>
                  <a:rPr lang="en-US" baseline="0" dirty="0" smtClean="0"/>
                  <a:t> of these reasons we cannot use this formulation for a proper barycentric coordinate calculation. The root problem is that we have 3 equations but only 2 unknowns, to solve this we need to have only 2 equations.</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32</a:t>
            </a:fld>
            <a:endParaRPr lang="en-US"/>
          </a:p>
        </p:txBody>
      </p:sp>
    </p:spTree>
    <p:extLst>
      <p:ext uri="{BB962C8B-B14F-4D97-AF65-F5344CB8AC3E}">
        <p14:creationId xmlns:p14="http://schemas.microsoft.com/office/powerpoint/2010/main" val="38142839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To solve this we’ll first do some re-labeling to make life easier. We’ll take our 3 vector subtractions and label them as one vector since they’re constant. This gives the equation: </a:t>
                </a:r>
                <a14:m>
                  <m:oMath xmlns:m="http://schemas.openxmlformats.org/officeDocument/2006/math">
                    <m:sSub>
                      <m:sSubPr>
                        <m:ctrlPr>
                          <a:rPr lang="en-US" sz="1200" b="0" i="1" kern="1200" baseline="0" dirty="0" smtClean="0">
                            <a:solidFill>
                              <a:schemeClr val="tx1"/>
                            </a:solidFill>
                            <a:effectLst/>
                            <a:latin typeface="Cambria Math" panose="02040503050406030204" pitchFamily="18" charset="0"/>
                            <a:ea typeface="+mn-ea"/>
                            <a:cs typeface="+mn-cs"/>
                          </a:rPr>
                        </m:ctrlPr>
                      </m:sSubPr>
                      <m:e>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𝑣</m:t>
                            </m:r>
                          </m:e>
                        </m:acc>
                      </m:e>
                      <m:sub>
                        <m:r>
                          <a:rPr lang="en-US" sz="1200" b="0" i="1" kern="1200" baseline="0" dirty="0" smtClean="0">
                            <a:solidFill>
                              <a:schemeClr val="tx1"/>
                            </a:solidFill>
                            <a:effectLst/>
                            <a:latin typeface="Cambria Math" panose="02040503050406030204" pitchFamily="18" charset="0"/>
                            <a:ea typeface="+mn-ea"/>
                            <a:cs typeface="+mn-cs"/>
                          </a:rPr>
                          <m:t>0</m:t>
                        </m:r>
                      </m:sub>
                    </m:sSub>
                    <m:r>
                      <a:rPr lang="en-US" sz="1200" b="0" i="1" kern="1200" baseline="0" dirty="0" smtClean="0">
                        <a:solidFill>
                          <a:schemeClr val="tx1"/>
                        </a:solidFill>
                        <a:effectLst/>
                        <a:latin typeface="Cambria Math" panose="02040503050406030204" pitchFamily="18" charset="0"/>
                        <a:ea typeface="+mn-ea"/>
                        <a:cs typeface="+mn-cs"/>
                      </a:rPr>
                      <m:t>=</m:t>
                    </m:r>
                    <m:r>
                      <a:rPr lang="en-US" sz="1200" b="0" i="1" kern="1200" baseline="0" dirty="0" smtClean="0">
                        <a:solidFill>
                          <a:schemeClr val="tx1"/>
                        </a:solidFill>
                        <a:effectLst/>
                        <a:latin typeface="Cambria Math" panose="02040503050406030204" pitchFamily="18" charset="0"/>
                        <a:ea typeface="+mn-ea"/>
                        <a:cs typeface="+mn-cs"/>
                      </a:rPr>
                      <m:t>𝑢</m:t>
                    </m:r>
                    <m:sSub>
                      <m:sSubPr>
                        <m:ctrlPr>
                          <a:rPr lang="en-US" sz="1200" b="0" i="1" kern="1200" baseline="0" dirty="0" smtClean="0">
                            <a:solidFill>
                              <a:schemeClr val="tx1"/>
                            </a:solidFill>
                            <a:effectLst/>
                            <a:latin typeface="Cambria Math" panose="02040503050406030204" pitchFamily="18" charset="0"/>
                            <a:ea typeface="+mn-ea"/>
                            <a:cs typeface="+mn-cs"/>
                          </a:rPr>
                        </m:ctrlPr>
                      </m:sSubPr>
                      <m:e>
                        <m:acc>
                          <m:accPr>
                            <m:chr m:val="⃗"/>
                            <m:ctrlPr>
                              <a:rPr lang="en-US" sz="1200" b="0" i="1" kern="1200" baseline="0" dirty="0" smtClean="0">
                                <a:solidFill>
                                  <a:schemeClr val="tx1"/>
                                </a:solidFill>
                                <a:effectLst/>
                                <a:latin typeface="Cambria Math" panose="02040503050406030204" pitchFamily="18" charset="0"/>
                                <a:ea typeface="+mn-ea"/>
                                <a:cs typeface="+mn-cs"/>
                              </a:rPr>
                            </m:ctrlPr>
                          </m:accPr>
                          <m:e>
                            <m:r>
                              <a:rPr lang="en-US" sz="1200" b="0" i="1" kern="1200" baseline="0" dirty="0" smtClean="0">
                                <a:solidFill>
                                  <a:schemeClr val="tx1"/>
                                </a:solidFill>
                                <a:effectLst/>
                                <a:latin typeface="Cambria Math" panose="02040503050406030204" pitchFamily="18" charset="0"/>
                                <a:ea typeface="+mn-ea"/>
                                <a:cs typeface="+mn-cs"/>
                              </a:rPr>
                              <m:t>𝑣</m:t>
                            </m:r>
                          </m:e>
                        </m:acc>
                      </m:e>
                      <m:sub>
                        <m:r>
                          <a:rPr lang="en-US" sz="1200" b="0" i="1" kern="1200" baseline="0" dirty="0" smtClean="0">
                            <a:solidFill>
                              <a:schemeClr val="tx1"/>
                            </a:solidFill>
                            <a:effectLst/>
                            <a:latin typeface="Cambria Math" panose="02040503050406030204" pitchFamily="18" charset="0"/>
                            <a:ea typeface="+mn-ea"/>
                            <a:cs typeface="+mn-cs"/>
                          </a:rPr>
                          <m:t>1</m:t>
                        </m:r>
                      </m:sub>
                    </m:sSub>
                    <m:r>
                      <a:rPr lang="en-US" sz="1200" b="0" i="1" kern="1200" baseline="0" dirty="0" smtClean="0">
                        <a:solidFill>
                          <a:schemeClr val="tx1"/>
                        </a:solidFill>
                        <a:effectLst/>
                        <a:latin typeface="Cambria Math" panose="02040503050406030204" pitchFamily="18" charset="0"/>
                        <a:ea typeface="+mn-ea"/>
                        <a:cs typeface="+mn-cs"/>
                      </a:rPr>
                      <m:t>+</m:t>
                    </m:r>
                    <m:sSub>
                      <m:sSubPr>
                        <m:ctrlPr>
                          <a:rPr lang="en-US" sz="1200" b="0" i="1" kern="1200" baseline="0" dirty="0" smtClean="0">
                            <a:solidFill>
                              <a:schemeClr val="tx1"/>
                            </a:solidFill>
                            <a:effectLst/>
                            <a:latin typeface="Cambria Math" panose="02040503050406030204" pitchFamily="18" charset="0"/>
                            <a:ea typeface="+mn-ea"/>
                            <a:cs typeface="+mn-cs"/>
                          </a:rPr>
                        </m:ctrlPr>
                      </m:sSubPr>
                      <m:e>
                        <m:r>
                          <a:rPr lang="en-US" sz="1200" b="0" i="1" kern="1200" baseline="0" dirty="0" smtClean="0">
                            <a:solidFill>
                              <a:schemeClr val="tx1"/>
                            </a:solidFill>
                            <a:effectLst/>
                            <a:latin typeface="Cambria Math" panose="02040503050406030204" pitchFamily="18" charset="0"/>
                            <a:ea typeface="+mn-ea"/>
                            <a:cs typeface="+mn-cs"/>
                          </a:rPr>
                          <m:t>𝑣</m:t>
                        </m:r>
                        <m:acc>
                          <m:accPr>
                            <m:chr m:val="⃗"/>
                            <m:ctrlPr>
                              <a:rPr lang="en-US" sz="1200" b="0" i="1" kern="1200" baseline="0" dirty="0" smtClean="0">
                                <a:solidFill>
                                  <a:schemeClr val="tx1"/>
                                </a:solidFill>
                                <a:effectLst/>
                                <a:latin typeface="Cambria Math" panose="02040503050406030204" pitchFamily="18" charset="0"/>
                                <a:ea typeface="+mn-ea"/>
                                <a:cs typeface="+mn-cs"/>
                              </a:rPr>
                            </m:ctrlPr>
                          </m:accPr>
                          <m:e>
                            <m:r>
                              <a:rPr lang="en-US" sz="1200" b="0" i="1" kern="1200" baseline="0" dirty="0" smtClean="0">
                                <a:solidFill>
                                  <a:schemeClr val="tx1"/>
                                </a:solidFill>
                                <a:effectLst/>
                                <a:latin typeface="Cambria Math" panose="02040503050406030204" pitchFamily="18" charset="0"/>
                                <a:ea typeface="+mn-ea"/>
                                <a:cs typeface="+mn-cs"/>
                              </a:rPr>
                              <m:t>𝑣</m:t>
                            </m:r>
                          </m:e>
                        </m:acc>
                      </m:e>
                      <m:sub>
                        <m:r>
                          <a:rPr lang="en-US" sz="1200" b="0" i="1" kern="1200" baseline="0" dirty="0" smtClean="0">
                            <a:solidFill>
                              <a:schemeClr val="tx1"/>
                            </a:solidFill>
                            <a:effectLst/>
                            <a:latin typeface="Cambria Math" panose="02040503050406030204" pitchFamily="18" charset="0"/>
                            <a:ea typeface="+mn-ea"/>
                            <a:cs typeface="+mn-cs"/>
                          </a:rPr>
                          <m:t>2</m:t>
                        </m:r>
                      </m:sub>
                    </m:sSub>
                  </m:oMath>
                </a14:m>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Now we can pull a standard math trick of multiplying both sides by a constant. In this case we’ll choose to multiply the equation by </a:t>
                </a:r>
                <a14:m>
                  <m:oMath xmlns:m="http://schemas.openxmlformats.org/officeDocument/2006/math">
                    <m:sSub>
                      <m:sSubPr>
                        <m:ctrlPr>
                          <a:rPr lang="en-US" sz="1200" b="0" i="1" kern="1200" baseline="0" dirty="0" smtClean="0">
                            <a:solidFill>
                              <a:schemeClr val="tx1"/>
                            </a:solidFill>
                            <a:effectLst/>
                            <a:latin typeface="Cambria Math" panose="02040503050406030204" pitchFamily="18" charset="0"/>
                            <a:ea typeface="+mn-ea"/>
                            <a:cs typeface="+mn-cs"/>
                          </a:rPr>
                        </m:ctrlPr>
                      </m:sSubPr>
                      <m:e>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𝑣</m:t>
                            </m:r>
                          </m:e>
                        </m:acc>
                      </m:e>
                      <m:sub>
                        <m:r>
                          <a:rPr lang="en-US" sz="1200" b="0" i="1" kern="1200" baseline="0" dirty="0" smtClean="0">
                            <a:solidFill>
                              <a:schemeClr val="tx1"/>
                            </a:solidFill>
                            <a:effectLst/>
                            <a:latin typeface="Cambria Math" panose="02040503050406030204" pitchFamily="18" charset="0"/>
                            <a:ea typeface="+mn-ea"/>
                            <a:cs typeface="+mn-cs"/>
                          </a:rPr>
                          <m:t>1</m:t>
                        </m:r>
                      </m:sub>
                    </m:sSub>
                  </m:oMath>
                </a14:m>
                <a:r>
                  <a:rPr lang="en-US" sz="1200" kern="1200" baseline="0" dirty="0" smtClean="0">
                    <a:solidFill>
                      <a:schemeClr val="tx1"/>
                    </a:solidFill>
                    <a:effectLst/>
                    <a:latin typeface="+mn-lt"/>
                    <a:ea typeface="+mn-ea"/>
                    <a:cs typeface="+mn-cs"/>
                  </a:rPr>
                  <a:t> (here multiply means the dot-product). Doing so will turn our 3 equations into 1 equation while still having 2 unknowns. We can make a second equation by doing the same thing but with </a:t>
                </a:r>
                <a14:m>
                  <m:oMath xmlns:m="http://schemas.openxmlformats.org/officeDocument/2006/math">
                    <m:sSub>
                      <m:sSubPr>
                        <m:ctrlPr>
                          <a:rPr lang="en-US" sz="1200" b="0" i="1" kern="1200" baseline="0" smtClean="0">
                            <a:solidFill>
                              <a:schemeClr val="tx1"/>
                            </a:solidFill>
                            <a:effectLst/>
                            <a:latin typeface="Cambria Math" panose="02040503050406030204" pitchFamily="18" charset="0"/>
                            <a:ea typeface="+mn-ea"/>
                            <a:cs typeface="+mn-cs"/>
                          </a:rPr>
                        </m:ctrlPr>
                      </m:sSubPr>
                      <m:e>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𝑣</m:t>
                            </m:r>
                          </m:e>
                        </m:acc>
                      </m:e>
                      <m:sub>
                        <m:r>
                          <a:rPr lang="en-US" sz="1200" b="0" i="1" kern="1200" baseline="0" smtClean="0">
                            <a:solidFill>
                              <a:schemeClr val="tx1"/>
                            </a:solidFill>
                            <a:effectLst/>
                            <a:latin typeface="Cambria Math" panose="02040503050406030204" pitchFamily="18" charset="0"/>
                            <a:ea typeface="+mn-ea"/>
                            <a:cs typeface="+mn-cs"/>
                          </a:rPr>
                          <m:t>2</m:t>
                        </m:r>
                      </m:sub>
                    </m:sSub>
                  </m:oMath>
                </a14:m>
                <a:r>
                  <a:rPr lang="en-US" sz="1200" kern="1200" baseline="0" dirty="0" smtClean="0">
                    <a:solidFill>
                      <a:schemeClr val="tx1"/>
                    </a:solidFill>
                    <a:effectLst/>
                    <a:latin typeface="+mn-lt"/>
                    <a:ea typeface="+mn-ea"/>
                    <a:cs typeface="+mn-cs"/>
                  </a:rPr>
                  <a:t>. Now we finally have 2 equations and 2 unknowns.</a:t>
                </a:r>
              </a:p>
              <a:p>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There’s a few different ways to solve this, but the simplest is to use Cramer’s rule.</a:t>
                </a:r>
              </a:p>
              <a:p>
                <a:endParaRPr lang="en-US" sz="1200" kern="1200" baseline="0" dirty="0" smtClean="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A very useful formula is the scalar triple product. In particular one nice thing about it is that the result is equivalent to the determinant of the matrix whose row (or column) vectors are the 3 vectors from the product.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So what does this give us? Well it’s much easier (in my opinion) to determine when this determinant will be zero by investigating the scalar triple product. One of the simplest cases when the determinant is zero is if any of the vectors is the zero vector. Another </a:t>
                </a:r>
                <a:r>
                  <a:rPr lang="en-US" sz="1200" kern="1200" baseline="0" dirty="0" smtClean="0">
                    <a:solidFill>
                      <a:schemeClr val="tx1"/>
                    </a:solidFill>
                    <a:effectLst/>
                    <a:latin typeface="+mn-lt"/>
                    <a:ea typeface="+mn-ea"/>
                    <a:cs typeface="+mn-cs"/>
                  </a:rPr>
                  <a:t>case is if all of the points are in one of the cardinal planes. This would cause the cross product to produce a vector perpendicular to </a:t>
                </a:r>
                <a:r>
                  <a:rPr lang="en-US" sz="1200" i="0" kern="1200" baseline="0" dirty="0" smtClean="0">
                    <a:solidFill>
                      <a:schemeClr val="tx1"/>
                    </a:solidFill>
                    <a:effectLst/>
                    <a:latin typeface="Cambria Math" panose="02040503050406030204" pitchFamily="18" charset="0"/>
                    <a:ea typeface="+mn-ea"/>
                    <a:cs typeface="+mn-cs"/>
                  </a:rPr>
                  <a:t>𝐴</a:t>
                </a:r>
                <a:r>
                  <a:rPr lang="en-US" sz="1200" b="0" i="0" kern="1200" baseline="0" dirty="0" smtClean="0">
                    <a:solidFill>
                      <a:schemeClr val="tx1"/>
                    </a:solidFill>
                    <a:effectLst/>
                    <a:latin typeface="Cambria Math" panose="02040503050406030204" pitchFamily="18" charset="0"/>
                    <a:ea typeface="+mn-ea"/>
                    <a:cs typeface="+mn-cs"/>
                  </a:rPr>
                  <a:t> ⃗</a:t>
                </a:r>
                <a:r>
                  <a:rPr lang="en-US" sz="1200" kern="1200" baseline="0" dirty="0" smtClean="0">
                    <a:solidFill>
                      <a:schemeClr val="tx1"/>
                    </a:solidFill>
                    <a:effectLst/>
                    <a:latin typeface="+mn-lt"/>
                    <a:ea typeface="+mn-ea"/>
                    <a:cs typeface="+mn-cs"/>
                  </a:rPr>
                  <a:t>. Another way to look at this determinant is finding the volume of the tetrahedron centered at the origin with the points </a:t>
                </a:r>
                <a:r>
                  <a:rPr lang="en-US" sz="1200" i="0" kern="1200" baseline="0" dirty="0" smtClean="0">
                    <a:solidFill>
                      <a:schemeClr val="tx1"/>
                    </a:solidFill>
                    <a:effectLst/>
                    <a:latin typeface="Cambria Math" panose="02040503050406030204" pitchFamily="18" charset="0"/>
                    <a:ea typeface="+mn-ea"/>
                    <a:cs typeface="+mn-cs"/>
                  </a:rPr>
                  <a:t>𝐴</a:t>
                </a:r>
                <a:r>
                  <a:rPr lang="en-US" sz="1200" b="0" i="0" kern="1200" baseline="0" dirty="0" smtClean="0">
                    <a:solidFill>
                      <a:schemeClr val="tx1"/>
                    </a:solidFill>
                    <a:effectLst/>
                    <a:latin typeface="Cambria Math" panose="02040503050406030204" pitchFamily="18" charset="0"/>
                    <a:ea typeface="+mn-ea"/>
                    <a:cs typeface="+mn-cs"/>
                  </a:rPr>
                  <a:t> ⃗</a:t>
                </a:r>
                <a:r>
                  <a:rPr lang="en-US" sz="1200" kern="1200" baseline="0" dirty="0" smtClean="0">
                    <a:solidFill>
                      <a:schemeClr val="tx1"/>
                    </a:solidFill>
                    <a:effectLst/>
                    <a:latin typeface="+mn-lt"/>
                    <a:ea typeface="+mn-ea"/>
                    <a:cs typeface="+mn-cs"/>
                  </a:rPr>
                  <a:t>, </a:t>
                </a:r>
                <a:r>
                  <a:rPr lang="en-US" sz="1200" i="0" kern="1200" baseline="0" dirty="0" smtClean="0">
                    <a:solidFill>
                      <a:schemeClr val="tx1"/>
                    </a:solidFill>
                    <a:effectLst/>
                    <a:latin typeface="Cambria Math" panose="02040503050406030204" pitchFamily="18" charset="0"/>
                    <a:ea typeface="+mn-ea"/>
                    <a:cs typeface="+mn-cs"/>
                  </a:rPr>
                  <a:t>𝐵</a:t>
                </a:r>
                <a:r>
                  <a:rPr lang="en-US" sz="1200" b="0" i="0" kern="1200" baseline="0" dirty="0" smtClean="0">
                    <a:solidFill>
                      <a:schemeClr val="tx1"/>
                    </a:solidFill>
                    <a:effectLst/>
                    <a:latin typeface="Cambria Math" panose="02040503050406030204" pitchFamily="18" charset="0"/>
                    <a:ea typeface="+mn-ea"/>
                    <a:cs typeface="+mn-cs"/>
                  </a:rPr>
                  <a:t> ⃗</a:t>
                </a:r>
                <a:r>
                  <a:rPr lang="en-US" sz="1200" kern="1200" baseline="0" dirty="0" smtClean="0">
                    <a:solidFill>
                      <a:schemeClr val="tx1"/>
                    </a:solidFill>
                    <a:effectLst/>
                    <a:latin typeface="+mn-lt"/>
                    <a:ea typeface="+mn-ea"/>
                    <a:cs typeface="+mn-cs"/>
                  </a:rPr>
                  <a:t>, and </a:t>
                </a:r>
                <a:r>
                  <a:rPr lang="en-US" sz="1200" i="0" kern="1200" baseline="0" dirty="0" smtClean="0">
                    <a:solidFill>
                      <a:schemeClr val="tx1"/>
                    </a:solidFill>
                    <a:effectLst/>
                    <a:latin typeface="Cambria Math" panose="02040503050406030204" pitchFamily="18" charset="0"/>
                    <a:ea typeface="+mn-ea"/>
                    <a:cs typeface="+mn-cs"/>
                  </a:rPr>
                  <a:t>𝐶</a:t>
                </a:r>
                <a:r>
                  <a:rPr lang="en-US" sz="1200" b="0" i="0" kern="1200" baseline="0" dirty="0" smtClean="0">
                    <a:solidFill>
                      <a:schemeClr val="tx1"/>
                    </a:solidFill>
                    <a:effectLst/>
                    <a:latin typeface="Cambria Math" panose="02040503050406030204" pitchFamily="18" charset="0"/>
                    <a:ea typeface="+mn-ea"/>
                    <a:cs typeface="+mn-cs"/>
                  </a:rPr>
                  <a:t> ⃗</a:t>
                </a:r>
                <a:r>
                  <a:rPr lang="en-US" sz="12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Because</a:t>
                </a:r>
                <a:r>
                  <a:rPr lang="en-US" baseline="0" dirty="0" smtClean="0"/>
                  <a:t> of these reasons we cannot use this formulation for a proper barycentric coordinate calculation. The root problem is that we have 3 equations but only 2 unknowns, to solve this we need to have only 2 equations.</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33</a:t>
            </a:fld>
            <a:endParaRPr lang="en-US"/>
          </a:p>
        </p:txBody>
      </p:sp>
    </p:spTree>
    <p:extLst>
      <p:ext uri="{BB962C8B-B14F-4D97-AF65-F5344CB8AC3E}">
        <p14:creationId xmlns:p14="http://schemas.microsoft.com/office/powerpoint/2010/main" val="14718693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Cramer’s rule is a simple method to solve a system of equations. In particular, for a 2x2 system it’s quite</a:t>
                </a:r>
                <a:r>
                  <a:rPr lang="en-US" baseline="0" dirty="0" smtClean="0"/>
                  <a:t> easy. To see how this solution is reached first we multiply equations 1 and 2 by </a:t>
                </a:r>
                <a14:m>
                  <m:oMath xmlns:m="http://schemas.openxmlformats.org/officeDocument/2006/math">
                    <m:r>
                      <a:rPr lang="en-US" i="1" baseline="0" dirty="0" smtClean="0">
                        <a:latin typeface="Cambria Math" panose="02040503050406030204" pitchFamily="18" charset="0"/>
                      </a:rPr>
                      <m:t>𝑑</m:t>
                    </m:r>
                  </m:oMath>
                </a14:m>
                <a:r>
                  <a:rPr lang="en-US" baseline="0" dirty="0" smtClean="0"/>
                  <a:t> and </a:t>
                </a:r>
                <a14:m>
                  <m:oMath xmlns:m="http://schemas.openxmlformats.org/officeDocument/2006/math">
                    <m:r>
                      <a:rPr lang="en-US" i="1" baseline="0" dirty="0" smtClean="0">
                        <a:latin typeface="Cambria Math" panose="02040503050406030204" pitchFamily="18" charset="0"/>
                      </a:rPr>
                      <m:t>𝑏</m:t>
                    </m:r>
                  </m:oMath>
                </a14:m>
                <a:r>
                  <a:rPr lang="en-US" baseline="0" dirty="0" smtClean="0"/>
                  <a:t> respectively:</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𝑎𝑑𝑥</m:t>
                      </m:r>
                      <m:r>
                        <a:rPr lang="en-US" b="0" i="1" smtClean="0">
                          <a:latin typeface="Cambria Math" panose="02040503050406030204" pitchFamily="18" charset="0"/>
                        </a:rPr>
                        <m:t>+</m:t>
                      </m:r>
                      <m:r>
                        <a:rPr lang="en-US" b="0" i="1" smtClean="0">
                          <a:latin typeface="Cambria Math" panose="02040503050406030204" pitchFamily="18" charset="0"/>
                        </a:rPr>
                        <m:t>𝑏𝑑𝑦</m:t>
                      </m:r>
                      <m:r>
                        <a:rPr lang="en-US" b="0" i="1" smtClean="0">
                          <a:latin typeface="Cambria Math" panose="02040503050406030204" pitchFamily="18" charset="0"/>
                        </a:rPr>
                        <m:t>=</m:t>
                      </m:r>
                      <m:r>
                        <a:rPr lang="en-US" b="0" i="1" smtClean="0">
                          <a:latin typeface="Cambria Math" panose="02040503050406030204" pitchFamily="18" charset="0"/>
                        </a:rPr>
                        <m:t>𝑒𝑑</m:t>
                      </m:r>
                    </m:oMath>
                    <m:oMath xmlns:m="http://schemas.openxmlformats.org/officeDocument/2006/math">
                      <m:r>
                        <a:rPr lang="en-US" b="0" i="1" smtClean="0">
                          <a:latin typeface="Cambria Math" panose="02040503050406030204" pitchFamily="18" charset="0"/>
                        </a:rPr>
                        <m:t>𝑏𝑐𝑥</m:t>
                      </m:r>
                      <m:r>
                        <a:rPr lang="en-US" b="0" i="1" smtClean="0">
                          <a:latin typeface="Cambria Math" panose="02040503050406030204" pitchFamily="18" charset="0"/>
                        </a:rPr>
                        <m:t>+</m:t>
                      </m:r>
                      <m:r>
                        <a:rPr lang="en-US" b="0" i="1" smtClean="0">
                          <a:latin typeface="Cambria Math" panose="02040503050406030204" pitchFamily="18" charset="0"/>
                        </a:rPr>
                        <m:t>𝑏𝑑𝑦</m:t>
                      </m:r>
                      <m:r>
                        <a:rPr lang="en-US" b="0" i="1" smtClean="0">
                          <a:latin typeface="Cambria Math" panose="02040503050406030204" pitchFamily="18" charset="0"/>
                        </a:rPr>
                        <m:t>=</m:t>
                      </m:r>
                      <m:r>
                        <a:rPr lang="en-US" b="0" i="1" smtClean="0">
                          <a:latin typeface="Cambria Math" panose="02040503050406030204" pitchFamily="18" charset="0"/>
                        </a:rPr>
                        <m:t>𝑏𝑓</m:t>
                      </m:r>
                    </m:oMath>
                  </m:oMathPara>
                </a14:m>
                <a:endParaRPr lang="en-US" b="0" dirty="0" smtClean="0"/>
              </a:p>
              <a:p>
                <a:r>
                  <a:rPr lang="en-US" dirty="0" smtClean="0"/>
                  <a:t>We can then</a:t>
                </a:r>
                <a:r>
                  <a:rPr lang="en-US" baseline="0" dirty="0" smtClean="0"/>
                  <a:t> subtract the two equations to get:</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𝑎𝑑𝑥</m:t>
                      </m:r>
                      <m:r>
                        <a:rPr lang="en-US" b="0" i="1" smtClean="0">
                          <a:latin typeface="Cambria Math" panose="02040503050406030204" pitchFamily="18" charset="0"/>
                        </a:rPr>
                        <m:t>−</m:t>
                      </m:r>
                      <m:r>
                        <a:rPr lang="en-US" b="0" i="1" smtClean="0">
                          <a:latin typeface="Cambria Math" panose="02040503050406030204" pitchFamily="18" charset="0"/>
                        </a:rPr>
                        <m:t>𝑏𝑐𝑥</m:t>
                      </m:r>
                      <m:r>
                        <a:rPr lang="en-US" b="0" i="1" smtClean="0">
                          <a:latin typeface="Cambria Math" panose="02040503050406030204" pitchFamily="18" charset="0"/>
                        </a:rPr>
                        <m:t>=</m:t>
                      </m:r>
                      <m:r>
                        <a:rPr lang="en-US" b="0" i="1" smtClean="0">
                          <a:latin typeface="Cambria Math" panose="02040503050406030204" pitchFamily="18" charset="0"/>
                        </a:rPr>
                        <m:t>𝑒𝑑</m:t>
                      </m:r>
                      <m:r>
                        <a:rPr lang="en-US" b="0" i="1" smtClean="0">
                          <a:latin typeface="Cambria Math" panose="02040503050406030204" pitchFamily="18" charset="0"/>
                        </a:rPr>
                        <m:t>−</m:t>
                      </m:r>
                      <m:r>
                        <a:rPr lang="en-US" b="0" i="1" smtClean="0">
                          <a:latin typeface="Cambria Math" panose="02040503050406030204" pitchFamily="18" charset="0"/>
                        </a:rPr>
                        <m:t>𝑏𝑓</m:t>
                      </m:r>
                    </m:oMath>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𝑎𝑑</m:t>
                          </m:r>
                          <m:r>
                            <a:rPr lang="en-US" b="0" i="1" smtClean="0">
                              <a:latin typeface="Cambria Math" panose="02040503050406030204" pitchFamily="18" charset="0"/>
                            </a:rPr>
                            <m:t>−</m:t>
                          </m:r>
                          <m:r>
                            <a:rPr lang="en-US" b="0" i="1" smtClean="0">
                              <a:latin typeface="Cambria Math" panose="02040503050406030204" pitchFamily="18" charset="0"/>
                            </a:rPr>
                            <m:t>𝑏𝑐</m:t>
                          </m:r>
                        </m:e>
                      </m:d>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𝑒𝑑</m:t>
                      </m:r>
                      <m:r>
                        <a:rPr lang="en-US" b="0" i="1" smtClean="0">
                          <a:latin typeface="Cambria Math" panose="02040503050406030204" pitchFamily="18" charset="0"/>
                        </a:rPr>
                        <m:t>−</m:t>
                      </m:r>
                      <m:r>
                        <a:rPr lang="en-US" b="0" i="1" smtClean="0">
                          <a:latin typeface="Cambria Math" panose="02040503050406030204" pitchFamily="18" charset="0"/>
                        </a:rPr>
                        <m:t>𝑏𝑓</m:t>
                      </m:r>
                    </m:oMath>
                  </m:oMathPara>
                </a14:m>
                <a:endParaRPr lang="en-US" dirty="0" smtClean="0"/>
              </a:p>
              <a:p>
                <a:r>
                  <a:rPr lang="en-US" dirty="0" smtClean="0"/>
                  <a:t>The same approach can be done for </a:t>
                </a:r>
                <a14:m>
                  <m:oMath xmlns:m="http://schemas.openxmlformats.org/officeDocument/2006/math">
                    <m:r>
                      <a:rPr lang="en-US" i="1" dirty="0" smtClean="0">
                        <a:latin typeface="Cambria Math" panose="02040503050406030204" pitchFamily="18" charset="0"/>
                      </a:rPr>
                      <m:t>𝑦</m:t>
                    </m:r>
                  </m:oMath>
                </a14:m>
                <a:r>
                  <a:rPr lang="en-US" dirty="0" smtClean="0"/>
                  <a:t>.</a:t>
                </a:r>
              </a:p>
              <a:p>
                <a:r>
                  <a:rPr lang="en-US" dirty="0" smtClean="0"/>
                  <a:t>This method can be</a:t>
                </a:r>
                <a:r>
                  <a:rPr lang="en-US" baseline="0" dirty="0" smtClean="0"/>
                  <a:t> extended for higher dimensions, but it is not recommended for use above 3 equations as a lot of calculations are wasted.</a:t>
                </a:r>
                <a:endParaRPr lang="en-US" dirty="0"/>
              </a:p>
            </p:txBody>
          </p:sp>
        </mc:Choice>
        <mc:Fallback xmlns="">
          <p:sp>
            <p:nvSpPr>
              <p:cNvPr id="3" name="Notes Placeholder 2"/>
              <p:cNvSpPr>
                <a:spLocks noGrp="1"/>
              </p:cNvSpPr>
              <p:nvPr>
                <p:ph type="body" idx="1"/>
              </p:nvPr>
            </p:nvSpPr>
            <p:spPr/>
            <p:txBody>
              <a:bodyPr/>
              <a:lstStyle/>
              <a:p>
                <a:r>
                  <a:rPr lang="en-US" dirty="0" smtClean="0"/>
                  <a:t>Cramer’s rule is a simple method to solve a system of equations. In particular, for a 2x2 system it’s quite</a:t>
                </a:r>
                <a:r>
                  <a:rPr lang="en-US" baseline="0" dirty="0" smtClean="0"/>
                  <a:t> easy. To see how this solution is reached first we multiply equations 1 and 2 by d and b respectively:</a:t>
                </a:r>
              </a:p>
              <a:p>
                <a:r>
                  <a:rPr lang="en-US" b="0" i="0" smtClean="0">
                    <a:latin typeface="Cambria Math" panose="02040503050406030204" pitchFamily="18" charset="0"/>
                  </a:rPr>
                  <a:t>𝑎𝑑𝑥+𝑏𝑑𝑦=𝑒𝑑</a:t>
                </a:r>
                <a:r>
                  <a:rPr lang="en-US" b="0" dirty="0" smtClean="0"/>
                  <a:t/>
                </a:r>
                <a:br>
                  <a:rPr lang="en-US" b="0" dirty="0" smtClean="0"/>
                </a:br>
                <a:r>
                  <a:rPr lang="en-US" b="0" i="0" smtClean="0">
                    <a:latin typeface="Cambria Math" panose="02040503050406030204" pitchFamily="18" charset="0"/>
                  </a:rPr>
                  <a:t>𝑏𝑐𝑥+𝑏𝑑𝑦=𝑏𝑓</a:t>
                </a:r>
                <a:endParaRPr lang="en-US" b="0" dirty="0" smtClean="0"/>
              </a:p>
              <a:p>
                <a:r>
                  <a:rPr lang="en-US" dirty="0" smtClean="0"/>
                  <a:t>We can then</a:t>
                </a:r>
                <a:r>
                  <a:rPr lang="en-US" baseline="0" dirty="0" smtClean="0"/>
                  <a:t> subtract the two equations to get:</a:t>
                </a:r>
              </a:p>
              <a:p>
                <a:r>
                  <a:rPr lang="en-US" b="0" i="0" smtClean="0">
                    <a:latin typeface="Cambria Math" panose="02040503050406030204" pitchFamily="18" charset="0"/>
                  </a:rPr>
                  <a:t>𝑎𝑑𝑥−𝑏𝑐𝑥=𝑒𝑑−𝑏𝑓</a:t>
                </a:r>
                <a:r>
                  <a:rPr lang="en-US" b="0" dirty="0" smtClean="0"/>
                  <a:t/>
                </a:r>
                <a:br>
                  <a:rPr lang="en-US" b="0" dirty="0" smtClean="0"/>
                </a:br>
                <a:r>
                  <a:rPr lang="en-US" b="0" i="0" smtClean="0">
                    <a:latin typeface="Cambria Math" panose="02040503050406030204" pitchFamily="18" charset="0"/>
                  </a:rPr>
                  <a:t>(𝑎𝑑−𝑏𝑐)𝑥=𝑒𝑑−𝑏𝑓</a:t>
                </a:r>
                <a:endParaRPr lang="en-US" dirty="0" smtClean="0"/>
              </a:p>
              <a:p>
                <a:r>
                  <a:rPr lang="en-US" dirty="0" smtClean="0"/>
                  <a:t>The same approach can be done for y.</a:t>
                </a:r>
              </a:p>
              <a:p>
                <a:r>
                  <a:rPr lang="en-US" dirty="0" smtClean="0"/>
                  <a:t>This method can be</a:t>
                </a:r>
                <a:r>
                  <a:rPr lang="en-US" baseline="0" dirty="0" smtClean="0"/>
                  <a:t> extended for higher dimensions, but it is not recommended for use above 3 equations as a large amount of work is wasted.</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34</a:t>
            </a:fld>
            <a:endParaRPr lang="en-US"/>
          </a:p>
        </p:txBody>
      </p:sp>
    </p:spTree>
    <p:extLst>
      <p:ext uri="{BB962C8B-B14F-4D97-AF65-F5344CB8AC3E}">
        <p14:creationId xmlns:p14="http://schemas.microsoft.com/office/powerpoint/2010/main" val="923726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It’s worth noting that what we’ve done is represented a point on the triangle as a linear combination of two of the edges of the triangle. This information can be useful later if you want to determine when one of the coordinates is negative which side we’re on the reverse side of.</a:t>
            </a:r>
            <a:endParaRPr lang="en-US" dirty="0" smtClean="0"/>
          </a:p>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35</a:t>
            </a:fld>
            <a:endParaRPr lang="en-US"/>
          </a:p>
        </p:txBody>
      </p:sp>
    </p:spTree>
    <p:extLst>
      <p:ext uri="{BB962C8B-B14F-4D97-AF65-F5344CB8AC3E}">
        <p14:creationId xmlns:p14="http://schemas.microsoft.com/office/powerpoint/2010/main" val="8190169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Barycentric coordinates are also known as areal coordinates. This is because a barycentric coordinate is proportional to the signed area of the sub-triangle it defines.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So if we can compute the ratio of a sub-triangle with respect to the total triangle then we can compute a barycentric coordinate.</a:t>
                </a:r>
              </a:p>
            </p:txBody>
          </p:sp>
        </mc:Choice>
        <mc:Fallback xmlns="">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Another interesting method of computing barycentric coordinates is with any ratio in regards to triangle areas. In particular, the ratio of the </a:t>
                </a:r>
                <a:r>
                  <a:rPr lang="en-US" sz="1200" kern="1200" baseline="0" dirty="0" err="1" smtClean="0">
                    <a:solidFill>
                      <a:schemeClr val="tx1"/>
                    </a:solidFill>
                    <a:effectLst/>
                    <a:latin typeface="+mn-lt"/>
                    <a:ea typeface="+mn-ea"/>
                    <a:cs typeface="+mn-cs"/>
                  </a:rPr>
                  <a:t>normals</a:t>
                </a:r>
                <a:r>
                  <a:rPr lang="en-US" sz="1200" kern="1200" baseline="0" dirty="0" smtClean="0">
                    <a:solidFill>
                      <a:schemeClr val="tx1"/>
                    </a:solidFill>
                    <a:effectLst/>
                    <a:latin typeface="+mn-lt"/>
                    <a:ea typeface="+mn-ea"/>
                    <a:cs typeface="+mn-cs"/>
                  </a:rPr>
                  <a:t> of the triangles ABC, PBC, PCA, and PAB can be used. Any ratio that is related to the triangle areas will work, even if the result isn’t the exact area itself as constant terms will disappear.</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For instance, the signed triangle area can be represented as </a:t>
                </a:r>
                <a:r>
                  <a:rPr lang="en-US" sz="1200" b="0" i="0" kern="1200" baseline="0" smtClean="0">
                    <a:solidFill>
                      <a:schemeClr val="tx1"/>
                    </a:solidFill>
                    <a:effectLst/>
                    <a:latin typeface="Cambria Math" panose="02040503050406030204" pitchFamily="18" charset="0"/>
                    <a:ea typeface="+mn-ea"/>
                    <a:cs typeface="+mn-cs"/>
                  </a:rPr>
                  <a:t>1/2 |N ⃗</a:t>
                </a:r>
                <a:r>
                  <a:rPr lang="en-US" sz="1200" b="0" i="0" kern="1200" baseline="0" dirty="0" smtClean="0">
                    <a:solidFill>
                      <a:schemeClr val="tx1"/>
                    </a:solidFill>
                    <a:effectLst/>
                    <a:latin typeface="Cambria Math" panose="02040503050406030204" pitchFamily="18" charset="0"/>
                    <a:ea typeface="+mn-ea"/>
                    <a:cs typeface="+mn-cs"/>
                  </a:rPr>
                  <a:t>_𝐴𝐵𝐶 |=</a:t>
                </a:r>
                <a:r>
                  <a:rPr lang="en-US" sz="1200" b="0" i="0" kern="1200" baseline="0" smtClean="0">
                    <a:solidFill>
                      <a:schemeClr val="tx1"/>
                    </a:solidFill>
                    <a:effectLst/>
                    <a:latin typeface="Cambria Math" panose="02040503050406030204" pitchFamily="18" charset="0"/>
                    <a:ea typeface="+mn-ea"/>
                    <a:cs typeface="+mn-cs"/>
                  </a:rPr>
                  <a:t>1/2 |(𝐵 ⃗−𝐴 ⃗,𝐶 ⃗−𝐴 ⃗ )|</a:t>
                </a:r>
                <a:r>
                  <a:rPr lang="en-US" sz="1200" kern="1200" baseline="0" dirty="0" smtClean="0">
                    <a:solidFill>
                      <a:schemeClr val="tx1"/>
                    </a:solidFill>
                    <a:effectLst/>
                    <a:latin typeface="+mn-lt"/>
                    <a:ea typeface="+mn-ea"/>
                    <a:cs typeface="+mn-cs"/>
                  </a:rPr>
                  <a:t> but we can drop the </a:t>
                </a:r>
                <a:r>
                  <a:rPr lang="en-US" sz="1200" b="0" i="0" kern="1200" baseline="0" smtClean="0">
                    <a:solidFill>
                      <a:schemeClr val="tx1"/>
                    </a:solidFill>
                    <a:effectLst/>
                    <a:latin typeface="Cambria Math" panose="02040503050406030204" pitchFamily="18" charset="0"/>
                    <a:ea typeface="+mn-ea"/>
                    <a:cs typeface="+mn-cs"/>
                  </a:rPr>
                  <a:t>1/2</a:t>
                </a:r>
                <a:r>
                  <a:rPr lang="en-US" sz="1200" kern="1200" baseline="0" dirty="0" smtClean="0">
                    <a:solidFill>
                      <a:schemeClr val="tx1"/>
                    </a:solidFill>
                    <a:effectLst/>
                    <a:latin typeface="+mn-lt"/>
                    <a:ea typeface="+mn-ea"/>
                    <a:cs typeface="+mn-cs"/>
                  </a:rPr>
                  <a:t> as constants will cancel.</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Hence, we can write </a:t>
                </a:r>
                <a:r>
                  <a:rPr lang="en-US" sz="1200" b="0" i="0" kern="1200" baseline="0" smtClean="0">
                    <a:solidFill>
                      <a:schemeClr val="tx1"/>
                    </a:solidFill>
                    <a:effectLst/>
                    <a:latin typeface="Cambria Math" panose="02040503050406030204" pitchFamily="18" charset="0"/>
                    <a:ea typeface="+mn-ea"/>
                    <a:cs typeface="+mn-cs"/>
                  </a:rPr>
                  <a:t>𝑢</a:t>
                </a:r>
                <a:r>
                  <a:rPr lang="en-US" sz="1200" kern="1200" baseline="0" dirty="0" smtClean="0">
                    <a:solidFill>
                      <a:schemeClr val="tx1"/>
                    </a:solidFill>
                    <a:effectLst/>
                    <a:latin typeface="+mn-lt"/>
                    <a:ea typeface="+mn-ea"/>
                    <a:cs typeface="+mn-cs"/>
                  </a:rPr>
                  <a:t> as the ratio of PBC and ABC. We could just represent the area as </a:t>
                </a:r>
                <a:r>
                  <a:rPr lang="en-US" sz="1200" b="0" i="0" kern="1200" baseline="0" smtClean="0">
                    <a:solidFill>
                      <a:schemeClr val="tx1"/>
                    </a:solidFill>
                    <a:effectLst/>
                    <a:latin typeface="Cambria Math" panose="02040503050406030204" pitchFamily="18" charset="0"/>
                    <a:ea typeface="+mn-ea"/>
                    <a:cs typeface="+mn-cs"/>
                  </a:rPr>
                  <a:t>|𝑁 ⃗_𝑃𝐵𝐶 |</a:t>
                </a:r>
                <a:r>
                  <a:rPr lang="en-US" sz="1200" kern="1200" baseline="0" dirty="0" smtClean="0">
                    <a:solidFill>
                      <a:schemeClr val="tx1"/>
                    </a:solidFill>
                    <a:effectLst/>
                    <a:latin typeface="+mn-lt"/>
                    <a:ea typeface="+mn-ea"/>
                    <a:cs typeface="+mn-cs"/>
                  </a:rPr>
                  <a:t> but that will always give a positive sign and we’re after the signed area. Instead we can compute the signed area as </a:t>
                </a:r>
                <a:r>
                  <a:rPr lang="en-US" sz="1200" b="0" i="0" kern="1200" baseline="0" smtClean="0">
                    <a:solidFill>
                      <a:schemeClr val="tx1"/>
                    </a:solidFill>
                    <a:effectLst/>
                    <a:latin typeface="Cambria Math" panose="02040503050406030204" pitchFamily="18" charset="0"/>
                    <a:ea typeface="+mn-ea"/>
                    <a:cs typeface="+mn-cs"/>
                  </a:rPr>
                  <a:t>𝑁 ⃗</a:t>
                </a:r>
                <a:r>
                  <a:rPr lang="en-US" sz="1200" b="0" i="0" kern="1200" baseline="0" dirty="0" smtClean="0">
                    <a:solidFill>
                      <a:schemeClr val="tx1"/>
                    </a:solidFill>
                    <a:effectLst/>
                    <a:latin typeface="Cambria Math" panose="02040503050406030204" pitchFamily="18" charset="0"/>
                    <a:ea typeface="+mn-ea"/>
                    <a:cs typeface="+mn-cs"/>
                  </a:rPr>
                  <a:t>_𝑃𝐵𝐶∙𝑁 ⃗_𝐴𝐵𝐶/|𝑁 ⃗_𝐴𝐵𝐶 | </a:t>
                </a:r>
                <a:r>
                  <a:rPr lang="en-US" sz="1200" kern="1200" baseline="0" dirty="0" smtClean="0">
                    <a:solidFill>
                      <a:schemeClr val="tx1"/>
                    </a:solidFill>
                    <a:effectLst/>
                    <a:latin typeface="+mn-lt"/>
                    <a:ea typeface="+mn-ea"/>
                    <a:cs typeface="+mn-cs"/>
                  </a:rPr>
                  <a:t>. As we normalize the normal of ABC we should not be affecting the length, hence we’re just using it to flip the sign of PBC if it is the opposite winding order of ABC.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Now if you look at the signed area of ABC you’d get the equation </a:t>
                </a:r>
                <a:r>
                  <a:rPr lang="en-US" sz="1200" b="0" i="0" kern="1200" baseline="0" smtClean="0">
                    <a:solidFill>
                      <a:schemeClr val="tx1"/>
                    </a:solidFill>
                    <a:effectLst/>
                    <a:latin typeface="Cambria Math" panose="02040503050406030204" pitchFamily="18" charset="0"/>
                    <a:ea typeface="+mn-ea"/>
                    <a:cs typeface="+mn-cs"/>
                  </a:rPr>
                  <a:t>𝑁 ⃗</a:t>
                </a:r>
                <a:r>
                  <a:rPr lang="en-US" sz="1200" b="0" i="0" kern="1200" baseline="0" dirty="0" smtClean="0">
                    <a:solidFill>
                      <a:schemeClr val="tx1"/>
                    </a:solidFill>
                    <a:effectLst/>
                    <a:latin typeface="Cambria Math" panose="02040503050406030204" pitchFamily="18" charset="0"/>
                    <a:ea typeface="+mn-ea"/>
                    <a:cs typeface="+mn-cs"/>
                  </a:rPr>
                  <a:t>_𝐴𝐵𝐶∙𝑁 ⃗_𝐴𝐵𝐶/|𝑁 ⃗_𝐴𝐵𝐶 | </a:t>
                </a:r>
                <a:r>
                  <a:rPr lang="en-US" sz="1200" kern="1200" baseline="0" dirty="0" smtClean="0">
                    <a:solidFill>
                      <a:schemeClr val="tx1"/>
                    </a:solidFill>
                    <a:effectLst/>
                    <a:latin typeface="+mn-lt"/>
                    <a:ea typeface="+mn-ea"/>
                    <a:cs typeface="+mn-cs"/>
                  </a:rPr>
                  <a:t> (basically just the length of ABC) but if you then use the above equation for u you get the equation: </a:t>
                </a:r>
                <a:r>
                  <a:rPr lang="en-US" sz="1200" b="0" i="0" kern="1200" baseline="0" smtClean="0">
                    <a:solidFill>
                      <a:schemeClr val="tx1"/>
                    </a:solidFill>
                    <a:effectLst/>
                    <a:latin typeface="Cambria Math" panose="02040503050406030204" pitchFamily="18" charset="0"/>
                    <a:ea typeface="+mn-ea"/>
                    <a:cs typeface="+mn-cs"/>
                  </a:rPr>
                  <a:t>𝑢=</a:t>
                </a:r>
                <a:r>
                  <a:rPr lang="en-US" sz="1200" b="0" i="0" kern="1200" baseline="0" dirty="0" smtClean="0">
                    <a:solidFill>
                      <a:schemeClr val="tx1"/>
                    </a:solidFill>
                    <a:effectLst/>
                    <a:latin typeface="Cambria Math" panose="02040503050406030204" pitchFamily="18" charset="0"/>
                    <a:ea typeface="+mn-ea"/>
                    <a:cs typeface="+mn-cs"/>
                  </a:rPr>
                  <a:t>(</a:t>
                </a:r>
                <a:r>
                  <a:rPr lang="en-US" sz="1200" b="0" i="0" kern="1200" baseline="0" smtClean="0">
                    <a:solidFill>
                      <a:schemeClr val="tx1"/>
                    </a:solidFill>
                    <a:effectLst/>
                    <a:latin typeface="Cambria Math" panose="02040503050406030204" pitchFamily="18" charset="0"/>
                    <a:ea typeface="+mn-ea"/>
                    <a:cs typeface="+mn-cs"/>
                  </a:rPr>
                  <a:t>𝑁 ⃗</a:t>
                </a:r>
                <a:r>
                  <a:rPr lang="en-US" sz="1200" b="0" i="0" kern="1200" baseline="0" dirty="0" smtClean="0">
                    <a:solidFill>
                      <a:schemeClr val="tx1"/>
                    </a:solidFill>
                    <a:effectLst/>
                    <a:latin typeface="Cambria Math" panose="02040503050406030204" pitchFamily="18" charset="0"/>
                    <a:ea typeface="+mn-ea"/>
                    <a:cs typeface="+mn-cs"/>
                  </a:rPr>
                  <a:t>_𝑃𝐵𝐶∙𝑁 ⃗_𝐴𝐵𝐶)/(𝑁 ⃗_𝐴𝐵𝐶∙𝑁 ⃗_𝐴𝐵𝐶 )</a:t>
                </a:r>
                <a:r>
                  <a:rPr lang="en-US" sz="1200" kern="1200" baseline="0" dirty="0" smtClean="0">
                    <a:solidFill>
                      <a:schemeClr val="tx1"/>
                    </a:solidFill>
                    <a:effectLst/>
                    <a:latin typeface="+mn-lt"/>
                    <a:ea typeface="+mn-ea"/>
                    <a:cs typeface="+mn-cs"/>
                  </a:rPr>
                  <a:t> since the </a:t>
                </a:r>
                <a:r>
                  <a:rPr lang="en-US" sz="1200" b="0" i="0" kern="1200" baseline="0" smtClean="0">
                    <a:solidFill>
                      <a:schemeClr val="tx1"/>
                    </a:solidFill>
                    <a:effectLst/>
                    <a:latin typeface="Cambria Math" panose="02040503050406030204" pitchFamily="18" charset="0"/>
                    <a:ea typeface="+mn-ea"/>
                    <a:cs typeface="+mn-cs"/>
                  </a:rPr>
                  <a:t>|𝑁 ⃗_𝐴𝐵𝐶 |</a:t>
                </a:r>
                <a:r>
                  <a:rPr lang="en-US" sz="1200" kern="1200" baseline="0" dirty="0" smtClean="0">
                    <a:solidFill>
                      <a:schemeClr val="tx1"/>
                    </a:solidFill>
                    <a:effectLst/>
                    <a:latin typeface="+mn-lt"/>
                    <a:ea typeface="+mn-ea"/>
                    <a:cs typeface="+mn-cs"/>
                  </a:rPr>
                  <a:t> terms cancel out.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same approach can be used for </a:t>
                </a:r>
                <a:r>
                  <a:rPr lang="en-US" sz="1200" b="0" i="0" kern="1200" baseline="0" smtClean="0">
                    <a:solidFill>
                      <a:schemeClr val="tx1"/>
                    </a:solidFill>
                    <a:effectLst/>
                    <a:latin typeface="Cambria Math" panose="02040503050406030204" pitchFamily="18" charset="0"/>
                    <a:ea typeface="+mn-ea"/>
                    <a:cs typeface="+mn-cs"/>
                  </a:rPr>
                  <a:t>𝑣</a:t>
                </a:r>
                <a:r>
                  <a:rPr lang="en-US" sz="1200" kern="1200" baseline="0" dirty="0" smtClean="0">
                    <a:solidFill>
                      <a:schemeClr val="tx1"/>
                    </a:solidFill>
                    <a:effectLst/>
                    <a:latin typeface="+mn-lt"/>
                    <a:ea typeface="+mn-ea"/>
                    <a:cs typeface="+mn-cs"/>
                  </a:rPr>
                  <a:t> and </a:t>
                </a:r>
                <a:r>
                  <a:rPr lang="en-US" sz="1200" b="0" i="0" kern="1200" baseline="0" smtClean="0">
                    <a:solidFill>
                      <a:schemeClr val="tx1"/>
                    </a:solidFill>
                    <a:effectLst/>
                    <a:latin typeface="Cambria Math" panose="02040503050406030204" pitchFamily="18" charset="0"/>
                    <a:ea typeface="+mn-ea"/>
                    <a:cs typeface="+mn-cs"/>
                  </a:rPr>
                  <a:t>𝑤</a:t>
                </a:r>
                <a:r>
                  <a:rPr lang="en-US" sz="1200" kern="1200" baseline="0" dirty="0" smtClean="0">
                    <a:solidFill>
                      <a:schemeClr val="tx1"/>
                    </a:solidFill>
                    <a:effectLst/>
                    <a:latin typeface="+mn-lt"/>
                    <a:ea typeface="+mn-ea"/>
                    <a:cs typeface="+mn-cs"/>
                  </a:rPr>
                  <a:t> is just </a:t>
                </a:r>
                <a:r>
                  <a:rPr lang="en-US" sz="1200" b="0" i="0" kern="1200" baseline="0" smtClean="0">
                    <a:solidFill>
                      <a:schemeClr val="tx1"/>
                    </a:solidFill>
                    <a:effectLst/>
                    <a:latin typeface="Cambria Math" panose="02040503050406030204" pitchFamily="18" charset="0"/>
                    <a:ea typeface="+mn-ea"/>
                    <a:cs typeface="+mn-cs"/>
                  </a:rPr>
                  <a:t>𝑤=1−𝑢−𝑣</a:t>
                </a:r>
                <a:r>
                  <a:rPr lang="en-US" sz="1200" kern="1200" baseline="0" dirty="0" smtClean="0">
                    <a:solidFill>
                      <a:schemeClr val="tx1"/>
                    </a:solidFill>
                    <a:effectLst/>
                    <a:latin typeface="+mn-lt"/>
                    <a:ea typeface="+mn-ea"/>
                    <a:cs typeface="+mn-cs"/>
                  </a:rPr>
                  <a:t>.</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36</a:t>
            </a:fld>
            <a:endParaRPr lang="en-US"/>
          </a:p>
        </p:txBody>
      </p:sp>
    </p:spTree>
    <p:extLst>
      <p:ext uri="{BB962C8B-B14F-4D97-AF65-F5344CB8AC3E}">
        <p14:creationId xmlns:p14="http://schemas.microsoft.com/office/powerpoint/2010/main" val="19346900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If you remember your cross product identities then it should be easy to compute the area of a triangle. The cross product of two vectors defines the area of a parallelogram with the two vectors for edges. The triangle area is just half of that. The problem is that we need signed areas so we can represent negative coordinates.</a:t>
                </a:r>
              </a:p>
            </p:txBody>
          </p:sp>
        </mc:Choice>
        <mc:Fallback xmlns="">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Another interesting method of computing barycentric coordinates is with any ratio in regards to triangle areas. In particular, the ratio of the </a:t>
                </a:r>
                <a:r>
                  <a:rPr lang="en-US" sz="1200" kern="1200" baseline="0" dirty="0" err="1" smtClean="0">
                    <a:solidFill>
                      <a:schemeClr val="tx1"/>
                    </a:solidFill>
                    <a:effectLst/>
                    <a:latin typeface="+mn-lt"/>
                    <a:ea typeface="+mn-ea"/>
                    <a:cs typeface="+mn-cs"/>
                  </a:rPr>
                  <a:t>normals</a:t>
                </a:r>
                <a:r>
                  <a:rPr lang="en-US" sz="1200" kern="1200" baseline="0" dirty="0" smtClean="0">
                    <a:solidFill>
                      <a:schemeClr val="tx1"/>
                    </a:solidFill>
                    <a:effectLst/>
                    <a:latin typeface="+mn-lt"/>
                    <a:ea typeface="+mn-ea"/>
                    <a:cs typeface="+mn-cs"/>
                  </a:rPr>
                  <a:t> of the triangles ABC, PBC, PCA, and PAB can be used. Any ratio that is related to the triangle areas will work, even if the result isn’t the exact area itself as constant terms will disappear.</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For instance, the signed triangle area can be represented as </a:t>
                </a:r>
                <a:r>
                  <a:rPr lang="en-US" sz="1200" b="0" i="0" kern="1200" baseline="0" smtClean="0">
                    <a:solidFill>
                      <a:schemeClr val="tx1"/>
                    </a:solidFill>
                    <a:effectLst/>
                    <a:latin typeface="Cambria Math" panose="02040503050406030204" pitchFamily="18" charset="0"/>
                    <a:ea typeface="+mn-ea"/>
                    <a:cs typeface="+mn-cs"/>
                  </a:rPr>
                  <a:t>1/2 |N ⃗</a:t>
                </a:r>
                <a:r>
                  <a:rPr lang="en-US" sz="1200" b="0" i="0" kern="1200" baseline="0" dirty="0" smtClean="0">
                    <a:solidFill>
                      <a:schemeClr val="tx1"/>
                    </a:solidFill>
                    <a:effectLst/>
                    <a:latin typeface="Cambria Math" panose="02040503050406030204" pitchFamily="18" charset="0"/>
                    <a:ea typeface="+mn-ea"/>
                    <a:cs typeface="+mn-cs"/>
                  </a:rPr>
                  <a:t>_𝐴𝐵𝐶 |=</a:t>
                </a:r>
                <a:r>
                  <a:rPr lang="en-US" sz="1200" b="0" i="0" kern="1200" baseline="0" smtClean="0">
                    <a:solidFill>
                      <a:schemeClr val="tx1"/>
                    </a:solidFill>
                    <a:effectLst/>
                    <a:latin typeface="Cambria Math" panose="02040503050406030204" pitchFamily="18" charset="0"/>
                    <a:ea typeface="+mn-ea"/>
                    <a:cs typeface="+mn-cs"/>
                  </a:rPr>
                  <a:t>1/2 |(𝐵 ⃗−𝐴 ⃗,𝐶 ⃗−𝐴 ⃗ )|</a:t>
                </a:r>
                <a:r>
                  <a:rPr lang="en-US" sz="1200" kern="1200" baseline="0" dirty="0" smtClean="0">
                    <a:solidFill>
                      <a:schemeClr val="tx1"/>
                    </a:solidFill>
                    <a:effectLst/>
                    <a:latin typeface="+mn-lt"/>
                    <a:ea typeface="+mn-ea"/>
                    <a:cs typeface="+mn-cs"/>
                  </a:rPr>
                  <a:t> but we can drop the </a:t>
                </a:r>
                <a:r>
                  <a:rPr lang="en-US" sz="1200" b="0" i="0" kern="1200" baseline="0" smtClean="0">
                    <a:solidFill>
                      <a:schemeClr val="tx1"/>
                    </a:solidFill>
                    <a:effectLst/>
                    <a:latin typeface="Cambria Math" panose="02040503050406030204" pitchFamily="18" charset="0"/>
                    <a:ea typeface="+mn-ea"/>
                    <a:cs typeface="+mn-cs"/>
                  </a:rPr>
                  <a:t>1/2</a:t>
                </a:r>
                <a:r>
                  <a:rPr lang="en-US" sz="1200" kern="1200" baseline="0" dirty="0" smtClean="0">
                    <a:solidFill>
                      <a:schemeClr val="tx1"/>
                    </a:solidFill>
                    <a:effectLst/>
                    <a:latin typeface="+mn-lt"/>
                    <a:ea typeface="+mn-ea"/>
                    <a:cs typeface="+mn-cs"/>
                  </a:rPr>
                  <a:t> as constants will cancel.</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Hence, we can write </a:t>
                </a:r>
                <a:r>
                  <a:rPr lang="en-US" sz="1200" b="0" i="0" kern="1200" baseline="0" smtClean="0">
                    <a:solidFill>
                      <a:schemeClr val="tx1"/>
                    </a:solidFill>
                    <a:effectLst/>
                    <a:latin typeface="Cambria Math" panose="02040503050406030204" pitchFamily="18" charset="0"/>
                    <a:ea typeface="+mn-ea"/>
                    <a:cs typeface="+mn-cs"/>
                  </a:rPr>
                  <a:t>𝑢</a:t>
                </a:r>
                <a:r>
                  <a:rPr lang="en-US" sz="1200" kern="1200" baseline="0" dirty="0" smtClean="0">
                    <a:solidFill>
                      <a:schemeClr val="tx1"/>
                    </a:solidFill>
                    <a:effectLst/>
                    <a:latin typeface="+mn-lt"/>
                    <a:ea typeface="+mn-ea"/>
                    <a:cs typeface="+mn-cs"/>
                  </a:rPr>
                  <a:t> as the ratio of PBC and ABC. We could just represent the area as </a:t>
                </a:r>
                <a:r>
                  <a:rPr lang="en-US" sz="1200" b="0" i="0" kern="1200" baseline="0" smtClean="0">
                    <a:solidFill>
                      <a:schemeClr val="tx1"/>
                    </a:solidFill>
                    <a:effectLst/>
                    <a:latin typeface="Cambria Math" panose="02040503050406030204" pitchFamily="18" charset="0"/>
                    <a:ea typeface="+mn-ea"/>
                    <a:cs typeface="+mn-cs"/>
                  </a:rPr>
                  <a:t>|𝑁 ⃗_𝑃𝐵𝐶 |</a:t>
                </a:r>
                <a:r>
                  <a:rPr lang="en-US" sz="1200" kern="1200" baseline="0" dirty="0" smtClean="0">
                    <a:solidFill>
                      <a:schemeClr val="tx1"/>
                    </a:solidFill>
                    <a:effectLst/>
                    <a:latin typeface="+mn-lt"/>
                    <a:ea typeface="+mn-ea"/>
                    <a:cs typeface="+mn-cs"/>
                  </a:rPr>
                  <a:t> but that will always give a positive sign and we’re after the signed area. Instead we can compute the signed area as </a:t>
                </a:r>
                <a:r>
                  <a:rPr lang="en-US" sz="1200" b="0" i="0" kern="1200" baseline="0" smtClean="0">
                    <a:solidFill>
                      <a:schemeClr val="tx1"/>
                    </a:solidFill>
                    <a:effectLst/>
                    <a:latin typeface="Cambria Math" panose="02040503050406030204" pitchFamily="18" charset="0"/>
                    <a:ea typeface="+mn-ea"/>
                    <a:cs typeface="+mn-cs"/>
                  </a:rPr>
                  <a:t>𝑁 ⃗</a:t>
                </a:r>
                <a:r>
                  <a:rPr lang="en-US" sz="1200" b="0" i="0" kern="1200" baseline="0" dirty="0" smtClean="0">
                    <a:solidFill>
                      <a:schemeClr val="tx1"/>
                    </a:solidFill>
                    <a:effectLst/>
                    <a:latin typeface="Cambria Math" panose="02040503050406030204" pitchFamily="18" charset="0"/>
                    <a:ea typeface="+mn-ea"/>
                    <a:cs typeface="+mn-cs"/>
                  </a:rPr>
                  <a:t>_𝑃𝐵𝐶∙𝑁 ⃗_𝐴𝐵𝐶/|𝑁 ⃗_𝐴𝐵𝐶 | </a:t>
                </a:r>
                <a:r>
                  <a:rPr lang="en-US" sz="1200" kern="1200" baseline="0" dirty="0" smtClean="0">
                    <a:solidFill>
                      <a:schemeClr val="tx1"/>
                    </a:solidFill>
                    <a:effectLst/>
                    <a:latin typeface="+mn-lt"/>
                    <a:ea typeface="+mn-ea"/>
                    <a:cs typeface="+mn-cs"/>
                  </a:rPr>
                  <a:t>. As we normalize the normal of ABC we should not be affecting the length, hence we’re just using it to flip the sign of PBC if it is the opposite winding order of ABC.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Now if you look at the signed area of ABC you’d get the equation </a:t>
                </a:r>
                <a:r>
                  <a:rPr lang="en-US" sz="1200" b="0" i="0" kern="1200" baseline="0" smtClean="0">
                    <a:solidFill>
                      <a:schemeClr val="tx1"/>
                    </a:solidFill>
                    <a:effectLst/>
                    <a:latin typeface="Cambria Math" panose="02040503050406030204" pitchFamily="18" charset="0"/>
                    <a:ea typeface="+mn-ea"/>
                    <a:cs typeface="+mn-cs"/>
                  </a:rPr>
                  <a:t>𝑁 ⃗</a:t>
                </a:r>
                <a:r>
                  <a:rPr lang="en-US" sz="1200" b="0" i="0" kern="1200" baseline="0" dirty="0" smtClean="0">
                    <a:solidFill>
                      <a:schemeClr val="tx1"/>
                    </a:solidFill>
                    <a:effectLst/>
                    <a:latin typeface="Cambria Math" panose="02040503050406030204" pitchFamily="18" charset="0"/>
                    <a:ea typeface="+mn-ea"/>
                    <a:cs typeface="+mn-cs"/>
                  </a:rPr>
                  <a:t>_𝐴𝐵𝐶∙𝑁 ⃗_𝐴𝐵𝐶/|𝑁 ⃗_𝐴𝐵𝐶 | </a:t>
                </a:r>
                <a:r>
                  <a:rPr lang="en-US" sz="1200" kern="1200" baseline="0" dirty="0" smtClean="0">
                    <a:solidFill>
                      <a:schemeClr val="tx1"/>
                    </a:solidFill>
                    <a:effectLst/>
                    <a:latin typeface="+mn-lt"/>
                    <a:ea typeface="+mn-ea"/>
                    <a:cs typeface="+mn-cs"/>
                  </a:rPr>
                  <a:t> (basically just the length of ABC) but if you then use the above equation for u you get the equation: </a:t>
                </a:r>
                <a:r>
                  <a:rPr lang="en-US" sz="1200" b="0" i="0" kern="1200" baseline="0" smtClean="0">
                    <a:solidFill>
                      <a:schemeClr val="tx1"/>
                    </a:solidFill>
                    <a:effectLst/>
                    <a:latin typeface="Cambria Math" panose="02040503050406030204" pitchFamily="18" charset="0"/>
                    <a:ea typeface="+mn-ea"/>
                    <a:cs typeface="+mn-cs"/>
                  </a:rPr>
                  <a:t>𝑢=</a:t>
                </a:r>
                <a:r>
                  <a:rPr lang="en-US" sz="1200" b="0" i="0" kern="1200" baseline="0" dirty="0" smtClean="0">
                    <a:solidFill>
                      <a:schemeClr val="tx1"/>
                    </a:solidFill>
                    <a:effectLst/>
                    <a:latin typeface="Cambria Math" panose="02040503050406030204" pitchFamily="18" charset="0"/>
                    <a:ea typeface="+mn-ea"/>
                    <a:cs typeface="+mn-cs"/>
                  </a:rPr>
                  <a:t>(</a:t>
                </a:r>
                <a:r>
                  <a:rPr lang="en-US" sz="1200" b="0" i="0" kern="1200" baseline="0" smtClean="0">
                    <a:solidFill>
                      <a:schemeClr val="tx1"/>
                    </a:solidFill>
                    <a:effectLst/>
                    <a:latin typeface="Cambria Math" panose="02040503050406030204" pitchFamily="18" charset="0"/>
                    <a:ea typeface="+mn-ea"/>
                    <a:cs typeface="+mn-cs"/>
                  </a:rPr>
                  <a:t>𝑁 ⃗</a:t>
                </a:r>
                <a:r>
                  <a:rPr lang="en-US" sz="1200" b="0" i="0" kern="1200" baseline="0" dirty="0" smtClean="0">
                    <a:solidFill>
                      <a:schemeClr val="tx1"/>
                    </a:solidFill>
                    <a:effectLst/>
                    <a:latin typeface="Cambria Math" panose="02040503050406030204" pitchFamily="18" charset="0"/>
                    <a:ea typeface="+mn-ea"/>
                    <a:cs typeface="+mn-cs"/>
                  </a:rPr>
                  <a:t>_𝑃𝐵𝐶∙𝑁 ⃗_𝐴𝐵𝐶)/(𝑁 ⃗_𝐴𝐵𝐶∙𝑁 ⃗_𝐴𝐵𝐶 )</a:t>
                </a:r>
                <a:r>
                  <a:rPr lang="en-US" sz="1200" kern="1200" baseline="0" dirty="0" smtClean="0">
                    <a:solidFill>
                      <a:schemeClr val="tx1"/>
                    </a:solidFill>
                    <a:effectLst/>
                    <a:latin typeface="+mn-lt"/>
                    <a:ea typeface="+mn-ea"/>
                    <a:cs typeface="+mn-cs"/>
                  </a:rPr>
                  <a:t> since the </a:t>
                </a:r>
                <a:r>
                  <a:rPr lang="en-US" sz="1200" b="0" i="0" kern="1200" baseline="0" smtClean="0">
                    <a:solidFill>
                      <a:schemeClr val="tx1"/>
                    </a:solidFill>
                    <a:effectLst/>
                    <a:latin typeface="Cambria Math" panose="02040503050406030204" pitchFamily="18" charset="0"/>
                    <a:ea typeface="+mn-ea"/>
                    <a:cs typeface="+mn-cs"/>
                  </a:rPr>
                  <a:t>|𝑁 ⃗_𝐴𝐵𝐶 |</a:t>
                </a:r>
                <a:r>
                  <a:rPr lang="en-US" sz="1200" kern="1200" baseline="0" dirty="0" smtClean="0">
                    <a:solidFill>
                      <a:schemeClr val="tx1"/>
                    </a:solidFill>
                    <a:effectLst/>
                    <a:latin typeface="+mn-lt"/>
                    <a:ea typeface="+mn-ea"/>
                    <a:cs typeface="+mn-cs"/>
                  </a:rPr>
                  <a:t> terms cancel out.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same approach can be used for </a:t>
                </a:r>
                <a:r>
                  <a:rPr lang="en-US" sz="1200" b="0" i="0" kern="1200" baseline="0" smtClean="0">
                    <a:solidFill>
                      <a:schemeClr val="tx1"/>
                    </a:solidFill>
                    <a:effectLst/>
                    <a:latin typeface="Cambria Math" panose="02040503050406030204" pitchFamily="18" charset="0"/>
                    <a:ea typeface="+mn-ea"/>
                    <a:cs typeface="+mn-cs"/>
                  </a:rPr>
                  <a:t>𝑣</a:t>
                </a:r>
                <a:r>
                  <a:rPr lang="en-US" sz="1200" kern="1200" baseline="0" dirty="0" smtClean="0">
                    <a:solidFill>
                      <a:schemeClr val="tx1"/>
                    </a:solidFill>
                    <a:effectLst/>
                    <a:latin typeface="+mn-lt"/>
                    <a:ea typeface="+mn-ea"/>
                    <a:cs typeface="+mn-cs"/>
                  </a:rPr>
                  <a:t> and </a:t>
                </a:r>
                <a:r>
                  <a:rPr lang="en-US" sz="1200" b="0" i="0" kern="1200" baseline="0" smtClean="0">
                    <a:solidFill>
                      <a:schemeClr val="tx1"/>
                    </a:solidFill>
                    <a:effectLst/>
                    <a:latin typeface="Cambria Math" panose="02040503050406030204" pitchFamily="18" charset="0"/>
                    <a:ea typeface="+mn-ea"/>
                    <a:cs typeface="+mn-cs"/>
                  </a:rPr>
                  <a:t>𝑤</a:t>
                </a:r>
                <a:r>
                  <a:rPr lang="en-US" sz="1200" kern="1200" baseline="0" dirty="0" smtClean="0">
                    <a:solidFill>
                      <a:schemeClr val="tx1"/>
                    </a:solidFill>
                    <a:effectLst/>
                    <a:latin typeface="+mn-lt"/>
                    <a:ea typeface="+mn-ea"/>
                    <a:cs typeface="+mn-cs"/>
                  </a:rPr>
                  <a:t> is just </a:t>
                </a:r>
                <a:r>
                  <a:rPr lang="en-US" sz="1200" b="0" i="0" kern="1200" baseline="0" smtClean="0">
                    <a:solidFill>
                      <a:schemeClr val="tx1"/>
                    </a:solidFill>
                    <a:effectLst/>
                    <a:latin typeface="Cambria Math" panose="02040503050406030204" pitchFamily="18" charset="0"/>
                    <a:ea typeface="+mn-ea"/>
                    <a:cs typeface="+mn-cs"/>
                  </a:rPr>
                  <a:t>𝑤=1−𝑢−𝑣</a:t>
                </a:r>
                <a:r>
                  <a:rPr lang="en-US" sz="1200" kern="1200" baseline="0" dirty="0" smtClean="0">
                    <a:solidFill>
                      <a:schemeClr val="tx1"/>
                    </a:solidFill>
                    <a:effectLst/>
                    <a:latin typeface="+mn-lt"/>
                    <a:ea typeface="+mn-ea"/>
                    <a:cs typeface="+mn-cs"/>
                  </a:rPr>
                  <a:t>.</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37</a:t>
            </a:fld>
            <a:endParaRPr lang="en-US"/>
          </a:p>
        </p:txBody>
      </p:sp>
    </p:spTree>
    <p:extLst>
      <p:ext uri="{BB962C8B-B14F-4D97-AF65-F5344CB8AC3E}">
        <p14:creationId xmlns:p14="http://schemas.microsoft.com/office/powerpoint/2010/main" val="41323353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The signed area of a triangle can be used by using the dot product to compare it with a known direction. The cross product </a:t>
                </a:r>
                <a14:m>
                  <m:oMath xmlns:m="http://schemas.openxmlformats.org/officeDocument/2006/math">
                    <m:sSub>
                      <m:sSubPr>
                        <m:ctrlPr>
                          <a:rPr lang="en-US" sz="1200" b="0" i="1" kern="1200" baseline="0" dirty="0" smtClean="0">
                            <a:solidFill>
                              <a:schemeClr val="tx1"/>
                            </a:solidFill>
                            <a:effectLst/>
                            <a:latin typeface="Cambria Math" panose="02040503050406030204" pitchFamily="18" charset="0"/>
                            <a:ea typeface="+mn-ea"/>
                            <a:cs typeface="+mn-cs"/>
                          </a:rPr>
                        </m:ctrlPr>
                      </m:sSubPr>
                      <m:e>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𝑁</m:t>
                            </m:r>
                          </m:e>
                        </m:acc>
                      </m:e>
                      <m:sub>
                        <m:r>
                          <a:rPr lang="en-US" sz="1200" b="0" i="1" kern="1200" baseline="0" dirty="0" smtClean="0">
                            <a:solidFill>
                              <a:schemeClr val="tx1"/>
                            </a:solidFill>
                            <a:effectLst/>
                            <a:latin typeface="Cambria Math" panose="02040503050406030204" pitchFamily="18" charset="0"/>
                            <a:ea typeface="+mn-ea"/>
                            <a:cs typeface="+mn-cs"/>
                          </a:rPr>
                          <m:t>𝑃𝐵𝐶</m:t>
                        </m:r>
                      </m:sub>
                    </m:sSub>
                    <m:r>
                      <a:rPr lang="en-US" sz="1200" b="0" i="1" kern="1200" baseline="0" dirty="0" smtClean="0">
                        <a:solidFill>
                          <a:schemeClr val="tx1"/>
                        </a:solidFill>
                        <a:effectLst/>
                        <a:latin typeface="Cambria Math" panose="02040503050406030204" pitchFamily="18" charset="0"/>
                        <a:ea typeface="+mn-ea"/>
                        <a:cs typeface="+mn-cs"/>
                      </a:rPr>
                      <m:t>=</m:t>
                    </m:r>
                    <m:d>
                      <m:dPr>
                        <m:ctrlPr>
                          <a:rPr lang="en-US" sz="1200" b="0" i="1" kern="1200" baseline="0" dirty="0" smtClean="0">
                            <a:solidFill>
                              <a:schemeClr val="tx1"/>
                            </a:solidFill>
                            <a:effectLst/>
                            <a:latin typeface="Cambria Math" panose="02040503050406030204" pitchFamily="18" charset="0"/>
                            <a:ea typeface="+mn-ea"/>
                            <a:cs typeface="+mn-cs"/>
                          </a:rPr>
                        </m:ctrlPr>
                      </m:dPr>
                      <m:e>
                        <m:acc>
                          <m:accPr>
                            <m:chr m:val="⃗"/>
                            <m:ctrlPr>
                              <a:rPr lang="en-US" sz="1200" b="0" i="1" kern="1200" baseline="0" dirty="0" smtClean="0">
                                <a:solidFill>
                                  <a:schemeClr val="tx1"/>
                                </a:solidFill>
                                <a:effectLst/>
                                <a:latin typeface="Cambria Math" panose="02040503050406030204" pitchFamily="18" charset="0"/>
                                <a:ea typeface="+mn-ea"/>
                                <a:cs typeface="+mn-cs"/>
                              </a:rPr>
                            </m:ctrlPr>
                          </m:accPr>
                          <m:e>
                            <m:r>
                              <a:rPr lang="en-US" sz="1200" b="0" i="1" kern="1200" baseline="0" dirty="0" smtClean="0">
                                <a:solidFill>
                                  <a:schemeClr val="tx1"/>
                                </a:solidFill>
                                <a:effectLst/>
                                <a:latin typeface="Cambria Math" panose="02040503050406030204" pitchFamily="18" charset="0"/>
                                <a:ea typeface="+mn-ea"/>
                                <a:cs typeface="+mn-cs"/>
                              </a:rPr>
                              <m:t>𝐵</m:t>
                            </m:r>
                          </m:e>
                        </m:acc>
                        <m:r>
                          <a:rPr lang="en-US" sz="1200" b="0" i="1" kern="1200" baseline="0" dirty="0" smtClean="0">
                            <a:solidFill>
                              <a:schemeClr val="tx1"/>
                            </a:solidFill>
                            <a:effectLst/>
                            <a:latin typeface="Cambria Math" panose="02040503050406030204" pitchFamily="18" charset="0"/>
                            <a:ea typeface="+mn-ea"/>
                            <a:cs typeface="+mn-cs"/>
                          </a:rPr>
                          <m:t>−</m:t>
                        </m:r>
                        <m:acc>
                          <m:accPr>
                            <m:chr m:val="⃗"/>
                            <m:ctrlPr>
                              <a:rPr lang="en-US" sz="1200" b="0" i="1" kern="1200" baseline="0" dirty="0" smtClean="0">
                                <a:solidFill>
                                  <a:schemeClr val="tx1"/>
                                </a:solidFill>
                                <a:effectLst/>
                                <a:latin typeface="Cambria Math" panose="02040503050406030204" pitchFamily="18" charset="0"/>
                                <a:ea typeface="+mn-ea"/>
                                <a:cs typeface="+mn-cs"/>
                              </a:rPr>
                            </m:ctrlPr>
                          </m:accPr>
                          <m:e>
                            <m:r>
                              <a:rPr lang="en-US" sz="1200" b="0" i="1" kern="1200" baseline="0" dirty="0" smtClean="0">
                                <a:solidFill>
                                  <a:schemeClr val="tx1"/>
                                </a:solidFill>
                                <a:effectLst/>
                                <a:latin typeface="Cambria Math" panose="02040503050406030204" pitchFamily="18" charset="0"/>
                                <a:ea typeface="+mn-ea"/>
                                <a:cs typeface="+mn-cs"/>
                              </a:rPr>
                              <m:t>𝑃</m:t>
                            </m:r>
                          </m:e>
                        </m:acc>
                      </m:e>
                    </m:d>
                    <m:r>
                      <a:rPr lang="en-US" sz="1200" b="0" i="1" kern="1200" baseline="0" dirty="0" smtClean="0">
                        <a:solidFill>
                          <a:schemeClr val="tx1"/>
                        </a:solidFill>
                        <a:effectLst/>
                        <a:latin typeface="Cambria Math" panose="02040503050406030204" pitchFamily="18" charset="0"/>
                        <a:ea typeface="+mn-ea"/>
                        <a:cs typeface="+mn-cs"/>
                      </a:rPr>
                      <m:t>×</m:t>
                    </m:r>
                    <m:d>
                      <m:dPr>
                        <m:ctrlPr>
                          <a:rPr lang="en-US" sz="1200" b="0" i="1" kern="1200" baseline="0" dirty="0" smtClean="0">
                            <a:solidFill>
                              <a:schemeClr val="tx1"/>
                            </a:solidFill>
                            <a:effectLst/>
                            <a:latin typeface="Cambria Math" panose="02040503050406030204" pitchFamily="18" charset="0"/>
                            <a:ea typeface="+mn-ea"/>
                            <a:cs typeface="+mn-cs"/>
                          </a:rPr>
                        </m:ctrlPr>
                      </m:dPr>
                      <m:e>
                        <m:acc>
                          <m:accPr>
                            <m:chr m:val="⃗"/>
                            <m:ctrlPr>
                              <a:rPr lang="en-US" sz="1200" b="0" i="1" kern="1200" baseline="0" dirty="0" smtClean="0">
                                <a:solidFill>
                                  <a:schemeClr val="tx1"/>
                                </a:solidFill>
                                <a:effectLst/>
                                <a:latin typeface="Cambria Math" panose="02040503050406030204" pitchFamily="18" charset="0"/>
                                <a:ea typeface="+mn-ea"/>
                                <a:cs typeface="+mn-cs"/>
                              </a:rPr>
                            </m:ctrlPr>
                          </m:accPr>
                          <m:e>
                            <m:r>
                              <a:rPr lang="en-US" sz="1200" b="0" i="1" kern="1200" baseline="0" dirty="0" smtClean="0">
                                <a:solidFill>
                                  <a:schemeClr val="tx1"/>
                                </a:solidFill>
                                <a:effectLst/>
                                <a:latin typeface="Cambria Math" panose="02040503050406030204" pitchFamily="18" charset="0"/>
                                <a:ea typeface="+mn-ea"/>
                                <a:cs typeface="+mn-cs"/>
                              </a:rPr>
                              <m:t>𝐶</m:t>
                            </m:r>
                          </m:e>
                        </m:acc>
                        <m:r>
                          <a:rPr lang="en-US" sz="1200" b="0" i="1" kern="1200" baseline="0" dirty="0" smtClean="0">
                            <a:solidFill>
                              <a:schemeClr val="tx1"/>
                            </a:solidFill>
                            <a:effectLst/>
                            <a:latin typeface="Cambria Math" panose="02040503050406030204" pitchFamily="18" charset="0"/>
                            <a:ea typeface="+mn-ea"/>
                            <a:cs typeface="+mn-cs"/>
                          </a:rPr>
                          <m:t>−</m:t>
                        </m:r>
                        <m:acc>
                          <m:accPr>
                            <m:chr m:val="⃗"/>
                            <m:ctrlPr>
                              <a:rPr lang="en-US" sz="1200" b="0" i="1" kern="1200" baseline="0" dirty="0" smtClean="0">
                                <a:solidFill>
                                  <a:schemeClr val="tx1"/>
                                </a:solidFill>
                                <a:effectLst/>
                                <a:latin typeface="Cambria Math" panose="02040503050406030204" pitchFamily="18" charset="0"/>
                                <a:ea typeface="+mn-ea"/>
                                <a:cs typeface="+mn-cs"/>
                              </a:rPr>
                            </m:ctrlPr>
                          </m:accPr>
                          <m:e>
                            <m:r>
                              <a:rPr lang="en-US" sz="1200" b="0" i="1" kern="1200" baseline="0" dirty="0" smtClean="0">
                                <a:solidFill>
                                  <a:schemeClr val="tx1"/>
                                </a:solidFill>
                                <a:effectLst/>
                                <a:latin typeface="Cambria Math" panose="02040503050406030204" pitchFamily="18" charset="0"/>
                                <a:ea typeface="+mn-ea"/>
                                <a:cs typeface="+mn-cs"/>
                              </a:rPr>
                              <m:t>𝑃</m:t>
                            </m:r>
                          </m:e>
                        </m:acc>
                      </m:e>
                    </m:d>
                  </m:oMath>
                </a14:m>
                <a:r>
                  <a:rPr lang="en-US" sz="1200" kern="1200" baseline="0" dirty="0" smtClean="0">
                    <a:solidFill>
                      <a:schemeClr val="tx1"/>
                    </a:solidFill>
                    <a:effectLst/>
                    <a:latin typeface="+mn-lt"/>
                    <a:ea typeface="+mn-ea"/>
                    <a:cs typeface="+mn-cs"/>
                  </a:rPr>
                  <a:t> gives the normal of this sub-triangle. We know what this sub-triangle’s normal should face the same direction as the original triangle’s normal </a:t>
                </a:r>
                <a14:m>
                  <m:oMath xmlns:m="http://schemas.openxmlformats.org/officeDocument/2006/math">
                    <m:sSub>
                      <m:sSubPr>
                        <m:ctrlPr>
                          <a:rPr lang="en-US" sz="1200" b="0" i="1" kern="1200" baseline="0" dirty="0" smtClean="0">
                            <a:solidFill>
                              <a:schemeClr val="tx1"/>
                            </a:solidFill>
                            <a:effectLst/>
                            <a:latin typeface="Cambria Math" panose="02040503050406030204" pitchFamily="18" charset="0"/>
                            <a:ea typeface="+mn-ea"/>
                            <a:cs typeface="+mn-cs"/>
                          </a:rPr>
                        </m:ctrlPr>
                      </m:sSubPr>
                      <m:e>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𝑁</m:t>
                            </m:r>
                          </m:e>
                        </m:acc>
                      </m:e>
                      <m:sub>
                        <m:r>
                          <a:rPr lang="en-US" sz="1200" b="0" i="1" kern="1200" baseline="0" dirty="0" smtClean="0">
                            <a:solidFill>
                              <a:schemeClr val="tx1"/>
                            </a:solidFill>
                            <a:effectLst/>
                            <a:latin typeface="Cambria Math" panose="02040503050406030204" pitchFamily="18" charset="0"/>
                            <a:ea typeface="+mn-ea"/>
                            <a:cs typeface="+mn-cs"/>
                          </a:rPr>
                          <m:t>𝐴𝐵𝐶</m:t>
                        </m:r>
                      </m:sub>
                    </m:sSub>
                  </m:oMath>
                </a14:m>
                <a:r>
                  <a:rPr lang="en-US" sz="1200" kern="1200" baseline="0" dirty="0" smtClean="0">
                    <a:solidFill>
                      <a:schemeClr val="tx1"/>
                    </a:solidFill>
                    <a:effectLst/>
                    <a:latin typeface="+mn-lt"/>
                    <a:ea typeface="+mn-ea"/>
                    <a:cs typeface="+mn-cs"/>
                  </a:rPr>
                  <a:t>. If it faces the other direction then the sub-triangle’s winding order flipped relative the original triangle and we want a negative area.</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So we can define a signed area by multiplying by 1 or -1 depending on the direction of the normal:</a:t>
                </a:r>
              </a:p>
              <a:p>
                <a:pPr/>
                <a14:m>
                  <m:oMathPara xmlns:m="http://schemas.openxmlformats.org/officeDocument/2006/math">
                    <m:oMathParaPr>
                      <m:jc m:val="centerGroup"/>
                    </m:oMathParaPr>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𝑆𝐴</m:t>
                      </m:r>
                      <m:d>
                        <m:dPr>
                          <m:ctrlPr>
                            <a:rPr lang="en-US" sz="1200" b="0" i="1" kern="1200" baseline="0" smtClean="0">
                              <a:solidFill>
                                <a:schemeClr val="tx1"/>
                              </a:solidFill>
                              <a:effectLst/>
                              <a:latin typeface="Cambria Math" panose="02040503050406030204" pitchFamily="18" charset="0"/>
                              <a:ea typeface="+mn-ea"/>
                              <a:cs typeface="+mn-cs"/>
                            </a:rPr>
                          </m:ctrlPr>
                        </m:dPr>
                        <m:e>
                          <m:r>
                            <a:rPr lang="en-US" sz="1200" b="0" i="1" kern="1200" baseline="0" smtClean="0">
                              <a:solidFill>
                                <a:schemeClr val="tx1"/>
                              </a:solidFill>
                              <a:effectLst/>
                              <a:latin typeface="Cambria Math" panose="02040503050406030204" pitchFamily="18" charset="0"/>
                              <a:ea typeface="+mn-ea"/>
                              <a:cs typeface="+mn-cs"/>
                            </a:rPr>
                            <m:t>𝑃𝐵𝐶</m:t>
                          </m:r>
                        </m:e>
                      </m:d>
                      <m:r>
                        <a:rPr lang="en-US" sz="1200" b="0" i="1" kern="1200" baseline="0" smtClean="0">
                          <a:solidFill>
                            <a:schemeClr val="tx1"/>
                          </a:solidFill>
                          <a:effectLst/>
                          <a:latin typeface="Cambria Math" panose="02040503050406030204" pitchFamily="18" charset="0"/>
                          <a:ea typeface="+mn-ea"/>
                          <a:cs typeface="+mn-cs"/>
                        </a:rPr>
                        <m:t>=</m:t>
                      </m:r>
                      <m:f>
                        <m:fPr>
                          <m:ctrlPr>
                            <a:rPr lang="en-US" sz="1200" b="0" i="1" kern="1200" baseline="0" smtClean="0">
                              <a:solidFill>
                                <a:schemeClr val="tx1"/>
                              </a:solidFill>
                              <a:effectLst/>
                              <a:latin typeface="Cambria Math" panose="02040503050406030204" pitchFamily="18" charset="0"/>
                              <a:ea typeface="+mn-ea"/>
                              <a:cs typeface="+mn-cs"/>
                            </a:rPr>
                          </m:ctrlPr>
                        </m:fPr>
                        <m:num>
                          <m:r>
                            <a:rPr lang="en-US" sz="1200" b="0" i="1" kern="1200" baseline="0" smtClean="0">
                              <a:solidFill>
                                <a:schemeClr val="tx1"/>
                              </a:solidFill>
                              <a:effectLst/>
                              <a:latin typeface="Cambria Math" panose="02040503050406030204" pitchFamily="18" charset="0"/>
                              <a:ea typeface="+mn-ea"/>
                              <a:cs typeface="+mn-cs"/>
                            </a:rPr>
                            <m:t>1</m:t>
                          </m:r>
                        </m:num>
                        <m:den>
                          <m:r>
                            <a:rPr lang="en-US" sz="1200" b="0" i="1" kern="1200" baseline="0" smtClean="0">
                              <a:solidFill>
                                <a:schemeClr val="tx1"/>
                              </a:solidFill>
                              <a:effectLst/>
                              <a:latin typeface="Cambria Math" panose="02040503050406030204" pitchFamily="18" charset="0"/>
                              <a:ea typeface="+mn-ea"/>
                              <a:cs typeface="+mn-cs"/>
                            </a:rPr>
                            <m:t>2</m:t>
                          </m:r>
                        </m:den>
                      </m:f>
                      <m:sSub>
                        <m:sSubPr>
                          <m:ctrlPr>
                            <a:rPr lang="en-US" sz="1200" b="0" i="1" kern="1200" baseline="0" dirty="0" smtClean="0">
                              <a:solidFill>
                                <a:schemeClr val="tx1"/>
                              </a:solidFill>
                              <a:effectLst/>
                              <a:latin typeface="Cambria Math" panose="02040503050406030204" pitchFamily="18" charset="0"/>
                              <a:ea typeface="+mn-ea"/>
                              <a:cs typeface="+mn-cs"/>
                            </a:rPr>
                          </m:ctrlPr>
                        </m:sSubPr>
                        <m:e>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𝑁</m:t>
                              </m:r>
                            </m:e>
                          </m:acc>
                        </m:e>
                        <m:sub>
                          <m:r>
                            <a:rPr lang="en-US" sz="1200" b="0" i="1" kern="1200" baseline="0" dirty="0" smtClean="0">
                              <a:solidFill>
                                <a:schemeClr val="tx1"/>
                              </a:solidFill>
                              <a:effectLst/>
                              <a:latin typeface="Cambria Math" panose="02040503050406030204" pitchFamily="18" charset="0"/>
                              <a:ea typeface="+mn-ea"/>
                              <a:cs typeface="+mn-cs"/>
                            </a:rPr>
                            <m:t>𝑃𝐵𝐶</m:t>
                          </m:r>
                        </m:sub>
                      </m:sSub>
                      <m:r>
                        <a:rPr lang="en-US" sz="1200" b="0" i="1" kern="1200" baseline="0" dirty="0" smtClean="0">
                          <a:solidFill>
                            <a:schemeClr val="tx1"/>
                          </a:solidFill>
                          <a:effectLst/>
                          <a:latin typeface="Cambria Math" panose="02040503050406030204" pitchFamily="18" charset="0"/>
                          <a:ea typeface="+mn-ea"/>
                          <a:cs typeface="+mn-cs"/>
                        </a:rPr>
                        <m:t>∙</m:t>
                      </m:r>
                      <m:f>
                        <m:fPr>
                          <m:ctrlPr>
                            <a:rPr lang="en-US" sz="1200" b="0" i="1" kern="1200" baseline="0" dirty="0" smtClean="0">
                              <a:solidFill>
                                <a:schemeClr val="tx1"/>
                              </a:solidFill>
                              <a:effectLst/>
                              <a:latin typeface="Cambria Math" panose="02040503050406030204" pitchFamily="18" charset="0"/>
                              <a:ea typeface="+mn-ea"/>
                              <a:cs typeface="+mn-cs"/>
                            </a:rPr>
                          </m:ctrlPr>
                        </m:fPr>
                        <m:num>
                          <m:sSub>
                            <m:sSubPr>
                              <m:ctrlPr>
                                <a:rPr lang="en-US" sz="1200" b="0" i="1" kern="1200" baseline="0" dirty="0" smtClean="0">
                                  <a:solidFill>
                                    <a:schemeClr val="tx1"/>
                                  </a:solidFill>
                                  <a:effectLst/>
                                  <a:latin typeface="Cambria Math" panose="02040503050406030204" pitchFamily="18" charset="0"/>
                                  <a:ea typeface="+mn-ea"/>
                                  <a:cs typeface="+mn-cs"/>
                                </a:rPr>
                              </m:ctrlPr>
                            </m:sSubPr>
                            <m:e>
                              <m:acc>
                                <m:accPr>
                                  <m:chr m:val="⃗"/>
                                  <m:ctrlPr>
                                    <a:rPr lang="en-US" sz="1200" b="0" i="1" kern="1200" baseline="0" dirty="0" smtClean="0">
                                      <a:solidFill>
                                        <a:schemeClr val="tx1"/>
                                      </a:solidFill>
                                      <a:effectLst/>
                                      <a:latin typeface="Cambria Math" panose="02040503050406030204" pitchFamily="18" charset="0"/>
                                      <a:ea typeface="+mn-ea"/>
                                      <a:cs typeface="+mn-cs"/>
                                    </a:rPr>
                                  </m:ctrlPr>
                                </m:accPr>
                                <m:e>
                                  <m:r>
                                    <a:rPr lang="en-US" sz="1200" b="0" i="1" kern="1200" baseline="0" dirty="0" smtClean="0">
                                      <a:solidFill>
                                        <a:schemeClr val="tx1"/>
                                      </a:solidFill>
                                      <a:effectLst/>
                                      <a:latin typeface="Cambria Math" panose="02040503050406030204" pitchFamily="18" charset="0"/>
                                      <a:ea typeface="+mn-ea"/>
                                      <a:cs typeface="+mn-cs"/>
                                    </a:rPr>
                                    <m:t>𝑁</m:t>
                                  </m:r>
                                </m:e>
                              </m:acc>
                            </m:e>
                            <m:sub>
                              <m:r>
                                <a:rPr lang="en-US" sz="1200" b="0" i="1" kern="1200" baseline="0" dirty="0" smtClean="0">
                                  <a:solidFill>
                                    <a:schemeClr val="tx1"/>
                                  </a:solidFill>
                                  <a:effectLst/>
                                  <a:latin typeface="Cambria Math" panose="02040503050406030204" pitchFamily="18" charset="0"/>
                                  <a:ea typeface="+mn-ea"/>
                                  <a:cs typeface="+mn-cs"/>
                                </a:rPr>
                                <m:t>𝐴𝐵𝐶</m:t>
                              </m:r>
                            </m:sub>
                          </m:sSub>
                        </m:num>
                        <m:den>
                          <m:d>
                            <m:dPr>
                              <m:begChr m:val="|"/>
                              <m:endChr m:val="|"/>
                              <m:ctrlPr>
                                <a:rPr lang="en-US" sz="1200" b="0" i="1" kern="1200" baseline="0" dirty="0" smtClean="0">
                                  <a:solidFill>
                                    <a:schemeClr val="tx1"/>
                                  </a:solidFill>
                                  <a:effectLst/>
                                  <a:latin typeface="Cambria Math" panose="02040503050406030204" pitchFamily="18" charset="0"/>
                                  <a:ea typeface="+mn-ea"/>
                                  <a:cs typeface="+mn-cs"/>
                                </a:rPr>
                              </m:ctrlPr>
                            </m:dPr>
                            <m:e>
                              <m:sSub>
                                <m:sSubPr>
                                  <m:ctrlPr>
                                    <a:rPr lang="en-US" sz="1200" b="0" i="1" kern="1200" baseline="0" dirty="0" smtClean="0">
                                      <a:solidFill>
                                        <a:schemeClr val="tx1"/>
                                      </a:solidFill>
                                      <a:effectLst/>
                                      <a:latin typeface="Cambria Math" panose="02040503050406030204" pitchFamily="18" charset="0"/>
                                      <a:ea typeface="+mn-ea"/>
                                      <a:cs typeface="+mn-cs"/>
                                    </a:rPr>
                                  </m:ctrlPr>
                                </m:sSubPr>
                                <m:e>
                                  <m:acc>
                                    <m:accPr>
                                      <m:chr m:val="⃗"/>
                                      <m:ctrlPr>
                                        <a:rPr lang="en-US" sz="1200" b="0" i="1" kern="1200" baseline="0" dirty="0" smtClean="0">
                                          <a:solidFill>
                                            <a:schemeClr val="tx1"/>
                                          </a:solidFill>
                                          <a:effectLst/>
                                          <a:latin typeface="Cambria Math" panose="02040503050406030204" pitchFamily="18" charset="0"/>
                                          <a:ea typeface="+mn-ea"/>
                                          <a:cs typeface="+mn-cs"/>
                                        </a:rPr>
                                      </m:ctrlPr>
                                    </m:accPr>
                                    <m:e>
                                      <m:r>
                                        <a:rPr lang="en-US" sz="1200" b="0" i="1" kern="1200" baseline="0" dirty="0" smtClean="0">
                                          <a:solidFill>
                                            <a:schemeClr val="tx1"/>
                                          </a:solidFill>
                                          <a:effectLst/>
                                          <a:latin typeface="Cambria Math" panose="02040503050406030204" pitchFamily="18" charset="0"/>
                                          <a:ea typeface="+mn-ea"/>
                                          <a:cs typeface="+mn-cs"/>
                                        </a:rPr>
                                        <m:t>𝑁</m:t>
                                      </m:r>
                                    </m:e>
                                  </m:acc>
                                </m:e>
                                <m:sub>
                                  <m:r>
                                    <a:rPr lang="en-US" sz="1200" b="0" i="1" kern="1200" baseline="0" dirty="0" smtClean="0">
                                      <a:solidFill>
                                        <a:schemeClr val="tx1"/>
                                      </a:solidFill>
                                      <a:effectLst/>
                                      <a:latin typeface="Cambria Math" panose="02040503050406030204" pitchFamily="18" charset="0"/>
                                      <a:ea typeface="+mn-ea"/>
                                      <a:cs typeface="+mn-cs"/>
                                    </a:rPr>
                                    <m:t>𝐴𝐵𝐶</m:t>
                                  </m:r>
                                </m:sub>
                              </m:sSub>
                            </m:e>
                          </m:d>
                        </m:den>
                      </m:f>
                    </m:oMath>
                  </m:oMathPara>
                </a14:m>
                <a:endParaRPr lang="en-US" sz="1200" kern="1200" baseline="0" dirty="0" smtClean="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Another interesting method of computing barycentric coordinates is with any ratio in regards to triangle areas. In particular, the ratio of the </a:t>
                </a:r>
                <a:r>
                  <a:rPr lang="en-US" sz="1200" kern="1200" baseline="0" dirty="0" err="1" smtClean="0">
                    <a:solidFill>
                      <a:schemeClr val="tx1"/>
                    </a:solidFill>
                    <a:effectLst/>
                    <a:latin typeface="+mn-lt"/>
                    <a:ea typeface="+mn-ea"/>
                    <a:cs typeface="+mn-cs"/>
                  </a:rPr>
                  <a:t>normals</a:t>
                </a:r>
                <a:r>
                  <a:rPr lang="en-US" sz="1200" kern="1200" baseline="0" dirty="0" smtClean="0">
                    <a:solidFill>
                      <a:schemeClr val="tx1"/>
                    </a:solidFill>
                    <a:effectLst/>
                    <a:latin typeface="+mn-lt"/>
                    <a:ea typeface="+mn-ea"/>
                    <a:cs typeface="+mn-cs"/>
                  </a:rPr>
                  <a:t> of the triangles ABC, PBC, PCA, and PAB can be used. Any ratio that is related to the triangle areas will work, even if the result isn’t the exact area itself as constant terms will disappear.</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For instance, the signed triangle area can be represented as </a:t>
                </a:r>
                <a:r>
                  <a:rPr lang="en-US" sz="1200" b="0" i="0" kern="1200" baseline="0" smtClean="0">
                    <a:solidFill>
                      <a:schemeClr val="tx1"/>
                    </a:solidFill>
                    <a:effectLst/>
                    <a:latin typeface="Cambria Math" panose="02040503050406030204" pitchFamily="18" charset="0"/>
                    <a:ea typeface="+mn-ea"/>
                    <a:cs typeface="+mn-cs"/>
                  </a:rPr>
                  <a:t>1/2 |N ⃗</a:t>
                </a:r>
                <a:r>
                  <a:rPr lang="en-US" sz="1200" b="0" i="0" kern="1200" baseline="0" dirty="0" smtClean="0">
                    <a:solidFill>
                      <a:schemeClr val="tx1"/>
                    </a:solidFill>
                    <a:effectLst/>
                    <a:latin typeface="Cambria Math" panose="02040503050406030204" pitchFamily="18" charset="0"/>
                    <a:ea typeface="+mn-ea"/>
                    <a:cs typeface="+mn-cs"/>
                  </a:rPr>
                  <a:t>_𝐴𝐵𝐶 |=</a:t>
                </a:r>
                <a:r>
                  <a:rPr lang="en-US" sz="1200" b="0" i="0" kern="1200" baseline="0" smtClean="0">
                    <a:solidFill>
                      <a:schemeClr val="tx1"/>
                    </a:solidFill>
                    <a:effectLst/>
                    <a:latin typeface="Cambria Math" panose="02040503050406030204" pitchFamily="18" charset="0"/>
                    <a:ea typeface="+mn-ea"/>
                    <a:cs typeface="+mn-cs"/>
                  </a:rPr>
                  <a:t>1/2 |(𝐵 ⃗−𝐴 ⃗,𝐶 ⃗−𝐴 ⃗ )|</a:t>
                </a:r>
                <a:r>
                  <a:rPr lang="en-US" sz="1200" kern="1200" baseline="0" dirty="0" smtClean="0">
                    <a:solidFill>
                      <a:schemeClr val="tx1"/>
                    </a:solidFill>
                    <a:effectLst/>
                    <a:latin typeface="+mn-lt"/>
                    <a:ea typeface="+mn-ea"/>
                    <a:cs typeface="+mn-cs"/>
                  </a:rPr>
                  <a:t> but we can drop the </a:t>
                </a:r>
                <a:r>
                  <a:rPr lang="en-US" sz="1200" b="0" i="0" kern="1200" baseline="0" smtClean="0">
                    <a:solidFill>
                      <a:schemeClr val="tx1"/>
                    </a:solidFill>
                    <a:effectLst/>
                    <a:latin typeface="Cambria Math" panose="02040503050406030204" pitchFamily="18" charset="0"/>
                    <a:ea typeface="+mn-ea"/>
                    <a:cs typeface="+mn-cs"/>
                  </a:rPr>
                  <a:t>1/2</a:t>
                </a:r>
                <a:r>
                  <a:rPr lang="en-US" sz="1200" kern="1200" baseline="0" dirty="0" smtClean="0">
                    <a:solidFill>
                      <a:schemeClr val="tx1"/>
                    </a:solidFill>
                    <a:effectLst/>
                    <a:latin typeface="+mn-lt"/>
                    <a:ea typeface="+mn-ea"/>
                    <a:cs typeface="+mn-cs"/>
                  </a:rPr>
                  <a:t> as constants will cancel.</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Hence, we can write </a:t>
                </a:r>
                <a:r>
                  <a:rPr lang="en-US" sz="1200" b="0" i="0" kern="1200" baseline="0" smtClean="0">
                    <a:solidFill>
                      <a:schemeClr val="tx1"/>
                    </a:solidFill>
                    <a:effectLst/>
                    <a:latin typeface="Cambria Math" panose="02040503050406030204" pitchFamily="18" charset="0"/>
                    <a:ea typeface="+mn-ea"/>
                    <a:cs typeface="+mn-cs"/>
                  </a:rPr>
                  <a:t>𝑢</a:t>
                </a:r>
                <a:r>
                  <a:rPr lang="en-US" sz="1200" kern="1200" baseline="0" dirty="0" smtClean="0">
                    <a:solidFill>
                      <a:schemeClr val="tx1"/>
                    </a:solidFill>
                    <a:effectLst/>
                    <a:latin typeface="+mn-lt"/>
                    <a:ea typeface="+mn-ea"/>
                    <a:cs typeface="+mn-cs"/>
                  </a:rPr>
                  <a:t> as the ratio of PBC and ABC. We could just represent the area as </a:t>
                </a:r>
                <a:r>
                  <a:rPr lang="en-US" sz="1200" b="0" i="0" kern="1200" baseline="0" smtClean="0">
                    <a:solidFill>
                      <a:schemeClr val="tx1"/>
                    </a:solidFill>
                    <a:effectLst/>
                    <a:latin typeface="Cambria Math" panose="02040503050406030204" pitchFamily="18" charset="0"/>
                    <a:ea typeface="+mn-ea"/>
                    <a:cs typeface="+mn-cs"/>
                  </a:rPr>
                  <a:t>|𝑁 ⃗_𝑃𝐵𝐶 |</a:t>
                </a:r>
                <a:r>
                  <a:rPr lang="en-US" sz="1200" kern="1200" baseline="0" dirty="0" smtClean="0">
                    <a:solidFill>
                      <a:schemeClr val="tx1"/>
                    </a:solidFill>
                    <a:effectLst/>
                    <a:latin typeface="+mn-lt"/>
                    <a:ea typeface="+mn-ea"/>
                    <a:cs typeface="+mn-cs"/>
                  </a:rPr>
                  <a:t> but that will always give a positive sign and we’re after the signed area. Instead we can compute the signed area as </a:t>
                </a:r>
                <a:r>
                  <a:rPr lang="en-US" sz="1200" b="0" i="0" kern="1200" baseline="0" smtClean="0">
                    <a:solidFill>
                      <a:schemeClr val="tx1"/>
                    </a:solidFill>
                    <a:effectLst/>
                    <a:latin typeface="Cambria Math" panose="02040503050406030204" pitchFamily="18" charset="0"/>
                    <a:ea typeface="+mn-ea"/>
                    <a:cs typeface="+mn-cs"/>
                  </a:rPr>
                  <a:t>𝑁 ⃗</a:t>
                </a:r>
                <a:r>
                  <a:rPr lang="en-US" sz="1200" b="0" i="0" kern="1200" baseline="0" dirty="0" smtClean="0">
                    <a:solidFill>
                      <a:schemeClr val="tx1"/>
                    </a:solidFill>
                    <a:effectLst/>
                    <a:latin typeface="Cambria Math" panose="02040503050406030204" pitchFamily="18" charset="0"/>
                    <a:ea typeface="+mn-ea"/>
                    <a:cs typeface="+mn-cs"/>
                  </a:rPr>
                  <a:t>_𝑃𝐵𝐶∙𝑁 ⃗_𝐴𝐵𝐶/|𝑁 ⃗_𝐴𝐵𝐶 | </a:t>
                </a:r>
                <a:r>
                  <a:rPr lang="en-US" sz="1200" kern="1200" baseline="0" dirty="0" smtClean="0">
                    <a:solidFill>
                      <a:schemeClr val="tx1"/>
                    </a:solidFill>
                    <a:effectLst/>
                    <a:latin typeface="+mn-lt"/>
                    <a:ea typeface="+mn-ea"/>
                    <a:cs typeface="+mn-cs"/>
                  </a:rPr>
                  <a:t>. As we normalize the normal of ABC we should not be affecting the length, hence we’re just using it to flip the sign of PBC if it is the opposite winding order of ABC.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Now if you look at the signed area of ABC you’d get the equation </a:t>
                </a:r>
                <a:r>
                  <a:rPr lang="en-US" sz="1200" b="0" i="0" kern="1200" baseline="0" smtClean="0">
                    <a:solidFill>
                      <a:schemeClr val="tx1"/>
                    </a:solidFill>
                    <a:effectLst/>
                    <a:latin typeface="Cambria Math" panose="02040503050406030204" pitchFamily="18" charset="0"/>
                    <a:ea typeface="+mn-ea"/>
                    <a:cs typeface="+mn-cs"/>
                  </a:rPr>
                  <a:t>𝑁 ⃗</a:t>
                </a:r>
                <a:r>
                  <a:rPr lang="en-US" sz="1200" b="0" i="0" kern="1200" baseline="0" dirty="0" smtClean="0">
                    <a:solidFill>
                      <a:schemeClr val="tx1"/>
                    </a:solidFill>
                    <a:effectLst/>
                    <a:latin typeface="Cambria Math" panose="02040503050406030204" pitchFamily="18" charset="0"/>
                    <a:ea typeface="+mn-ea"/>
                    <a:cs typeface="+mn-cs"/>
                  </a:rPr>
                  <a:t>_𝐴𝐵𝐶∙𝑁 ⃗_𝐴𝐵𝐶/|𝑁 ⃗_𝐴𝐵𝐶 | </a:t>
                </a:r>
                <a:r>
                  <a:rPr lang="en-US" sz="1200" kern="1200" baseline="0" dirty="0" smtClean="0">
                    <a:solidFill>
                      <a:schemeClr val="tx1"/>
                    </a:solidFill>
                    <a:effectLst/>
                    <a:latin typeface="+mn-lt"/>
                    <a:ea typeface="+mn-ea"/>
                    <a:cs typeface="+mn-cs"/>
                  </a:rPr>
                  <a:t> (basically just the length of ABC) but if you then use the above equation for u you get the equation: </a:t>
                </a:r>
                <a:r>
                  <a:rPr lang="en-US" sz="1200" b="0" i="0" kern="1200" baseline="0" smtClean="0">
                    <a:solidFill>
                      <a:schemeClr val="tx1"/>
                    </a:solidFill>
                    <a:effectLst/>
                    <a:latin typeface="Cambria Math" panose="02040503050406030204" pitchFamily="18" charset="0"/>
                    <a:ea typeface="+mn-ea"/>
                    <a:cs typeface="+mn-cs"/>
                  </a:rPr>
                  <a:t>𝑢=</a:t>
                </a:r>
                <a:r>
                  <a:rPr lang="en-US" sz="1200" b="0" i="0" kern="1200" baseline="0" dirty="0" smtClean="0">
                    <a:solidFill>
                      <a:schemeClr val="tx1"/>
                    </a:solidFill>
                    <a:effectLst/>
                    <a:latin typeface="Cambria Math" panose="02040503050406030204" pitchFamily="18" charset="0"/>
                    <a:ea typeface="+mn-ea"/>
                    <a:cs typeface="+mn-cs"/>
                  </a:rPr>
                  <a:t>(</a:t>
                </a:r>
                <a:r>
                  <a:rPr lang="en-US" sz="1200" b="0" i="0" kern="1200" baseline="0" smtClean="0">
                    <a:solidFill>
                      <a:schemeClr val="tx1"/>
                    </a:solidFill>
                    <a:effectLst/>
                    <a:latin typeface="Cambria Math" panose="02040503050406030204" pitchFamily="18" charset="0"/>
                    <a:ea typeface="+mn-ea"/>
                    <a:cs typeface="+mn-cs"/>
                  </a:rPr>
                  <a:t>𝑁 ⃗</a:t>
                </a:r>
                <a:r>
                  <a:rPr lang="en-US" sz="1200" b="0" i="0" kern="1200" baseline="0" dirty="0" smtClean="0">
                    <a:solidFill>
                      <a:schemeClr val="tx1"/>
                    </a:solidFill>
                    <a:effectLst/>
                    <a:latin typeface="Cambria Math" panose="02040503050406030204" pitchFamily="18" charset="0"/>
                    <a:ea typeface="+mn-ea"/>
                    <a:cs typeface="+mn-cs"/>
                  </a:rPr>
                  <a:t>_𝑃𝐵𝐶∙𝑁 ⃗_𝐴𝐵𝐶)/(𝑁 ⃗_𝐴𝐵𝐶∙𝑁 ⃗_𝐴𝐵𝐶 )</a:t>
                </a:r>
                <a:r>
                  <a:rPr lang="en-US" sz="1200" kern="1200" baseline="0" dirty="0" smtClean="0">
                    <a:solidFill>
                      <a:schemeClr val="tx1"/>
                    </a:solidFill>
                    <a:effectLst/>
                    <a:latin typeface="+mn-lt"/>
                    <a:ea typeface="+mn-ea"/>
                    <a:cs typeface="+mn-cs"/>
                  </a:rPr>
                  <a:t> since the </a:t>
                </a:r>
                <a:r>
                  <a:rPr lang="en-US" sz="1200" b="0" i="0" kern="1200" baseline="0" smtClean="0">
                    <a:solidFill>
                      <a:schemeClr val="tx1"/>
                    </a:solidFill>
                    <a:effectLst/>
                    <a:latin typeface="Cambria Math" panose="02040503050406030204" pitchFamily="18" charset="0"/>
                    <a:ea typeface="+mn-ea"/>
                    <a:cs typeface="+mn-cs"/>
                  </a:rPr>
                  <a:t>|𝑁 ⃗_𝐴𝐵𝐶 |</a:t>
                </a:r>
                <a:r>
                  <a:rPr lang="en-US" sz="1200" kern="1200" baseline="0" dirty="0" smtClean="0">
                    <a:solidFill>
                      <a:schemeClr val="tx1"/>
                    </a:solidFill>
                    <a:effectLst/>
                    <a:latin typeface="+mn-lt"/>
                    <a:ea typeface="+mn-ea"/>
                    <a:cs typeface="+mn-cs"/>
                  </a:rPr>
                  <a:t> terms cancel out.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same approach can be used for </a:t>
                </a:r>
                <a:r>
                  <a:rPr lang="en-US" sz="1200" b="0" i="0" kern="1200" baseline="0" smtClean="0">
                    <a:solidFill>
                      <a:schemeClr val="tx1"/>
                    </a:solidFill>
                    <a:effectLst/>
                    <a:latin typeface="Cambria Math" panose="02040503050406030204" pitchFamily="18" charset="0"/>
                    <a:ea typeface="+mn-ea"/>
                    <a:cs typeface="+mn-cs"/>
                  </a:rPr>
                  <a:t>𝑣</a:t>
                </a:r>
                <a:r>
                  <a:rPr lang="en-US" sz="1200" kern="1200" baseline="0" dirty="0" smtClean="0">
                    <a:solidFill>
                      <a:schemeClr val="tx1"/>
                    </a:solidFill>
                    <a:effectLst/>
                    <a:latin typeface="+mn-lt"/>
                    <a:ea typeface="+mn-ea"/>
                    <a:cs typeface="+mn-cs"/>
                  </a:rPr>
                  <a:t> and </a:t>
                </a:r>
                <a:r>
                  <a:rPr lang="en-US" sz="1200" b="0" i="0" kern="1200" baseline="0" smtClean="0">
                    <a:solidFill>
                      <a:schemeClr val="tx1"/>
                    </a:solidFill>
                    <a:effectLst/>
                    <a:latin typeface="Cambria Math" panose="02040503050406030204" pitchFamily="18" charset="0"/>
                    <a:ea typeface="+mn-ea"/>
                    <a:cs typeface="+mn-cs"/>
                  </a:rPr>
                  <a:t>𝑤</a:t>
                </a:r>
                <a:r>
                  <a:rPr lang="en-US" sz="1200" kern="1200" baseline="0" dirty="0" smtClean="0">
                    <a:solidFill>
                      <a:schemeClr val="tx1"/>
                    </a:solidFill>
                    <a:effectLst/>
                    <a:latin typeface="+mn-lt"/>
                    <a:ea typeface="+mn-ea"/>
                    <a:cs typeface="+mn-cs"/>
                  </a:rPr>
                  <a:t> is just </a:t>
                </a:r>
                <a:r>
                  <a:rPr lang="en-US" sz="1200" b="0" i="0" kern="1200" baseline="0" smtClean="0">
                    <a:solidFill>
                      <a:schemeClr val="tx1"/>
                    </a:solidFill>
                    <a:effectLst/>
                    <a:latin typeface="Cambria Math" panose="02040503050406030204" pitchFamily="18" charset="0"/>
                    <a:ea typeface="+mn-ea"/>
                    <a:cs typeface="+mn-cs"/>
                  </a:rPr>
                  <a:t>𝑤=1−𝑢−𝑣</a:t>
                </a:r>
                <a:r>
                  <a:rPr lang="en-US" sz="1200" kern="1200" baseline="0" dirty="0" smtClean="0">
                    <a:solidFill>
                      <a:schemeClr val="tx1"/>
                    </a:solidFill>
                    <a:effectLst/>
                    <a:latin typeface="+mn-lt"/>
                    <a:ea typeface="+mn-ea"/>
                    <a:cs typeface="+mn-cs"/>
                  </a:rPr>
                  <a:t>.</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38</a:t>
            </a:fld>
            <a:endParaRPr lang="en-US"/>
          </a:p>
        </p:txBody>
      </p:sp>
    </p:spTree>
    <p:extLst>
      <p:ext uri="{BB962C8B-B14F-4D97-AF65-F5344CB8AC3E}">
        <p14:creationId xmlns:p14="http://schemas.microsoft.com/office/powerpoint/2010/main" val="26075983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Now we can finally define a barycentric coordinate. As previously stated, a barycentric coordinate is a signed ratio of the sub-triangle it defines with respect to the original triangle.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As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𝑢</m:t>
                    </m:r>
                  </m:oMath>
                </a14:m>
                <a:r>
                  <a:rPr lang="en-US" sz="1200" kern="1200" baseline="0" dirty="0" smtClean="0">
                    <a:solidFill>
                      <a:schemeClr val="tx1"/>
                    </a:solidFill>
                    <a:effectLst/>
                    <a:latin typeface="+mn-lt"/>
                    <a:ea typeface="+mn-ea"/>
                    <a:cs typeface="+mn-cs"/>
                  </a:rPr>
                  <a:t> is related to point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𝐴</m:t>
                    </m:r>
                  </m:oMath>
                </a14:m>
                <a:r>
                  <a:rPr lang="en-US" sz="1200" kern="1200" baseline="0" dirty="0" smtClean="0">
                    <a:solidFill>
                      <a:schemeClr val="tx1"/>
                    </a:solidFill>
                    <a:effectLst/>
                    <a:latin typeface="+mn-lt"/>
                    <a:ea typeface="+mn-ea"/>
                    <a:cs typeface="+mn-cs"/>
                  </a:rPr>
                  <a:t>, it defines the sub-triangle of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𝑃𝐵𝐶</m:t>
                    </m:r>
                  </m:oMath>
                </a14:m>
                <a:r>
                  <a:rPr lang="en-US" sz="1200" kern="1200" baseline="0" dirty="0" smtClean="0">
                    <a:solidFill>
                      <a:schemeClr val="tx1"/>
                    </a:solidFill>
                    <a:effectLst/>
                    <a:latin typeface="+mn-lt"/>
                    <a:ea typeface="+mn-ea"/>
                    <a:cs typeface="+mn-cs"/>
                  </a:rPr>
                  <a:t> (check the sub-triangles when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𝑢</m:t>
                    </m:r>
                  </m:oMath>
                </a14:m>
                <a:r>
                  <a:rPr lang="en-US" sz="1200" kern="1200" baseline="0" dirty="0" smtClean="0">
                    <a:solidFill>
                      <a:schemeClr val="tx1"/>
                    </a:solidFill>
                    <a:effectLst/>
                    <a:latin typeface="+mn-lt"/>
                    <a:ea typeface="+mn-ea"/>
                    <a:cs typeface="+mn-cs"/>
                  </a:rPr>
                  <a:t> is 1). Therefore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𝑢</m:t>
                    </m:r>
                  </m:oMath>
                </a14:m>
                <a:r>
                  <a:rPr lang="en-US" sz="1200" kern="1200" baseline="0" dirty="0" smtClean="0">
                    <a:solidFill>
                      <a:schemeClr val="tx1"/>
                    </a:solidFill>
                    <a:effectLst/>
                    <a:latin typeface="+mn-lt"/>
                    <a:ea typeface="+mn-ea"/>
                    <a:cs typeface="+mn-cs"/>
                  </a:rPr>
                  <a:t> is the ratio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𝑃𝐵𝐶</m:t>
                    </m:r>
                  </m:oMath>
                </a14:m>
                <a:r>
                  <a:rPr lang="en-US" sz="1200" kern="1200" baseline="0" dirty="0" smtClean="0">
                    <a:solidFill>
                      <a:schemeClr val="tx1"/>
                    </a:solidFill>
                    <a:effectLst/>
                    <a:latin typeface="+mn-lt"/>
                    <a:ea typeface="+mn-ea"/>
                    <a:cs typeface="+mn-cs"/>
                  </a:rPr>
                  <a:t>’s signed area with respect to the original triangle. This expands to:</a:t>
                </a:r>
              </a:p>
              <a:p>
                <a:pPr/>
                <a14:m>
                  <m:oMathPara xmlns:m="http://schemas.openxmlformats.org/officeDocument/2006/math">
                    <m:oMathParaPr>
                      <m:jc m:val="centerGroup"/>
                    </m:oMathParaPr>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𝑢</m:t>
                      </m:r>
                      <m:r>
                        <a:rPr lang="en-US" sz="1200" b="0" i="1" kern="1200" baseline="0" smtClean="0">
                          <a:solidFill>
                            <a:schemeClr val="tx1"/>
                          </a:solidFill>
                          <a:effectLst/>
                          <a:latin typeface="Cambria Math" panose="02040503050406030204" pitchFamily="18" charset="0"/>
                          <a:ea typeface="+mn-ea"/>
                          <a:cs typeface="+mn-cs"/>
                        </a:rPr>
                        <m:t>=</m:t>
                      </m:r>
                      <m:f>
                        <m:fPr>
                          <m:ctrlPr>
                            <a:rPr lang="en-US" sz="1200" b="0" i="1" kern="1200" baseline="0" smtClean="0">
                              <a:solidFill>
                                <a:schemeClr val="tx1"/>
                              </a:solidFill>
                              <a:effectLst/>
                              <a:latin typeface="Cambria Math" panose="02040503050406030204" pitchFamily="18" charset="0"/>
                              <a:ea typeface="+mn-ea"/>
                              <a:cs typeface="+mn-cs"/>
                            </a:rPr>
                          </m:ctrlPr>
                        </m:fPr>
                        <m:num>
                          <m:f>
                            <m:fPr>
                              <m:ctrlPr>
                                <a:rPr lang="en-US" sz="1200" b="0" i="1" kern="1200" baseline="0" smtClean="0">
                                  <a:solidFill>
                                    <a:schemeClr val="tx1"/>
                                  </a:solidFill>
                                  <a:effectLst/>
                                  <a:latin typeface="Cambria Math" panose="02040503050406030204" pitchFamily="18" charset="0"/>
                                  <a:ea typeface="+mn-ea"/>
                                  <a:cs typeface="+mn-cs"/>
                                </a:rPr>
                              </m:ctrlPr>
                            </m:fPr>
                            <m:num>
                              <m:r>
                                <a:rPr lang="en-US" sz="1200" b="0" i="1" kern="1200" baseline="0" smtClean="0">
                                  <a:solidFill>
                                    <a:schemeClr val="tx1"/>
                                  </a:solidFill>
                                  <a:effectLst/>
                                  <a:latin typeface="Cambria Math" panose="02040503050406030204" pitchFamily="18" charset="0"/>
                                  <a:ea typeface="+mn-ea"/>
                                  <a:cs typeface="+mn-cs"/>
                                </a:rPr>
                                <m:t>1</m:t>
                              </m:r>
                            </m:num>
                            <m:den>
                              <m:r>
                                <a:rPr lang="en-US" sz="1200" b="0" i="1" kern="1200" baseline="0" smtClean="0">
                                  <a:solidFill>
                                    <a:schemeClr val="tx1"/>
                                  </a:solidFill>
                                  <a:effectLst/>
                                  <a:latin typeface="Cambria Math" panose="02040503050406030204" pitchFamily="18" charset="0"/>
                                  <a:ea typeface="+mn-ea"/>
                                  <a:cs typeface="+mn-cs"/>
                                </a:rPr>
                                <m:t>2</m:t>
                              </m:r>
                            </m:den>
                          </m:f>
                          <m:sSub>
                            <m:sSubPr>
                              <m:ctrlPr>
                                <a:rPr lang="en-US" sz="1200" b="0" i="1" kern="1200" baseline="0" smtClean="0">
                                  <a:solidFill>
                                    <a:schemeClr val="tx1"/>
                                  </a:solidFill>
                                  <a:effectLst/>
                                  <a:latin typeface="Cambria Math" panose="02040503050406030204" pitchFamily="18" charset="0"/>
                                  <a:ea typeface="+mn-ea"/>
                                  <a:cs typeface="+mn-cs"/>
                                </a:rPr>
                              </m:ctrlPr>
                            </m:sSubPr>
                            <m:e>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𝑁</m:t>
                                  </m:r>
                                </m:e>
                              </m:acc>
                            </m:e>
                            <m:sub>
                              <m:r>
                                <a:rPr lang="en-US" sz="1200" b="0" i="1" kern="1200" baseline="0" smtClean="0">
                                  <a:solidFill>
                                    <a:schemeClr val="tx1"/>
                                  </a:solidFill>
                                  <a:effectLst/>
                                  <a:latin typeface="Cambria Math" panose="02040503050406030204" pitchFamily="18" charset="0"/>
                                  <a:ea typeface="+mn-ea"/>
                                  <a:cs typeface="+mn-cs"/>
                                </a:rPr>
                                <m:t>𝑃𝐵𝐶</m:t>
                              </m:r>
                            </m:sub>
                          </m:sSub>
                          <m:r>
                            <a:rPr lang="en-US" sz="1200" b="0" i="1" kern="1200" baseline="0" smtClean="0">
                              <a:solidFill>
                                <a:schemeClr val="tx1"/>
                              </a:solidFill>
                              <a:effectLst/>
                              <a:latin typeface="Cambria Math" panose="02040503050406030204" pitchFamily="18" charset="0"/>
                              <a:ea typeface="+mn-ea"/>
                              <a:cs typeface="+mn-cs"/>
                            </a:rPr>
                            <m:t>∙</m:t>
                          </m:r>
                          <m:f>
                            <m:fPr>
                              <m:ctrlPr>
                                <a:rPr lang="en-US" sz="1200" b="0" i="1" kern="1200" baseline="0" smtClean="0">
                                  <a:solidFill>
                                    <a:schemeClr val="tx1"/>
                                  </a:solidFill>
                                  <a:effectLst/>
                                  <a:latin typeface="Cambria Math" panose="02040503050406030204" pitchFamily="18" charset="0"/>
                                  <a:ea typeface="+mn-ea"/>
                                  <a:cs typeface="+mn-cs"/>
                                </a:rPr>
                              </m:ctrlPr>
                            </m:fPr>
                            <m:num>
                              <m:sSub>
                                <m:sSubPr>
                                  <m:ctrlPr>
                                    <a:rPr lang="en-US" sz="1200" b="0" i="1" kern="1200" baseline="0" smtClean="0">
                                      <a:solidFill>
                                        <a:schemeClr val="tx1"/>
                                      </a:solidFill>
                                      <a:effectLst/>
                                      <a:latin typeface="Cambria Math" panose="02040503050406030204" pitchFamily="18" charset="0"/>
                                      <a:ea typeface="+mn-ea"/>
                                      <a:cs typeface="+mn-cs"/>
                                    </a:rPr>
                                  </m:ctrlPr>
                                </m:sSubPr>
                                <m:e>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𝑁</m:t>
                                      </m:r>
                                    </m:e>
                                  </m:acc>
                                </m:e>
                                <m:sub>
                                  <m:r>
                                    <a:rPr lang="en-US" sz="1200" b="0" i="1" kern="1200" baseline="0" smtClean="0">
                                      <a:solidFill>
                                        <a:schemeClr val="tx1"/>
                                      </a:solidFill>
                                      <a:effectLst/>
                                      <a:latin typeface="Cambria Math" panose="02040503050406030204" pitchFamily="18" charset="0"/>
                                      <a:ea typeface="+mn-ea"/>
                                      <a:cs typeface="+mn-cs"/>
                                    </a:rPr>
                                    <m:t>𝐴𝐵𝐶</m:t>
                                  </m:r>
                                </m:sub>
                              </m:sSub>
                            </m:num>
                            <m:den>
                              <m:d>
                                <m:dPr>
                                  <m:begChr m:val="|"/>
                                  <m:endChr m:val="|"/>
                                  <m:ctrlPr>
                                    <a:rPr lang="en-US" sz="1200" b="0" i="1" kern="1200" baseline="0" smtClean="0">
                                      <a:solidFill>
                                        <a:schemeClr val="tx1"/>
                                      </a:solidFill>
                                      <a:effectLst/>
                                      <a:latin typeface="Cambria Math" panose="02040503050406030204" pitchFamily="18" charset="0"/>
                                      <a:ea typeface="+mn-ea"/>
                                      <a:cs typeface="+mn-cs"/>
                                    </a:rPr>
                                  </m:ctrlPr>
                                </m:dPr>
                                <m:e>
                                  <m:sSub>
                                    <m:sSubPr>
                                      <m:ctrlPr>
                                        <a:rPr lang="en-US" sz="1200" b="0" i="1" kern="1200" baseline="0" smtClean="0">
                                          <a:solidFill>
                                            <a:schemeClr val="tx1"/>
                                          </a:solidFill>
                                          <a:effectLst/>
                                          <a:latin typeface="Cambria Math" panose="02040503050406030204" pitchFamily="18" charset="0"/>
                                          <a:ea typeface="+mn-ea"/>
                                          <a:cs typeface="+mn-cs"/>
                                        </a:rPr>
                                      </m:ctrlPr>
                                    </m:sSubPr>
                                    <m:e>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𝑁</m:t>
                                          </m:r>
                                        </m:e>
                                      </m:acc>
                                    </m:e>
                                    <m:sub>
                                      <m:r>
                                        <a:rPr lang="en-US" sz="1200" b="0" i="1" kern="1200" baseline="0" smtClean="0">
                                          <a:solidFill>
                                            <a:schemeClr val="tx1"/>
                                          </a:solidFill>
                                          <a:effectLst/>
                                          <a:latin typeface="Cambria Math" panose="02040503050406030204" pitchFamily="18" charset="0"/>
                                          <a:ea typeface="+mn-ea"/>
                                          <a:cs typeface="+mn-cs"/>
                                        </a:rPr>
                                        <m:t>𝐴𝐵𝐶</m:t>
                                      </m:r>
                                    </m:sub>
                                  </m:sSub>
                                </m:e>
                              </m:d>
                            </m:den>
                          </m:f>
                        </m:num>
                        <m:den>
                          <m:f>
                            <m:fPr>
                              <m:ctrlPr>
                                <a:rPr lang="en-US" sz="1200" b="0" i="1" kern="1200" baseline="0" smtClean="0">
                                  <a:solidFill>
                                    <a:schemeClr val="tx1"/>
                                  </a:solidFill>
                                  <a:effectLst/>
                                  <a:latin typeface="Cambria Math" panose="02040503050406030204" pitchFamily="18" charset="0"/>
                                  <a:ea typeface="+mn-ea"/>
                                  <a:cs typeface="+mn-cs"/>
                                </a:rPr>
                              </m:ctrlPr>
                            </m:fPr>
                            <m:num>
                              <m:r>
                                <a:rPr lang="en-US" sz="1200" b="0" i="1" kern="1200" baseline="0" smtClean="0">
                                  <a:solidFill>
                                    <a:schemeClr val="tx1"/>
                                  </a:solidFill>
                                  <a:effectLst/>
                                  <a:latin typeface="Cambria Math" panose="02040503050406030204" pitchFamily="18" charset="0"/>
                                  <a:ea typeface="+mn-ea"/>
                                  <a:cs typeface="+mn-cs"/>
                                </a:rPr>
                                <m:t>1</m:t>
                              </m:r>
                            </m:num>
                            <m:den>
                              <m:r>
                                <a:rPr lang="en-US" sz="1200" b="0" i="1" kern="1200" baseline="0" smtClean="0">
                                  <a:solidFill>
                                    <a:schemeClr val="tx1"/>
                                  </a:solidFill>
                                  <a:effectLst/>
                                  <a:latin typeface="Cambria Math" panose="02040503050406030204" pitchFamily="18" charset="0"/>
                                  <a:ea typeface="+mn-ea"/>
                                  <a:cs typeface="+mn-cs"/>
                                </a:rPr>
                                <m:t>2</m:t>
                              </m:r>
                            </m:den>
                          </m:f>
                          <m:sSub>
                            <m:sSubPr>
                              <m:ctrlPr>
                                <a:rPr lang="en-US" sz="1200" b="0" i="1" kern="1200" baseline="0" smtClean="0">
                                  <a:solidFill>
                                    <a:schemeClr val="tx1"/>
                                  </a:solidFill>
                                  <a:effectLst/>
                                  <a:latin typeface="Cambria Math" panose="02040503050406030204" pitchFamily="18" charset="0"/>
                                  <a:ea typeface="+mn-ea"/>
                                  <a:cs typeface="+mn-cs"/>
                                </a:rPr>
                              </m:ctrlPr>
                            </m:sSubPr>
                            <m:e>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𝑁</m:t>
                                  </m:r>
                                </m:e>
                              </m:acc>
                            </m:e>
                            <m:sub>
                              <m:r>
                                <a:rPr lang="en-US" sz="1200" b="0" i="1" kern="1200" baseline="0" smtClean="0">
                                  <a:solidFill>
                                    <a:schemeClr val="tx1"/>
                                  </a:solidFill>
                                  <a:effectLst/>
                                  <a:latin typeface="Cambria Math" panose="02040503050406030204" pitchFamily="18" charset="0"/>
                                  <a:ea typeface="+mn-ea"/>
                                  <a:cs typeface="+mn-cs"/>
                                </a:rPr>
                                <m:t>𝐴𝐵𝐶</m:t>
                              </m:r>
                            </m:sub>
                          </m:sSub>
                          <m:r>
                            <a:rPr lang="en-US" sz="1200" b="0" i="1" kern="1200" baseline="0" smtClean="0">
                              <a:solidFill>
                                <a:schemeClr val="tx1"/>
                              </a:solidFill>
                              <a:effectLst/>
                              <a:latin typeface="Cambria Math" panose="02040503050406030204" pitchFamily="18" charset="0"/>
                              <a:ea typeface="+mn-ea"/>
                              <a:cs typeface="+mn-cs"/>
                            </a:rPr>
                            <m:t>∙</m:t>
                          </m:r>
                          <m:f>
                            <m:fPr>
                              <m:ctrlPr>
                                <a:rPr lang="en-US" sz="1200" b="0" i="1" kern="1200" baseline="0" smtClean="0">
                                  <a:solidFill>
                                    <a:schemeClr val="tx1"/>
                                  </a:solidFill>
                                  <a:effectLst/>
                                  <a:latin typeface="Cambria Math" panose="02040503050406030204" pitchFamily="18" charset="0"/>
                                  <a:ea typeface="+mn-ea"/>
                                  <a:cs typeface="+mn-cs"/>
                                </a:rPr>
                              </m:ctrlPr>
                            </m:fPr>
                            <m:num>
                              <m:sSub>
                                <m:sSubPr>
                                  <m:ctrlPr>
                                    <a:rPr lang="en-US" sz="1200" b="0" i="1" kern="1200" baseline="0" smtClean="0">
                                      <a:solidFill>
                                        <a:schemeClr val="tx1"/>
                                      </a:solidFill>
                                      <a:effectLst/>
                                      <a:latin typeface="Cambria Math" panose="02040503050406030204" pitchFamily="18" charset="0"/>
                                      <a:ea typeface="+mn-ea"/>
                                      <a:cs typeface="+mn-cs"/>
                                    </a:rPr>
                                  </m:ctrlPr>
                                </m:sSubPr>
                                <m:e>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𝑁</m:t>
                                      </m:r>
                                    </m:e>
                                  </m:acc>
                                </m:e>
                                <m:sub>
                                  <m:r>
                                    <a:rPr lang="en-US" sz="1200" b="0" i="1" kern="1200" baseline="0" smtClean="0">
                                      <a:solidFill>
                                        <a:schemeClr val="tx1"/>
                                      </a:solidFill>
                                      <a:effectLst/>
                                      <a:latin typeface="Cambria Math" panose="02040503050406030204" pitchFamily="18" charset="0"/>
                                      <a:ea typeface="+mn-ea"/>
                                      <a:cs typeface="+mn-cs"/>
                                    </a:rPr>
                                    <m:t>𝐴𝐵𝐶</m:t>
                                  </m:r>
                                </m:sub>
                              </m:sSub>
                            </m:num>
                            <m:den>
                              <m:d>
                                <m:dPr>
                                  <m:begChr m:val="|"/>
                                  <m:endChr m:val="|"/>
                                  <m:ctrlPr>
                                    <a:rPr lang="en-US" sz="1200" b="0" i="1" kern="1200" baseline="0" smtClean="0">
                                      <a:solidFill>
                                        <a:schemeClr val="tx1"/>
                                      </a:solidFill>
                                      <a:effectLst/>
                                      <a:latin typeface="Cambria Math" panose="02040503050406030204" pitchFamily="18" charset="0"/>
                                      <a:ea typeface="+mn-ea"/>
                                      <a:cs typeface="+mn-cs"/>
                                    </a:rPr>
                                  </m:ctrlPr>
                                </m:dPr>
                                <m:e>
                                  <m:sSub>
                                    <m:sSubPr>
                                      <m:ctrlPr>
                                        <a:rPr lang="en-US" sz="1200" b="0" i="1" kern="1200" baseline="0" smtClean="0">
                                          <a:solidFill>
                                            <a:schemeClr val="tx1"/>
                                          </a:solidFill>
                                          <a:effectLst/>
                                          <a:latin typeface="Cambria Math" panose="02040503050406030204" pitchFamily="18" charset="0"/>
                                          <a:ea typeface="+mn-ea"/>
                                          <a:cs typeface="+mn-cs"/>
                                        </a:rPr>
                                      </m:ctrlPr>
                                    </m:sSubPr>
                                    <m:e>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𝑁</m:t>
                                          </m:r>
                                        </m:e>
                                      </m:acc>
                                    </m:e>
                                    <m:sub>
                                      <m:r>
                                        <a:rPr lang="en-US" sz="1200" b="0" i="1" kern="1200" baseline="0" smtClean="0">
                                          <a:solidFill>
                                            <a:schemeClr val="tx1"/>
                                          </a:solidFill>
                                          <a:effectLst/>
                                          <a:latin typeface="Cambria Math" panose="02040503050406030204" pitchFamily="18" charset="0"/>
                                          <a:ea typeface="+mn-ea"/>
                                          <a:cs typeface="+mn-cs"/>
                                        </a:rPr>
                                        <m:t>𝐴𝐵𝐶</m:t>
                                      </m:r>
                                    </m:sub>
                                  </m:sSub>
                                </m:e>
                              </m:d>
                            </m:den>
                          </m:f>
                        </m:den>
                      </m:f>
                    </m:oMath>
                  </m:oMathPara>
                </a14:m>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Now we can simply cross out any constants to get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𝑁</m:t>
                                </m:r>
                              </m:e>
                            </m:acc>
                          </m:e>
                          <m:sub>
                            <m:r>
                              <a:rPr lang="en-US" b="0" i="1" smtClean="0">
                                <a:latin typeface="Cambria Math" panose="02040503050406030204" pitchFamily="18" charset="0"/>
                              </a:rPr>
                              <m:t>𝑃𝐵𝐶</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𝑁</m:t>
                                </m:r>
                              </m:e>
                            </m:acc>
                          </m:e>
                          <m:sub>
                            <m:r>
                              <a:rPr lang="en-US" b="0" i="1" smtClean="0">
                                <a:latin typeface="Cambria Math" panose="02040503050406030204" pitchFamily="18" charset="0"/>
                              </a:rPr>
                              <m:t>𝐴𝐵𝐶</m:t>
                            </m:r>
                          </m:sub>
                        </m:sSub>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𝑁</m:t>
                                </m:r>
                              </m:e>
                            </m:acc>
                          </m:e>
                          <m:sub>
                            <m:r>
                              <a:rPr lang="en-US" i="1">
                                <a:latin typeface="Cambria Math" panose="02040503050406030204" pitchFamily="18" charset="0"/>
                              </a:rPr>
                              <m:t>𝐴𝐵𝐶</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𝑁</m:t>
                                </m:r>
                              </m:e>
                            </m:acc>
                          </m:e>
                          <m:sub>
                            <m:r>
                              <a:rPr lang="en-US" i="1">
                                <a:latin typeface="Cambria Math" panose="02040503050406030204" pitchFamily="18" charset="0"/>
                              </a:rPr>
                              <m:t>𝐴𝐵𝐶</m:t>
                            </m:r>
                          </m:sub>
                        </m:sSub>
                      </m:den>
                    </m:f>
                  </m:oMath>
                </a14:m>
                <a:r>
                  <a:rPr lang="en-US" sz="1200" b="0" kern="1200" baseline="0" dirty="0" smtClean="0">
                    <a:solidFill>
                      <a:schemeClr val="tx1"/>
                    </a:solidFill>
                    <a:effectLst/>
                    <a:latin typeface="+mn-lt"/>
                    <a:ea typeface="+mn-ea"/>
                    <a:cs typeface="+mn-cs"/>
                  </a:rPr>
                  <a:t>. Similar optimizations can be done for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𝑣</m:t>
                    </m:r>
                  </m:oMath>
                </a14:m>
                <a:r>
                  <a:rPr lang="en-US" sz="1200" b="0" kern="1200" baseline="0" dirty="0" smtClean="0">
                    <a:solidFill>
                      <a:schemeClr val="tx1"/>
                    </a:solidFill>
                    <a:effectLst/>
                    <a:latin typeface="+mn-lt"/>
                    <a:ea typeface="+mn-ea"/>
                    <a:cs typeface="+mn-cs"/>
                  </a:rPr>
                  <a:t>.</a:t>
                </a:r>
              </a:p>
            </p:txBody>
          </p:sp>
        </mc:Choice>
        <mc:Fallback xmlns="">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Another interesting method of computing barycentric coordinates is with any ratio in regards to triangle areas. In particular, the ratio of the </a:t>
                </a:r>
                <a:r>
                  <a:rPr lang="en-US" sz="1200" kern="1200" baseline="0" dirty="0" err="1" smtClean="0">
                    <a:solidFill>
                      <a:schemeClr val="tx1"/>
                    </a:solidFill>
                    <a:effectLst/>
                    <a:latin typeface="+mn-lt"/>
                    <a:ea typeface="+mn-ea"/>
                    <a:cs typeface="+mn-cs"/>
                  </a:rPr>
                  <a:t>normals</a:t>
                </a:r>
                <a:r>
                  <a:rPr lang="en-US" sz="1200" kern="1200" baseline="0" dirty="0" smtClean="0">
                    <a:solidFill>
                      <a:schemeClr val="tx1"/>
                    </a:solidFill>
                    <a:effectLst/>
                    <a:latin typeface="+mn-lt"/>
                    <a:ea typeface="+mn-ea"/>
                    <a:cs typeface="+mn-cs"/>
                  </a:rPr>
                  <a:t> of the triangles ABC, PBC, PCA, and PAB can be used. Any ratio that is related to the triangle areas will work, even if the result isn’t the exact area itself as constant terms will disappear.</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For instance, the signed triangle area can be represented as </a:t>
                </a:r>
                <a:r>
                  <a:rPr lang="en-US" sz="1200" b="0" i="0" kern="1200" baseline="0" smtClean="0">
                    <a:solidFill>
                      <a:schemeClr val="tx1"/>
                    </a:solidFill>
                    <a:effectLst/>
                    <a:latin typeface="Cambria Math" panose="02040503050406030204" pitchFamily="18" charset="0"/>
                    <a:ea typeface="+mn-ea"/>
                    <a:cs typeface="+mn-cs"/>
                  </a:rPr>
                  <a:t>1/2 |N ⃗</a:t>
                </a:r>
                <a:r>
                  <a:rPr lang="en-US" sz="1200" b="0" i="0" kern="1200" baseline="0" dirty="0" smtClean="0">
                    <a:solidFill>
                      <a:schemeClr val="tx1"/>
                    </a:solidFill>
                    <a:effectLst/>
                    <a:latin typeface="Cambria Math" panose="02040503050406030204" pitchFamily="18" charset="0"/>
                    <a:ea typeface="+mn-ea"/>
                    <a:cs typeface="+mn-cs"/>
                  </a:rPr>
                  <a:t>_𝐴𝐵𝐶 |=</a:t>
                </a:r>
                <a:r>
                  <a:rPr lang="en-US" sz="1200" b="0" i="0" kern="1200" baseline="0" smtClean="0">
                    <a:solidFill>
                      <a:schemeClr val="tx1"/>
                    </a:solidFill>
                    <a:effectLst/>
                    <a:latin typeface="Cambria Math" panose="02040503050406030204" pitchFamily="18" charset="0"/>
                    <a:ea typeface="+mn-ea"/>
                    <a:cs typeface="+mn-cs"/>
                  </a:rPr>
                  <a:t>1/2 |(𝐵 ⃗−𝐴 ⃗,𝐶 ⃗−𝐴 ⃗ )|</a:t>
                </a:r>
                <a:r>
                  <a:rPr lang="en-US" sz="1200" kern="1200" baseline="0" dirty="0" smtClean="0">
                    <a:solidFill>
                      <a:schemeClr val="tx1"/>
                    </a:solidFill>
                    <a:effectLst/>
                    <a:latin typeface="+mn-lt"/>
                    <a:ea typeface="+mn-ea"/>
                    <a:cs typeface="+mn-cs"/>
                  </a:rPr>
                  <a:t> but we can drop the </a:t>
                </a:r>
                <a:r>
                  <a:rPr lang="en-US" sz="1200" b="0" i="0" kern="1200" baseline="0" smtClean="0">
                    <a:solidFill>
                      <a:schemeClr val="tx1"/>
                    </a:solidFill>
                    <a:effectLst/>
                    <a:latin typeface="Cambria Math" panose="02040503050406030204" pitchFamily="18" charset="0"/>
                    <a:ea typeface="+mn-ea"/>
                    <a:cs typeface="+mn-cs"/>
                  </a:rPr>
                  <a:t>1/2</a:t>
                </a:r>
                <a:r>
                  <a:rPr lang="en-US" sz="1200" kern="1200" baseline="0" dirty="0" smtClean="0">
                    <a:solidFill>
                      <a:schemeClr val="tx1"/>
                    </a:solidFill>
                    <a:effectLst/>
                    <a:latin typeface="+mn-lt"/>
                    <a:ea typeface="+mn-ea"/>
                    <a:cs typeface="+mn-cs"/>
                  </a:rPr>
                  <a:t> as constants will cancel.</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Hence, we can write </a:t>
                </a:r>
                <a:r>
                  <a:rPr lang="en-US" sz="1200" b="0" i="0" kern="1200" baseline="0" smtClean="0">
                    <a:solidFill>
                      <a:schemeClr val="tx1"/>
                    </a:solidFill>
                    <a:effectLst/>
                    <a:latin typeface="Cambria Math" panose="02040503050406030204" pitchFamily="18" charset="0"/>
                    <a:ea typeface="+mn-ea"/>
                    <a:cs typeface="+mn-cs"/>
                  </a:rPr>
                  <a:t>𝑢</a:t>
                </a:r>
                <a:r>
                  <a:rPr lang="en-US" sz="1200" kern="1200" baseline="0" dirty="0" smtClean="0">
                    <a:solidFill>
                      <a:schemeClr val="tx1"/>
                    </a:solidFill>
                    <a:effectLst/>
                    <a:latin typeface="+mn-lt"/>
                    <a:ea typeface="+mn-ea"/>
                    <a:cs typeface="+mn-cs"/>
                  </a:rPr>
                  <a:t> as the ratio of PBC and ABC. We could just represent the area as </a:t>
                </a:r>
                <a:r>
                  <a:rPr lang="en-US" sz="1200" b="0" i="0" kern="1200" baseline="0" smtClean="0">
                    <a:solidFill>
                      <a:schemeClr val="tx1"/>
                    </a:solidFill>
                    <a:effectLst/>
                    <a:latin typeface="Cambria Math" panose="02040503050406030204" pitchFamily="18" charset="0"/>
                    <a:ea typeface="+mn-ea"/>
                    <a:cs typeface="+mn-cs"/>
                  </a:rPr>
                  <a:t>|𝑁 ⃗_𝑃𝐵𝐶 |</a:t>
                </a:r>
                <a:r>
                  <a:rPr lang="en-US" sz="1200" kern="1200" baseline="0" dirty="0" smtClean="0">
                    <a:solidFill>
                      <a:schemeClr val="tx1"/>
                    </a:solidFill>
                    <a:effectLst/>
                    <a:latin typeface="+mn-lt"/>
                    <a:ea typeface="+mn-ea"/>
                    <a:cs typeface="+mn-cs"/>
                  </a:rPr>
                  <a:t> but that will always give a positive sign and we’re after the signed area. Instead we can compute the signed area as </a:t>
                </a:r>
                <a:r>
                  <a:rPr lang="en-US" sz="1200" b="0" i="0" kern="1200" baseline="0" smtClean="0">
                    <a:solidFill>
                      <a:schemeClr val="tx1"/>
                    </a:solidFill>
                    <a:effectLst/>
                    <a:latin typeface="Cambria Math" panose="02040503050406030204" pitchFamily="18" charset="0"/>
                    <a:ea typeface="+mn-ea"/>
                    <a:cs typeface="+mn-cs"/>
                  </a:rPr>
                  <a:t>𝑁 ⃗</a:t>
                </a:r>
                <a:r>
                  <a:rPr lang="en-US" sz="1200" b="0" i="0" kern="1200" baseline="0" dirty="0" smtClean="0">
                    <a:solidFill>
                      <a:schemeClr val="tx1"/>
                    </a:solidFill>
                    <a:effectLst/>
                    <a:latin typeface="Cambria Math" panose="02040503050406030204" pitchFamily="18" charset="0"/>
                    <a:ea typeface="+mn-ea"/>
                    <a:cs typeface="+mn-cs"/>
                  </a:rPr>
                  <a:t>_𝑃𝐵𝐶∙𝑁 ⃗_𝐴𝐵𝐶/|𝑁 ⃗_𝐴𝐵𝐶 | </a:t>
                </a:r>
                <a:r>
                  <a:rPr lang="en-US" sz="1200" kern="1200" baseline="0" dirty="0" smtClean="0">
                    <a:solidFill>
                      <a:schemeClr val="tx1"/>
                    </a:solidFill>
                    <a:effectLst/>
                    <a:latin typeface="+mn-lt"/>
                    <a:ea typeface="+mn-ea"/>
                    <a:cs typeface="+mn-cs"/>
                  </a:rPr>
                  <a:t>. As we normalize the normal of ABC we should not be affecting the length, hence we’re just using it to flip the sign of PBC if it is the opposite winding order of ABC.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Now if you look at the signed area of ABC you’d get the equation </a:t>
                </a:r>
                <a:r>
                  <a:rPr lang="en-US" sz="1200" b="0" i="0" kern="1200" baseline="0" smtClean="0">
                    <a:solidFill>
                      <a:schemeClr val="tx1"/>
                    </a:solidFill>
                    <a:effectLst/>
                    <a:latin typeface="Cambria Math" panose="02040503050406030204" pitchFamily="18" charset="0"/>
                    <a:ea typeface="+mn-ea"/>
                    <a:cs typeface="+mn-cs"/>
                  </a:rPr>
                  <a:t>𝑁 ⃗</a:t>
                </a:r>
                <a:r>
                  <a:rPr lang="en-US" sz="1200" b="0" i="0" kern="1200" baseline="0" dirty="0" smtClean="0">
                    <a:solidFill>
                      <a:schemeClr val="tx1"/>
                    </a:solidFill>
                    <a:effectLst/>
                    <a:latin typeface="Cambria Math" panose="02040503050406030204" pitchFamily="18" charset="0"/>
                    <a:ea typeface="+mn-ea"/>
                    <a:cs typeface="+mn-cs"/>
                  </a:rPr>
                  <a:t>_𝐴𝐵𝐶∙𝑁 ⃗_𝐴𝐵𝐶/|𝑁 ⃗_𝐴𝐵𝐶 | </a:t>
                </a:r>
                <a:r>
                  <a:rPr lang="en-US" sz="1200" kern="1200" baseline="0" dirty="0" smtClean="0">
                    <a:solidFill>
                      <a:schemeClr val="tx1"/>
                    </a:solidFill>
                    <a:effectLst/>
                    <a:latin typeface="+mn-lt"/>
                    <a:ea typeface="+mn-ea"/>
                    <a:cs typeface="+mn-cs"/>
                  </a:rPr>
                  <a:t> (basically just the length of ABC) but if you then use the above equation for u you get the equation: </a:t>
                </a:r>
                <a:r>
                  <a:rPr lang="en-US" sz="1200" b="0" i="0" kern="1200" baseline="0" smtClean="0">
                    <a:solidFill>
                      <a:schemeClr val="tx1"/>
                    </a:solidFill>
                    <a:effectLst/>
                    <a:latin typeface="Cambria Math" panose="02040503050406030204" pitchFamily="18" charset="0"/>
                    <a:ea typeface="+mn-ea"/>
                    <a:cs typeface="+mn-cs"/>
                  </a:rPr>
                  <a:t>𝑢=</a:t>
                </a:r>
                <a:r>
                  <a:rPr lang="en-US" sz="1200" b="0" i="0" kern="1200" baseline="0" dirty="0" smtClean="0">
                    <a:solidFill>
                      <a:schemeClr val="tx1"/>
                    </a:solidFill>
                    <a:effectLst/>
                    <a:latin typeface="Cambria Math" panose="02040503050406030204" pitchFamily="18" charset="0"/>
                    <a:ea typeface="+mn-ea"/>
                    <a:cs typeface="+mn-cs"/>
                  </a:rPr>
                  <a:t>(</a:t>
                </a:r>
                <a:r>
                  <a:rPr lang="en-US" sz="1200" b="0" i="0" kern="1200" baseline="0" smtClean="0">
                    <a:solidFill>
                      <a:schemeClr val="tx1"/>
                    </a:solidFill>
                    <a:effectLst/>
                    <a:latin typeface="Cambria Math" panose="02040503050406030204" pitchFamily="18" charset="0"/>
                    <a:ea typeface="+mn-ea"/>
                    <a:cs typeface="+mn-cs"/>
                  </a:rPr>
                  <a:t>𝑁 ⃗</a:t>
                </a:r>
                <a:r>
                  <a:rPr lang="en-US" sz="1200" b="0" i="0" kern="1200" baseline="0" dirty="0" smtClean="0">
                    <a:solidFill>
                      <a:schemeClr val="tx1"/>
                    </a:solidFill>
                    <a:effectLst/>
                    <a:latin typeface="Cambria Math" panose="02040503050406030204" pitchFamily="18" charset="0"/>
                    <a:ea typeface="+mn-ea"/>
                    <a:cs typeface="+mn-cs"/>
                  </a:rPr>
                  <a:t>_𝑃𝐵𝐶∙𝑁 ⃗_𝐴𝐵𝐶)/(𝑁 ⃗_𝐴𝐵𝐶∙𝑁 ⃗_𝐴𝐵𝐶 )</a:t>
                </a:r>
                <a:r>
                  <a:rPr lang="en-US" sz="1200" kern="1200" baseline="0" dirty="0" smtClean="0">
                    <a:solidFill>
                      <a:schemeClr val="tx1"/>
                    </a:solidFill>
                    <a:effectLst/>
                    <a:latin typeface="+mn-lt"/>
                    <a:ea typeface="+mn-ea"/>
                    <a:cs typeface="+mn-cs"/>
                  </a:rPr>
                  <a:t> since the </a:t>
                </a:r>
                <a:r>
                  <a:rPr lang="en-US" sz="1200" b="0" i="0" kern="1200" baseline="0" smtClean="0">
                    <a:solidFill>
                      <a:schemeClr val="tx1"/>
                    </a:solidFill>
                    <a:effectLst/>
                    <a:latin typeface="Cambria Math" panose="02040503050406030204" pitchFamily="18" charset="0"/>
                    <a:ea typeface="+mn-ea"/>
                    <a:cs typeface="+mn-cs"/>
                  </a:rPr>
                  <a:t>|𝑁 ⃗_𝐴𝐵𝐶 |</a:t>
                </a:r>
                <a:r>
                  <a:rPr lang="en-US" sz="1200" kern="1200" baseline="0" dirty="0" smtClean="0">
                    <a:solidFill>
                      <a:schemeClr val="tx1"/>
                    </a:solidFill>
                    <a:effectLst/>
                    <a:latin typeface="+mn-lt"/>
                    <a:ea typeface="+mn-ea"/>
                    <a:cs typeface="+mn-cs"/>
                  </a:rPr>
                  <a:t> terms cancel out.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same approach can be used for </a:t>
                </a:r>
                <a:r>
                  <a:rPr lang="en-US" sz="1200" b="0" i="0" kern="1200" baseline="0" smtClean="0">
                    <a:solidFill>
                      <a:schemeClr val="tx1"/>
                    </a:solidFill>
                    <a:effectLst/>
                    <a:latin typeface="Cambria Math" panose="02040503050406030204" pitchFamily="18" charset="0"/>
                    <a:ea typeface="+mn-ea"/>
                    <a:cs typeface="+mn-cs"/>
                  </a:rPr>
                  <a:t>𝑣</a:t>
                </a:r>
                <a:r>
                  <a:rPr lang="en-US" sz="1200" kern="1200" baseline="0" dirty="0" smtClean="0">
                    <a:solidFill>
                      <a:schemeClr val="tx1"/>
                    </a:solidFill>
                    <a:effectLst/>
                    <a:latin typeface="+mn-lt"/>
                    <a:ea typeface="+mn-ea"/>
                    <a:cs typeface="+mn-cs"/>
                  </a:rPr>
                  <a:t> and </a:t>
                </a:r>
                <a:r>
                  <a:rPr lang="en-US" sz="1200" b="0" i="0" kern="1200" baseline="0" smtClean="0">
                    <a:solidFill>
                      <a:schemeClr val="tx1"/>
                    </a:solidFill>
                    <a:effectLst/>
                    <a:latin typeface="Cambria Math" panose="02040503050406030204" pitchFamily="18" charset="0"/>
                    <a:ea typeface="+mn-ea"/>
                    <a:cs typeface="+mn-cs"/>
                  </a:rPr>
                  <a:t>𝑤</a:t>
                </a:r>
                <a:r>
                  <a:rPr lang="en-US" sz="1200" kern="1200" baseline="0" dirty="0" smtClean="0">
                    <a:solidFill>
                      <a:schemeClr val="tx1"/>
                    </a:solidFill>
                    <a:effectLst/>
                    <a:latin typeface="+mn-lt"/>
                    <a:ea typeface="+mn-ea"/>
                    <a:cs typeface="+mn-cs"/>
                  </a:rPr>
                  <a:t> is just </a:t>
                </a:r>
                <a:r>
                  <a:rPr lang="en-US" sz="1200" b="0" i="0" kern="1200" baseline="0" smtClean="0">
                    <a:solidFill>
                      <a:schemeClr val="tx1"/>
                    </a:solidFill>
                    <a:effectLst/>
                    <a:latin typeface="Cambria Math" panose="02040503050406030204" pitchFamily="18" charset="0"/>
                    <a:ea typeface="+mn-ea"/>
                    <a:cs typeface="+mn-cs"/>
                  </a:rPr>
                  <a:t>𝑤=1−𝑢−𝑣</a:t>
                </a:r>
                <a:r>
                  <a:rPr lang="en-US" sz="1200" kern="1200" baseline="0" dirty="0" smtClean="0">
                    <a:solidFill>
                      <a:schemeClr val="tx1"/>
                    </a:solidFill>
                    <a:effectLst/>
                    <a:latin typeface="+mn-lt"/>
                    <a:ea typeface="+mn-ea"/>
                    <a:cs typeface="+mn-cs"/>
                  </a:rPr>
                  <a:t>.</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39</a:t>
            </a:fld>
            <a:endParaRPr lang="en-US"/>
          </a:p>
        </p:txBody>
      </p:sp>
    </p:spTree>
    <p:extLst>
      <p:ext uri="{BB962C8B-B14F-4D97-AF65-F5344CB8AC3E}">
        <p14:creationId xmlns:p14="http://schemas.microsoft.com/office/powerpoint/2010/main" val="3769475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A triangle is very simple to represent,</a:t>
                </a:r>
                <a:r>
                  <a:rPr lang="en-US" baseline="0" dirty="0" smtClean="0"/>
                  <a:t> just 3 points. Note that you can easily compute a plane from a triangle, all you need is the normal. Assuming the triangle is defined counter-clockwise, the normal is just </a:t>
                </a:r>
                <a14:m>
                  <m:oMath xmlns:m="http://schemas.openxmlformats.org/officeDocument/2006/math">
                    <m:r>
                      <a:rPr lang="en-US" b="0" i="1" baseline="0" smtClean="0">
                        <a:latin typeface="Cambria Math" panose="02040503050406030204" pitchFamily="18" charset="0"/>
                      </a:rPr>
                      <m:t>𝐶𝑟𝑜𝑠𝑠</m:t>
                    </m:r>
                    <m:d>
                      <m:dPr>
                        <m:ctrlPr>
                          <a:rPr lang="en-US" b="0" i="1" baseline="0" smtClean="0">
                            <a:latin typeface="Cambria Math" panose="02040503050406030204" pitchFamily="18" charset="0"/>
                          </a:rPr>
                        </m:ctrlPr>
                      </m:dPr>
                      <m:e>
                        <m:sSub>
                          <m:sSubPr>
                            <m:ctrlPr>
                              <a:rPr lang="en-US" b="0" i="1" baseline="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𝑝</m:t>
                                </m:r>
                              </m:e>
                            </m:acc>
                          </m:e>
                          <m:sub>
                            <m:r>
                              <a:rPr lang="en-US" b="0" i="1" baseline="0" smtClean="0">
                                <a:latin typeface="Cambria Math" panose="02040503050406030204" pitchFamily="18" charset="0"/>
                              </a:rPr>
                              <m:t>1</m:t>
                            </m:r>
                          </m:sub>
                        </m:sSub>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𝑝</m:t>
                                </m:r>
                              </m:e>
                            </m:acc>
                          </m:e>
                          <m:sub>
                            <m:r>
                              <a:rPr lang="en-US" b="0" i="1" baseline="0" smtClean="0">
                                <a:latin typeface="Cambria Math" panose="02040503050406030204" pitchFamily="18" charset="0"/>
                              </a:rPr>
                              <m:t>0</m:t>
                            </m:r>
                          </m:sub>
                        </m:sSub>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𝑝</m:t>
                                </m:r>
                              </m:e>
                            </m:acc>
                          </m:e>
                          <m:sub>
                            <m:r>
                              <a:rPr lang="en-US" b="0" i="1" baseline="0" smtClean="0">
                                <a:latin typeface="Cambria Math" panose="02040503050406030204" pitchFamily="18" charset="0"/>
                              </a:rPr>
                              <m:t>2</m:t>
                            </m:r>
                          </m:sub>
                        </m:sSub>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𝑝</m:t>
                                </m:r>
                              </m:e>
                            </m:acc>
                          </m:e>
                          <m:sub>
                            <m:r>
                              <a:rPr lang="en-US" b="0" i="1" baseline="0" smtClean="0">
                                <a:latin typeface="Cambria Math" panose="02040503050406030204" pitchFamily="18" charset="0"/>
                              </a:rPr>
                              <m:t>0</m:t>
                            </m:r>
                          </m:sub>
                        </m:sSub>
                      </m:e>
                    </m:d>
                  </m:oMath>
                </a14:m>
                <a:endParaRPr lang="en-US" dirty="0"/>
              </a:p>
            </p:txBody>
          </p:sp>
        </mc:Choice>
        <mc:Fallback xmlns="">
          <p:sp>
            <p:nvSpPr>
              <p:cNvPr id="3" name="Notes Placeholder 2"/>
              <p:cNvSpPr>
                <a:spLocks noGrp="1"/>
              </p:cNvSpPr>
              <p:nvPr>
                <p:ph type="body" idx="1"/>
              </p:nvPr>
            </p:nvSpPr>
            <p:spPr/>
            <p:txBody>
              <a:bodyPr/>
              <a:lstStyle/>
              <a:p>
                <a:r>
                  <a:rPr lang="en-US" dirty="0" smtClean="0"/>
                  <a:t>A triangle is very simple to represent,</a:t>
                </a:r>
                <a:r>
                  <a:rPr lang="en-US" baseline="0" dirty="0" smtClean="0"/>
                  <a:t> just 3 points. Note that you can easily compute a plane from a triangle, all you need is the normal. Assuming the triangle is defined counter-clockwise the </a:t>
                </a:r>
                <a:r>
                  <a:rPr lang="en-US" baseline="0" dirty="0" err="1" smtClean="0"/>
                  <a:t>the</a:t>
                </a:r>
                <a:r>
                  <a:rPr lang="en-US" baseline="0" dirty="0" smtClean="0"/>
                  <a:t> normal is just </a:t>
                </a:r>
                <a:r>
                  <a:rPr lang="en-US" b="0" i="0" baseline="0" smtClean="0">
                    <a:latin typeface="Cambria Math" panose="02040503050406030204" pitchFamily="18" charset="0"/>
                  </a:rPr>
                  <a:t>𝐶𝑟𝑜𝑠𝑠(𝑝 ⃗_1−𝑝 ⃗_0,𝑝 ⃗_2−𝑝 ⃗_0 )</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a:t>
            </a:fld>
            <a:endParaRPr lang="en-US"/>
          </a:p>
        </p:txBody>
      </p:sp>
    </p:spTree>
    <p:extLst>
      <p:ext uri="{BB962C8B-B14F-4D97-AF65-F5344CB8AC3E}">
        <p14:creationId xmlns:p14="http://schemas.microsoft.com/office/powerpoint/2010/main" val="26133540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Just as we can compute the barycentric</a:t>
                </a:r>
                <a:r>
                  <a:rPr lang="en-US" baseline="0" dirty="0" smtClean="0"/>
                  <a:t> coordinates of a point with respect to a triangle, we can also compute the coordinates for a line. In fact, this is likely to be something you already have done (maybe without knowing it) so that you can interpolate between two positions.</a:t>
                </a:r>
              </a:p>
              <a:p>
                <a:endParaRPr lang="en-US" baseline="0" dirty="0" smtClean="0"/>
              </a:p>
              <a:p>
                <a:r>
                  <a:rPr lang="en-US" baseline="0" dirty="0" smtClean="0"/>
                  <a:t>There’s two main approaches to go about computing this: an analytic and a geometric approach.</a:t>
                </a:r>
                <a:endParaRPr lang="en-US" dirty="0"/>
              </a:p>
            </p:txBody>
          </p:sp>
        </mc:Choice>
        <mc:Fallback xmlns="">
          <p:sp>
            <p:nvSpPr>
              <p:cNvPr id="3" name="Notes Placeholder 2"/>
              <p:cNvSpPr>
                <a:spLocks noGrp="1"/>
              </p:cNvSpPr>
              <p:nvPr>
                <p:ph type="body" idx="1"/>
              </p:nvPr>
            </p:nvSpPr>
            <p:spPr/>
            <p:txBody>
              <a:bodyPr/>
              <a:lstStyle/>
              <a:p>
                <a:r>
                  <a:rPr lang="en-US" dirty="0" smtClean="0"/>
                  <a:t>Quick addendum here,</a:t>
                </a:r>
                <a:r>
                  <a:rPr lang="en-US" baseline="0" dirty="0" smtClean="0"/>
                  <a:t> how do we compute the </a:t>
                </a:r>
                <a:r>
                  <a:rPr lang="en-US" baseline="0" dirty="0" err="1" smtClean="0"/>
                  <a:t>barycentric</a:t>
                </a:r>
                <a:r>
                  <a:rPr lang="en-US" baseline="0" dirty="0" smtClean="0"/>
                  <a:t> coordinates of a line? We can do this almost the same way as with a 2d triangle, however we end up with 3 equations and 1 unknown (</a:t>
                </a:r>
                <a:r>
                  <a:rPr lang="en-US" baseline="0" dirty="0" err="1" smtClean="0"/>
                  <a:t>x,y,z</a:t>
                </a:r>
                <a:r>
                  <a:rPr lang="en-US" baseline="0" dirty="0" smtClean="0"/>
                  <a:t> to solve for u). To properly solve this we can just multiple both sides by the line segment’s vector: </a:t>
                </a:r>
                <a:r>
                  <a:rPr lang="en-US" b="0" i="0" baseline="0" smtClean="0">
                    <a:latin typeface="Cambria Math" panose="02040503050406030204" pitchFamily="18" charset="0"/>
                  </a:rPr>
                  <a:t>𝐴 ⃗</a:t>
                </a:r>
                <a:r>
                  <a:rPr lang="en-US" b="0" i="0" baseline="0" dirty="0" smtClean="0">
                    <a:latin typeface="Cambria Math" panose="02040503050406030204" pitchFamily="18" charset="0"/>
                  </a:rPr>
                  <a:t>−𝐵 ⃗</a:t>
                </a:r>
                <a:r>
                  <a:rPr lang="en-US" dirty="0" smtClean="0"/>
                  <a:t>. From here it’s simple to re-arrange</a:t>
                </a:r>
                <a:r>
                  <a:rPr lang="en-US" baseline="0" dirty="0" smtClean="0"/>
                  <a:t> to solve for u. Finally we can just use the identity of </a:t>
                </a:r>
                <a:r>
                  <a:rPr lang="en-US" b="0" i="0" baseline="0" smtClean="0">
                    <a:latin typeface="Cambria Math" panose="02040503050406030204" pitchFamily="18" charset="0"/>
                  </a:rPr>
                  <a:t>𝑢+𝑣=1</a:t>
                </a:r>
                <a:r>
                  <a:rPr lang="en-US" dirty="0" smtClean="0"/>
                  <a:t> to compute</a:t>
                </a:r>
                <a:r>
                  <a:rPr lang="en-US" baseline="0" dirty="0" smtClean="0"/>
                  <a:t> </a:t>
                </a:r>
                <a:r>
                  <a:rPr lang="en-US" b="0" i="0" baseline="0" smtClean="0">
                    <a:latin typeface="Cambria Math" panose="02040503050406030204" pitchFamily="18" charset="0"/>
                  </a:rPr>
                  <a:t>𝑣</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40</a:t>
            </a:fld>
            <a:endParaRPr lang="en-US"/>
          </a:p>
        </p:txBody>
      </p:sp>
    </p:spTree>
    <p:extLst>
      <p:ext uri="{BB962C8B-B14F-4D97-AF65-F5344CB8AC3E}">
        <p14:creationId xmlns:p14="http://schemas.microsoft.com/office/powerpoint/2010/main" val="13772569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We can do the same thing for a line that</a:t>
                </a:r>
                <a:r>
                  <a:rPr lang="en-US" baseline="0" dirty="0" smtClean="0"/>
                  <a:t> we did for a triangle. First we should see that we have 4 equations and 2 unknowns. We can substitute just as before to get 3 equations and 1 unknown.</a:t>
                </a:r>
              </a:p>
              <a:p>
                <a:endParaRPr lang="en-US" baseline="0" dirty="0" smtClean="0"/>
              </a:p>
              <a:p>
                <a:r>
                  <a:rPr lang="en-US" baseline="0" dirty="0" smtClean="0"/>
                  <a:t>Now we can multiply both sides by a vector just like before. This time we’ll multiply both side by </a:t>
                </a:r>
                <a14:m>
                  <m:oMath xmlns:m="http://schemas.openxmlformats.org/officeDocument/2006/math">
                    <m:d>
                      <m:dPr>
                        <m:ctrlPr>
                          <a:rPr lang="en-US" b="0" i="1" baseline="0" smtClean="0">
                            <a:latin typeface="Cambria Math" panose="02040503050406030204" pitchFamily="18" charset="0"/>
                          </a:rPr>
                        </m:ctrlPr>
                      </m:d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𝐴</m:t>
                            </m:r>
                          </m:e>
                        </m:acc>
                        <m:r>
                          <a:rPr lang="en-US" b="0" i="1" baseline="0" smtClean="0">
                            <a:latin typeface="Cambria Math" panose="02040503050406030204" pitchFamily="18" charset="0"/>
                          </a:rPr>
                          <m:t>−</m:t>
                        </m:r>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𝐵</m:t>
                            </m:r>
                          </m:e>
                        </m:acc>
                      </m:e>
                    </m:d>
                  </m:oMath>
                </a14:m>
                <a:r>
                  <a:rPr lang="en-US" dirty="0" smtClean="0"/>
                  <a:t>. Now we have 1 equation and 1 unknown</a:t>
                </a:r>
                <a:r>
                  <a:rPr lang="en-US" baseline="0" dirty="0" smtClean="0"/>
                  <a:t> and we can easily solve for </a:t>
                </a:r>
                <a14:m>
                  <m:oMath xmlns:m="http://schemas.openxmlformats.org/officeDocument/2006/math">
                    <m:r>
                      <a:rPr lang="en-US" b="0" i="1" baseline="0" smtClean="0">
                        <a:latin typeface="Cambria Math" panose="02040503050406030204" pitchFamily="18" charset="0"/>
                      </a:rPr>
                      <m:t>𝑢</m:t>
                    </m:r>
                  </m:oMath>
                </a14:m>
                <a:r>
                  <a:rPr lang="en-US" dirty="0" smtClean="0"/>
                  <a:t>.</a:t>
                </a:r>
              </a:p>
            </p:txBody>
          </p:sp>
        </mc:Choice>
        <mc:Fallback xmlns="">
          <p:sp>
            <p:nvSpPr>
              <p:cNvPr id="3" name="Notes Placeholder 2"/>
              <p:cNvSpPr>
                <a:spLocks noGrp="1"/>
              </p:cNvSpPr>
              <p:nvPr>
                <p:ph type="body" idx="1"/>
              </p:nvPr>
            </p:nvSpPr>
            <p:spPr/>
            <p:txBody>
              <a:bodyPr/>
              <a:lstStyle/>
              <a:p>
                <a:r>
                  <a:rPr lang="en-US" dirty="0" smtClean="0"/>
                  <a:t>Quick addendum here,</a:t>
                </a:r>
                <a:r>
                  <a:rPr lang="en-US" baseline="0" dirty="0" smtClean="0"/>
                  <a:t> how do we compute the </a:t>
                </a:r>
                <a:r>
                  <a:rPr lang="en-US" baseline="0" dirty="0" err="1" smtClean="0"/>
                  <a:t>barycentric</a:t>
                </a:r>
                <a:r>
                  <a:rPr lang="en-US" baseline="0" dirty="0" smtClean="0"/>
                  <a:t> coordinates of a line? We can do this almost the same way as with a 2d triangle, however we end up with 3 equations and 1 unknown (</a:t>
                </a:r>
                <a:r>
                  <a:rPr lang="en-US" baseline="0" dirty="0" err="1" smtClean="0"/>
                  <a:t>x,y,z</a:t>
                </a:r>
                <a:r>
                  <a:rPr lang="en-US" baseline="0" dirty="0" smtClean="0"/>
                  <a:t> to solve for u). To properly solve this we can just multiple both sides by the line segment’s vector: </a:t>
                </a:r>
                <a:r>
                  <a:rPr lang="en-US" b="0" i="0" baseline="0" smtClean="0">
                    <a:latin typeface="Cambria Math" panose="02040503050406030204" pitchFamily="18" charset="0"/>
                  </a:rPr>
                  <a:t>𝐴 ⃗</a:t>
                </a:r>
                <a:r>
                  <a:rPr lang="en-US" b="0" i="0" baseline="0" dirty="0" smtClean="0">
                    <a:latin typeface="Cambria Math" panose="02040503050406030204" pitchFamily="18" charset="0"/>
                  </a:rPr>
                  <a:t>−𝐵 ⃗</a:t>
                </a:r>
                <a:r>
                  <a:rPr lang="en-US" dirty="0" smtClean="0"/>
                  <a:t>. From here it’s simple to re-arrange</a:t>
                </a:r>
                <a:r>
                  <a:rPr lang="en-US" baseline="0" dirty="0" smtClean="0"/>
                  <a:t> to solve for u. Finally we can just use the identity of </a:t>
                </a:r>
                <a:r>
                  <a:rPr lang="en-US" b="0" i="0" baseline="0" smtClean="0">
                    <a:latin typeface="Cambria Math" panose="02040503050406030204" pitchFamily="18" charset="0"/>
                  </a:rPr>
                  <a:t>𝑢+𝑣=1</a:t>
                </a:r>
                <a:r>
                  <a:rPr lang="en-US" dirty="0" smtClean="0"/>
                  <a:t> to compute</a:t>
                </a:r>
                <a:r>
                  <a:rPr lang="en-US" baseline="0" dirty="0" smtClean="0"/>
                  <a:t> </a:t>
                </a:r>
                <a:r>
                  <a:rPr lang="en-US" b="0" i="0" baseline="0" smtClean="0">
                    <a:latin typeface="Cambria Math" panose="02040503050406030204" pitchFamily="18" charset="0"/>
                  </a:rPr>
                  <a:t>𝑣</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41</a:t>
            </a:fld>
            <a:endParaRPr lang="en-US"/>
          </a:p>
        </p:txBody>
      </p:sp>
    </p:spTree>
    <p:extLst>
      <p:ext uri="{BB962C8B-B14F-4D97-AF65-F5344CB8AC3E}">
        <p14:creationId xmlns:p14="http://schemas.microsoft.com/office/powerpoint/2010/main" val="33013798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idea of the geometry approach</a:t>
                </a:r>
                <a:r>
                  <a:rPr lang="en-US" baseline="0" dirty="0" smtClean="0"/>
                  <a:t> is similar to using signed areas like we did for triangles, only instead of area it’s signed length.</a:t>
                </a:r>
              </a:p>
              <a:p>
                <a:endParaRPr lang="en-US" baseline="0" dirty="0" smtClean="0"/>
              </a:p>
              <a:p>
                <a:r>
                  <a:rPr lang="en-US" baseline="0" dirty="0" smtClean="0"/>
                  <a:t>The main idea is to compute the projection of our query point onto the line segment using the dot-product. To do this, we need to remember the identity: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𝑢</m:t>
                        </m:r>
                      </m:e>
                    </m:acc>
                    <m:r>
                      <a:rPr lang="en-US" b="0" i="1" baseline="0" dirty="0" smtClean="0">
                        <a:latin typeface="Cambria Math" panose="02040503050406030204" pitchFamily="18" charset="0"/>
                      </a:rPr>
                      <m:t>∙</m:t>
                    </m:r>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𝑣</m:t>
                        </m:r>
                      </m:e>
                    </m:acc>
                    <m:r>
                      <a:rPr lang="en-US" b="0" i="1" baseline="0" dirty="0" smtClean="0">
                        <a:latin typeface="Cambria Math" panose="02040503050406030204" pitchFamily="18" charset="0"/>
                      </a:rPr>
                      <m:t>=</m:t>
                    </m:r>
                    <m:d>
                      <m:dPr>
                        <m:begChr m:val="|"/>
                        <m:endChr m:val="|"/>
                        <m:ctrlPr>
                          <a:rPr lang="en-US" b="0" i="1" baseline="0" dirty="0" smtClean="0">
                            <a:latin typeface="Cambria Math" panose="02040503050406030204" pitchFamily="18" charset="0"/>
                          </a:rPr>
                        </m:ctrlPr>
                      </m:d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𝑢</m:t>
                            </m:r>
                          </m:e>
                        </m:acc>
                      </m:e>
                    </m:d>
                    <m:d>
                      <m:dPr>
                        <m:begChr m:val="|"/>
                        <m:endChr m:val="|"/>
                        <m:ctrlPr>
                          <a:rPr lang="en-US" b="0" i="1" baseline="0" dirty="0" smtClean="0">
                            <a:latin typeface="Cambria Math" panose="02040503050406030204" pitchFamily="18" charset="0"/>
                          </a:rPr>
                        </m:ctrlPr>
                      </m:d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𝑣</m:t>
                            </m:r>
                          </m:e>
                        </m:acc>
                      </m:e>
                    </m:d>
                    <m:r>
                      <m:rPr>
                        <m:sty m:val="p"/>
                      </m:rPr>
                      <a:rPr lang="en-US" b="0" i="0" baseline="0" dirty="0" smtClean="0">
                        <a:latin typeface="Cambria Math" panose="02040503050406030204" pitchFamily="18" charset="0"/>
                      </a:rPr>
                      <m:t>cos</m:t>
                    </m:r>
                    <m:d>
                      <m:dPr>
                        <m:ctrlPr>
                          <a:rPr lang="en-US" b="0" i="1" baseline="0" dirty="0" smtClean="0">
                            <a:latin typeface="Cambria Math" panose="02040503050406030204" pitchFamily="18" charset="0"/>
                          </a:rPr>
                        </m:ctrlPr>
                      </m:dPr>
                      <m:e>
                        <m:r>
                          <a:rPr lang="en-US" b="0" i="1" baseline="0" dirty="0" smtClean="0">
                            <a:latin typeface="Cambria Math" panose="02040503050406030204" pitchFamily="18" charset="0"/>
                          </a:rPr>
                          <m:t>𝜃</m:t>
                        </m:r>
                      </m:e>
                    </m:d>
                  </m:oMath>
                </a14:m>
                <a:r>
                  <a:rPr lang="en-US" baseline="0" dirty="0" smtClean="0"/>
                  <a:t>. To correctly project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𝑃</m:t>
                        </m:r>
                      </m:e>
                    </m:acc>
                  </m:oMath>
                </a14:m>
                <a:r>
                  <a:rPr lang="en-US" baseline="0" dirty="0" smtClean="0"/>
                  <a:t> we have to normalize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𝑛</m:t>
                        </m:r>
                      </m:e>
                    </m:acc>
                  </m:oMath>
                </a14:m>
                <a:r>
                  <a:rPr lang="en-US" baseline="0" dirty="0" smtClean="0"/>
                  <a:t>.</a:t>
                </a:r>
              </a:p>
              <a:p>
                <a:endParaRPr lang="en-US" dirty="0" smtClean="0"/>
              </a:p>
              <a:p>
                <a:r>
                  <a:rPr lang="en-US" dirty="0" smtClean="0"/>
                  <a:t>Now we can solve for one of the coordinates as we know</a:t>
                </a:r>
                <a:r>
                  <a:rPr lang="en-US" baseline="0" dirty="0" smtClean="0"/>
                  <a:t> the length projected onto the line is described by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𝑛</m:t>
                        </m:r>
                      </m:e>
                    </m:acc>
                    <m:r>
                      <a:rPr lang="en-US" b="0" i="1" baseline="0" smtClean="0">
                        <a:latin typeface="Cambria Math" panose="02040503050406030204" pitchFamily="18" charset="0"/>
                      </a:rPr>
                      <m:t>∙</m:t>
                    </m:r>
                    <m:d>
                      <m:dPr>
                        <m:ctrlPr>
                          <a:rPr lang="en-US" b="0" i="1" baseline="0" smtClean="0">
                            <a:latin typeface="Cambria Math" panose="02040503050406030204" pitchFamily="18" charset="0"/>
                          </a:rPr>
                        </m:ctrlPr>
                      </m:d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𝑃</m:t>
                            </m:r>
                          </m:e>
                        </m:acc>
                        <m:r>
                          <a:rPr lang="en-US" b="0" i="1" baseline="0" smtClean="0">
                            <a:latin typeface="Cambria Math" panose="02040503050406030204" pitchFamily="18" charset="0"/>
                          </a:rPr>
                          <m:t>−</m:t>
                        </m:r>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𝐴</m:t>
                            </m:r>
                          </m:e>
                        </m:acc>
                      </m:e>
                    </m:d>
                  </m:oMath>
                </a14:m>
                <a:r>
                  <a:rPr lang="en-US" dirty="0" smtClean="0"/>
                  <a:t>. This however gives us the length of the projection, we want an interpolant</a:t>
                </a:r>
                <a:r>
                  <a:rPr lang="en-US" baseline="0" dirty="0" smtClean="0"/>
                  <a:t> between 0 and 1. To get this we simply divide again by the length of the line segment to finally get the equation for </a:t>
                </a:r>
                <a14:m>
                  <m:oMath xmlns:m="http://schemas.openxmlformats.org/officeDocument/2006/math">
                    <m:r>
                      <a:rPr lang="en-US" b="0" i="1" baseline="0" smtClean="0">
                        <a:latin typeface="Cambria Math" panose="02040503050406030204" pitchFamily="18" charset="0"/>
                      </a:rPr>
                      <m:t>𝑣</m:t>
                    </m:r>
                  </m:oMath>
                </a14:m>
                <a:r>
                  <a:rPr lang="en-US" baseline="0" dirty="0" smtClean="0"/>
                  <a:t>. Note that this is the equation for </a:t>
                </a:r>
                <a14:m>
                  <m:oMath xmlns:m="http://schemas.openxmlformats.org/officeDocument/2006/math">
                    <m:r>
                      <a:rPr lang="en-US" i="1" baseline="0" dirty="0" smtClean="0">
                        <a:latin typeface="Cambria Math" panose="02040503050406030204" pitchFamily="18" charset="0"/>
                      </a:rPr>
                      <m:t>𝑣</m:t>
                    </m:r>
                  </m:oMath>
                </a14:m>
                <a:r>
                  <a:rPr lang="en-US" baseline="0" dirty="0" smtClean="0"/>
                  <a:t> not </a:t>
                </a:r>
                <a14:m>
                  <m:oMath xmlns:m="http://schemas.openxmlformats.org/officeDocument/2006/math">
                    <m:r>
                      <a:rPr lang="en-US" i="1" baseline="0" dirty="0" smtClean="0">
                        <a:latin typeface="Cambria Math" panose="02040503050406030204" pitchFamily="18" charset="0"/>
                      </a:rPr>
                      <m:t>𝑢</m:t>
                    </m:r>
                  </m:oMath>
                </a14:m>
                <a:r>
                  <a:rPr lang="en-US" baseline="0" dirty="0" smtClean="0"/>
                  <a:t>.</a:t>
                </a:r>
              </a:p>
            </p:txBody>
          </p:sp>
        </mc:Choice>
        <mc:Fallback xmlns="">
          <p:sp>
            <p:nvSpPr>
              <p:cNvPr id="3" name="Notes Placeholder 2"/>
              <p:cNvSpPr>
                <a:spLocks noGrp="1"/>
              </p:cNvSpPr>
              <p:nvPr>
                <p:ph type="body" idx="1"/>
              </p:nvPr>
            </p:nvSpPr>
            <p:spPr/>
            <p:txBody>
              <a:bodyPr/>
              <a:lstStyle/>
              <a:p>
                <a:r>
                  <a:rPr lang="en-US" dirty="0" smtClean="0"/>
                  <a:t>Quick addendum here,</a:t>
                </a:r>
                <a:r>
                  <a:rPr lang="en-US" baseline="0" dirty="0" smtClean="0"/>
                  <a:t> how do we compute the </a:t>
                </a:r>
                <a:r>
                  <a:rPr lang="en-US" baseline="0" dirty="0" err="1" smtClean="0"/>
                  <a:t>barycentric</a:t>
                </a:r>
                <a:r>
                  <a:rPr lang="en-US" baseline="0" dirty="0" smtClean="0"/>
                  <a:t> coordinates of a line? We can do this almost the same way as with a 2d triangle, however we end up with 3 equations and 1 unknown (</a:t>
                </a:r>
                <a:r>
                  <a:rPr lang="en-US" baseline="0" dirty="0" err="1" smtClean="0"/>
                  <a:t>x,y,z</a:t>
                </a:r>
                <a:r>
                  <a:rPr lang="en-US" baseline="0" dirty="0" smtClean="0"/>
                  <a:t> to solve for u). To properly solve this we can just multiple both sides by the line segment’s vector: </a:t>
                </a:r>
                <a:r>
                  <a:rPr lang="en-US" b="0" i="0" baseline="0" smtClean="0">
                    <a:latin typeface="Cambria Math" panose="02040503050406030204" pitchFamily="18" charset="0"/>
                  </a:rPr>
                  <a:t>𝐴 ⃗</a:t>
                </a:r>
                <a:r>
                  <a:rPr lang="en-US" b="0" i="0" baseline="0" dirty="0" smtClean="0">
                    <a:latin typeface="Cambria Math" panose="02040503050406030204" pitchFamily="18" charset="0"/>
                  </a:rPr>
                  <a:t>−𝐵 ⃗</a:t>
                </a:r>
                <a:r>
                  <a:rPr lang="en-US" dirty="0" smtClean="0"/>
                  <a:t>. From here it’s simple to re-arrange</a:t>
                </a:r>
                <a:r>
                  <a:rPr lang="en-US" baseline="0" dirty="0" smtClean="0"/>
                  <a:t> to solve for u. Finally we can just use the identity of </a:t>
                </a:r>
                <a:r>
                  <a:rPr lang="en-US" b="0" i="0" baseline="0" smtClean="0">
                    <a:latin typeface="Cambria Math" panose="02040503050406030204" pitchFamily="18" charset="0"/>
                  </a:rPr>
                  <a:t>𝑢+𝑣=1</a:t>
                </a:r>
                <a:r>
                  <a:rPr lang="en-US" dirty="0" smtClean="0"/>
                  <a:t> to compute</a:t>
                </a:r>
                <a:r>
                  <a:rPr lang="en-US" baseline="0" dirty="0" smtClean="0"/>
                  <a:t> </a:t>
                </a:r>
                <a:r>
                  <a:rPr lang="en-US" b="0" i="0" baseline="0" smtClean="0">
                    <a:latin typeface="Cambria Math" panose="02040503050406030204" pitchFamily="18" charset="0"/>
                  </a:rPr>
                  <a:t>𝑣</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42</a:t>
            </a:fld>
            <a:endParaRPr lang="en-US"/>
          </a:p>
        </p:txBody>
      </p:sp>
    </p:spTree>
    <p:extLst>
      <p:ext uri="{BB962C8B-B14F-4D97-AF65-F5344CB8AC3E}">
        <p14:creationId xmlns:p14="http://schemas.microsoft.com/office/powerpoint/2010/main" val="36743369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A</a:t>
                </a:r>
                <a:r>
                  <a:rPr lang="en-US" baseline="0" dirty="0" smtClean="0"/>
                  <a:t> few miscellaneous points about barycentric coordinates and why they’re super useful (some of these we’ll see later).</a:t>
                </a:r>
              </a:p>
              <a:p>
                <a:endParaRPr lang="en-US" baseline="0" dirty="0" smtClean="0"/>
              </a:p>
              <a:p>
                <a:r>
                  <a:rPr lang="en-US" baseline="0" dirty="0" smtClean="0"/>
                  <a:t>One of the most important properties of barycentric coordinates is that they allow us to map points between different shapes. Given one triangle and a point we can compute the “same” point on some other arbitrary triangle by using the barycentric coordinates. This can be useful to map anchor points, un-project points, </a:t>
                </a:r>
                <a:r>
                  <a:rPr lang="en-US" baseline="0" dirty="0" err="1" smtClean="0"/>
                  <a:t>etc</a:t>
                </a:r>
                <a:r>
                  <a:rPr lang="en-US" baseline="0" dirty="0" smtClean="0"/>
                  <a:t>… we’ll see this application in particular when covering GJK.</a:t>
                </a:r>
              </a:p>
              <a:p>
                <a:endParaRPr lang="en-US" baseline="0" dirty="0" smtClean="0"/>
              </a:p>
              <a:p>
                <a:r>
                  <a:rPr lang="en-US" baseline="0" dirty="0" smtClean="0"/>
                  <a:t>Another useful property of barycentric coordinates is that they can be used to interpolate any value across the surface of a triangle. Not only this, but they’re what the GPU actually uses to draw triangles. Back in the day you probably learned the scanline approach, but this isn’t actually used in practice. There’s a number of reasons for this, but see this blog post and the next few articles for details: </a:t>
                </a:r>
                <a:r>
                  <a:rPr lang="en-US" dirty="0" smtClean="0"/>
                  <a:t>https://fgiesen.wordpress.com/2013/02/06/the-barycentric-conspirac/</a:t>
                </a:r>
              </a:p>
              <a:p>
                <a:r>
                  <a:rPr lang="en-US" dirty="0" smtClean="0"/>
                  <a:t>The</a:t>
                </a:r>
                <a:r>
                  <a:rPr lang="en-US" baseline="0" dirty="0" smtClean="0"/>
                  <a:t> basic idea is that barycentric coordinates allow high parallelization unlike scanline approaches.</a:t>
                </a:r>
                <a:endParaRPr lang="en-US" dirty="0"/>
              </a:p>
            </p:txBody>
          </p:sp>
        </mc:Choice>
        <mc:Fallback xmlns="">
          <p:sp>
            <p:nvSpPr>
              <p:cNvPr id="3" name="Notes Placeholder 2"/>
              <p:cNvSpPr>
                <a:spLocks noGrp="1"/>
              </p:cNvSpPr>
              <p:nvPr>
                <p:ph type="body" idx="1"/>
              </p:nvPr>
            </p:nvSpPr>
            <p:spPr/>
            <p:txBody>
              <a:bodyPr/>
              <a:lstStyle/>
              <a:p>
                <a:r>
                  <a:rPr lang="en-US" dirty="0" smtClean="0"/>
                  <a:t>Quick addendum here,</a:t>
                </a:r>
                <a:r>
                  <a:rPr lang="en-US" baseline="0" dirty="0" smtClean="0"/>
                  <a:t> how do we compute the </a:t>
                </a:r>
                <a:r>
                  <a:rPr lang="en-US" baseline="0" dirty="0" err="1" smtClean="0"/>
                  <a:t>barycentric</a:t>
                </a:r>
                <a:r>
                  <a:rPr lang="en-US" baseline="0" dirty="0" smtClean="0"/>
                  <a:t> coordinates of a line? We can do this almost the same way as with a 2d triangle, however we end up with 3 equations and 1 unknown (</a:t>
                </a:r>
                <a:r>
                  <a:rPr lang="en-US" baseline="0" dirty="0" err="1" smtClean="0"/>
                  <a:t>x,y,z</a:t>
                </a:r>
                <a:r>
                  <a:rPr lang="en-US" baseline="0" dirty="0" smtClean="0"/>
                  <a:t> to solve for u). To properly solve this we can just multiple both sides by the line segment’s vector: </a:t>
                </a:r>
                <a:r>
                  <a:rPr lang="en-US" b="0" i="0" baseline="0" smtClean="0">
                    <a:latin typeface="Cambria Math" panose="02040503050406030204" pitchFamily="18" charset="0"/>
                  </a:rPr>
                  <a:t>𝐴 ⃗</a:t>
                </a:r>
                <a:r>
                  <a:rPr lang="en-US" b="0" i="0" baseline="0" dirty="0" smtClean="0">
                    <a:latin typeface="Cambria Math" panose="02040503050406030204" pitchFamily="18" charset="0"/>
                  </a:rPr>
                  <a:t>−𝐵 ⃗</a:t>
                </a:r>
                <a:r>
                  <a:rPr lang="en-US" dirty="0" smtClean="0"/>
                  <a:t>. From here it’s simple to re-arrange</a:t>
                </a:r>
                <a:r>
                  <a:rPr lang="en-US" baseline="0" dirty="0" smtClean="0"/>
                  <a:t> to solve for u. Finally we can just use the identity of </a:t>
                </a:r>
                <a:r>
                  <a:rPr lang="en-US" b="0" i="0" baseline="0" smtClean="0">
                    <a:latin typeface="Cambria Math" panose="02040503050406030204" pitchFamily="18" charset="0"/>
                  </a:rPr>
                  <a:t>𝑢+𝑣=1</a:t>
                </a:r>
                <a:r>
                  <a:rPr lang="en-US" dirty="0" smtClean="0"/>
                  <a:t> to compute</a:t>
                </a:r>
                <a:r>
                  <a:rPr lang="en-US" baseline="0" dirty="0" smtClean="0"/>
                  <a:t> </a:t>
                </a:r>
                <a:r>
                  <a:rPr lang="en-US" b="0" i="0" baseline="0" smtClean="0">
                    <a:latin typeface="Cambria Math" panose="02040503050406030204" pitchFamily="18" charset="0"/>
                  </a:rPr>
                  <a:t>𝑣</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43</a:t>
            </a:fld>
            <a:endParaRPr lang="en-US"/>
          </a:p>
        </p:txBody>
      </p:sp>
    </p:spTree>
    <p:extLst>
      <p:ext uri="{BB962C8B-B14F-4D97-AF65-F5344CB8AC3E}">
        <p14:creationId xmlns:p14="http://schemas.microsoft.com/office/powerpoint/2010/main" val="2636580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Just as with Ray vs. Plane, we can look and see that we have 3</a:t>
                </a:r>
                <a:r>
                  <a:rPr lang="en-US" baseline="0" dirty="0" smtClean="0"/>
                  <a:t> equations with 3 unknowns. From here we can plug the ray equation into the sphere equation. This gives us a quadratic equation to solve for t. This tends to be a blocking point for lots of students though, as they don’t know how to solve this equation. If we can re-arrange this equation to a standard quadratic equation then we can use the quadratic formula to solve, but how?</a:t>
                </a:r>
                <a:endParaRPr lang="en-US" dirty="0" smtClean="0"/>
              </a:p>
            </p:txBody>
          </p:sp>
        </mc:Choice>
        <mc:Fallback xmlns="">
          <p:sp>
            <p:nvSpPr>
              <p:cNvPr id="3" name="Notes Placeholder 2"/>
              <p:cNvSpPr>
                <a:spLocks noGrp="1"/>
              </p:cNvSpPr>
              <p:nvPr>
                <p:ph type="body" idx="1"/>
              </p:nvPr>
            </p:nvSpPr>
            <p:spPr/>
            <p:txBody>
              <a:bodyPr/>
              <a:lstStyle/>
              <a:p>
                <a:r>
                  <a:rPr lang="en-US" dirty="0" smtClean="0"/>
                  <a:t>We can just plug the equation for a ray into the equation for a sphere to get:</a:t>
                </a:r>
              </a:p>
              <a:p>
                <a:r>
                  <a:rPr lang="en-US" i="0" dirty="0">
                    <a:latin typeface="Cambria Math" panose="02040503050406030204" pitchFamily="18" charset="0"/>
                  </a:rPr>
                  <a:t>(</a:t>
                </a:r>
                <a:r>
                  <a:rPr lang="en-US" i="0">
                    <a:latin typeface="Cambria Math" panose="02040503050406030204" pitchFamily="18" charset="0"/>
                  </a:rPr>
                  <a:t>𝑐 ⃗</a:t>
                </a:r>
                <a:r>
                  <a:rPr lang="en-US" i="0" dirty="0">
                    <a:latin typeface="Cambria Math" panose="02040503050406030204" pitchFamily="18" charset="0"/>
                  </a:rPr>
                  <a:t>_𝑠−𝑠 ⃗_𝑟</a:t>
                </a:r>
                <a:r>
                  <a:rPr lang="en-US" b="0" i="0" dirty="0" smtClean="0">
                    <a:latin typeface="Cambria Math" panose="02040503050406030204" pitchFamily="18" charset="0"/>
                  </a:rPr>
                  <a:t>−</a:t>
                </a:r>
                <a:r>
                  <a:rPr lang="en-US" i="0" dirty="0">
                    <a:latin typeface="Cambria Math" panose="02040503050406030204" pitchFamily="18" charset="0"/>
                  </a:rPr>
                  <a:t>𝑑 ⃗_𝑟 𝑡"</a:t>
                </a:r>
                <a:r>
                  <a:rPr lang="en-US" i="0" dirty="0"/>
                  <a:t> </a:t>
                </a:r>
                <a:r>
                  <a:rPr lang="en-US" i="0" dirty="0">
                    <a:latin typeface="Cambria Math" panose="02040503050406030204" pitchFamily="18" charset="0"/>
                  </a:rPr>
                  <a:t>" )</a:t>
                </a:r>
                <a:r>
                  <a:rPr lang="en-US" i="0" dirty="0" smtClean="0">
                    <a:latin typeface="Cambria Math" panose="02040503050406030204" pitchFamily="18" charset="0"/>
                  </a:rPr>
                  <a:t>^</a:t>
                </a:r>
                <a:r>
                  <a:rPr lang="en-US" i="0" dirty="0">
                    <a:latin typeface="Cambria Math" panose="02040503050406030204" pitchFamily="18" charset="0"/>
                  </a:rPr>
                  <a:t>2−𝑟^2=0</a:t>
                </a:r>
                <a:endParaRPr lang="en-US" dirty="0" smtClean="0"/>
              </a:p>
              <a:p>
                <a:r>
                  <a:rPr lang="en-US" dirty="0" smtClean="0"/>
                  <a:t>To make life a little</a:t>
                </a:r>
                <a:r>
                  <a:rPr lang="en-US" baseline="0" dirty="0" smtClean="0"/>
                  <a:t> easier, we can substitute </a:t>
                </a:r>
                <a:r>
                  <a:rPr lang="en-US" b="0" i="0" baseline="0" smtClean="0">
                    <a:latin typeface="Cambria Math" panose="02040503050406030204" pitchFamily="18" charset="0"/>
                  </a:rPr>
                  <a:t>𝑚 ⃗=𝑐 ⃗</a:t>
                </a:r>
                <a:r>
                  <a:rPr lang="en-US" b="0" i="0" baseline="0" dirty="0" smtClean="0">
                    <a:latin typeface="Cambria Math" panose="02040503050406030204" pitchFamily="18" charset="0"/>
                  </a:rPr>
                  <a:t>_𝑠−𝑠 ⃗_𝑟</a:t>
                </a:r>
                <a:r>
                  <a:rPr lang="en-US" dirty="0" smtClean="0"/>
                  <a:t> to get:</a:t>
                </a:r>
              </a:p>
              <a:p>
                <a:r>
                  <a:rPr lang="en-US" b="0" i="0" smtClean="0">
                    <a:latin typeface="Cambria Math" panose="02040503050406030204" pitchFamily="18" charset="0"/>
                  </a:rPr>
                  <a:t>(𝑚 ⃗−𝑑 ⃗_𝑟 𝑡)^2−𝑟^2=0</a:t>
                </a:r>
                <a:endParaRPr lang="en-US" b="0" dirty="0" smtClean="0"/>
              </a:p>
              <a:p>
                <a:r>
                  <a:rPr lang="en-US" dirty="0" smtClean="0"/>
                  <a:t>Which just expands to:</a:t>
                </a:r>
              </a:p>
              <a:p>
                <a:r>
                  <a:rPr lang="en-US" b="0" i="0" smtClean="0">
                    <a:latin typeface="Cambria Math" panose="02040503050406030204" pitchFamily="18" charset="0"/>
                  </a:rPr>
                  <a:t>𝑚 ⃗</a:t>
                </a:r>
                <a:r>
                  <a:rPr lang="en-US" b="0" i="0" dirty="0" smtClean="0">
                    <a:latin typeface="Cambria Math" panose="02040503050406030204" pitchFamily="18" charset="0"/>
                  </a:rPr>
                  <a:t>^2−2𝑚 ⃗∙𝑑 ⃗_𝑟 𝑡+𝑑 ⃗_𝑟^2 𝑡^2−𝑟^2=0</a:t>
                </a:r>
                <a:endParaRPr lang="en-US" dirty="0" smtClean="0"/>
              </a:p>
              <a:p>
                <a:r>
                  <a:rPr lang="en-US" dirty="0" smtClean="0"/>
                  <a:t>Which is a quadratic</a:t>
                </a:r>
                <a:r>
                  <a:rPr lang="en-US" baseline="0" dirty="0" smtClean="0"/>
                  <a:t> equation that can easily be solved with the quadratic formula:</a:t>
                </a:r>
              </a:p>
              <a:p>
                <a:r>
                  <a:rPr lang="en-US" b="0" i="0" smtClean="0">
                    <a:latin typeface="Cambria Math" panose="02040503050406030204" pitchFamily="18" charset="0"/>
                  </a:rPr>
                  <a:t>𝑡=(−𝑏±√(𝑏^2</a:t>
                </a:r>
                <a:r>
                  <a:rPr lang="en-US" b="0" i="0" smtClean="0">
                    <a:latin typeface="Cambria Math" panose="02040503050406030204" pitchFamily="18" charset="0"/>
                  </a:rPr>
                  <a:t>−4𝑎𝑐))/</a:t>
                </a:r>
                <a:r>
                  <a:rPr lang="en-US" b="0" i="0" smtClean="0">
                    <a:latin typeface="Cambria Math" panose="02040503050406030204" pitchFamily="18" charset="0"/>
                  </a:rPr>
                  <a:t>2𝑎</a:t>
                </a:r>
                <a:endParaRPr lang="en-US" dirty="0" smtClean="0"/>
              </a:p>
              <a:p>
                <a:r>
                  <a:rPr lang="en-US" dirty="0" smtClean="0"/>
                  <a:t>Note</a:t>
                </a:r>
                <a:r>
                  <a:rPr lang="en-US" baseline="0" dirty="0" smtClean="0"/>
                  <a:t> that the first time of intersection will always be the –</a:t>
                </a:r>
                <a:r>
                  <a:rPr lang="en-US" baseline="0" smtClean="0"/>
                  <a:t>discriminant term.</a:t>
                </a:r>
                <a:endParaRPr lang="en-US"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44</a:t>
            </a:fld>
            <a:endParaRPr lang="en-US"/>
          </a:p>
        </p:txBody>
      </p:sp>
    </p:spTree>
    <p:extLst>
      <p:ext uri="{BB962C8B-B14F-4D97-AF65-F5344CB8AC3E}">
        <p14:creationId xmlns:p14="http://schemas.microsoft.com/office/powerpoint/2010/main" val="18541210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Well</a:t>
                </a:r>
                <a:r>
                  <a:rPr lang="en-US" baseline="0" dirty="0" smtClean="0"/>
                  <a:t> there’s 2 ways to solve, the first is to just expand a 3-term square. This isn’t hard but most people don’t know how. A regular 2-term quadratic just multiplies every term by every other: </a:t>
                </a:r>
                <a14:m>
                  <m:oMath xmlns:m="http://schemas.openxmlformats.org/officeDocument/2006/math">
                    <m:r>
                      <a:rPr lang="en-US" b="0" i="1" baseline="0" smtClean="0">
                        <a:latin typeface="Cambria Math" panose="02040503050406030204" pitchFamily="18" charset="0"/>
                      </a:rPr>
                      <m:t>𝑎</m:t>
                    </m:r>
                    <m:r>
                      <a:rPr lang="en-US" b="0" i="1" baseline="0" smtClean="0">
                        <a:latin typeface="Cambria Math" panose="02040503050406030204" pitchFamily="18" charset="0"/>
                      </a:rPr>
                      <m:t>∗</m:t>
                    </m:r>
                    <m:r>
                      <a:rPr lang="en-US" b="0" i="1" baseline="0" smtClean="0">
                        <a:latin typeface="Cambria Math" panose="02040503050406030204" pitchFamily="18" charset="0"/>
                      </a:rPr>
                      <m:t>𝑎</m:t>
                    </m:r>
                    <m:r>
                      <a:rPr lang="en-US" b="0" i="1" baseline="0" smtClean="0">
                        <a:latin typeface="Cambria Math" panose="02040503050406030204" pitchFamily="18" charset="0"/>
                      </a:rPr>
                      <m:t>+</m:t>
                    </m:r>
                    <m:r>
                      <a:rPr lang="en-US" b="0" i="1" baseline="0" smtClean="0">
                        <a:latin typeface="Cambria Math" panose="02040503050406030204" pitchFamily="18" charset="0"/>
                      </a:rPr>
                      <m:t>𝑎</m:t>
                    </m:r>
                    <m:r>
                      <a:rPr lang="en-US" b="0" i="1" baseline="0" smtClean="0">
                        <a:latin typeface="Cambria Math" panose="02040503050406030204" pitchFamily="18" charset="0"/>
                      </a:rPr>
                      <m:t>∗</m:t>
                    </m:r>
                    <m:r>
                      <a:rPr lang="en-US" b="0" i="1" baseline="0" smtClean="0">
                        <a:latin typeface="Cambria Math" panose="02040503050406030204" pitchFamily="18" charset="0"/>
                      </a:rPr>
                      <m:t>𝑏</m:t>
                    </m:r>
                    <m:r>
                      <a:rPr lang="en-US" b="0" i="1" baseline="0" smtClean="0">
                        <a:latin typeface="Cambria Math" panose="02040503050406030204" pitchFamily="18" charset="0"/>
                      </a:rPr>
                      <m:t>+</m:t>
                    </m:r>
                    <m:r>
                      <a:rPr lang="en-US" b="0" i="1" baseline="0" smtClean="0">
                        <a:latin typeface="Cambria Math" panose="02040503050406030204" pitchFamily="18" charset="0"/>
                      </a:rPr>
                      <m:t>𝑏</m:t>
                    </m:r>
                    <m:r>
                      <a:rPr lang="en-US" b="0" i="1" baseline="0" smtClean="0">
                        <a:latin typeface="Cambria Math" panose="02040503050406030204" pitchFamily="18" charset="0"/>
                      </a:rPr>
                      <m:t>∗</m:t>
                    </m:r>
                    <m:r>
                      <a:rPr lang="en-US" b="0" i="1" baseline="0" smtClean="0">
                        <a:latin typeface="Cambria Math" panose="02040503050406030204" pitchFamily="18" charset="0"/>
                      </a:rPr>
                      <m:t>𝑎</m:t>
                    </m:r>
                    <m:r>
                      <a:rPr lang="en-US" b="0" i="1" baseline="0" smtClean="0">
                        <a:latin typeface="Cambria Math" panose="02040503050406030204" pitchFamily="18" charset="0"/>
                      </a:rPr>
                      <m:t>+</m:t>
                    </m:r>
                    <m:r>
                      <a:rPr lang="en-US" b="0" i="1" baseline="0" smtClean="0">
                        <a:latin typeface="Cambria Math" panose="02040503050406030204" pitchFamily="18" charset="0"/>
                      </a:rPr>
                      <m:t>𝑏</m:t>
                    </m:r>
                    <m:r>
                      <a:rPr lang="en-US" b="0" i="1" baseline="0" smtClean="0">
                        <a:latin typeface="Cambria Math" panose="02040503050406030204" pitchFamily="18" charset="0"/>
                      </a:rPr>
                      <m:t>∗</m:t>
                    </m:r>
                    <m:r>
                      <a:rPr lang="en-US" b="0" i="1" baseline="0" smtClean="0">
                        <a:latin typeface="Cambria Math" panose="02040503050406030204" pitchFamily="18" charset="0"/>
                      </a:rPr>
                      <m:t>𝑏</m:t>
                    </m:r>
                  </m:oMath>
                </a14:m>
                <a:r>
                  <a:rPr lang="en-US" dirty="0" smtClean="0"/>
                  <a:t>. The</a:t>
                </a:r>
                <a:r>
                  <a:rPr lang="en-US" baseline="0" dirty="0" smtClean="0"/>
                  <a:t> same is true for an </a:t>
                </a:r>
                <a14:m>
                  <m:oMath xmlns:m="http://schemas.openxmlformats.org/officeDocument/2006/math">
                    <m:r>
                      <a:rPr lang="en-US" b="0" i="1" baseline="0" smtClean="0">
                        <a:latin typeface="Cambria Math" panose="02040503050406030204" pitchFamily="18" charset="0"/>
                      </a:rPr>
                      <m:t>𝑛</m:t>
                    </m:r>
                  </m:oMath>
                </a14:m>
                <a:r>
                  <a:rPr lang="en-US" dirty="0" smtClean="0"/>
                  <a:t>-term versions.</a:t>
                </a:r>
              </a:p>
              <a:p>
                <a:endParaRPr lang="en-US" dirty="0" smtClean="0"/>
              </a:p>
              <a:p>
                <a:r>
                  <a:rPr lang="en-US" dirty="0" smtClean="0"/>
                  <a:t>There</a:t>
                </a:r>
                <a:r>
                  <a:rPr lang="en-US" baseline="0" dirty="0" smtClean="0"/>
                  <a:t> is an easier way that also reflects what we’ll tend to write in code. In the squared term we have a value multiplied by </a:t>
                </a:r>
                <a14:m>
                  <m:oMath xmlns:m="http://schemas.openxmlformats.org/officeDocument/2006/math">
                    <m:r>
                      <a:rPr lang="en-US" b="0" i="1" baseline="0" smtClean="0">
                        <a:latin typeface="Cambria Math" panose="02040503050406030204" pitchFamily="18" charset="0"/>
                      </a:rPr>
                      <m:t>𝑡</m:t>
                    </m:r>
                  </m:oMath>
                </a14:m>
                <a:r>
                  <a:rPr lang="en-US" dirty="0" smtClean="0"/>
                  <a:t> and then the</a:t>
                </a:r>
                <a:r>
                  <a:rPr lang="en-US" baseline="0" dirty="0" smtClean="0"/>
                  <a:t> other 2 terms. We can set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𝑚</m:t>
                        </m:r>
                      </m:e>
                    </m:acc>
                    <m:r>
                      <a:rPr lang="en-US" b="0" i="1" baseline="0" dirty="0" smtClean="0">
                        <a:latin typeface="Cambria Math" panose="02040503050406030204" pitchFamily="18" charset="0"/>
                      </a:rPr>
                      <m:t>=</m:t>
                    </m:r>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𝑐</m:t>
                            </m:r>
                          </m:e>
                        </m:acc>
                      </m:e>
                      <m:sub>
                        <m:r>
                          <a:rPr lang="en-US" b="0" i="1" baseline="0" dirty="0" smtClean="0">
                            <a:latin typeface="Cambria Math" panose="02040503050406030204" pitchFamily="18" charset="0"/>
                          </a:rPr>
                          <m:t>𝑠</m:t>
                        </m:r>
                      </m:sub>
                    </m:sSub>
                    <m:r>
                      <a:rPr lang="en-US" b="0" i="1" baseline="0" dirty="0" smtClean="0">
                        <a:latin typeface="Cambria Math" panose="02040503050406030204" pitchFamily="18" charset="0"/>
                      </a:rPr>
                      <m:t>−</m:t>
                    </m:r>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𝑠</m:t>
                            </m:r>
                          </m:e>
                        </m:acc>
                      </m:e>
                      <m:sub>
                        <m:r>
                          <a:rPr lang="en-US" b="0" i="1" baseline="0" dirty="0" smtClean="0">
                            <a:latin typeface="Cambria Math" panose="02040503050406030204" pitchFamily="18" charset="0"/>
                          </a:rPr>
                          <m:t>𝑟</m:t>
                        </m:r>
                      </m:sub>
                    </m:sSub>
                  </m:oMath>
                </a14:m>
                <a:r>
                  <a:rPr lang="en-US" dirty="0" smtClean="0"/>
                  <a:t> as both terms are constants.</a:t>
                </a:r>
                <a:r>
                  <a:rPr lang="en-US" baseline="0" dirty="0" smtClean="0"/>
                  <a:t> This allows us to expand using FOIL as normal.</a:t>
                </a:r>
                <a:endParaRPr lang="en-US" dirty="0" smtClean="0"/>
              </a:p>
            </p:txBody>
          </p:sp>
        </mc:Choice>
        <mc:Fallback xmlns="">
          <p:sp>
            <p:nvSpPr>
              <p:cNvPr id="3" name="Notes Placeholder 2"/>
              <p:cNvSpPr>
                <a:spLocks noGrp="1"/>
              </p:cNvSpPr>
              <p:nvPr>
                <p:ph type="body" idx="1"/>
              </p:nvPr>
            </p:nvSpPr>
            <p:spPr/>
            <p:txBody>
              <a:bodyPr/>
              <a:lstStyle/>
              <a:p>
                <a:r>
                  <a:rPr lang="en-US" dirty="0" smtClean="0"/>
                  <a:t>We can just plug the equation for a ray into the equation for a sphere to get:</a:t>
                </a:r>
              </a:p>
              <a:p>
                <a:r>
                  <a:rPr lang="en-US" i="0" dirty="0">
                    <a:latin typeface="Cambria Math" panose="02040503050406030204" pitchFamily="18" charset="0"/>
                  </a:rPr>
                  <a:t>(</a:t>
                </a:r>
                <a:r>
                  <a:rPr lang="en-US" i="0">
                    <a:latin typeface="Cambria Math" panose="02040503050406030204" pitchFamily="18" charset="0"/>
                  </a:rPr>
                  <a:t>𝑐 ⃗</a:t>
                </a:r>
                <a:r>
                  <a:rPr lang="en-US" i="0" dirty="0">
                    <a:latin typeface="Cambria Math" panose="02040503050406030204" pitchFamily="18" charset="0"/>
                  </a:rPr>
                  <a:t>_𝑠−𝑠 ⃗_𝑟</a:t>
                </a:r>
                <a:r>
                  <a:rPr lang="en-US" b="0" i="0" dirty="0" smtClean="0">
                    <a:latin typeface="Cambria Math" panose="02040503050406030204" pitchFamily="18" charset="0"/>
                  </a:rPr>
                  <a:t>−</a:t>
                </a:r>
                <a:r>
                  <a:rPr lang="en-US" i="0" dirty="0">
                    <a:latin typeface="Cambria Math" panose="02040503050406030204" pitchFamily="18" charset="0"/>
                  </a:rPr>
                  <a:t>𝑑 ⃗_𝑟 𝑡"</a:t>
                </a:r>
                <a:r>
                  <a:rPr lang="en-US" i="0" dirty="0"/>
                  <a:t> </a:t>
                </a:r>
                <a:r>
                  <a:rPr lang="en-US" i="0" dirty="0">
                    <a:latin typeface="Cambria Math" panose="02040503050406030204" pitchFamily="18" charset="0"/>
                  </a:rPr>
                  <a:t>" )</a:t>
                </a:r>
                <a:r>
                  <a:rPr lang="en-US" i="0" dirty="0" smtClean="0">
                    <a:latin typeface="Cambria Math" panose="02040503050406030204" pitchFamily="18" charset="0"/>
                  </a:rPr>
                  <a:t>^</a:t>
                </a:r>
                <a:r>
                  <a:rPr lang="en-US" i="0" dirty="0">
                    <a:latin typeface="Cambria Math" panose="02040503050406030204" pitchFamily="18" charset="0"/>
                  </a:rPr>
                  <a:t>2−𝑟^2=0</a:t>
                </a:r>
                <a:endParaRPr lang="en-US" dirty="0" smtClean="0"/>
              </a:p>
              <a:p>
                <a:r>
                  <a:rPr lang="en-US" dirty="0" smtClean="0"/>
                  <a:t>To make life a little</a:t>
                </a:r>
                <a:r>
                  <a:rPr lang="en-US" baseline="0" dirty="0" smtClean="0"/>
                  <a:t> easier, we can substitute </a:t>
                </a:r>
                <a:r>
                  <a:rPr lang="en-US" b="0" i="0" baseline="0" smtClean="0">
                    <a:latin typeface="Cambria Math" panose="02040503050406030204" pitchFamily="18" charset="0"/>
                  </a:rPr>
                  <a:t>𝑚 ⃗=𝑐 ⃗</a:t>
                </a:r>
                <a:r>
                  <a:rPr lang="en-US" b="0" i="0" baseline="0" dirty="0" smtClean="0">
                    <a:latin typeface="Cambria Math" panose="02040503050406030204" pitchFamily="18" charset="0"/>
                  </a:rPr>
                  <a:t>_𝑠−𝑠 ⃗_𝑟</a:t>
                </a:r>
                <a:r>
                  <a:rPr lang="en-US" dirty="0" smtClean="0"/>
                  <a:t> to get:</a:t>
                </a:r>
              </a:p>
              <a:p>
                <a:r>
                  <a:rPr lang="en-US" b="0" i="0" smtClean="0">
                    <a:latin typeface="Cambria Math" panose="02040503050406030204" pitchFamily="18" charset="0"/>
                  </a:rPr>
                  <a:t>(𝑚 ⃗−𝑑 ⃗_𝑟 𝑡)^2−𝑟^2=0</a:t>
                </a:r>
                <a:endParaRPr lang="en-US" b="0" dirty="0" smtClean="0"/>
              </a:p>
              <a:p>
                <a:r>
                  <a:rPr lang="en-US" dirty="0" smtClean="0"/>
                  <a:t>Which just expands to:</a:t>
                </a:r>
              </a:p>
              <a:p>
                <a:r>
                  <a:rPr lang="en-US" b="0" i="0" smtClean="0">
                    <a:latin typeface="Cambria Math" panose="02040503050406030204" pitchFamily="18" charset="0"/>
                  </a:rPr>
                  <a:t>𝑚 ⃗</a:t>
                </a:r>
                <a:r>
                  <a:rPr lang="en-US" b="0" i="0" dirty="0" smtClean="0">
                    <a:latin typeface="Cambria Math" panose="02040503050406030204" pitchFamily="18" charset="0"/>
                  </a:rPr>
                  <a:t>^2−2𝑚 ⃗∙𝑑 ⃗_𝑟 𝑡+𝑑 ⃗_𝑟^2 𝑡^2−𝑟^2=0</a:t>
                </a:r>
                <a:endParaRPr lang="en-US" dirty="0" smtClean="0"/>
              </a:p>
              <a:p>
                <a:r>
                  <a:rPr lang="en-US" dirty="0" smtClean="0"/>
                  <a:t>Which is a quadratic</a:t>
                </a:r>
                <a:r>
                  <a:rPr lang="en-US" baseline="0" dirty="0" smtClean="0"/>
                  <a:t> equation that can easily be solved with the quadratic formula:</a:t>
                </a:r>
              </a:p>
              <a:p>
                <a:r>
                  <a:rPr lang="en-US" b="0" i="0" smtClean="0">
                    <a:latin typeface="Cambria Math" panose="02040503050406030204" pitchFamily="18" charset="0"/>
                  </a:rPr>
                  <a:t>𝑡=(−𝑏±√(𝑏^2</a:t>
                </a:r>
                <a:r>
                  <a:rPr lang="en-US" b="0" i="0" smtClean="0">
                    <a:latin typeface="Cambria Math" panose="02040503050406030204" pitchFamily="18" charset="0"/>
                  </a:rPr>
                  <a:t>−4𝑎𝑐))/</a:t>
                </a:r>
                <a:r>
                  <a:rPr lang="en-US" b="0" i="0" smtClean="0">
                    <a:latin typeface="Cambria Math" panose="02040503050406030204" pitchFamily="18" charset="0"/>
                  </a:rPr>
                  <a:t>2𝑎</a:t>
                </a:r>
                <a:endParaRPr lang="en-US" dirty="0" smtClean="0"/>
              </a:p>
              <a:p>
                <a:r>
                  <a:rPr lang="en-US" dirty="0" smtClean="0"/>
                  <a:t>Note</a:t>
                </a:r>
                <a:r>
                  <a:rPr lang="en-US" baseline="0" dirty="0" smtClean="0"/>
                  <a:t> that the first time of intersection will always be the –</a:t>
                </a:r>
                <a:r>
                  <a:rPr lang="en-US" baseline="0" smtClean="0"/>
                  <a:t>discriminant term.</a:t>
                </a:r>
                <a:endParaRPr lang="en-US"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45</a:t>
            </a:fld>
            <a:endParaRPr lang="en-US"/>
          </a:p>
        </p:txBody>
      </p:sp>
    </p:spTree>
    <p:extLst>
      <p:ext uri="{BB962C8B-B14F-4D97-AF65-F5344CB8AC3E}">
        <p14:creationId xmlns:p14="http://schemas.microsoft.com/office/powerpoint/2010/main" val="16801994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0" dirty="0" smtClean="0"/>
                  <a:t>Now</a:t>
                </a:r>
                <a:r>
                  <a:rPr lang="en-US" b="0" baseline="0" dirty="0" smtClean="0"/>
                  <a:t> that we can get a quadratic equation we can solve using the quadratic formula as pictured above. Before blindly applying this we need to know what can cause this to fail. </a:t>
                </a:r>
              </a:p>
            </p:txBody>
          </p:sp>
        </mc:Choice>
        <mc:Fallback xmlns="">
          <p:sp>
            <p:nvSpPr>
              <p:cNvPr id="3" name="Notes Placeholder 2"/>
              <p:cNvSpPr>
                <a:spLocks noGrp="1"/>
              </p:cNvSpPr>
              <p:nvPr>
                <p:ph type="body" idx="1"/>
              </p:nvPr>
            </p:nvSpPr>
            <p:spPr/>
            <p:txBody>
              <a:bodyPr/>
              <a:lstStyle/>
              <a:p>
                <a:r>
                  <a:rPr lang="en-US" dirty="0" smtClean="0"/>
                  <a:t>We can just plug the equation for a ray into the equation for a sphere to get:</a:t>
                </a:r>
              </a:p>
              <a:p>
                <a:r>
                  <a:rPr lang="en-US" i="0" dirty="0">
                    <a:latin typeface="Cambria Math" panose="02040503050406030204" pitchFamily="18" charset="0"/>
                  </a:rPr>
                  <a:t>(</a:t>
                </a:r>
                <a:r>
                  <a:rPr lang="en-US" i="0">
                    <a:latin typeface="Cambria Math" panose="02040503050406030204" pitchFamily="18" charset="0"/>
                  </a:rPr>
                  <a:t>𝑐 ⃗</a:t>
                </a:r>
                <a:r>
                  <a:rPr lang="en-US" i="0" dirty="0">
                    <a:latin typeface="Cambria Math" panose="02040503050406030204" pitchFamily="18" charset="0"/>
                  </a:rPr>
                  <a:t>_𝑠−𝑠 ⃗_𝑟</a:t>
                </a:r>
                <a:r>
                  <a:rPr lang="en-US" b="0" i="0" dirty="0" smtClean="0">
                    <a:latin typeface="Cambria Math" panose="02040503050406030204" pitchFamily="18" charset="0"/>
                  </a:rPr>
                  <a:t>−</a:t>
                </a:r>
                <a:r>
                  <a:rPr lang="en-US" i="0" dirty="0">
                    <a:latin typeface="Cambria Math" panose="02040503050406030204" pitchFamily="18" charset="0"/>
                  </a:rPr>
                  <a:t>𝑑 ⃗_𝑟 𝑡"</a:t>
                </a:r>
                <a:r>
                  <a:rPr lang="en-US" i="0" dirty="0"/>
                  <a:t> </a:t>
                </a:r>
                <a:r>
                  <a:rPr lang="en-US" i="0" dirty="0">
                    <a:latin typeface="Cambria Math" panose="02040503050406030204" pitchFamily="18" charset="0"/>
                  </a:rPr>
                  <a:t>" )</a:t>
                </a:r>
                <a:r>
                  <a:rPr lang="en-US" i="0" dirty="0" smtClean="0">
                    <a:latin typeface="Cambria Math" panose="02040503050406030204" pitchFamily="18" charset="0"/>
                  </a:rPr>
                  <a:t>^</a:t>
                </a:r>
                <a:r>
                  <a:rPr lang="en-US" i="0" dirty="0">
                    <a:latin typeface="Cambria Math" panose="02040503050406030204" pitchFamily="18" charset="0"/>
                  </a:rPr>
                  <a:t>2−𝑟^2=0</a:t>
                </a:r>
                <a:endParaRPr lang="en-US" dirty="0" smtClean="0"/>
              </a:p>
              <a:p>
                <a:r>
                  <a:rPr lang="en-US" dirty="0" smtClean="0"/>
                  <a:t>To make life a little</a:t>
                </a:r>
                <a:r>
                  <a:rPr lang="en-US" baseline="0" dirty="0" smtClean="0"/>
                  <a:t> easier, we can substitute </a:t>
                </a:r>
                <a:r>
                  <a:rPr lang="en-US" b="0" i="0" baseline="0" smtClean="0">
                    <a:latin typeface="Cambria Math" panose="02040503050406030204" pitchFamily="18" charset="0"/>
                  </a:rPr>
                  <a:t>𝑚 ⃗=𝑐 ⃗</a:t>
                </a:r>
                <a:r>
                  <a:rPr lang="en-US" b="0" i="0" baseline="0" dirty="0" smtClean="0">
                    <a:latin typeface="Cambria Math" panose="02040503050406030204" pitchFamily="18" charset="0"/>
                  </a:rPr>
                  <a:t>_𝑠−𝑠 ⃗_𝑟</a:t>
                </a:r>
                <a:r>
                  <a:rPr lang="en-US" dirty="0" smtClean="0"/>
                  <a:t> to get:</a:t>
                </a:r>
              </a:p>
              <a:p>
                <a:r>
                  <a:rPr lang="en-US" b="0" i="0" smtClean="0">
                    <a:latin typeface="Cambria Math" panose="02040503050406030204" pitchFamily="18" charset="0"/>
                  </a:rPr>
                  <a:t>(𝑚 ⃗−𝑑 ⃗_𝑟 𝑡)^2−𝑟^2=0</a:t>
                </a:r>
                <a:endParaRPr lang="en-US" b="0" dirty="0" smtClean="0"/>
              </a:p>
              <a:p>
                <a:r>
                  <a:rPr lang="en-US" dirty="0" smtClean="0"/>
                  <a:t>Which just expands to:</a:t>
                </a:r>
              </a:p>
              <a:p>
                <a:r>
                  <a:rPr lang="en-US" b="0" i="0" smtClean="0">
                    <a:latin typeface="Cambria Math" panose="02040503050406030204" pitchFamily="18" charset="0"/>
                  </a:rPr>
                  <a:t>𝑚 ⃗</a:t>
                </a:r>
                <a:r>
                  <a:rPr lang="en-US" b="0" i="0" dirty="0" smtClean="0">
                    <a:latin typeface="Cambria Math" panose="02040503050406030204" pitchFamily="18" charset="0"/>
                  </a:rPr>
                  <a:t>^2−2𝑚 ⃗∙𝑑 ⃗_𝑟 𝑡+𝑑 ⃗_𝑟^2 𝑡^2−𝑟^2=0</a:t>
                </a:r>
                <a:endParaRPr lang="en-US" dirty="0" smtClean="0"/>
              </a:p>
              <a:p>
                <a:r>
                  <a:rPr lang="en-US" dirty="0" smtClean="0"/>
                  <a:t>Which is a quadratic</a:t>
                </a:r>
                <a:r>
                  <a:rPr lang="en-US" baseline="0" dirty="0" smtClean="0"/>
                  <a:t> equation that can easily be solved with the quadratic formula:</a:t>
                </a:r>
              </a:p>
              <a:p>
                <a:r>
                  <a:rPr lang="en-US" b="0" i="0" smtClean="0">
                    <a:latin typeface="Cambria Math" panose="02040503050406030204" pitchFamily="18" charset="0"/>
                  </a:rPr>
                  <a:t>𝑡=(−𝑏±√(𝑏^2</a:t>
                </a:r>
                <a:r>
                  <a:rPr lang="en-US" b="0" i="0" smtClean="0">
                    <a:latin typeface="Cambria Math" panose="02040503050406030204" pitchFamily="18" charset="0"/>
                  </a:rPr>
                  <a:t>−4𝑎𝑐))/</a:t>
                </a:r>
                <a:r>
                  <a:rPr lang="en-US" b="0" i="0" smtClean="0">
                    <a:latin typeface="Cambria Math" panose="02040503050406030204" pitchFamily="18" charset="0"/>
                  </a:rPr>
                  <a:t>2𝑎</a:t>
                </a:r>
                <a:endParaRPr lang="en-US" dirty="0" smtClean="0"/>
              </a:p>
              <a:p>
                <a:r>
                  <a:rPr lang="en-US" dirty="0" smtClean="0"/>
                  <a:t>Note</a:t>
                </a:r>
                <a:r>
                  <a:rPr lang="en-US" baseline="0" dirty="0" smtClean="0"/>
                  <a:t> that the first time of intersection will always be the –</a:t>
                </a:r>
                <a:r>
                  <a:rPr lang="en-US" baseline="0" smtClean="0"/>
                  <a:t>discriminant term.</a:t>
                </a:r>
                <a:endParaRPr lang="en-US"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46</a:t>
            </a:fld>
            <a:endParaRPr lang="en-US"/>
          </a:p>
        </p:txBody>
      </p:sp>
    </p:spTree>
    <p:extLst>
      <p:ext uri="{BB962C8B-B14F-4D97-AF65-F5344CB8AC3E}">
        <p14:creationId xmlns:p14="http://schemas.microsoft.com/office/powerpoint/2010/main" val="34333778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0" baseline="0" dirty="0" smtClean="0"/>
                  <a:t>The first case to consider is what happens if the denominator is 0? This can only happen if </a:t>
                </a:r>
                <a14:m>
                  <m:oMath xmlns:m="http://schemas.openxmlformats.org/officeDocument/2006/math">
                    <m:r>
                      <a:rPr lang="en-US" b="0" i="1" baseline="0" smtClean="0">
                        <a:latin typeface="Cambria Math" panose="02040503050406030204" pitchFamily="18" charset="0"/>
                      </a:rPr>
                      <m:t>𝑎</m:t>
                    </m:r>
                    <m:r>
                      <a:rPr lang="en-US" b="0" i="1" baseline="0" smtClean="0">
                        <a:latin typeface="Cambria Math" panose="02040503050406030204" pitchFamily="18" charset="0"/>
                      </a:rPr>
                      <m:t>=0</m:t>
                    </m:r>
                  </m:oMath>
                </a14:m>
                <a:r>
                  <a:rPr lang="en-US" b="0" baseline="0" dirty="0" smtClean="0"/>
                  <a:t>. If you follow through on the math you would’ve seen that </a:t>
                </a:r>
                <a14:m>
                  <m:oMath xmlns:m="http://schemas.openxmlformats.org/officeDocument/2006/math">
                    <m:r>
                      <a:rPr lang="en-US" b="0" i="1" baseline="0" smtClean="0">
                        <a:latin typeface="Cambria Math" panose="02040503050406030204" pitchFamily="18" charset="0"/>
                      </a:rPr>
                      <m:t>𝑎</m:t>
                    </m:r>
                    <m:r>
                      <a:rPr lang="en-US" b="0" i="1" baseline="0" smtClean="0">
                        <a:latin typeface="Cambria Math" panose="02040503050406030204" pitchFamily="18" charset="0"/>
                      </a:rPr>
                      <m:t>=</m:t>
                    </m:r>
                    <m:sSup>
                      <m:sSupPr>
                        <m:ctrlPr>
                          <a:rPr lang="en-US" b="0" i="1" baseline="0" dirty="0" smtClean="0">
                            <a:latin typeface="Cambria Math" panose="02040503050406030204" pitchFamily="18" charset="0"/>
                          </a:rPr>
                        </m:ctrlPr>
                      </m:sSup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𝑑</m:t>
                            </m:r>
                          </m:e>
                        </m:acc>
                      </m:e>
                      <m:sup>
                        <m:r>
                          <a:rPr lang="en-US" b="0" i="1" baseline="0" dirty="0" smtClean="0">
                            <a:latin typeface="Cambria Math" panose="02040503050406030204" pitchFamily="18" charset="0"/>
                          </a:rPr>
                          <m:t>2</m:t>
                        </m:r>
                      </m:sup>
                    </m:sSup>
                  </m:oMath>
                </a14:m>
                <a:r>
                  <a:rPr lang="en-US" b="0" baseline="0" dirty="0" smtClean="0"/>
                  <a:t> which can only be zero if the ray direction is zero.</a:t>
                </a:r>
              </a:p>
              <a:p>
                <a:endParaRPr lang="en-US" b="0" baseline="0" dirty="0" smtClean="0"/>
              </a:p>
              <a:p>
                <a:r>
                  <a:rPr lang="en-US" b="0" baseline="0" dirty="0" smtClean="0"/>
                  <a:t>The second thing to consider is the discriminant. Remember, the discriminant is the portion under the square root, that is </a:t>
                </a:r>
                <a14:m>
                  <m:oMath xmlns:m="http://schemas.openxmlformats.org/officeDocument/2006/math">
                    <m:r>
                      <m:rPr>
                        <m:sty m:val="p"/>
                      </m:rPr>
                      <a:rPr lang="en-US" b="0" i="0" baseline="0" smtClean="0">
                        <a:latin typeface="Cambria Math" panose="02040503050406030204" pitchFamily="18" charset="0"/>
                      </a:rPr>
                      <m:t>Δ</m:t>
                    </m:r>
                    <m:r>
                      <a:rPr lang="en-US" b="0" i="1" baseline="0" smtClean="0">
                        <a:latin typeface="Cambria Math" panose="02040503050406030204" pitchFamily="18" charset="0"/>
                      </a:rPr>
                      <m:t>=</m:t>
                    </m:r>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𝑏</m:t>
                        </m:r>
                      </m:e>
                      <m:sup>
                        <m:r>
                          <a:rPr lang="en-US" b="0" i="1" baseline="0" smtClean="0">
                            <a:latin typeface="Cambria Math" panose="02040503050406030204" pitchFamily="18" charset="0"/>
                          </a:rPr>
                          <m:t>2</m:t>
                        </m:r>
                      </m:sup>
                    </m:sSup>
                    <m:r>
                      <a:rPr lang="en-US" b="0" i="1" baseline="0" smtClean="0">
                        <a:latin typeface="Cambria Math" panose="02040503050406030204" pitchFamily="18" charset="0"/>
                      </a:rPr>
                      <m:t>−4</m:t>
                    </m:r>
                    <m:r>
                      <a:rPr lang="en-US" b="0" i="1" baseline="0" smtClean="0">
                        <a:latin typeface="Cambria Math" panose="02040503050406030204" pitchFamily="18" charset="0"/>
                      </a:rPr>
                      <m:t>𝑎𝑐</m:t>
                    </m:r>
                  </m:oMath>
                </a14:m>
                <a:r>
                  <a:rPr lang="en-US" b="0" baseline="0" dirty="0" smtClean="0"/>
                  <a:t>. There’s actually 3 cases to consider here, the discriminant being negative, positive and zero. Each of these means something useful to us.</a:t>
                </a:r>
                <a:endParaRPr lang="en-US" dirty="0" smtClean="0"/>
              </a:p>
            </p:txBody>
          </p:sp>
        </mc:Choice>
        <mc:Fallback xmlns="">
          <p:sp>
            <p:nvSpPr>
              <p:cNvPr id="3" name="Notes Placeholder 2"/>
              <p:cNvSpPr>
                <a:spLocks noGrp="1"/>
              </p:cNvSpPr>
              <p:nvPr>
                <p:ph type="body" idx="1"/>
              </p:nvPr>
            </p:nvSpPr>
            <p:spPr/>
            <p:txBody>
              <a:bodyPr/>
              <a:lstStyle/>
              <a:p>
                <a:r>
                  <a:rPr lang="en-US" dirty="0" smtClean="0"/>
                  <a:t>We can just plug the equation for a ray into the equation for a sphere to get:</a:t>
                </a:r>
              </a:p>
              <a:p>
                <a:r>
                  <a:rPr lang="en-US" i="0" dirty="0">
                    <a:latin typeface="Cambria Math" panose="02040503050406030204" pitchFamily="18" charset="0"/>
                  </a:rPr>
                  <a:t>(</a:t>
                </a:r>
                <a:r>
                  <a:rPr lang="en-US" i="0">
                    <a:latin typeface="Cambria Math" panose="02040503050406030204" pitchFamily="18" charset="0"/>
                  </a:rPr>
                  <a:t>𝑐 ⃗</a:t>
                </a:r>
                <a:r>
                  <a:rPr lang="en-US" i="0" dirty="0">
                    <a:latin typeface="Cambria Math" panose="02040503050406030204" pitchFamily="18" charset="0"/>
                  </a:rPr>
                  <a:t>_𝑠−𝑠 ⃗_𝑟</a:t>
                </a:r>
                <a:r>
                  <a:rPr lang="en-US" b="0" i="0" dirty="0" smtClean="0">
                    <a:latin typeface="Cambria Math" panose="02040503050406030204" pitchFamily="18" charset="0"/>
                  </a:rPr>
                  <a:t>−</a:t>
                </a:r>
                <a:r>
                  <a:rPr lang="en-US" i="0" dirty="0">
                    <a:latin typeface="Cambria Math" panose="02040503050406030204" pitchFamily="18" charset="0"/>
                  </a:rPr>
                  <a:t>𝑑 ⃗_𝑟 𝑡"</a:t>
                </a:r>
                <a:r>
                  <a:rPr lang="en-US" i="0" dirty="0"/>
                  <a:t> </a:t>
                </a:r>
                <a:r>
                  <a:rPr lang="en-US" i="0" dirty="0">
                    <a:latin typeface="Cambria Math" panose="02040503050406030204" pitchFamily="18" charset="0"/>
                  </a:rPr>
                  <a:t>" )</a:t>
                </a:r>
                <a:r>
                  <a:rPr lang="en-US" i="0" dirty="0" smtClean="0">
                    <a:latin typeface="Cambria Math" panose="02040503050406030204" pitchFamily="18" charset="0"/>
                  </a:rPr>
                  <a:t>^</a:t>
                </a:r>
                <a:r>
                  <a:rPr lang="en-US" i="0" dirty="0">
                    <a:latin typeface="Cambria Math" panose="02040503050406030204" pitchFamily="18" charset="0"/>
                  </a:rPr>
                  <a:t>2−𝑟^2=0</a:t>
                </a:r>
                <a:endParaRPr lang="en-US" dirty="0" smtClean="0"/>
              </a:p>
              <a:p>
                <a:r>
                  <a:rPr lang="en-US" dirty="0" smtClean="0"/>
                  <a:t>To make life a little</a:t>
                </a:r>
                <a:r>
                  <a:rPr lang="en-US" baseline="0" dirty="0" smtClean="0"/>
                  <a:t> easier, we can substitute </a:t>
                </a:r>
                <a:r>
                  <a:rPr lang="en-US" b="0" i="0" baseline="0" smtClean="0">
                    <a:latin typeface="Cambria Math" panose="02040503050406030204" pitchFamily="18" charset="0"/>
                  </a:rPr>
                  <a:t>𝑚 ⃗=𝑐 ⃗</a:t>
                </a:r>
                <a:r>
                  <a:rPr lang="en-US" b="0" i="0" baseline="0" dirty="0" smtClean="0">
                    <a:latin typeface="Cambria Math" panose="02040503050406030204" pitchFamily="18" charset="0"/>
                  </a:rPr>
                  <a:t>_𝑠−𝑠 ⃗_𝑟</a:t>
                </a:r>
                <a:r>
                  <a:rPr lang="en-US" dirty="0" smtClean="0"/>
                  <a:t> to get:</a:t>
                </a:r>
              </a:p>
              <a:p>
                <a:r>
                  <a:rPr lang="en-US" b="0" i="0" smtClean="0">
                    <a:latin typeface="Cambria Math" panose="02040503050406030204" pitchFamily="18" charset="0"/>
                  </a:rPr>
                  <a:t>(𝑚 ⃗−𝑑 ⃗_𝑟 𝑡)^2−𝑟^2=0</a:t>
                </a:r>
                <a:endParaRPr lang="en-US" b="0" dirty="0" smtClean="0"/>
              </a:p>
              <a:p>
                <a:r>
                  <a:rPr lang="en-US" dirty="0" smtClean="0"/>
                  <a:t>Which just expands to:</a:t>
                </a:r>
              </a:p>
              <a:p>
                <a:r>
                  <a:rPr lang="en-US" b="0" i="0" smtClean="0">
                    <a:latin typeface="Cambria Math" panose="02040503050406030204" pitchFamily="18" charset="0"/>
                  </a:rPr>
                  <a:t>𝑚 ⃗</a:t>
                </a:r>
                <a:r>
                  <a:rPr lang="en-US" b="0" i="0" dirty="0" smtClean="0">
                    <a:latin typeface="Cambria Math" panose="02040503050406030204" pitchFamily="18" charset="0"/>
                  </a:rPr>
                  <a:t>^2−2𝑚 ⃗∙𝑑 ⃗_𝑟 𝑡+𝑑 ⃗_𝑟^2 𝑡^2−𝑟^2=0</a:t>
                </a:r>
                <a:endParaRPr lang="en-US" dirty="0" smtClean="0"/>
              </a:p>
              <a:p>
                <a:r>
                  <a:rPr lang="en-US" dirty="0" smtClean="0"/>
                  <a:t>Which is a quadratic</a:t>
                </a:r>
                <a:r>
                  <a:rPr lang="en-US" baseline="0" dirty="0" smtClean="0"/>
                  <a:t> equation that can easily be solved with the quadratic formula:</a:t>
                </a:r>
              </a:p>
              <a:p>
                <a:r>
                  <a:rPr lang="en-US" b="0" i="0" smtClean="0">
                    <a:latin typeface="Cambria Math" panose="02040503050406030204" pitchFamily="18" charset="0"/>
                  </a:rPr>
                  <a:t>𝑡=(−𝑏±√(𝑏^2</a:t>
                </a:r>
                <a:r>
                  <a:rPr lang="en-US" b="0" i="0" smtClean="0">
                    <a:latin typeface="Cambria Math" panose="02040503050406030204" pitchFamily="18" charset="0"/>
                  </a:rPr>
                  <a:t>−4𝑎𝑐))/</a:t>
                </a:r>
                <a:r>
                  <a:rPr lang="en-US" b="0" i="0" smtClean="0">
                    <a:latin typeface="Cambria Math" panose="02040503050406030204" pitchFamily="18" charset="0"/>
                  </a:rPr>
                  <a:t>2𝑎</a:t>
                </a:r>
                <a:endParaRPr lang="en-US" dirty="0" smtClean="0"/>
              </a:p>
              <a:p>
                <a:r>
                  <a:rPr lang="en-US" dirty="0" smtClean="0"/>
                  <a:t>Note</a:t>
                </a:r>
                <a:r>
                  <a:rPr lang="en-US" baseline="0" dirty="0" smtClean="0"/>
                  <a:t> that the first time of intersection will always be the –</a:t>
                </a:r>
                <a:r>
                  <a:rPr lang="en-US" baseline="0" smtClean="0"/>
                  <a:t>discriminant term.</a:t>
                </a:r>
                <a:endParaRPr lang="en-US"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47</a:t>
            </a:fld>
            <a:endParaRPr lang="en-US"/>
          </a:p>
        </p:txBody>
      </p:sp>
    </p:spTree>
    <p:extLst>
      <p:ext uri="{BB962C8B-B14F-4D97-AF65-F5344CB8AC3E}">
        <p14:creationId xmlns:p14="http://schemas.microsoft.com/office/powerpoint/2010/main" val="18571674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first case is if the discriminant</a:t>
                </a:r>
                <a:r>
                  <a:rPr lang="en-US" baseline="0" dirty="0" smtClean="0"/>
                  <a:t> is negative. In this case we have to take the square root of a negative number. Well this would give us an imaginary number, technically meaning the solution is in complex space…but let’s just stick to Euclidean space. This means that there is no solution and hence the ray’s line doesn’t hit the sphere.</a:t>
                </a:r>
                <a:endParaRPr lang="en-US" dirty="0" smtClean="0"/>
              </a:p>
            </p:txBody>
          </p:sp>
        </mc:Choice>
        <mc:Fallback xmlns="">
          <p:sp>
            <p:nvSpPr>
              <p:cNvPr id="3" name="Notes Placeholder 2"/>
              <p:cNvSpPr>
                <a:spLocks noGrp="1"/>
              </p:cNvSpPr>
              <p:nvPr>
                <p:ph type="body" idx="1"/>
              </p:nvPr>
            </p:nvSpPr>
            <p:spPr/>
            <p:txBody>
              <a:bodyPr/>
              <a:lstStyle/>
              <a:p>
                <a:r>
                  <a:rPr lang="en-US" dirty="0" smtClean="0"/>
                  <a:t>We can just plug the equation for a ray into the equation for a sphere to get:</a:t>
                </a:r>
              </a:p>
              <a:p>
                <a:r>
                  <a:rPr lang="en-US" i="0" dirty="0">
                    <a:latin typeface="Cambria Math" panose="02040503050406030204" pitchFamily="18" charset="0"/>
                  </a:rPr>
                  <a:t>(</a:t>
                </a:r>
                <a:r>
                  <a:rPr lang="en-US" i="0">
                    <a:latin typeface="Cambria Math" panose="02040503050406030204" pitchFamily="18" charset="0"/>
                  </a:rPr>
                  <a:t>𝑐 ⃗</a:t>
                </a:r>
                <a:r>
                  <a:rPr lang="en-US" i="0" dirty="0">
                    <a:latin typeface="Cambria Math" panose="02040503050406030204" pitchFamily="18" charset="0"/>
                  </a:rPr>
                  <a:t>_𝑠−𝑠 ⃗_𝑟</a:t>
                </a:r>
                <a:r>
                  <a:rPr lang="en-US" b="0" i="0" dirty="0" smtClean="0">
                    <a:latin typeface="Cambria Math" panose="02040503050406030204" pitchFamily="18" charset="0"/>
                  </a:rPr>
                  <a:t>−</a:t>
                </a:r>
                <a:r>
                  <a:rPr lang="en-US" i="0" dirty="0">
                    <a:latin typeface="Cambria Math" panose="02040503050406030204" pitchFamily="18" charset="0"/>
                  </a:rPr>
                  <a:t>𝑑 ⃗_𝑟 𝑡"</a:t>
                </a:r>
                <a:r>
                  <a:rPr lang="en-US" i="0" dirty="0"/>
                  <a:t> </a:t>
                </a:r>
                <a:r>
                  <a:rPr lang="en-US" i="0" dirty="0">
                    <a:latin typeface="Cambria Math" panose="02040503050406030204" pitchFamily="18" charset="0"/>
                  </a:rPr>
                  <a:t>" )</a:t>
                </a:r>
                <a:r>
                  <a:rPr lang="en-US" i="0" dirty="0" smtClean="0">
                    <a:latin typeface="Cambria Math" panose="02040503050406030204" pitchFamily="18" charset="0"/>
                  </a:rPr>
                  <a:t>^</a:t>
                </a:r>
                <a:r>
                  <a:rPr lang="en-US" i="0" dirty="0">
                    <a:latin typeface="Cambria Math" panose="02040503050406030204" pitchFamily="18" charset="0"/>
                  </a:rPr>
                  <a:t>2−𝑟^2=0</a:t>
                </a:r>
                <a:endParaRPr lang="en-US" dirty="0" smtClean="0"/>
              </a:p>
              <a:p>
                <a:r>
                  <a:rPr lang="en-US" dirty="0" smtClean="0"/>
                  <a:t>To make life a little</a:t>
                </a:r>
                <a:r>
                  <a:rPr lang="en-US" baseline="0" dirty="0" smtClean="0"/>
                  <a:t> easier, we can substitute </a:t>
                </a:r>
                <a:r>
                  <a:rPr lang="en-US" b="0" i="0" baseline="0" smtClean="0">
                    <a:latin typeface="Cambria Math" panose="02040503050406030204" pitchFamily="18" charset="0"/>
                  </a:rPr>
                  <a:t>𝑚 ⃗=𝑐 ⃗</a:t>
                </a:r>
                <a:r>
                  <a:rPr lang="en-US" b="0" i="0" baseline="0" dirty="0" smtClean="0">
                    <a:latin typeface="Cambria Math" panose="02040503050406030204" pitchFamily="18" charset="0"/>
                  </a:rPr>
                  <a:t>_𝑠−𝑠 ⃗_𝑟</a:t>
                </a:r>
                <a:r>
                  <a:rPr lang="en-US" dirty="0" smtClean="0"/>
                  <a:t> to get:</a:t>
                </a:r>
              </a:p>
              <a:p>
                <a:r>
                  <a:rPr lang="en-US" b="0" i="0" smtClean="0">
                    <a:latin typeface="Cambria Math" panose="02040503050406030204" pitchFamily="18" charset="0"/>
                  </a:rPr>
                  <a:t>(𝑚 ⃗−𝑑 ⃗_𝑟 𝑡)^2−𝑟^2=0</a:t>
                </a:r>
                <a:endParaRPr lang="en-US" b="0" dirty="0" smtClean="0"/>
              </a:p>
              <a:p>
                <a:r>
                  <a:rPr lang="en-US" dirty="0" smtClean="0"/>
                  <a:t>Which just expands to:</a:t>
                </a:r>
              </a:p>
              <a:p>
                <a:r>
                  <a:rPr lang="en-US" b="0" i="0" smtClean="0">
                    <a:latin typeface="Cambria Math" panose="02040503050406030204" pitchFamily="18" charset="0"/>
                  </a:rPr>
                  <a:t>𝑚 ⃗</a:t>
                </a:r>
                <a:r>
                  <a:rPr lang="en-US" b="0" i="0" dirty="0" smtClean="0">
                    <a:latin typeface="Cambria Math" panose="02040503050406030204" pitchFamily="18" charset="0"/>
                  </a:rPr>
                  <a:t>^2−2𝑚 ⃗∙𝑑 ⃗_𝑟 𝑡+𝑑 ⃗_𝑟^2 𝑡^2−𝑟^2=0</a:t>
                </a:r>
                <a:endParaRPr lang="en-US" dirty="0" smtClean="0"/>
              </a:p>
              <a:p>
                <a:r>
                  <a:rPr lang="en-US" dirty="0" smtClean="0"/>
                  <a:t>Which is a quadratic</a:t>
                </a:r>
                <a:r>
                  <a:rPr lang="en-US" baseline="0" dirty="0" smtClean="0"/>
                  <a:t> equation that can easily be solved with the quadratic formula:</a:t>
                </a:r>
              </a:p>
              <a:p>
                <a:r>
                  <a:rPr lang="en-US" b="0" i="0" smtClean="0">
                    <a:latin typeface="Cambria Math" panose="02040503050406030204" pitchFamily="18" charset="0"/>
                  </a:rPr>
                  <a:t>𝑡=(−𝑏±√(𝑏^2</a:t>
                </a:r>
                <a:r>
                  <a:rPr lang="en-US" b="0" i="0" smtClean="0">
                    <a:latin typeface="Cambria Math" panose="02040503050406030204" pitchFamily="18" charset="0"/>
                  </a:rPr>
                  <a:t>−4𝑎𝑐))/</a:t>
                </a:r>
                <a:r>
                  <a:rPr lang="en-US" b="0" i="0" smtClean="0">
                    <a:latin typeface="Cambria Math" panose="02040503050406030204" pitchFamily="18" charset="0"/>
                  </a:rPr>
                  <a:t>2𝑎</a:t>
                </a:r>
                <a:endParaRPr lang="en-US" dirty="0" smtClean="0"/>
              </a:p>
              <a:p>
                <a:r>
                  <a:rPr lang="en-US" dirty="0" smtClean="0"/>
                  <a:t>Note</a:t>
                </a:r>
                <a:r>
                  <a:rPr lang="en-US" baseline="0" dirty="0" smtClean="0"/>
                  <a:t> that the first time of intersection will always be the –</a:t>
                </a:r>
                <a:r>
                  <a:rPr lang="en-US" baseline="0" smtClean="0"/>
                  <a:t>discriminant term.</a:t>
                </a:r>
                <a:endParaRPr lang="en-US"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48</a:t>
            </a:fld>
            <a:endParaRPr lang="en-US"/>
          </a:p>
        </p:txBody>
      </p:sp>
    </p:spTree>
    <p:extLst>
      <p:ext uri="{BB962C8B-B14F-4D97-AF65-F5344CB8AC3E}">
        <p14:creationId xmlns:p14="http://schemas.microsoft.com/office/powerpoint/2010/main" val="42048215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a:t>
                </a:r>
                <a:r>
                  <a:rPr lang="en-US" baseline="0" dirty="0" smtClean="0"/>
                  <a:t> second case is when the discriminant is positive. As the quadratic equation is </a:t>
                </a:r>
                <a14:m>
                  <m:oMath xmlns:m="http://schemas.openxmlformats.org/officeDocument/2006/math">
                    <m:r>
                      <a:rPr lang="en-US" b="0" i="1" baseline="0" smtClean="0">
                        <a:latin typeface="Cambria Math" panose="02040503050406030204" pitchFamily="18" charset="0"/>
                      </a:rPr>
                      <m:t>±</m:t>
                    </m:r>
                    <m:r>
                      <m:rPr>
                        <m:sty m:val="p"/>
                      </m:rPr>
                      <a:rPr lang="en-US" b="0" i="0" baseline="0" smtClean="0">
                        <a:latin typeface="Cambria Math" panose="02040503050406030204" pitchFamily="18" charset="0"/>
                      </a:rPr>
                      <m:t>Δ</m:t>
                    </m:r>
                  </m:oMath>
                </a14:m>
                <a:r>
                  <a:rPr lang="en-US" dirty="0" smtClean="0"/>
                  <a:t> that means we have 2 answers. What does this mean in terms of our ray vs. sphere? We have 2 intersection times as the line hits the sphere in 2 places.</a:t>
                </a:r>
              </a:p>
              <a:p>
                <a:endParaRPr lang="en-US" dirty="0" smtClean="0"/>
              </a:p>
              <a:p>
                <a:r>
                  <a:rPr lang="en-US" dirty="0" smtClean="0"/>
                  <a:t>Do note here that the smaller t value will always be defined by </a:t>
                </a:r>
                <a14:m>
                  <m:oMath xmlns:m="http://schemas.openxmlformats.org/officeDocument/2006/math">
                    <m:r>
                      <a:rPr lang="en-US" b="0" i="1" smtClean="0">
                        <a:latin typeface="Cambria Math" panose="02040503050406030204" pitchFamily="18" charset="0"/>
                      </a:rPr>
                      <m:t>−</m:t>
                    </m:r>
                    <m:r>
                      <m:rPr>
                        <m:sty m:val="p"/>
                      </m:rPr>
                      <a:rPr lang="en-US" b="0" i="0" smtClean="0">
                        <a:latin typeface="Cambria Math" panose="02040503050406030204" pitchFamily="18" charset="0"/>
                      </a:rPr>
                      <m:t>Δ</m:t>
                    </m:r>
                  </m:oMath>
                </a14:m>
                <a:r>
                  <a:rPr lang="en-US" dirty="0" smtClean="0"/>
                  <a:t> (although</a:t>
                </a:r>
                <a:r>
                  <a:rPr lang="en-US" baseline="0" dirty="0" smtClean="0"/>
                  <a:t> not necessarily the first t value as shown later).</a:t>
                </a:r>
                <a:endParaRPr lang="en-US" dirty="0" smtClean="0"/>
              </a:p>
            </p:txBody>
          </p:sp>
        </mc:Choice>
        <mc:Fallback xmlns="">
          <p:sp>
            <p:nvSpPr>
              <p:cNvPr id="3" name="Notes Placeholder 2"/>
              <p:cNvSpPr>
                <a:spLocks noGrp="1"/>
              </p:cNvSpPr>
              <p:nvPr>
                <p:ph type="body" idx="1"/>
              </p:nvPr>
            </p:nvSpPr>
            <p:spPr/>
            <p:txBody>
              <a:bodyPr/>
              <a:lstStyle/>
              <a:p>
                <a:r>
                  <a:rPr lang="en-US" dirty="0" smtClean="0"/>
                  <a:t>We can just plug the equation for a ray into the equation for a sphere to get:</a:t>
                </a:r>
              </a:p>
              <a:p>
                <a:r>
                  <a:rPr lang="en-US" i="0" dirty="0">
                    <a:latin typeface="Cambria Math" panose="02040503050406030204" pitchFamily="18" charset="0"/>
                  </a:rPr>
                  <a:t>(</a:t>
                </a:r>
                <a:r>
                  <a:rPr lang="en-US" i="0">
                    <a:latin typeface="Cambria Math" panose="02040503050406030204" pitchFamily="18" charset="0"/>
                  </a:rPr>
                  <a:t>𝑐 ⃗</a:t>
                </a:r>
                <a:r>
                  <a:rPr lang="en-US" i="0" dirty="0">
                    <a:latin typeface="Cambria Math" panose="02040503050406030204" pitchFamily="18" charset="0"/>
                  </a:rPr>
                  <a:t>_𝑠−𝑠 ⃗_𝑟</a:t>
                </a:r>
                <a:r>
                  <a:rPr lang="en-US" b="0" i="0" dirty="0" smtClean="0">
                    <a:latin typeface="Cambria Math" panose="02040503050406030204" pitchFamily="18" charset="0"/>
                  </a:rPr>
                  <a:t>−</a:t>
                </a:r>
                <a:r>
                  <a:rPr lang="en-US" i="0" dirty="0">
                    <a:latin typeface="Cambria Math" panose="02040503050406030204" pitchFamily="18" charset="0"/>
                  </a:rPr>
                  <a:t>𝑑 ⃗_𝑟 𝑡"</a:t>
                </a:r>
                <a:r>
                  <a:rPr lang="en-US" i="0" dirty="0"/>
                  <a:t> </a:t>
                </a:r>
                <a:r>
                  <a:rPr lang="en-US" i="0" dirty="0">
                    <a:latin typeface="Cambria Math" panose="02040503050406030204" pitchFamily="18" charset="0"/>
                  </a:rPr>
                  <a:t>" )</a:t>
                </a:r>
                <a:r>
                  <a:rPr lang="en-US" i="0" dirty="0" smtClean="0">
                    <a:latin typeface="Cambria Math" panose="02040503050406030204" pitchFamily="18" charset="0"/>
                  </a:rPr>
                  <a:t>^</a:t>
                </a:r>
                <a:r>
                  <a:rPr lang="en-US" i="0" dirty="0">
                    <a:latin typeface="Cambria Math" panose="02040503050406030204" pitchFamily="18" charset="0"/>
                  </a:rPr>
                  <a:t>2−𝑟^2=0</a:t>
                </a:r>
                <a:endParaRPr lang="en-US" dirty="0" smtClean="0"/>
              </a:p>
              <a:p>
                <a:r>
                  <a:rPr lang="en-US" dirty="0" smtClean="0"/>
                  <a:t>To make life a little</a:t>
                </a:r>
                <a:r>
                  <a:rPr lang="en-US" baseline="0" dirty="0" smtClean="0"/>
                  <a:t> easier, we can substitute </a:t>
                </a:r>
                <a:r>
                  <a:rPr lang="en-US" b="0" i="0" baseline="0" smtClean="0">
                    <a:latin typeface="Cambria Math" panose="02040503050406030204" pitchFamily="18" charset="0"/>
                  </a:rPr>
                  <a:t>𝑚 ⃗=𝑐 ⃗</a:t>
                </a:r>
                <a:r>
                  <a:rPr lang="en-US" b="0" i="0" baseline="0" dirty="0" smtClean="0">
                    <a:latin typeface="Cambria Math" panose="02040503050406030204" pitchFamily="18" charset="0"/>
                  </a:rPr>
                  <a:t>_𝑠−𝑠 ⃗_𝑟</a:t>
                </a:r>
                <a:r>
                  <a:rPr lang="en-US" dirty="0" smtClean="0"/>
                  <a:t> to get:</a:t>
                </a:r>
              </a:p>
              <a:p>
                <a:r>
                  <a:rPr lang="en-US" b="0" i="0" smtClean="0">
                    <a:latin typeface="Cambria Math" panose="02040503050406030204" pitchFamily="18" charset="0"/>
                  </a:rPr>
                  <a:t>(𝑚 ⃗−𝑑 ⃗_𝑟 𝑡)^2−𝑟^2=0</a:t>
                </a:r>
                <a:endParaRPr lang="en-US" b="0" dirty="0" smtClean="0"/>
              </a:p>
              <a:p>
                <a:r>
                  <a:rPr lang="en-US" dirty="0" smtClean="0"/>
                  <a:t>Which just expands to:</a:t>
                </a:r>
              </a:p>
              <a:p>
                <a:r>
                  <a:rPr lang="en-US" b="0" i="0" smtClean="0">
                    <a:latin typeface="Cambria Math" panose="02040503050406030204" pitchFamily="18" charset="0"/>
                  </a:rPr>
                  <a:t>𝑚 ⃗</a:t>
                </a:r>
                <a:r>
                  <a:rPr lang="en-US" b="0" i="0" dirty="0" smtClean="0">
                    <a:latin typeface="Cambria Math" panose="02040503050406030204" pitchFamily="18" charset="0"/>
                  </a:rPr>
                  <a:t>^2−2𝑚 ⃗∙𝑑 ⃗_𝑟 𝑡+𝑑 ⃗_𝑟^2 𝑡^2−𝑟^2=0</a:t>
                </a:r>
                <a:endParaRPr lang="en-US" dirty="0" smtClean="0"/>
              </a:p>
              <a:p>
                <a:r>
                  <a:rPr lang="en-US" dirty="0" smtClean="0"/>
                  <a:t>Which is a quadratic</a:t>
                </a:r>
                <a:r>
                  <a:rPr lang="en-US" baseline="0" dirty="0" smtClean="0"/>
                  <a:t> equation that can easily be solved with the quadratic formula:</a:t>
                </a:r>
              </a:p>
              <a:p>
                <a:r>
                  <a:rPr lang="en-US" b="0" i="0" smtClean="0">
                    <a:latin typeface="Cambria Math" panose="02040503050406030204" pitchFamily="18" charset="0"/>
                  </a:rPr>
                  <a:t>𝑡=(−𝑏±√(𝑏^2</a:t>
                </a:r>
                <a:r>
                  <a:rPr lang="en-US" b="0" i="0" smtClean="0">
                    <a:latin typeface="Cambria Math" panose="02040503050406030204" pitchFamily="18" charset="0"/>
                  </a:rPr>
                  <a:t>−4𝑎𝑐))/</a:t>
                </a:r>
                <a:r>
                  <a:rPr lang="en-US" b="0" i="0" smtClean="0">
                    <a:latin typeface="Cambria Math" panose="02040503050406030204" pitchFamily="18" charset="0"/>
                  </a:rPr>
                  <a:t>2𝑎</a:t>
                </a:r>
                <a:endParaRPr lang="en-US" dirty="0" smtClean="0"/>
              </a:p>
              <a:p>
                <a:r>
                  <a:rPr lang="en-US" dirty="0" smtClean="0"/>
                  <a:t>Note</a:t>
                </a:r>
                <a:r>
                  <a:rPr lang="en-US" baseline="0" dirty="0" smtClean="0"/>
                  <a:t> that the first time of intersection will always be the –</a:t>
                </a:r>
                <a:r>
                  <a:rPr lang="en-US" baseline="0" smtClean="0"/>
                  <a:t>discriminant term.</a:t>
                </a:r>
                <a:endParaRPr lang="en-US"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49</a:t>
            </a:fld>
            <a:endParaRPr lang="en-US"/>
          </a:p>
        </p:txBody>
      </p:sp>
    </p:spTree>
    <p:extLst>
      <p:ext uri="{BB962C8B-B14F-4D97-AF65-F5344CB8AC3E}">
        <p14:creationId xmlns:p14="http://schemas.microsoft.com/office/powerpoint/2010/main" val="1842004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aabb is a box that is aligned</a:t>
            </a:r>
            <a:r>
              <a:rPr lang="en-US" baseline="0" dirty="0" smtClean="0"/>
              <a:t> with the cardinal axes, hence we only need to store the min and max on each axis. The other common representation for an Aabb is a center plus a half extent. There are several occasions where this representation is better than min and max but it’s easy to convert between and min/max is more useful for intersection tests.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a:t>
            </a:fld>
            <a:endParaRPr lang="en-US"/>
          </a:p>
        </p:txBody>
      </p:sp>
    </p:spTree>
    <p:extLst>
      <p:ext uri="{BB962C8B-B14F-4D97-AF65-F5344CB8AC3E}">
        <p14:creationId xmlns:p14="http://schemas.microsoft.com/office/powerpoint/2010/main" val="10130046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Finally, if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=0</m:t>
                    </m:r>
                  </m:oMath>
                </a14:m>
                <a:r>
                  <a:rPr lang="en-US" dirty="0" smtClean="0"/>
                  <a:t> then there is exactly 1 solution</a:t>
                </a:r>
                <a:r>
                  <a:rPr lang="en-US" baseline="0" dirty="0" smtClean="0"/>
                  <a:t> (</a:t>
                </a:r>
                <a14:m>
                  <m:oMath xmlns:m="http://schemas.openxmlformats.org/officeDocument/2006/math">
                    <m:r>
                      <a:rPr lang="en-US" b="0" i="1" baseline="0" smtClean="0">
                        <a:latin typeface="Cambria Math" panose="02040503050406030204" pitchFamily="18" charset="0"/>
                      </a:rPr>
                      <m:t>±0</m:t>
                    </m:r>
                  </m:oMath>
                </a14:m>
                <a:r>
                  <a:rPr lang="en-US" dirty="0" smtClean="0"/>
                  <a:t> gives only one result). This means that there is exactly</a:t>
                </a:r>
                <a:r>
                  <a:rPr lang="en-US" baseline="0" dirty="0" smtClean="0"/>
                  <a:t> 1 place the line hits the sphere, or rather that the line is tangent to the sphere.</a:t>
                </a:r>
                <a:endParaRPr lang="en-US" dirty="0" smtClean="0"/>
              </a:p>
            </p:txBody>
          </p:sp>
        </mc:Choice>
        <mc:Fallback xmlns="">
          <p:sp>
            <p:nvSpPr>
              <p:cNvPr id="3" name="Notes Placeholder 2"/>
              <p:cNvSpPr>
                <a:spLocks noGrp="1"/>
              </p:cNvSpPr>
              <p:nvPr>
                <p:ph type="body" idx="1"/>
              </p:nvPr>
            </p:nvSpPr>
            <p:spPr/>
            <p:txBody>
              <a:bodyPr/>
              <a:lstStyle/>
              <a:p>
                <a:r>
                  <a:rPr lang="en-US" dirty="0" smtClean="0"/>
                  <a:t>We can just plug the equation for a ray into the equation for a sphere to get:</a:t>
                </a:r>
              </a:p>
              <a:p>
                <a:r>
                  <a:rPr lang="en-US" i="0" dirty="0">
                    <a:latin typeface="Cambria Math" panose="02040503050406030204" pitchFamily="18" charset="0"/>
                  </a:rPr>
                  <a:t>(</a:t>
                </a:r>
                <a:r>
                  <a:rPr lang="en-US" i="0">
                    <a:latin typeface="Cambria Math" panose="02040503050406030204" pitchFamily="18" charset="0"/>
                  </a:rPr>
                  <a:t>𝑐 ⃗</a:t>
                </a:r>
                <a:r>
                  <a:rPr lang="en-US" i="0" dirty="0">
                    <a:latin typeface="Cambria Math" panose="02040503050406030204" pitchFamily="18" charset="0"/>
                  </a:rPr>
                  <a:t>_𝑠−𝑠 ⃗_𝑟</a:t>
                </a:r>
                <a:r>
                  <a:rPr lang="en-US" b="0" i="0" dirty="0" smtClean="0">
                    <a:latin typeface="Cambria Math" panose="02040503050406030204" pitchFamily="18" charset="0"/>
                  </a:rPr>
                  <a:t>−</a:t>
                </a:r>
                <a:r>
                  <a:rPr lang="en-US" i="0" dirty="0">
                    <a:latin typeface="Cambria Math" panose="02040503050406030204" pitchFamily="18" charset="0"/>
                  </a:rPr>
                  <a:t>𝑑 ⃗_𝑟 𝑡"</a:t>
                </a:r>
                <a:r>
                  <a:rPr lang="en-US" i="0" dirty="0"/>
                  <a:t> </a:t>
                </a:r>
                <a:r>
                  <a:rPr lang="en-US" i="0" dirty="0">
                    <a:latin typeface="Cambria Math" panose="02040503050406030204" pitchFamily="18" charset="0"/>
                  </a:rPr>
                  <a:t>" )</a:t>
                </a:r>
                <a:r>
                  <a:rPr lang="en-US" i="0" dirty="0" smtClean="0">
                    <a:latin typeface="Cambria Math" panose="02040503050406030204" pitchFamily="18" charset="0"/>
                  </a:rPr>
                  <a:t>^</a:t>
                </a:r>
                <a:r>
                  <a:rPr lang="en-US" i="0" dirty="0">
                    <a:latin typeface="Cambria Math" panose="02040503050406030204" pitchFamily="18" charset="0"/>
                  </a:rPr>
                  <a:t>2−𝑟^2=0</a:t>
                </a:r>
                <a:endParaRPr lang="en-US" dirty="0" smtClean="0"/>
              </a:p>
              <a:p>
                <a:r>
                  <a:rPr lang="en-US" dirty="0" smtClean="0"/>
                  <a:t>To make life a little</a:t>
                </a:r>
                <a:r>
                  <a:rPr lang="en-US" baseline="0" dirty="0" smtClean="0"/>
                  <a:t> easier, we can substitute </a:t>
                </a:r>
                <a:r>
                  <a:rPr lang="en-US" b="0" i="0" baseline="0" smtClean="0">
                    <a:latin typeface="Cambria Math" panose="02040503050406030204" pitchFamily="18" charset="0"/>
                  </a:rPr>
                  <a:t>𝑚 ⃗=𝑐 ⃗</a:t>
                </a:r>
                <a:r>
                  <a:rPr lang="en-US" b="0" i="0" baseline="0" dirty="0" smtClean="0">
                    <a:latin typeface="Cambria Math" panose="02040503050406030204" pitchFamily="18" charset="0"/>
                  </a:rPr>
                  <a:t>_𝑠−𝑠 ⃗_𝑟</a:t>
                </a:r>
                <a:r>
                  <a:rPr lang="en-US" dirty="0" smtClean="0"/>
                  <a:t> to get:</a:t>
                </a:r>
              </a:p>
              <a:p>
                <a:r>
                  <a:rPr lang="en-US" b="0" i="0" smtClean="0">
                    <a:latin typeface="Cambria Math" panose="02040503050406030204" pitchFamily="18" charset="0"/>
                  </a:rPr>
                  <a:t>(𝑚 ⃗−𝑑 ⃗_𝑟 𝑡)^2−𝑟^2=0</a:t>
                </a:r>
                <a:endParaRPr lang="en-US" b="0" dirty="0" smtClean="0"/>
              </a:p>
              <a:p>
                <a:r>
                  <a:rPr lang="en-US" dirty="0" smtClean="0"/>
                  <a:t>Which just expands to:</a:t>
                </a:r>
              </a:p>
              <a:p>
                <a:r>
                  <a:rPr lang="en-US" b="0" i="0" smtClean="0">
                    <a:latin typeface="Cambria Math" panose="02040503050406030204" pitchFamily="18" charset="0"/>
                  </a:rPr>
                  <a:t>𝑚 ⃗</a:t>
                </a:r>
                <a:r>
                  <a:rPr lang="en-US" b="0" i="0" dirty="0" smtClean="0">
                    <a:latin typeface="Cambria Math" panose="02040503050406030204" pitchFamily="18" charset="0"/>
                  </a:rPr>
                  <a:t>^2−2𝑚 ⃗∙𝑑 ⃗_𝑟 𝑡+𝑑 ⃗_𝑟^2 𝑡^2−𝑟^2=0</a:t>
                </a:r>
                <a:endParaRPr lang="en-US" dirty="0" smtClean="0"/>
              </a:p>
              <a:p>
                <a:r>
                  <a:rPr lang="en-US" dirty="0" smtClean="0"/>
                  <a:t>Which is a quadratic</a:t>
                </a:r>
                <a:r>
                  <a:rPr lang="en-US" baseline="0" dirty="0" smtClean="0"/>
                  <a:t> equation that can easily be solved with the quadratic formula:</a:t>
                </a:r>
              </a:p>
              <a:p>
                <a:r>
                  <a:rPr lang="en-US" b="0" i="0" smtClean="0">
                    <a:latin typeface="Cambria Math" panose="02040503050406030204" pitchFamily="18" charset="0"/>
                  </a:rPr>
                  <a:t>𝑡=(−𝑏±√(𝑏^2</a:t>
                </a:r>
                <a:r>
                  <a:rPr lang="en-US" b="0" i="0" smtClean="0">
                    <a:latin typeface="Cambria Math" panose="02040503050406030204" pitchFamily="18" charset="0"/>
                  </a:rPr>
                  <a:t>−4𝑎𝑐))/</a:t>
                </a:r>
                <a:r>
                  <a:rPr lang="en-US" b="0" i="0" smtClean="0">
                    <a:latin typeface="Cambria Math" panose="02040503050406030204" pitchFamily="18" charset="0"/>
                  </a:rPr>
                  <a:t>2𝑎</a:t>
                </a:r>
                <a:endParaRPr lang="en-US" dirty="0" smtClean="0"/>
              </a:p>
              <a:p>
                <a:r>
                  <a:rPr lang="en-US" dirty="0" smtClean="0"/>
                  <a:t>Note</a:t>
                </a:r>
                <a:r>
                  <a:rPr lang="en-US" baseline="0" dirty="0" smtClean="0"/>
                  <a:t> that the first time of intersection will always be the –</a:t>
                </a:r>
                <a:r>
                  <a:rPr lang="en-US" baseline="0" smtClean="0"/>
                  <a:t>discriminant term.</a:t>
                </a:r>
                <a:endParaRPr lang="en-US"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50</a:t>
            </a:fld>
            <a:endParaRPr lang="en-US"/>
          </a:p>
        </p:txBody>
      </p:sp>
    </p:spTree>
    <p:extLst>
      <p:ext uri="{BB962C8B-B14F-4D97-AF65-F5344CB8AC3E}">
        <p14:creationId xmlns:p14="http://schemas.microsoft.com/office/powerpoint/2010/main" val="19330932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It’s important to realize that just because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≥0</m:t>
                    </m:r>
                  </m:oMath>
                </a14:m>
                <a:r>
                  <a:rPr lang="en-US" dirty="0" smtClean="0"/>
                  <a:t> there is no guarantee that either of the t-values are correct. The easiest case to think about is if the sphere</a:t>
                </a:r>
                <a:r>
                  <a:rPr lang="en-US" baseline="0" dirty="0" smtClean="0"/>
                  <a:t> is behind the ray. In this case there is no intersection with the ray (only the infinite line segment).</a:t>
                </a:r>
              </a:p>
              <a:p>
                <a:endParaRPr lang="en-US" baseline="0" dirty="0" smtClean="0"/>
              </a:p>
              <a:p>
                <a:r>
                  <a:rPr lang="en-US" baseline="0" dirty="0" smtClean="0"/>
                  <a:t>The other important case is if the ray’s origin starts within the sphere. In this case one of the t-values will be positive and the other will be negative. While it’s debatable what the t-value returned should be for this class the result should be 0 (negative is never correct and the first time the ray hit’s the sphere is at t=0).</a:t>
                </a:r>
              </a:p>
              <a:p>
                <a:endParaRPr lang="en-US" baseline="0" dirty="0" smtClean="0"/>
              </a:p>
              <a:p>
                <a:r>
                  <a:rPr lang="en-US" baseline="0" dirty="0" smtClean="0"/>
                  <a:t>These cases can be determined by further inspecting the values of </a:t>
                </a:r>
                <a14:m>
                  <m:oMath xmlns:m="http://schemas.openxmlformats.org/officeDocument/2006/math">
                    <m:r>
                      <a:rPr lang="en-US" b="0" i="1" baseline="0" smtClean="0">
                        <a:latin typeface="Cambria Math" panose="02040503050406030204" pitchFamily="18" charset="0"/>
                      </a:rPr>
                      <m:t>𝑏</m:t>
                    </m:r>
                  </m:oMath>
                </a14:m>
                <a:r>
                  <a:rPr lang="en-US" dirty="0" smtClean="0"/>
                  <a:t> and </a:t>
                </a:r>
                <a14:m>
                  <m:oMath xmlns:m="http://schemas.openxmlformats.org/officeDocument/2006/math">
                    <m:r>
                      <a:rPr lang="en-US" b="0" i="1" smtClean="0">
                        <a:latin typeface="Cambria Math" panose="02040503050406030204" pitchFamily="18" charset="0"/>
                      </a:rPr>
                      <m:t>𝑐</m:t>
                    </m:r>
                  </m:oMath>
                </a14:m>
                <a:r>
                  <a:rPr lang="en-US" dirty="0" smtClean="0"/>
                  <a:t> in the quadratic formula.</a:t>
                </a:r>
              </a:p>
            </p:txBody>
          </p:sp>
        </mc:Choice>
        <mc:Fallback xmlns="">
          <p:sp>
            <p:nvSpPr>
              <p:cNvPr id="3" name="Notes Placeholder 2"/>
              <p:cNvSpPr>
                <a:spLocks noGrp="1"/>
              </p:cNvSpPr>
              <p:nvPr>
                <p:ph type="body" idx="1"/>
              </p:nvPr>
            </p:nvSpPr>
            <p:spPr/>
            <p:txBody>
              <a:bodyPr/>
              <a:lstStyle/>
              <a:p>
                <a:r>
                  <a:rPr lang="en-US" dirty="0" smtClean="0"/>
                  <a:t>We can just plug the equation for a ray into the equation for a sphere to get:</a:t>
                </a:r>
              </a:p>
              <a:p>
                <a:r>
                  <a:rPr lang="en-US" i="0" dirty="0">
                    <a:latin typeface="Cambria Math" panose="02040503050406030204" pitchFamily="18" charset="0"/>
                  </a:rPr>
                  <a:t>(</a:t>
                </a:r>
                <a:r>
                  <a:rPr lang="en-US" i="0">
                    <a:latin typeface="Cambria Math" panose="02040503050406030204" pitchFamily="18" charset="0"/>
                  </a:rPr>
                  <a:t>𝑐 ⃗</a:t>
                </a:r>
                <a:r>
                  <a:rPr lang="en-US" i="0" dirty="0">
                    <a:latin typeface="Cambria Math" panose="02040503050406030204" pitchFamily="18" charset="0"/>
                  </a:rPr>
                  <a:t>_𝑠−𝑠 ⃗_𝑟</a:t>
                </a:r>
                <a:r>
                  <a:rPr lang="en-US" b="0" i="0" dirty="0" smtClean="0">
                    <a:latin typeface="Cambria Math" panose="02040503050406030204" pitchFamily="18" charset="0"/>
                  </a:rPr>
                  <a:t>−</a:t>
                </a:r>
                <a:r>
                  <a:rPr lang="en-US" i="0" dirty="0">
                    <a:latin typeface="Cambria Math" panose="02040503050406030204" pitchFamily="18" charset="0"/>
                  </a:rPr>
                  <a:t>𝑑 ⃗_𝑟 𝑡"</a:t>
                </a:r>
                <a:r>
                  <a:rPr lang="en-US" i="0" dirty="0"/>
                  <a:t> </a:t>
                </a:r>
                <a:r>
                  <a:rPr lang="en-US" i="0" dirty="0">
                    <a:latin typeface="Cambria Math" panose="02040503050406030204" pitchFamily="18" charset="0"/>
                  </a:rPr>
                  <a:t>" )</a:t>
                </a:r>
                <a:r>
                  <a:rPr lang="en-US" i="0" dirty="0" smtClean="0">
                    <a:latin typeface="Cambria Math" panose="02040503050406030204" pitchFamily="18" charset="0"/>
                  </a:rPr>
                  <a:t>^</a:t>
                </a:r>
                <a:r>
                  <a:rPr lang="en-US" i="0" dirty="0">
                    <a:latin typeface="Cambria Math" panose="02040503050406030204" pitchFamily="18" charset="0"/>
                  </a:rPr>
                  <a:t>2−𝑟^2=0</a:t>
                </a:r>
                <a:endParaRPr lang="en-US" dirty="0" smtClean="0"/>
              </a:p>
              <a:p>
                <a:r>
                  <a:rPr lang="en-US" dirty="0" smtClean="0"/>
                  <a:t>To make life a little</a:t>
                </a:r>
                <a:r>
                  <a:rPr lang="en-US" baseline="0" dirty="0" smtClean="0"/>
                  <a:t> easier, we can substitute </a:t>
                </a:r>
                <a:r>
                  <a:rPr lang="en-US" b="0" i="0" baseline="0" smtClean="0">
                    <a:latin typeface="Cambria Math" panose="02040503050406030204" pitchFamily="18" charset="0"/>
                  </a:rPr>
                  <a:t>𝑚 ⃗=𝑐 ⃗</a:t>
                </a:r>
                <a:r>
                  <a:rPr lang="en-US" b="0" i="0" baseline="0" dirty="0" smtClean="0">
                    <a:latin typeface="Cambria Math" panose="02040503050406030204" pitchFamily="18" charset="0"/>
                  </a:rPr>
                  <a:t>_𝑠−𝑠 ⃗_𝑟</a:t>
                </a:r>
                <a:r>
                  <a:rPr lang="en-US" dirty="0" smtClean="0"/>
                  <a:t> to get:</a:t>
                </a:r>
              </a:p>
              <a:p>
                <a:r>
                  <a:rPr lang="en-US" b="0" i="0" smtClean="0">
                    <a:latin typeface="Cambria Math" panose="02040503050406030204" pitchFamily="18" charset="0"/>
                  </a:rPr>
                  <a:t>(𝑚 ⃗−𝑑 ⃗_𝑟 𝑡)^2−𝑟^2=0</a:t>
                </a:r>
                <a:endParaRPr lang="en-US" b="0" dirty="0" smtClean="0"/>
              </a:p>
              <a:p>
                <a:r>
                  <a:rPr lang="en-US" dirty="0" smtClean="0"/>
                  <a:t>Which just expands to:</a:t>
                </a:r>
              </a:p>
              <a:p>
                <a:r>
                  <a:rPr lang="en-US" b="0" i="0" smtClean="0">
                    <a:latin typeface="Cambria Math" panose="02040503050406030204" pitchFamily="18" charset="0"/>
                  </a:rPr>
                  <a:t>𝑚 ⃗</a:t>
                </a:r>
                <a:r>
                  <a:rPr lang="en-US" b="0" i="0" dirty="0" smtClean="0">
                    <a:latin typeface="Cambria Math" panose="02040503050406030204" pitchFamily="18" charset="0"/>
                  </a:rPr>
                  <a:t>^2−2𝑚 ⃗∙𝑑 ⃗_𝑟 𝑡+𝑑 ⃗_𝑟^2 𝑡^2−𝑟^2=0</a:t>
                </a:r>
                <a:endParaRPr lang="en-US" dirty="0" smtClean="0"/>
              </a:p>
              <a:p>
                <a:r>
                  <a:rPr lang="en-US" dirty="0" smtClean="0"/>
                  <a:t>Which is a quadratic</a:t>
                </a:r>
                <a:r>
                  <a:rPr lang="en-US" baseline="0" dirty="0" smtClean="0"/>
                  <a:t> equation that can easily be solved with the quadratic formula:</a:t>
                </a:r>
              </a:p>
              <a:p>
                <a:r>
                  <a:rPr lang="en-US" b="0" i="0" smtClean="0">
                    <a:latin typeface="Cambria Math" panose="02040503050406030204" pitchFamily="18" charset="0"/>
                  </a:rPr>
                  <a:t>𝑡=(−𝑏±√(𝑏^2</a:t>
                </a:r>
                <a:r>
                  <a:rPr lang="en-US" b="0" i="0" smtClean="0">
                    <a:latin typeface="Cambria Math" panose="02040503050406030204" pitchFamily="18" charset="0"/>
                  </a:rPr>
                  <a:t>−4𝑎𝑐))/</a:t>
                </a:r>
                <a:r>
                  <a:rPr lang="en-US" b="0" i="0" smtClean="0">
                    <a:latin typeface="Cambria Math" panose="02040503050406030204" pitchFamily="18" charset="0"/>
                  </a:rPr>
                  <a:t>2𝑎</a:t>
                </a:r>
                <a:endParaRPr lang="en-US" dirty="0" smtClean="0"/>
              </a:p>
              <a:p>
                <a:r>
                  <a:rPr lang="en-US" dirty="0" smtClean="0"/>
                  <a:t>Note</a:t>
                </a:r>
                <a:r>
                  <a:rPr lang="en-US" baseline="0" dirty="0" smtClean="0"/>
                  <a:t> that the first time of intersection will always be the –</a:t>
                </a:r>
                <a:r>
                  <a:rPr lang="en-US" baseline="0" smtClean="0"/>
                  <a:t>discriminant term.</a:t>
                </a:r>
                <a:endParaRPr lang="en-US"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51</a:t>
            </a:fld>
            <a:endParaRPr lang="en-US"/>
          </a:p>
        </p:txBody>
      </p:sp>
    </p:spTree>
    <p:extLst>
      <p:ext uri="{BB962C8B-B14F-4D97-AF65-F5344CB8AC3E}">
        <p14:creationId xmlns:p14="http://schemas.microsoft.com/office/powerpoint/2010/main" val="21865372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Unlike a sphere, there’s no analytic form for an aabb. So instead we’ll continue</a:t>
            </a:r>
            <a:r>
              <a:rPr lang="en-US" sz="1200" kern="1200" baseline="0" dirty="0" smtClean="0">
                <a:solidFill>
                  <a:schemeClr val="tx1"/>
                </a:solidFill>
                <a:effectLst/>
                <a:latin typeface="+mn-lt"/>
                <a:ea typeface="+mn-ea"/>
                <a:cs typeface="+mn-cs"/>
              </a:rPr>
              <a:t> the usual pattern with an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we’ll test each axis independently and combine the results. By testing each axis independently I mean we’ll find when we intersect the planes defined by each axis.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52</a:t>
            </a:fld>
            <a:endParaRPr lang="en-US"/>
          </a:p>
        </p:txBody>
      </p:sp>
    </p:spTree>
    <p:extLst>
      <p:ext uri="{BB962C8B-B14F-4D97-AF65-F5344CB8AC3E}">
        <p14:creationId xmlns:p14="http://schemas.microsoft.com/office/powerpoint/2010/main" val="28284896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each axis has</a:t>
                </a:r>
                <a:r>
                  <a:rPr lang="en-US" sz="1200" kern="1200" baseline="0" dirty="0" smtClean="0">
                    <a:solidFill>
                      <a:schemeClr val="tx1"/>
                    </a:solidFill>
                    <a:effectLst/>
                    <a:latin typeface="+mn-lt"/>
                    <a:ea typeface="+mn-ea"/>
                    <a:cs typeface="+mn-cs"/>
                  </a:rPr>
                  <a:t> 2 plane values we’ll have to solve for a t-min and a t-max on that axis.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obvious way to do this is to re-use Ray vs. Plane where the plane is defined by the min/max point on the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and the plane’s normal (implicit from the axis).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Without loss of generality, the we’d solve the plane equation </a:t>
                </a:r>
                <a14:m>
                  <m:oMath xmlns:m="http://schemas.openxmlformats.org/officeDocument/2006/math">
                    <m:acc>
                      <m:accPr>
                        <m:chr m:val="⃗"/>
                        <m:ctrlPr>
                          <a:rPr lang="en-US" sz="800" i="1" kern="1200" smtClean="0">
                            <a:solidFill>
                              <a:schemeClr val="tx1"/>
                            </a:solidFill>
                            <a:effectLst/>
                            <a:latin typeface="Cambria Math" panose="02040503050406030204" pitchFamily="18" charset="0"/>
                            <a:ea typeface="+mn-ea"/>
                            <a:cs typeface="+mn-cs"/>
                          </a:rPr>
                        </m:ctrlPr>
                      </m:accPr>
                      <m:e>
                        <m:r>
                          <a:rPr lang="en-US" sz="800" i="1" kern="1200">
                            <a:solidFill>
                              <a:schemeClr val="tx1"/>
                            </a:solidFill>
                            <a:effectLst/>
                            <a:latin typeface="Cambria Math" panose="02040503050406030204" pitchFamily="18" charset="0"/>
                            <a:ea typeface="+mn-ea"/>
                            <a:cs typeface="+mn-cs"/>
                          </a:rPr>
                          <m:t>𝑛</m:t>
                        </m:r>
                      </m:e>
                    </m:acc>
                    <m:r>
                      <a:rPr lang="en-US" sz="800" i="1" kern="1200">
                        <a:solidFill>
                          <a:schemeClr val="tx1"/>
                        </a:solidFill>
                        <a:effectLst/>
                        <a:latin typeface="Cambria Math" panose="02040503050406030204" pitchFamily="18" charset="0"/>
                        <a:ea typeface="+mn-ea"/>
                        <a:cs typeface="+mn-cs"/>
                      </a:rPr>
                      <m:t>∙</m:t>
                    </m:r>
                    <m:d>
                      <m:dPr>
                        <m:ctrlPr>
                          <a:rPr lang="en-US" sz="800" i="1" kern="1200">
                            <a:solidFill>
                              <a:schemeClr val="tx1"/>
                            </a:solidFill>
                            <a:effectLst/>
                            <a:latin typeface="Cambria Math" panose="02040503050406030204" pitchFamily="18" charset="0"/>
                            <a:ea typeface="+mn-ea"/>
                            <a:cs typeface="+mn-cs"/>
                          </a:rPr>
                        </m:ctrlPr>
                      </m:dPr>
                      <m:e>
                        <m:sSub>
                          <m:sSubPr>
                            <m:ctrlPr>
                              <a:rPr lang="en-US" i="1" dirty="0" smtClean="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e>
                          <m:sub>
                            <m:r>
                              <a:rPr lang="en-US" i="1" dirty="0">
                                <a:latin typeface="Cambria Math" panose="02040503050406030204" pitchFamily="18" charset="0"/>
                              </a:rPr>
                              <m:t>𝑟</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𝑑</m:t>
                                </m:r>
                              </m:e>
                            </m:acc>
                          </m:e>
                          <m:sub>
                            <m:r>
                              <a:rPr lang="en-US" i="1" dirty="0">
                                <a:latin typeface="Cambria Math" panose="02040503050406030204" pitchFamily="18" charset="0"/>
                              </a:rPr>
                              <m:t>𝑟</m:t>
                            </m:r>
                          </m:sub>
                        </m:sSub>
                        <m:r>
                          <a:rPr lang="en-US" i="1" dirty="0">
                            <a:latin typeface="Cambria Math" panose="02040503050406030204" pitchFamily="18" charset="0"/>
                          </a:rPr>
                          <m:t>𝑡</m:t>
                        </m:r>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𝑝</m:t>
                                </m:r>
                              </m:e>
                            </m:acc>
                          </m:e>
                          <m:sub>
                            <m:r>
                              <a:rPr lang="en-US" i="1" dirty="0">
                                <a:latin typeface="Cambria Math" panose="02040503050406030204" pitchFamily="18" charset="0"/>
                              </a:rPr>
                              <m:t>0</m:t>
                            </m:r>
                          </m:sub>
                        </m:sSub>
                      </m:e>
                    </m:d>
                    <m:r>
                      <a:rPr lang="en-US" sz="800" i="1" kern="1200">
                        <a:solidFill>
                          <a:schemeClr val="tx1"/>
                        </a:solidFill>
                        <a:effectLst/>
                        <a:latin typeface="Cambria Math" panose="02040503050406030204" pitchFamily="18" charset="0"/>
                        <a:ea typeface="+mn-ea"/>
                        <a:cs typeface="+mn-cs"/>
                      </a:rPr>
                      <m:t>=0</m:t>
                    </m:r>
                  </m:oMath>
                </a14:m>
                <a:r>
                  <a:rPr lang="en-US" sz="1200" kern="1200" baseline="0" dirty="0" smtClean="0">
                    <a:solidFill>
                      <a:schemeClr val="tx1"/>
                    </a:solidFill>
                    <a:effectLst/>
                    <a:latin typeface="+mn-lt"/>
                    <a:ea typeface="+mn-ea"/>
                    <a:cs typeface="+mn-cs"/>
                  </a:rPr>
                  <a:t>  where the normal is the x-axis. As there’s 2 t-values to solve for, one would set </a:t>
                </a:r>
                <a14:m>
                  <m:oMath xmlns:m="http://schemas.openxmlformats.org/officeDocument/2006/math">
                    <m:sSub>
                      <m:sSubPr>
                        <m:ctrlPr>
                          <a:rPr lang="en-US" sz="1200" b="0" i="1" kern="1200" baseline="0" dirty="0" smtClean="0">
                            <a:solidFill>
                              <a:schemeClr val="tx1"/>
                            </a:solidFill>
                            <a:effectLst/>
                            <a:latin typeface="Cambria Math" panose="02040503050406030204" pitchFamily="18" charset="0"/>
                            <a:ea typeface="+mn-ea"/>
                            <a:cs typeface="+mn-cs"/>
                          </a:rPr>
                        </m:ctrlPr>
                      </m:sSubPr>
                      <m:e>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𝑝</m:t>
                            </m:r>
                          </m:e>
                        </m:acc>
                      </m:e>
                      <m:sub>
                        <m:r>
                          <a:rPr lang="en-US" sz="1200" b="0" i="1" kern="1200" baseline="0" dirty="0" smtClean="0">
                            <a:solidFill>
                              <a:schemeClr val="tx1"/>
                            </a:solidFill>
                            <a:effectLst/>
                            <a:latin typeface="Cambria Math" panose="02040503050406030204" pitchFamily="18" charset="0"/>
                            <a:ea typeface="+mn-ea"/>
                            <a:cs typeface="+mn-cs"/>
                          </a:rPr>
                          <m:t>0</m:t>
                        </m:r>
                      </m:sub>
                    </m:sSub>
                  </m:oMath>
                </a14:m>
                <a:r>
                  <a:rPr lang="en-US" sz="1200" kern="1200" baseline="0" dirty="0" smtClean="0">
                    <a:solidFill>
                      <a:schemeClr val="tx1"/>
                    </a:solidFill>
                    <a:effectLst/>
                    <a:latin typeface="+mn-lt"/>
                    <a:ea typeface="+mn-ea"/>
                    <a:cs typeface="+mn-cs"/>
                  </a:rPr>
                  <a:t> to the </a:t>
                </a:r>
                <a:r>
                  <a:rPr lang="en-US" sz="1200" kern="1200" baseline="0" dirty="0" err="1" smtClean="0">
                    <a:solidFill>
                      <a:schemeClr val="tx1"/>
                    </a:solidFill>
                    <a:effectLst/>
                    <a:latin typeface="+mn-lt"/>
                    <a:ea typeface="+mn-ea"/>
                    <a:cs typeface="+mn-cs"/>
                  </a:rPr>
                  <a:t>aabb’s</a:t>
                </a:r>
                <a:r>
                  <a:rPr lang="en-US" sz="1200" kern="1200" baseline="0" dirty="0" smtClean="0">
                    <a:solidFill>
                      <a:schemeClr val="tx1"/>
                    </a:solidFill>
                    <a:effectLst/>
                    <a:latin typeface="+mn-lt"/>
                    <a:ea typeface="+mn-ea"/>
                    <a:cs typeface="+mn-cs"/>
                  </a:rPr>
                  <a:t> min and the other would use the </a:t>
                </a:r>
                <a:r>
                  <a:rPr lang="en-US" sz="1200" kern="1200" baseline="0" dirty="0" err="1" smtClean="0">
                    <a:solidFill>
                      <a:schemeClr val="tx1"/>
                    </a:solidFill>
                    <a:effectLst/>
                    <a:latin typeface="+mn-lt"/>
                    <a:ea typeface="+mn-ea"/>
                    <a:cs typeface="+mn-cs"/>
                  </a:rPr>
                  <a:t>aabb’s</a:t>
                </a:r>
                <a:r>
                  <a:rPr lang="en-US" sz="1200" kern="1200" baseline="0" dirty="0" smtClean="0">
                    <a:solidFill>
                      <a:schemeClr val="tx1"/>
                    </a:solidFill>
                    <a:effectLst/>
                    <a:latin typeface="+mn-lt"/>
                    <a:ea typeface="+mn-ea"/>
                    <a:cs typeface="+mn-cs"/>
                  </a:rPr>
                  <a:t> max.</a:t>
                </a:r>
              </a:p>
              <a:p>
                <a:endParaRPr lang="en-US" sz="1200" i="1" kern="1200" baseline="0" dirty="0" smtClean="0">
                  <a:solidFill>
                    <a:schemeClr val="tx1"/>
                  </a:solidFill>
                  <a:effectLst/>
                  <a:latin typeface="+mn-lt"/>
                  <a:ea typeface="+mn-ea"/>
                  <a:cs typeface="+mn-cs"/>
                </a:endParaRPr>
              </a:p>
              <a:p>
                <a:r>
                  <a:rPr lang="en-US" sz="1200" i="0" kern="1200" dirty="0" smtClean="0">
                    <a:solidFill>
                      <a:schemeClr val="tx1"/>
                    </a:solidFill>
                    <a:effectLst/>
                    <a:latin typeface="Cambria Math" panose="02040503050406030204" pitchFamily="18" charset="0"/>
                    <a:ea typeface="+mn-ea"/>
                    <a:cs typeface="+mn-cs"/>
                  </a:rPr>
                  <a:t>This</a:t>
                </a:r>
                <a:r>
                  <a:rPr lang="en-US" sz="1200" i="0" kern="1200" baseline="0" dirty="0" smtClean="0">
                    <a:solidFill>
                      <a:schemeClr val="tx1"/>
                    </a:solidFill>
                    <a:effectLst/>
                    <a:latin typeface="Cambria Math" panose="02040503050406030204" pitchFamily="18" charset="0"/>
                    <a:ea typeface="+mn-ea"/>
                    <a:cs typeface="+mn-cs"/>
                  </a:rPr>
                  <a:t> is very easy to do but we shouldn’t stop here, we can make this a lot better (and fix a few problems).</a:t>
                </a:r>
                <a:r>
                  <a:rPr lang="en-US" sz="1200" i="1" kern="1200" dirty="0">
                    <a:solidFill>
                      <a:schemeClr val="tx1"/>
                    </a:solidFill>
                    <a:effectLst/>
                    <a:latin typeface="Cambria Math" panose="02040503050406030204" pitchFamily="18" charset="0"/>
                    <a:ea typeface="+mn-ea"/>
                    <a:cs typeface="+mn-cs"/>
                  </a:rPr>
                  <a:t/>
                </a:r>
                <a:br>
                  <a:rPr lang="en-US" sz="1200" i="1" kern="1200" dirty="0">
                    <a:solidFill>
                      <a:schemeClr val="tx1"/>
                    </a:solidFill>
                    <a:effectLst/>
                    <a:latin typeface="Cambria Math" panose="02040503050406030204" pitchFamily="18" charset="0"/>
                    <a:ea typeface="+mn-ea"/>
                    <a:cs typeface="+mn-cs"/>
                  </a:rPr>
                </a:br>
                <a:endParaRPr lang="en-US" dirty="0" smtClean="0"/>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It’s important to realize</a:t>
                </a:r>
                <a:r>
                  <a:rPr lang="en-US" sz="1200" kern="1200" baseline="0" dirty="0" smtClean="0">
                    <a:solidFill>
                      <a:schemeClr val="tx1"/>
                    </a:solidFill>
                    <a:effectLst/>
                    <a:latin typeface="+mn-lt"/>
                    <a:ea typeface="+mn-ea"/>
                    <a:cs typeface="+mn-cs"/>
                  </a:rPr>
                  <a:t> that each axis slab can be computed independently. The x-axis doesn’t affect the y-axis and so on. This makes it possible to just check one axis at a time then combine the values.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 do we compute the t-values for each slab then? Well the simple way is to just compute the min and max plane for that axis then call </a:t>
                </a:r>
                <a:r>
                  <a:rPr lang="en-US" sz="1200" kern="1200" baseline="0" dirty="0" err="1" smtClean="0">
                    <a:solidFill>
                      <a:schemeClr val="tx1"/>
                    </a:solidFill>
                    <a:effectLst/>
                    <a:latin typeface="+mn-lt"/>
                    <a:ea typeface="+mn-ea"/>
                    <a:cs typeface="+mn-cs"/>
                  </a:rPr>
                  <a:t>PlaneRay</a:t>
                </a:r>
                <a:r>
                  <a:rPr lang="en-US" sz="1200" kern="1200" baseline="0" dirty="0" smtClean="0">
                    <a:solidFill>
                      <a:schemeClr val="tx1"/>
                    </a:solidFill>
                    <a:effectLst/>
                    <a:latin typeface="+mn-lt"/>
                    <a:ea typeface="+mn-ea"/>
                    <a:cs typeface="+mn-cs"/>
                  </a:rPr>
                  <a:t> to get the t-values, but this is inefficient. Instead by inspecting the equation for each axis we can get a simplified equation.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Without loss of generality, let’s look at the x-axis and the min point: </a:t>
                </a:r>
                <a:r>
                  <a:rPr lang="en-US" sz="1200" b="0" i="0" kern="1200" baseline="0" dirty="0" smtClean="0">
                    <a:solidFill>
                      <a:schemeClr val="tx1"/>
                    </a:solidFill>
                    <a:effectLst/>
                    <a:latin typeface="Cambria Math" panose="02040503050406030204" pitchFamily="18" charset="0"/>
                    <a:ea typeface="+mn-ea"/>
                    <a:cs typeface="+mn-cs"/>
                  </a:rPr>
                  <a:t>𝑝 ⃗</a:t>
                </a:r>
                <a:r>
                  <a:rPr lang="en-US" dirty="0" smtClean="0"/>
                  <a:t>. If</a:t>
                </a:r>
                <a:r>
                  <a:rPr lang="en-US" baseline="0" dirty="0" smtClean="0"/>
                  <a:t> we write out the </a:t>
                </a:r>
                <a:r>
                  <a:rPr lang="en-US" baseline="0" dirty="0" err="1" smtClean="0"/>
                  <a:t>RayPlane</a:t>
                </a:r>
                <a:r>
                  <a:rPr lang="en-US" baseline="0" dirty="0" smtClean="0"/>
                  <a:t> equation we end up with:</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i="0" kern="1200">
                    <a:solidFill>
                      <a:schemeClr val="tx1"/>
                    </a:solidFill>
                    <a:effectLst/>
                    <a:latin typeface="Cambria Math" panose="02040503050406030204" pitchFamily="18" charset="0"/>
                    <a:ea typeface="+mn-ea"/>
                    <a:cs typeface="+mn-cs"/>
                  </a:rPr>
                  <a:t>𝑛</a:t>
                </a:r>
                <a:r>
                  <a:rPr lang="en-US" sz="800" i="0" kern="1200" smtClean="0">
                    <a:solidFill>
                      <a:schemeClr val="tx1"/>
                    </a:solidFill>
                    <a:effectLst/>
                    <a:latin typeface="Cambria Math" panose="02040503050406030204" pitchFamily="18" charset="0"/>
                    <a:ea typeface="+mn-ea"/>
                    <a:cs typeface="+mn-cs"/>
                  </a:rPr>
                  <a:t> ⃗</a:t>
                </a:r>
                <a:r>
                  <a:rPr lang="en-US" sz="800" i="0" kern="1200">
                    <a:solidFill>
                      <a:schemeClr val="tx1"/>
                    </a:solidFill>
                    <a:effectLst/>
                    <a:latin typeface="Cambria Math" panose="02040503050406030204" pitchFamily="18" charset="0"/>
                    <a:ea typeface="+mn-ea"/>
                    <a:cs typeface="+mn-cs"/>
                  </a:rPr>
                  <a:t>∙(</a:t>
                </a:r>
                <a:r>
                  <a:rPr lang="en-US" i="0" dirty="0">
                    <a:latin typeface="Cambria Math" panose="02040503050406030204" pitchFamily="18" charset="0"/>
                  </a:rPr>
                  <a:t>𝑠 ⃗</a:t>
                </a:r>
                <a:r>
                  <a:rPr lang="en-US" i="0" dirty="0" smtClean="0">
                    <a:latin typeface="Cambria Math" panose="02040503050406030204" pitchFamily="18" charset="0"/>
                  </a:rPr>
                  <a:t>_</a:t>
                </a:r>
                <a:r>
                  <a:rPr lang="en-US" i="0" dirty="0">
                    <a:latin typeface="Cambria Math" panose="02040503050406030204" pitchFamily="18" charset="0"/>
                  </a:rPr>
                  <a:t>𝑟+𝑑 ⃗_𝑟 𝑡−𝑝 ⃗_0 )</a:t>
                </a:r>
                <a:r>
                  <a:rPr lang="en-US" sz="800" i="0" kern="1200">
                    <a:solidFill>
                      <a:schemeClr val="tx1"/>
                    </a:solidFill>
                    <a:effectLst/>
                    <a:latin typeface="Cambria Math" panose="02040503050406030204" pitchFamily="18" charset="0"/>
                    <a:ea typeface="+mn-ea"/>
                    <a:cs typeface="+mn-cs"/>
                  </a:rPr>
                  <a:t>=0</a:t>
                </a:r>
                <a:endParaRPr lang="en-US" baseline="0" dirty="0" smtClean="0"/>
              </a:p>
              <a:p>
                <a:r>
                  <a:rPr lang="en-US" dirty="0" smtClean="0"/>
                  <a:t>The important thing to realize here is that the normal of this</a:t>
                </a:r>
                <a:r>
                  <a:rPr lang="en-US" baseline="0" dirty="0" smtClean="0"/>
                  <a:t> plane is </a:t>
                </a:r>
                <a:r>
                  <a:rPr lang="en-US" b="0" i="0" baseline="0" smtClean="0">
                    <a:latin typeface="Cambria Math" panose="02040503050406030204" pitchFamily="18" charset="0"/>
                  </a:rPr>
                  <a:t>n ̂=(1, 0, 0)</a:t>
                </a:r>
                <a:r>
                  <a:rPr lang="en-US" dirty="0" smtClean="0"/>
                  <a:t> which allows us to perform some optimizations (the y and z terms will drop to 0).</a:t>
                </a:r>
                <a:r>
                  <a:rPr lang="en-US" baseline="0" dirty="0"/>
                  <a:t> </a:t>
                </a:r>
                <a:r>
                  <a:rPr lang="en-US" baseline="0" dirty="0" smtClean="0"/>
                  <a:t>We can now write this as:</a:t>
                </a:r>
              </a:p>
              <a:p>
                <a:r>
                  <a:rPr lang="en-US" sz="1200" i="0" kern="1200">
                    <a:solidFill>
                      <a:schemeClr val="tx1"/>
                    </a:solidFill>
                    <a:effectLst/>
                    <a:latin typeface="Cambria Math" panose="02040503050406030204" pitchFamily="18" charset="0"/>
                    <a:ea typeface="+mn-ea"/>
                    <a:cs typeface="+mn-cs"/>
                  </a:rPr>
                  <a:t>𝑠 ⃗</a:t>
                </a:r>
                <a:r>
                  <a:rPr lang="en-US" sz="1200" i="0" kern="1200" smtClean="0">
                    <a:solidFill>
                      <a:schemeClr val="tx1"/>
                    </a:solidFill>
                    <a:effectLst/>
                    <a:latin typeface="Cambria Math" panose="02040503050406030204" pitchFamily="18" charset="0"/>
                    <a:ea typeface="+mn-ea"/>
                    <a:cs typeface="+mn-cs"/>
                  </a:rPr>
                  <a:t>_</a:t>
                </a:r>
                <a:r>
                  <a:rPr lang="en-US" sz="1200" i="0" kern="1200">
                    <a:solidFill>
                      <a:schemeClr val="tx1"/>
                    </a:solidFill>
                    <a:effectLst/>
                    <a:latin typeface="Cambria Math" panose="02040503050406030204" pitchFamily="18" charset="0"/>
                    <a:ea typeface="+mn-ea"/>
                    <a:cs typeface="+mn-cs"/>
                  </a:rPr>
                  <a:t>𝑥+𝑑 ⃗_𝑥 𝑡−𝑝 ⃗_𝑥=0</a:t>
                </a:r>
                <a:endParaRPr lang="en-US" sz="1200" i="1" kern="1200" dirty="0" smtClean="0">
                  <a:solidFill>
                    <a:schemeClr val="tx1"/>
                  </a:solidFill>
                  <a:effectLst/>
                  <a:latin typeface="Cambria Math" panose="02040503050406030204" pitchFamily="18" charset="0"/>
                  <a:ea typeface="+mn-ea"/>
                  <a:cs typeface="+mn-cs"/>
                </a:endParaRPr>
              </a:p>
              <a:p>
                <a:r>
                  <a:rPr lang="en-US" sz="1200" i="0" kern="1200" dirty="0" smtClean="0">
                    <a:solidFill>
                      <a:schemeClr val="tx1"/>
                    </a:solidFill>
                    <a:effectLst/>
                    <a:latin typeface="Cambria Math" panose="02040503050406030204" pitchFamily="18" charset="0"/>
                    <a:ea typeface="+mn-ea"/>
                    <a:cs typeface="+mn-cs"/>
                  </a:rPr>
                  <a:t>We can then easily solve for t:</a:t>
                </a:r>
              </a:p>
              <a:p>
                <a:r>
                  <a:rPr lang="en-US" sz="1200" b="0" i="0" kern="1200" smtClean="0">
                    <a:solidFill>
                      <a:schemeClr val="tx1"/>
                    </a:solidFill>
                    <a:effectLst/>
                    <a:latin typeface="Cambria Math" panose="02040503050406030204" pitchFamily="18" charset="0"/>
                    <a:ea typeface="+mn-ea"/>
                    <a:cs typeface="+mn-cs"/>
                  </a:rPr>
                  <a:t>𝑡=</a:t>
                </a:r>
                <a:r>
                  <a:rPr lang="en-US" sz="1200" b="0" i="0" kern="1200" dirty="0" smtClean="0">
                    <a:solidFill>
                      <a:schemeClr val="tx1"/>
                    </a:solidFill>
                    <a:effectLst/>
                    <a:latin typeface="Cambria Math" panose="02040503050406030204" pitchFamily="18" charset="0"/>
                    <a:ea typeface="+mn-ea"/>
                    <a:cs typeface="+mn-cs"/>
                  </a:rPr>
                  <a:t>(𝑝 ⃗_𝑥−𝑠 ⃗_𝑥)/𝑑 ⃗_𝑥 </a:t>
                </a:r>
                <a:r>
                  <a:rPr lang="en-US" sz="1200" i="1" kern="1200" dirty="0" smtClean="0">
                    <a:solidFill>
                      <a:schemeClr val="tx1"/>
                    </a:solidFill>
                    <a:effectLst/>
                    <a:latin typeface="Cambria Math" panose="02040503050406030204" pitchFamily="18" charset="0"/>
                    <a:ea typeface="+mn-ea"/>
                    <a:cs typeface="+mn-cs"/>
                  </a:rPr>
                  <a:t/>
                </a:r>
                <a:br>
                  <a:rPr lang="en-US" sz="1200" i="1" kern="1200" dirty="0" smtClean="0">
                    <a:solidFill>
                      <a:schemeClr val="tx1"/>
                    </a:solidFill>
                    <a:effectLst/>
                    <a:latin typeface="Cambria Math" panose="02040503050406030204" pitchFamily="18" charset="0"/>
                    <a:ea typeface="+mn-ea"/>
                    <a:cs typeface="+mn-cs"/>
                  </a:rPr>
                </a:br>
                <a:r>
                  <a:rPr lang="en-US" sz="1200" i="0" kern="1200" dirty="0" smtClean="0">
                    <a:solidFill>
                      <a:schemeClr val="tx1"/>
                    </a:solidFill>
                    <a:effectLst/>
                    <a:latin typeface="Cambria Math" panose="02040503050406030204" pitchFamily="18" charset="0"/>
                    <a:ea typeface="+mn-ea"/>
                    <a:cs typeface="+mn-cs"/>
                  </a:rPr>
                  <a:t>To</a:t>
                </a:r>
                <a:r>
                  <a:rPr lang="en-US" sz="1200" i="0" kern="1200" baseline="0" dirty="0" smtClean="0">
                    <a:solidFill>
                      <a:schemeClr val="tx1"/>
                    </a:solidFill>
                    <a:effectLst/>
                    <a:latin typeface="Cambria Math" panose="02040503050406030204" pitchFamily="18" charset="0"/>
                    <a:ea typeface="+mn-ea"/>
                    <a:cs typeface="+mn-cs"/>
                  </a:rPr>
                  <a:t> find the min and max values we’d simply just use the </a:t>
                </a:r>
                <a:r>
                  <a:rPr lang="en-US" sz="1200" i="0" kern="1200" baseline="0" dirty="0" err="1" smtClean="0">
                    <a:solidFill>
                      <a:schemeClr val="tx1"/>
                    </a:solidFill>
                    <a:effectLst/>
                    <a:latin typeface="Cambria Math" panose="02040503050406030204" pitchFamily="18" charset="0"/>
                    <a:ea typeface="+mn-ea"/>
                    <a:cs typeface="+mn-cs"/>
                  </a:rPr>
                  <a:t>aabb’s</a:t>
                </a:r>
                <a:r>
                  <a:rPr lang="en-US" sz="1200" i="0" kern="1200" baseline="0" dirty="0" smtClean="0">
                    <a:solidFill>
                      <a:schemeClr val="tx1"/>
                    </a:solidFill>
                    <a:effectLst/>
                    <a:latin typeface="Cambria Math" panose="02040503050406030204" pitchFamily="18" charset="0"/>
                    <a:ea typeface="+mn-ea"/>
                    <a:cs typeface="+mn-cs"/>
                  </a:rPr>
                  <a:t> min and max points.</a:t>
                </a:r>
                <a:r>
                  <a:rPr lang="en-US" sz="1200" i="1" kern="1200" dirty="0">
                    <a:solidFill>
                      <a:schemeClr val="tx1"/>
                    </a:solidFill>
                    <a:effectLst/>
                    <a:latin typeface="Cambria Math" panose="02040503050406030204" pitchFamily="18" charset="0"/>
                    <a:ea typeface="+mn-ea"/>
                    <a:cs typeface="+mn-cs"/>
                  </a:rPr>
                  <a:t/>
                </a:r>
                <a:br>
                  <a:rPr lang="en-US" sz="1200" i="1" kern="1200" dirty="0">
                    <a:solidFill>
                      <a:schemeClr val="tx1"/>
                    </a:solidFill>
                    <a:effectLst/>
                    <a:latin typeface="Cambria Math" panose="02040503050406030204" pitchFamily="18" charset="0"/>
                    <a:ea typeface="+mn-ea"/>
                    <a:cs typeface="+mn-cs"/>
                  </a:rPr>
                </a:br>
                <a:endParaRPr lang="en-US"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53</a:t>
            </a:fld>
            <a:endParaRPr lang="en-US"/>
          </a:p>
        </p:txBody>
      </p:sp>
    </p:spTree>
    <p:extLst>
      <p:ext uri="{BB962C8B-B14F-4D97-AF65-F5344CB8AC3E}">
        <p14:creationId xmlns:p14="http://schemas.microsoft.com/office/powerpoint/2010/main" val="20064716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we look at</a:t>
                </a:r>
                <a:r>
                  <a:rPr lang="en-US" sz="1200" kern="1200" baseline="0" dirty="0" smtClean="0">
                    <a:solidFill>
                      <a:schemeClr val="tx1"/>
                    </a:solidFill>
                    <a:effectLst/>
                    <a:latin typeface="+mn-lt"/>
                    <a:ea typeface="+mn-ea"/>
                    <a:cs typeface="+mn-cs"/>
                  </a:rPr>
                  <a:t> this equation we’ll see that a lot of wasted calculations are happening. This is because we know that the plane’s normal is only along 1 axis. We can take advantage of this and avoid all of the extra zero multiplications.</a:t>
                </a:r>
                <a:endParaRPr lang="en-US" dirty="0" smtClean="0"/>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It’s important to realize</a:t>
                </a:r>
                <a:r>
                  <a:rPr lang="en-US" sz="1200" kern="1200" baseline="0" dirty="0" smtClean="0">
                    <a:solidFill>
                      <a:schemeClr val="tx1"/>
                    </a:solidFill>
                    <a:effectLst/>
                    <a:latin typeface="+mn-lt"/>
                    <a:ea typeface="+mn-ea"/>
                    <a:cs typeface="+mn-cs"/>
                  </a:rPr>
                  <a:t> that each axis slab can be computed independently. The x-axis doesn’t affect the y-axis and so on. This makes it possible to just check one axis at a time then combine the values.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 do we compute the t-values for each slab then? Well the simple way is to just compute the min and max plane for that axis then call </a:t>
                </a:r>
                <a:r>
                  <a:rPr lang="en-US" sz="1200" kern="1200" baseline="0" dirty="0" err="1" smtClean="0">
                    <a:solidFill>
                      <a:schemeClr val="tx1"/>
                    </a:solidFill>
                    <a:effectLst/>
                    <a:latin typeface="+mn-lt"/>
                    <a:ea typeface="+mn-ea"/>
                    <a:cs typeface="+mn-cs"/>
                  </a:rPr>
                  <a:t>PlaneRay</a:t>
                </a:r>
                <a:r>
                  <a:rPr lang="en-US" sz="1200" kern="1200" baseline="0" dirty="0" smtClean="0">
                    <a:solidFill>
                      <a:schemeClr val="tx1"/>
                    </a:solidFill>
                    <a:effectLst/>
                    <a:latin typeface="+mn-lt"/>
                    <a:ea typeface="+mn-ea"/>
                    <a:cs typeface="+mn-cs"/>
                  </a:rPr>
                  <a:t> to get the t-values, but this is inefficient. Instead by inspecting the equation for each axis we can get a simplified equation.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Without loss of generality, let’s look at the x-axis and the min point: </a:t>
                </a:r>
                <a:r>
                  <a:rPr lang="en-US" sz="1200" b="0" i="0" kern="1200" baseline="0" dirty="0" smtClean="0">
                    <a:solidFill>
                      <a:schemeClr val="tx1"/>
                    </a:solidFill>
                    <a:effectLst/>
                    <a:latin typeface="Cambria Math" panose="02040503050406030204" pitchFamily="18" charset="0"/>
                    <a:ea typeface="+mn-ea"/>
                    <a:cs typeface="+mn-cs"/>
                  </a:rPr>
                  <a:t>𝑝 ⃗</a:t>
                </a:r>
                <a:r>
                  <a:rPr lang="en-US" dirty="0" smtClean="0"/>
                  <a:t>. If</a:t>
                </a:r>
                <a:r>
                  <a:rPr lang="en-US" baseline="0" dirty="0" smtClean="0"/>
                  <a:t> we write out the </a:t>
                </a:r>
                <a:r>
                  <a:rPr lang="en-US" baseline="0" dirty="0" err="1" smtClean="0"/>
                  <a:t>RayPlane</a:t>
                </a:r>
                <a:r>
                  <a:rPr lang="en-US" baseline="0" dirty="0" smtClean="0"/>
                  <a:t> equation we end up with:</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i="0" kern="1200">
                    <a:solidFill>
                      <a:schemeClr val="tx1"/>
                    </a:solidFill>
                    <a:effectLst/>
                    <a:latin typeface="Cambria Math" panose="02040503050406030204" pitchFamily="18" charset="0"/>
                    <a:ea typeface="+mn-ea"/>
                    <a:cs typeface="+mn-cs"/>
                  </a:rPr>
                  <a:t>𝑛</a:t>
                </a:r>
                <a:r>
                  <a:rPr lang="en-US" sz="800" i="0" kern="1200" smtClean="0">
                    <a:solidFill>
                      <a:schemeClr val="tx1"/>
                    </a:solidFill>
                    <a:effectLst/>
                    <a:latin typeface="Cambria Math" panose="02040503050406030204" pitchFamily="18" charset="0"/>
                    <a:ea typeface="+mn-ea"/>
                    <a:cs typeface="+mn-cs"/>
                  </a:rPr>
                  <a:t> ⃗</a:t>
                </a:r>
                <a:r>
                  <a:rPr lang="en-US" sz="800" i="0" kern="1200">
                    <a:solidFill>
                      <a:schemeClr val="tx1"/>
                    </a:solidFill>
                    <a:effectLst/>
                    <a:latin typeface="Cambria Math" panose="02040503050406030204" pitchFamily="18" charset="0"/>
                    <a:ea typeface="+mn-ea"/>
                    <a:cs typeface="+mn-cs"/>
                  </a:rPr>
                  <a:t>∙(</a:t>
                </a:r>
                <a:r>
                  <a:rPr lang="en-US" i="0" dirty="0">
                    <a:latin typeface="Cambria Math" panose="02040503050406030204" pitchFamily="18" charset="0"/>
                  </a:rPr>
                  <a:t>𝑠 ⃗</a:t>
                </a:r>
                <a:r>
                  <a:rPr lang="en-US" i="0" dirty="0" smtClean="0">
                    <a:latin typeface="Cambria Math" panose="02040503050406030204" pitchFamily="18" charset="0"/>
                  </a:rPr>
                  <a:t>_</a:t>
                </a:r>
                <a:r>
                  <a:rPr lang="en-US" i="0" dirty="0">
                    <a:latin typeface="Cambria Math" panose="02040503050406030204" pitchFamily="18" charset="0"/>
                  </a:rPr>
                  <a:t>𝑟+𝑑 ⃗_𝑟 𝑡−𝑝 ⃗_0 )</a:t>
                </a:r>
                <a:r>
                  <a:rPr lang="en-US" sz="800" i="0" kern="1200">
                    <a:solidFill>
                      <a:schemeClr val="tx1"/>
                    </a:solidFill>
                    <a:effectLst/>
                    <a:latin typeface="Cambria Math" panose="02040503050406030204" pitchFamily="18" charset="0"/>
                    <a:ea typeface="+mn-ea"/>
                    <a:cs typeface="+mn-cs"/>
                  </a:rPr>
                  <a:t>=0</a:t>
                </a:r>
                <a:endParaRPr lang="en-US" baseline="0" dirty="0" smtClean="0"/>
              </a:p>
              <a:p>
                <a:r>
                  <a:rPr lang="en-US" dirty="0" smtClean="0"/>
                  <a:t>The important thing to realize here is that the normal of this</a:t>
                </a:r>
                <a:r>
                  <a:rPr lang="en-US" baseline="0" dirty="0" smtClean="0"/>
                  <a:t> plane is </a:t>
                </a:r>
                <a:r>
                  <a:rPr lang="en-US" b="0" i="0" baseline="0" smtClean="0">
                    <a:latin typeface="Cambria Math" panose="02040503050406030204" pitchFamily="18" charset="0"/>
                  </a:rPr>
                  <a:t>n ̂=(1, 0, 0)</a:t>
                </a:r>
                <a:r>
                  <a:rPr lang="en-US" dirty="0" smtClean="0"/>
                  <a:t> which allows us to perform some optimizations (the y and z terms will drop to 0).</a:t>
                </a:r>
                <a:r>
                  <a:rPr lang="en-US" baseline="0" dirty="0"/>
                  <a:t> </a:t>
                </a:r>
                <a:r>
                  <a:rPr lang="en-US" baseline="0" dirty="0" smtClean="0"/>
                  <a:t>We can now write this as:</a:t>
                </a:r>
              </a:p>
              <a:p>
                <a:r>
                  <a:rPr lang="en-US" sz="1200" i="0" kern="1200">
                    <a:solidFill>
                      <a:schemeClr val="tx1"/>
                    </a:solidFill>
                    <a:effectLst/>
                    <a:latin typeface="Cambria Math" panose="02040503050406030204" pitchFamily="18" charset="0"/>
                    <a:ea typeface="+mn-ea"/>
                    <a:cs typeface="+mn-cs"/>
                  </a:rPr>
                  <a:t>𝑠 ⃗</a:t>
                </a:r>
                <a:r>
                  <a:rPr lang="en-US" sz="1200" i="0" kern="1200" smtClean="0">
                    <a:solidFill>
                      <a:schemeClr val="tx1"/>
                    </a:solidFill>
                    <a:effectLst/>
                    <a:latin typeface="Cambria Math" panose="02040503050406030204" pitchFamily="18" charset="0"/>
                    <a:ea typeface="+mn-ea"/>
                    <a:cs typeface="+mn-cs"/>
                  </a:rPr>
                  <a:t>_</a:t>
                </a:r>
                <a:r>
                  <a:rPr lang="en-US" sz="1200" i="0" kern="1200">
                    <a:solidFill>
                      <a:schemeClr val="tx1"/>
                    </a:solidFill>
                    <a:effectLst/>
                    <a:latin typeface="Cambria Math" panose="02040503050406030204" pitchFamily="18" charset="0"/>
                    <a:ea typeface="+mn-ea"/>
                    <a:cs typeface="+mn-cs"/>
                  </a:rPr>
                  <a:t>𝑥+𝑑 ⃗_𝑥 𝑡−𝑝 ⃗_𝑥=0</a:t>
                </a:r>
                <a:endParaRPr lang="en-US" sz="1200" i="1" kern="1200" dirty="0" smtClean="0">
                  <a:solidFill>
                    <a:schemeClr val="tx1"/>
                  </a:solidFill>
                  <a:effectLst/>
                  <a:latin typeface="Cambria Math" panose="02040503050406030204" pitchFamily="18" charset="0"/>
                  <a:ea typeface="+mn-ea"/>
                  <a:cs typeface="+mn-cs"/>
                </a:endParaRPr>
              </a:p>
              <a:p>
                <a:r>
                  <a:rPr lang="en-US" sz="1200" i="0" kern="1200" dirty="0" smtClean="0">
                    <a:solidFill>
                      <a:schemeClr val="tx1"/>
                    </a:solidFill>
                    <a:effectLst/>
                    <a:latin typeface="Cambria Math" panose="02040503050406030204" pitchFamily="18" charset="0"/>
                    <a:ea typeface="+mn-ea"/>
                    <a:cs typeface="+mn-cs"/>
                  </a:rPr>
                  <a:t>We can then easily solve for t:</a:t>
                </a:r>
              </a:p>
              <a:p>
                <a:r>
                  <a:rPr lang="en-US" sz="1200" b="0" i="0" kern="1200" smtClean="0">
                    <a:solidFill>
                      <a:schemeClr val="tx1"/>
                    </a:solidFill>
                    <a:effectLst/>
                    <a:latin typeface="Cambria Math" panose="02040503050406030204" pitchFamily="18" charset="0"/>
                    <a:ea typeface="+mn-ea"/>
                    <a:cs typeface="+mn-cs"/>
                  </a:rPr>
                  <a:t>𝑡=</a:t>
                </a:r>
                <a:r>
                  <a:rPr lang="en-US" sz="1200" b="0" i="0" kern="1200" dirty="0" smtClean="0">
                    <a:solidFill>
                      <a:schemeClr val="tx1"/>
                    </a:solidFill>
                    <a:effectLst/>
                    <a:latin typeface="Cambria Math" panose="02040503050406030204" pitchFamily="18" charset="0"/>
                    <a:ea typeface="+mn-ea"/>
                    <a:cs typeface="+mn-cs"/>
                  </a:rPr>
                  <a:t>(𝑝 ⃗_𝑥−𝑠 ⃗_𝑥)/𝑑 ⃗_𝑥 </a:t>
                </a:r>
                <a:r>
                  <a:rPr lang="en-US" sz="1200" i="1" kern="1200" dirty="0" smtClean="0">
                    <a:solidFill>
                      <a:schemeClr val="tx1"/>
                    </a:solidFill>
                    <a:effectLst/>
                    <a:latin typeface="Cambria Math" panose="02040503050406030204" pitchFamily="18" charset="0"/>
                    <a:ea typeface="+mn-ea"/>
                    <a:cs typeface="+mn-cs"/>
                  </a:rPr>
                  <a:t/>
                </a:r>
                <a:br>
                  <a:rPr lang="en-US" sz="1200" i="1" kern="1200" dirty="0" smtClean="0">
                    <a:solidFill>
                      <a:schemeClr val="tx1"/>
                    </a:solidFill>
                    <a:effectLst/>
                    <a:latin typeface="Cambria Math" panose="02040503050406030204" pitchFamily="18" charset="0"/>
                    <a:ea typeface="+mn-ea"/>
                    <a:cs typeface="+mn-cs"/>
                  </a:rPr>
                </a:br>
                <a:r>
                  <a:rPr lang="en-US" sz="1200" i="0" kern="1200" dirty="0" smtClean="0">
                    <a:solidFill>
                      <a:schemeClr val="tx1"/>
                    </a:solidFill>
                    <a:effectLst/>
                    <a:latin typeface="Cambria Math" panose="02040503050406030204" pitchFamily="18" charset="0"/>
                    <a:ea typeface="+mn-ea"/>
                    <a:cs typeface="+mn-cs"/>
                  </a:rPr>
                  <a:t>To</a:t>
                </a:r>
                <a:r>
                  <a:rPr lang="en-US" sz="1200" i="0" kern="1200" baseline="0" dirty="0" smtClean="0">
                    <a:solidFill>
                      <a:schemeClr val="tx1"/>
                    </a:solidFill>
                    <a:effectLst/>
                    <a:latin typeface="Cambria Math" panose="02040503050406030204" pitchFamily="18" charset="0"/>
                    <a:ea typeface="+mn-ea"/>
                    <a:cs typeface="+mn-cs"/>
                  </a:rPr>
                  <a:t> find the min and max values we’d simply just use the </a:t>
                </a:r>
                <a:r>
                  <a:rPr lang="en-US" sz="1200" i="0" kern="1200" baseline="0" dirty="0" err="1" smtClean="0">
                    <a:solidFill>
                      <a:schemeClr val="tx1"/>
                    </a:solidFill>
                    <a:effectLst/>
                    <a:latin typeface="Cambria Math" panose="02040503050406030204" pitchFamily="18" charset="0"/>
                    <a:ea typeface="+mn-ea"/>
                    <a:cs typeface="+mn-cs"/>
                  </a:rPr>
                  <a:t>aabb’s</a:t>
                </a:r>
                <a:r>
                  <a:rPr lang="en-US" sz="1200" i="0" kern="1200" baseline="0" dirty="0" smtClean="0">
                    <a:solidFill>
                      <a:schemeClr val="tx1"/>
                    </a:solidFill>
                    <a:effectLst/>
                    <a:latin typeface="Cambria Math" panose="02040503050406030204" pitchFamily="18" charset="0"/>
                    <a:ea typeface="+mn-ea"/>
                    <a:cs typeface="+mn-cs"/>
                  </a:rPr>
                  <a:t> min and max points.</a:t>
                </a:r>
                <a:r>
                  <a:rPr lang="en-US" sz="1200" i="1" kern="1200" dirty="0">
                    <a:solidFill>
                      <a:schemeClr val="tx1"/>
                    </a:solidFill>
                    <a:effectLst/>
                    <a:latin typeface="Cambria Math" panose="02040503050406030204" pitchFamily="18" charset="0"/>
                    <a:ea typeface="+mn-ea"/>
                    <a:cs typeface="+mn-cs"/>
                  </a:rPr>
                  <a:t/>
                </a:r>
                <a:br>
                  <a:rPr lang="en-US" sz="1200" i="1" kern="1200" dirty="0">
                    <a:solidFill>
                      <a:schemeClr val="tx1"/>
                    </a:solidFill>
                    <a:effectLst/>
                    <a:latin typeface="Cambria Math" panose="02040503050406030204" pitchFamily="18" charset="0"/>
                    <a:ea typeface="+mn-ea"/>
                    <a:cs typeface="+mn-cs"/>
                  </a:rPr>
                </a:br>
                <a:endParaRPr lang="en-US"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54</a:t>
            </a:fld>
            <a:endParaRPr lang="en-US"/>
          </a:p>
        </p:txBody>
      </p:sp>
    </p:spTree>
    <p:extLst>
      <p:ext uri="{BB962C8B-B14F-4D97-AF65-F5344CB8AC3E}">
        <p14:creationId xmlns:p14="http://schemas.microsoft.com/office/powerpoint/2010/main" val="6565578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After multiplying</a:t>
                </a:r>
                <a:r>
                  <a:rPr lang="en-US" sz="1200" kern="1200" baseline="0" dirty="0" smtClean="0">
                    <a:solidFill>
                      <a:schemeClr val="tx1"/>
                    </a:solidFill>
                    <a:effectLst/>
                    <a:latin typeface="+mn-lt"/>
                    <a:ea typeface="+mn-ea"/>
                    <a:cs typeface="+mn-cs"/>
                  </a:rPr>
                  <a:t> out through constants we can arrive at a very simple equation for t on an axis given the plane’s start value on that axis.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As always we have to stop and see what problems can arise.</a:t>
                </a:r>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It’s important to realize</a:t>
                </a:r>
                <a:r>
                  <a:rPr lang="en-US" sz="1200" kern="1200" baseline="0" dirty="0" smtClean="0">
                    <a:solidFill>
                      <a:schemeClr val="tx1"/>
                    </a:solidFill>
                    <a:effectLst/>
                    <a:latin typeface="+mn-lt"/>
                    <a:ea typeface="+mn-ea"/>
                    <a:cs typeface="+mn-cs"/>
                  </a:rPr>
                  <a:t> that each axis slab can be computed independently. The x-axis doesn’t affect the y-axis and so on. This makes it possible to just check one axis at a time then combine the values.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 do we compute the t-values for each slab then? Well the simple way is to just compute the min and max plane for that axis then call </a:t>
                </a:r>
                <a:r>
                  <a:rPr lang="en-US" sz="1200" kern="1200" baseline="0" dirty="0" err="1" smtClean="0">
                    <a:solidFill>
                      <a:schemeClr val="tx1"/>
                    </a:solidFill>
                    <a:effectLst/>
                    <a:latin typeface="+mn-lt"/>
                    <a:ea typeface="+mn-ea"/>
                    <a:cs typeface="+mn-cs"/>
                  </a:rPr>
                  <a:t>PlaneRay</a:t>
                </a:r>
                <a:r>
                  <a:rPr lang="en-US" sz="1200" kern="1200" baseline="0" dirty="0" smtClean="0">
                    <a:solidFill>
                      <a:schemeClr val="tx1"/>
                    </a:solidFill>
                    <a:effectLst/>
                    <a:latin typeface="+mn-lt"/>
                    <a:ea typeface="+mn-ea"/>
                    <a:cs typeface="+mn-cs"/>
                  </a:rPr>
                  <a:t> to get the t-values, but this is inefficient. Instead by inspecting the equation for each axis we can get a simplified equation.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Without loss of generality, let’s look at the x-axis and the min point: </a:t>
                </a:r>
                <a:r>
                  <a:rPr lang="en-US" sz="1200" b="0" i="0" kern="1200" baseline="0" dirty="0" smtClean="0">
                    <a:solidFill>
                      <a:schemeClr val="tx1"/>
                    </a:solidFill>
                    <a:effectLst/>
                    <a:latin typeface="Cambria Math" panose="02040503050406030204" pitchFamily="18" charset="0"/>
                    <a:ea typeface="+mn-ea"/>
                    <a:cs typeface="+mn-cs"/>
                  </a:rPr>
                  <a:t>𝑝 ⃗</a:t>
                </a:r>
                <a:r>
                  <a:rPr lang="en-US" dirty="0" smtClean="0"/>
                  <a:t>. If</a:t>
                </a:r>
                <a:r>
                  <a:rPr lang="en-US" baseline="0" dirty="0" smtClean="0"/>
                  <a:t> we write out the </a:t>
                </a:r>
                <a:r>
                  <a:rPr lang="en-US" baseline="0" dirty="0" err="1" smtClean="0"/>
                  <a:t>RayPlane</a:t>
                </a:r>
                <a:r>
                  <a:rPr lang="en-US" baseline="0" dirty="0" smtClean="0"/>
                  <a:t> equation we end up with:</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i="0" kern="1200">
                    <a:solidFill>
                      <a:schemeClr val="tx1"/>
                    </a:solidFill>
                    <a:effectLst/>
                    <a:latin typeface="Cambria Math" panose="02040503050406030204" pitchFamily="18" charset="0"/>
                    <a:ea typeface="+mn-ea"/>
                    <a:cs typeface="+mn-cs"/>
                  </a:rPr>
                  <a:t>𝑛</a:t>
                </a:r>
                <a:r>
                  <a:rPr lang="en-US" sz="800" i="0" kern="1200" smtClean="0">
                    <a:solidFill>
                      <a:schemeClr val="tx1"/>
                    </a:solidFill>
                    <a:effectLst/>
                    <a:latin typeface="Cambria Math" panose="02040503050406030204" pitchFamily="18" charset="0"/>
                    <a:ea typeface="+mn-ea"/>
                    <a:cs typeface="+mn-cs"/>
                  </a:rPr>
                  <a:t> ⃗</a:t>
                </a:r>
                <a:r>
                  <a:rPr lang="en-US" sz="800" i="0" kern="1200">
                    <a:solidFill>
                      <a:schemeClr val="tx1"/>
                    </a:solidFill>
                    <a:effectLst/>
                    <a:latin typeface="Cambria Math" panose="02040503050406030204" pitchFamily="18" charset="0"/>
                    <a:ea typeface="+mn-ea"/>
                    <a:cs typeface="+mn-cs"/>
                  </a:rPr>
                  <a:t>∙(</a:t>
                </a:r>
                <a:r>
                  <a:rPr lang="en-US" i="0" dirty="0">
                    <a:latin typeface="Cambria Math" panose="02040503050406030204" pitchFamily="18" charset="0"/>
                  </a:rPr>
                  <a:t>𝑠 ⃗</a:t>
                </a:r>
                <a:r>
                  <a:rPr lang="en-US" i="0" dirty="0" smtClean="0">
                    <a:latin typeface="Cambria Math" panose="02040503050406030204" pitchFamily="18" charset="0"/>
                  </a:rPr>
                  <a:t>_</a:t>
                </a:r>
                <a:r>
                  <a:rPr lang="en-US" i="0" dirty="0">
                    <a:latin typeface="Cambria Math" panose="02040503050406030204" pitchFamily="18" charset="0"/>
                  </a:rPr>
                  <a:t>𝑟+𝑑 ⃗_𝑟 𝑡−𝑝 ⃗_0 )</a:t>
                </a:r>
                <a:r>
                  <a:rPr lang="en-US" sz="800" i="0" kern="1200">
                    <a:solidFill>
                      <a:schemeClr val="tx1"/>
                    </a:solidFill>
                    <a:effectLst/>
                    <a:latin typeface="Cambria Math" panose="02040503050406030204" pitchFamily="18" charset="0"/>
                    <a:ea typeface="+mn-ea"/>
                    <a:cs typeface="+mn-cs"/>
                  </a:rPr>
                  <a:t>=0</a:t>
                </a:r>
                <a:endParaRPr lang="en-US" baseline="0" dirty="0" smtClean="0"/>
              </a:p>
              <a:p>
                <a:r>
                  <a:rPr lang="en-US" dirty="0" smtClean="0"/>
                  <a:t>The important thing to realize here is that the normal of this</a:t>
                </a:r>
                <a:r>
                  <a:rPr lang="en-US" baseline="0" dirty="0" smtClean="0"/>
                  <a:t> plane is </a:t>
                </a:r>
                <a:r>
                  <a:rPr lang="en-US" b="0" i="0" baseline="0" smtClean="0">
                    <a:latin typeface="Cambria Math" panose="02040503050406030204" pitchFamily="18" charset="0"/>
                  </a:rPr>
                  <a:t>n ̂=(1, 0, 0)</a:t>
                </a:r>
                <a:r>
                  <a:rPr lang="en-US" dirty="0" smtClean="0"/>
                  <a:t> which allows us to perform some optimizations (the y and z terms will drop to 0).</a:t>
                </a:r>
                <a:r>
                  <a:rPr lang="en-US" baseline="0" dirty="0"/>
                  <a:t> </a:t>
                </a:r>
                <a:r>
                  <a:rPr lang="en-US" baseline="0" dirty="0" smtClean="0"/>
                  <a:t>We can now write this as:</a:t>
                </a:r>
              </a:p>
              <a:p>
                <a:r>
                  <a:rPr lang="en-US" sz="1200" i="0" kern="1200">
                    <a:solidFill>
                      <a:schemeClr val="tx1"/>
                    </a:solidFill>
                    <a:effectLst/>
                    <a:latin typeface="Cambria Math" panose="02040503050406030204" pitchFamily="18" charset="0"/>
                    <a:ea typeface="+mn-ea"/>
                    <a:cs typeface="+mn-cs"/>
                  </a:rPr>
                  <a:t>𝑠 ⃗</a:t>
                </a:r>
                <a:r>
                  <a:rPr lang="en-US" sz="1200" i="0" kern="1200" smtClean="0">
                    <a:solidFill>
                      <a:schemeClr val="tx1"/>
                    </a:solidFill>
                    <a:effectLst/>
                    <a:latin typeface="Cambria Math" panose="02040503050406030204" pitchFamily="18" charset="0"/>
                    <a:ea typeface="+mn-ea"/>
                    <a:cs typeface="+mn-cs"/>
                  </a:rPr>
                  <a:t>_</a:t>
                </a:r>
                <a:r>
                  <a:rPr lang="en-US" sz="1200" i="0" kern="1200">
                    <a:solidFill>
                      <a:schemeClr val="tx1"/>
                    </a:solidFill>
                    <a:effectLst/>
                    <a:latin typeface="Cambria Math" panose="02040503050406030204" pitchFamily="18" charset="0"/>
                    <a:ea typeface="+mn-ea"/>
                    <a:cs typeface="+mn-cs"/>
                  </a:rPr>
                  <a:t>𝑥+𝑑 ⃗_𝑥 𝑡−𝑝 ⃗_𝑥=0</a:t>
                </a:r>
                <a:endParaRPr lang="en-US" sz="1200" i="1" kern="1200" dirty="0" smtClean="0">
                  <a:solidFill>
                    <a:schemeClr val="tx1"/>
                  </a:solidFill>
                  <a:effectLst/>
                  <a:latin typeface="Cambria Math" panose="02040503050406030204" pitchFamily="18" charset="0"/>
                  <a:ea typeface="+mn-ea"/>
                  <a:cs typeface="+mn-cs"/>
                </a:endParaRPr>
              </a:p>
              <a:p>
                <a:r>
                  <a:rPr lang="en-US" sz="1200" i="0" kern="1200" dirty="0" smtClean="0">
                    <a:solidFill>
                      <a:schemeClr val="tx1"/>
                    </a:solidFill>
                    <a:effectLst/>
                    <a:latin typeface="Cambria Math" panose="02040503050406030204" pitchFamily="18" charset="0"/>
                    <a:ea typeface="+mn-ea"/>
                    <a:cs typeface="+mn-cs"/>
                  </a:rPr>
                  <a:t>We can then easily solve for t:</a:t>
                </a:r>
              </a:p>
              <a:p>
                <a:r>
                  <a:rPr lang="en-US" sz="1200" b="0" i="0" kern="1200" smtClean="0">
                    <a:solidFill>
                      <a:schemeClr val="tx1"/>
                    </a:solidFill>
                    <a:effectLst/>
                    <a:latin typeface="Cambria Math" panose="02040503050406030204" pitchFamily="18" charset="0"/>
                    <a:ea typeface="+mn-ea"/>
                    <a:cs typeface="+mn-cs"/>
                  </a:rPr>
                  <a:t>𝑡=</a:t>
                </a:r>
                <a:r>
                  <a:rPr lang="en-US" sz="1200" b="0" i="0" kern="1200" dirty="0" smtClean="0">
                    <a:solidFill>
                      <a:schemeClr val="tx1"/>
                    </a:solidFill>
                    <a:effectLst/>
                    <a:latin typeface="Cambria Math" panose="02040503050406030204" pitchFamily="18" charset="0"/>
                    <a:ea typeface="+mn-ea"/>
                    <a:cs typeface="+mn-cs"/>
                  </a:rPr>
                  <a:t>(𝑝 ⃗_𝑥−𝑠 ⃗_𝑥)/𝑑 ⃗_𝑥 </a:t>
                </a:r>
                <a:r>
                  <a:rPr lang="en-US" sz="1200" i="1" kern="1200" dirty="0" smtClean="0">
                    <a:solidFill>
                      <a:schemeClr val="tx1"/>
                    </a:solidFill>
                    <a:effectLst/>
                    <a:latin typeface="Cambria Math" panose="02040503050406030204" pitchFamily="18" charset="0"/>
                    <a:ea typeface="+mn-ea"/>
                    <a:cs typeface="+mn-cs"/>
                  </a:rPr>
                  <a:t/>
                </a:r>
                <a:br>
                  <a:rPr lang="en-US" sz="1200" i="1" kern="1200" dirty="0" smtClean="0">
                    <a:solidFill>
                      <a:schemeClr val="tx1"/>
                    </a:solidFill>
                    <a:effectLst/>
                    <a:latin typeface="Cambria Math" panose="02040503050406030204" pitchFamily="18" charset="0"/>
                    <a:ea typeface="+mn-ea"/>
                    <a:cs typeface="+mn-cs"/>
                  </a:rPr>
                </a:br>
                <a:r>
                  <a:rPr lang="en-US" sz="1200" i="0" kern="1200" dirty="0" smtClean="0">
                    <a:solidFill>
                      <a:schemeClr val="tx1"/>
                    </a:solidFill>
                    <a:effectLst/>
                    <a:latin typeface="Cambria Math" panose="02040503050406030204" pitchFamily="18" charset="0"/>
                    <a:ea typeface="+mn-ea"/>
                    <a:cs typeface="+mn-cs"/>
                  </a:rPr>
                  <a:t>To</a:t>
                </a:r>
                <a:r>
                  <a:rPr lang="en-US" sz="1200" i="0" kern="1200" baseline="0" dirty="0" smtClean="0">
                    <a:solidFill>
                      <a:schemeClr val="tx1"/>
                    </a:solidFill>
                    <a:effectLst/>
                    <a:latin typeface="Cambria Math" panose="02040503050406030204" pitchFamily="18" charset="0"/>
                    <a:ea typeface="+mn-ea"/>
                    <a:cs typeface="+mn-cs"/>
                  </a:rPr>
                  <a:t> find the min and max values we’d simply just use the </a:t>
                </a:r>
                <a:r>
                  <a:rPr lang="en-US" sz="1200" i="0" kern="1200" baseline="0" dirty="0" err="1" smtClean="0">
                    <a:solidFill>
                      <a:schemeClr val="tx1"/>
                    </a:solidFill>
                    <a:effectLst/>
                    <a:latin typeface="Cambria Math" panose="02040503050406030204" pitchFamily="18" charset="0"/>
                    <a:ea typeface="+mn-ea"/>
                    <a:cs typeface="+mn-cs"/>
                  </a:rPr>
                  <a:t>aabb’s</a:t>
                </a:r>
                <a:r>
                  <a:rPr lang="en-US" sz="1200" i="0" kern="1200" baseline="0" dirty="0" smtClean="0">
                    <a:solidFill>
                      <a:schemeClr val="tx1"/>
                    </a:solidFill>
                    <a:effectLst/>
                    <a:latin typeface="Cambria Math" panose="02040503050406030204" pitchFamily="18" charset="0"/>
                    <a:ea typeface="+mn-ea"/>
                    <a:cs typeface="+mn-cs"/>
                  </a:rPr>
                  <a:t> min and max points.</a:t>
                </a:r>
                <a:r>
                  <a:rPr lang="en-US" sz="1200" i="1" kern="1200" dirty="0">
                    <a:solidFill>
                      <a:schemeClr val="tx1"/>
                    </a:solidFill>
                    <a:effectLst/>
                    <a:latin typeface="Cambria Math" panose="02040503050406030204" pitchFamily="18" charset="0"/>
                    <a:ea typeface="+mn-ea"/>
                    <a:cs typeface="+mn-cs"/>
                  </a:rPr>
                  <a:t/>
                </a:r>
                <a:br>
                  <a:rPr lang="en-US" sz="1200" i="1" kern="1200" dirty="0">
                    <a:solidFill>
                      <a:schemeClr val="tx1"/>
                    </a:solidFill>
                    <a:effectLst/>
                    <a:latin typeface="Cambria Math" panose="02040503050406030204" pitchFamily="18" charset="0"/>
                    <a:ea typeface="+mn-ea"/>
                    <a:cs typeface="+mn-cs"/>
                  </a:rPr>
                </a:br>
                <a:endParaRPr lang="en-US"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55</a:t>
            </a:fld>
            <a:endParaRPr lang="en-US"/>
          </a:p>
        </p:txBody>
      </p:sp>
    </p:spTree>
    <p:extLst>
      <p:ext uri="{BB962C8B-B14F-4D97-AF65-F5344CB8AC3E}">
        <p14:creationId xmlns:p14="http://schemas.microsoft.com/office/powerpoint/2010/main" val="7925678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thing to consider is zero divisions. We divide by zero if</a:t>
                </a:r>
                <a:r>
                  <a:rPr lang="en-US" sz="1200" kern="1200" baseline="0" dirty="0" smtClean="0">
                    <a:solidFill>
                      <a:schemeClr val="tx1"/>
                    </a:solidFill>
                    <a:effectLst/>
                    <a:latin typeface="+mn-lt"/>
                    <a:ea typeface="+mn-ea"/>
                    <a:cs typeface="+mn-cs"/>
                  </a:rPr>
                  <a:t> </a:t>
                </a:r>
                <a14:m>
                  <m:oMath xmlns:m="http://schemas.openxmlformats.org/officeDocument/2006/math">
                    <m:sSub>
                      <m:sSubPr>
                        <m:ctrlPr>
                          <a:rPr lang="en-US" sz="1200" b="0" i="1" kern="1200" baseline="0" smtClean="0">
                            <a:solidFill>
                              <a:schemeClr val="tx1"/>
                            </a:solidFill>
                            <a:effectLst/>
                            <a:latin typeface="Cambria Math" panose="02040503050406030204" pitchFamily="18" charset="0"/>
                            <a:ea typeface="+mn-ea"/>
                            <a:cs typeface="+mn-cs"/>
                          </a:rPr>
                        </m:ctrlPr>
                      </m:sSubPr>
                      <m:e>
                        <m:r>
                          <a:rPr lang="en-US" sz="1200" b="0" i="1" kern="1200" baseline="0" smtClean="0">
                            <a:solidFill>
                              <a:schemeClr val="tx1"/>
                            </a:solidFill>
                            <a:effectLst/>
                            <a:latin typeface="Cambria Math" panose="02040503050406030204" pitchFamily="18" charset="0"/>
                            <a:ea typeface="+mn-ea"/>
                            <a:cs typeface="+mn-cs"/>
                          </a:rPr>
                          <m:t>𝑑</m:t>
                        </m:r>
                      </m:e>
                      <m:sub>
                        <m:r>
                          <a:rPr lang="en-US" sz="1200" b="0" i="1" kern="1200" baseline="0" smtClean="0">
                            <a:solidFill>
                              <a:schemeClr val="tx1"/>
                            </a:solidFill>
                            <a:effectLst/>
                            <a:latin typeface="Cambria Math" panose="02040503050406030204" pitchFamily="18" charset="0"/>
                            <a:ea typeface="+mn-ea"/>
                            <a:cs typeface="+mn-cs"/>
                          </a:rPr>
                          <m:t>𝑖</m:t>
                        </m:r>
                      </m:sub>
                    </m:sSub>
                  </m:oMath>
                </a14:m>
                <a:r>
                  <a:rPr lang="en-US" sz="1200" kern="1200" dirty="0" smtClean="0">
                    <a:solidFill>
                      <a:schemeClr val="tx1"/>
                    </a:solidFill>
                    <a:effectLst/>
                    <a:latin typeface="+mn-lt"/>
                    <a:ea typeface="+mn-ea"/>
                    <a:cs typeface="+mn-cs"/>
                  </a:rPr>
                  <a:t> is zero. If </a:t>
                </a:r>
                <a14:m>
                  <m:oMath xmlns:m="http://schemas.openxmlformats.org/officeDocument/2006/math">
                    <m:sSub>
                      <m:sSubPr>
                        <m:ctrlPr>
                          <a:rPr lang="en-US" sz="1200" b="0" i="1" kern="1200" smtClean="0">
                            <a:solidFill>
                              <a:schemeClr val="tx1"/>
                            </a:solidFill>
                            <a:effectLst/>
                            <a:latin typeface="Cambria Math" panose="02040503050406030204" pitchFamily="18" charset="0"/>
                            <a:ea typeface="+mn-ea"/>
                            <a:cs typeface="+mn-cs"/>
                          </a:rPr>
                        </m:ctrlPr>
                      </m:sSubPr>
                      <m:e>
                        <m:r>
                          <a:rPr lang="en-US" sz="1200" b="0" i="1" kern="1200" smtClean="0">
                            <a:solidFill>
                              <a:schemeClr val="tx1"/>
                            </a:solidFill>
                            <a:effectLst/>
                            <a:latin typeface="Cambria Math" panose="02040503050406030204" pitchFamily="18" charset="0"/>
                            <a:ea typeface="+mn-ea"/>
                            <a:cs typeface="+mn-cs"/>
                          </a:rPr>
                          <m:t>𝑑</m:t>
                        </m:r>
                      </m:e>
                      <m:sub>
                        <m:r>
                          <a:rPr lang="en-US" sz="1200" b="0" i="1" kern="1200" smtClean="0">
                            <a:solidFill>
                              <a:schemeClr val="tx1"/>
                            </a:solidFill>
                            <a:effectLst/>
                            <a:latin typeface="Cambria Math" panose="02040503050406030204" pitchFamily="18" charset="0"/>
                            <a:ea typeface="+mn-ea"/>
                            <a:cs typeface="+mn-cs"/>
                          </a:rPr>
                          <m:t>𝑖</m:t>
                        </m:r>
                      </m:sub>
                    </m:sSub>
                  </m:oMath>
                </a14:m>
                <a:r>
                  <a:rPr lang="en-US" sz="1200" kern="1200" dirty="0" smtClean="0">
                    <a:solidFill>
                      <a:schemeClr val="tx1"/>
                    </a:solidFill>
                    <a:effectLst/>
                    <a:latin typeface="+mn-lt"/>
                    <a:ea typeface="+mn-ea"/>
                    <a:cs typeface="+mn-cs"/>
                  </a:rPr>
                  <a:t> is zero then the ray is parallel</a:t>
                </a:r>
                <a:r>
                  <a:rPr lang="en-US" sz="1200" kern="1200" baseline="0" dirty="0" smtClean="0">
                    <a:solidFill>
                      <a:schemeClr val="tx1"/>
                    </a:solidFill>
                    <a:effectLst/>
                    <a:latin typeface="+mn-lt"/>
                    <a:ea typeface="+mn-ea"/>
                    <a:cs typeface="+mn-cs"/>
                  </a:rPr>
                  <a:t> to this axis and we can’t compute an intersection point. In previous intersection tests this meant that the  ray didn’t intersect, but here we can’t derive an exact meaning.</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ray can be outside the min or max plane in which case it can’t intersect the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We can determine this by checking the ray’s start point against the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effectively checking 1 axis for point in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one extra thing to take care of is if </a:t>
                </a:r>
                <a:r>
                  <a:rPr lang="en-US" sz="1200" i="0" kern="1200">
                    <a:solidFill>
                      <a:schemeClr val="tx1"/>
                    </a:solidFill>
                    <a:effectLst/>
                    <a:latin typeface="+mn-lt"/>
                    <a:ea typeface="+mn-ea"/>
                    <a:cs typeface="+mn-cs"/>
                  </a:rPr>
                  <a:t>𝑑 ⃗_𝑖</a:t>
                </a:r>
                <a:r>
                  <a:rPr lang="en-US" sz="1200" kern="1200" dirty="0">
                    <a:solidFill>
                      <a:schemeClr val="tx1"/>
                    </a:solidFill>
                    <a:effectLst/>
                    <a:latin typeface="+mn-lt"/>
                    <a:ea typeface="+mn-ea"/>
                    <a:cs typeface="+mn-cs"/>
                  </a:rPr>
                  <a:t> is zero. In this case the ray could’ve started inside the aabb or outside. So we have to test if the origin is within the slab</a:t>
                </a:r>
                <a:r>
                  <a:rPr lang="en-US" sz="1200" kern="1200" dirty="0" smtClean="0">
                    <a:solidFill>
                      <a:schemeClr val="tx1"/>
                    </a:solidFill>
                    <a:effectLst/>
                    <a:latin typeface="+mn-lt"/>
                    <a:ea typeface="+mn-ea"/>
                    <a:cs typeface="+mn-cs"/>
                  </a:rPr>
                  <a:t>. This is just the simple range</a:t>
                </a:r>
                <a:r>
                  <a:rPr lang="en-US" sz="1200" kern="1200" baseline="0" dirty="0" smtClean="0">
                    <a:solidFill>
                      <a:schemeClr val="tx1"/>
                    </a:solidFill>
                    <a:effectLst/>
                    <a:latin typeface="+mn-lt"/>
                    <a:ea typeface="+mn-ea"/>
                    <a:cs typeface="+mn-cs"/>
                  </a:rPr>
                  <a:t> test: </a:t>
                </a:r>
                <a:r>
                  <a:rPr lang="en-US" sz="1200" b="0" i="0" kern="1200" baseline="0" smtClean="0">
                    <a:solidFill>
                      <a:schemeClr val="tx1"/>
                    </a:solidFill>
                    <a:effectLst/>
                    <a:latin typeface="Cambria Math" panose="02040503050406030204" pitchFamily="18" charset="0"/>
                    <a:ea typeface="+mn-ea"/>
                    <a:cs typeface="+mn-cs"/>
                  </a:rPr>
                  <a:t>𝑖𝑓(𝑚</a:t>
                </a:r>
                <a:r>
                  <a:rPr lang="en-US" sz="1200" b="0" i="0" kern="1200" baseline="0" smtClean="0">
                    <a:solidFill>
                      <a:schemeClr val="tx1"/>
                    </a:solidFill>
                    <a:effectLst/>
                    <a:latin typeface="Cambria Math" panose="02040503050406030204" pitchFamily="18" charset="0"/>
                    <a:ea typeface="+mn-ea"/>
                    <a:cs typeface="+mn-cs"/>
                  </a:rPr>
                  <a:t>〖𝑖𝑛〗_𝑖≤𝑠_𝑖≤𝑚〖𝑎𝑥〗_𝑖</a:t>
                </a:r>
                <a:r>
                  <a:rPr lang="en-US" sz="1200" b="0" i="0" kern="1200" baseline="0" smtClean="0">
                    <a:solidFill>
                      <a:schemeClr val="tx1"/>
                    </a:solidFill>
                    <a:effectLst/>
                    <a:latin typeface="Cambria Math" panose="02040503050406030204" pitchFamily="18" charset="0"/>
                    <a:ea typeface="+mn-ea"/>
                    <a:cs typeface="+mn-cs"/>
                  </a:rPr>
                  <a:t>)</a:t>
                </a:r>
                <a:endParaRPr lang="en-US"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56</a:t>
            </a:fld>
            <a:endParaRPr lang="en-US"/>
          </a:p>
        </p:txBody>
      </p:sp>
    </p:spTree>
    <p:extLst>
      <p:ext uri="{BB962C8B-B14F-4D97-AF65-F5344CB8AC3E}">
        <p14:creationId xmlns:p14="http://schemas.microsoft.com/office/powerpoint/2010/main" val="2093709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the ray’s start is inside the </a:t>
                </a:r>
                <a:r>
                  <a:rPr lang="en-US" sz="1200" kern="1200" dirty="0" err="1" smtClean="0">
                    <a:solidFill>
                      <a:schemeClr val="tx1"/>
                    </a:solidFill>
                    <a:effectLst/>
                    <a:latin typeface="+mn-lt"/>
                    <a:ea typeface="+mn-ea"/>
                    <a:cs typeface="+mn-cs"/>
                  </a:rPr>
                  <a:t>aabb</a:t>
                </a:r>
                <a:r>
                  <a:rPr lang="en-US" sz="1200" kern="1200" dirty="0" smtClean="0">
                    <a:solidFill>
                      <a:schemeClr val="tx1"/>
                    </a:solidFill>
                    <a:effectLst/>
                    <a:latin typeface="+mn-lt"/>
                    <a:ea typeface="+mn-ea"/>
                    <a:cs typeface="+mn-cs"/>
                  </a:rPr>
                  <a:t> we have 3 cases that could happen. We could try and</a:t>
                </a:r>
                <a:r>
                  <a:rPr lang="en-US" sz="1200" kern="1200" baseline="0" dirty="0" smtClean="0">
                    <a:solidFill>
                      <a:schemeClr val="tx1"/>
                    </a:solidFill>
                    <a:effectLst/>
                    <a:latin typeface="+mn-lt"/>
                    <a:ea typeface="+mn-ea"/>
                    <a:cs typeface="+mn-cs"/>
                  </a:rPr>
                  <a:t> determine which case we’re in but we should take a step back and think about what we’re after. We want to know if we’re colliding on this axis and this axis alone. We could easily stop and correctly return true, but we return more than just a Boolean. We also have to consider the t-values for intersection on this axis which will be important for getting the full 3D t-values. The t-values are effectively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m:t>
                    </m:r>
                  </m:oMath>
                </a14:m>
                <a:r>
                  <a:rPr lang="en-US" sz="1200" kern="1200" baseline="0" dirty="0" smtClean="0">
                    <a:solidFill>
                      <a:schemeClr val="tx1"/>
                    </a:solidFill>
                    <a:effectLst/>
                    <a:latin typeface="+mn-lt"/>
                    <a:ea typeface="+mn-ea"/>
                    <a:cs typeface="+mn-cs"/>
                  </a:rPr>
                  <a:t> and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m:t>
                    </m:r>
                  </m:oMath>
                </a14:m>
                <a:r>
                  <a:rPr lang="en-US" sz="1200" kern="1200" baseline="0" dirty="0" smtClean="0">
                    <a:solidFill>
                      <a:schemeClr val="tx1"/>
                    </a:solidFill>
                    <a:effectLst/>
                    <a:latin typeface="+mn-lt"/>
                    <a:ea typeface="+mn-ea"/>
                    <a:cs typeface="+mn-cs"/>
                  </a:rPr>
                  <a:t> which we could use, but more typically we’ll just skip this axis and defer to the t-values from the remaining axes.</a:t>
                </a:r>
                <a:endParaRPr lang="en-US"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one extra thing to take care of is if </a:t>
                </a:r>
                <a:r>
                  <a:rPr lang="en-US" sz="1200" i="0" kern="1200">
                    <a:solidFill>
                      <a:schemeClr val="tx1"/>
                    </a:solidFill>
                    <a:effectLst/>
                    <a:latin typeface="+mn-lt"/>
                    <a:ea typeface="+mn-ea"/>
                    <a:cs typeface="+mn-cs"/>
                  </a:rPr>
                  <a:t>𝑑 ⃗_𝑖</a:t>
                </a:r>
                <a:r>
                  <a:rPr lang="en-US" sz="1200" kern="1200" dirty="0">
                    <a:solidFill>
                      <a:schemeClr val="tx1"/>
                    </a:solidFill>
                    <a:effectLst/>
                    <a:latin typeface="+mn-lt"/>
                    <a:ea typeface="+mn-ea"/>
                    <a:cs typeface="+mn-cs"/>
                  </a:rPr>
                  <a:t> is zero. In this case the ray could’ve started inside the aabb or outside. So we have to test if the origin is within the slab</a:t>
                </a:r>
                <a:r>
                  <a:rPr lang="en-US" sz="1200" kern="1200" dirty="0" smtClean="0">
                    <a:solidFill>
                      <a:schemeClr val="tx1"/>
                    </a:solidFill>
                    <a:effectLst/>
                    <a:latin typeface="+mn-lt"/>
                    <a:ea typeface="+mn-ea"/>
                    <a:cs typeface="+mn-cs"/>
                  </a:rPr>
                  <a:t>. This is just the simple range</a:t>
                </a:r>
                <a:r>
                  <a:rPr lang="en-US" sz="1200" kern="1200" baseline="0" dirty="0" smtClean="0">
                    <a:solidFill>
                      <a:schemeClr val="tx1"/>
                    </a:solidFill>
                    <a:effectLst/>
                    <a:latin typeface="+mn-lt"/>
                    <a:ea typeface="+mn-ea"/>
                    <a:cs typeface="+mn-cs"/>
                  </a:rPr>
                  <a:t> test: </a:t>
                </a:r>
                <a:r>
                  <a:rPr lang="en-US" sz="1200" b="0" i="0" kern="1200" baseline="0" smtClean="0">
                    <a:solidFill>
                      <a:schemeClr val="tx1"/>
                    </a:solidFill>
                    <a:effectLst/>
                    <a:latin typeface="Cambria Math" panose="02040503050406030204" pitchFamily="18" charset="0"/>
                    <a:ea typeface="+mn-ea"/>
                    <a:cs typeface="+mn-cs"/>
                  </a:rPr>
                  <a:t>𝑖𝑓(𝑚</a:t>
                </a:r>
                <a:r>
                  <a:rPr lang="en-US" sz="1200" b="0" i="0" kern="1200" baseline="0" smtClean="0">
                    <a:solidFill>
                      <a:schemeClr val="tx1"/>
                    </a:solidFill>
                    <a:effectLst/>
                    <a:latin typeface="Cambria Math" panose="02040503050406030204" pitchFamily="18" charset="0"/>
                    <a:ea typeface="+mn-ea"/>
                    <a:cs typeface="+mn-cs"/>
                  </a:rPr>
                  <a:t>〖𝑖𝑛〗_𝑖≤𝑠_𝑖≤𝑚〖𝑎𝑥〗_𝑖</a:t>
                </a:r>
                <a:r>
                  <a:rPr lang="en-US" sz="1200" b="0" i="0" kern="1200" baseline="0" smtClean="0">
                    <a:solidFill>
                      <a:schemeClr val="tx1"/>
                    </a:solidFill>
                    <a:effectLst/>
                    <a:latin typeface="Cambria Math" panose="02040503050406030204" pitchFamily="18" charset="0"/>
                    <a:ea typeface="+mn-ea"/>
                    <a:cs typeface="+mn-cs"/>
                  </a:rPr>
                  <a:t>)</a:t>
                </a:r>
                <a:endParaRPr lang="en-US"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57</a:t>
            </a:fld>
            <a:endParaRPr lang="en-US"/>
          </a:p>
        </p:txBody>
      </p:sp>
    </p:spTree>
    <p:extLst>
      <p:ext uri="{BB962C8B-B14F-4D97-AF65-F5344CB8AC3E}">
        <p14:creationId xmlns:p14="http://schemas.microsoft.com/office/powerpoint/2010/main" val="12845313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second thing to consider is our </a:t>
                </a:r>
                <a14:m>
                  <m:oMath xmlns:m="http://schemas.openxmlformats.org/officeDocument/2006/math">
                    <m:sSub>
                      <m:sSubPr>
                        <m:ctrlPr>
                          <a:rPr lang="en-US" sz="1200" b="0" i="1" kern="1200" baseline="0" smtClean="0">
                            <a:solidFill>
                              <a:schemeClr val="tx1"/>
                            </a:solidFill>
                            <a:effectLst/>
                            <a:latin typeface="Cambria Math" panose="02040503050406030204" pitchFamily="18" charset="0"/>
                            <a:ea typeface="+mn-ea"/>
                            <a:cs typeface="+mn-cs"/>
                          </a:rPr>
                        </m:ctrlPr>
                      </m:sSubPr>
                      <m:e>
                        <m:r>
                          <a:rPr lang="en-US" sz="1200" b="0" i="1" kern="1200" baseline="0" smtClean="0">
                            <a:solidFill>
                              <a:schemeClr val="tx1"/>
                            </a:solidFill>
                            <a:effectLst/>
                            <a:latin typeface="Cambria Math" panose="02040503050406030204" pitchFamily="18" charset="0"/>
                            <a:ea typeface="+mn-ea"/>
                            <a:cs typeface="+mn-cs"/>
                          </a:rPr>
                          <m:t>𝑡</m:t>
                        </m:r>
                      </m:e>
                      <m:sub>
                        <m:r>
                          <a:rPr lang="en-US" sz="1200" b="0" i="1" kern="1200" baseline="0" smtClean="0">
                            <a:solidFill>
                              <a:schemeClr val="tx1"/>
                            </a:solidFill>
                            <a:effectLst/>
                            <a:latin typeface="Cambria Math" panose="02040503050406030204" pitchFamily="18" charset="0"/>
                            <a:ea typeface="+mn-ea"/>
                            <a:cs typeface="+mn-cs"/>
                          </a:rPr>
                          <m:t>𝑚𝑖𝑛</m:t>
                        </m:r>
                      </m:sub>
                    </m:sSub>
                  </m:oMath>
                </a14:m>
                <a:r>
                  <a:rPr lang="en-US" sz="1200" kern="1200" dirty="0" smtClean="0">
                    <a:solidFill>
                      <a:schemeClr val="tx1"/>
                    </a:solidFill>
                    <a:effectLst/>
                    <a:latin typeface="+mn-lt"/>
                    <a:ea typeface="+mn-ea"/>
                    <a:cs typeface="+mn-cs"/>
                  </a:rPr>
                  <a:t> and </a:t>
                </a:r>
                <a14:m>
                  <m:oMath xmlns:m="http://schemas.openxmlformats.org/officeDocument/2006/math">
                    <m:sSub>
                      <m:sSubPr>
                        <m:ctrlPr>
                          <a:rPr lang="en-US" sz="1200" b="0" i="1" kern="1200" smtClean="0">
                            <a:solidFill>
                              <a:schemeClr val="tx1"/>
                            </a:solidFill>
                            <a:effectLst/>
                            <a:latin typeface="Cambria Math" panose="02040503050406030204" pitchFamily="18" charset="0"/>
                            <a:ea typeface="+mn-ea"/>
                            <a:cs typeface="+mn-cs"/>
                          </a:rPr>
                        </m:ctrlPr>
                      </m:sSubPr>
                      <m:e>
                        <m:r>
                          <a:rPr lang="en-US" sz="1200" b="0" i="1" kern="1200" smtClean="0">
                            <a:solidFill>
                              <a:schemeClr val="tx1"/>
                            </a:solidFill>
                            <a:effectLst/>
                            <a:latin typeface="Cambria Math" panose="02040503050406030204" pitchFamily="18" charset="0"/>
                            <a:ea typeface="+mn-ea"/>
                            <a:cs typeface="+mn-cs"/>
                          </a:rPr>
                          <m:t>𝑡</m:t>
                        </m:r>
                      </m:e>
                      <m:sub>
                        <m:r>
                          <a:rPr lang="en-US" sz="1200" b="0" i="1" kern="1200" smtClean="0">
                            <a:solidFill>
                              <a:schemeClr val="tx1"/>
                            </a:solidFill>
                            <a:effectLst/>
                            <a:latin typeface="Cambria Math" panose="02040503050406030204" pitchFamily="18" charset="0"/>
                            <a:ea typeface="+mn-ea"/>
                            <a:cs typeface="+mn-cs"/>
                          </a:rPr>
                          <m:t>𝑚𝑎𝑥</m:t>
                        </m:r>
                      </m:sub>
                    </m:sSub>
                  </m:oMath>
                </a14:m>
                <a:r>
                  <a:rPr lang="en-US" sz="1200" kern="1200" dirty="0" smtClean="0">
                    <a:solidFill>
                      <a:schemeClr val="tx1"/>
                    </a:solidFill>
                    <a:effectLst/>
                    <a:latin typeface="+mn-lt"/>
                    <a:ea typeface="+mn-ea"/>
                    <a:cs typeface="+mn-cs"/>
                  </a:rPr>
                  <a:t> values. We’ve assumed</a:t>
                </a:r>
                <a:r>
                  <a:rPr lang="en-US" sz="1200" kern="1200" baseline="0" dirty="0" smtClean="0">
                    <a:solidFill>
                      <a:schemeClr val="tx1"/>
                    </a:solidFill>
                    <a:effectLst/>
                    <a:latin typeface="+mn-lt"/>
                    <a:ea typeface="+mn-ea"/>
                    <a:cs typeface="+mn-cs"/>
                  </a:rPr>
                  <a:t> that the min t-value will always come from the </a:t>
                </a:r>
                <a:r>
                  <a:rPr lang="en-US" sz="1200" kern="1200" baseline="0" dirty="0" err="1" smtClean="0">
                    <a:solidFill>
                      <a:schemeClr val="tx1"/>
                    </a:solidFill>
                    <a:effectLst/>
                    <a:latin typeface="+mn-lt"/>
                    <a:ea typeface="+mn-ea"/>
                    <a:cs typeface="+mn-cs"/>
                  </a:rPr>
                  <a:t>aabb’s</a:t>
                </a:r>
                <a:r>
                  <a:rPr lang="en-US" sz="1200" kern="1200" baseline="0" dirty="0" smtClean="0">
                    <a:solidFill>
                      <a:schemeClr val="tx1"/>
                    </a:solidFill>
                    <a:effectLst/>
                    <a:latin typeface="+mn-lt"/>
                    <a:ea typeface="+mn-ea"/>
                    <a:cs typeface="+mn-cs"/>
                  </a:rPr>
                  <a:t> min point. Unfortunately this isn’t true.</a:t>
                </a:r>
                <a:endParaRPr lang="en-US"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one extra thing to take care of is if </a:t>
                </a:r>
                <a:r>
                  <a:rPr lang="en-US" sz="1200" i="0" kern="1200">
                    <a:solidFill>
                      <a:schemeClr val="tx1"/>
                    </a:solidFill>
                    <a:effectLst/>
                    <a:latin typeface="+mn-lt"/>
                    <a:ea typeface="+mn-ea"/>
                    <a:cs typeface="+mn-cs"/>
                  </a:rPr>
                  <a:t>𝑑 ⃗_𝑖</a:t>
                </a:r>
                <a:r>
                  <a:rPr lang="en-US" sz="1200" kern="1200" dirty="0">
                    <a:solidFill>
                      <a:schemeClr val="tx1"/>
                    </a:solidFill>
                    <a:effectLst/>
                    <a:latin typeface="+mn-lt"/>
                    <a:ea typeface="+mn-ea"/>
                    <a:cs typeface="+mn-cs"/>
                  </a:rPr>
                  <a:t> is zero. In this case the ray could’ve started inside the aabb or outside. So we have to test if the origin is within the slab</a:t>
                </a:r>
                <a:r>
                  <a:rPr lang="en-US" sz="1200" kern="1200" dirty="0" smtClean="0">
                    <a:solidFill>
                      <a:schemeClr val="tx1"/>
                    </a:solidFill>
                    <a:effectLst/>
                    <a:latin typeface="+mn-lt"/>
                    <a:ea typeface="+mn-ea"/>
                    <a:cs typeface="+mn-cs"/>
                  </a:rPr>
                  <a:t>. This is just the simple range</a:t>
                </a:r>
                <a:r>
                  <a:rPr lang="en-US" sz="1200" kern="1200" baseline="0" dirty="0" smtClean="0">
                    <a:solidFill>
                      <a:schemeClr val="tx1"/>
                    </a:solidFill>
                    <a:effectLst/>
                    <a:latin typeface="+mn-lt"/>
                    <a:ea typeface="+mn-ea"/>
                    <a:cs typeface="+mn-cs"/>
                  </a:rPr>
                  <a:t> test: </a:t>
                </a:r>
                <a:r>
                  <a:rPr lang="en-US" sz="1200" b="0" i="0" kern="1200" baseline="0" smtClean="0">
                    <a:solidFill>
                      <a:schemeClr val="tx1"/>
                    </a:solidFill>
                    <a:effectLst/>
                    <a:latin typeface="Cambria Math" panose="02040503050406030204" pitchFamily="18" charset="0"/>
                    <a:ea typeface="+mn-ea"/>
                    <a:cs typeface="+mn-cs"/>
                  </a:rPr>
                  <a:t>𝑖𝑓(𝑚</a:t>
                </a:r>
                <a:r>
                  <a:rPr lang="en-US" sz="1200" b="0" i="0" kern="1200" baseline="0" smtClean="0">
                    <a:solidFill>
                      <a:schemeClr val="tx1"/>
                    </a:solidFill>
                    <a:effectLst/>
                    <a:latin typeface="Cambria Math" panose="02040503050406030204" pitchFamily="18" charset="0"/>
                    <a:ea typeface="+mn-ea"/>
                    <a:cs typeface="+mn-cs"/>
                  </a:rPr>
                  <a:t>〖𝑖𝑛〗_𝑖≤𝑠_𝑖≤𝑚〖𝑎𝑥〗_𝑖</a:t>
                </a:r>
                <a:r>
                  <a:rPr lang="en-US" sz="1200" b="0" i="0" kern="1200" baseline="0" smtClean="0">
                    <a:solidFill>
                      <a:schemeClr val="tx1"/>
                    </a:solidFill>
                    <a:effectLst/>
                    <a:latin typeface="Cambria Math" panose="02040503050406030204" pitchFamily="18" charset="0"/>
                    <a:ea typeface="+mn-ea"/>
                    <a:cs typeface="+mn-cs"/>
                  </a:rPr>
                  <a:t>)</a:t>
                </a:r>
                <a:endParaRPr lang="en-US"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58</a:t>
            </a:fld>
            <a:endParaRPr lang="en-US"/>
          </a:p>
        </p:txBody>
      </p:sp>
    </p:spTree>
    <p:extLst>
      <p:ext uri="{BB962C8B-B14F-4D97-AF65-F5344CB8AC3E}">
        <p14:creationId xmlns:p14="http://schemas.microsoft.com/office/powerpoint/2010/main" val="19135122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the ray was travelling from left-to-right</a:t>
                </a:r>
                <a:r>
                  <a:rPr lang="en-US" sz="1200" kern="1200" baseline="0" dirty="0" smtClean="0">
                    <a:solidFill>
                      <a:schemeClr val="tx1"/>
                    </a:solidFill>
                    <a:effectLst/>
                    <a:latin typeface="+mn-lt"/>
                    <a:ea typeface="+mn-ea"/>
                    <a:cs typeface="+mn-cs"/>
                  </a:rPr>
                  <a:t> then we computed the correct t-values, but if the ray was right-to-left then we flipped min/max. Luckily this is easy to fix just by checking the ray’s sign on the axis.</a:t>
                </a:r>
                <a:endParaRPr lang="en-US"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the ray could be traveling either direction, we’ll want to compute which t value is the actual min and which one is the actual max. This is done simply by inspecting the sign of </a:t>
                </a:r>
                <a:r>
                  <a:rPr lang="en-US" sz="1200" b="0" i="0" kern="1200" smtClean="0">
                    <a:solidFill>
                      <a:schemeClr val="tx1"/>
                    </a:solidFill>
                    <a:effectLst/>
                    <a:latin typeface="Cambria Math" panose="02040503050406030204" pitchFamily="18" charset="0"/>
                    <a:ea typeface="+mn-ea"/>
                    <a:cs typeface="+mn-cs"/>
                  </a:rPr>
                  <a:t>𝑑_𝑖</a:t>
                </a:r>
                <a:r>
                  <a:rPr lang="en-US" sz="1200" kern="1200" dirty="0" smtClean="0">
                    <a:solidFill>
                      <a:schemeClr val="tx1"/>
                    </a:solidFill>
                    <a:effectLst/>
                    <a:latin typeface="+mn-lt"/>
                    <a:ea typeface="+mn-ea"/>
                    <a:cs typeface="+mn-cs"/>
                  </a:rPr>
                  <a:t>. If </a:t>
                </a:r>
                <a:r>
                  <a:rPr lang="en-US" sz="1200" b="0" i="0" kern="1200" smtClean="0">
                    <a:solidFill>
                      <a:schemeClr val="tx1"/>
                    </a:solidFill>
                    <a:effectLst/>
                    <a:latin typeface="Cambria Math" panose="02040503050406030204" pitchFamily="18" charset="0"/>
                    <a:ea typeface="+mn-ea"/>
                    <a:cs typeface="+mn-cs"/>
                  </a:rPr>
                  <a:t>𝑑_𝑖&gt;0</a:t>
                </a:r>
                <a:r>
                  <a:rPr lang="en-US" sz="1200" kern="1200" dirty="0" smtClean="0">
                    <a:solidFill>
                      <a:schemeClr val="tx1"/>
                    </a:solidFill>
                    <a:effectLst/>
                    <a:latin typeface="+mn-lt"/>
                    <a:ea typeface="+mn-ea"/>
                    <a:cs typeface="+mn-cs"/>
                  </a:rPr>
                  <a:t> then the ray is traveling left-to-right and</a:t>
                </a:r>
                <a:r>
                  <a:rPr lang="en-US" sz="1200" kern="1200" baseline="0" dirty="0" smtClean="0">
                    <a:solidFill>
                      <a:schemeClr val="tx1"/>
                    </a:solidFill>
                    <a:effectLst/>
                    <a:latin typeface="+mn-lt"/>
                    <a:ea typeface="+mn-ea"/>
                    <a:cs typeface="+mn-cs"/>
                  </a:rPr>
                  <a:t> the t min/max are from the </a:t>
                </a:r>
                <a:r>
                  <a:rPr lang="en-US" sz="1200" kern="1200" baseline="0" dirty="0" err="1" smtClean="0">
                    <a:solidFill>
                      <a:schemeClr val="tx1"/>
                    </a:solidFill>
                    <a:effectLst/>
                    <a:latin typeface="+mn-lt"/>
                    <a:ea typeface="+mn-ea"/>
                    <a:cs typeface="+mn-cs"/>
                  </a:rPr>
                  <a:t>aabb’s</a:t>
                </a:r>
                <a:r>
                  <a:rPr lang="en-US" sz="1200" kern="1200" baseline="0" dirty="0" smtClean="0">
                    <a:solidFill>
                      <a:schemeClr val="tx1"/>
                    </a:solidFill>
                    <a:effectLst/>
                    <a:latin typeface="+mn-lt"/>
                    <a:ea typeface="+mn-ea"/>
                    <a:cs typeface="+mn-cs"/>
                  </a:rPr>
                  <a:t> min/max respectively. However, if </a:t>
                </a:r>
                <a:r>
                  <a:rPr lang="en-US" sz="1200" b="0" i="0" kern="1200" baseline="0" smtClean="0">
                    <a:solidFill>
                      <a:schemeClr val="tx1"/>
                    </a:solidFill>
                    <a:effectLst/>
                    <a:latin typeface="Cambria Math" panose="02040503050406030204" pitchFamily="18" charset="0"/>
                    <a:ea typeface="+mn-ea"/>
                    <a:cs typeface="+mn-cs"/>
                  </a:rPr>
                  <a:t>d_𝑖&lt;0</a:t>
                </a:r>
                <a:r>
                  <a:rPr lang="en-US" sz="1200" kern="1200" dirty="0" smtClean="0">
                    <a:solidFill>
                      <a:schemeClr val="tx1"/>
                    </a:solidFill>
                    <a:effectLst/>
                    <a:latin typeface="+mn-lt"/>
                    <a:ea typeface="+mn-ea"/>
                    <a:cs typeface="+mn-cs"/>
                  </a:rPr>
                  <a:t> then the ray</a:t>
                </a:r>
                <a:r>
                  <a:rPr lang="en-US" sz="1200" kern="1200" baseline="0" dirty="0" smtClean="0">
                    <a:solidFill>
                      <a:schemeClr val="tx1"/>
                    </a:solidFill>
                    <a:effectLst/>
                    <a:latin typeface="+mn-lt"/>
                    <a:ea typeface="+mn-ea"/>
                    <a:cs typeface="+mn-cs"/>
                  </a:rPr>
                  <a:t> is traveling right-to-left and the t min/max should come from the </a:t>
                </a:r>
                <a:r>
                  <a:rPr lang="en-US" sz="1200" kern="1200" baseline="0" dirty="0" err="1" smtClean="0">
                    <a:solidFill>
                      <a:schemeClr val="tx1"/>
                    </a:solidFill>
                    <a:effectLst/>
                    <a:latin typeface="+mn-lt"/>
                    <a:ea typeface="+mn-ea"/>
                    <a:cs typeface="+mn-cs"/>
                  </a:rPr>
                  <a:t>aabb’s</a:t>
                </a:r>
                <a:r>
                  <a:rPr lang="en-US" sz="1200" kern="1200" baseline="0" dirty="0" smtClean="0">
                    <a:solidFill>
                      <a:schemeClr val="tx1"/>
                    </a:solidFill>
                    <a:effectLst/>
                    <a:latin typeface="+mn-lt"/>
                    <a:ea typeface="+mn-ea"/>
                    <a:cs typeface="+mn-cs"/>
                  </a:rPr>
                  <a:t> max/min respectively.</a:t>
                </a:r>
                <a:endParaRPr lang="en-US"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59</a:t>
            </a:fld>
            <a:endParaRPr lang="en-US"/>
          </a:p>
        </p:txBody>
      </p:sp>
    </p:spTree>
    <p:extLst>
      <p:ext uri="{BB962C8B-B14F-4D97-AF65-F5344CB8AC3E}">
        <p14:creationId xmlns:p14="http://schemas.microsoft.com/office/powerpoint/2010/main" val="4262612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dirty="0" smtClean="0"/>
                  <a:t>A sphere’s representation is fairly</a:t>
                </a:r>
                <a:r>
                  <a:rPr lang="en-US" baseline="0" dirty="0" smtClean="0"/>
                  <a:t> straightforward. Just the center of the sphere and the radius. The equation of the sphere’s surface is defined as: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e>
                              <m:sub>
                                <m:r>
                                  <a:rPr lang="en-US" b="0" i="1" dirty="0" smtClean="0">
                                    <a:latin typeface="Cambria Math" panose="02040503050406030204" pitchFamily="18" charset="0"/>
                                  </a:rPr>
                                  <m:t>𝑠</m:t>
                                </m:r>
                              </m:sub>
                            </m:sSub>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e>
                        </m:d>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𝑟</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=0</m:t>
                    </m:r>
                  </m:oMath>
                </a14:m>
                <a:r>
                  <a:rPr lang="en-US" dirty="0" smtClean="0"/>
                  <a:t> which simply states that all</a:t>
                </a:r>
                <a:r>
                  <a:rPr lang="en-US" baseline="0" dirty="0" smtClean="0"/>
                  <a:t> points that are distance </a:t>
                </a:r>
                <a14:m>
                  <m:oMath xmlns:m="http://schemas.openxmlformats.org/officeDocument/2006/math">
                    <m:r>
                      <a:rPr lang="en-US" b="0" i="1" baseline="0" smtClean="0">
                        <a:latin typeface="Cambria Math" panose="02040503050406030204" pitchFamily="18" charset="0"/>
                      </a:rPr>
                      <m:t>𝑟</m:t>
                    </m:r>
                  </m:oMath>
                </a14:m>
                <a:r>
                  <a:rPr lang="en-US" dirty="0" smtClean="0"/>
                  <a:t> away from the center are part of the sphere’s surface.</a:t>
                </a:r>
                <a:endParaRPr lang="en-US" dirty="0"/>
              </a:p>
            </p:txBody>
          </p:sp>
        </mc:Choice>
        <mc:Fallback xmlns="">
          <p:sp>
            <p:nvSpPr>
              <p:cNvPr id="3" name="Notes Placeholder 2"/>
              <p:cNvSpPr>
                <a:spLocks noGrp="1"/>
              </p:cNvSpPr>
              <p:nvPr>
                <p:ph type="body" idx="1"/>
              </p:nvPr>
            </p:nvSpPr>
            <p:spPr/>
            <p:txBody>
              <a:bodyPr/>
              <a:lstStyle/>
              <a:p>
                <a:pPr marL="0" indent="0">
                  <a:buNone/>
                </a:pPr>
                <a:r>
                  <a:rPr lang="en-US" dirty="0" smtClean="0"/>
                  <a:t>A sphere’s representation is fairly</a:t>
                </a:r>
                <a:r>
                  <a:rPr lang="en-US" baseline="0" dirty="0" smtClean="0"/>
                  <a:t> straightforward. Just the center of the sphere and the radius. The equation of the sphere’s surface is </a:t>
                </a:r>
                <a:r>
                  <a:rPr lang="en-US" baseline="0" dirty="0" smtClean="0"/>
                  <a:t>also just </a:t>
                </a:r>
                <a:r>
                  <a:rPr lang="en-US" b="0" i="0" dirty="0" smtClean="0">
                    <a:latin typeface="Cambria Math" panose="02040503050406030204" pitchFamily="18" charset="0"/>
                  </a:rPr>
                  <a:t>(</a:t>
                </a:r>
                <a:r>
                  <a:rPr lang="en-US" b="0" i="0" smtClean="0">
                    <a:latin typeface="Cambria Math" panose="02040503050406030204" pitchFamily="18" charset="0"/>
                  </a:rPr>
                  <a:t>𝑐 ⃗</a:t>
                </a:r>
                <a:r>
                  <a:rPr lang="en-US" b="0" i="0" dirty="0" smtClean="0">
                    <a:latin typeface="Cambria Math" panose="02040503050406030204" pitchFamily="18" charset="0"/>
                  </a:rPr>
                  <a:t>_𝑠−𝑝 ⃗ )</a:t>
                </a:r>
                <a:r>
                  <a:rPr lang="en-US" b="0" i="0" dirty="0" smtClean="0">
                    <a:latin typeface="Cambria Math" panose="02040503050406030204" pitchFamily="18" charset="0"/>
                  </a:rPr>
                  <a:t>^</a:t>
                </a:r>
                <a:r>
                  <a:rPr lang="en-US" b="0" i="0" dirty="0" smtClean="0">
                    <a:latin typeface="Cambria Math" panose="02040503050406030204" pitchFamily="18" charset="0"/>
                  </a:rPr>
                  <a:t>2−𝑟^2=0</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6</a:t>
            </a:fld>
            <a:endParaRPr lang="en-US"/>
          </a:p>
        </p:txBody>
      </p:sp>
    </p:spTree>
    <p:extLst>
      <p:ext uri="{BB962C8B-B14F-4D97-AF65-F5344CB8AC3E}">
        <p14:creationId xmlns:p14="http://schemas.microsoft.com/office/powerpoint/2010/main" val="27330676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After we have each</a:t>
            </a:r>
            <a:r>
              <a:rPr lang="en-US" sz="1200" kern="1200" baseline="0" dirty="0" smtClean="0">
                <a:solidFill>
                  <a:schemeClr val="tx1"/>
                </a:solidFill>
                <a:effectLst/>
                <a:latin typeface="+mn-lt"/>
                <a:ea typeface="+mn-ea"/>
                <a:cs typeface="+mn-cs"/>
              </a:rPr>
              <a:t> axis’ min/max t-values we need to figure out how to combine them to get the actual min/max t-values.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60</a:t>
            </a:fld>
            <a:endParaRPr lang="en-US"/>
          </a:p>
        </p:txBody>
      </p:sp>
    </p:spTree>
    <p:extLst>
      <p:ext uri="{BB962C8B-B14F-4D97-AF65-F5344CB8AC3E}">
        <p14:creationId xmlns:p14="http://schemas.microsoft.com/office/powerpoint/2010/main" val="34324639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We have 3-different axes and we know for each when we start and stop intersecting. Logically, we can’t actually start colliding with the final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until we’re colliding on all axes simultaneously. This means we can take the last (or max) of the axis min t-values to find </a:t>
                </a:r>
                <a14:m>
                  <m:oMath xmlns:m="http://schemas.openxmlformats.org/officeDocument/2006/math">
                    <m:sSub>
                      <m:sSubPr>
                        <m:ctrlPr>
                          <a:rPr lang="en-US" sz="1200" b="0" i="1" kern="1200" baseline="0" smtClean="0">
                            <a:solidFill>
                              <a:schemeClr val="tx1"/>
                            </a:solidFill>
                            <a:effectLst/>
                            <a:latin typeface="Cambria Math" panose="02040503050406030204" pitchFamily="18" charset="0"/>
                            <a:ea typeface="+mn-ea"/>
                            <a:cs typeface="+mn-cs"/>
                          </a:rPr>
                        </m:ctrlPr>
                      </m:sSubPr>
                      <m:e>
                        <m:r>
                          <a:rPr lang="en-US" sz="1200" b="0" i="1" kern="1200" baseline="0" smtClean="0">
                            <a:solidFill>
                              <a:schemeClr val="tx1"/>
                            </a:solidFill>
                            <a:effectLst/>
                            <a:latin typeface="Cambria Math" panose="02040503050406030204" pitchFamily="18" charset="0"/>
                            <a:ea typeface="+mn-ea"/>
                            <a:cs typeface="+mn-cs"/>
                          </a:rPr>
                          <m:t>𝑡</m:t>
                        </m:r>
                      </m:e>
                      <m:sub>
                        <m:r>
                          <a:rPr lang="en-US" sz="1200" b="0" i="1" kern="1200" baseline="0" smtClean="0">
                            <a:solidFill>
                              <a:schemeClr val="tx1"/>
                            </a:solidFill>
                            <a:effectLst/>
                            <a:latin typeface="Cambria Math" panose="02040503050406030204" pitchFamily="18" charset="0"/>
                            <a:ea typeface="+mn-ea"/>
                            <a:cs typeface="+mn-cs"/>
                          </a:rPr>
                          <m:t>𝑚𝑖𝑛</m:t>
                        </m:r>
                      </m:sub>
                    </m:sSub>
                  </m:oMath>
                </a14:m>
                <a:r>
                  <a:rPr lang="en-US" sz="1200" kern="1200" dirty="0" smtClean="0">
                    <a:solidFill>
                      <a:schemeClr val="tx1"/>
                    </a:solidFill>
                    <a:effectLst/>
                    <a:latin typeface="+mn-lt"/>
                    <a:ea typeface="+mn-ea"/>
                    <a:cs typeface="+mn-cs"/>
                  </a:rPr>
                  <a:t>. Similarly, once</a:t>
                </a:r>
                <a:r>
                  <a:rPr lang="en-US" sz="1200" kern="1200" baseline="0" dirty="0" smtClean="0">
                    <a:solidFill>
                      <a:schemeClr val="tx1"/>
                    </a:solidFill>
                    <a:effectLst/>
                    <a:latin typeface="+mn-lt"/>
                    <a:ea typeface="+mn-ea"/>
                    <a:cs typeface="+mn-cs"/>
                  </a:rPr>
                  <a:t> we stop intersecting on one axis we’re no longer intersecting the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so </a:t>
                </a:r>
                <a14:m>
                  <m:oMath xmlns:m="http://schemas.openxmlformats.org/officeDocument/2006/math">
                    <m:sSub>
                      <m:sSubPr>
                        <m:ctrlPr>
                          <a:rPr lang="en-US" sz="1200" b="0" i="1" kern="1200" baseline="0" smtClean="0">
                            <a:solidFill>
                              <a:schemeClr val="tx1"/>
                            </a:solidFill>
                            <a:effectLst/>
                            <a:latin typeface="Cambria Math" panose="02040503050406030204" pitchFamily="18" charset="0"/>
                            <a:ea typeface="+mn-ea"/>
                            <a:cs typeface="+mn-cs"/>
                          </a:rPr>
                        </m:ctrlPr>
                      </m:sSubPr>
                      <m:e>
                        <m:r>
                          <a:rPr lang="en-US" sz="1200" b="0" i="1" kern="1200" baseline="0" smtClean="0">
                            <a:solidFill>
                              <a:schemeClr val="tx1"/>
                            </a:solidFill>
                            <a:effectLst/>
                            <a:latin typeface="Cambria Math" panose="02040503050406030204" pitchFamily="18" charset="0"/>
                            <a:ea typeface="+mn-ea"/>
                            <a:cs typeface="+mn-cs"/>
                          </a:rPr>
                          <m:t>𝑡</m:t>
                        </m:r>
                      </m:e>
                      <m:sub>
                        <m:r>
                          <a:rPr lang="en-US" sz="1200" b="0" i="1" kern="1200" baseline="0" smtClean="0">
                            <a:solidFill>
                              <a:schemeClr val="tx1"/>
                            </a:solidFill>
                            <a:effectLst/>
                            <a:latin typeface="Cambria Math" panose="02040503050406030204" pitchFamily="18" charset="0"/>
                            <a:ea typeface="+mn-ea"/>
                            <a:cs typeface="+mn-cs"/>
                          </a:rPr>
                          <m:t>𝑚𝑎𝑥</m:t>
                        </m:r>
                      </m:sub>
                    </m:sSub>
                  </m:oMath>
                </a14:m>
                <a:r>
                  <a:rPr lang="en-US" sz="1200" kern="1200" dirty="0" smtClean="0">
                    <a:solidFill>
                      <a:schemeClr val="tx1"/>
                    </a:solidFill>
                    <a:effectLst/>
                    <a:latin typeface="+mn-lt"/>
                    <a:ea typeface="+mn-ea"/>
                    <a:cs typeface="+mn-cs"/>
                  </a:rPr>
                  <a:t> is</a:t>
                </a:r>
                <a:r>
                  <a:rPr lang="en-US" sz="1200" kern="1200" baseline="0" dirty="0" smtClean="0">
                    <a:solidFill>
                      <a:schemeClr val="tx1"/>
                    </a:solidFill>
                    <a:effectLst/>
                    <a:latin typeface="+mn-lt"/>
                    <a:ea typeface="+mn-ea"/>
                    <a:cs typeface="+mn-cs"/>
                  </a:rPr>
                  <a:t> the min of the max t-values.</a:t>
                </a:r>
                <a:endParaRPr lang="en-US"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what happens when the </a:t>
                </a:r>
                <a:r>
                  <a:rPr lang="en-US" sz="1200" kern="1200" dirty="0" err="1" smtClean="0">
                    <a:solidFill>
                      <a:schemeClr val="tx1"/>
                    </a:solidFill>
                    <a:effectLst/>
                    <a:latin typeface="+mn-lt"/>
                    <a:ea typeface="+mn-ea"/>
                    <a:cs typeface="+mn-cs"/>
                  </a:rPr>
                  <a:t>aabb</a:t>
                </a:r>
                <a:r>
                  <a:rPr lang="en-US" sz="1200" kern="1200" dirty="0" smtClean="0">
                    <a:solidFill>
                      <a:schemeClr val="tx1"/>
                    </a:solidFill>
                    <a:effectLst/>
                    <a:latin typeface="+mn-lt"/>
                    <a:ea typeface="+mn-ea"/>
                    <a:cs typeface="+mn-cs"/>
                  </a:rPr>
                  <a:t> and</a:t>
                </a:r>
                <a:r>
                  <a:rPr lang="en-US" sz="1200" kern="1200" baseline="0" dirty="0" smtClean="0">
                    <a:solidFill>
                      <a:schemeClr val="tx1"/>
                    </a:solidFill>
                    <a:effectLst/>
                    <a:latin typeface="+mn-lt"/>
                    <a:ea typeface="+mn-ea"/>
                    <a:cs typeface="+mn-cs"/>
                  </a:rPr>
                  <a:t> ray don’t intersect? Well if we compute the min/max as described before we’ll notice something interesting happen. In this case </a:t>
                </a:r>
                <a:r>
                  <a:rPr lang="en-US" sz="1200" b="0" i="0" kern="1200" baseline="0" smtClean="0">
                    <a:solidFill>
                      <a:schemeClr val="tx1"/>
                    </a:solidFill>
                    <a:effectLst/>
                    <a:latin typeface="Cambria Math" panose="02040503050406030204" pitchFamily="18" charset="0"/>
                    <a:ea typeface="+mn-ea"/>
                    <a:cs typeface="+mn-cs"/>
                  </a:rPr>
                  <a:t>𝑡_𝑚𝑖𝑛</a:t>
                </a:r>
                <a:r>
                  <a:rPr lang="en-US" sz="1200" kern="1200" dirty="0" smtClean="0">
                    <a:solidFill>
                      <a:schemeClr val="tx1"/>
                    </a:solidFill>
                    <a:effectLst/>
                    <a:latin typeface="+mn-lt"/>
                    <a:ea typeface="+mn-ea"/>
                    <a:cs typeface="+mn-cs"/>
                  </a:rPr>
                  <a:t> will become</a:t>
                </a:r>
                <a:r>
                  <a:rPr lang="en-US" sz="1200" kern="1200" baseline="0" dirty="0" smtClean="0">
                    <a:solidFill>
                      <a:schemeClr val="tx1"/>
                    </a:solidFill>
                    <a:effectLst/>
                    <a:latin typeface="+mn-lt"/>
                    <a:ea typeface="+mn-ea"/>
                    <a:cs typeface="+mn-cs"/>
                  </a:rPr>
                  <a:t> greater than </a:t>
                </a:r>
                <a:r>
                  <a:rPr lang="en-US" sz="1200" b="0" i="0" kern="1200" baseline="0" smtClean="0">
                    <a:solidFill>
                      <a:schemeClr val="tx1"/>
                    </a:solidFill>
                    <a:effectLst/>
                    <a:latin typeface="Cambria Math" panose="02040503050406030204" pitchFamily="18" charset="0"/>
                    <a:ea typeface="+mn-ea"/>
                    <a:cs typeface="+mn-cs"/>
                  </a:rPr>
                  <a:t>𝑡_𝑚𝑎𝑥</a:t>
                </a:r>
                <a:r>
                  <a:rPr lang="en-US" sz="1200" kern="1200" dirty="0" smtClean="0">
                    <a:solidFill>
                      <a:schemeClr val="tx1"/>
                    </a:solidFill>
                    <a:effectLst/>
                    <a:latin typeface="+mn-lt"/>
                    <a:ea typeface="+mn-ea"/>
                    <a:cs typeface="+mn-cs"/>
                  </a:rPr>
                  <a:t>. This range doesn’t make any sense, and if you look at the picture you’ll see why:</a:t>
                </a:r>
                <a:r>
                  <a:rPr lang="en-US" sz="1200" kern="1200" baseline="0" dirty="0" smtClean="0">
                    <a:solidFill>
                      <a:schemeClr val="tx1"/>
                    </a:solidFill>
                    <a:effectLst/>
                    <a:latin typeface="+mn-lt"/>
                    <a:ea typeface="+mn-ea"/>
                    <a:cs typeface="+mn-cs"/>
                  </a:rPr>
                  <a:t> the ray doesn’t actually hit the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Now it’s clear how we both compute </a:t>
                </a:r>
                <a:r>
                  <a:rPr lang="en-US" sz="1200" b="0" i="0" kern="1200" baseline="0" smtClean="0">
                    <a:solidFill>
                      <a:schemeClr val="tx1"/>
                    </a:solidFill>
                    <a:effectLst/>
                    <a:latin typeface="Cambria Math" panose="02040503050406030204" pitchFamily="18" charset="0"/>
                    <a:ea typeface="+mn-ea"/>
                    <a:cs typeface="+mn-cs"/>
                  </a:rPr>
                  <a:t>𝑡</a:t>
                </a:r>
                <a:r>
                  <a:rPr lang="en-US" sz="1200" b="0" i="0" kern="1200" baseline="0" smtClean="0">
                    <a:solidFill>
                      <a:schemeClr val="tx1"/>
                    </a:solidFill>
                    <a:effectLst/>
                    <a:latin typeface="Cambria Math" panose="02040503050406030204" pitchFamily="18" charset="0"/>
                    <a:ea typeface="+mn-ea"/>
                    <a:cs typeface="+mn-cs"/>
                  </a:rPr>
                  <a:t>_</a:t>
                </a:r>
                <a:r>
                  <a:rPr lang="en-US" sz="1200" b="0" i="0" kern="1200" baseline="0" smtClean="0">
                    <a:solidFill>
                      <a:schemeClr val="tx1"/>
                    </a:solidFill>
                    <a:effectLst/>
                    <a:latin typeface="Cambria Math" panose="02040503050406030204" pitchFamily="18" charset="0"/>
                    <a:ea typeface="+mn-ea"/>
                    <a:cs typeface="+mn-cs"/>
                  </a:rPr>
                  <a:t>𝑚𝑖𝑛</a:t>
                </a:r>
                <a:r>
                  <a:rPr lang="en-US" sz="1200" kern="1200" dirty="0" smtClean="0">
                    <a:solidFill>
                      <a:schemeClr val="tx1"/>
                    </a:solidFill>
                    <a:effectLst/>
                    <a:latin typeface="+mn-lt"/>
                    <a:ea typeface="+mn-ea"/>
                    <a:cs typeface="+mn-cs"/>
                  </a:rPr>
                  <a:t> and </a:t>
                </a:r>
                <a:r>
                  <a:rPr lang="en-US" sz="1200" b="0" i="0" kern="1200" baseline="0" smtClean="0">
                    <a:solidFill>
                      <a:schemeClr val="tx1"/>
                    </a:solidFill>
                    <a:effectLst/>
                    <a:latin typeface="Cambria Math" panose="02040503050406030204" pitchFamily="18" charset="0"/>
                    <a:ea typeface="+mn-ea"/>
                    <a:cs typeface="+mn-cs"/>
                  </a:rPr>
                  <a:t>𝑡</a:t>
                </a:r>
                <a:r>
                  <a:rPr lang="en-US" sz="1200" b="0" i="0" kern="1200" baseline="0" smtClean="0">
                    <a:solidFill>
                      <a:schemeClr val="tx1"/>
                    </a:solidFill>
                    <a:effectLst/>
                    <a:latin typeface="Cambria Math" panose="02040503050406030204" pitchFamily="18" charset="0"/>
                    <a:ea typeface="+mn-ea"/>
                    <a:cs typeface="+mn-cs"/>
                  </a:rPr>
                  <a:t>_</a:t>
                </a:r>
                <a:r>
                  <a:rPr lang="en-US" sz="1200" b="0" i="0" kern="1200" baseline="0" smtClean="0">
                    <a:solidFill>
                      <a:schemeClr val="tx1"/>
                    </a:solidFill>
                    <a:effectLst/>
                    <a:latin typeface="Cambria Math" panose="02040503050406030204" pitchFamily="18" charset="0"/>
                    <a:ea typeface="+mn-ea"/>
                    <a:cs typeface="+mn-cs"/>
                  </a:rPr>
                  <a:t>𝑚</a:t>
                </a:r>
                <a:r>
                  <a:rPr lang="en-US" sz="1200" b="0" i="0" kern="1200" baseline="0" smtClean="0">
                    <a:solidFill>
                      <a:schemeClr val="tx1"/>
                    </a:solidFill>
                    <a:effectLst/>
                    <a:latin typeface="Cambria Math" panose="02040503050406030204" pitchFamily="18" charset="0"/>
                    <a:ea typeface="+mn-ea"/>
                    <a:cs typeface="+mn-cs"/>
                  </a:rPr>
                  <a:t>𝑎𝑥</a:t>
                </a:r>
                <a:r>
                  <a:rPr lang="en-US" sz="1200" kern="1200" dirty="0" smtClean="0">
                    <a:solidFill>
                      <a:schemeClr val="tx1"/>
                    </a:solidFill>
                    <a:effectLst/>
                    <a:latin typeface="+mn-lt"/>
                    <a:ea typeface="+mn-ea"/>
                    <a:cs typeface="+mn-cs"/>
                  </a:rPr>
                  <a:t> from</a:t>
                </a:r>
                <a:r>
                  <a:rPr lang="en-US" sz="1200" kern="1200" baseline="0" dirty="0" smtClean="0">
                    <a:solidFill>
                      <a:schemeClr val="tx1"/>
                    </a:solidFill>
                    <a:effectLst/>
                    <a:latin typeface="+mn-lt"/>
                    <a:ea typeface="+mn-ea"/>
                    <a:cs typeface="+mn-cs"/>
                  </a:rPr>
                  <a:t> each axis and use that to determine if there’s an intersection or not. If the resultant range is invalid then there is no intersection.</a:t>
                </a:r>
                <a:endParaRPr lang="en-US"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61</a:t>
            </a:fld>
            <a:endParaRPr lang="en-US"/>
          </a:p>
        </p:txBody>
      </p:sp>
    </p:spTree>
    <p:extLst>
      <p:ext uri="{BB962C8B-B14F-4D97-AF65-F5344CB8AC3E}">
        <p14:creationId xmlns:p14="http://schemas.microsoft.com/office/powerpoint/2010/main" val="145650478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If we use compute </a:t>
                </a:r>
                <a14:m>
                  <m:oMath xmlns:m="http://schemas.openxmlformats.org/officeDocument/2006/math">
                    <m:sSub>
                      <m:sSubPr>
                        <m:ctrlPr>
                          <a:rPr lang="en-US" sz="1200" b="0" i="1" kern="1200" baseline="0" smtClean="0">
                            <a:solidFill>
                              <a:schemeClr val="tx1"/>
                            </a:solidFill>
                            <a:effectLst/>
                            <a:latin typeface="Cambria Math" panose="02040503050406030204" pitchFamily="18" charset="0"/>
                            <a:ea typeface="+mn-ea"/>
                            <a:cs typeface="+mn-cs"/>
                          </a:rPr>
                        </m:ctrlPr>
                      </m:sSubPr>
                      <m:e>
                        <m:r>
                          <a:rPr lang="en-US" sz="1200" b="0" i="1" kern="1200" baseline="0" smtClean="0">
                            <a:solidFill>
                              <a:schemeClr val="tx1"/>
                            </a:solidFill>
                            <a:effectLst/>
                            <a:latin typeface="Cambria Math" panose="02040503050406030204" pitchFamily="18" charset="0"/>
                            <a:ea typeface="+mn-ea"/>
                            <a:cs typeface="+mn-cs"/>
                          </a:rPr>
                          <m:t>𝑡</m:t>
                        </m:r>
                      </m:e>
                      <m:sub>
                        <m:r>
                          <a:rPr lang="en-US" sz="1200" b="0" i="1" kern="1200" baseline="0" smtClean="0">
                            <a:solidFill>
                              <a:schemeClr val="tx1"/>
                            </a:solidFill>
                            <a:effectLst/>
                            <a:latin typeface="Cambria Math" panose="02040503050406030204" pitchFamily="18" charset="0"/>
                            <a:ea typeface="+mn-ea"/>
                            <a:cs typeface="+mn-cs"/>
                          </a:rPr>
                          <m:t>𝑚𝑖𝑛</m:t>
                        </m:r>
                      </m:sub>
                    </m:sSub>
                  </m:oMath>
                </a14:m>
                <a:r>
                  <a:rPr lang="en-US" sz="1200" kern="1200" dirty="0" smtClean="0">
                    <a:solidFill>
                      <a:schemeClr val="tx1"/>
                    </a:solidFill>
                    <a:effectLst/>
                    <a:latin typeface="+mn-lt"/>
                    <a:ea typeface="+mn-ea"/>
                    <a:cs typeface="+mn-cs"/>
                  </a:rPr>
                  <a:t> and </a:t>
                </a:r>
                <a14:m>
                  <m:oMath xmlns:m="http://schemas.openxmlformats.org/officeDocument/2006/math">
                    <m:sSub>
                      <m:sSubPr>
                        <m:ctrlPr>
                          <a:rPr lang="en-US" sz="1200" b="0" i="1" kern="1200" smtClean="0">
                            <a:solidFill>
                              <a:schemeClr val="tx1"/>
                            </a:solidFill>
                            <a:effectLst/>
                            <a:latin typeface="Cambria Math" panose="02040503050406030204" pitchFamily="18" charset="0"/>
                            <a:ea typeface="+mn-ea"/>
                            <a:cs typeface="+mn-cs"/>
                          </a:rPr>
                        </m:ctrlPr>
                      </m:sSubPr>
                      <m:e>
                        <m:r>
                          <a:rPr lang="en-US" sz="1200" b="0" i="1" kern="1200" smtClean="0">
                            <a:solidFill>
                              <a:schemeClr val="tx1"/>
                            </a:solidFill>
                            <a:effectLst/>
                            <a:latin typeface="Cambria Math" panose="02040503050406030204" pitchFamily="18" charset="0"/>
                            <a:ea typeface="+mn-ea"/>
                            <a:cs typeface="+mn-cs"/>
                          </a:rPr>
                          <m:t>𝑡</m:t>
                        </m:r>
                      </m:e>
                      <m:sub>
                        <m:r>
                          <a:rPr lang="en-US" sz="1200" b="0" i="1" kern="1200" smtClean="0">
                            <a:solidFill>
                              <a:schemeClr val="tx1"/>
                            </a:solidFill>
                            <a:effectLst/>
                            <a:latin typeface="Cambria Math" panose="02040503050406030204" pitchFamily="18" charset="0"/>
                            <a:ea typeface="+mn-ea"/>
                            <a:cs typeface="+mn-cs"/>
                          </a:rPr>
                          <m:t>𝑚𝑎𝑥</m:t>
                        </m:r>
                      </m:sub>
                    </m:sSub>
                  </m:oMath>
                </a14:m>
                <a:r>
                  <a:rPr lang="en-US" sz="1200" kern="1200" dirty="0" smtClean="0">
                    <a:solidFill>
                      <a:schemeClr val="tx1"/>
                    </a:solidFill>
                    <a:effectLst/>
                    <a:latin typeface="+mn-lt"/>
                    <a:ea typeface="+mn-ea"/>
                    <a:cs typeface="+mn-cs"/>
                  </a:rPr>
                  <a:t> this way then how</a:t>
                </a:r>
                <a:r>
                  <a:rPr lang="en-US" sz="1200" kern="1200" baseline="0" dirty="0" smtClean="0">
                    <a:solidFill>
                      <a:schemeClr val="tx1"/>
                    </a:solidFill>
                    <a:effectLst/>
                    <a:latin typeface="+mn-lt"/>
                    <a:ea typeface="+mn-ea"/>
                    <a:cs typeface="+mn-cs"/>
                  </a:rPr>
                  <a:t> do we detect non-intersection? If we look at a picture of this case it should become clear. Here we’ll compute a </a:t>
                </a:r>
                <a14:m>
                  <m:oMath xmlns:m="http://schemas.openxmlformats.org/officeDocument/2006/math">
                    <m:sSub>
                      <m:sSubPr>
                        <m:ctrlPr>
                          <a:rPr lang="en-US" sz="1200" b="0" i="1" kern="1200" baseline="0" smtClean="0">
                            <a:solidFill>
                              <a:schemeClr val="tx1"/>
                            </a:solidFill>
                            <a:effectLst/>
                            <a:latin typeface="Cambria Math" panose="02040503050406030204" pitchFamily="18" charset="0"/>
                            <a:ea typeface="+mn-ea"/>
                            <a:cs typeface="+mn-cs"/>
                          </a:rPr>
                        </m:ctrlPr>
                      </m:sSubPr>
                      <m:e>
                        <m:r>
                          <a:rPr lang="en-US" sz="1200" b="0" i="1" kern="1200" baseline="0" smtClean="0">
                            <a:solidFill>
                              <a:schemeClr val="tx1"/>
                            </a:solidFill>
                            <a:effectLst/>
                            <a:latin typeface="Cambria Math" panose="02040503050406030204" pitchFamily="18" charset="0"/>
                            <a:ea typeface="+mn-ea"/>
                            <a:cs typeface="+mn-cs"/>
                          </a:rPr>
                          <m:t>𝑡</m:t>
                        </m:r>
                      </m:e>
                      <m:sub>
                        <m:r>
                          <a:rPr lang="en-US" sz="1200" b="0" i="1" kern="1200" baseline="0" smtClean="0">
                            <a:solidFill>
                              <a:schemeClr val="tx1"/>
                            </a:solidFill>
                            <a:effectLst/>
                            <a:latin typeface="Cambria Math" panose="02040503050406030204" pitchFamily="18" charset="0"/>
                            <a:ea typeface="+mn-ea"/>
                            <a:cs typeface="+mn-cs"/>
                          </a:rPr>
                          <m:t>𝑚𝑖𝑛</m:t>
                        </m:r>
                      </m:sub>
                    </m:sSub>
                  </m:oMath>
                </a14:m>
                <a:r>
                  <a:rPr lang="en-US" sz="1200" kern="1200" dirty="0" smtClean="0">
                    <a:solidFill>
                      <a:schemeClr val="tx1"/>
                    </a:solidFill>
                    <a:effectLst/>
                    <a:latin typeface="+mn-lt"/>
                    <a:ea typeface="+mn-ea"/>
                    <a:cs typeface="+mn-cs"/>
                  </a:rPr>
                  <a:t> that’s greater than </a:t>
                </a:r>
                <a14:m>
                  <m:oMath xmlns:m="http://schemas.openxmlformats.org/officeDocument/2006/math">
                    <m:sSub>
                      <m:sSubPr>
                        <m:ctrlPr>
                          <a:rPr lang="en-US" sz="1200" b="0" i="1" kern="1200" smtClean="0">
                            <a:solidFill>
                              <a:schemeClr val="tx1"/>
                            </a:solidFill>
                            <a:effectLst/>
                            <a:latin typeface="Cambria Math" panose="02040503050406030204" pitchFamily="18" charset="0"/>
                            <a:ea typeface="+mn-ea"/>
                            <a:cs typeface="+mn-cs"/>
                          </a:rPr>
                        </m:ctrlPr>
                      </m:sSubPr>
                      <m:e>
                        <m:r>
                          <a:rPr lang="en-US" sz="1200" b="0" i="1" kern="1200" smtClean="0">
                            <a:solidFill>
                              <a:schemeClr val="tx1"/>
                            </a:solidFill>
                            <a:effectLst/>
                            <a:latin typeface="Cambria Math" panose="02040503050406030204" pitchFamily="18" charset="0"/>
                            <a:ea typeface="+mn-ea"/>
                            <a:cs typeface="+mn-cs"/>
                          </a:rPr>
                          <m:t>𝑡</m:t>
                        </m:r>
                      </m:e>
                      <m:sub>
                        <m:r>
                          <a:rPr lang="en-US" sz="1200" b="0" i="1" kern="1200" smtClean="0">
                            <a:solidFill>
                              <a:schemeClr val="tx1"/>
                            </a:solidFill>
                            <a:effectLst/>
                            <a:latin typeface="Cambria Math" panose="02040503050406030204" pitchFamily="18" charset="0"/>
                            <a:ea typeface="+mn-ea"/>
                            <a:cs typeface="+mn-cs"/>
                          </a:rPr>
                          <m:t>𝑚𝑎𝑥</m:t>
                        </m:r>
                      </m:sub>
                    </m:sSub>
                  </m:oMath>
                </a14:m>
                <a:r>
                  <a:rPr lang="en-US" sz="1200" kern="1200" dirty="0" smtClean="0">
                    <a:solidFill>
                      <a:schemeClr val="tx1"/>
                    </a:solidFill>
                    <a:effectLst/>
                    <a:latin typeface="+mn-lt"/>
                    <a:ea typeface="+mn-ea"/>
                    <a:cs typeface="+mn-cs"/>
                  </a:rPr>
                  <a:t>, or an empty range. In this case we never</a:t>
                </a:r>
                <a:r>
                  <a:rPr lang="en-US" sz="1200" kern="1200" baseline="0" dirty="0" smtClean="0">
                    <a:solidFill>
                      <a:schemeClr val="tx1"/>
                    </a:solidFill>
                    <a:effectLst/>
                    <a:latin typeface="+mn-lt"/>
                    <a:ea typeface="+mn-ea"/>
                    <a:cs typeface="+mn-cs"/>
                  </a:rPr>
                  <a:t> intersected on all of the axes at the same time.</a:t>
                </a:r>
                <a:endParaRPr lang="en-US"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what happens when the </a:t>
                </a:r>
                <a:r>
                  <a:rPr lang="en-US" sz="1200" kern="1200" dirty="0" err="1" smtClean="0">
                    <a:solidFill>
                      <a:schemeClr val="tx1"/>
                    </a:solidFill>
                    <a:effectLst/>
                    <a:latin typeface="+mn-lt"/>
                    <a:ea typeface="+mn-ea"/>
                    <a:cs typeface="+mn-cs"/>
                  </a:rPr>
                  <a:t>aabb</a:t>
                </a:r>
                <a:r>
                  <a:rPr lang="en-US" sz="1200" kern="1200" dirty="0" smtClean="0">
                    <a:solidFill>
                      <a:schemeClr val="tx1"/>
                    </a:solidFill>
                    <a:effectLst/>
                    <a:latin typeface="+mn-lt"/>
                    <a:ea typeface="+mn-ea"/>
                    <a:cs typeface="+mn-cs"/>
                  </a:rPr>
                  <a:t> and</a:t>
                </a:r>
                <a:r>
                  <a:rPr lang="en-US" sz="1200" kern="1200" baseline="0" dirty="0" smtClean="0">
                    <a:solidFill>
                      <a:schemeClr val="tx1"/>
                    </a:solidFill>
                    <a:effectLst/>
                    <a:latin typeface="+mn-lt"/>
                    <a:ea typeface="+mn-ea"/>
                    <a:cs typeface="+mn-cs"/>
                  </a:rPr>
                  <a:t> ray don’t intersect? Well if we compute the min/max as described before we’ll notice something interesting happen. In this case </a:t>
                </a:r>
                <a:r>
                  <a:rPr lang="en-US" sz="1200" b="0" i="0" kern="1200" baseline="0" smtClean="0">
                    <a:solidFill>
                      <a:schemeClr val="tx1"/>
                    </a:solidFill>
                    <a:effectLst/>
                    <a:latin typeface="Cambria Math" panose="02040503050406030204" pitchFamily="18" charset="0"/>
                    <a:ea typeface="+mn-ea"/>
                    <a:cs typeface="+mn-cs"/>
                  </a:rPr>
                  <a:t>𝑡_𝑚𝑖𝑛</a:t>
                </a:r>
                <a:r>
                  <a:rPr lang="en-US" sz="1200" kern="1200" dirty="0" smtClean="0">
                    <a:solidFill>
                      <a:schemeClr val="tx1"/>
                    </a:solidFill>
                    <a:effectLst/>
                    <a:latin typeface="+mn-lt"/>
                    <a:ea typeface="+mn-ea"/>
                    <a:cs typeface="+mn-cs"/>
                  </a:rPr>
                  <a:t> will become</a:t>
                </a:r>
                <a:r>
                  <a:rPr lang="en-US" sz="1200" kern="1200" baseline="0" dirty="0" smtClean="0">
                    <a:solidFill>
                      <a:schemeClr val="tx1"/>
                    </a:solidFill>
                    <a:effectLst/>
                    <a:latin typeface="+mn-lt"/>
                    <a:ea typeface="+mn-ea"/>
                    <a:cs typeface="+mn-cs"/>
                  </a:rPr>
                  <a:t> greater than </a:t>
                </a:r>
                <a:r>
                  <a:rPr lang="en-US" sz="1200" b="0" i="0" kern="1200" baseline="0" smtClean="0">
                    <a:solidFill>
                      <a:schemeClr val="tx1"/>
                    </a:solidFill>
                    <a:effectLst/>
                    <a:latin typeface="Cambria Math" panose="02040503050406030204" pitchFamily="18" charset="0"/>
                    <a:ea typeface="+mn-ea"/>
                    <a:cs typeface="+mn-cs"/>
                  </a:rPr>
                  <a:t>𝑡_𝑚𝑎𝑥</a:t>
                </a:r>
                <a:r>
                  <a:rPr lang="en-US" sz="1200" kern="1200" dirty="0" smtClean="0">
                    <a:solidFill>
                      <a:schemeClr val="tx1"/>
                    </a:solidFill>
                    <a:effectLst/>
                    <a:latin typeface="+mn-lt"/>
                    <a:ea typeface="+mn-ea"/>
                    <a:cs typeface="+mn-cs"/>
                  </a:rPr>
                  <a:t>. This range doesn’t make any sense, and if you look at the picture you’ll see why:</a:t>
                </a:r>
                <a:r>
                  <a:rPr lang="en-US" sz="1200" kern="1200" baseline="0" dirty="0" smtClean="0">
                    <a:solidFill>
                      <a:schemeClr val="tx1"/>
                    </a:solidFill>
                    <a:effectLst/>
                    <a:latin typeface="+mn-lt"/>
                    <a:ea typeface="+mn-ea"/>
                    <a:cs typeface="+mn-cs"/>
                  </a:rPr>
                  <a:t> the ray doesn’t actually hit the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Now it’s clear how we both compute </a:t>
                </a:r>
                <a:r>
                  <a:rPr lang="en-US" sz="1200" b="0" i="0" kern="1200" baseline="0" smtClean="0">
                    <a:solidFill>
                      <a:schemeClr val="tx1"/>
                    </a:solidFill>
                    <a:effectLst/>
                    <a:latin typeface="Cambria Math" panose="02040503050406030204" pitchFamily="18" charset="0"/>
                    <a:ea typeface="+mn-ea"/>
                    <a:cs typeface="+mn-cs"/>
                  </a:rPr>
                  <a:t>𝑡</a:t>
                </a:r>
                <a:r>
                  <a:rPr lang="en-US" sz="1200" b="0" i="0" kern="1200" baseline="0" smtClean="0">
                    <a:solidFill>
                      <a:schemeClr val="tx1"/>
                    </a:solidFill>
                    <a:effectLst/>
                    <a:latin typeface="Cambria Math" panose="02040503050406030204" pitchFamily="18" charset="0"/>
                    <a:ea typeface="+mn-ea"/>
                    <a:cs typeface="+mn-cs"/>
                  </a:rPr>
                  <a:t>_</a:t>
                </a:r>
                <a:r>
                  <a:rPr lang="en-US" sz="1200" b="0" i="0" kern="1200" baseline="0" smtClean="0">
                    <a:solidFill>
                      <a:schemeClr val="tx1"/>
                    </a:solidFill>
                    <a:effectLst/>
                    <a:latin typeface="Cambria Math" panose="02040503050406030204" pitchFamily="18" charset="0"/>
                    <a:ea typeface="+mn-ea"/>
                    <a:cs typeface="+mn-cs"/>
                  </a:rPr>
                  <a:t>𝑚𝑖𝑛</a:t>
                </a:r>
                <a:r>
                  <a:rPr lang="en-US" sz="1200" kern="1200" dirty="0" smtClean="0">
                    <a:solidFill>
                      <a:schemeClr val="tx1"/>
                    </a:solidFill>
                    <a:effectLst/>
                    <a:latin typeface="+mn-lt"/>
                    <a:ea typeface="+mn-ea"/>
                    <a:cs typeface="+mn-cs"/>
                  </a:rPr>
                  <a:t> and </a:t>
                </a:r>
                <a:r>
                  <a:rPr lang="en-US" sz="1200" b="0" i="0" kern="1200" baseline="0" smtClean="0">
                    <a:solidFill>
                      <a:schemeClr val="tx1"/>
                    </a:solidFill>
                    <a:effectLst/>
                    <a:latin typeface="Cambria Math" panose="02040503050406030204" pitchFamily="18" charset="0"/>
                    <a:ea typeface="+mn-ea"/>
                    <a:cs typeface="+mn-cs"/>
                  </a:rPr>
                  <a:t>𝑡</a:t>
                </a:r>
                <a:r>
                  <a:rPr lang="en-US" sz="1200" b="0" i="0" kern="1200" baseline="0" smtClean="0">
                    <a:solidFill>
                      <a:schemeClr val="tx1"/>
                    </a:solidFill>
                    <a:effectLst/>
                    <a:latin typeface="Cambria Math" panose="02040503050406030204" pitchFamily="18" charset="0"/>
                    <a:ea typeface="+mn-ea"/>
                    <a:cs typeface="+mn-cs"/>
                  </a:rPr>
                  <a:t>_</a:t>
                </a:r>
                <a:r>
                  <a:rPr lang="en-US" sz="1200" b="0" i="0" kern="1200" baseline="0" smtClean="0">
                    <a:solidFill>
                      <a:schemeClr val="tx1"/>
                    </a:solidFill>
                    <a:effectLst/>
                    <a:latin typeface="Cambria Math" panose="02040503050406030204" pitchFamily="18" charset="0"/>
                    <a:ea typeface="+mn-ea"/>
                    <a:cs typeface="+mn-cs"/>
                  </a:rPr>
                  <a:t>𝑚</a:t>
                </a:r>
                <a:r>
                  <a:rPr lang="en-US" sz="1200" b="0" i="0" kern="1200" baseline="0" smtClean="0">
                    <a:solidFill>
                      <a:schemeClr val="tx1"/>
                    </a:solidFill>
                    <a:effectLst/>
                    <a:latin typeface="Cambria Math" panose="02040503050406030204" pitchFamily="18" charset="0"/>
                    <a:ea typeface="+mn-ea"/>
                    <a:cs typeface="+mn-cs"/>
                  </a:rPr>
                  <a:t>𝑎𝑥</a:t>
                </a:r>
                <a:r>
                  <a:rPr lang="en-US" sz="1200" kern="1200" dirty="0" smtClean="0">
                    <a:solidFill>
                      <a:schemeClr val="tx1"/>
                    </a:solidFill>
                    <a:effectLst/>
                    <a:latin typeface="+mn-lt"/>
                    <a:ea typeface="+mn-ea"/>
                    <a:cs typeface="+mn-cs"/>
                  </a:rPr>
                  <a:t> from</a:t>
                </a:r>
                <a:r>
                  <a:rPr lang="en-US" sz="1200" kern="1200" baseline="0" dirty="0" smtClean="0">
                    <a:solidFill>
                      <a:schemeClr val="tx1"/>
                    </a:solidFill>
                    <a:effectLst/>
                    <a:latin typeface="+mn-lt"/>
                    <a:ea typeface="+mn-ea"/>
                    <a:cs typeface="+mn-cs"/>
                  </a:rPr>
                  <a:t> each axis and use that to determine if there’s an intersection or not. If the resultant range is invalid then there is no intersection.</a:t>
                </a:r>
                <a:endParaRPr lang="en-US"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62</a:t>
            </a:fld>
            <a:endParaRPr lang="en-US"/>
          </a:p>
        </p:txBody>
      </p:sp>
    </p:spTree>
    <p:extLst>
      <p:ext uri="{BB962C8B-B14F-4D97-AF65-F5344CB8AC3E}">
        <p14:creationId xmlns:p14="http://schemas.microsoft.com/office/powerpoint/2010/main" val="24059993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To classify a point against a plane we just plug</a:t>
                </a:r>
                <a:r>
                  <a:rPr lang="en-US" baseline="0" dirty="0" smtClean="0"/>
                  <a:t> the point into the plane equation. The result will give us the signed distance from the plane which I’m calling </a:t>
                </a:r>
                <a14:m>
                  <m:oMath xmlns:m="http://schemas.openxmlformats.org/officeDocument/2006/math">
                    <m:r>
                      <a:rPr lang="en-US" b="0" i="1" baseline="0" smtClean="0">
                        <a:latin typeface="Cambria Math" panose="02040503050406030204" pitchFamily="18" charset="0"/>
                      </a:rPr>
                      <m:t>𝑤</m:t>
                    </m:r>
                  </m:oMath>
                </a14:m>
                <a:r>
                  <a:rPr lang="en-US" dirty="0" smtClean="0"/>
                  <a:t> here.</a:t>
                </a:r>
                <a:r>
                  <a:rPr lang="en-US" baseline="0" dirty="0" smtClean="0"/>
                  <a:t> If this value is positive then the point is on the positive side of the plane, otherwise its on the back side.</a:t>
                </a:r>
                <a:endParaRPr lang="en-US" dirty="0"/>
              </a:p>
            </p:txBody>
          </p:sp>
        </mc:Choice>
        <mc:Fallback xmlns="">
          <p:sp>
            <p:nvSpPr>
              <p:cNvPr id="3" name="Notes Placeholder 2"/>
              <p:cNvSpPr>
                <a:spLocks noGrp="1"/>
              </p:cNvSpPr>
              <p:nvPr>
                <p:ph type="body" idx="1"/>
              </p:nvPr>
            </p:nvSpPr>
            <p:spPr/>
            <p:txBody>
              <a:bodyPr/>
              <a:lstStyle/>
              <a:p>
                <a:r>
                  <a:rPr lang="en-US" dirty="0" smtClean="0"/>
                  <a:t>To classify a point against a plane we simply</a:t>
                </a:r>
                <a:r>
                  <a:rPr lang="en-US" baseline="0" dirty="0" smtClean="0"/>
                  <a:t> plug it into the plane equation. If the result is positive then the point is in-front of the plane, if negative then behind the plane, if zero then it’s on the plane. Typically we want to test a thick plane, that is test to see if </a:t>
                </a:r>
                <a:r>
                  <a:rPr lang="en-US" b="0" i="0" baseline="0" smtClean="0">
                    <a:latin typeface="Cambria Math" panose="02040503050406030204" pitchFamily="18" charset="0"/>
                  </a:rPr>
                  <a:t>𝑎𝑏𝑠(𝑤)&lt;𝜖</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63</a:t>
            </a:fld>
            <a:endParaRPr lang="en-US"/>
          </a:p>
        </p:txBody>
      </p:sp>
    </p:spTree>
    <p:extLst>
      <p:ext uri="{BB962C8B-B14F-4D97-AF65-F5344CB8AC3E}">
        <p14:creationId xmlns:p14="http://schemas.microsoft.com/office/powerpoint/2010/main" val="35495214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Unfortunately this won’t be robust due to floating point numbers. Typically this is overcome by using a thick plane, i.e.</a:t>
                </a:r>
                <a:r>
                  <a:rPr lang="en-US" baseline="0" dirty="0" smtClean="0"/>
                  <a:t> adding a coplanar epsilon threshold.</a:t>
                </a:r>
                <a:endParaRPr lang="en-US" dirty="0"/>
              </a:p>
            </p:txBody>
          </p:sp>
        </mc:Choice>
        <mc:Fallback xmlns="">
          <p:sp>
            <p:nvSpPr>
              <p:cNvPr id="3" name="Notes Placeholder 2"/>
              <p:cNvSpPr>
                <a:spLocks noGrp="1"/>
              </p:cNvSpPr>
              <p:nvPr>
                <p:ph type="body" idx="1"/>
              </p:nvPr>
            </p:nvSpPr>
            <p:spPr/>
            <p:txBody>
              <a:bodyPr/>
              <a:lstStyle/>
              <a:p>
                <a:r>
                  <a:rPr lang="en-US" dirty="0" smtClean="0"/>
                  <a:t>To classify a point against a plane we simply</a:t>
                </a:r>
                <a:r>
                  <a:rPr lang="en-US" baseline="0" dirty="0" smtClean="0"/>
                  <a:t> plug it into the plane equation. If the result is positive then the point is in-front of the plane, if negative then behind the plane, if zero then it’s on the plane. Typically we want to test a thick plane, that is test to see if </a:t>
                </a:r>
                <a:r>
                  <a:rPr lang="en-US" b="0" i="0" baseline="0" smtClean="0">
                    <a:latin typeface="Cambria Math" panose="02040503050406030204" pitchFamily="18" charset="0"/>
                  </a:rPr>
                  <a:t>𝑎𝑏𝑠(𝑤)&lt;𝜖</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64</a:t>
            </a:fld>
            <a:endParaRPr lang="en-US"/>
          </a:p>
        </p:txBody>
      </p:sp>
    </p:spTree>
    <p:extLst>
      <p:ext uri="{BB962C8B-B14F-4D97-AF65-F5344CB8AC3E}">
        <p14:creationId xmlns:p14="http://schemas.microsoft.com/office/powerpoint/2010/main" val="37260512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Plane vs. triangle is just classifying all 3 points and determining if all the points are on one side or a combination. Unfortunately things get a little more complicated when using a thick</a:t>
            </a:r>
            <a:r>
              <a:rPr lang="en-US" sz="1200" kern="1200" baseline="0" dirty="0" smtClean="0">
                <a:solidFill>
                  <a:schemeClr val="tx1"/>
                </a:solidFill>
                <a:effectLst/>
                <a:latin typeface="+mn-lt"/>
                <a:ea typeface="+mn-ea"/>
                <a:cs typeface="+mn-cs"/>
              </a:rPr>
              <a:t> plane.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65</a:t>
            </a:fld>
            <a:endParaRPr lang="en-US"/>
          </a:p>
        </p:txBody>
      </p:sp>
    </p:spTree>
    <p:extLst>
      <p:ext uri="{BB962C8B-B14F-4D97-AF65-F5344CB8AC3E}">
        <p14:creationId xmlns:p14="http://schemas.microsoft.com/office/powerpoint/2010/main" val="417460914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have to use a thick plane to deal with robustness.</a:t>
            </a:r>
            <a:r>
              <a:rPr lang="en-US" sz="1200" kern="1200" baseline="0" dirty="0" smtClean="0">
                <a:solidFill>
                  <a:schemeClr val="tx1"/>
                </a:solidFill>
                <a:effectLst/>
                <a:latin typeface="+mn-lt"/>
                <a:ea typeface="+mn-ea"/>
                <a:cs typeface="+mn-cs"/>
              </a:rPr>
              <a:t> This adds a coplanar state to a point to consider. </a:t>
            </a:r>
            <a:r>
              <a:rPr lang="en-US" sz="1200" kern="1200" dirty="0" smtClean="0">
                <a:solidFill>
                  <a:schemeClr val="tx1"/>
                </a:solidFill>
                <a:effectLst/>
                <a:latin typeface="+mn-lt"/>
                <a:ea typeface="+mn-ea"/>
                <a:cs typeface="+mn-cs"/>
              </a:rPr>
              <a:t>Luckily this is easy to deal with still</a:t>
            </a:r>
            <a:r>
              <a:rPr lang="en-US" sz="1200" kern="1200" baseline="0" dirty="0" smtClean="0">
                <a:solidFill>
                  <a:schemeClr val="tx1"/>
                </a:solidFill>
                <a:effectLst/>
                <a:latin typeface="+mn-lt"/>
                <a:ea typeface="+mn-ea"/>
                <a:cs typeface="+mn-cs"/>
              </a:rPr>
              <a:t> if we keep one thing in mind: a point being coplanar doesn’t change the triangle’s state. If all points are coplanar then the point is coplanar, otherwise the triangle isn’t affected by the coplanar point.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It’s important to note that points can still be technically behind the plane but within the coplanar epsilon and it won’t affect the triangle’s classification (as shown by the second front triangle).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There’s a handy bit-field tricky to make life easier here. Take a look at the framework and see what the values of coplanar, front, behind, </a:t>
            </a:r>
            <a:r>
              <a:rPr lang="en-US" sz="1200" kern="1200" baseline="0" smtClean="0">
                <a:solidFill>
                  <a:schemeClr val="tx1"/>
                </a:solidFill>
                <a:effectLst/>
                <a:latin typeface="+mn-lt"/>
                <a:ea typeface="+mn-ea"/>
                <a:cs typeface="+mn-cs"/>
              </a:rPr>
              <a:t>and overlaps are set to.</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66</a:t>
            </a:fld>
            <a:endParaRPr lang="en-US"/>
          </a:p>
        </p:txBody>
      </p:sp>
    </p:spTree>
    <p:extLst>
      <p:ext uri="{BB962C8B-B14F-4D97-AF65-F5344CB8AC3E}">
        <p14:creationId xmlns:p14="http://schemas.microsoft.com/office/powerpoint/2010/main" val="261692910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a few different ways to test Plane vs. Sphere,</a:t>
            </a:r>
            <a:r>
              <a:rPr lang="en-US" baseline="0" dirty="0" smtClean="0"/>
              <a:t> but the easiest is probably to turn the problem into one we already know how to solve. Just as we turned Sphere vs. Sphere into Point vs. Sphere, we can turn this into Plane vs. Point. We already know how to test a point vs. a thick plane so we can just define the thickness of the plane to be the radius of the sphere.</a:t>
            </a:r>
          </a:p>
          <a:p>
            <a:endParaRPr lang="en-US" baseline="0" dirty="0" smtClean="0"/>
          </a:p>
          <a:p>
            <a:r>
              <a:rPr lang="en-US" baseline="0" dirty="0" smtClean="0"/>
              <a:t>This is equivalent to computing the signed distance of the sphere’s center from the plane and using this to determine front, behind, or overlapping.</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67</a:t>
            </a:fld>
            <a:endParaRPr lang="en-US"/>
          </a:p>
        </p:txBody>
      </p:sp>
    </p:spTree>
    <p:extLst>
      <p:ext uri="{BB962C8B-B14F-4D97-AF65-F5344CB8AC3E}">
        <p14:creationId xmlns:p14="http://schemas.microsoft.com/office/powerpoint/2010/main" val="39327453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simple (and naïve) method of classifying an aabb against a plane is to check all 8 points of the aabb. If all points are on one side or the other then the entire aabb is on that side, otherwise it overlaps the plane. This however is very inefficient and we can do a lot better.</a:t>
            </a:r>
          </a:p>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68</a:t>
            </a:fld>
            <a:endParaRPr lang="en-US"/>
          </a:p>
        </p:txBody>
      </p:sp>
    </p:spTree>
    <p:extLst>
      <p:ext uri="{BB962C8B-B14F-4D97-AF65-F5344CB8AC3E}">
        <p14:creationId xmlns:p14="http://schemas.microsoft.com/office/powerpoint/2010/main" val="402720097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method</a:t>
            </a:r>
            <a:r>
              <a:rPr lang="en-US" sz="1200" kern="1200" baseline="0" dirty="0" smtClean="0">
                <a:solidFill>
                  <a:schemeClr val="tx1"/>
                </a:solidFill>
                <a:effectLst/>
                <a:latin typeface="+mn-lt"/>
                <a:ea typeface="+mn-ea"/>
                <a:cs typeface="+mn-cs"/>
              </a:rPr>
              <a:t> I’ll talk about is often called the near and far point method. The key realization here is that only two points actually matter, the two points furthest apart in the direction of the plane normal. These points are often called the near and far point. If we can compute these points more efficiently than projecting every point then we can save a lot.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69</a:t>
            </a:fld>
            <a:endParaRPr lang="en-US"/>
          </a:p>
        </p:txBody>
      </p:sp>
    </p:spTree>
    <p:extLst>
      <p:ext uri="{BB962C8B-B14F-4D97-AF65-F5344CB8AC3E}">
        <p14:creationId xmlns:p14="http://schemas.microsoft.com/office/powerpoint/2010/main" val="2170251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ray is represented by a starting point and a direction but can also be thought of as a half-infinite</a:t>
                </a:r>
                <a:r>
                  <a:rPr lang="en-US" sz="1200" kern="1200" baseline="0" dirty="0" smtClean="0">
                    <a:solidFill>
                      <a:schemeClr val="tx1"/>
                    </a:solidFill>
                    <a:effectLst/>
                    <a:latin typeface="+mn-lt"/>
                    <a:ea typeface="+mn-ea"/>
                    <a:cs typeface="+mn-cs"/>
                  </a:rPr>
                  <a:t> line segment. </a:t>
                </a:r>
                <a:r>
                  <a:rPr lang="en-US" sz="1200" kern="1200" dirty="0" smtClean="0">
                    <a:solidFill>
                      <a:schemeClr val="tx1"/>
                    </a:solidFill>
                    <a:effectLst/>
                    <a:latin typeface="+mn-lt"/>
                    <a:ea typeface="+mn-ea"/>
                    <a:cs typeface="+mn-cs"/>
                  </a:rPr>
                  <a:t>For simplicity, it is generally assumed that the direction is normalized (but be careful with this assumption, if it isn’t true you can compute wrong answers). A ray can mathematically</a:t>
                </a:r>
                <a:r>
                  <a:rPr lang="en-US" sz="1200" kern="1200" baseline="0" dirty="0" smtClean="0">
                    <a:solidFill>
                      <a:schemeClr val="tx1"/>
                    </a:solidFill>
                    <a:effectLst/>
                    <a:latin typeface="+mn-lt"/>
                    <a:ea typeface="+mn-ea"/>
                    <a:cs typeface="+mn-cs"/>
                  </a:rPr>
                  <a:t> be represented with the equation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𝑟</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𝑡</m:t>
                        </m:r>
                      </m:e>
                    </m:d>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𝑠</m:t>
                            </m:r>
                          </m:e>
                        </m:acc>
                      </m:e>
                      <m:sub>
                        <m:r>
                          <a:rPr lang="en-US" b="0" i="1" dirty="0" smtClean="0">
                            <a:latin typeface="Cambria Math" panose="02040503050406030204" pitchFamily="18" charset="0"/>
                          </a:rPr>
                          <m:t>𝑟</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𝑑</m:t>
                            </m:r>
                          </m:e>
                        </m:acc>
                      </m:e>
                      <m:sub>
                        <m:r>
                          <a:rPr lang="en-US" b="0" i="1" dirty="0" smtClean="0">
                            <a:latin typeface="Cambria Math" panose="02040503050406030204" pitchFamily="18" charset="0"/>
                          </a:rPr>
                          <m:t>𝑟</m:t>
                        </m:r>
                      </m:sub>
                    </m:sSub>
                    <m:r>
                      <a:rPr lang="en-US" b="0" i="1" dirty="0" smtClean="0">
                        <a:latin typeface="Cambria Math" panose="02040503050406030204" pitchFamily="18" charset="0"/>
                      </a:rPr>
                      <m:t>𝑡</m:t>
                    </m:r>
                  </m:oMath>
                </a14:m>
                <a:r>
                  <a:rPr lang="en-US" dirty="0" smtClean="0"/>
                  <a:t> where</a:t>
                </a:r>
                <a:r>
                  <a:rPr lang="en-US" baseline="0" dirty="0" smtClean="0"/>
                  <a:t> I use the subscript </a:t>
                </a:r>
                <a14:m>
                  <m:oMath xmlns:m="http://schemas.openxmlformats.org/officeDocument/2006/math">
                    <m:r>
                      <a:rPr lang="en-US" i="1" baseline="0" dirty="0" smtClean="0">
                        <a:latin typeface="Cambria Math" panose="02040503050406030204" pitchFamily="18" charset="0"/>
                      </a:rPr>
                      <m:t>𝑟</m:t>
                    </m:r>
                  </m:oMath>
                </a14:m>
                <a:r>
                  <a:rPr lang="en-US" baseline="0" dirty="0" smtClean="0"/>
                  <a:t> to denote values that are for the ray (to avoid confusion later). </a:t>
                </a:r>
                <a:r>
                  <a:rPr lang="en-US" sz="1200" kern="1200" baseline="0" dirty="0" smtClean="0">
                    <a:solidFill>
                      <a:schemeClr val="tx1"/>
                    </a:solidFill>
                    <a:effectLst/>
                    <a:latin typeface="+mn-lt"/>
                    <a:ea typeface="+mn-ea"/>
                    <a:cs typeface="+mn-cs"/>
                  </a:rPr>
                  <a:t>Note: a ray </a:t>
                </a:r>
                <a:r>
                  <a:rPr lang="en-US" sz="1200" kern="1200" dirty="0" smtClean="0">
                    <a:solidFill>
                      <a:schemeClr val="tx1"/>
                    </a:solidFill>
                    <a:effectLst/>
                    <a:latin typeface="+mn-lt"/>
                    <a:ea typeface="+mn-ea"/>
                    <a:cs typeface="+mn-cs"/>
                  </a:rPr>
                  <a:t>is only valid</a:t>
                </a:r>
                <a:r>
                  <a:rPr lang="en-US" sz="1200" kern="1200" baseline="0" dirty="0" smtClean="0">
                    <a:solidFill>
                      <a:schemeClr val="tx1"/>
                    </a:solidFill>
                    <a:effectLst/>
                    <a:latin typeface="+mn-lt"/>
                    <a:ea typeface="+mn-ea"/>
                    <a:cs typeface="+mn-cs"/>
                  </a:rPr>
                  <a:t> for the t values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[0,∞]</m:t>
                    </m:r>
                  </m:oMath>
                </a14:m>
                <a:r>
                  <a:rPr lang="en-US" dirty="0" smtClean="0"/>
                  <a:t>.</a:t>
                </a: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ray is a starting point and a direction. The ray stretches out into infinity in that one direction. For simplicity, it is generally assumed that the direction is normalized. A ray can mathematically</a:t>
                </a:r>
                <a:r>
                  <a:rPr lang="en-US" sz="1200" kern="1200" baseline="0" dirty="0" smtClean="0">
                    <a:solidFill>
                      <a:schemeClr val="tx1"/>
                    </a:solidFill>
                    <a:effectLst/>
                    <a:latin typeface="+mn-lt"/>
                    <a:ea typeface="+mn-ea"/>
                    <a:cs typeface="+mn-cs"/>
                  </a:rPr>
                  <a:t> be represented with the equation </a:t>
                </a:r>
                <a:r>
                  <a:rPr lang="en-US" b="0" i="0" smtClean="0">
                    <a:latin typeface="Cambria Math" panose="02040503050406030204" pitchFamily="18" charset="0"/>
                  </a:rPr>
                  <a:t>𝑝 ⃗</a:t>
                </a:r>
                <a:r>
                  <a:rPr lang="en-US" b="0" i="0" dirty="0" smtClean="0">
                    <a:latin typeface="Cambria Math" panose="02040503050406030204" pitchFamily="18" charset="0"/>
                  </a:rPr>
                  <a:t>_</a:t>
                </a:r>
                <a:r>
                  <a:rPr lang="en-US" b="0" i="0" dirty="0" smtClean="0">
                    <a:latin typeface="Cambria Math" panose="02040503050406030204" pitchFamily="18" charset="0"/>
                  </a:rPr>
                  <a:t>𝑟 (𝑡)=𝑠 ⃗_𝑟+𝑑 ⃗_𝑟 𝑡</a:t>
                </a:r>
                <a:r>
                  <a:rPr lang="en-US" dirty="0" smtClean="0"/>
                  <a:t> where</a:t>
                </a:r>
                <a:r>
                  <a:rPr lang="en-US" baseline="0" dirty="0" smtClean="0"/>
                  <a:t> the subscript r is used to denote these values are for a ray (to avoid confusion later).</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7</a:t>
            </a:fld>
            <a:endParaRPr lang="en-US"/>
          </a:p>
        </p:txBody>
      </p:sp>
    </p:spTree>
    <p:extLst>
      <p:ext uri="{BB962C8B-B14F-4D97-AF65-F5344CB8AC3E}">
        <p14:creationId xmlns:p14="http://schemas.microsoft.com/office/powerpoint/2010/main" val="155211133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a:t>
                </a:r>
                <a:r>
                  <a:rPr lang="en-US" baseline="0" dirty="0" smtClean="0"/>
                  <a:t> efficiently compute these points we need to look at the problem of finding the point furthest in a direction. This is easiest to do with the center and half-extent method. Any point on the </a:t>
                </a:r>
                <a:r>
                  <a:rPr lang="en-US" baseline="0" dirty="0" err="1" smtClean="0"/>
                  <a:t>aabb</a:t>
                </a:r>
                <a:r>
                  <a:rPr lang="en-US" baseline="0" dirty="0" smtClean="0"/>
                  <a:t> can be computed by adding or subtracting each half-extent.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order to find the point furthest in a direction we just have to choose the signs for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𝑐</m:t>
                        </m:r>
                      </m:e>
                    </m:acc>
                    <m:r>
                      <a:rPr lang="en-US" b="0" i="1" baseline="0" dirty="0" smtClean="0">
                        <a:latin typeface="Cambria Math" panose="02040503050406030204" pitchFamily="18" charset="0"/>
                      </a:rPr>
                      <m:t>+</m:t>
                    </m:r>
                    <m:r>
                      <a:rPr lang="en-US" b="0" i="1" baseline="0" dirty="0" smtClean="0">
                        <a:latin typeface="Cambria Math" panose="02040503050406030204" pitchFamily="18" charset="0"/>
                      </a:rPr>
                      <m:t>𝑉𝑒𝑐</m:t>
                    </m:r>
                    <m:r>
                      <a:rPr lang="en-US" b="0" i="1" baseline="0" dirty="0" smtClean="0">
                        <a:latin typeface="Cambria Math" panose="02040503050406030204" pitchFamily="18" charset="0"/>
                      </a:rPr>
                      <m:t>3(±</m:t>
                    </m:r>
                    <m:sSub>
                      <m:sSubPr>
                        <m:ctrlPr>
                          <a:rPr lang="en-US" b="0" i="1" baseline="0" dirty="0" smtClean="0">
                            <a:latin typeface="Cambria Math" panose="02040503050406030204" pitchFamily="18" charset="0"/>
                          </a:rPr>
                        </m:ctrlPr>
                      </m:sSubPr>
                      <m:e>
                        <m:r>
                          <a:rPr lang="en-US" b="0" i="1" baseline="0" dirty="0" smtClean="0">
                            <a:latin typeface="Cambria Math" panose="02040503050406030204" pitchFamily="18" charset="0"/>
                          </a:rPr>
                          <m:t>𝑒</m:t>
                        </m:r>
                      </m:e>
                      <m:sub>
                        <m:r>
                          <a:rPr lang="en-US" b="0" i="1" baseline="0" dirty="0" smtClean="0">
                            <a:latin typeface="Cambria Math" panose="02040503050406030204" pitchFamily="18" charset="0"/>
                          </a:rPr>
                          <m:t>𝑥</m:t>
                        </m:r>
                      </m:sub>
                    </m:sSub>
                    <m:r>
                      <a:rPr lang="en-US" b="0" i="1" baseline="0" dirty="0" smtClean="0">
                        <a:latin typeface="Cambria Math" panose="02040503050406030204" pitchFamily="18" charset="0"/>
                      </a:rPr>
                      <m:t>,±</m:t>
                    </m:r>
                    <m:sSub>
                      <m:sSubPr>
                        <m:ctrlPr>
                          <a:rPr lang="en-US" b="0" i="1" baseline="0" dirty="0" smtClean="0">
                            <a:latin typeface="Cambria Math" panose="02040503050406030204" pitchFamily="18" charset="0"/>
                          </a:rPr>
                        </m:ctrlPr>
                      </m:sSubPr>
                      <m:e>
                        <m:r>
                          <a:rPr lang="en-US" b="0" i="1" baseline="0" dirty="0" smtClean="0">
                            <a:latin typeface="Cambria Math" panose="02040503050406030204" pitchFamily="18" charset="0"/>
                          </a:rPr>
                          <m:t>𝑒</m:t>
                        </m:r>
                      </m:e>
                      <m:sub>
                        <m:r>
                          <a:rPr lang="en-US" b="0" i="1" baseline="0" dirty="0" smtClean="0">
                            <a:latin typeface="Cambria Math" panose="02040503050406030204" pitchFamily="18" charset="0"/>
                          </a:rPr>
                          <m:t>𝑦</m:t>
                        </m:r>
                      </m:sub>
                    </m:sSub>
                    <m:r>
                      <a:rPr lang="en-US" b="0" i="1" baseline="0" dirty="0" smtClean="0">
                        <a:latin typeface="Cambria Math" panose="02040503050406030204" pitchFamily="18" charset="0"/>
                      </a:rPr>
                      <m:t>,±</m:t>
                    </m:r>
                    <m:sSub>
                      <m:sSubPr>
                        <m:ctrlPr>
                          <a:rPr lang="en-US" b="0" i="1" baseline="0" dirty="0" smtClean="0">
                            <a:latin typeface="Cambria Math" panose="02040503050406030204" pitchFamily="18" charset="0"/>
                          </a:rPr>
                        </m:ctrlPr>
                      </m:sSubPr>
                      <m:e>
                        <m:r>
                          <a:rPr lang="en-US" b="0" i="1" baseline="0" dirty="0" smtClean="0">
                            <a:latin typeface="Cambria Math" panose="02040503050406030204" pitchFamily="18" charset="0"/>
                          </a:rPr>
                          <m:t>𝑒</m:t>
                        </m:r>
                      </m:e>
                      <m:sub>
                        <m:r>
                          <a:rPr lang="en-US" b="0" i="1" baseline="0" dirty="0" smtClean="0">
                            <a:latin typeface="Cambria Math" panose="02040503050406030204" pitchFamily="18" charset="0"/>
                          </a:rPr>
                          <m:t>𝑧</m:t>
                        </m:r>
                      </m:sub>
                    </m:sSub>
                    <m:r>
                      <a:rPr lang="en-US" b="0" i="1" baseline="0" dirty="0" smtClean="0">
                        <a:latin typeface="Cambria Math" panose="02040503050406030204" pitchFamily="18" charset="0"/>
                      </a:rPr>
                      <m:t>)</m:t>
                    </m:r>
                  </m:oMath>
                </a14:m>
                <a:r>
                  <a:rPr lang="en-US" baseline="0" dirty="0" smtClean="0"/>
                  <a:t>. This only requires inspecting the sign of the direction vector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𝑑</m:t>
                        </m:r>
                      </m:e>
                    </m:acc>
                  </m:oMath>
                </a14:m>
                <a:r>
                  <a:rPr lang="en-US" baseline="0" dirty="0" smtClean="0"/>
                  <a:t>. As each axis can be independently calculated, if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𝑑</m:t>
                        </m:r>
                      </m:e>
                      <m:sub>
                        <m:r>
                          <a:rPr lang="en-US" b="0" i="1" baseline="0" smtClean="0">
                            <a:latin typeface="Cambria Math" panose="02040503050406030204" pitchFamily="18" charset="0"/>
                          </a:rPr>
                          <m:t>𝑖</m:t>
                        </m:r>
                      </m:sub>
                    </m:sSub>
                  </m:oMath>
                </a14:m>
                <a:r>
                  <a:rPr lang="en-US" baseline="0" dirty="0" smtClean="0"/>
                  <a:t> is positive then the point furthest in that direction will be </a:t>
                </a:r>
                <a14:m>
                  <m:oMath xmlns:m="http://schemas.openxmlformats.org/officeDocument/2006/math">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𝑒</m:t>
                        </m:r>
                      </m:e>
                      <m:sub>
                        <m:r>
                          <a:rPr lang="en-US" b="0" i="1" baseline="0" smtClean="0">
                            <a:latin typeface="Cambria Math" panose="02040503050406030204" pitchFamily="18" charset="0"/>
                          </a:rPr>
                          <m:t>𝑖</m:t>
                        </m:r>
                      </m:sub>
                    </m:sSub>
                  </m:oMath>
                </a14:m>
                <a:r>
                  <a:rPr lang="en-US" baseline="0" dirty="0" smtClean="0"/>
                  <a:t>, otherwise it’ll be </a:t>
                </a:r>
                <a14:m>
                  <m:oMath xmlns:m="http://schemas.openxmlformats.org/officeDocument/2006/math">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𝑒</m:t>
                        </m:r>
                      </m:e>
                      <m:sub>
                        <m:r>
                          <a:rPr lang="en-US" b="0" i="1" baseline="0" smtClean="0">
                            <a:latin typeface="Cambria Math" panose="02040503050406030204" pitchFamily="18" charset="0"/>
                          </a:rPr>
                          <m:t>𝑖</m:t>
                        </m:r>
                      </m:sub>
                    </m:sSub>
                  </m:oMath>
                </a14:m>
                <a:r>
                  <a:rPr lang="en-US" dirty="0" smtClean="0"/>
                  <a:t>.</a:t>
                </a: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a:t>
                </a:r>
                <a:r>
                  <a:rPr lang="en-US" baseline="0" dirty="0" smtClean="0"/>
                  <a:t> efficiently compute these points we need to look at the problem of finding the point furthest in a direction. This is easiest to do with the center and half-extent method. Any point on the </a:t>
                </a:r>
                <a:r>
                  <a:rPr lang="en-US" baseline="0" dirty="0" err="1" smtClean="0"/>
                  <a:t>aabb</a:t>
                </a:r>
                <a:r>
                  <a:rPr lang="en-US" baseline="0" dirty="0" smtClean="0"/>
                  <a:t> can be computed by adding or subtracting each half-extent.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order to find the point furthest in a direction we just have to choose the signs for </a:t>
                </a:r>
                <a:r>
                  <a:rPr lang="en-US" b="0" i="0" baseline="0" smtClean="0">
                    <a:latin typeface="Cambria Math" panose="02040503050406030204" pitchFamily="18" charset="0"/>
                  </a:rPr>
                  <a:t>𝑐 ⃗</a:t>
                </a:r>
                <a:r>
                  <a:rPr lang="en-US" b="0" i="0" baseline="0" dirty="0" smtClean="0">
                    <a:latin typeface="Cambria Math" panose="02040503050406030204" pitchFamily="18" charset="0"/>
                  </a:rPr>
                  <a:t>+𝑉𝑒𝑐3(±𝑒_𝑥,±𝑒_𝑦,±𝑒_𝑧)</a:t>
                </a:r>
                <a:r>
                  <a:rPr lang="en-US" baseline="0" dirty="0" smtClean="0"/>
                  <a:t>. This only requires inspecting the sign of the direction vector </a:t>
                </a:r>
                <a:r>
                  <a:rPr lang="en-US" b="0" i="0" baseline="0" smtClean="0">
                    <a:latin typeface="Cambria Math" panose="02040503050406030204" pitchFamily="18" charset="0"/>
                  </a:rPr>
                  <a:t>𝑑 ⃗</a:t>
                </a:r>
                <a:r>
                  <a:rPr lang="en-US" baseline="0" dirty="0" smtClean="0"/>
                  <a:t>. As each axis can be independently calculated, if </a:t>
                </a:r>
                <a:r>
                  <a:rPr lang="en-US" b="0" i="0" baseline="0" smtClean="0">
                    <a:latin typeface="Cambria Math" panose="02040503050406030204" pitchFamily="18" charset="0"/>
                  </a:rPr>
                  <a:t>𝑑_𝑖</a:t>
                </a:r>
                <a:r>
                  <a:rPr lang="en-US" baseline="0" dirty="0" smtClean="0"/>
                  <a:t> is positive then the point furthest in that direction will be </a:t>
                </a:r>
                <a:r>
                  <a:rPr lang="en-US" b="0" i="0" baseline="0" smtClean="0">
                    <a:latin typeface="Cambria Math" panose="02040503050406030204" pitchFamily="18" charset="0"/>
                  </a:rPr>
                  <a:t>+𝑒_𝑖</a:t>
                </a:r>
                <a:r>
                  <a:rPr lang="en-US" baseline="0" dirty="0" smtClean="0"/>
                  <a:t>, otherwise it’ll be </a:t>
                </a:r>
                <a:r>
                  <a:rPr lang="en-US" b="0" i="0" baseline="0" smtClean="0">
                    <a:latin typeface="Cambria Math" panose="02040503050406030204" pitchFamily="18" charset="0"/>
                  </a:rPr>
                  <a:t>−𝑒_𝑖</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70</a:t>
            </a:fld>
            <a:endParaRPr lang="en-US"/>
          </a:p>
        </p:txBody>
      </p:sp>
    </p:spTree>
    <p:extLst>
      <p:ext uri="{BB962C8B-B14F-4D97-AF65-F5344CB8AC3E}">
        <p14:creationId xmlns:p14="http://schemas.microsoft.com/office/powerpoint/2010/main" val="3463014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third</a:t>
                </a:r>
                <a:r>
                  <a:rPr lang="en-US" baseline="0" dirty="0" smtClean="0"/>
                  <a:t> method is to turn plane vs. </a:t>
                </a:r>
                <a:r>
                  <a:rPr lang="en-US" baseline="0" dirty="0" err="1" smtClean="0"/>
                  <a:t>aabb</a:t>
                </a:r>
                <a:r>
                  <a:rPr lang="en-US" baseline="0" dirty="0" smtClean="0"/>
                  <a:t> into plane vs. sphere. This can be done by realizing that an </a:t>
                </a:r>
                <a:r>
                  <a:rPr lang="en-US" baseline="0" dirty="0" err="1" smtClean="0"/>
                  <a:t>aabb</a:t>
                </a:r>
                <a:r>
                  <a:rPr lang="en-US" baseline="0" dirty="0" smtClean="0"/>
                  <a:t> is symmetric on any axis. Another way to look at this is to realize the if we compute the furthest point </a:t>
                </a:r>
                <a14:m>
                  <m:oMath xmlns:m="http://schemas.openxmlformats.org/officeDocument/2006/math">
                    <m:sSub>
                      <m:sSubPr>
                        <m:ctrlPr>
                          <a:rPr lang="en-US" b="0" i="1" baseline="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𝑝</m:t>
                            </m:r>
                          </m:e>
                        </m:acc>
                      </m:e>
                      <m:sub>
                        <m:r>
                          <a:rPr lang="en-US" b="0" i="1" baseline="0" smtClean="0">
                            <a:latin typeface="Cambria Math" panose="02040503050406030204" pitchFamily="18" charset="0"/>
                          </a:rPr>
                          <m:t>0</m:t>
                        </m:r>
                      </m:sub>
                    </m:sSub>
                    <m:r>
                      <a:rPr lang="en-US" b="0" i="1" baseline="0" smtClean="0">
                        <a:latin typeface="Cambria Math" panose="02040503050406030204" pitchFamily="18" charset="0"/>
                      </a:rPr>
                      <m:t>=</m:t>
                    </m:r>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𝑐</m:t>
                        </m:r>
                      </m:e>
                    </m:acc>
                    <m:r>
                      <a:rPr lang="en-US" b="0" i="1" baseline="0" dirty="0" smtClean="0">
                        <a:latin typeface="Cambria Math" panose="02040503050406030204" pitchFamily="18" charset="0"/>
                      </a:rPr>
                      <m:t>+</m:t>
                    </m:r>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𝑑</m:t>
                        </m:r>
                      </m:e>
                    </m:acc>
                  </m:oMath>
                </a14:m>
                <a:r>
                  <a:rPr lang="en-US" dirty="0" smtClean="0"/>
                  <a:t> (where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oMath>
                </a14:m>
                <a:r>
                  <a:rPr lang="en-US" dirty="0" smtClean="0"/>
                  <a:t> is or half-extent</a:t>
                </a:r>
                <a:r>
                  <a:rPr lang="en-US" baseline="0" dirty="0" smtClean="0"/>
                  <a:t> vector with all the correct signs) then the “near” point is in the opposite direction, i.e.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𝑝</m:t>
                            </m:r>
                          </m:e>
                        </m:acc>
                      </m:e>
                      <m:sub>
                        <m:r>
                          <a:rPr lang="en-US" b="0" i="1" baseline="0" dirty="0" smtClean="0">
                            <a:latin typeface="Cambria Math" panose="02040503050406030204" pitchFamily="18" charset="0"/>
                          </a:rPr>
                          <m:t>1</m:t>
                        </m:r>
                      </m:sub>
                    </m:sSub>
                    <m:r>
                      <a:rPr lang="en-US" b="0" i="1" baseline="0" dirty="0" smtClean="0">
                        <a:latin typeface="Cambria Math" panose="02040503050406030204" pitchFamily="18" charset="0"/>
                      </a:rPr>
                      <m:t>=</m:t>
                    </m:r>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𝑐</m:t>
                        </m:r>
                      </m:e>
                    </m:acc>
                    <m:r>
                      <a:rPr lang="en-US" b="0" i="1" baseline="0" dirty="0" smtClean="0">
                        <a:latin typeface="Cambria Math" panose="02040503050406030204" pitchFamily="18" charset="0"/>
                      </a:rPr>
                      <m:t>−</m:t>
                    </m:r>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𝑑</m:t>
                        </m:r>
                      </m:e>
                    </m:acc>
                  </m:oMath>
                </a14:m>
                <a:r>
                  <a:rPr lang="en-US" dirty="0" smtClean="0"/>
                  <a:t>.</a:t>
                </a:r>
                <a:r>
                  <a:rPr lang="en-US" baseline="0" dirty="0" smtClean="0"/>
                  <a:t> This implies that there’s a “radius” we can compute for the </a:t>
                </a:r>
                <a:r>
                  <a:rPr lang="en-US" baseline="0" dirty="0" err="1" smtClean="0"/>
                  <a:t>aabb</a:t>
                </a:r>
                <a:r>
                  <a:rPr lang="en-US" baseline="0" dirty="0" smtClean="0"/>
                  <a:t>. </a:t>
                </a:r>
              </a:p>
              <a:p>
                <a:endParaRPr lang="en-US" baseline="0" dirty="0" smtClean="0"/>
              </a:p>
              <a:p>
                <a:r>
                  <a:rPr lang="en-US" baseline="0" dirty="0" smtClean="0"/>
                  <a:t>One way to compute this radius would be to compute the projection length of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𝑝</m:t>
                            </m:r>
                          </m:e>
                        </m:acc>
                      </m:e>
                      <m:sub>
                        <m:r>
                          <a:rPr lang="en-US" b="0" i="1" baseline="0" dirty="0" smtClean="0">
                            <a:latin typeface="Cambria Math" panose="02040503050406030204" pitchFamily="18" charset="0"/>
                          </a:rPr>
                          <m:t>0</m:t>
                        </m:r>
                      </m:sub>
                    </m:sSub>
                    <m:r>
                      <a:rPr lang="en-US" b="0" i="1" baseline="0" dirty="0" smtClean="0">
                        <a:latin typeface="Cambria Math" panose="02040503050406030204" pitchFamily="18" charset="0"/>
                      </a:rPr>
                      <m:t>−</m:t>
                    </m:r>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𝑐</m:t>
                        </m:r>
                      </m:e>
                    </m:acc>
                  </m:oMath>
                </a14:m>
                <a:r>
                  <a:rPr lang="en-US" baseline="0" dirty="0" smtClean="0"/>
                  <a:t> onto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𝑛</m:t>
                        </m:r>
                      </m:e>
                    </m:acc>
                  </m:oMath>
                </a14:m>
                <a:r>
                  <a:rPr lang="en-US" dirty="0" smtClean="0"/>
                  <a:t>. Instead we can compute</a:t>
                </a:r>
                <a:r>
                  <a:rPr lang="en-US" baseline="0" dirty="0" smtClean="0"/>
                  <a:t> the projection radius directly. Knowing that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𝑝</m:t>
                            </m:r>
                          </m:e>
                        </m:acc>
                      </m:e>
                      <m:sub>
                        <m:r>
                          <a:rPr lang="en-US" b="0" i="1" baseline="0" dirty="0" smtClean="0">
                            <a:latin typeface="Cambria Math" panose="02040503050406030204" pitchFamily="18" charset="0"/>
                          </a:rPr>
                          <m:t>0</m:t>
                        </m:r>
                      </m:sub>
                    </m:sSub>
                    <m:r>
                      <a:rPr lang="en-US" b="0" i="1" baseline="0" dirty="0" smtClean="0">
                        <a:latin typeface="Cambria Math" panose="02040503050406030204" pitchFamily="18" charset="0"/>
                      </a:rPr>
                      <m:t>=</m:t>
                    </m:r>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𝑐</m:t>
                        </m:r>
                      </m:e>
                    </m:acc>
                    <m:r>
                      <a:rPr lang="en-US" b="0" i="1" baseline="0" dirty="0" smtClean="0">
                        <a:latin typeface="Cambria Math" panose="02040503050406030204" pitchFamily="18" charset="0"/>
                      </a:rPr>
                      <m:t>+</m:t>
                    </m:r>
                    <m:r>
                      <a:rPr lang="en-US" b="0" i="1" baseline="0" dirty="0" smtClean="0">
                        <a:latin typeface="Cambria Math" panose="02040503050406030204" pitchFamily="18" charset="0"/>
                      </a:rPr>
                      <m:t>𝑉𝑒𝑐</m:t>
                    </m:r>
                    <m:r>
                      <a:rPr lang="en-US" b="0" i="1" baseline="0" dirty="0" smtClean="0">
                        <a:latin typeface="Cambria Math" panose="02040503050406030204" pitchFamily="18" charset="0"/>
                      </a:rPr>
                      <m:t>3</m:t>
                    </m:r>
                    <m:d>
                      <m:dPr>
                        <m:ctrlPr>
                          <a:rPr lang="en-US" b="0" i="1" baseline="0" dirty="0" smtClean="0">
                            <a:latin typeface="Cambria Math" panose="02040503050406030204" pitchFamily="18" charset="0"/>
                          </a:rPr>
                        </m:ctrlPr>
                      </m:dPr>
                      <m:e>
                        <m:r>
                          <a:rPr lang="en-US" b="0" i="1" baseline="0" dirty="0" smtClean="0">
                            <a:latin typeface="Cambria Math" panose="02040503050406030204" pitchFamily="18" charset="0"/>
                          </a:rPr>
                          <m:t>±</m:t>
                        </m:r>
                        <m:sSub>
                          <m:sSubPr>
                            <m:ctrlPr>
                              <a:rPr lang="en-US" b="0" i="1" baseline="0" dirty="0" smtClean="0">
                                <a:latin typeface="Cambria Math" panose="02040503050406030204" pitchFamily="18" charset="0"/>
                              </a:rPr>
                            </m:ctrlPr>
                          </m:sSubPr>
                          <m:e>
                            <m:r>
                              <a:rPr lang="en-US" b="0" i="1" baseline="0" dirty="0" smtClean="0">
                                <a:latin typeface="Cambria Math" panose="02040503050406030204" pitchFamily="18" charset="0"/>
                              </a:rPr>
                              <m:t>𝑒</m:t>
                            </m:r>
                          </m:e>
                          <m:sub>
                            <m:r>
                              <a:rPr lang="en-US" b="0" i="1" baseline="0" dirty="0" smtClean="0">
                                <a:latin typeface="Cambria Math" panose="02040503050406030204" pitchFamily="18" charset="0"/>
                              </a:rPr>
                              <m:t>𝑥</m:t>
                            </m:r>
                          </m:sub>
                        </m:sSub>
                        <m:r>
                          <a:rPr lang="en-US" b="0" i="1" baseline="0" dirty="0" smtClean="0">
                            <a:latin typeface="Cambria Math" panose="02040503050406030204" pitchFamily="18" charset="0"/>
                          </a:rPr>
                          <m:t>,±</m:t>
                        </m:r>
                        <m:sSub>
                          <m:sSubPr>
                            <m:ctrlPr>
                              <a:rPr lang="en-US" b="0" i="1" baseline="0" dirty="0" smtClean="0">
                                <a:latin typeface="Cambria Math" panose="02040503050406030204" pitchFamily="18" charset="0"/>
                              </a:rPr>
                            </m:ctrlPr>
                          </m:sSubPr>
                          <m:e>
                            <m:r>
                              <a:rPr lang="en-US" b="0" i="1" baseline="0" dirty="0" smtClean="0">
                                <a:latin typeface="Cambria Math" panose="02040503050406030204" pitchFamily="18" charset="0"/>
                              </a:rPr>
                              <m:t>𝑒</m:t>
                            </m:r>
                          </m:e>
                          <m:sub>
                            <m:r>
                              <a:rPr lang="en-US" b="0" i="1" baseline="0" dirty="0" smtClean="0">
                                <a:latin typeface="Cambria Math" panose="02040503050406030204" pitchFamily="18" charset="0"/>
                              </a:rPr>
                              <m:t>𝑦</m:t>
                            </m:r>
                          </m:sub>
                        </m:sSub>
                        <m:r>
                          <a:rPr lang="en-US" b="0" i="1" baseline="0" dirty="0" smtClean="0">
                            <a:latin typeface="Cambria Math" panose="02040503050406030204" pitchFamily="18" charset="0"/>
                          </a:rPr>
                          <m:t>,±</m:t>
                        </m:r>
                        <m:sSub>
                          <m:sSubPr>
                            <m:ctrlPr>
                              <a:rPr lang="en-US" b="0" i="1" baseline="0" dirty="0" smtClean="0">
                                <a:latin typeface="Cambria Math" panose="02040503050406030204" pitchFamily="18" charset="0"/>
                              </a:rPr>
                            </m:ctrlPr>
                          </m:sSubPr>
                          <m:e>
                            <m:r>
                              <a:rPr lang="en-US" b="0" i="1" baseline="0" dirty="0" smtClean="0">
                                <a:latin typeface="Cambria Math" panose="02040503050406030204" pitchFamily="18" charset="0"/>
                              </a:rPr>
                              <m:t>𝑒</m:t>
                            </m:r>
                          </m:e>
                          <m:sub>
                            <m:r>
                              <a:rPr lang="en-US" b="0" i="1" baseline="0" dirty="0" smtClean="0">
                                <a:latin typeface="Cambria Math" panose="02040503050406030204" pitchFamily="18" charset="0"/>
                              </a:rPr>
                              <m:t>𝑧</m:t>
                            </m:r>
                          </m:sub>
                        </m:sSub>
                      </m:e>
                    </m:d>
                  </m:oMath>
                </a14:m>
                <a:r>
                  <a:rPr lang="en-US" dirty="0" smtClean="0"/>
                  <a:t> and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𝐷𝑜𝑡</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0</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e>
                    </m:d>
                  </m:oMath>
                </a14:m>
                <a:r>
                  <a:rPr lang="en-US" dirty="0" smtClean="0"/>
                  <a:t> we can simplify </a:t>
                </a:r>
                <a:r>
                  <a:rPr lang="en-US" baseline="0" dirty="0" smtClean="0"/>
                  <a:t>as </a:t>
                </a:r>
                <a14:m>
                  <m:oMath xmlns:m="http://schemas.openxmlformats.org/officeDocument/2006/math">
                    <m:r>
                      <a:rPr lang="en-US" b="0" i="1" baseline="0" smtClean="0">
                        <a:latin typeface="Cambria Math" panose="02040503050406030204" pitchFamily="18" charset="0"/>
                      </a:rPr>
                      <m:t>𝑟</m:t>
                    </m:r>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𝑒</m:t>
                        </m:r>
                      </m:e>
                      <m:sub>
                        <m:r>
                          <a:rPr lang="en-US" b="0" i="1" baseline="0" smtClean="0">
                            <a:latin typeface="Cambria Math" panose="02040503050406030204" pitchFamily="18" charset="0"/>
                          </a:rPr>
                          <m:t>𝑖</m:t>
                        </m:r>
                      </m:sub>
                    </m:sSub>
                    <m:d>
                      <m:dPr>
                        <m:begChr m:val="|"/>
                        <m:endChr m:val="|"/>
                        <m:ctrlPr>
                          <a:rPr lang="en-US" b="0" i="1" baseline="0" smtClean="0">
                            <a:latin typeface="Cambria Math" panose="02040503050406030204" pitchFamily="18" charset="0"/>
                          </a:rPr>
                        </m:ctrlPr>
                      </m:dPr>
                      <m:e>
                        <m:sSub>
                          <m:sSubPr>
                            <m:ctrlPr>
                              <a:rPr lang="en-US" b="0" i="1" baseline="0" smtClean="0">
                                <a:latin typeface="Cambria Math" panose="02040503050406030204" pitchFamily="18" charset="0"/>
                              </a:rPr>
                            </m:ctrlPr>
                          </m:sSubPr>
                          <m:e>
                            <m:r>
                              <m:rPr>
                                <m:sty m:val="p"/>
                              </m:rPr>
                              <a:rPr lang="en-US" b="0" i="0" baseline="0" smtClean="0">
                                <a:latin typeface="Cambria Math" panose="02040503050406030204" pitchFamily="18" charset="0"/>
                              </a:rPr>
                              <m:t>n</m:t>
                            </m:r>
                          </m:e>
                          <m:sub>
                            <m:r>
                              <m:rPr>
                                <m:sty m:val="p"/>
                              </m:rPr>
                              <a:rPr lang="en-US" b="0" i="0" baseline="0" smtClean="0">
                                <a:latin typeface="Cambria Math" panose="02040503050406030204" pitchFamily="18" charset="0"/>
                              </a:rPr>
                              <m:t>i</m:t>
                            </m:r>
                          </m:sub>
                        </m:sSub>
                      </m:e>
                    </m:d>
                  </m:oMath>
                </a14:m>
                <a:r>
                  <a:rPr lang="en-US" dirty="0" smtClean="0"/>
                  <a:t>.</a:t>
                </a:r>
              </a:p>
            </p:txBody>
          </p:sp>
        </mc:Choice>
        <mc:Fallback xmlns="">
          <p:sp>
            <p:nvSpPr>
              <p:cNvPr id="3" name="Notes Placeholder 2"/>
              <p:cNvSpPr>
                <a:spLocks noGrp="1"/>
              </p:cNvSpPr>
              <p:nvPr>
                <p:ph type="body" idx="1"/>
              </p:nvPr>
            </p:nvSpPr>
            <p:spPr/>
            <p:txBody>
              <a:bodyPr/>
              <a:lstStyle/>
              <a:p>
                <a:r>
                  <a:rPr lang="en-US" dirty="0" smtClean="0"/>
                  <a:t>The third</a:t>
                </a:r>
                <a:r>
                  <a:rPr lang="en-US" baseline="0" dirty="0" smtClean="0"/>
                  <a:t> method is to turn plane vs. </a:t>
                </a:r>
                <a:r>
                  <a:rPr lang="en-US" baseline="0" dirty="0" err="1" smtClean="0"/>
                  <a:t>aabb</a:t>
                </a:r>
                <a:r>
                  <a:rPr lang="en-US" baseline="0" dirty="0" smtClean="0"/>
                  <a:t> into plane vs. sphere. This can be done by realizing that an </a:t>
                </a:r>
                <a:r>
                  <a:rPr lang="en-US" baseline="0" dirty="0" err="1" smtClean="0"/>
                  <a:t>aabb</a:t>
                </a:r>
                <a:r>
                  <a:rPr lang="en-US" baseline="0" dirty="0" smtClean="0"/>
                  <a:t> is symmetric on any axis. Another way to look at this is to realize the if we compute the furthest point </a:t>
                </a:r>
                <a:r>
                  <a:rPr lang="en-US" b="0" i="0" baseline="0" smtClean="0">
                    <a:latin typeface="Cambria Math" panose="02040503050406030204" pitchFamily="18" charset="0"/>
                  </a:rPr>
                  <a:t>𝑝 ⃗_0=𝑐 ⃗</a:t>
                </a:r>
                <a:r>
                  <a:rPr lang="en-US" b="0" i="0" baseline="0" dirty="0" smtClean="0">
                    <a:latin typeface="Cambria Math" panose="02040503050406030204" pitchFamily="18" charset="0"/>
                  </a:rPr>
                  <a:t>+𝑑 ⃗</a:t>
                </a:r>
                <a:r>
                  <a:rPr lang="en-US" dirty="0" smtClean="0"/>
                  <a:t> (where </a:t>
                </a:r>
                <a:r>
                  <a:rPr lang="en-US" b="0" i="0" smtClean="0">
                    <a:latin typeface="Cambria Math" panose="02040503050406030204" pitchFamily="18" charset="0"/>
                  </a:rPr>
                  <a:t>𝑑 ⃗</a:t>
                </a:r>
                <a:r>
                  <a:rPr lang="en-US" dirty="0" smtClean="0"/>
                  <a:t> is or half-extent</a:t>
                </a:r>
                <a:r>
                  <a:rPr lang="en-US" baseline="0" dirty="0" smtClean="0"/>
                  <a:t> vector with all the correct signs) then the “near” point is in the opposite direction, i.e. </a:t>
                </a:r>
                <a:r>
                  <a:rPr lang="en-US" b="0" i="0" baseline="0" smtClean="0">
                    <a:latin typeface="Cambria Math" panose="02040503050406030204" pitchFamily="18" charset="0"/>
                  </a:rPr>
                  <a:t>𝑝 ⃗</a:t>
                </a:r>
                <a:r>
                  <a:rPr lang="en-US" b="0" i="0" baseline="0" dirty="0" smtClean="0">
                    <a:latin typeface="Cambria Math" panose="02040503050406030204" pitchFamily="18" charset="0"/>
                  </a:rPr>
                  <a:t>_1=𝑐 ⃗−𝑑 ⃗</a:t>
                </a:r>
                <a:r>
                  <a:rPr lang="en-US" dirty="0" smtClean="0"/>
                  <a:t>.</a:t>
                </a:r>
                <a:r>
                  <a:rPr lang="en-US" baseline="0" dirty="0" smtClean="0"/>
                  <a:t> This implies that there’s a “radius” we can compute for the </a:t>
                </a:r>
                <a:r>
                  <a:rPr lang="en-US" baseline="0" dirty="0" err="1" smtClean="0"/>
                  <a:t>aabb</a:t>
                </a:r>
                <a:r>
                  <a:rPr lang="en-US" baseline="0" dirty="0" smtClean="0"/>
                  <a:t>. </a:t>
                </a:r>
              </a:p>
              <a:p>
                <a:endParaRPr lang="en-US" baseline="0" dirty="0" smtClean="0"/>
              </a:p>
              <a:p>
                <a:r>
                  <a:rPr lang="en-US" baseline="0" dirty="0" smtClean="0"/>
                  <a:t>One way to compute this radius would be to compute the projection length of </a:t>
                </a:r>
                <a:r>
                  <a:rPr lang="en-US" b="0" i="0" baseline="0" smtClean="0">
                    <a:latin typeface="Cambria Math" panose="02040503050406030204" pitchFamily="18" charset="0"/>
                  </a:rPr>
                  <a:t>𝑝 ⃗</a:t>
                </a:r>
                <a:r>
                  <a:rPr lang="en-US" b="0" i="0" baseline="0" dirty="0" smtClean="0">
                    <a:latin typeface="Cambria Math" panose="02040503050406030204" pitchFamily="18" charset="0"/>
                  </a:rPr>
                  <a:t>_0−𝑐 ⃗</a:t>
                </a:r>
                <a:r>
                  <a:rPr lang="en-US" baseline="0" dirty="0" smtClean="0"/>
                  <a:t> onto </a:t>
                </a:r>
                <a:r>
                  <a:rPr lang="en-US" b="0" i="0" baseline="0" smtClean="0">
                    <a:latin typeface="Cambria Math" panose="02040503050406030204" pitchFamily="18" charset="0"/>
                  </a:rPr>
                  <a:t>𝑛 ⃗</a:t>
                </a:r>
                <a:r>
                  <a:rPr lang="en-US" dirty="0" smtClean="0"/>
                  <a:t>. Instead we can compute</a:t>
                </a:r>
                <a:r>
                  <a:rPr lang="en-US" baseline="0" dirty="0" smtClean="0"/>
                  <a:t> the projection radius directly. Knowing that </a:t>
                </a:r>
                <a:r>
                  <a:rPr lang="en-US" b="0" i="0" baseline="0" smtClean="0">
                    <a:latin typeface="Cambria Math" panose="02040503050406030204" pitchFamily="18" charset="0"/>
                  </a:rPr>
                  <a:t>𝑝 ⃗</a:t>
                </a:r>
                <a:r>
                  <a:rPr lang="en-US" b="0" i="0" baseline="0" dirty="0" smtClean="0">
                    <a:latin typeface="Cambria Math" panose="02040503050406030204" pitchFamily="18" charset="0"/>
                  </a:rPr>
                  <a:t>_0=𝑐 ⃗+𝑉𝑒𝑐3(±𝑒_𝑥,±𝑒_𝑦,±𝑒_𝑧 )</a:t>
                </a:r>
                <a:r>
                  <a:rPr lang="en-US" dirty="0" smtClean="0"/>
                  <a:t> and </a:t>
                </a:r>
                <a:r>
                  <a:rPr lang="en-US" b="0" i="0" smtClean="0">
                    <a:latin typeface="Cambria Math" panose="02040503050406030204" pitchFamily="18" charset="0"/>
                  </a:rPr>
                  <a:t>𝑟=𝐷𝑜𝑡(𝑝 ⃗_0−𝑐 ⃗,𝑛 ⃗ )</a:t>
                </a:r>
                <a:r>
                  <a:rPr lang="en-US" dirty="0" smtClean="0"/>
                  <a:t> we can simplify </a:t>
                </a:r>
                <a:r>
                  <a:rPr lang="en-US" baseline="0" dirty="0" smtClean="0"/>
                  <a:t>as </a:t>
                </a:r>
                <a:r>
                  <a:rPr lang="en-US" b="0" i="0" baseline="0" smtClean="0">
                    <a:latin typeface="Cambria Math" panose="02040503050406030204" pitchFamily="18" charset="0"/>
                  </a:rPr>
                  <a:t>𝑟=∑𝑒_𝑖 |n_i |</a:t>
                </a:r>
                <a:r>
                  <a:rPr lang="en-US" dirty="0" smtClean="0"/>
                  <a:t>.</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71</a:t>
            </a:fld>
            <a:endParaRPr lang="en-US"/>
          </a:p>
        </p:txBody>
      </p:sp>
    </p:spTree>
    <p:extLst>
      <p:ext uri="{BB962C8B-B14F-4D97-AF65-F5344CB8AC3E}">
        <p14:creationId xmlns:p14="http://schemas.microsoft.com/office/powerpoint/2010/main" val="34116340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basic method of testing a frustum vs. a sphere is known as frustum culling. Simply</a:t>
            </a:r>
            <a:r>
              <a:rPr lang="en-US" sz="1200" kern="1200" baseline="0" dirty="0" smtClean="0">
                <a:solidFill>
                  <a:schemeClr val="tx1"/>
                </a:solidFill>
                <a:effectLst/>
                <a:latin typeface="+mn-lt"/>
                <a:ea typeface="+mn-ea"/>
                <a:cs typeface="+mn-cs"/>
              </a:rPr>
              <a:t> test all 6 planes of the frustum against the sphere then use that to determine if sphere is outside, intersecting, or inside the frustum.</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first and easiest case is if the sphere is outside any plane. In this case the sphere is outside the frustum. Note: the classification of the sphere against the other 5 planes don’t matter, the sphere is guaranteed to be outside the frustum.</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72</a:t>
            </a:fld>
            <a:endParaRPr lang="en-US"/>
          </a:p>
        </p:txBody>
      </p:sp>
    </p:spTree>
    <p:extLst>
      <p:ext uri="{BB962C8B-B14F-4D97-AF65-F5344CB8AC3E}">
        <p14:creationId xmlns:p14="http://schemas.microsoft.com/office/powerpoint/2010/main" val="318861881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a:t>
            </a:r>
            <a:r>
              <a:rPr lang="en-US" sz="1200" kern="1200" baseline="0" dirty="0" smtClean="0">
                <a:solidFill>
                  <a:schemeClr val="tx1"/>
                </a:solidFill>
                <a:effectLst/>
                <a:latin typeface="+mn-lt"/>
                <a:ea typeface="+mn-ea"/>
                <a:cs typeface="+mn-cs"/>
              </a:rPr>
              <a:t> case is if the sphere is inside all of the planes (not intersecting any). In this case the frustum completely contains the sphere.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73</a:t>
            </a:fld>
            <a:endParaRPr lang="en-US"/>
          </a:p>
        </p:txBody>
      </p:sp>
    </p:spTree>
    <p:extLst>
      <p:ext uri="{BB962C8B-B14F-4D97-AF65-F5344CB8AC3E}">
        <p14:creationId xmlns:p14="http://schemas.microsoft.com/office/powerpoint/2010/main" val="38815151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if we aren’t outside any planes and we’re not inside all</a:t>
            </a:r>
            <a:r>
              <a:rPr lang="en-US" sz="1200" kern="1200" baseline="0" dirty="0" smtClean="0">
                <a:solidFill>
                  <a:schemeClr val="tx1"/>
                </a:solidFill>
                <a:effectLst/>
                <a:latin typeface="+mn-lt"/>
                <a:ea typeface="+mn-ea"/>
                <a:cs typeface="+mn-cs"/>
              </a:rPr>
              <a:t> of the planes then we’re overlapping 1 or more planes. In this case the sphere should be classified as intersecting the frustum.</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74</a:t>
            </a:fld>
            <a:endParaRPr lang="en-US"/>
          </a:p>
        </p:txBody>
      </p:sp>
    </p:spTree>
    <p:extLst>
      <p:ext uri="{BB962C8B-B14F-4D97-AF65-F5344CB8AC3E}">
        <p14:creationId xmlns:p14="http://schemas.microsoft.com/office/powerpoint/2010/main" val="6723861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Do</a:t>
            </a:r>
            <a:r>
              <a:rPr lang="en-US" sz="1200" kern="1200" baseline="0" dirty="0" smtClean="0">
                <a:solidFill>
                  <a:schemeClr val="tx1"/>
                </a:solidFill>
                <a:effectLst/>
                <a:latin typeface="+mn-lt"/>
                <a:ea typeface="+mn-ea"/>
                <a:cs typeface="+mn-cs"/>
              </a:rPr>
              <a:t> note that just because there is an overlap on one plane does not guarantee that the sphere intersects the frustum. Remember if the sphere is outside any planes then it is outside the frustum! This is an easy case to miss!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75</a:t>
            </a:fld>
            <a:endParaRPr lang="en-US"/>
          </a:p>
        </p:txBody>
      </p:sp>
    </p:spTree>
    <p:extLst>
      <p:ext uri="{BB962C8B-B14F-4D97-AF65-F5344CB8AC3E}">
        <p14:creationId xmlns:p14="http://schemas.microsoft.com/office/powerpoint/2010/main" val="143232667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Frustum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is written the exact same as Frustum Sphere, only testing each plane against an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instead of a sphere. The exact same cases apply.</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76</a:t>
            </a:fld>
            <a:endParaRPr lang="en-US"/>
          </a:p>
        </p:txBody>
      </p:sp>
    </p:spTree>
    <p:extLst>
      <p:ext uri="{BB962C8B-B14F-4D97-AF65-F5344CB8AC3E}">
        <p14:creationId xmlns:p14="http://schemas.microsoft.com/office/powerpoint/2010/main" val="1924386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a:t>
            </a:r>
            <a:r>
              <a:rPr lang="en-US" baseline="0" dirty="0" smtClean="0"/>
              <a:t> the described tests are insufficient for an actual intersection test. There are several scenarios where these tests will return overlap when the shape is actually outside.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77</a:t>
            </a:fld>
            <a:endParaRPr lang="en-US"/>
          </a:p>
        </p:txBody>
      </p:sp>
    </p:spTree>
    <p:extLst>
      <p:ext uri="{BB962C8B-B14F-4D97-AF65-F5344CB8AC3E}">
        <p14:creationId xmlns:p14="http://schemas.microsoft.com/office/powerpoint/2010/main" val="392173230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easiest case to draw (in 2d) is with a sphere intersecting 2 planes.</a:t>
            </a:r>
            <a:r>
              <a:rPr lang="en-US" baseline="0" dirty="0" smtClean="0"/>
              <a:t> If you look carefully you’ll see that the sphere is not strictly outside any 1 plane even though it is outside the frustum. The same thing can happen to </a:t>
            </a:r>
            <a:r>
              <a:rPr lang="en-US" baseline="0" dirty="0" err="1" smtClean="0"/>
              <a:t>aabbs</a:t>
            </a:r>
            <a:r>
              <a:rPr lang="en-US" baseline="0" dirty="0" smtClean="0"/>
              <a:t> and any other shape, although they can’t easily be drawn in 2d.</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78</a:t>
            </a:fld>
            <a:endParaRPr lang="en-US"/>
          </a:p>
        </p:txBody>
      </p:sp>
    </p:spTree>
    <p:extLst>
      <p:ext uri="{BB962C8B-B14F-4D97-AF65-F5344CB8AC3E}">
        <p14:creationId xmlns:p14="http://schemas.microsoft.com/office/powerpoint/2010/main" val="230250384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Unfortunately</a:t>
            </a:r>
            <a:r>
              <a:rPr lang="en-US" sz="1200" kern="1200" baseline="0" dirty="0" smtClean="0">
                <a:solidFill>
                  <a:schemeClr val="tx1"/>
                </a:solidFill>
                <a:effectLst/>
                <a:latin typeface="+mn-lt"/>
                <a:ea typeface="+mn-ea"/>
                <a:cs typeface="+mn-cs"/>
              </a:rPr>
              <a:t> there are more “planes” that would need to be tested to accurately classify the shape. Also, there’s no easy answer to what planes, at least at this point in the class.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Looking ahead a bit, the answer is provided by a test called the Separating Axis Test or SAT. This will be defined in detail later, but the basic idea is that if you can draw a line between the two objects without overlapping either one then the shapes do not overlap. There’s only an overlap if “all” axes are not separating. How to determine which axis is more complicated and will be talked about later.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48DFC8-8D5E-4426-9BAB-F9E6FB6C0077}" type="slidenum">
              <a:rPr lang="en-US" smtClean="0"/>
              <a:t>79</a:t>
            </a:fld>
            <a:endParaRPr lang="en-US"/>
          </a:p>
        </p:txBody>
      </p:sp>
    </p:spTree>
    <p:extLst>
      <p:ext uri="{BB962C8B-B14F-4D97-AF65-F5344CB8AC3E}">
        <p14:creationId xmlns:p14="http://schemas.microsoft.com/office/powerpoint/2010/main" val="2683039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Frustums are particularly useful for anything regarding a camera. This includes frustum culling and multi-selection. For most computations the 6 planes of the frustum are sufficient. Occasionally it’s also nice to have the 8 points (which could be computed from the planes) so for this class I store both.</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represent the frustum with all planes pointing</a:t>
            </a:r>
            <a:r>
              <a:rPr lang="en-US" sz="1200" kern="1200" baseline="0" dirty="0" smtClean="0">
                <a:solidFill>
                  <a:schemeClr val="tx1"/>
                </a:solidFill>
                <a:effectLst/>
                <a:latin typeface="+mn-lt"/>
                <a:ea typeface="+mn-ea"/>
                <a:cs typeface="+mn-cs"/>
              </a:rPr>
              <a:t> inwards or outwards. For this class I’ve chosen to have all the plane normal point inward (or towards the centroid of the frustum). The reasoning for this will become clearer later, but the basic idea is that in order to be inside the frustum you must be inside all 6 planes.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8</a:t>
            </a:fld>
            <a:endParaRPr lang="en-US"/>
          </a:p>
        </p:txBody>
      </p:sp>
    </p:spTree>
    <p:extLst>
      <p:ext uri="{BB962C8B-B14F-4D97-AF65-F5344CB8AC3E}">
        <p14:creationId xmlns:p14="http://schemas.microsoft.com/office/powerpoint/2010/main" val="120187187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begs the question, why even talk about culling? Well the base answer is because when culling false positives are ok. If we’re only worrying about quick rejections for performance then it’s often ok to incorrectly report true if it saves a lot of computation.</a:t>
            </a:r>
          </a:p>
          <a:p>
            <a:endParaRPr lang="en-US" baseline="0" dirty="0" smtClean="0"/>
          </a:p>
          <a:p>
            <a:r>
              <a:rPr lang="en-US" baseline="0" dirty="0" smtClean="0"/>
              <a:t>This leads to the next point which is the proper tests are a lot more expensive to write, especially Frustum vs. </a:t>
            </a:r>
            <a:r>
              <a:rPr lang="en-US" baseline="0" dirty="0" err="1" smtClean="0"/>
              <a:t>Aabb</a:t>
            </a:r>
            <a:r>
              <a:rPr lang="en-US" baseline="0" dirty="0" smtClean="0"/>
              <a:t>. Frustum vs. </a:t>
            </a:r>
            <a:r>
              <a:rPr lang="en-US" baseline="0" dirty="0" err="1" smtClean="0"/>
              <a:t>Aabb</a:t>
            </a:r>
            <a:r>
              <a:rPr lang="en-US" baseline="0" dirty="0" smtClean="0"/>
              <a:t> requires 26 plane tests to be correct!! How I came across this number is irrelevant for now and will be covered when we talk about SAT.</a:t>
            </a:r>
          </a:p>
          <a:p>
            <a:endParaRPr lang="en-US" baseline="0" dirty="0" smtClean="0"/>
          </a:p>
          <a:p>
            <a:r>
              <a:rPr lang="en-US" baseline="0" dirty="0" smtClean="0"/>
              <a:t>That being said, it is important to be able to write the actual intersection tests. Most notably, any application where incorrect results will be noticeable. The simplest one I personally have run across is with multi-selection (picking). A user will not find it acceptable to select an object that their selection clearly doesn’t hit. In these cases you’ll need to write the actual test. Unfortunately this can be very tedious to do per shape, which is why we’ll cover some catch all collision detection methods at the end of the class.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80</a:t>
            </a:fld>
            <a:endParaRPr lang="en-US"/>
          </a:p>
        </p:txBody>
      </p:sp>
    </p:spTree>
    <p:extLst>
      <p:ext uri="{BB962C8B-B14F-4D97-AF65-F5344CB8AC3E}">
        <p14:creationId xmlns:p14="http://schemas.microsoft.com/office/powerpoint/2010/main" val="261224226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extra implementation detail (not required</a:t>
            </a:r>
            <a:r>
              <a:rPr lang="en-US" sz="1200" kern="1200" baseline="0" dirty="0" smtClean="0">
                <a:solidFill>
                  <a:schemeClr val="tx1"/>
                </a:solidFill>
                <a:effectLst/>
                <a:latin typeface="+mn-lt"/>
                <a:ea typeface="+mn-ea"/>
                <a:cs typeface="+mn-cs"/>
              </a:rPr>
              <a:t> for assignment 1, but it is for assignment 3). We can write a frustum test a few different ways, but an efficient one (single threaded, no </a:t>
            </a:r>
            <a:r>
              <a:rPr lang="en-US" sz="1200" kern="1200" baseline="0" dirty="0" err="1" smtClean="0">
                <a:solidFill>
                  <a:schemeClr val="tx1"/>
                </a:solidFill>
                <a:effectLst/>
                <a:latin typeface="+mn-lt"/>
                <a:ea typeface="+mn-ea"/>
                <a:cs typeface="+mn-cs"/>
              </a:rPr>
              <a:t>simd</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etc</a:t>
            </a:r>
            <a:r>
              <a:rPr lang="en-US" sz="1200" kern="1200" baseline="0" dirty="0" smtClean="0">
                <a:solidFill>
                  <a:schemeClr val="tx1"/>
                </a:solidFill>
                <a:effectLst/>
                <a:latin typeface="+mn-lt"/>
                <a:ea typeface="+mn-ea"/>
                <a:cs typeface="+mn-cs"/>
              </a:rPr>
              <a:t>…) will early out as soon as the test shape is outside a plane. If the shape is outside one plane then the rest of the planes don’t matter. This means in the best case scenario we can return with only one plane test. Our worst case scenario is still the same: testing all 6 planes. This will happen either when the shape is not outside the frustum (overlap or inside) or the last axis is the one we are outside of.</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leads to a simple optimization: Temporal Coherence. The basic idea with temporal coherence is that objects don’t move too much from frame to frame, so if we can use a result from the previous frame as a starting guess then we can potentially early out.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So how do we use this? Well imagine the scenario where plane 6 was the plane we were outside of. We simply got unlucky and tested this plane last, but if we had tested it first we would’ve returned right away. It’s important to realize that the order we test the planes doesn’t matter as long as we test them all! So after frame 1 where we determine plane 6 was the offending plane we can “seed” frame 2 with this. By simply storing and passing in this value we can change our plane visiting order to [6, 1, 2, 3, 4, 5] or something similar. The only downside with this is the memory required to store this somewhere (more later).</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For the assignment, all you need to do is start with the passed in </a:t>
            </a:r>
            <a:r>
              <a:rPr lang="en-US" sz="1200" kern="1200" baseline="0" dirty="0" err="1" smtClean="0">
                <a:solidFill>
                  <a:schemeClr val="tx1"/>
                </a:solidFill>
                <a:effectLst/>
                <a:latin typeface="+mn-lt"/>
                <a:ea typeface="+mn-ea"/>
                <a:cs typeface="+mn-cs"/>
              </a:rPr>
              <a:t>lastAxis</a:t>
            </a:r>
            <a:r>
              <a:rPr lang="en-US" sz="1200" kern="1200" baseline="0" dirty="0" smtClean="0">
                <a:solidFill>
                  <a:schemeClr val="tx1"/>
                </a:solidFill>
                <a:effectLst/>
                <a:latin typeface="+mn-lt"/>
                <a:ea typeface="+mn-ea"/>
                <a:cs typeface="+mn-cs"/>
              </a:rPr>
              <a:t> and fill it out with the plane index that the shape was outside of. Note: If the shape wasn’t outside any plane then it can be any value.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81</a:t>
            </a:fld>
            <a:endParaRPr lang="en-US"/>
          </a:p>
        </p:txBody>
      </p:sp>
    </p:spTree>
    <p:extLst>
      <p:ext uri="{BB962C8B-B14F-4D97-AF65-F5344CB8AC3E}">
        <p14:creationId xmlns:p14="http://schemas.microsoft.com/office/powerpoint/2010/main" val="1204752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There’s three main kinds of intersection tests we will perform: </a:t>
            </a:r>
            <a:r>
              <a:rPr lang="en-US" sz="1200" kern="1200" dirty="0" err="1" smtClean="0">
                <a:solidFill>
                  <a:schemeClr val="tx1"/>
                </a:solidFill>
                <a:effectLst/>
                <a:latin typeface="+mn-lt"/>
                <a:ea typeface="+mn-ea"/>
                <a:cs typeface="+mn-cs"/>
              </a:rPr>
              <a:t>boolean</a:t>
            </a:r>
            <a:r>
              <a:rPr lang="en-US" sz="1200" kern="1200" dirty="0" smtClean="0">
                <a:solidFill>
                  <a:schemeClr val="tx1"/>
                </a:solidFill>
                <a:effectLst/>
                <a:latin typeface="+mn-lt"/>
                <a:ea typeface="+mn-ea"/>
                <a:cs typeface="+mn-cs"/>
              </a:rPr>
              <a:t>, containment and intersection. A </a:t>
            </a:r>
            <a:r>
              <a:rPr lang="en-US" sz="1200" kern="1200" dirty="0" err="1" smtClean="0">
                <a:solidFill>
                  <a:schemeClr val="tx1"/>
                </a:solidFill>
                <a:effectLst/>
                <a:latin typeface="+mn-lt"/>
                <a:ea typeface="+mn-ea"/>
                <a:cs typeface="+mn-cs"/>
              </a:rPr>
              <a:t>boolean</a:t>
            </a:r>
            <a:r>
              <a:rPr lang="en-US" sz="1200" kern="1200" dirty="0" smtClean="0">
                <a:solidFill>
                  <a:schemeClr val="tx1"/>
                </a:solidFill>
                <a:effectLst/>
                <a:latin typeface="+mn-lt"/>
                <a:ea typeface="+mn-ea"/>
                <a:cs typeface="+mn-cs"/>
              </a:rPr>
              <a:t> test just determines true/false if the shapes overlap. A containment test typically is a 3 state </a:t>
            </a:r>
            <a:r>
              <a:rPr lang="en-US" sz="1200" kern="1200" dirty="0" err="1" smtClean="0">
                <a:solidFill>
                  <a:schemeClr val="tx1"/>
                </a:solidFill>
                <a:effectLst/>
                <a:latin typeface="+mn-lt"/>
                <a:ea typeface="+mn-ea"/>
                <a:cs typeface="+mn-cs"/>
              </a:rPr>
              <a:t>boolean</a:t>
            </a:r>
            <a:r>
              <a:rPr lang="en-US" sz="1200" kern="1200" dirty="0" smtClean="0">
                <a:solidFill>
                  <a:schemeClr val="tx1"/>
                </a:solidFill>
                <a:effectLst/>
                <a:latin typeface="+mn-lt"/>
                <a:ea typeface="+mn-ea"/>
                <a:cs typeface="+mn-cs"/>
              </a:rPr>
              <a:t> test, returning some form of inside/overlap/outside result (occasionally</a:t>
            </a:r>
            <a:r>
              <a:rPr lang="en-US" sz="1200" kern="1200" baseline="0" dirty="0" smtClean="0">
                <a:solidFill>
                  <a:schemeClr val="tx1"/>
                </a:solidFill>
                <a:effectLst/>
                <a:latin typeface="+mn-lt"/>
                <a:ea typeface="+mn-ea"/>
                <a:cs typeface="+mn-cs"/>
              </a:rPr>
              <a:t> we also classify coplanar)</a:t>
            </a:r>
            <a:r>
              <a:rPr lang="en-US" sz="1200" kern="1200" dirty="0" smtClean="0">
                <a:solidFill>
                  <a:schemeClr val="tx1"/>
                </a:solidFill>
                <a:effectLst/>
                <a:latin typeface="+mn-lt"/>
                <a:ea typeface="+mn-ea"/>
                <a:cs typeface="+mn-cs"/>
              </a:rPr>
              <a:t>. Finally an intersection test can be either </a:t>
            </a:r>
            <a:r>
              <a:rPr lang="en-US" sz="1200" kern="1200" dirty="0" err="1" smtClean="0">
                <a:solidFill>
                  <a:schemeClr val="tx1"/>
                </a:solidFill>
                <a:effectLst/>
                <a:latin typeface="+mn-lt"/>
                <a:ea typeface="+mn-ea"/>
                <a:cs typeface="+mn-cs"/>
              </a:rPr>
              <a:t>boolean</a:t>
            </a:r>
            <a:r>
              <a:rPr lang="en-US" sz="1200" kern="1200" dirty="0" smtClean="0">
                <a:solidFill>
                  <a:schemeClr val="tx1"/>
                </a:solidFill>
                <a:effectLst/>
                <a:latin typeface="+mn-lt"/>
                <a:ea typeface="+mn-ea"/>
                <a:cs typeface="+mn-cs"/>
              </a:rPr>
              <a:t> or containment, but also returns some form of where the objects overlap. For the most part we will not be doing intersection tests with the main exception being ray vs. shape.</a:t>
            </a:r>
          </a:p>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9</a:t>
            </a:fld>
            <a:endParaRPr lang="en-US"/>
          </a:p>
        </p:txBody>
      </p:sp>
    </p:spTree>
    <p:extLst>
      <p:ext uri="{BB962C8B-B14F-4D97-AF65-F5344CB8AC3E}">
        <p14:creationId xmlns:p14="http://schemas.microsoft.com/office/powerpoint/2010/main" val="2768038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D19FB2-3AAB-4D03-B13A-2960828C78E3}" type="datetimeFigureOut">
              <a:rPr lang="en-US" smtClean="0"/>
              <a:t>9/6/2017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5875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D02AE-B9A4-47BD-AF8E-97E16144138B}" type="datetimeFigureOut">
              <a:rPr lang="en-US" smtClean="0"/>
              <a:t>9/6/2017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4275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FD78B-DB02-4362-BCDC-98A55456977C}" type="datetimeFigureOut">
              <a:rPr lang="en-US" smtClean="0"/>
              <a:t>9/6/2017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1603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16976-5D93-46E4-A98A-FAD63E4D0EA8}" type="datetimeFigureOut">
              <a:rPr lang="en-US" smtClean="0"/>
              <a:t>9/6/2017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351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9/6/2017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5933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3BC6CE-6D1E-47E5-8859-F31AC5380EB2}" type="datetimeFigureOut">
              <a:rPr lang="en-US" smtClean="0"/>
              <a:t>9/6/2017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2028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B4E7C4-4DA4-404D-9965-B13F2DD7D8BF}" type="datetimeFigureOut">
              <a:rPr lang="en-US" smtClean="0"/>
              <a:t>9/6/2017</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3966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FB7AA-4A53-424F-AD41-70827B6504BA}" type="datetimeFigureOut">
              <a:rPr lang="en-US" smtClean="0"/>
              <a:t>9/6/2017</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940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9/6/2017</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7306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9/6/2017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595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9/6/2017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564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F1133-3259-4C45-BABA-5B62D9C6F78D}" type="datetimeFigureOut">
              <a:rPr lang="en-US" smtClean="0"/>
              <a:t>9/6/2017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33654500"/>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emf"/><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8.png"/><Relationship Id="rId3" Type="http://schemas.openxmlformats.org/officeDocument/2006/relationships/image" Target="../media/image7.emf"/><Relationship Id="rId7" Type="http://schemas.openxmlformats.org/officeDocument/2006/relationships/image" Target="../media/image23.png"/><Relationship Id="rId12"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16.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8.emf"/><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9.emf"/><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23.emf"/></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9.png"/></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63.png"/><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10.png"/><Relationship Id="rId4" Type="http://schemas.openxmlformats.org/officeDocument/2006/relationships/image" Target="../media/image300.png"/></Relationships>
</file>

<file path=ppt/slides/_rels/slide3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30.png"/></Relationships>
</file>

<file path=ppt/slides/_rels/slide3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3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73.png"/></Relationships>
</file>

<file path=ppt/slides/_rels/slide3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27.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42.xml.rels><?xml version="1.0" encoding="UTF-8" standalone="yes"?>
<Relationships xmlns="http://schemas.openxmlformats.org/package/2006/relationships"><Relationship Id="rId8" Type="http://schemas.openxmlformats.org/officeDocument/2006/relationships/image" Target="../media/image491.png"/><Relationship Id="rId3" Type="http://schemas.openxmlformats.org/officeDocument/2006/relationships/image" Target="../media/image312.png"/><Relationship Id="rId7" Type="http://schemas.openxmlformats.org/officeDocument/2006/relationships/image" Target="../media/image28.emf"/><Relationship Id="rId12" Type="http://schemas.openxmlformats.org/officeDocument/2006/relationships/image" Target="../media/image532.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311.png"/><Relationship Id="rId11" Type="http://schemas.openxmlformats.org/officeDocument/2006/relationships/image" Target="../media/image461.png"/><Relationship Id="rId5" Type="http://schemas.openxmlformats.org/officeDocument/2006/relationships/image" Target="../media/image84.png"/><Relationship Id="rId10" Type="http://schemas.openxmlformats.org/officeDocument/2006/relationships/image" Target="../media/image512.png"/><Relationship Id="rId4" Type="http://schemas.openxmlformats.org/officeDocument/2006/relationships/image" Target="../media/image83.png"/><Relationship Id="rId9" Type="http://schemas.openxmlformats.org/officeDocument/2006/relationships/image" Target="../media/image50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87.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67.png"/></Relationships>
</file>

<file path=ppt/slides/_rels/slide4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4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48.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49.xml.rels><?xml version="1.0" encoding="UTF-8" standalone="yes"?>
<Relationships xmlns="http://schemas.openxmlformats.org/package/2006/relationships"><Relationship Id="rId3" Type="http://schemas.openxmlformats.org/officeDocument/2006/relationships/image" Target="../media/image5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540.png"/><Relationship Id="rId5" Type="http://schemas.openxmlformats.org/officeDocument/2006/relationships/image" Target="../media/image531.png"/><Relationship Id="rId4" Type="http://schemas.openxmlformats.org/officeDocument/2006/relationships/image" Target="../media/image30.emf"/></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571.png"/><Relationship Id="rId4" Type="http://schemas.openxmlformats.org/officeDocument/2006/relationships/image" Target="../media/image560.png"/></Relationships>
</file>

<file path=ppt/slides/_rels/slide51.xml.rels><?xml version="1.0" encoding="UTF-8" standalone="yes"?>
<Relationships xmlns="http://schemas.openxmlformats.org/package/2006/relationships"><Relationship Id="rId8" Type="http://schemas.openxmlformats.org/officeDocument/2006/relationships/image" Target="../media/image621.png"/><Relationship Id="rId3" Type="http://schemas.openxmlformats.org/officeDocument/2006/relationships/image" Target="../media/image32.emf"/><Relationship Id="rId7" Type="http://schemas.openxmlformats.org/officeDocument/2006/relationships/image" Target="../media/image33.emf"/><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601.png"/><Relationship Id="rId5" Type="http://schemas.openxmlformats.org/officeDocument/2006/relationships/image" Target="../media/image571.png"/><Relationship Id="rId4" Type="http://schemas.openxmlformats.org/officeDocument/2006/relationships/image" Target="../media/image591.png"/><Relationship Id="rId9" Type="http://schemas.openxmlformats.org/officeDocument/2006/relationships/image" Target="../media/image631.png"/></Relationships>
</file>

<file path=ppt/slides/_rels/slide5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35.emf"/><Relationship Id="rId7" Type="http://schemas.openxmlformats.org/officeDocument/2006/relationships/image" Target="../media/image710.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700.png"/><Relationship Id="rId10" Type="http://schemas.openxmlformats.org/officeDocument/2006/relationships/image" Target="../media/image103.png"/><Relationship Id="rId9" Type="http://schemas.openxmlformats.org/officeDocument/2006/relationships/image" Target="../media/image102.png"/></Relationships>
</file>

<file path=ppt/slides/_rels/slide54.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35.emf"/><Relationship Id="rId7" Type="http://schemas.openxmlformats.org/officeDocument/2006/relationships/image" Target="../media/image710.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700.png"/><Relationship Id="rId10" Type="http://schemas.openxmlformats.org/officeDocument/2006/relationships/image" Target="../media/image106.png"/><Relationship Id="rId9" Type="http://schemas.openxmlformats.org/officeDocument/2006/relationships/image" Target="../media/image105.png"/></Relationships>
</file>

<file path=ppt/slides/_rels/slide55.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35.emf"/><Relationship Id="rId7" Type="http://schemas.openxmlformats.org/officeDocument/2006/relationships/image" Target="../media/image710.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700.png"/><Relationship Id="rId9" Type="http://schemas.openxmlformats.org/officeDocument/2006/relationships/image" Target="../media/image108.png"/></Relationships>
</file>

<file path=ppt/slides/_rels/slide56.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36.emf"/><Relationship Id="rId4" Type="http://schemas.openxmlformats.org/officeDocument/2006/relationships/image" Target="../media/image110.png"/></Relationships>
</file>

<file path=ppt/slides/_rels/slide5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115.png"/><Relationship Id="rId5" Type="http://schemas.openxmlformats.org/officeDocument/2006/relationships/image" Target="../media/image39.emf"/><Relationship Id="rId4" Type="http://schemas.openxmlformats.org/officeDocument/2006/relationships/image" Target="../media/image38.emf"/></Relationships>
</file>

<file path=ppt/slides/_rels/slide58.xml.rels><?xml version="1.0" encoding="UTF-8" standalone="yes"?>
<Relationships xmlns="http://schemas.openxmlformats.org/package/2006/relationships"><Relationship Id="rId8" Type="http://schemas.openxmlformats.org/officeDocument/2006/relationships/image" Target="../media/image710.png"/><Relationship Id="rId3" Type="http://schemas.openxmlformats.org/officeDocument/2006/relationships/image" Target="../media/image116.png"/><Relationship Id="rId7" Type="http://schemas.openxmlformats.org/officeDocument/2006/relationships/image" Target="../media/image700.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35.emf"/><Relationship Id="rId5" Type="http://schemas.openxmlformats.org/officeDocument/2006/relationships/image" Target="../media/image118.png"/><Relationship Id="rId4" Type="http://schemas.openxmlformats.org/officeDocument/2006/relationships/image" Target="../media/image117.png"/></Relationships>
</file>

<file path=ppt/slides/_rels/slide59.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40.emf"/><Relationship Id="rId7" Type="http://schemas.openxmlformats.org/officeDocument/2006/relationships/image" Target="../media/image42.emf"/><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41.emf"/><Relationship Id="rId5" Type="http://schemas.openxmlformats.org/officeDocument/2006/relationships/image" Target="../media/image121.png"/><Relationship Id="rId4" Type="http://schemas.openxmlformats.org/officeDocument/2006/relationships/image" Target="../media/image120.png"/><Relationship Id="rId9" Type="http://schemas.openxmlformats.org/officeDocument/2006/relationships/image" Target="../media/image125.png"/></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emf"/></Relationships>
</file>

<file path=ppt/slides/_rels/slide60.xml.rels><?xml version="1.0" encoding="UTF-8" standalone="yes"?>
<Relationships xmlns="http://schemas.openxmlformats.org/package/2006/relationships"><Relationship Id="rId8" Type="http://schemas.openxmlformats.org/officeDocument/2006/relationships/image" Target="../media/image520.png"/><Relationship Id="rId3" Type="http://schemas.openxmlformats.org/officeDocument/2006/relationships/image" Target="../media/image43.emf"/><Relationship Id="rId7" Type="http://schemas.openxmlformats.org/officeDocument/2006/relationships/image" Target="../media/image510.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500.png"/><Relationship Id="rId9" Type="http://schemas.openxmlformats.org/officeDocument/2006/relationships/image" Target="../media/image530.png"/></Relationships>
</file>

<file path=ppt/slides/_rels/slide61.xml.rels><?xml version="1.0" encoding="UTF-8" standalone="yes"?>
<Relationships xmlns="http://schemas.openxmlformats.org/package/2006/relationships"><Relationship Id="rId8" Type="http://schemas.openxmlformats.org/officeDocument/2006/relationships/image" Target="../media/image810.png"/><Relationship Id="rId13" Type="http://schemas.openxmlformats.org/officeDocument/2006/relationships/image" Target="../media/image520.png"/><Relationship Id="rId12" Type="http://schemas.openxmlformats.org/officeDocument/2006/relationships/image" Target="../media/image43.emf"/><Relationship Id="rId7" Type="http://schemas.openxmlformats.org/officeDocument/2006/relationships/image" Target="../media/image510.png"/><Relationship Id="rId2" Type="http://schemas.openxmlformats.org/officeDocument/2006/relationships/notesSlide" Target="../notesSlides/notesSlide61.xml"/><Relationship Id="rId1" Type="http://schemas.openxmlformats.org/officeDocument/2006/relationships/slideLayout" Target="../slideLayouts/slideLayout2.xml"/><Relationship Id="rId11" Type="http://schemas.openxmlformats.org/officeDocument/2006/relationships/image" Target="../media/image840.png"/><Relationship Id="rId6" Type="http://schemas.openxmlformats.org/officeDocument/2006/relationships/image" Target="../media/image500.png"/><Relationship Id="rId10" Type="http://schemas.openxmlformats.org/officeDocument/2006/relationships/image" Target="../media/image830.png"/><Relationship Id="rId9" Type="http://schemas.openxmlformats.org/officeDocument/2006/relationships/image" Target="../media/image820.png"/><Relationship Id="rId14" Type="http://schemas.openxmlformats.org/officeDocument/2006/relationships/image" Target="../media/image530.png"/></Relationships>
</file>

<file path=ppt/slides/_rels/slide62.xml.rels><?xml version="1.0" encoding="UTF-8" standalone="yes"?>
<Relationships xmlns="http://schemas.openxmlformats.org/package/2006/relationships"><Relationship Id="rId8" Type="http://schemas.openxmlformats.org/officeDocument/2006/relationships/image" Target="../media/image132.png"/><Relationship Id="rId3" Type="http://schemas.openxmlformats.org/officeDocument/2006/relationships/image" Target="../media/image127.png"/><Relationship Id="rId7" Type="http://schemas.openxmlformats.org/officeDocument/2006/relationships/image" Target="../media/image131.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9.png"/><Relationship Id="rId10" Type="http://schemas.openxmlformats.org/officeDocument/2006/relationships/image" Target="../media/image134.png"/><Relationship Id="rId4" Type="http://schemas.openxmlformats.org/officeDocument/2006/relationships/image" Target="../media/image44.emf"/><Relationship Id="rId9" Type="http://schemas.openxmlformats.org/officeDocument/2006/relationships/image" Target="../media/image133.png"/></Relationships>
</file>

<file path=ppt/slides/_rels/slide63.xml.rels><?xml version="1.0" encoding="UTF-8" standalone="yes"?>
<Relationships xmlns="http://schemas.openxmlformats.org/package/2006/relationships"><Relationship Id="rId3" Type="http://schemas.openxmlformats.org/officeDocument/2006/relationships/image" Target="../media/image45.emf"/><Relationship Id="rId7" Type="http://schemas.openxmlformats.org/officeDocument/2006/relationships/image" Target="../media/image139.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64.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143.png"/><Relationship Id="rId5" Type="http://schemas.openxmlformats.org/officeDocument/2006/relationships/image" Target="../media/image142.png"/><Relationship Id="rId4" Type="http://schemas.openxmlformats.org/officeDocument/2006/relationships/image" Target="../media/image141.png"/></Relationships>
</file>

<file path=ppt/slides/_rels/slide65.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50.e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emf"/></Relationships>
</file>

<file path=ppt/slides/_rels/slide70.xml.rels><?xml version="1.0" encoding="UTF-8" standalone="yes"?>
<Relationships xmlns="http://schemas.openxmlformats.org/package/2006/relationships"><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52.emf"/></Relationships>
</file>

<file path=ppt/slides/_rels/slide71.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111.png"/><Relationship Id="rId7" Type="http://schemas.openxmlformats.org/officeDocument/2006/relationships/image" Target="../media/image119.png"/><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53.emf"/></Relationships>
</file>

<file path=ppt/slides/_rels/slide72.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55.emf"/></Relationships>
</file>

<file path=ppt/slides/_rels/slide73.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58.emf"/></Relationships>
</file>

<file path=ppt/slides/_rels/slide75.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latin typeface="Verdana" panose="020B0604030504040204" pitchFamily="34" charset="0"/>
                <a:ea typeface="Verdana" panose="020B0604030504040204" pitchFamily="34" charset="0"/>
                <a:cs typeface="Verdana" panose="020B0604030504040204" pitchFamily="34" charset="0"/>
              </a:rPr>
              <a:t>Simple Intersection</a:t>
            </a:r>
            <a:endParaRPr lang="en-US" sz="8000" dirty="0">
              <a:latin typeface="Verdana" panose="020B0604030504040204" pitchFamily="34" charset="0"/>
              <a:ea typeface="Verdana" panose="020B0604030504040204" pitchFamily="34" charset="0"/>
              <a:cs typeface="Verdana" panose="020B0604030504040204" pitchFamily="34" charset="0"/>
            </a:endParaRPr>
          </a:p>
        </p:txBody>
      </p:sp>
      <p:sp>
        <p:nvSpPr>
          <p:cNvPr id="4" name="Subtitle 3"/>
          <p:cNvSpPr>
            <a:spLocks noGrp="1"/>
          </p:cNvSpPr>
          <p:nvPr>
            <p:ph type="subTitle" idx="1"/>
          </p:nvPr>
        </p:nvSpPr>
        <p:spPr/>
        <p:txBody>
          <a:bodyPr/>
          <a:lstStyle/>
          <a:p>
            <a:r>
              <a:rPr lang="en-US" dirty="0" smtClean="0"/>
              <a:t>jodavis42@gmail.com</a:t>
            </a:r>
            <a:endParaRPr lang="en-US" dirty="0"/>
          </a:p>
        </p:txBody>
      </p:sp>
    </p:spTree>
    <p:extLst>
      <p:ext uri="{BB962C8B-B14F-4D97-AF65-F5344CB8AC3E}">
        <p14:creationId xmlns:p14="http://schemas.microsoft.com/office/powerpoint/2010/main" val="371266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vs. Sphere</a:t>
            </a:r>
            <a:endParaRPr lang="en-US" dirty="0"/>
          </a:p>
        </p:txBody>
      </p:sp>
      <p:grpSp>
        <p:nvGrpSpPr>
          <p:cNvPr id="22" name="Group 21"/>
          <p:cNvGrpSpPr/>
          <p:nvPr/>
        </p:nvGrpSpPr>
        <p:grpSpPr>
          <a:xfrm>
            <a:off x="3975507" y="1813846"/>
            <a:ext cx="5431282" cy="3390013"/>
            <a:chOff x="3204326" y="2375798"/>
            <a:chExt cx="5431282" cy="3390013"/>
          </a:xfrm>
        </p:grpSpPr>
        <p:pic>
          <p:nvPicPr>
            <p:cNvPr id="16" name="Picture 15"/>
            <p:cNvPicPr>
              <a:picLocks noChangeAspect="1"/>
            </p:cNvPicPr>
            <p:nvPr/>
          </p:nvPicPr>
          <p:blipFill>
            <a:blip r:embed="rId3"/>
            <a:stretch>
              <a:fillRect/>
            </a:stretch>
          </p:blipFill>
          <p:spPr>
            <a:xfrm>
              <a:off x="3204326" y="2375798"/>
              <a:ext cx="5003239" cy="3390013"/>
            </a:xfrm>
            <a:prstGeom prst="rect">
              <a:avLst/>
            </a:prstGeom>
          </p:spPr>
        </p:pic>
        <mc:AlternateContent xmlns:mc="http://schemas.openxmlformats.org/markup-compatibility/2006" xmlns:a14="http://schemas.microsoft.com/office/drawing/2010/main">
          <mc:Choice Requires="a14">
            <p:sp>
              <p:nvSpPr>
                <p:cNvPr id="17" name="Rectangle 16"/>
                <p:cNvSpPr/>
                <p:nvPr/>
              </p:nvSpPr>
              <p:spPr>
                <a:xfrm>
                  <a:off x="4866224" y="3043190"/>
                  <a:ext cx="57610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𝑟</m:t>
                        </m:r>
                      </m:oMath>
                    </m:oMathPara>
                  </a14:m>
                  <a:endParaRPr lang="en-US" sz="1400" dirty="0"/>
                </a:p>
              </p:txBody>
            </p:sp>
          </mc:Choice>
          <mc:Fallback xmlns="">
            <p:sp>
              <p:nvSpPr>
                <p:cNvPr id="17" name="Rectangle 16"/>
                <p:cNvSpPr>
                  <a:spLocks noRot="1" noChangeAspect="1" noMove="1" noResize="1" noEditPoints="1" noAdjustHandles="1" noChangeArrowheads="1" noChangeShapeType="1" noTextEdit="1"/>
                </p:cNvSpPr>
                <p:nvPr/>
              </p:nvSpPr>
              <p:spPr>
                <a:xfrm>
                  <a:off x="4866224" y="3043190"/>
                  <a:ext cx="576108" cy="30777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4578170" y="4137470"/>
                  <a:ext cx="57610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𝑐</m:t>
                                </m:r>
                              </m:e>
                            </m:acc>
                          </m:e>
                          <m:sub>
                            <m:r>
                              <a:rPr lang="en-US" sz="1400" b="0" i="1" smtClean="0">
                                <a:latin typeface="Cambria Math" panose="02040503050406030204" pitchFamily="18" charset="0"/>
                              </a:rPr>
                              <m:t>𝑠</m:t>
                            </m:r>
                          </m:sub>
                        </m:sSub>
                      </m:oMath>
                    </m:oMathPara>
                  </a14:m>
                  <a:endParaRPr lang="en-US" sz="1400" dirty="0"/>
                </a:p>
              </p:txBody>
            </p:sp>
          </mc:Choice>
          <mc:Fallback xmlns="">
            <p:sp>
              <p:nvSpPr>
                <p:cNvPr id="18" name="Rectangle 17"/>
                <p:cNvSpPr>
                  <a:spLocks noRot="1" noChangeAspect="1" noMove="1" noResize="1" noEditPoints="1" noAdjustHandles="1" noChangeArrowheads="1" noChangeShapeType="1" noTextEdit="1"/>
                </p:cNvSpPr>
                <p:nvPr/>
              </p:nvSpPr>
              <p:spPr>
                <a:xfrm>
                  <a:off x="4578170" y="4137470"/>
                  <a:ext cx="576108" cy="307777"/>
                </a:xfrm>
                <a:prstGeom prst="rect">
                  <a:avLst/>
                </a:prstGeom>
                <a:blipFill rotWithShape="0">
                  <a:blip r:embed="rId5"/>
                  <a:stretch>
                    <a:fillRect t="-12000" r="-31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8059500" y="3350967"/>
                  <a:ext cx="57610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𝑝</m:t>
                            </m:r>
                          </m:e>
                        </m:acc>
                      </m:oMath>
                    </m:oMathPara>
                  </a14:m>
                  <a:endParaRPr lang="en-US" sz="1400" dirty="0"/>
                </a:p>
              </p:txBody>
            </p:sp>
          </mc:Choice>
          <mc:Fallback xmlns="">
            <p:sp>
              <p:nvSpPr>
                <p:cNvPr id="19" name="Rectangle 18"/>
                <p:cNvSpPr>
                  <a:spLocks noRot="1" noChangeAspect="1" noMove="1" noResize="1" noEditPoints="1" noAdjustHandles="1" noChangeArrowheads="1" noChangeShapeType="1" noTextEdit="1"/>
                </p:cNvSpPr>
                <p:nvPr/>
              </p:nvSpPr>
              <p:spPr>
                <a:xfrm>
                  <a:off x="8059500" y="3350967"/>
                  <a:ext cx="576108" cy="307777"/>
                </a:xfrm>
                <a:prstGeom prst="rect">
                  <a:avLst/>
                </a:prstGeom>
                <a:blipFill rotWithShape="0">
                  <a:blip r:embed="rId6"/>
                  <a:stretch>
                    <a:fillRect t="-12000" r="-8511" b="-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6536894" y="3348127"/>
                  <a:ext cx="57610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20" name="Rectangle 19"/>
                <p:cNvSpPr>
                  <a:spLocks noRot="1" noChangeAspect="1" noMove="1" noResize="1" noEditPoints="1" noAdjustHandles="1" noChangeArrowheads="1" noChangeShapeType="1" noTextEdit="1"/>
                </p:cNvSpPr>
                <p:nvPr/>
              </p:nvSpPr>
              <p:spPr>
                <a:xfrm>
                  <a:off x="6536894" y="3348127"/>
                  <a:ext cx="576108" cy="307777"/>
                </a:xfrm>
                <a:prstGeom prst="rect">
                  <a:avLst/>
                </a:prstGeom>
                <a:blipFill rotWithShape="0">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1" name="Content Placeholder 2"/>
              <p:cNvSpPr>
                <a:spLocks noGrp="1"/>
              </p:cNvSpPr>
              <p:nvPr>
                <p:ph idx="1"/>
              </p:nvPr>
            </p:nvSpPr>
            <p:spPr>
              <a:xfrm>
                <a:off x="2773598" y="5327018"/>
                <a:ext cx="5534188" cy="627460"/>
              </a:xfrm>
            </p:spPr>
            <p:txBody>
              <a:bodyPr/>
              <a:lstStyle/>
              <a:p>
                <a:pPr marL="0" indent="0">
                  <a:buNone/>
                </a:pPr>
                <a:r>
                  <a:rPr lang="en-US" dirty="0" smtClean="0"/>
                  <a:t>If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𝑟</m:t>
                    </m:r>
                  </m:oMath>
                </a14:m>
                <a:r>
                  <a:rPr lang="en-US" dirty="0" smtClean="0"/>
                  <a:t> then the point is contained</a:t>
                </a:r>
              </a:p>
            </p:txBody>
          </p:sp>
        </mc:Choice>
        <mc:Fallback xmlns="">
          <p:sp>
            <p:nvSpPr>
              <p:cNvPr id="21" name="Content Placeholder 2"/>
              <p:cNvSpPr>
                <a:spLocks noGrp="1" noRot="1" noChangeAspect="1" noMove="1" noResize="1" noEditPoints="1" noAdjustHandles="1" noChangeArrowheads="1" noChangeShapeType="1" noTextEdit="1"/>
              </p:cNvSpPr>
              <p:nvPr>
                <p:ph idx="1"/>
              </p:nvPr>
            </p:nvSpPr>
            <p:spPr>
              <a:xfrm>
                <a:off x="2773598" y="5327018"/>
                <a:ext cx="5534188" cy="627460"/>
              </a:xfrm>
              <a:blipFill rotWithShape="0">
                <a:blip r:embed="rId8"/>
                <a:stretch>
                  <a:fillRect l="-2313" t="-16505" b="-3883"/>
                </a:stretch>
              </a:blipFill>
            </p:spPr>
            <p:txBody>
              <a:bodyPr/>
              <a:lstStyle/>
              <a:p>
                <a:r>
                  <a:rPr lang="en-US">
                    <a:noFill/>
                  </a:rPr>
                  <a:t> </a:t>
                </a:r>
              </a:p>
            </p:txBody>
          </p:sp>
        </mc:Fallback>
      </mc:AlternateContent>
    </p:spTree>
    <p:extLst>
      <p:ext uri="{BB962C8B-B14F-4D97-AF65-F5344CB8AC3E}">
        <p14:creationId xmlns:p14="http://schemas.microsoft.com/office/powerpoint/2010/main" val="53484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331093" y="1828800"/>
            <a:ext cx="7223760" cy="4159607"/>
          </a:xfrm>
          <a:prstGeom prst="rect">
            <a:avLst/>
          </a:prstGeom>
        </p:spPr>
      </p:pic>
      <p:sp>
        <p:nvSpPr>
          <p:cNvPr id="2" name="Title 1"/>
          <p:cNvSpPr>
            <a:spLocks noGrp="1"/>
          </p:cNvSpPr>
          <p:nvPr>
            <p:ph type="title"/>
          </p:nvPr>
        </p:nvSpPr>
        <p:spPr/>
        <p:txBody>
          <a:bodyPr/>
          <a:lstStyle/>
          <a:p>
            <a:r>
              <a:rPr lang="en-US" dirty="0" smtClean="0"/>
              <a:t>Sphere vs. Sphere</a:t>
            </a:r>
            <a:endParaRPr lang="en-US" dirty="0"/>
          </a:p>
        </p:txBody>
      </p:sp>
    </p:spTree>
    <p:extLst>
      <p:ext uri="{BB962C8B-B14F-4D97-AF65-F5344CB8AC3E}">
        <p14:creationId xmlns:p14="http://schemas.microsoft.com/office/powerpoint/2010/main" val="10867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stretch>
            <a:fillRect/>
          </a:stretch>
        </p:blipFill>
        <p:spPr>
          <a:xfrm>
            <a:off x="7006096" y="1501037"/>
            <a:ext cx="4358722" cy="3990616"/>
          </a:xfrm>
          <a:prstGeom prst="rect">
            <a:avLst/>
          </a:prstGeom>
        </p:spPr>
      </p:pic>
      <p:sp>
        <p:nvSpPr>
          <p:cNvPr id="2" name="Title 1"/>
          <p:cNvSpPr>
            <a:spLocks noGrp="1"/>
          </p:cNvSpPr>
          <p:nvPr>
            <p:ph type="title"/>
          </p:nvPr>
        </p:nvSpPr>
        <p:spPr/>
        <p:txBody>
          <a:bodyPr/>
          <a:lstStyle/>
          <a:p>
            <a:r>
              <a:rPr lang="en-US" dirty="0" smtClean="0"/>
              <a:t>Sphere vs. Sphere (Alternate)</a:t>
            </a:r>
            <a:endParaRPr lang="en-US" dirty="0"/>
          </a:p>
        </p:txBody>
      </p:sp>
      <p:pic>
        <p:nvPicPr>
          <p:cNvPr id="6" name="Picture 5"/>
          <p:cNvPicPr>
            <a:picLocks noChangeAspect="1"/>
          </p:cNvPicPr>
          <p:nvPr/>
        </p:nvPicPr>
        <p:blipFill>
          <a:blip r:embed="rId4"/>
          <a:stretch>
            <a:fillRect/>
          </a:stretch>
        </p:blipFill>
        <p:spPr>
          <a:xfrm>
            <a:off x="481603" y="2248679"/>
            <a:ext cx="4312184" cy="2484429"/>
          </a:xfrm>
          <a:prstGeom prst="rect">
            <a:avLst/>
          </a:prstGeom>
        </p:spPr>
      </p:pic>
      <p:sp>
        <p:nvSpPr>
          <p:cNvPr id="11" name="Right Arrow 10"/>
          <p:cNvSpPr/>
          <p:nvPr/>
        </p:nvSpPr>
        <p:spPr>
          <a:xfrm>
            <a:off x="5167320" y="3187929"/>
            <a:ext cx="1211855" cy="60592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11"/>
              <p:cNvSpPr/>
              <p:nvPr/>
            </p:nvSpPr>
            <p:spPr>
              <a:xfrm>
                <a:off x="1634831" y="2697081"/>
                <a:ext cx="57610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0</m:t>
                          </m:r>
                        </m:sub>
                      </m:sSub>
                    </m:oMath>
                  </m:oMathPara>
                </a14:m>
                <a:endParaRPr lang="en-US" sz="1400" dirty="0"/>
              </a:p>
            </p:txBody>
          </p:sp>
        </mc:Choice>
        <mc:Fallback xmlns="">
          <p:sp>
            <p:nvSpPr>
              <p:cNvPr id="12" name="Rectangle 11"/>
              <p:cNvSpPr>
                <a:spLocks noRot="1" noChangeAspect="1" noMove="1" noResize="1" noEditPoints="1" noAdjustHandles="1" noChangeArrowheads="1" noChangeShapeType="1" noTextEdit="1"/>
              </p:cNvSpPr>
              <p:nvPr/>
            </p:nvSpPr>
            <p:spPr>
              <a:xfrm>
                <a:off x="1634831" y="2697081"/>
                <a:ext cx="576108" cy="30777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408002" y="3562849"/>
                <a:ext cx="57610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𝑝</m:t>
                              </m:r>
                            </m:e>
                          </m:acc>
                        </m:e>
                        <m:sub>
                          <m:r>
                            <a:rPr lang="en-US" sz="1400" b="0" i="1" smtClean="0">
                              <a:latin typeface="Cambria Math" panose="02040503050406030204" pitchFamily="18" charset="0"/>
                            </a:rPr>
                            <m:t>0</m:t>
                          </m:r>
                        </m:sub>
                      </m:sSub>
                    </m:oMath>
                  </m:oMathPara>
                </a14:m>
                <a:endParaRPr lang="en-US" sz="1400" dirty="0"/>
              </a:p>
            </p:txBody>
          </p:sp>
        </mc:Choice>
        <mc:Fallback xmlns="">
          <p:sp>
            <p:nvSpPr>
              <p:cNvPr id="13" name="Rectangle 12"/>
              <p:cNvSpPr>
                <a:spLocks noRot="1" noChangeAspect="1" noMove="1" noResize="1" noEditPoints="1" noAdjustHandles="1" noChangeArrowheads="1" noChangeShapeType="1" noTextEdit="1"/>
              </p:cNvSpPr>
              <p:nvPr/>
            </p:nvSpPr>
            <p:spPr>
              <a:xfrm>
                <a:off x="1408002" y="3562849"/>
                <a:ext cx="576108" cy="307777"/>
              </a:xfrm>
              <a:prstGeom prst="rect">
                <a:avLst/>
              </a:prstGeom>
              <a:blipFill rotWithShape="0">
                <a:blip r:embed="rId6"/>
                <a:stretch>
                  <a:fillRect t="-11765" r="-21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2709221" y="3034040"/>
                <a:ext cx="57610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15" name="Rectangle 14"/>
              <p:cNvSpPr>
                <a:spLocks noRot="1" noChangeAspect="1" noMove="1" noResize="1" noEditPoints="1" noAdjustHandles="1" noChangeArrowheads="1" noChangeShapeType="1" noTextEdit="1"/>
              </p:cNvSpPr>
              <p:nvPr/>
            </p:nvSpPr>
            <p:spPr>
              <a:xfrm>
                <a:off x="2709221" y="3034040"/>
                <a:ext cx="576108" cy="30777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3685773" y="3078434"/>
                <a:ext cx="57610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𝑝</m:t>
                              </m:r>
                            </m:e>
                          </m:acc>
                        </m:e>
                        <m:sub>
                          <m:r>
                            <a:rPr lang="en-US" sz="1400" b="0" i="1" smtClean="0">
                              <a:latin typeface="Cambria Math" panose="02040503050406030204" pitchFamily="18" charset="0"/>
                            </a:rPr>
                            <m:t>1</m:t>
                          </m:r>
                        </m:sub>
                      </m:sSub>
                    </m:oMath>
                  </m:oMathPara>
                </a14:m>
                <a:endParaRPr lang="en-US" sz="1400" dirty="0"/>
              </a:p>
            </p:txBody>
          </p:sp>
        </mc:Choice>
        <mc:Fallback xmlns="">
          <p:sp>
            <p:nvSpPr>
              <p:cNvPr id="16" name="Rectangle 15"/>
              <p:cNvSpPr>
                <a:spLocks noRot="1" noChangeAspect="1" noMove="1" noResize="1" noEditPoints="1" noAdjustHandles="1" noChangeArrowheads="1" noChangeShapeType="1" noTextEdit="1"/>
              </p:cNvSpPr>
              <p:nvPr/>
            </p:nvSpPr>
            <p:spPr>
              <a:xfrm>
                <a:off x="3685773" y="3078434"/>
                <a:ext cx="576108" cy="307777"/>
              </a:xfrm>
              <a:prstGeom prst="rect">
                <a:avLst/>
              </a:prstGeom>
              <a:blipFill rotWithShape="0">
                <a:blip r:embed="rId8"/>
                <a:stretch>
                  <a:fillRect t="-12000" r="-2128" b="-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3501617" y="2543192"/>
                <a:ext cx="57610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1</m:t>
                          </m:r>
                        </m:sub>
                      </m:sSub>
                    </m:oMath>
                  </m:oMathPara>
                </a14:m>
                <a:endParaRPr lang="en-US" sz="1400" dirty="0"/>
              </a:p>
            </p:txBody>
          </p:sp>
        </mc:Choice>
        <mc:Fallback xmlns="">
          <p:sp>
            <p:nvSpPr>
              <p:cNvPr id="17" name="Rectangle 16"/>
              <p:cNvSpPr>
                <a:spLocks noRot="1" noChangeAspect="1" noMove="1" noResize="1" noEditPoints="1" noAdjustHandles="1" noChangeArrowheads="1" noChangeShapeType="1" noTextEdit="1"/>
              </p:cNvSpPr>
              <p:nvPr/>
            </p:nvSpPr>
            <p:spPr>
              <a:xfrm>
                <a:off x="3501617" y="2543192"/>
                <a:ext cx="576108" cy="307777"/>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8712186" y="3512021"/>
                <a:ext cx="57610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𝑝</m:t>
                              </m:r>
                            </m:e>
                          </m:acc>
                        </m:e>
                        <m:sub>
                          <m:r>
                            <a:rPr lang="en-US" sz="1400" b="0" i="1" smtClean="0">
                              <a:latin typeface="Cambria Math" panose="02040503050406030204" pitchFamily="18" charset="0"/>
                            </a:rPr>
                            <m:t>0</m:t>
                          </m:r>
                        </m:sub>
                      </m:sSub>
                    </m:oMath>
                  </m:oMathPara>
                </a14:m>
                <a:endParaRPr lang="en-US" sz="1400" dirty="0"/>
              </a:p>
            </p:txBody>
          </p:sp>
        </mc:Choice>
        <mc:Fallback xmlns="">
          <p:sp>
            <p:nvSpPr>
              <p:cNvPr id="18" name="Rectangle 17"/>
              <p:cNvSpPr>
                <a:spLocks noRot="1" noChangeAspect="1" noMove="1" noResize="1" noEditPoints="1" noAdjustHandles="1" noChangeArrowheads="1" noChangeShapeType="1" noTextEdit="1"/>
              </p:cNvSpPr>
              <p:nvPr/>
            </p:nvSpPr>
            <p:spPr>
              <a:xfrm>
                <a:off x="8712186" y="3512021"/>
                <a:ext cx="576108" cy="307777"/>
              </a:xfrm>
              <a:prstGeom prst="rect">
                <a:avLst/>
              </a:prstGeom>
              <a:blipFill rotWithShape="0">
                <a:blip r:embed="rId10"/>
                <a:stretch>
                  <a:fillRect t="-11765" r="-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10013405" y="2983212"/>
                <a:ext cx="57610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19" name="Rectangle 18"/>
              <p:cNvSpPr>
                <a:spLocks noRot="1" noChangeAspect="1" noMove="1" noResize="1" noEditPoints="1" noAdjustHandles="1" noChangeArrowheads="1" noChangeShapeType="1" noTextEdit="1"/>
              </p:cNvSpPr>
              <p:nvPr/>
            </p:nvSpPr>
            <p:spPr>
              <a:xfrm>
                <a:off x="10013405" y="2983212"/>
                <a:ext cx="576108" cy="307777"/>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11000974" y="3071674"/>
                <a:ext cx="57610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𝑝</m:t>
                              </m:r>
                            </m:e>
                          </m:acc>
                        </m:e>
                        <m:sub>
                          <m:r>
                            <a:rPr lang="en-US" sz="1400" b="0" i="1" smtClean="0">
                              <a:latin typeface="Cambria Math" panose="02040503050406030204" pitchFamily="18" charset="0"/>
                            </a:rPr>
                            <m:t>1</m:t>
                          </m:r>
                        </m:sub>
                      </m:sSub>
                    </m:oMath>
                  </m:oMathPara>
                </a14:m>
                <a:endParaRPr lang="en-US" sz="1400" dirty="0"/>
              </a:p>
            </p:txBody>
          </p:sp>
        </mc:Choice>
        <mc:Fallback xmlns="">
          <p:sp>
            <p:nvSpPr>
              <p:cNvPr id="20" name="Rectangle 19"/>
              <p:cNvSpPr>
                <a:spLocks noRot="1" noChangeAspect="1" noMove="1" noResize="1" noEditPoints="1" noAdjustHandles="1" noChangeArrowheads="1" noChangeShapeType="1" noTextEdit="1"/>
              </p:cNvSpPr>
              <p:nvPr/>
            </p:nvSpPr>
            <p:spPr>
              <a:xfrm>
                <a:off x="11000974" y="3071674"/>
                <a:ext cx="576108" cy="307777"/>
              </a:xfrm>
              <a:prstGeom prst="rect">
                <a:avLst/>
              </a:prstGeom>
              <a:blipFill rotWithShape="0">
                <a:blip r:embed="rId12"/>
                <a:stretch>
                  <a:fillRect t="-12000" r="-2128" b="-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9000240" y="1916817"/>
                <a:ext cx="830491"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1</m:t>
                          </m:r>
                        </m:sub>
                      </m:sSub>
                    </m:oMath>
                  </m:oMathPara>
                </a14:m>
                <a:endParaRPr lang="en-US" sz="1400" dirty="0"/>
              </a:p>
            </p:txBody>
          </p:sp>
        </mc:Choice>
        <mc:Fallback xmlns="">
          <p:sp>
            <p:nvSpPr>
              <p:cNvPr id="21" name="Rectangle 20"/>
              <p:cNvSpPr>
                <a:spLocks noRot="1" noChangeAspect="1" noMove="1" noResize="1" noEditPoints="1" noAdjustHandles="1" noChangeArrowheads="1" noChangeShapeType="1" noTextEdit="1"/>
              </p:cNvSpPr>
              <p:nvPr/>
            </p:nvSpPr>
            <p:spPr>
              <a:xfrm>
                <a:off x="9000240" y="1916817"/>
                <a:ext cx="830491" cy="307777"/>
              </a:xfrm>
              <a:prstGeom prst="rect">
                <a:avLst/>
              </a:prstGeom>
              <a:blipFill rotWithShape="0">
                <a:blip r:embed="rId13"/>
                <a:stretch>
                  <a:fillRect/>
                </a:stretch>
              </a:blipFill>
            </p:spPr>
            <p:txBody>
              <a:bodyPr/>
              <a:lstStyle/>
              <a:p>
                <a:r>
                  <a:rPr lang="en-US">
                    <a:noFill/>
                  </a:rPr>
                  <a:t> </a:t>
                </a:r>
              </a:p>
            </p:txBody>
          </p:sp>
        </mc:Fallback>
      </mc:AlternateContent>
      <p:sp>
        <p:nvSpPr>
          <p:cNvPr id="25" name="Content Placeholder 2"/>
          <p:cNvSpPr>
            <a:spLocks noGrp="1"/>
          </p:cNvSpPr>
          <p:nvPr>
            <p:ph idx="1"/>
          </p:nvPr>
        </p:nvSpPr>
        <p:spPr>
          <a:xfrm>
            <a:off x="2465125" y="5786166"/>
            <a:ext cx="7057133" cy="627460"/>
          </a:xfrm>
        </p:spPr>
        <p:txBody>
          <a:bodyPr>
            <a:normAutofit fontScale="85000" lnSpcReduction="20000"/>
          </a:bodyPr>
          <a:lstStyle/>
          <a:p>
            <a:pPr marL="0" indent="0" algn="ctr">
              <a:buNone/>
            </a:pPr>
            <a:r>
              <a:rPr lang="en-US" dirty="0" smtClean="0"/>
              <a:t>Conceptually expand one sphere by the other’s radius then test point for containment</a:t>
            </a:r>
          </a:p>
        </p:txBody>
      </p:sp>
    </p:spTree>
    <p:extLst>
      <p:ext uri="{BB962C8B-B14F-4D97-AF65-F5344CB8AC3E}">
        <p14:creationId xmlns:p14="http://schemas.microsoft.com/office/powerpoint/2010/main" val="1836496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3"/>
          <a:stretch>
            <a:fillRect/>
          </a:stretch>
        </p:blipFill>
        <p:spPr>
          <a:xfrm>
            <a:off x="1638099" y="2747912"/>
            <a:ext cx="2038542" cy="1377892"/>
          </a:xfrm>
          <a:prstGeom prst="rect">
            <a:avLst/>
          </a:prstGeom>
        </p:spPr>
      </p:pic>
      <p:sp>
        <p:nvSpPr>
          <p:cNvPr id="3" name="Content Placeholder 2"/>
          <p:cNvSpPr>
            <a:spLocks noGrp="1"/>
          </p:cNvSpPr>
          <p:nvPr>
            <p:ph idx="1"/>
          </p:nvPr>
        </p:nvSpPr>
        <p:spPr>
          <a:xfrm>
            <a:off x="838200" y="1825625"/>
            <a:ext cx="10515600" cy="698380"/>
          </a:xfrm>
        </p:spPr>
        <p:txBody>
          <a:bodyPr/>
          <a:lstStyle/>
          <a:p>
            <a:pPr marL="0" indent="0">
              <a:buNone/>
            </a:pPr>
            <a:r>
              <a:rPr lang="en-US" dirty="0" smtClean="0"/>
              <a:t>Each axis of an </a:t>
            </a:r>
            <a:r>
              <a:rPr lang="en-US" dirty="0" err="1" smtClean="0"/>
              <a:t>aabb</a:t>
            </a:r>
            <a:r>
              <a:rPr lang="en-US" dirty="0" smtClean="0"/>
              <a:t> is independent.</a:t>
            </a:r>
          </a:p>
        </p:txBody>
      </p:sp>
      <p:sp>
        <p:nvSpPr>
          <p:cNvPr id="2" name="Title 1"/>
          <p:cNvSpPr>
            <a:spLocks noGrp="1"/>
          </p:cNvSpPr>
          <p:nvPr>
            <p:ph type="title"/>
          </p:nvPr>
        </p:nvSpPr>
        <p:spPr/>
        <p:txBody>
          <a:bodyPr/>
          <a:lstStyle/>
          <a:p>
            <a:r>
              <a:rPr lang="en-US" dirty="0" smtClean="0"/>
              <a:t>Point vs. Aabb</a:t>
            </a:r>
            <a:endParaRPr lang="en-US" dirty="0"/>
          </a:p>
        </p:txBody>
      </p:sp>
      <p:sp>
        <p:nvSpPr>
          <p:cNvPr id="9" name="Content Placeholder 2"/>
          <p:cNvSpPr txBox="1">
            <a:spLocks/>
          </p:cNvSpPr>
          <p:nvPr/>
        </p:nvSpPr>
        <p:spPr>
          <a:xfrm>
            <a:off x="1508087" y="2380175"/>
            <a:ext cx="2477878" cy="490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smtClean="0"/>
              <a:t>Instead of Point vs. </a:t>
            </a:r>
            <a:r>
              <a:rPr lang="en-US" sz="1800" dirty="0" err="1" smtClean="0"/>
              <a:t>Aabb</a:t>
            </a:r>
            <a:endParaRPr lang="en-US" sz="1800" dirty="0" smtClean="0"/>
          </a:p>
        </p:txBody>
      </p:sp>
      <p:sp>
        <p:nvSpPr>
          <p:cNvPr id="23" name="Content Placeholder 2"/>
          <p:cNvSpPr txBox="1">
            <a:spLocks/>
          </p:cNvSpPr>
          <p:nvPr/>
        </p:nvSpPr>
        <p:spPr>
          <a:xfrm>
            <a:off x="7369894" y="2380174"/>
            <a:ext cx="2949614" cy="4903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smtClean="0"/>
              <a:t>Test each axis independently</a:t>
            </a:r>
          </a:p>
        </p:txBody>
      </p:sp>
      <mc:AlternateContent xmlns:mc="http://schemas.openxmlformats.org/markup-compatibility/2006" xmlns:a14="http://schemas.microsoft.com/office/drawing/2010/main">
        <mc:Choice Requires="a14">
          <p:sp>
            <p:nvSpPr>
              <p:cNvPr id="24" name="Content Placeholder 2"/>
              <p:cNvSpPr txBox="1">
                <a:spLocks/>
              </p:cNvSpPr>
              <p:nvPr/>
            </p:nvSpPr>
            <p:spPr>
              <a:xfrm>
                <a:off x="8148442" y="4563261"/>
                <a:ext cx="324998" cy="3409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𝑝</m:t>
                              </m:r>
                            </m:e>
                          </m:acc>
                        </m:e>
                        <m:sub>
                          <m:r>
                            <a:rPr lang="en-US" sz="1800" b="0" i="1" smtClean="0">
                              <a:latin typeface="Cambria Math" panose="02040503050406030204" pitchFamily="18" charset="0"/>
                            </a:rPr>
                            <m:t>𝑥</m:t>
                          </m:r>
                        </m:sub>
                      </m:sSub>
                    </m:oMath>
                  </m:oMathPara>
                </a14:m>
                <a:endParaRPr lang="en-US" sz="1800" dirty="0" smtClean="0"/>
              </a:p>
            </p:txBody>
          </p:sp>
        </mc:Choice>
        <mc:Fallback xmlns="">
          <p:sp>
            <p:nvSpPr>
              <p:cNvPr id="24" name="Content Placeholder 2"/>
              <p:cNvSpPr txBox="1">
                <a:spLocks noRot="1" noChangeAspect="1" noMove="1" noResize="1" noEditPoints="1" noAdjustHandles="1" noChangeArrowheads="1" noChangeShapeType="1" noTextEdit="1"/>
              </p:cNvSpPr>
              <p:nvPr/>
            </p:nvSpPr>
            <p:spPr>
              <a:xfrm>
                <a:off x="8148442" y="4563261"/>
                <a:ext cx="324998" cy="340914"/>
              </a:xfrm>
              <a:prstGeom prst="rect">
                <a:avLst/>
              </a:prstGeom>
              <a:blipFill rotWithShape="0">
                <a:blip r:embed="rId4"/>
                <a:stretch>
                  <a:fillRect t="-32727" r="-24528"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Content Placeholder 2"/>
              <p:cNvSpPr txBox="1">
                <a:spLocks/>
              </p:cNvSpPr>
              <p:nvPr/>
            </p:nvSpPr>
            <p:spPr>
              <a:xfrm>
                <a:off x="10195018" y="3752188"/>
                <a:ext cx="335372" cy="3409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𝑝</m:t>
                              </m:r>
                            </m:e>
                          </m:acc>
                        </m:e>
                        <m:sub>
                          <m:r>
                            <a:rPr lang="en-US" sz="1800" b="0" i="1" smtClean="0">
                              <a:latin typeface="Cambria Math" panose="02040503050406030204" pitchFamily="18" charset="0"/>
                            </a:rPr>
                            <m:t>𝑦</m:t>
                          </m:r>
                        </m:sub>
                      </m:sSub>
                    </m:oMath>
                  </m:oMathPara>
                </a14:m>
                <a:endParaRPr lang="en-US" sz="1800" dirty="0" smtClean="0"/>
              </a:p>
            </p:txBody>
          </p:sp>
        </mc:Choice>
        <mc:Fallback xmlns="">
          <p:sp>
            <p:nvSpPr>
              <p:cNvPr id="25" name="Content Placeholder 2"/>
              <p:cNvSpPr txBox="1">
                <a:spLocks noRot="1" noChangeAspect="1" noMove="1" noResize="1" noEditPoints="1" noAdjustHandles="1" noChangeArrowheads="1" noChangeShapeType="1" noTextEdit="1"/>
              </p:cNvSpPr>
              <p:nvPr/>
            </p:nvSpPr>
            <p:spPr>
              <a:xfrm>
                <a:off x="10195018" y="3752188"/>
                <a:ext cx="335372" cy="340914"/>
              </a:xfrm>
              <a:prstGeom prst="rect">
                <a:avLst/>
              </a:prstGeom>
              <a:blipFill rotWithShape="0">
                <a:blip r:embed="rId5"/>
                <a:stretch>
                  <a:fillRect t="-30909" r="-25455" b="-12727"/>
                </a:stretch>
              </a:blipFill>
            </p:spPr>
            <p:txBody>
              <a:bodyPr/>
              <a:lstStyle/>
              <a:p>
                <a:r>
                  <a:rPr lang="en-US">
                    <a:noFill/>
                  </a:rPr>
                  <a:t> </a:t>
                </a:r>
              </a:p>
            </p:txBody>
          </p:sp>
        </mc:Fallback>
      </mc:AlternateContent>
      <p:pic>
        <p:nvPicPr>
          <p:cNvPr id="27" name="Picture 26"/>
          <p:cNvPicPr>
            <a:picLocks noChangeAspect="1"/>
          </p:cNvPicPr>
          <p:nvPr/>
        </p:nvPicPr>
        <p:blipFill>
          <a:blip r:embed="rId6"/>
          <a:stretch>
            <a:fillRect/>
          </a:stretch>
        </p:blipFill>
        <p:spPr>
          <a:xfrm>
            <a:off x="7494385" y="2650117"/>
            <a:ext cx="2700633" cy="1970908"/>
          </a:xfrm>
          <a:prstGeom prst="rect">
            <a:avLst/>
          </a:prstGeom>
        </p:spPr>
      </p:pic>
      <mc:AlternateContent xmlns:mc="http://schemas.openxmlformats.org/markup-compatibility/2006" xmlns:a14="http://schemas.microsoft.com/office/drawing/2010/main">
        <mc:Choice Requires="a14">
          <p:sp>
            <p:nvSpPr>
              <p:cNvPr id="28" name="Content Placeholder 2"/>
              <p:cNvSpPr txBox="1">
                <a:spLocks/>
              </p:cNvSpPr>
              <p:nvPr/>
            </p:nvSpPr>
            <p:spPr>
              <a:xfrm>
                <a:off x="716372" y="5187325"/>
                <a:ext cx="10515600" cy="12795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Defining a test for one dimension is easy.</a:t>
                </a:r>
              </a:p>
              <a:p>
                <a:pPr marL="0" indent="0">
                  <a:buFont typeface="Arial" panose="020B0604020202020204" pitchFamily="34" charset="0"/>
                  <a:buNone/>
                </a:pPr>
                <a:r>
                  <a:rPr lang="en-US" dirty="0" smtClean="0"/>
                  <a:t>We can extend to </a:t>
                </a:r>
                <a14:m>
                  <m:oMath xmlns:m="http://schemas.openxmlformats.org/officeDocument/2006/math">
                    <m:r>
                      <a:rPr lang="en-US" i="1" dirty="0" smtClean="0">
                        <a:latin typeface="Cambria Math" panose="02040503050406030204" pitchFamily="18" charset="0"/>
                      </a:rPr>
                      <m:t>𝑛</m:t>
                    </m:r>
                  </m:oMath>
                </a14:m>
                <a:r>
                  <a:rPr lang="en-US" dirty="0" smtClean="0"/>
                  <a:t> dimensions later.</a:t>
                </a:r>
              </a:p>
            </p:txBody>
          </p:sp>
        </mc:Choice>
        <mc:Fallback xmlns="">
          <p:sp>
            <p:nvSpPr>
              <p:cNvPr id="28" name="Content Placeholder 2"/>
              <p:cNvSpPr txBox="1">
                <a:spLocks noRot="1" noChangeAspect="1" noMove="1" noResize="1" noEditPoints="1" noAdjustHandles="1" noChangeArrowheads="1" noChangeShapeType="1" noTextEdit="1"/>
              </p:cNvSpPr>
              <p:nvPr/>
            </p:nvSpPr>
            <p:spPr>
              <a:xfrm>
                <a:off x="716372" y="5187325"/>
                <a:ext cx="10515600" cy="1279576"/>
              </a:xfrm>
              <a:prstGeom prst="rect">
                <a:avLst/>
              </a:prstGeom>
              <a:blipFill rotWithShape="0">
                <a:blip r:embed="rId7"/>
                <a:stretch>
                  <a:fillRect l="-1217" t="-80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Content Placeholder 2"/>
              <p:cNvSpPr txBox="1">
                <a:spLocks/>
              </p:cNvSpPr>
              <p:nvPr/>
            </p:nvSpPr>
            <p:spPr>
              <a:xfrm>
                <a:off x="2197222" y="3595699"/>
                <a:ext cx="324998" cy="3409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𝑝</m:t>
                          </m:r>
                        </m:e>
                      </m:acc>
                    </m:oMath>
                  </m:oMathPara>
                </a14:m>
                <a:endParaRPr lang="en-US" sz="1800" dirty="0" smtClean="0"/>
              </a:p>
            </p:txBody>
          </p:sp>
        </mc:Choice>
        <mc:Fallback xmlns="">
          <p:sp>
            <p:nvSpPr>
              <p:cNvPr id="29" name="Content Placeholder 2"/>
              <p:cNvSpPr txBox="1">
                <a:spLocks noRot="1" noChangeAspect="1" noMove="1" noResize="1" noEditPoints="1" noAdjustHandles="1" noChangeArrowheads="1" noChangeShapeType="1" noTextEdit="1"/>
              </p:cNvSpPr>
              <p:nvPr/>
            </p:nvSpPr>
            <p:spPr>
              <a:xfrm>
                <a:off x="2197222" y="3595699"/>
                <a:ext cx="324998" cy="340914"/>
              </a:xfrm>
              <a:prstGeom prst="rect">
                <a:avLst/>
              </a:prstGeom>
              <a:blipFill rotWithShape="0">
                <a:blip r:embed="rId8"/>
                <a:stretch>
                  <a:fillRect t="-32143" r="-25926" b="-7143"/>
                </a:stretch>
              </a:blipFill>
            </p:spPr>
            <p:txBody>
              <a:bodyPr/>
              <a:lstStyle/>
              <a:p>
                <a:r>
                  <a:rPr lang="en-US">
                    <a:noFill/>
                  </a:rPr>
                  <a:t> </a:t>
                </a:r>
              </a:p>
            </p:txBody>
          </p:sp>
        </mc:Fallback>
      </mc:AlternateContent>
    </p:spTree>
    <p:extLst>
      <p:ext uri="{BB962C8B-B14F-4D97-AF65-F5344CB8AC3E}">
        <p14:creationId xmlns:p14="http://schemas.microsoft.com/office/powerpoint/2010/main" val="3172831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698380"/>
          </a:xfrm>
        </p:spPr>
        <p:txBody>
          <a:bodyPr/>
          <a:lstStyle/>
          <a:p>
            <a:pPr marL="0" indent="0">
              <a:buNone/>
            </a:pPr>
            <a:r>
              <a:rPr lang="en-US" dirty="0" smtClean="0"/>
              <a:t>How do we test one axis?</a:t>
            </a:r>
          </a:p>
        </p:txBody>
      </p:sp>
      <p:sp>
        <p:nvSpPr>
          <p:cNvPr id="2" name="Title 1"/>
          <p:cNvSpPr>
            <a:spLocks noGrp="1"/>
          </p:cNvSpPr>
          <p:nvPr>
            <p:ph type="title"/>
          </p:nvPr>
        </p:nvSpPr>
        <p:spPr/>
        <p:txBody>
          <a:bodyPr/>
          <a:lstStyle/>
          <a:p>
            <a:r>
              <a:rPr lang="en-US" dirty="0" smtClean="0"/>
              <a:t>Point vs. </a:t>
            </a:r>
            <a:r>
              <a:rPr lang="en-US" dirty="0" err="1" smtClean="0"/>
              <a:t>Aabb</a:t>
            </a:r>
            <a:r>
              <a:rPr lang="en-US" dirty="0" smtClean="0"/>
              <a:t> – 1 Dimension Test</a:t>
            </a:r>
            <a:endParaRPr lang="en-US" dirty="0"/>
          </a:p>
        </p:txBody>
      </p:sp>
      <p:pic>
        <p:nvPicPr>
          <p:cNvPr id="4" name="Picture 3"/>
          <p:cNvPicPr>
            <a:picLocks noChangeAspect="1"/>
          </p:cNvPicPr>
          <p:nvPr/>
        </p:nvPicPr>
        <p:blipFill>
          <a:blip r:embed="rId3"/>
          <a:stretch>
            <a:fillRect/>
          </a:stretch>
        </p:blipFill>
        <p:spPr>
          <a:xfrm>
            <a:off x="2596535" y="2524005"/>
            <a:ext cx="5109460" cy="426233"/>
          </a:xfrm>
          <a:prstGeom prst="rect">
            <a:avLst/>
          </a:prstGeom>
        </p:spPr>
      </p:pic>
      <mc:AlternateContent xmlns:mc="http://schemas.openxmlformats.org/markup-compatibility/2006" xmlns:a14="http://schemas.microsoft.com/office/drawing/2010/main">
        <mc:Choice Requires="a14">
          <p:sp>
            <p:nvSpPr>
              <p:cNvPr id="13" name="Content Placeholder 2"/>
              <p:cNvSpPr txBox="1">
                <a:spLocks/>
              </p:cNvSpPr>
              <p:nvPr/>
            </p:nvSpPr>
            <p:spPr>
              <a:xfrm>
                <a:off x="2689033" y="2950238"/>
                <a:ext cx="671111" cy="34919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𝑚𝑖𝑛</m:t>
                      </m:r>
                    </m:oMath>
                  </m:oMathPara>
                </a14:m>
                <a:endParaRPr lang="en-US" dirty="0" smtClean="0"/>
              </a:p>
            </p:txBody>
          </p:sp>
        </mc:Choice>
        <mc:Fallback xmlns="">
          <p:sp>
            <p:nvSpPr>
              <p:cNvPr id="13" name="Content Placeholder 2"/>
              <p:cNvSpPr txBox="1">
                <a:spLocks noRot="1" noChangeAspect="1" noMove="1" noResize="1" noEditPoints="1" noAdjustHandles="1" noChangeArrowheads="1" noChangeShapeType="1" noTextEdit="1"/>
              </p:cNvSpPr>
              <p:nvPr/>
            </p:nvSpPr>
            <p:spPr>
              <a:xfrm>
                <a:off x="2689033" y="2950238"/>
                <a:ext cx="671111" cy="34919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ontent Placeholder 2"/>
              <p:cNvSpPr txBox="1">
                <a:spLocks/>
              </p:cNvSpPr>
              <p:nvPr/>
            </p:nvSpPr>
            <p:spPr>
              <a:xfrm>
                <a:off x="6930527" y="2936939"/>
                <a:ext cx="671111" cy="34919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𝑚𝑎𝑥</m:t>
                      </m:r>
                    </m:oMath>
                  </m:oMathPara>
                </a14:m>
                <a:endParaRPr lang="en-US" dirty="0" smtClean="0"/>
              </a:p>
            </p:txBody>
          </p:sp>
        </mc:Choice>
        <mc:Fallback xmlns="">
          <p:sp>
            <p:nvSpPr>
              <p:cNvPr id="14" name="Content Placeholder 2"/>
              <p:cNvSpPr txBox="1">
                <a:spLocks noRot="1" noChangeAspect="1" noMove="1" noResize="1" noEditPoints="1" noAdjustHandles="1" noChangeArrowheads="1" noChangeShapeType="1" noTextEdit="1"/>
              </p:cNvSpPr>
              <p:nvPr/>
            </p:nvSpPr>
            <p:spPr>
              <a:xfrm>
                <a:off x="6930527" y="2936939"/>
                <a:ext cx="671111" cy="34919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p:cNvSpPr txBox="1">
                <a:spLocks/>
              </p:cNvSpPr>
              <p:nvPr/>
            </p:nvSpPr>
            <p:spPr>
              <a:xfrm>
                <a:off x="4092420" y="2950238"/>
                <a:ext cx="671111" cy="34919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𝑝</m:t>
                      </m:r>
                    </m:oMath>
                  </m:oMathPara>
                </a14:m>
                <a:endParaRPr lang="en-US" dirty="0" smtClean="0"/>
              </a:p>
            </p:txBody>
          </p:sp>
        </mc:Choice>
        <mc:Fallback xmlns="">
          <p:sp>
            <p:nvSpPr>
              <p:cNvPr id="15" name="Content Placeholder 2"/>
              <p:cNvSpPr txBox="1">
                <a:spLocks noRot="1" noChangeAspect="1" noMove="1" noResize="1" noEditPoints="1" noAdjustHandles="1" noChangeArrowheads="1" noChangeShapeType="1" noTextEdit="1"/>
              </p:cNvSpPr>
              <p:nvPr/>
            </p:nvSpPr>
            <p:spPr>
              <a:xfrm>
                <a:off x="4092420" y="2950238"/>
                <a:ext cx="671111" cy="349190"/>
              </a:xfrm>
              <a:prstGeom prst="rect">
                <a:avLst/>
              </a:prstGeom>
              <a:blipFill rotWithShape="0">
                <a:blip r:embed="rId6"/>
                <a:stretch>
                  <a:fillRect b="-52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Content Placeholder 2"/>
              <p:cNvSpPr txBox="1">
                <a:spLocks/>
              </p:cNvSpPr>
              <p:nvPr/>
            </p:nvSpPr>
            <p:spPr>
              <a:xfrm>
                <a:off x="848411" y="3363171"/>
                <a:ext cx="10515600" cy="30486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Two main ways:</a:t>
                </a:r>
              </a:p>
              <a:p>
                <a:pPr marL="0" indent="0">
                  <a:buFont typeface="Arial" panose="020B0604020202020204" pitchFamily="34" charset="0"/>
                  <a:buNone/>
                </a:pPr>
                <a:r>
                  <a:rPr lang="en-US" dirty="0"/>
                  <a:t>	</a:t>
                </a:r>
                <a:r>
                  <a:rPr lang="en-US" dirty="0" smtClean="0"/>
                  <a:t>Intersection Test: </a:t>
                </a:r>
                <a14:m>
                  <m:oMath xmlns:m="http://schemas.openxmlformats.org/officeDocument/2006/math">
                    <m:r>
                      <a:rPr lang="en-US" b="0" i="1" smtClean="0">
                        <a:latin typeface="Cambria Math" panose="02040503050406030204" pitchFamily="18" charset="0"/>
                      </a:rPr>
                      <m:t>𝑚𝑖𝑛</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𝑚𝑎𝑥</m:t>
                    </m:r>
                    <m:r>
                      <a:rPr lang="en-US" b="0" i="1" smtClean="0">
                        <a:latin typeface="Cambria Math" panose="02040503050406030204" pitchFamily="18" charset="0"/>
                      </a:rPr>
                      <m:t> </m:t>
                    </m:r>
                  </m:oMath>
                </a14:m>
                <a:endParaRPr lang="en-US" b="0" dirty="0" smtClean="0"/>
              </a:p>
              <a:p>
                <a:pPr marL="0" indent="0">
                  <a:buFont typeface="Arial" panose="020B0604020202020204" pitchFamily="34" charset="0"/>
                  <a:buNone/>
                </a:pPr>
                <a:r>
                  <a:rPr lang="en-US" dirty="0" smtClean="0"/>
                  <a:t>	Non-Intersection Test: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&lt;</m:t>
                    </m:r>
                    <m:r>
                      <a:rPr lang="en-US" b="0" i="1" smtClean="0">
                        <a:latin typeface="Cambria Math" panose="02040503050406030204" pitchFamily="18" charset="0"/>
                      </a:rPr>
                      <m:t>𝑚𝑖𝑛</m:t>
                    </m:r>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&gt;</m:t>
                    </m:r>
                    <m:r>
                      <a:rPr lang="en-US" b="0" i="1" smtClean="0">
                        <a:latin typeface="Cambria Math" panose="02040503050406030204" pitchFamily="18" charset="0"/>
                      </a:rPr>
                      <m:t>𝑚𝑎𝑥</m:t>
                    </m:r>
                  </m:oMath>
                </a14:m>
                <a:endParaRPr lang="en-US" b="0" dirty="0" smtClean="0"/>
              </a:p>
              <a:p>
                <a:pPr marL="0" indent="0">
                  <a:buFont typeface="Arial" panose="020B0604020202020204" pitchFamily="34" charset="0"/>
                  <a:buNone/>
                </a:pPr>
                <a:endParaRPr lang="en-US" dirty="0" smtClean="0"/>
              </a:p>
            </p:txBody>
          </p:sp>
        </mc:Choice>
        <mc:Fallback>
          <p:sp>
            <p:nvSpPr>
              <p:cNvPr id="16" name="Content Placeholder 2"/>
              <p:cNvSpPr txBox="1">
                <a:spLocks noRot="1" noChangeAspect="1" noMove="1" noResize="1" noEditPoints="1" noAdjustHandles="1" noChangeArrowheads="1" noChangeShapeType="1" noTextEdit="1"/>
              </p:cNvSpPr>
              <p:nvPr/>
            </p:nvSpPr>
            <p:spPr>
              <a:xfrm>
                <a:off x="848411" y="3363171"/>
                <a:ext cx="10515600" cy="3048645"/>
              </a:xfrm>
              <a:prstGeom prst="rect">
                <a:avLst/>
              </a:prstGeom>
              <a:blipFill rotWithShape="0">
                <a:blip r:embed="rId7"/>
                <a:stretch>
                  <a:fillRect l="-1159" t="-3400"/>
                </a:stretch>
              </a:blipFill>
            </p:spPr>
            <p:txBody>
              <a:bodyPr/>
              <a:lstStyle/>
              <a:p>
                <a:r>
                  <a:rPr lang="en-US">
                    <a:noFill/>
                  </a:rPr>
                  <a:t> </a:t>
                </a:r>
              </a:p>
            </p:txBody>
          </p:sp>
        </mc:Fallback>
      </mc:AlternateContent>
    </p:spTree>
    <p:extLst>
      <p:ext uri="{BB962C8B-B14F-4D97-AF65-F5344CB8AC3E}">
        <p14:creationId xmlns:p14="http://schemas.microsoft.com/office/powerpoint/2010/main" val="1718241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698380"/>
              </a:xfrm>
            </p:spPr>
            <p:txBody>
              <a:bodyPr>
                <a:normAutofit/>
              </a:bodyPr>
              <a:lstStyle/>
              <a:p>
                <a:pPr marL="0" indent="0">
                  <a:buNone/>
                </a:pPr>
                <a:r>
                  <a:rPr lang="en-US" dirty="0" smtClean="0"/>
                  <a:t>How do we combine the 1-dimensions test to </a:t>
                </a:r>
                <a:r>
                  <a:rPr lang="en-US" dirty="0" err="1" smtClean="0"/>
                  <a:t>get</a:t>
                </a:r>
                <a:r>
                  <a:rPr lang="en-US" dirty="0" smtClean="0"/>
                  <a:t> </a:t>
                </a:r>
                <a14:m>
                  <m:oMath xmlns:m="http://schemas.openxmlformats.org/officeDocument/2006/math">
                    <m:r>
                      <a:rPr lang="en-US" i="1" dirty="0" smtClean="0">
                        <a:latin typeface="Cambria Math" panose="02040503050406030204" pitchFamily="18" charset="0"/>
                      </a:rPr>
                      <m:t>𝑛</m:t>
                    </m:r>
                  </m:oMath>
                </a14:m>
                <a:r>
                  <a:rPr lang="en-US" dirty="0" smtClean="0"/>
                  <a:t>-dimensions?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698380"/>
              </a:xfrm>
              <a:blipFill rotWithShape="0">
                <a:blip r:embed="rId3"/>
                <a:stretch>
                  <a:fillRect l="-1217" t="-1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Point vs. </a:t>
                </a:r>
                <a:r>
                  <a:rPr lang="en-US" dirty="0" err="1" smtClean="0"/>
                  <a:t>Aabb</a:t>
                </a:r>
                <a:r>
                  <a:rPr lang="en-US" dirty="0" smtClean="0"/>
                  <a:t> – </a:t>
                </a:r>
                <a14:m>
                  <m:oMath xmlns:m="http://schemas.openxmlformats.org/officeDocument/2006/math">
                    <m:r>
                      <a:rPr lang="en-US" i="1" dirty="0" smtClean="0">
                        <a:latin typeface="Cambria Math" panose="02040503050406030204" pitchFamily="18" charset="0"/>
                      </a:rPr>
                      <m:t>𝑛</m:t>
                    </m:r>
                  </m:oMath>
                </a14:m>
                <a:r>
                  <a:rPr lang="en-US" dirty="0" smtClean="0"/>
                  <a:t> Dimensions</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4"/>
                <a:stretch>
                  <a:fillRect l="-2377"/>
                </a:stretch>
              </a:blipFill>
            </p:spPr>
            <p:txBody>
              <a:bodyPr/>
              <a:lstStyle/>
              <a:p>
                <a:r>
                  <a:rPr lang="en-US">
                    <a:noFill/>
                  </a:rPr>
                  <a:t> </a:t>
                </a:r>
              </a:p>
            </p:txBody>
          </p:sp>
        </mc:Fallback>
      </mc:AlternateContent>
      <p:sp>
        <p:nvSpPr>
          <p:cNvPr id="16" name="Content Placeholder 2"/>
          <p:cNvSpPr txBox="1">
            <a:spLocks/>
          </p:cNvSpPr>
          <p:nvPr/>
        </p:nvSpPr>
        <p:spPr>
          <a:xfrm>
            <a:off x="848411" y="3363172"/>
            <a:ext cx="10515600" cy="11978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Intersection Test: If all axes are contained</a:t>
            </a:r>
          </a:p>
          <a:p>
            <a:pPr marL="0" indent="0">
              <a:buFont typeface="Arial" panose="020B0604020202020204" pitchFamily="34" charset="0"/>
              <a:buNone/>
            </a:pPr>
            <a:r>
              <a:rPr lang="en-US" dirty="0" smtClean="0"/>
              <a:t>Non-Intersection Test: If any axis isn’t contained</a:t>
            </a:r>
          </a:p>
        </p:txBody>
      </p:sp>
      <p:sp>
        <p:nvSpPr>
          <p:cNvPr id="9" name="Content Placeholder 2"/>
          <p:cNvSpPr txBox="1">
            <a:spLocks/>
          </p:cNvSpPr>
          <p:nvPr/>
        </p:nvSpPr>
        <p:spPr>
          <a:xfrm>
            <a:off x="1289086" y="5766765"/>
            <a:ext cx="9143888" cy="5989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*Some tests will be much easier to write for non-intersection</a:t>
            </a:r>
          </a:p>
        </p:txBody>
      </p:sp>
    </p:spTree>
    <p:extLst>
      <p:ext uri="{BB962C8B-B14F-4D97-AF65-F5344CB8AC3E}">
        <p14:creationId xmlns:p14="http://schemas.microsoft.com/office/powerpoint/2010/main" val="1773132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15318" y="2700337"/>
            <a:ext cx="7852864" cy="3609848"/>
          </a:xfrm>
          <a:prstGeom prst="rect">
            <a:avLst/>
          </a:prstGeom>
        </p:spPr>
      </p:pic>
      <p:sp>
        <p:nvSpPr>
          <p:cNvPr id="2" name="Title 1"/>
          <p:cNvSpPr>
            <a:spLocks noGrp="1"/>
          </p:cNvSpPr>
          <p:nvPr>
            <p:ph type="title"/>
          </p:nvPr>
        </p:nvSpPr>
        <p:spPr/>
        <p:txBody>
          <a:bodyPr/>
          <a:lstStyle/>
          <a:p>
            <a:r>
              <a:rPr lang="en-US" dirty="0" smtClean="0"/>
              <a:t>Aabb vs. Aabb</a:t>
            </a:r>
            <a:endParaRPr lang="en-US" dirty="0"/>
          </a:p>
        </p:txBody>
      </p:sp>
      <p:sp>
        <p:nvSpPr>
          <p:cNvPr id="3" name="Content Placeholder 2"/>
          <p:cNvSpPr>
            <a:spLocks noGrp="1"/>
          </p:cNvSpPr>
          <p:nvPr>
            <p:ph idx="1"/>
          </p:nvPr>
        </p:nvSpPr>
        <p:spPr/>
        <p:txBody>
          <a:bodyPr/>
          <a:lstStyle/>
          <a:p>
            <a:pPr marL="0" indent="0">
              <a:buNone/>
            </a:pPr>
            <a:r>
              <a:rPr lang="en-US" dirty="0" smtClean="0"/>
              <a:t>First look at one axis.</a:t>
            </a:r>
          </a:p>
        </p:txBody>
      </p:sp>
    </p:spTree>
    <p:extLst>
      <p:ext uri="{BB962C8B-B14F-4D97-AF65-F5344CB8AC3E}">
        <p14:creationId xmlns:p14="http://schemas.microsoft.com/office/powerpoint/2010/main" val="2800768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8192867" y="2549174"/>
            <a:ext cx="3757351" cy="1841500"/>
          </a:xfrm>
          <a:prstGeom prst="rect">
            <a:avLst/>
          </a:prstGeom>
        </p:spPr>
      </p:pic>
      <p:pic>
        <p:nvPicPr>
          <p:cNvPr id="14" name="Picture 13"/>
          <p:cNvPicPr>
            <a:picLocks noChangeAspect="1"/>
          </p:cNvPicPr>
          <p:nvPr/>
        </p:nvPicPr>
        <p:blipFill>
          <a:blip r:embed="rId4"/>
          <a:stretch>
            <a:fillRect/>
          </a:stretch>
        </p:blipFill>
        <p:spPr>
          <a:xfrm>
            <a:off x="8192868" y="4505565"/>
            <a:ext cx="3757351" cy="1841500"/>
          </a:xfrm>
          <a:prstGeom prst="rect">
            <a:avLst/>
          </a:prstGeom>
        </p:spPr>
      </p:pic>
      <p:pic>
        <p:nvPicPr>
          <p:cNvPr id="13" name="Picture 12"/>
          <p:cNvPicPr>
            <a:picLocks noChangeAspect="1"/>
          </p:cNvPicPr>
          <p:nvPr/>
        </p:nvPicPr>
        <p:blipFill>
          <a:blip r:embed="rId5"/>
          <a:stretch>
            <a:fillRect/>
          </a:stretch>
        </p:blipFill>
        <p:spPr>
          <a:xfrm>
            <a:off x="4217321" y="4505565"/>
            <a:ext cx="3757351" cy="1841500"/>
          </a:xfrm>
          <a:prstGeom prst="rect">
            <a:avLst/>
          </a:prstGeom>
        </p:spPr>
      </p:pic>
      <p:pic>
        <p:nvPicPr>
          <p:cNvPr id="12" name="Picture 11"/>
          <p:cNvPicPr>
            <a:picLocks noChangeAspect="1"/>
          </p:cNvPicPr>
          <p:nvPr/>
        </p:nvPicPr>
        <p:blipFill>
          <a:blip r:embed="rId6"/>
          <a:stretch>
            <a:fillRect/>
          </a:stretch>
        </p:blipFill>
        <p:spPr>
          <a:xfrm>
            <a:off x="4217322" y="2549174"/>
            <a:ext cx="3757351" cy="1841500"/>
          </a:xfrm>
          <a:prstGeom prst="rect">
            <a:avLst/>
          </a:prstGeom>
        </p:spPr>
      </p:pic>
      <p:pic>
        <p:nvPicPr>
          <p:cNvPr id="6" name="Picture 5"/>
          <p:cNvPicPr>
            <a:picLocks noChangeAspect="1"/>
          </p:cNvPicPr>
          <p:nvPr/>
        </p:nvPicPr>
        <p:blipFill>
          <a:blip r:embed="rId7"/>
          <a:stretch>
            <a:fillRect/>
          </a:stretch>
        </p:blipFill>
        <p:spPr>
          <a:xfrm>
            <a:off x="241774" y="4505565"/>
            <a:ext cx="3757351" cy="1841500"/>
          </a:xfrm>
          <a:prstGeom prst="rect">
            <a:avLst/>
          </a:prstGeom>
        </p:spPr>
      </p:pic>
      <p:pic>
        <p:nvPicPr>
          <p:cNvPr id="4" name="Picture 3"/>
          <p:cNvPicPr>
            <a:picLocks noChangeAspect="1"/>
          </p:cNvPicPr>
          <p:nvPr/>
        </p:nvPicPr>
        <p:blipFill>
          <a:blip r:embed="rId8"/>
          <a:stretch>
            <a:fillRect/>
          </a:stretch>
        </p:blipFill>
        <p:spPr>
          <a:xfrm>
            <a:off x="241774" y="2633693"/>
            <a:ext cx="3757351" cy="1841500"/>
          </a:xfrm>
          <a:prstGeom prst="rect">
            <a:avLst/>
          </a:prstGeom>
        </p:spPr>
      </p:pic>
      <p:sp>
        <p:nvSpPr>
          <p:cNvPr id="2" name="Title 1"/>
          <p:cNvSpPr>
            <a:spLocks noGrp="1"/>
          </p:cNvSpPr>
          <p:nvPr>
            <p:ph type="title"/>
          </p:nvPr>
        </p:nvSpPr>
        <p:spPr/>
        <p:txBody>
          <a:bodyPr/>
          <a:lstStyle/>
          <a:p>
            <a:r>
              <a:rPr lang="en-US" dirty="0" smtClean="0"/>
              <a:t>Aabb vs. Aabb</a:t>
            </a:r>
            <a:endParaRPr lang="en-US" dirty="0"/>
          </a:p>
        </p:txBody>
      </p:sp>
      <p:sp>
        <p:nvSpPr>
          <p:cNvPr id="3" name="Content Placeholder 2"/>
          <p:cNvSpPr>
            <a:spLocks noGrp="1"/>
          </p:cNvSpPr>
          <p:nvPr>
            <p:ph idx="1"/>
          </p:nvPr>
        </p:nvSpPr>
        <p:spPr/>
        <p:txBody>
          <a:bodyPr/>
          <a:lstStyle/>
          <a:p>
            <a:pPr marL="0" indent="0">
              <a:buNone/>
            </a:pPr>
            <a:r>
              <a:rPr lang="en-US" dirty="0" smtClean="0"/>
              <a:t>6 Cases to consider</a:t>
            </a:r>
            <a:endParaRPr lang="en-US" dirty="0"/>
          </a:p>
        </p:txBody>
      </p:sp>
    </p:spTree>
    <p:extLst>
      <p:ext uri="{BB962C8B-B14F-4D97-AF65-F5344CB8AC3E}">
        <p14:creationId xmlns:p14="http://schemas.microsoft.com/office/powerpoint/2010/main" val="1346765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6870842" y="2593242"/>
            <a:ext cx="3757351" cy="1841500"/>
          </a:xfrm>
          <a:prstGeom prst="rect">
            <a:avLst/>
          </a:prstGeom>
        </p:spPr>
      </p:pic>
      <p:pic>
        <p:nvPicPr>
          <p:cNvPr id="14" name="Picture 13"/>
          <p:cNvPicPr>
            <a:picLocks noChangeAspect="1"/>
          </p:cNvPicPr>
          <p:nvPr/>
        </p:nvPicPr>
        <p:blipFill>
          <a:blip r:embed="rId4"/>
          <a:stretch>
            <a:fillRect/>
          </a:stretch>
        </p:blipFill>
        <p:spPr>
          <a:xfrm>
            <a:off x="6870843" y="4549633"/>
            <a:ext cx="3757351" cy="1841500"/>
          </a:xfrm>
          <a:prstGeom prst="rect">
            <a:avLst/>
          </a:prstGeom>
        </p:spPr>
      </p:pic>
      <p:pic>
        <p:nvPicPr>
          <p:cNvPr id="13" name="Picture 12"/>
          <p:cNvPicPr>
            <a:picLocks noChangeAspect="1"/>
          </p:cNvPicPr>
          <p:nvPr/>
        </p:nvPicPr>
        <p:blipFill>
          <a:blip r:embed="rId5"/>
          <a:stretch>
            <a:fillRect/>
          </a:stretch>
        </p:blipFill>
        <p:spPr>
          <a:xfrm>
            <a:off x="1694458" y="4549633"/>
            <a:ext cx="3757351" cy="1841500"/>
          </a:xfrm>
          <a:prstGeom prst="rect">
            <a:avLst/>
          </a:prstGeom>
        </p:spPr>
      </p:pic>
      <p:pic>
        <p:nvPicPr>
          <p:cNvPr id="12" name="Picture 11"/>
          <p:cNvPicPr>
            <a:picLocks noChangeAspect="1"/>
          </p:cNvPicPr>
          <p:nvPr/>
        </p:nvPicPr>
        <p:blipFill>
          <a:blip r:embed="rId6"/>
          <a:stretch>
            <a:fillRect/>
          </a:stretch>
        </p:blipFill>
        <p:spPr>
          <a:xfrm>
            <a:off x="1694459" y="2593242"/>
            <a:ext cx="3757351" cy="1841500"/>
          </a:xfrm>
          <a:prstGeom prst="rect">
            <a:avLst/>
          </a:prstGeom>
        </p:spPr>
      </p:pic>
      <p:sp>
        <p:nvSpPr>
          <p:cNvPr id="2" name="Title 1"/>
          <p:cNvSpPr>
            <a:spLocks noGrp="1"/>
          </p:cNvSpPr>
          <p:nvPr>
            <p:ph type="title"/>
          </p:nvPr>
        </p:nvSpPr>
        <p:spPr/>
        <p:txBody>
          <a:bodyPr/>
          <a:lstStyle/>
          <a:p>
            <a:r>
              <a:rPr lang="en-US" dirty="0" smtClean="0"/>
              <a:t>Aabb vs. Aabb</a:t>
            </a:r>
            <a:endParaRPr lang="en-US" dirty="0"/>
          </a:p>
        </p:txBody>
      </p:sp>
      <p:sp>
        <p:nvSpPr>
          <p:cNvPr id="3" name="Content Placeholder 2"/>
          <p:cNvSpPr>
            <a:spLocks noGrp="1"/>
          </p:cNvSpPr>
          <p:nvPr>
            <p:ph idx="1"/>
          </p:nvPr>
        </p:nvSpPr>
        <p:spPr>
          <a:xfrm>
            <a:off x="838200" y="1825625"/>
            <a:ext cx="10515600" cy="652726"/>
          </a:xfrm>
        </p:spPr>
        <p:txBody>
          <a:bodyPr>
            <a:normAutofit/>
          </a:bodyPr>
          <a:lstStyle/>
          <a:p>
            <a:pPr marL="0" indent="0">
              <a:buNone/>
            </a:pPr>
            <a:r>
              <a:rPr lang="en-US" dirty="0" smtClean="0"/>
              <a:t>How can we write a test for intersection from these 4 cases?</a:t>
            </a:r>
            <a:endParaRPr lang="en-US" dirty="0"/>
          </a:p>
        </p:txBody>
      </p:sp>
      <p:sp>
        <p:nvSpPr>
          <p:cNvPr id="10" name="Content Placeholder 2"/>
          <p:cNvSpPr txBox="1">
            <a:spLocks/>
          </p:cNvSpPr>
          <p:nvPr/>
        </p:nvSpPr>
        <p:spPr>
          <a:xfrm>
            <a:off x="1535010" y="3283921"/>
            <a:ext cx="644191" cy="46014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1.</a:t>
            </a:r>
            <a:endParaRPr lang="en-US" dirty="0"/>
          </a:p>
        </p:txBody>
      </p:sp>
      <p:sp>
        <p:nvSpPr>
          <p:cNvPr id="11" name="Content Placeholder 2"/>
          <p:cNvSpPr txBox="1">
            <a:spLocks/>
          </p:cNvSpPr>
          <p:nvPr/>
        </p:nvSpPr>
        <p:spPr>
          <a:xfrm>
            <a:off x="1535010" y="5240312"/>
            <a:ext cx="644191" cy="46014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3.</a:t>
            </a:r>
            <a:endParaRPr lang="en-US" dirty="0"/>
          </a:p>
        </p:txBody>
      </p:sp>
      <p:sp>
        <p:nvSpPr>
          <p:cNvPr id="16" name="Content Placeholder 2"/>
          <p:cNvSpPr txBox="1">
            <a:spLocks/>
          </p:cNvSpPr>
          <p:nvPr/>
        </p:nvSpPr>
        <p:spPr>
          <a:xfrm>
            <a:off x="6711394" y="3283921"/>
            <a:ext cx="644191" cy="46014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2.</a:t>
            </a:r>
            <a:endParaRPr lang="en-US" dirty="0"/>
          </a:p>
        </p:txBody>
      </p:sp>
      <p:sp>
        <p:nvSpPr>
          <p:cNvPr id="17" name="Content Placeholder 2"/>
          <p:cNvSpPr txBox="1">
            <a:spLocks/>
          </p:cNvSpPr>
          <p:nvPr/>
        </p:nvSpPr>
        <p:spPr>
          <a:xfrm>
            <a:off x="6711394" y="5240312"/>
            <a:ext cx="644191" cy="46014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4.</a:t>
            </a:r>
            <a:endParaRPr lang="en-US" dirty="0"/>
          </a:p>
        </p:txBody>
      </p:sp>
    </p:spTree>
    <p:extLst>
      <p:ext uri="{BB962C8B-B14F-4D97-AF65-F5344CB8AC3E}">
        <p14:creationId xmlns:p14="http://schemas.microsoft.com/office/powerpoint/2010/main" val="237326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5690990" y="2633693"/>
            <a:ext cx="3757351" cy="1841500"/>
          </a:xfrm>
          <a:prstGeom prst="rect">
            <a:avLst/>
          </a:prstGeom>
        </p:spPr>
      </p:pic>
      <p:pic>
        <p:nvPicPr>
          <p:cNvPr id="4" name="Picture 3"/>
          <p:cNvPicPr>
            <a:picLocks noChangeAspect="1"/>
          </p:cNvPicPr>
          <p:nvPr/>
        </p:nvPicPr>
        <p:blipFill>
          <a:blip r:embed="rId4"/>
          <a:stretch>
            <a:fillRect/>
          </a:stretch>
        </p:blipFill>
        <p:spPr>
          <a:xfrm>
            <a:off x="1120000" y="2633693"/>
            <a:ext cx="3757351" cy="1841500"/>
          </a:xfrm>
          <a:prstGeom prst="rect">
            <a:avLst/>
          </a:prstGeom>
        </p:spPr>
      </p:pic>
      <p:sp>
        <p:nvSpPr>
          <p:cNvPr id="2" name="Title 1"/>
          <p:cNvSpPr>
            <a:spLocks noGrp="1"/>
          </p:cNvSpPr>
          <p:nvPr>
            <p:ph type="title"/>
          </p:nvPr>
        </p:nvSpPr>
        <p:spPr/>
        <p:txBody>
          <a:bodyPr/>
          <a:lstStyle/>
          <a:p>
            <a:r>
              <a:rPr lang="en-US" dirty="0" smtClean="0"/>
              <a:t>Aabb vs. Aabb</a:t>
            </a:r>
            <a:endParaRPr lang="en-US" dirty="0"/>
          </a:p>
        </p:txBody>
      </p:sp>
      <p:sp>
        <p:nvSpPr>
          <p:cNvPr id="3" name="Content Placeholder 2"/>
          <p:cNvSpPr>
            <a:spLocks noGrp="1"/>
          </p:cNvSpPr>
          <p:nvPr>
            <p:ph idx="1"/>
          </p:nvPr>
        </p:nvSpPr>
        <p:spPr>
          <a:xfrm>
            <a:off x="1120000" y="1378774"/>
            <a:ext cx="10233800" cy="1254919"/>
          </a:xfrm>
        </p:spPr>
        <p:txBody>
          <a:bodyPr/>
          <a:lstStyle/>
          <a:p>
            <a:pPr marL="0" indent="0">
              <a:buNone/>
            </a:pPr>
            <a:r>
              <a:rPr lang="en-US" dirty="0"/>
              <a:t>How can we write a test for </a:t>
            </a:r>
            <a:r>
              <a:rPr lang="en-US" dirty="0" smtClean="0"/>
              <a:t>non-intersection </a:t>
            </a:r>
            <a:r>
              <a:rPr lang="en-US" dirty="0"/>
              <a:t>from these </a:t>
            </a:r>
            <a:r>
              <a:rPr lang="en-US" dirty="0" smtClean="0"/>
              <a:t>2 </a:t>
            </a:r>
            <a:r>
              <a:rPr lang="en-US" dirty="0"/>
              <a:t>cases?</a:t>
            </a:r>
          </a:p>
        </p:txBody>
      </p:sp>
      <p:sp>
        <p:nvSpPr>
          <p:cNvPr id="7" name="Content Placeholder 2"/>
          <p:cNvSpPr txBox="1">
            <a:spLocks/>
          </p:cNvSpPr>
          <p:nvPr/>
        </p:nvSpPr>
        <p:spPr>
          <a:xfrm>
            <a:off x="998813" y="3094301"/>
            <a:ext cx="644191" cy="46014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1.</a:t>
            </a:r>
            <a:endParaRPr lang="en-US" dirty="0"/>
          </a:p>
        </p:txBody>
      </p:sp>
      <p:sp>
        <p:nvSpPr>
          <p:cNvPr id="10" name="Content Placeholder 2"/>
          <p:cNvSpPr txBox="1">
            <a:spLocks/>
          </p:cNvSpPr>
          <p:nvPr/>
        </p:nvSpPr>
        <p:spPr>
          <a:xfrm>
            <a:off x="5569803" y="3094301"/>
            <a:ext cx="644191" cy="46014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2.</a:t>
            </a:r>
            <a:endParaRPr lang="en-US" dirty="0"/>
          </a:p>
        </p:txBody>
      </p:sp>
    </p:spTree>
    <p:extLst>
      <p:ext uri="{BB962C8B-B14F-4D97-AF65-F5344CB8AC3E}">
        <p14:creationId xmlns:p14="http://schemas.microsoft.com/office/powerpoint/2010/main" val="313503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shape review</a:t>
            </a:r>
            <a:endParaRPr lang="en-US" dirty="0"/>
          </a:p>
        </p:txBody>
      </p:sp>
      <p:sp>
        <p:nvSpPr>
          <p:cNvPr id="3" name="Content Placeholder 2"/>
          <p:cNvSpPr>
            <a:spLocks noGrp="1"/>
          </p:cNvSpPr>
          <p:nvPr>
            <p:ph idx="1"/>
          </p:nvPr>
        </p:nvSpPr>
        <p:spPr/>
        <p:txBody>
          <a:bodyPr/>
          <a:lstStyle/>
          <a:p>
            <a:pPr marL="0" indent="0">
              <a:buNone/>
            </a:pPr>
            <a:r>
              <a:rPr lang="en-US" dirty="0" smtClean="0"/>
              <a:t>Primitives:</a:t>
            </a:r>
          </a:p>
          <a:p>
            <a:pPr marL="457200" lvl="1" indent="0">
              <a:buNone/>
            </a:pPr>
            <a:r>
              <a:rPr lang="en-US" dirty="0" smtClean="0"/>
              <a:t>Point</a:t>
            </a:r>
          </a:p>
          <a:p>
            <a:pPr marL="457200" lvl="1" indent="0">
              <a:buNone/>
            </a:pPr>
            <a:r>
              <a:rPr lang="en-US" dirty="0" smtClean="0"/>
              <a:t>Plane</a:t>
            </a:r>
          </a:p>
          <a:p>
            <a:pPr marL="457200" lvl="1" indent="0">
              <a:buNone/>
            </a:pPr>
            <a:r>
              <a:rPr lang="en-US" dirty="0" smtClean="0"/>
              <a:t>Triangle</a:t>
            </a:r>
          </a:p>
          <a:p>
            <a:pPr marL="457200" lvl="1" indent="0">
              <a:buNone/>
            </a:pPr>
            <a:r>
              <a:rPr lang="en-US" dirty="0" smtClean="0"/>
              <a:t>Aabb</a:t>
            </a:r>
          </a:p>
          <a:p>
            <a:pPr marL="457200" lvl="1" indent="0">
              <a:buNone/>
            </a:pPr>
            <a:r>
              <a:rPr lang="en-US" dirty="0" smtClean="0"/>
              <a:t>Sphere</a:t>
            </a:r>
          </a:p>
          <a:p>
            <a:pPr marL="457200" lvl="1" indent="0">
              <a:buNone/>
            </a:pPr>
            <a:r>
              <a:rPr lang="en-US" dirty="0" smtClean="0"/>
              <a:t>Ray</a:t>
            </a:r>
          </a:p>
          <a:p>
            <a:pPr marL="457200" lvl="1" indent="0">
              <a:buNone/>
            </a:pPr>
            <a:r>
              <a:rPr lang="en-US" dirty="0" smtClean="0"/>
              <a:t>Frustum</a:t>
            </a:r>
            <a:endParaRPr lang="en-US" dirty="0"/>
          </a:p>
        </p:txBody>
      </p:sp>
    </p:spTree>
    <p:extLst>
      <p:ext uri="{BB962C8B-B14F-4D97-AF65-F5344CB8AC3E}">
        <p14:creationId xmlns:p14="http://schemas.microsoft.com/office/powerpoint/2010/main" val="1047054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8293186" y="3687940"/>
            <a:ext cx="3629016" cy="2324862"/>
          </a:xfrm>
          <a:prstGeom prst="rect">
            <a:avLst/>
          </a:prstGeom>
        </p:spPr>
      </p:pic>
      <p:pic>
        <p:nvPicPr>
          <p:cNvPr id="8" name="Picture 7"/>
          <p:cNvPicPr>
            <a:picLocks noChangeAspect="1"/>
          </p:cNvPicPr>
          <p:nvPr/>
        </p:nvPicPr>
        <p:blipFill>
          <a:blip r:embed="rId4"/>
          <a:stretch>
            <a:fillRect/>
          </a:stretch>
        </p:blipFill>
        <p:spPr>
          <a:xfrm>
            <a:off x="5012449" y="3121012"/>
            <a:ext cx="2948759" cy="2891790"/>
          </a:xfrm>
          <a:prstGeom prst="rect">
            <a:avLst/>
          </a:prstGeom>
        </p:spPr>
      </p:pic>
      <p:pic>
        <p:nvPicPr>
          <p:cNvPr id="5" name="Picture 4"/>
          <p:cNvPicPr>
            <a:picLocks noChangeAspect="1"/>
          </p:cNvPicPr>
          <p:nvPr/>
        </p:nvPicPr>
        <p:blipFill>
          <a:blip r:embed="rId5"/>
          <a:stretch>
            <a:fillRect/>
          </a:stretch>
        </p:blipFill>
        <p:spPr>
          <a:xfrm>
            <a:off x="281719" y="3687940"/>
            <a:ext cx="4446621" cy="2324862"/>
          </a:xfrm>
          <a:prstGeom prst="rect">
            <a:avLst/>
          </a:prstGeom>
        </p:spPr>
      </p:pic>
      <p:sp>
        <p:nvSpPr>
          <p:cNvPr id="2" name="Title 1"/>
          <p:cNvSpPr>
            <a:spLocks noGrp="1"/>
          </p:cNvSpPr>
          <p:nvPr>
            <p:ph type="title"/>
          </p:nvPr>
        </p:nvSpPr>
        <p:spPr/>
        <p:txBody>
          <a:bodyPr/>
          <a:lstStyle/>
          <a:p>
            <a:r>
              <a:rPr lang="en-US" dirty="0" smtClean="0"/>
              <a:t>Aabb vs. Aabb</a:t>
            </a:r>
            <a:endParaRPr lang="en-US" dirty="0"/>
          </a:p>
        </p:txBody>
      </p:sp>
      <p:sp>
        <p:nvSpPr>
          <p:cNvPr id="9" name="Content Placeholder 2"/>
          <p:cNvSpPr>
            <a:spLocks noGrp="1"/>
          </p:cNvSpPr>
          <p:nvPr>
            <p:ph idx="1"/>
          </p:nvPr>
        </p:nvSpPr>
        <p:spPr>
          <a:xfrm>
            <a:off x="1120000" y="1825625"/>
            <a:ext cx="10233800" cy="1254919"/>
          </a:xfrm>
        </p:spPr>
        <p:txBody>
          <a:bodyPr/>
          <a:lstStyle/>
          <a:p>
            <a:pPr marL="0" indent="0">
              <a:buNone/>
            </a:pPr>
            <a:r>
              <a:rPr lang="en-US" dirty="0" smtClean="0"/>
              <a:t>How do we combine tests for non-intersection?</a:t>
            </a:r>
          </a:p>
          <a:p>
            <a:pPr marL="457200" lvl="1" indent="0">
              <a:buNone/>
            </a:pPr>
            <a:r>
              <a:rPr lang="en-US" dirty="0" smtClean="0"/>
              <a:t>If an axis is separating then there’s no intersection</a:t>
            </a:r>
          </a:p>
        </p:txBody>
      </p:sp>
    </p:spTree>
    <p:extLst>
      <p:ext uri="{BB962C8B-B14F-4D97-AF65-F5344CB8AC3E}">
        <p14:creationId xmlns:p14="http://schemas.microsoft.com/office/powerpoint/2010/main" val="2019942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vs. Plane</a:t>
            </a:r>
            <a:endParaRPr lang="en-US" dirty="0"/>
          </a:p>
        </p:txBody>
      </p:sp>
      <p:sp>
        <p:nvSpPr>
          <p:cNvPr id="4" name="Content Placeholder 2"/>
          <p:cNvSpPr txBox="1">
            <a:spLocks/>
          </p:cNvSpPr>
          <p:nvPr/>
        </p:nvSpPr>
        <p:spPr>
          <a:xfrm>
            <a:off x="5116875" y="1152612"/>
            <a:ext cx="1133819" cy="638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Given:</a:t>
            </a:r>
            <a:endParaRPr lang="en-US" dirty="0"/>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4089552" y="1732349"/>
                <a:ext cx="3711766" cy="6634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Ray: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𝑟</m:t>
                        </m:r>
                      </m:sub>
                    </m:sSub>
                    <m:d>
                      <m:dPr>
                        <m:ctrlPr>
                          <a:rPr lang="en-US" i="1" dirty="0">
                            <a:latin typeface="Cambria Math" panose="02040503050406030204" pitchFamily="18" charset="0"/>
                          </a:rPr>
                        </m:ctrlPr>
                      </m:dPr>
                      <m:e>
                        <m:r>
                          <a:rPr lang="en-US" i="1" dirty="0">
                            <a:latin typeface="Cambria Math" panose="02040503050406030204" pitchFamily="18" charset="0"/>
                          </a:rPr>
                          <m:t>𝑡</m:t>
                        </m:r>
                      </m:e>
                    </m:d>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e>
                      <m:sub>
                        <m:r>
                          <a:rPr lang="en-US" i="1" dirty="0">
                            <a:latin typeface="Cambria Math" panose="02040503050406030204" pitchFamily="18" charset="0"/>
                          </a:rPr>
                          <m:t>𝑟</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𝑑</m:t>
                            </m:r>
                          </m:e>
                        </m:acc>
                      </m:e>
                      <m:sub>
                        <m:r>
                          <a:rPr lang="en-US" i="1" dirty="0">
                            <a:latin typeface="Cambria Math" panose="02040503050406030204" pitchFamily="18" charset="0"/>
                          </a:rPr>
                          <m:t>𝑟</m:t>
                        </m:r>
                      </m:sub>
                    </m:sSub>
                    <m:r>
                      <a:rPr lang="en-US" i="1" dirty="0">
                        <a:latin typeface="Cambria Math" panose="02040503050406030204" pitchFamily="18" charset="0"/>
                      </a:rPr>
                      <m:t>𝑡</m:t>
                    </m:r>
                  </m:oMath>
                </a14:m>
                <a:endParaRPr lang="en-US"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4089552" y="1732349"/>
                <a:ext cx="3711766" cy="663424"/>
              </a:xfrm>
              <a:prstGeom prst="rect">
                <a:avLst/>
              </a:prstGeom>
              <a:blipFill rotWithShape="0">
                <a:blip r:embed="rId3"/>
                <a:stretch>
                  <a:fillRect l="-3448" t="-6422" b="-64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p:cNvSpPr txBox="1">
                <a:spLocks/>
              </p:cNvSpPr>
              <p:nvPr/>
            </p:nvSpPr>
            <p:spPr>
              <a:xfrm>
                <a:off x="3811376" y="2404547"/>
                <a:ext cx="3656682" cy="53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Plane: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𝑛</m:t>
                        </m:r>
                      </m:e>
                    </m:acc>
                    <m:r>
                      <a:rPr lang="en-US" i="1" dirty="0">
                        <a:latin typeface="Cambria Math" panose="02040503050406030204" pitchFamily="18" charset="0"/>
                      </a:rPr>
                      <m:t>∙</m:t>
                    </m:r>
                    <m:d>
                      <m:dPr>
                        <m:ctrlPr>
                          <a:rPr lang="en-US" i="1" dirty="0">
                            <a:latin typeface="Cambria Math" panose="02040503050406030204" pitchFamily="18" charset="0"/>
                          </a:rPr>
                        </m:ctrlPr>
                      </m:dPr>
                      <m:e>
                        <m:acc>
                          <m:accPr>
                            <m:chr m:val="⃗"/>
                            <m:ctrlPr>
                              <a:rPr lang="en-US" i="1" dirty="0">
                                <a:latin typeface="Cambria Math" panose="02040503050406030204" pitchFamily="18" charset="0"/>
                              </a:rPr>
                            </m:ctrlPr>
                          </m:accPr>
                          <m:e>
                            <m:r>
                              <a:rPr lang="en-US" i="1" dirty="0">
                                <a:latin typeface="Cambria Math" panose="02040503050406030204" pitchFamily="18" charset="0"/>
                              </a:rPr>
                              <m:t>𝑝</m:t>
                            </m:r>
                          </m:e>
                        </m:acc>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𝑝</m:t>
                                </m:r>
                              </m:e>
                            </m:acc>
                          </m:e>
                          <m:sub>
                            <m:r>
                              <a:rPr lang="en-US" i="1" dirty="0">
                                <a:latin typeface="Cambria Math" panose="02040503050406030204" pitchFamily="18" charset="0"/>
                              </a:rPr>
                              <m:t>0</m:t>
                            </m:r>
                          </m:sub>
                        </m:sSub>
                      </m:e>
                    </m:d>
                    <m:r>
                      <a:rPr lang="en-US" i="1" dirty="0">
                        <a:latin typeface="Cambria Math" panose="02040503050406030204" pitchFamily="18" charset="0"/>
                      </a:rPr>
                      <m:t>=0</m:t>
                    </m:r>
                  </m:oMath>
                </a14:m>
                <a:endParaRPr lang="en-US"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3811376" y="2404547"/>
                <a:ext cx="3656682" cy="538076"/>
              </a:xfrm>
              <a:prstGeom prst="rect">
                <a:avLst/>
              </a:prstGeom>
              <a:blipFill rotWithShape="0">
                <a:blip r:embed="rId4"/>
                <a:stretch>
                  <a:fillRect l="-3333" t="-17978" b="-20225"/>
                </a:stretch>
              </a:blipFill>
            </p:spPr>
            <p:txBody>
              <a:bodyPr/>
              <a:lstStyle/>
              <a:p>
                <a:r>
                  <a:rPr lang="en-US">
                    <a:noFill/>
                  </a:rPr>
                  <a:t> </a:t>
                </a:r>
              </a:p>
            </p:txBody>
          </p:sp>
        </mc:Fallback>
      </mc:AlternateContent>
      <p:sp>
        <p:nvSpPr>
          <p:cNvPr id="9" name="Content Placeholder 2"/>
          <p:cNvSpPr txBox="1">
            <a:spLocks/>
          </p:cNvSpPr>
          <p:nvPr/>
        </p:nvSpPr>
        <p:spPr>
          <a:xfrm>
            <a:off x="3214626" y="4385365"/>
            <a:ext cx="5301413" cy="1123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How </a:t>
            </a:r>
            <a:r>
              <a:rPr lang="en-US" dirty="0" smtClean="0"/>
              <a:t>do we solve?</a:t>
            </a:r>
          </a:p>
          <a:p>
            <a:pPr marL="0" indent="0" algn="ctr">
              <a:buNone/>
            </a:pPr>
            <a:r>
              <a:rPr lang="en-US" dirty="0" smtClean="0"/>
              <a:t>What are we solving for?</a:t>
            </a:r>
          </a:p>
        </p:txBody>
      </p:sp>
    </p:spTree>
    <p:extLst>
      <p:ext uri="{BB962C8B-B14F-4D97-AF65-F5344CB8AC3E}">
        <p14:creationId xmlns:p14="http://schemas.microsoft.com/office/powerpoint/2010/main" val="3440334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vs. Plane</a:t>
            </a:r>
            <a:endParaRPr lang="en-US" dirty="0"/>
          </a:p>
        </p:txBody>
      </p:sp>
      <p:sp>
        <p:nvSpPr>
          <p:cNvPr id="4" name="Content Placeholder 2"/>
          <p:cNvSpPr txBox="1">
            <a:spLocks/>
          </p:cNvSpPr>
          <p:nvPr/>
        </p:nvSpPr>
        <p:spPr>
          <a:xfrm>
            <a:off x="2743381" y="2061011"/>
            <a:ext cx="1133819" cy="638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Given:</a:t>
            </a:r>
            <a:endParaRPr lang="en-US" dirty="0"/>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1521826" y="2593392"/>
                <a:ext cx="3711766" cy="6634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𝑟</m:t>
                          </m:r>
                        </m:sub>
                      </m:sSub>
                      <m:d>
                        <m:dPr>
                          <m:ctrlPr>
                            <a:rPr lang="en-US" i="1" dirty="0">
                              <a:latin typeface="Cambria Math" panose="02040503050406030204" pitchFamily="18" charset="0"/>
                            </a:rPr>
                          </m:ctrlPr>
                        </m:dPr>
                        <m:e>
                          <m:r>
                            <a:rPr lang="en-US" i="1" dirty="0">
                              <a:latin typeface="Cambria Math" panose="02040503050406030204" pitchFamily="18" charset="0"/>
                            </a:rPr>
                            <m:t>𝑡</m:t>
                          </m:r>
                        </m:e>
                      </m:d>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e>
                        <m:sub>
                          <m:r>
                            <a:rPr lang="en-US" i="1" dirty="0">
                              <a:latin typeface="Cambria Math" panose="02040503050406030204" pitchFamily="18" charset="0"/>
                            </a:rPr>
                            <m:t>𝑟</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𝑑</m:t>
                              </m:r>
                            </m:e>
                          </m:acc>
                        </m:e>
                        <m:sub>
                          <m:r>
                            <a:rPr lang="en-US" i="1" dirty="0">
                              <a:latin typeface="Cambria Math" panose="02040503050406030204" pitchFamily="18" charset="0"/>
                            </a:rPr>
                            <m:t>𝑟</m:t>
                          </m:r>
                        </m:sub>
                      </m:sSub>
                    </m:oMath>
                  </m:oMathPara>
                </a14:m>
                <a:endParaRPr lang="en-US"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1521826" y="2593392"/>
                <a:ext cx="3711766" cy="66342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p:cNvSpPr txBox="1">
                <a:spLocks/>
              </p:cNvSpPr>
              <p:nvPr/>
            </p:nvSpPr>
            <p:spPr>
              <a:xfrm>
                <a:off x="630379" y="3088733"/>
                <a:ext cx="3656682" cy="53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𝑛</m:t>
                          </m:r>
                        </m:e>
                      </m:acc>
                      <m:r>
                        <a:rPr lang="en-US" i="1" dirty="0">
                          <a:latin typeface="Cambria Math" panose="02040503050406030204" pitchFamily="18" charset="0"/>
                        </a:rPr>
                        <m:t>∙</m:t>
                      </m:r>
                      <m:d>
                        <m:dPr>
                          <m:ctrlPr>
                            <a:rPr lang="en-US" i="1" dirty="0">
                              <a:latin typeface="Cambria Math" panose="02040503050406030204" pitchFamily="18" charset="0"/>
                            </a:rPr>
                          </m:ctrlPr>
                        </m:dPr>
                        <m:e>
                          <m:acc>
                            <m:accPr>
                              <m:chr m:val="⃗"/>
                              <m:ctrlPr>
                                <a:rPr lang="en-US" i="1" dirty="0">
                                  <a:latin typeface="Cambria Math" panose="02040503050406030204" pitchFamily="18" charset="0"/>
                                </a:rPr>
                              </m:ctrlPr>
                            </m:accPr>
                            <m:e>
                              <m:r>
                                <a:rPr lang="en-US" i="1" dirty="0">
                                  <a:latin typeface="Cambria Math" panose="02040503050406030204" pitchFamily="18" charset="0"/>
                                </a:rPr>
                                <m:t>𝑝</m:t>
                              </m:r>
                            </m:e>
                          </m:acc>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𝑝</m:t>
                                  </m:r>
                                </m:e>
                              </m:acc>
                            </m:e>
                            <m:sub>
                              <m:r>
                                <a:rPr lang="en-US" i="1" dirty="0">
                                  <a:latin typeface="Cambria Math" panose="02040503050406030204" pitchFamily="18" charset="0"/>
                                </a:rPr>
                                <m:t>0</m:t>
                              </m:r>
                            </m:sub>
                          </m:sSub>
                        </m:e>
                      </m:d>
                      <m:r>
                        <a:rPr lang="en-US" i="1" dirty="0">
                          <a:latin typeface="Cambria Math" panose="02040503050406030204" pitchFamily="18" charset="0"/>
                        </a:rPr>
                        <m:t>=0</m:t>
                      </m:r>
                    </m:oMath>
                  </m:oMathPara>
                </a14:m>
                <a:endParaRPr lang="en-US"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630379" y="3088733"/>
                <a:ext cx="3656682" cy="538076"/>
              </a:xfrm>
              <a:prstGeom prst="rect">
                <a:avLst/>
              </a:prstGeom>
              <a:blipFill rotWithShape="0">
                <a:blip r:embed="rId4"/>
                <a:stretch>
                  <a:fillRect t="-31818"/>
                </a:stretch>
              </a:blipFill>
            </p:spPr>
            <p:txBody>
              <a:bodyPr/>
              <a:lstStyle/>
              <a:p>
                <a:r>
                  <a:rPr lang="en-US">
                    <a:noFill/>
                  </a:rPr>
                  <a:t> </a:t>
                </a:r>
              </a:p>
            </p:txBody>
          </p:sp>
        </mc:Fallback>
      </mc:AlternateContent>
      <p:sp>
        <p:nvSpPr>
          <p:cNvPr id="9" name="Content Placeholder 2"/>
          <p:cNvSpPr txBox="1">
            <a:spLocks/>
          </p:cNvSpPr>
          <p:nvPr/>
        </p:nvSpPr>
        <p:spPr>
          <a:xfrm>
            <a:off x="5824769" y="2061011"/>
            <a:ext cx="5301413" cy="6121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t>Substitute:</a:t>
            </a:r>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6080226" y="2673150"/>
                <a:ext cx="4179524" cy="53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𝑛</m:t>
                          </m:r>
                        </m:e>
                      </m:acc>
                      <m:r>
                        <a:rPr lang="en-US" i="1" dirty="0">
                          <a:latin typeface="Cambria Math" panose="02040503050406030204" pitchFamily="18" charset="0"/>
                        </a:rPr>
                        <m:t>∙</m:t>
                      </m:r>
                      <m:d>
                        <m:dPr>
                          <m:ctrlPr>
                            <a:rPr lang="en-US" i="1" dirty="0">
                              <a:latin typeface="Cambria Math" panose="02040503050406030204" pitchFamily="18" charset="0"/>
                            </a:rPr>
                          </m:ctrlPr>
                        </m:dPr>
                        <m:e>
                          <m:acc>
                            <m:accPr>
                              <m:chr m:val="⃗"/>
                              <m:ctrlPr>
                                <a:rPr lang="en-US" i="1" dirty="0">
                                  <a:latin typeface="Cambria Math" panose="02040503050406030204" pitchFamily="18" charset="0"/>
                                </a:rPr>
                              </m:ctrlPr>
                            </m:accPr>
                            <m:e>
                              <m:r>
                                <a:rPr lang="en-US" i="1" dirty="0">
                                  <a:latin typeface="Cambria Math" panose="02040503050406030204" pitchFamily="18" charset="0"/>
                                </a:rPr>
                                <m:t>𝑝</m:t>
                              </m:r>
                            </m:e>
                          </m:acc>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𝑝</m:t>
                                  </m:r>
                                </m:e>
                              </m:acc>
                            </m:e>
                            <m:sub>
                              <m:r>
                                <a:rPr lang="en-US" i="1" dirty="0">
                                  <a:latin typeface="Cambria Math" panose="02040503050406030204" pitchFamily="18" charset="0"/>
                                </a:rPr>
                                <m:t>0</m:t>
                              </m:r>
                            </m:sub>
                          </m:sSub>
                        </m:e>
                      </m:d>
                      <m:r>
                        <a:rPr lang="en-US" i="1" dirty="0">
                          <a:latin typeface="Cambria Math" panose="02040503050406030204" pitchFamily="18" charset="0"/>
                        </a:rPr>
                        <m:t>=0</m:t>
                      </m:r>
                    </m:oMath>
                  </m:oMathPara>
                </a14:m>
                <a:endParaRPr lang="en-US"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6080226" y="2673150"/>
                <a:ext cx="4179524" cy="538076"/>
              </a:xfrm>
              <a:prstGeom prst="rect">
                <a:avLst/>
              </a:prstGeom>
              <a:blipFill rotWithShape="0">
                <a:blip r:embed="rId5"/>
                <a:stretch>
                  <a:fillRect t="-3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6234463" y="3103917"/>
                <a:ext cx="3656682" cy="53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𝑛</m:t>
                          </m:r>
                        </m:e>
                      </m:acc>
                      <m:r>
                        <a:rPr lang="en-US" i="1" dirty="0">
                          <a:latin typeface="Cambria Math" panose="02040503050406030204" pitchFamily="18" charset="0"/>
                        </a:rPr>
                        <m: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𝑟</m:t>
                              </m:r>
                            </m:sub>
                          </m:sSub>
                          <m:d>
                            <m:dPr>
                              <m:ctrlPr>
                                <a:rPr lang="en-US" i="1" dirty="0">
                                  <a:latin typeface="Cambria Math" panose="02040503050406030204" pitchFamily="18" charset="0"/>
                                </a:rPr>
                              </m:ctrlPr>
                            </m:dPr>
                            <m:e>
                              <m:r>
                                <a:rPr lang="en-US" i="1" dirty="0">
                                  <a:latin typeface="Cambria Math" panose="02040503050406030204" pitchFamily="18" charset="0"/>
                                </a:rPr>
                                <m:t>𝑡</m:t>
                              </m:r>
                            </m:e>
                          </m:d>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𝑝</m:t>
                                  </m:r>
                                </m:e>
                              </m:acc>
                            </m:e>
                            <m:sub>
                              <m:r>
                                <a:rPr lang="en-US" i="1" dirty="0">
                                  <a:latin typeface="Cambria Math" panose="02040503050406030204" pitchFamily="18" charset="0"/>
                                </a:rPr>
                                <m:t>0</m:t>
                              </m:r>
                            </m:sub>
                          </m:sSub>
                        </m:e>
                      </m:d>
                      <m:r>
                        <a:rPr lang="en-US" i="1" dirty="0">
                          <a:latin typeface="Cambria Math" panose="02040503050406030204" pitchFamily="18" charset="0"/>
                        </a:rPr>
                        <m:t>=0</m:t>
                      </m:r>
                    </m:oMath>
                  </m:oMathPara>
                </a14:m>
                <a:endParaRPr lang="en-US"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6234463" y="3103917"/>
                <a:ext cx="3656682" cy="538076"/>
              </a:xfrm>
              <a:prstGeom prst="rect">
                <a:avLst/>
              </a:prstGeom>
              <a:blipFill rotWithShape="0">
                <a:blip r:embed="rId6"/>
                <a:stretch>
                  <a:fillRect t="-3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p:cNvSpPr txBox="1">
                <a:spLocks/>
              </p:cNvSpPr>
              <p:nvPr/>
            </p:nvSpPr>
            <p:spPr>
              <a:xfrm>
                <a:off x="6080226" y="3493661"/>
                <a:ext cx="3656682" cy="53807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𝑛</m:t>
                          </m:r>
                        </m:e>
                      </m:acc>
                      <m:r>
                        <a:rPr lang="en-US" i="1" dirty="0">
                          <a:latin typeface="Cambria Math" panose="02040503050406030204" pitchFamily="18" charset="0"/>
                        </a:rPr>
                        <m: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e>
                            <m:sub>
                              <m:r>
                                <a:rPr lang="en-US" i="1" dirty="0">
                                  <a:latin typeface="Cambria Math" panose="02040503050406030204" pitchFamily="18" charset="0"/>
                                </a:rPr>
                                <m:t>𝑟</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𝑑</m:t>
                                  </m:r>
                                </m:e>
                              </m:acc>
                            </m:e>
                            <m:sub>
                              <m:r>
                                <a:rPr lang="en-US" i="1" dirty="0">
                                  <a:latin typeface="Cambria Math" panose="02040503050406030204" pitchFamily="18" charset="0"/>
                                </a:rPr>
                                <m:t>𝑟</m:t>
                              </m:r>
                            </m:sub>
                          </m:sSub>
                          <m:r>
                            <a:rPr lang="en-US" b="0" i="1" dirty="0" smtClean="0">
                              <a:latin typeface="Cambria Math" panose="02040503050406030204" pitchFamily="18" charset="0"/>
                            </a:rPr>
                            <m:t>𝑡</m:t>
                          </m:r>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𝑝</m:t>
                                  </m:r>
                                </m:e>
                              </m:acc>
                            </m:e>
                            <m:sub>
                              <m:r>
                                <a:rPr lang="en-US" i="1" dirty="0">
                                  <a:latin typeface="Cambria Math" panose="02040503050406030204" pitchFamily="18" charset="0"/>
                                </a:rPr>
                                <m:t>0</m:t>
                              </m:r>
                            </m:sub>
                          </m:sSub>
                        </m:e>
                      </m:d>
                      <m:r>
                        <a:rPr lang="en-US" i="1" dirty="0">
                          <a:latin typeface="Cambria Math" panose="02040503050406030204" pitchFamily="18" charset="0"/>
                        </a:rPr>
                        <m:t>=0</m:t>
                      </m:r>
                    </m:oMath>
                  </m:oMathPara>
                </a14:m>
                <a:endParaRPr lang="en-US" dirty="0"/>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6080226" y="3493661"/>
                <a:ext cx="3656682" cy="538076"/>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p:cNvSpPr txBox="1">
                <a:spLocks/>
              </p:cNvSpPr>
              <p:nvPr/>
            </p:nvSpPr>
            <p:spPr>
              <a:xfrm>
                <a:off x="5824768" y="4253354"/>
                <a:ext cx="5301413" cy="6121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t>Solve for </a:t>
                </a:r>
                <a14:m>
                  <m:oMath xmlns:m="http://schemas.openxmlformats.org/officeDocument/2006/math">
                    <m:r>
                      <a:rPr lang="en-US" b="0" i="1" smtClean="0">
                        <a:latin typeface="Cambria Math" panose="02040503050406030204" pitchFamily="18" charset="0"/>
                      </a:rPr>
                      <m:t>𝑡</m:t>
                    </m:r>
                  </m:oMath>
                </a14:m>
                <a:endParaRPr lang="en-US" dirty="0" smtClean="0"/>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5824768" y="4253354"/>
                <a:ext cx="5301413" cy="612139"/>
              </a:xfrm>
              <a:prstGeom prst="rect">
                <a:avLst/>
              </a:prstGeom>
              <a:blipFill rotWithShape="0">
                <a:blip r:embed="rId8"/>
                <a:stretch>
                  <a:fillRect t="-17000" b="-7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p:cNvSpPr txBox="1">
                <a:spLocks/>
              </p:cNvSpPr>
              <p:nvPr/>
            </p:nvSpPr>
            <p:spPr>
              <a:xfrm>
                <a:off x="2355109" y="3510526"/>
                <a:ext cx="2348093" cy="53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𝑟</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m:oMathPara>
                </a14:m>
                <a:endParaRPr lang="en-US" dirty="0"/>
              </a:p>
            </p:txBody>
          </p:sp>
        </mc:Choice>
        <mc:Fallback xmlns="">
          <p:sp>
            <p:nvSpPr>
              <p:cNvPr id="13" name="Content Placeholder 2"/>
              <p:cNvSpPr txBox="1">
                <a:spLocks noRot="1" noChangeAspect="1" noMove="1" noResize="1" noEditPoints="1" noAdjustHandles="1" noChangeArrowheads="1" noChangeShapeType="1" noTextEdit="1"/>
              </p:cNvSpPr>
              <p:nvPr/>
            </p:nvSpPr>
            <p:spPr>
              <a:xfrm>
                <a:off x="2355109" y="3510526"/>
                <a:ext cx="2348093" cy="538076"/>
              </a:xfrm>
              <a:prstGeom prst="rect">
                <a:avLst/>
              </a:prstGeom>
              <a:blipFill rotWithShape="0">
                <a:blip r:embed="rId9"/>
                <a:stretch>
                  <a:fillRect t="-31818"/>
                </a:stretch>
              </a:blipFill>
            </p:spPr>
            <p:txBody>
              <a:bodyPr/>
              <a:lstStyle/>
              <a:p>
                <a:r>
                  <a:rPr lang="en-US">
                    <a:noFill/>
                  </a:rPr>
                  <a:t> </a:t>
                </a:r>
              </a:p>
            </p:txBody>
          </p:sp>
        </mc:Fallback>
      </mc:AlternateContent>
      <p:sp>
        <p:nvSpPr>
          <p:cNvPr id="14" name="Content Placeholder 2"/>
          <p:cNvSpPr txBox="1">
            <a:spLocks/>
          </p:cNvSpPr>
          <p:nvPr/>
        </p:nvSpPr>
        <p:spPr>
          <a:xfrm>
            <a:off x="1658326" y="1435723"/>
            <a:ext cx="7906094" cy="6121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t>We had a third equation we forgot about.</a:t>
            </a:r>
          </a:p>
        </p:txBody>
      </p:sp>
    </p:spTree>
    <p:extLst>
      <p:ext uri="{BB962C8B-B14F-4D97-AF65-F5344CB8AC3E}">
        <p14:creationId xmlns:p14="http://schemas.microsoft.com/office/powerpoint/2010/main" val="3294673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vs. Plane</a:t>
            </a:r>
            <a:endParaRPr lang="en-US" dirty="0"/>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3534578" y="3150499"/>
                <a:ext cx="4712925" cy="1316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𝑠</m:t>
                                      </m:r>
                                    </m:e>
                                  </m:acc>
                                </m:e>
                                <m:sub>
                                  <m:r>
                                    <a:rPr lang="en-US" b="0" i="1" smtClean="0">
                                      <a:latin typeface="Cambria Math" panose="02040503050406030204" pitchFamily="18" charset="0"/>
                                    </a:rPr>
                                    <m:t>𝑟</m:t>
                                  </m:r>
                                </m:sub>
                              </m:sSub>
                            </m:e>
                          </m:d>
                        </m:num>
                        <m:den>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e>
                            <m:sub>
                              <m:r>
                                <a:rPr lang="en-US" b="0" i="1" smtClean="0">
                                  <a:latin typeface="Cambria Math" panose="02040503050406030204" pitchFamily="18" charset="0"/>
                                </a:rPr>
                                <m:t>𝑟</m:t>
                              </m:r>
                            </m:sub>
                          </m:sSub>
                        </m:den>
                      </m:f>
                    </m:oMath>
                  </m:oMathPara>
                </a14:m>
                <a:endParaRPr lang="en-US"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3534578" y="3150499"/>
                <a:ext cx="4712925" cy="1316926"/>
              </a:xfrm>
              <a:prstGeom prst="rect">
                <a:avLst/>
              </a:prstGeom>
              <a:blipFill rotWithShape="0">
                <a:blip r:embed="rId3"/>
                <a:stretch>
                  <a:fillRect/>
                </a:stretch>
              </a:blipFill>
            </p:spPr>
            <p:txBody>
              <a:bodyPr/>
              <a:lstStyle/>
              <a:p>
                <a:r>
                  <a:rPr lang="en-US">
                    <a:noFill/>
                  </a:rPr>
                  <a:t> </a:t>
                </a:r>
              </a:p>
            </p:txBody>
          </p:sp>
        </mc:Fallback>
      </mc:AlternateContent>
      <p:sp>
        <p:nvSpPr>
          <p:cNvPr id="9" name="Content Placeholder 2"/>
          <p:cNvSpPr txBox="1">
            <a:spLocks/>
          </p:cNvSpPr>
          <p:nvPr/>
        </p:nvSpPr>
        <p:spPr>
          <a:xfrm>
            <a:off x="3368175" y="2361451"/>
            <a:ext cx="5301413" cy="60502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t>1. When can this fail to give a t-value?</a:t>
            </a:r>
          </a:p>
          <a:p>
            <a:pPr marL="0" indent="0" algn="ctr">
              <a:buNone/>
            </a:pPr>
            <a:endParaRPr lang="en-US" dirty="0" smtClean="0"/>
          </a:p>
        </p:txBody>
      </p:sp>
      <p:sp>
        <p:nvSpPr>
          <p:cNvPr id="18" name="Content Placeholder 2"/>
          <p:cNvSpPr txBox="1">
            <a:spLocks/>
          </p:cNvSpPr>
          <p:nvPr/>
        </p:nvSpPr>
        <p:spPr>
          <a:xfrm>
            <a:off x="2248703" y="1690688"/>
            <a:ext cx="7438910" cy="670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t>What do we have to consider before finishing?</a:t>
            </a:r>
          </a:p>
        </p:txBody>
      </p:sp>
    </p:spTree>
    <p:extLst>
      <p:ext uri="{BB962C8B-B14F-4D97-AF65-F5344CB8AC3E}">
        <p14:creationId xmlns:p14="http://schemas.microsoft.com/office/powerpoint/2010/main" val="3807177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vs. Plane</a:t>
            </a:r>
            <a:endParaRPr lang="en-US" dirty="0"/>
          </a:p>
        </p:txBody>
      </p:sp>
      <p:sp>
        <p:nvSpPr>
          <p:cNvPr id="9" name="Content Placeholder 2"/>
          <p:cNvSpPr txBox="1">
            <a:spLocks/>
          </p:cNvSpPr>
          <p:nvPr/>
        </p:nvSpPr>
        <p:spPr>
          <a:xfrm>
            <a:off x="3368175" y="2361451"/>
            <a:ext cx="5301413" cy="6050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600" dirty="0"/>
              <a:t>2. Are all values of t valid?</a:t>
            </a:r>
          </a:p>
        </p:txBody>
      </p:sp>
      <p:sp>
        <p:nvSpPr>
          <p:cNvPr id="18" name="Content Placeholder 2"/>
          <p:cNvSpPr txBox="1">
            <a:spLocks/>
          </p:cNvSpPr>
          <p:nvPr/>
        </p:nvSpPr>
        <p:spPr>
          <a:xfrm>
            <a:off x="2248703" y="1690688"/>
            <a:ext cx="7438910" cy="670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t>What do we have to consider before finishing?</a:t>
            </a: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3368175" y="4037658"/>
                <a:ext cx="1702566" cy="638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&gt;0</m:t>
                      </m:r>
                    </m:oMath>
                  </m:oMathPara>
                </a14:m>
                <a:endParaRPr lang="en-US" sz="2000"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3368175" y="4037658"/>
                <a:ext cx="1702566" cy="63898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5133441" y="3650163"/>
                <a:ext cx="1702566" cy="638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=0</m:t>
                      </m:r>
                    </m:oMath>
                  </m:oMathPara>
                </a14:m>
                <a:endParaRPr lang="en-US" sz="2000"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5133441" y="3650163"/>
                <a:ext cx="1702566" cy="63898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6841553" y="4037658"/>
                <a:ext cx="1702566" cy="638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&lt;0</m:t>
                      </m:r>
                    </m:oMath>
                  </m:oMathPara>
                </a14:m>
                <a:endParaRPr lang="en-US" sz="2000"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6841553" y="4037658"/>
                <a:ext cx="1702566" cy="638980"/>
              </a:xfrm>
              <a:prstGeom prst="rect">
                <a:avLst/>
              </a:prstGeom>
              <a:blipFill rotWithShape="0">
                <a:blip r:embed="rId5"/>
                <a:stretch>
                  <a:fillRect/>
                </a:stretch>
              </a:blipFill>
            </p:spPr>
            <p:txBody>
              <a:bodyPr/>
              <a:lstStyle/>
              <a:p>
                <a:r>
                  <a:rPr lang="en-US">
                    <a:noFill/>
                  </a:rPr>
                  <a:t> </a:t>
                </a:r>
              </a:p>
            </p:txBody>
          </p:sp>
        </mc:Fallback>
      </mc:AlternateContent>
      <p:pic>
        <p:nvPicPr>
          <p:cNvPr id="10" name="Picture 9"/>
          <p:cNvPicPr>
            <a:picLocks noChangeAspect="1"/>
          </p:cNvPicPr>
          <p:nvPr/>
        </p:nvPicPr>
        <p:blipFill>
          <a:blip r:embed="rId6"/>
          <a:stretch>
            <a:fillRect/>
          </a:stretch>
        </p:blipFill>
        <p:spPr>
          <a:xfrm>
            <a:off x="4109288" y="3637241"/>
            <a:ext cx="3750872" cy="1189302"/>
          </a:xfrm>
          <a:prstGeom prst="rect">
            <a:avLst/>
          </a:prstGeom>
        </p:spPr>
      </p:pic>
    </p:spTree>
    <p:extLst>
      <p:ext uri="{BB962C8B-B14F-4D97-AF65-F5344CB8AC3E}">
        <p14:creationId xmlns:p14="http://schemas.microsoft.com/office/powerpoint/2010/main" val="2872792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vs. Triangle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 triangle defines a plane</a:t>
            </a:r>
          </a:p>
          <a:p>
            <a:pPr marL="0" indent="0">
              <a:buNone/>
            </a:pPr>
            <a:r>
              <a:rPr lang="en-US" dirty="0" smtClean="0"/>
              <a:t>We know how to test Ray vs. Plane</a:t>
            </a:r>
          </a:p>
          <a:p>
            <a:pPr marL="0" indent="0">
              <a:buNone/>
            </a:pPr>
            <a:r>
              <a:rPr lang="en-US" dirty="0" smtClean="0"/>
              <a:t>If we can define Point vs. Triangle we know Ray vs. Triangle</a:t>
            </a:r>
          </a:p>
          <a:p>
            <a:pPr marL="0" indent="0">
              <a:buNone/>
            </a:pPr>
            <a:endParaRPr lang="en-US" dirty="0" smtClean="0"/>
          </a:p>
          <a:p>
            <a:pPr marL="0" indent="0">
              <a:buNone/>
            </a:pPr>
            <a:endParaRPr lang="en-US" dirty="0"/>
          </a:p>
          <a:p>
            <a:pPr marL="0" indent="0">
              <a:buNone/>
            </a:pPr>
            <a:r>
              <a:rPr lang="en-US" dirty="0" smtClean="0"/>
              <a:t>How do we test Point vs. Triangle?</a:t>
            </a:r>
            <a:endParaRPr lang="en-US" dirty="0"/>
          </a:p>
        </p:txBody>
      </p:sp>
    </p:spTree>
    <p:extLst>
      <p:ext uri="{BB962C8B-B14F-4D97-AF65-F5344CB8AC3E}">
        <p14:creationId xmlns:p14="http://schemas.microsoft.com/office/powerpoint/2010/main" val="4195948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Barycentric Coordinates - Triangle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Barycentric coordinates are defined as:</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r>
                        <a:rPr lang="en-US" i="1">
                          <a:latin typeface="Cambria Math" panose="02040503050406030204" pitchFamily="18" charset="0"/>
                        </a:rPr>
                        <m:t>=</m:t>
                      </m:r>
                      <m:r>
                        <a:rPr lang="en-US" i="1">
                          <a:latin typeface="Cambria Math" panose="02040503050406030204" pitchFamily="18" charset="0"/>
                        </a:rPr>
                        <m:t>𝑢</m:t>
                      </m:r>
                      <m:acc>
                        <m:accPr>
                          <m:chr m:val="⃗"/>
                          <m:ctrlPr>
                            <a:rPr lang="en-US" i="1">
                              <a:latin typeface="Cambria Math" panose="02040503050406030204" pitchFamily="18" charset="0"/>
                            </a:rPr>
                          </m:ctrlPr>
                        </m:accPr>
                        <m:e>
                          <m:r>
                            <a:rPr lang="en-US" i="1">
                              <a:latin typeface="Cambria Math" panose="02040503050406030204" pitchFamily="18" charset="0"/>
                            </a:rPr>
                            <m:t>𝐴</m:t>
                          </m:r>
                        </m:e>
                      </m:acc>
                      <m:r>
                        <a:rPr lang="en-US" i="1">
                          <a:latin typeface="Cambria Math" panose="02040503050406030204" pitchFamily="18" charset="0"/>
                        </a:rPr>
                        <m:t>+</m:t>
                      </m:r>
                      <m:r>
                        <a:rPr lang="en-US" i="1">
                          <a:latin typeface="Cambria Math" panose="02040503050406030204" pitchFamily="18" charset="0"/>
                        </a:rPr>
                        <m:t>𝑣</m:t>
                      </m:r>
                      <m:acc>
                        <m:accPr>
                          <m:chr m:val="⃗"/>
                          <m:ctrlPr>
                            <a:rPr lang="en-US" i="1">
                              <a:latin typeface="Cambria Math" panose="02040503050406030204" pitchFamily="18" charset="0"/>
                            </a:rPr>
                          </m:ctrlPr>
                        </m:accPr>
                        <m:e>
                          <m:r>
                            <a:rPr lang="en-US" i="1">
                              <a:latin typeface="Cambria Math" panose="02040503050406030204" pitchFamily="18" charset="0"/>
                            </a:rPr>
                            <m:t>𝐵</m:t>
                          </m:r>
                        </m:e>
                      </m:acc>
                      <m:r>
                        <a:rPr lang="en-US" i="1">
                          <a:latin typeface="Cambria Math" panose="02040503050406030204" pitchFamily="18" charset="0"/>
                        </a:rPr>
                        <m:t>+</m:t>
                      </m:r>
                      <m:r>
                        <a:rPr lang="en-US" i="1">
                          <a:latin typeface="Cambria Math" panose="02040503050406030204" pitchFamily="18" charset="0"/>
                        </a:rPr>
                        <m:t>𝑤</m:t>
                      </m:r>
                      <m:acc>
                        <m:accPr>
                          <m:chr m:val="⃗"/>
                          <m:ctrlPr>
                            <a:rPr lang="en-US" i="1">
                              <a:latin typeface="Cambria Math" panose="02040503050406030204" pitchFamily="18" charset="0"/>
                            </a:rPr>
                          </m:ctrlPr>
                        </m:accPr>
                        <m:e>
                          <m:r>
                            <a:rPr lang="en-US" i="1">
                              <a:latin typeface="Cambria Math" panose="02040503050406030204" pitchFamily="18" charset="0"/>
                            </a:rPr>
                            <m:t>𝐶</m:t>
                          </m:r>
                        </m:e>
                      </m:acc>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=1</m:t>
                      </m:r>
                    </m:oMath>
                  </m:oMathPara>
                </a14:m>
                <a:endParaRPr lang="en-US" dirty="0" smtClean="0"/>
              </a:p>
              <a:p>
                <a:pPr marL="0" indent="0">
                  <a:buNone/>
                </a:pPr>
                <a:r>
                  <a:rPr lang="en-US" dirty="0"/>
                  <a:t>1 coordinate is redundant: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=1−</m:t>
                      </m:r>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𝑣</m:t>
                      </m:r>
                    </m:oMath>
                  </m:oMathPara>
                </a14:m>
                <a:endParaRPr lang="en-US" dirty="0" smtClean="0"/>
              </a:p>
              <a:p>
                <a:pPr marL="0" indent="0">
                  <a:buNone/>
                </a:pPr>
                <a:r>
                  <a:rPr lang="en-US" dirty="0" smtClean="0"/>
                  <a:t>If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≤1</m:t>
                    </m:r>
                  </m:oMath>
                </a14:m>
                <a:r>
                  <a:rPr lang="en-US" dirty="0" smtClean="0"/>
                  <a:t> then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oMath>
                </a14:m>
                <a:r>
                  <a:rPr lang="en-US" dirty="0" smtClean="0"/>
                  <a:t> is inside the triangle</a:t>
                </a:r>
              </a:p>
              <a:p>
                <a:pPr marL="0" indent="0">
                  <a:buNone/>
                </a:pPr>
                <a:endParaRPr lang="en-US" dirty="0"/>
              </a:p>
              <a:p>
                <a:pPr marL="0" indent="0">
                  <a:buNone/>
                </a:pPr>
                <a:endParaRPr lang="en-US" dirty="0" smtClean="0"/>
              </a:p>
              <a:p>
                <a:pPr marL="0" indent="0">
                  <a:buNone/>
                </a:pPr>
                <a:r>
                  <a:rPr lang="en-US" dirty="0" smtClean="0"/>
                  <a:t>How do we compute </a:t>
                </a:r>
                <a14:m>
                  <m:oMath xmlns:m="http://schemas.openxmlformats.org/officeDocument/2006/math">
                    <m:r>
                      <a:rPr lang="en-US" b="0" i="1" smtClean="0">
                        <a:latin typeface="Cambria Math" panose="02040503050406030204" pitchFamily="18" charset="0"/>
                      </a:rPr>
                      <m:t>𝑢</m:t>
                    </m:r>
                  </m:oMath>
                </a14:m>
                <a:r>
                  <a:rPr lang="en-US" dirty="0" smtClean="0"/>
                  <a:t> and </a:t>
                </a:r>
                <a14:m>
                  <m:oMath xmlns:m="http://schemas.openxmlformats.org/officeDocument/2006/math">
                    <m:r>
                      <a:rPr lang="en-US" b="0" i="1" smtClean="0">
                        <a:latin typeface="Cambria Math" panose="02040503050406030204" pitchFamily="18" charset="0"/>
                      </a:rPr>
                      <m:t>𝑣</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b="-2381"/>
                </a:stretch>
              </a:blipFill>
            </p:spPr>
            <p:txBody>
              <a:bodyPr/>
              <a:lstStyle/>
              <a:p>
                <a:r>
                  <a:rPr lang="en-US">
                    <a:noFill/>
                  </a:rPr>
                  <a:t> </a:t>
                </a:r>
              </a:p>
            </p:txBody>
          </p:sp>
        </mc:Fallback>
      </mc:AlternateContent>
    </p:spTree>
    <p:extLst>
      <p:ext uri="{BB962C8B-B14F-4D97-AF65-F5344CB8AC3E}">
        <p14:creationId xmlns:p14="http://schemas.microsoft.com/office/powerpoint/2010/main" val="1360680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Barycentric Coordinates - Triangle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How do we solve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r>
                      <a:rPr lang="en-US" i="1">
                        <a:latin typeface="Cambria Math" panose="02040503050406030204" pitchFamily="18" charset="0"/>
                      </a:rPr>
                      <m:t>=</m:t>
                    </m:r>
                    <m:r>
                      <a:rPr lang="en-US" i="1">
                        <a:latin typeface="Cambria Math" panose="02040503050406030204" pitchFamily="18" charset="0"/>
                      </a:rPr>
                      <m:t>𝑢</m:t>
                    </m:r>
                    <m:acc>
                      <m:accPr>
                        <m:chr m:val="⃗"/>
                        <m:ctrlPr>
                          <a:rPr lang="en-US" i="1">
                            <a:latin typeface="Cambria Math" panose="02040503050406030204" pitchFamily="18" charset="0"/>
                          </a:rPr>
                        </m:ctrlPr>
                      </m:accPr>
                      <m:e>
                        <m:r>
                          <a:rPr lang="en-US" i="1">
                            <a:latin typeface="Cambria Math" panose="02040503050406030204" pitchFamily="18" charset="0"/>
                          </a:rPr>
                          <m:t>𝐴</m:t>
                        </m:r>
                      </m:e>
                    </m:acc>
                    <m:r>
                      <a:rPr lang="en-US" i="1">
                        <a:latin typeface="Cambria Math" panose="02040503050406030204" pitchFamily="18" charset="0"/>
                      </a:rPr>
                      <m:t>+</m:t>
                    </m:r>
                    <m:r>
                      <a:rPr lang="en-US" i="1">
                        <a:latin typeface="Cambria Math" panose="02040503050406030204" pitchFamily="18" charset="0"/>
                      </a:rPr>
                      <m:t>𝑣</m:t>
                    </m:r>
                    <m:acc>
                      <m:accPr>
                        <m:chr m:val="⃗"/>
                        <m:ctrlPr>
                          <a:rPr lang="en-US" i="1">
                            <a:latin typeface="Cambria Math" panose="02040503050406030204" pitchFamily="18" charset="0"/>
                          </a:rPr>
                        </m:ctrlPr>
                      </m:accPr>
                      <m:e>
                        <m:r>
                          <a:rPr lang="en-US" i="1">
                            <a:latin typeface="Cambria Math" panose="02040503050406030204" pitchFamily="18" charset="0"/>
                          </a:rPr>
                          <m:t>𝐵</m:t>
                        </m:r>
                      </m:e>
                    </m:acc>
                    <m:r>
                      <a:rPr lang="en-US" i="1">
                        <a:latin typeface="Cambria Math" panose="02040503050406030204" pitchFamily="18" charset="0"/>
                      </a:rPr>
                      <m:t>+</m:t>
                    </m:r>
                    <m:r>
                      <a:rPr lang="en-US" i="1">
                        <a:latin typeface="Cambria Math" panose="02040503050406030204" pitchFamily="18" charset="0"/>
                      </a:rPr>
                      <m:t>𝑤</m:t>
                    </m:r>
                    <m:acc>
                      <m:accPr>
                        <m:chr m:val="⃗"/>
                        <m:ctrlPr>
                          <a:rPr lang="en-US" i="1">
                            <a:latin typeface="Cambria Math" panose="02040503050406030204" pitchFamily="18" charset="0"/>
                          </a:rPr>
                        </m:ctrlPr>
                      </m:accPr>
                      <m:e>
                        <m:r>
                          <a:rPr lang="en-US" i="1">
                            <a:latin typeface="Cambria Math" panose="02040503050406030204" pitchFamily="18" charset="0"/>
                          </a:rPr>
                          <m:t>𝐶</m:t>
                        </m:r>
                      </m:e>
                    </m:acc>
                  </m:oMath>
                </a14:m>
                <a:r>
                  <a:rPr lang="en-US" dirty="0" smtClean="0"/>
                  <a:t>?</a:t>
                </a:r>
              </a:p>
              <a:p>
                <a:pPr marL="0" indent="0">
                  <a:buNone/>
                </a:pPr>
                <a:endParaRPr lang="en-US" dirty="0" smtClean="0"/>
              </a:p>
              <a:p>
                <a:pPr marL="0" indent="0">
                  <a:buNone/>
                </a:pPr>
                <a:endParaRPr lang="en-US" dirty="0"/>
              </a:p>
              <a:p>
                <a:pPr marL="0" indent="0">
                  <a:buNone/>
                </a:pPr>
                <a:r>
                  <a:rPr lang="en-US" dirty="0" smtClean="0"/>
                  <a:t>We have 3 equations and 3 unknowns!</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𝑥</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𝑦</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𝑧</m:t>
                                    </m:r>
                                  </m:sub>
                                </m:sSub>
                              </m:e>
                            </m:mr>
                          </m:m>
                        </m:e>
                      </m:d>
                      <m:r>
                        <a:rPr lang="en-US" b="0" i="1" smtClean="0">
                          <a:latin typeface="Cambria Math" panose="02040503050406030204" pitchFamily="18" charset="0"/>
                        </a:rPr>
                        <m:t>=</m:t>
                      </m:r>
                      <m:r>
                        <a:rPr lang="en-US" b="0" i="1" smtClean="0">
                          <a:latin typeface="Cambria Math" panose="02040503050406030204" pitchFamily="18" charset="0"/>
                        </a:rPr>
                        <m:t>𝑢</m:t>
                      </m:r>
                      <m:d>
                        <m:dPr>
                          <m:begChr m:val="["/>
                          <m:endChr m:val="]"/>
                          <m:ctrlPr>
                            <a:rPr lang="en-US" b="0" i="1" smtClean="0">
                              <a:latin typeface="Cambria Math" panose="02040503050406030204" pitchFamily="18" charset="0"/>
                            </a:rPr>
                          </m:ctrlPr>
                        </m:dPr>
                        <m:e>
                          <m:m>
                            <m:mPr>
                              <m:plcHide m:val="on"/>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𝑥</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𝑦</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𝑧</m:t>
                                    </m:r>
                                  </m:sub>
                                </m:sSub>
                              </m:e>
                            </m:mr>
                          </m:m>
                        </m:e>
                      </m:d>
                      <m:r>
                        <a:rPr lang="en-US" b="0" i="1" smtClean="0">
                          <a:latin typeface="Cambria Math" panose="02040503050406030204" pitchFamily="18" charset="0"/>
                        </a:rPr>
                        <m:t>+</m:t>
                      </m:r>
                      <m:r>
                        <a:rPr lang="en-US" b="0" i="1" smtClean="0">
                          <a:latin typeface="Cambria Math" panose="02040503050406030204" pitchFamily="18" charset="0"/>
                        </a:rPr>
                        <m:t>𝑣</m:t>
                      </m:r>
                      <m:d>
                        <m:dPr>
                          <m:begChr m:val="["/>
                          <m:endChr m:val="]"/>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𝑥</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𝑦</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𝑧</m:t>
                                    </m:r>
                                  </m:sub>
                                </m:sSub>
                              </m:e>
                            </m:mr>
                          </m:m>
                        </m:e>
                      </m:d>
                      <m:r>
                        <a:rPr lang="en-US" b="0" i="1" smtClean="0">
                          <a:latin typeface="Cambria Math" panose="02040503050406030204" pitchFamily="18" charset="0"/>
                        </a:rPr>
                        <m:t>+</m:t>
                      </m:r>
                      <m:r>
                        <a:rPr lang="en-US" b="0" i="1" smtClean="0">
                          <a:latin typeface="Cambria Math" panose="02040503050406030204" pitchFamily="18" charset="0"/>
                        </a:rPr>
                        <m:t>𝑤</m:t>
                      </m:r>
                      <m:d>
                        <m:dPr>
                          <m:begChr m:val="["/>
                          <m:endChr m:val="]"/>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𝑥</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𝑦</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𝑧</m:t>
                                    </m:r>
                                  </m:sub>
                                </m:sSub>
                              </m:e>
                            </m:mr>
                          </m:m>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1120"/>
                </a:stretch>
              </a:blipFill>
            </p:spPr>
            <p:txBody>
              <a:bodyPr/>
              <a:lstStyle/>
              <a:p>
                <a:r>
                  <a:rPr lang="en-US">
                    <a:noFill/>
                  </a:rPr>
                  <a:t> </a:t>
                </a:r>
              </a:p>
            </p:txBody>
          </p:sp>
        </mc:Fallback>
      </mc:AlternateContent>
    </p:spTree>
    <p:extLst>
      <p:ext uri="{BB962C8B-B14F-4D97-AF65-F5344CB8AC3E}">
        <p14:creationId xmlns:p14="http://schemas.microsoft.com/office/powerpoint/2010/main" val="1227997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Barycentric Coordinates - Triangle</a:t>
            </a:r>
          </a:p>
        </p:txBody>
      </p:sp>
      <p:sp>
        <p:nvSpPr>
          <p:cNvPr id="3" name="Content Placeholder 2"/>
          <p:cNvSpPr>
            <a:spLocks noGrp="1"/>
          </p:cNvSpPr>
          <p:nvPr>
            <p:ph idx="1"/>
          </p:nvPr>
        </p:nvSpPr>
        <p:spPr>
          <a:xfrm>
            <a:off x="838200" y="1825625"/>
            <a:ext cx="10515600" cy="4817546"/>
          </a:xfrm>
        </p:spPr>
        <p:txBody>
          <a:bodyPr>
            <a:normAutofit/>
          </a:bodyPr>
          <a:lstStyle/>
          <a:p>
            <a:pPr marL="0" indent="0">
              <a:buNone/>
            </a:pPr>
            <a:r>
              <a:rPr lang="en-US" dirty="0" smtClean="0"/>
              <a:t>Re-arrange to make life easier:</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And now we can simply invert:</a:t>
            </a:r>
          </a:p>
          <a:p>
            <a:pPr marL="0" indent="0">
              <a:buNone/>
            </a:pPr>
            <a:endParaRPr lang="en-US" dirty="0"/>
          </a:p>
          <a:p>
            <a:pPr marL="0" indent="0">
              <a:buNone/>
            </a:pPr>
            <a:endParaRPr lang="en-US" dirty="0" smtClean="0"/>
          </a:p>
          <a:p>
            <a:pPr marL="0" indent="0">
              <a:buNone/>
            </a:pPr>
            <a:r>
              <a:rPr lang="en-US" dirty="0" smtClean="0"/>
              <a:t>Any issues?</a:t>
            </a:r>
          </a:p>
          <a:p>
            <a:pPr marL="0" indent="0">
              <a:buNone/>
            </a:pPr>
            <a:r>
              <a:rPr lang="en-US" dirty="0" smtClean="0"/>
              <a:t>When is a matrix inverse not defined?</a:t>
            </a:r>
            <a:endParaRPr lang="en-US" dirty="0"/>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5920099" y="1513760"/>
                <a:ext cx="4184140" cy="1497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𝑥</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𝑦</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𝑧</m:t>
                                    </m:r>
                                  </m:sub>
                                </m:sSub>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𝑥</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𝑥</m:t>
                                    </m:r>
                                  </m:sub>
                                </m:sSub>
                              </m:e>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𝑥</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𝑦</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𝑦</m:t>
                                    </m:r>
                                  </m:sub>
                                </m:sSub>
                              </m:e>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𝑦</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𝑧</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𝑧</m:t>
                                    </m:r>
                                  </m:sub>
                                </m:sSub>
                              </m:e>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𝑧</m:t>
                                    </m:r>
                                  </m:sub>
                                </m:sSub>
                              </m:e>
                            </m:mr>
                          </m:m>
                        </m:e>
                      </m:d>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𝑢</m:t>
                                </m:r>
                              </m:e>
                            </m:mr>
                            <m:mr>
                              <m:e>
                                <m:r>
                                  <a:rPr lang="en-US" i="1">
                                    <a:latin typeface="Cambria Math" panose="02040503050406030204" pitchFamily="18" charset="0"/>
                                  </a:rPr>
                                  <m:t>𝑣</m:t>
                                </m:r>
                              </m:e>
                            </m:mr>
                            <m:mr>
                              <m:e>
                                <m:r>
                                  <a:rPr lang="en-US" i="1">
                                    <a:latin typeface="Cambria Math" panose="02040503050406030204" pitchFamily="18" charset="0"/>
                                  </a:rPr>
                                  <m:t>𝑤</m:t>
                                </m:r>
                              </m:e>
                            </m:mr>
                          </m:m>
                        </m:e>
                      </m:d>
                    </m:oMath>
                  </m:oMathPara>
                </a14:m>
                <a:endParaRPr lang="en-US" dirty="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5920099" y="1513760"/>
                <a:ext cx="4184140" cy="1497399"/>
              </a:xfrm>
              <a:prstGeom prst="rect">
                <a:avLst/>
              </a:prstGeom>
              <a:blipFill rotWithShape="0">
                <a:blip r:embed="rId3"/>
                <a:stretch>
                  <a:fillRect t="-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p:cNvSpPr txBox="1">
                <a:spLocks/>
              </p:cNvSpPr>
              <p:nvPr/>
            </p:nvSpPr>
            <p:spPr>
              <a:xfrm>
                <a:off x="5942133" y="3411094"/>
                <a:ext cx="4184140" cy="149739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𝑥</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𝑥</m:t>
                                        </m:r>
                                      </m:sub>
                                    </m:sSub>
                                  </m:e>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𝑥</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𝑦</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𝑦</m:t>
                                        </m:r>
                                      </m:sub>
                                    </m:sSub>
                                  </m:e>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𝑦</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𝑧</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𝑧</m:t>
                                        </m:r>
                                      </m:sub>
                                    </m:sSub>
                                  </m:e>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𝑧</m:t>
                                        </m:r>
                                      </m:sub>
                                    </m:sSub>
                                  </m:e>
                                </m:mr>
                              </m:m>
                            </m:e>
                          </m:d>
                        </m:e>
                        <m:sup>
                          <m:r>
                            <a:rPr lang="en-US" i="1">
                              <a:latin typeface="Cambria Math" panose="02040503050406030204" pitchFamily="18" charset="0"/>
                            </a:rPr>
                            <m:t>−1</m:t>
                          </m:r>
                        </m:sup>
                      </m:sSup>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𝑥</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𝑦</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𝑧</m:t>
                                    </m:r>
                                  </m:sub>
                                </m:sSub>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𝑢</m:t>
                                </m:r>
                              </m:e>
                            </m:mr>
                            <m:mr>
                              <m:e>
                                <m:r>
                                  <a:rPr lang="en-US" i="1">
                                    <a:latin typeface="Cambria Math" panose="02040503050406030204" pitchFamily="18" charset="0"/>
                                  </a:rPr>
                                  <m:t>𝑣</m:t>
                                </m:r>
                              </m:e>
                            </m:mr>
                            <m:mr>
                              <m:e>
                                <m:r>
                                  <a:rPr lang="en-US" i="1">
                                    <a:latin typeface="Cambria Math" panose="02040503050406030204" pitchFamily="18" charset="0"/>
                                  </a:rPr>
                                  <m:t>𝑤</m:t>
                                </m:r>
                              </m:e>
                            </m:mr>
                          </m:m>
                        </m:e>
                      </m:d>
                    </m:oMath>
                  </m:oMathPara>
                </a14:m>
                <a:endParaRPr lang="en-US"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5942133" y="3411094"/>
                <a:ext cx="4184140" cy="1497399"/>
              </a:xfrm>
              <a:prstGeom prst="rect">
                <a:avLst/>
              </a:prstGeom>
              <a:blipFill rotWithShape="0">
                <a:blip r:embed="rId4"/>
                <a:stretch>
                  <a:fillRect t="-816"/>
                </a:stretch>
              </a:blipFill>
            </p:spPr>
            <p:txBody>
              <a:bodyPr/>
              <a:lstStyle/>
              <a:p>
                <a:r>
                  <a:rPr lang="en-US">
                    <a:noFill/>
                  </a:rPr>
                  <a:t> </a:t>
                </a:r>
              </a:p>
            </p:txBody>
          </p:sp>
        </mc:Fallback>
      </mc:AlternateContent>
    </p:spTree>
    <p:extLst>
      <p:ext uri="{BB962C8B-B14F-4D97-AF65-F5344CB8AC3E}">
        <p14:creationId xmlns:p14="http://schemas.microsoft.com/office/powerpoint/2010/main" val="2549090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Barycentric Coordinates - Triangle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A matrix </a:t>
                </a:r>
                <a14:m>
                  <m:oMath xmlns:m="http://schemas.openxmlformats.org/officeDocument/2006/math">
                    <m:r>
                      <a:rPr lang="en-US" b="1" i="1" smtClean="0">
                        <a:latin typeface="Cambria Math" panose="02040503050406030204" pitchFamily="18" charset="0"/>
                      </a:rPr>
                      <m:t>𝑴</m:t>
                    </m:r>
                  </m:oMath>
                </a14:m>
                <a:r>
                  <a:rPr lang="en-US" b="1" dirty="0" smtClean="0"/>
                  <a:t> </a:t>
                </a:r>
                <a:r>
                  <a:rPr lang="en-US" dirty="0" smtClean="0"/>
                  <a:t>is invertible if and only if its determinant is non-zero.</a:t>
                </a:r>
              </a:p>
              <a:p>
                <a:pPr marL="0" indent="0">
                  <a:buNone/>
                </a:pPr>
                <a:endParaRPr lang="en-US" b="1" dirty="0"/>
              </a:p>
              <a:p>
                <a:pPr marL="0" indent="0">
                  <a:buNone/>
                </a:pPr>
                <a:endParaRPr lang="en-US" b="1" dirty="0" smtClean="0"/>
              </a:p>
              <a:p>
                <a:pPr marL="0" indent="0">
                  <a:buNone/>
                </a:pPr>
                <a:r>
                  <a:rPr lang="en-US" dirty="0" smtClean="0"/>
                  <a:t>Is this matrix’s determinant always non-zero?</a:t>
                </a:r>
              </a:p>
              <a:p>
                <a:pPr marL="0" indent="0">
                  <a:buNone/>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p:cNvSpPr txBox="1">
                <a:spLocks/>
              </p:cNvSpPr>
              <p:nvPr/>
            </p:nvSpPr>
            <p:spPr>
              <a:xfrm>
                <a:off x="6834499" y="2860251"/>
                <a:ext cx="4184140" cy="1497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𝑥</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𝑥</m:t>
                                        </m:r>
                                      </m:sub>
                                    </m:sSub>
                                  </m:e>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𝑥</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𝑦</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𝑦</m:t>
                                        </m:r>
                                      </m:sub>
                                    </m:sSub>
                                  </m:e>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𝑦</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𝑧</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𝑧</m:t>
                                        </m:r>
                                      </m:sub>
                                    </m:sSub>
                                  </m:e>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𝑧</m:t>
                                        </m:r>
                                      </m:sub>
                                    </m:sSub>
                                  </m:e>
                                </m:mr>
                              </m:m>
                            </m:e>
                          </m:d>
                        </m:e>
                        <m:sup>
                          <m:r>
                            <a:rPr lang="en-US" i="1">
                              <a:latin typeface="Cambria Math" panose="02040503050406030204" pitchFamily="18" charset="0"/>
                            </a:rPr>
                            <m:t>−1</m:t>
                          </m:r>
                        </m:sup>
                      </m:sSup>
                    </m:oMath>
                  </m:oMathPara>
                </a14:m>
                <a:endParaRPr lang="en-US"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6834499" y="2860251"/>
                <a:ext cx="4184140" cy="1497399"/>
              </a:xfrm>
              <a:prstGeom prst="rect">
                <a:avLst/>
              </a:prstGeom>
              <a:blipFill rotWithShape="0">
                <a:blip r:embed="rId4"/>
                <a:stretch>
                  <a:fillRect t="-407"/>
                </a:stretch>
              </a:blipFill>
            </p:spPr>
            <p:txBody>
              <a:bodyPr/>
              <a:lstStyle/>
              <a:p>
                <a:r>
                  <a:rPr lang="en-US">
                    <a:noFill/>
                  </a:rPr>
                  <a:t> </a:t>
                </a:r>
              </a:p>
            </p:txBody>
          </p:sp>
        </mc:Fallback>
      </mc:AlternateContent>
    </p:spTree>
    <p:extLst>
      <p:ext uri="{BB962C8B-B14F-4D97-AF65-F5344CB8AC3E}">
        <p14:creationId xmlns:p14="http://schemas.microsoft.com/office/powerpoint/2010/main" val="4134430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Point + Normal</a:t>
                </a:r>
              </a:p>
              <a:p>
                <a:pPr marL="0" indent="0">
                  <a:buNone/>
                </a:pPr>
                <a:r>
                  <a:rPr lang="en-US"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e>
                          <m:sub>
                            <m:r>
                              <a:rPr lang="en-US" b="0" i="1" dirty="0" smtClean="0">
                                <a:latin typeface="Cambria Math" panose="02040503050406030204" pitchFamily="18" charset="0"/>
                              </a:rPr>
                              <m:t>0</m:t>
                            </m:r>
                          </m:sub>
                        </m:sSub>
                      </m:e>
                    </m:d>
                    <m:r>
                      <a:rPr lang="en-US" b="0" i="1" dirty="0" smtClean="0">
                        <a:latin typeface="Cambria Math" panose="02040503050406030204" pitchFamily="18" charset="0"/>
                      </a:rPr>
                      <m:t>=0</m:t>
                    </m:r>
                  </m:oMath>
                </a14:m>
                <a:endParaRPr lang="en-US" dirty="0" smtClean="0"/>
              </a:p>
              <a:p>
                <a:pPr marL="0" indent="0">
                  <a:buNone/>
                </a:pPr>
                <a:r>
                  <a:rPr lang="en-US" dirty="0"/>
                  <a:t>	</a:t>
                </a:r>
                <a:r>
                  <a:rPr lang="en-US" dirty="0" smtClean="0"/>
                  <a:t>Requires 6 floats</a:t>
                </a:r>
              </a:p>
              <a:p>
                <a:pPr marL="0" indent="0">
                  <a:buNone/>
                </a:pPr>
                <a:endParaRPr lang="en-US" dirty="0" smtClean="0"/>
              </a:p>
              <a:p>
                <a:pPr marL="0" indent="0">
                  <a:buNone/>
                </a:pPr>
                <a:r>
                  <a:rPr lang="en-US" dirty="0" smtClean="0"/>
                  <a:t>Expand to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r>
                      <a:rPr lang="en-US" b="0" i="1" dirty="0" smtClean="0">
                        <a:latin typeface="Cambria Math" panose="02040503050406030204" pitchFamily="18" charset="0"/>
                      </a:rPr>
                      <m:t>=</m:t>
                    </m:r>
                    <m:r>
                      <a:rPr lang="en-US" b="0" i="1" dirty="0" smtClean="0">
                        <a:latin typeface="Cambria Math" panose="02040503050406030204" pitchFamily="18" charset="0"/>
                      </a:rPr>
                      <m:t>𝑑</m:t>
                    </m:r>
                  </m:oMath>
                </a14:m>
                <a:endParaRPr lang="en-US" b="0" dirty="0" smtClean="0"/>
              </a:p>
              <a:p>
                <a:pPr marL="0" indent="0">
                  <a:buNone/>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sp>
        <p:nvSpPr>
          <p:cNvPr id="5" name="Text Box 4"/>
          <p:cNvSpPr txBox="1">
            <a:spLocks noChangeArrowheads="1"/>
          </p:cNvSpPr>
          <p:nvPr/>
        </p:nvSpPr>
        <p:spPr bwMode="auto">
          <a:xfrm>
            <a:off x="1220880" y="4545747"/>
            <a:ext cx="4053646" cy="163121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Plane</a:t>
            </a:r>
          </a:p>
          <a:p>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a:t>
            </a:r>
            <a:r>
              <a:rPr lang="en-US" sz="2000" dirty="0">
                <a:solidFill>
                  <a:srgbClr val="008000"/>
                </a:solidFill>
                <a:latin typeface="Consolas" panose="020B0609020204030204" pitchFamily="49" charset="0"/>
              </a:rPr>
              <a:t>// (</a:t>
            </a:r>
            <a:r>
              <a:rPr lang="en-US" sz="2000" dirty="0" err="1">
                <a:solidFill>
                  <a:srgbClr val="008000"/>
                </a:solidFill>
                <a:latin typeface="Consolas" panose="020B0609020204030204" pitchFamily="49" charset="0"/>
              </a:rPr>
              <a:t>n.x</a:t>
            </a:r>
            <a:r>
              <a:rPr lang="en-US" sz="2000" dirty="0">
                <a:solidFill>
                  <a:srgbClr val="008000"/>
                </a:solidFill>
                <a:latin typeface="Consolas" panose="020B0609020204030204" pitchFamily="49" charset="0"/>
              </a:rPr>
              <a:t>, </a:t>
            </a:r>
            <a:r>
              <a:rPr lang="en-US" sz="2000" dirty="0" err="1">
                <a:solidFill>
                  <a:srgbClr val="008000"/>
                </a:solidFill>
                <a:latin typeface="Consolas" panose="020B0609020204030204" pitchFamily="49" charset="0"/>
              </a:rPr>
              <a:t>n.y</a:t>
            </a:r>
            <a:r>
              <a:rPr lang="en-US" sz="2000" dirty="0">
                <a:solidFill>
                  <a:srgbClr val="008000"/>
                </a:solidFill>
                <a:latin typeface="Consolas" panose="020B0609020204030204" pitchFamily="49" charset="0"/>
              </a:rPr>
              <a:t>, </a:t>
            </a:r>
            <a:r>
              <a:rPr lang="en-US" sz="2000" dirty="0" err="1">
                <a:solidFill>
                  <a:srgbClr val="008000"/>
                </a:solidFill>
                <a:latin typeface="Consolas" panose="020B0609020204030204" pitchFamily="49" charset="0"/>
              </a:rPr>
              <a:t>n.z</a:t>
            </a:r>
            <a:r>
              <a:rPr lang="en-US" sz="2000" dirty="0">
                <a:solidFill>
                  <a:srgbClr val="008000"/>
                </a:solidFill>
                <a:latin typeface="Consolas" panose="020B0609020204030204" pitchFamily="49" charset="0"/>
              </a:rPr>
              <a:t>, d)</a:t>
            </a:r>
            <a:endParaRPr lang="en-US"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  Vector4 </a:t>
            </a:r>
            <a:r>
              <a:rPr lang="en-US" sz="2000" dirty="0" err="1">
                <a:solidFill>
                  <a:prstClr val="black"/>
                </a:solidFill>
                <a:latin typeface="Consolas" panose="020B0609020204030204" pitchFamily="49" charset="0"/>
              </a:rPr>
              <a:t>mData</a:t>
            </a:r>
            <a:r>
              <a:rPr lang="en-US" sz="2000" dirty="0">
                <a:solidFill>
                  <a:prstClr val="black"/>
                </a:solidFill>
                <a:latin typeface="Consolas" panose="020B0609020204030204" pitchFamily="49" charset="0"/>
              </a:rPr>
              <a:t>;</a:t>
            </a:r>
          </a:p>
          <a:p>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1762803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Barycentric </a:t>
            </a:r>
            <a:r>
              <a:rPr lang="en-US" dirty="0"/>
              <a:t>coordinates - Triangle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0000" y="1690689"/>
                <a:ext cx="9239483" cy="4486274"/>
              </a:xfrm>
            </p:spPr>
            <p:txBody>
              <a:bodyPr/>
              <a:lstStyle/>
              <a:p>
                <a:pPr marL="0" indent="0">
                  <a:buNone/>
                </a:pPr>
                <a:r>
                  <a:rPr lang="en-US" dirty="0" smtClean="0"/>
                  <a:t>Scalar Triple Product: </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a:rPr lang="en-US" b="0" i="1" smtClean="0">
                              <a:latin typeface="Cambria Math" panose="02040503050406030204" pitchFamily="18" charset="0"/>
                            </a:rPr>
                            <m:t>𝑑𝑒𝑡</m:t>
                          </m:r>
                        </m:fName>
                        <m:e>
                          <m:d>
                            <m:dPr>
                              <m:ctrlPr>
                                <a:rPr lang="en-US" i="1">
                                  <a:latin typeface="Cambria Math" panose="02040503050406030204" pitchFamily="18" charset="0"/>
                                </a:rPr>
                              </m:ctrlPr>
                            </m:dPr>
                            <m:e>
                              <m:m>
                                <m:mPr>
                                  <m:plcHide m:val="on"/>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𝑥</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𝑥</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𝑥</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𝑦</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𝑦</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𝑦</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𝑧</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𝑧</m:t>
                                        </m:r>
                                      </m:sub>
                                    </m:sSub>
                                  </m:e>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𝑧</m:t>
                                        </m:r>
                                      </m:sub>
                                    </m:sSub>
                                  </m:e>
                                </m:mr>
                              </m:m>
                            </m:e>
                          </m:d>
                        </m:e>
                      </m:fun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m:t>
                              </m:r>
                            </m:e>
                          </m:acc>
                        </m:e>
                      </m:d>
                    </m:oMath>
                  </m:oMathPara>
                </a14:m>
                <a:endParaRPr lang="en-US" dirty="0"/>
              </a:p>
              <a:p>
                <a:pPr marL="0" indent="0">
                  <a:buNone/>
                </a:pPr>
                <a:endParaRPr lang="en-US" dirty="0" smtClean="0"/>
              </a:p>
              <a:p>
                <a:pPr marL="0" indent="0">
                  <a:buNone/>
                </a:pPr>
                <a:endParaRPr lang="en-US" dirty="0"/>
              </a:p>
              <a:p>
                <a:pPr marL="0" indent="0">
                  <a:buNone/>
                </a:pPr>
                <a:r>
                  <a:rPr lang="en-US" dirty="0" smtClean="0"/>
                  <a:t>When is this zero?</a:t>
                </a:r>
              </a:p>
              <a:p>
                <a:pPr marL="0" indent="0">
                  <a:buNone/>
                </a:pPr>
                <a:r>
                  <a:rPr lang="en-US" dirty="0" smtClean="0"/>
                  <a:t>What is wrong with this formula?</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0000" y="1690689"/>
                <a:ext cx="9239483" cy="4486274"/>
              </a:xfrm>
              <a:blipFill rotWithShape="0">
                <a:blip r:embed="rId3"/>
                <a:stretch>
                  <a:fillRect l="-1386" t="-2174"/>
                </a:stretch>
              </a:blipFill>
            </p:spPr>
            <p:txBody>
              <a:bodyPr/>
              <a:lstStyle/>
              <a:p>
                <a:r>
                  <a:rPr lang="en-US">
                    <a:noFill/>
                  </a:rPr>
                  <a:t> </a:t>
                </a:r>
              </a:p>
            </p:txBody>
          </p:sp>
        </mc:Fallback>
      </mc:AlternateContent>
    </p:spTree>
    <p:extLst>
      <p:ext uri="{BB962C8B-B14F-4D97-AF65-F5344CB8AC3E}">
        <p14:creationId xmlns:p14="http://schemas.microsoft.com/office/powerpoint/2010/main" val="4110281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Barycentric </a:t>
            </a:r>
            <a:r>
              <a:rPr lang="en-US" dirty="0"/>
              <a:t>coordinates - Triangle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0000" y="1690689"/>
                <a:ext cx="9239483" cy="4486274"/>
              </a:xfrm>
            </p:spPr>
            <p:txBody>
              <a:bodyPr>
                <a:normAutofit/>
              </a:bodyPr>
              <a:lstStyle/>
              <a:p>
                <a:pPr marL="0" indent="0">
                  <a:buNone/>
                </a:pPr>
                <a:r>
                  <a:rPr lang="en-US" dirty="0" smtClean="0"/>
                  <a:t>We thought we had 3 equations and 3 unknowns…</a:t>
                </a:r>
              </a:p>
              <a:p>
                <a:pPr marL="0" indent="0">
                  <a:buNone/>
                </a:pPr>
                <a:r>
                  <a:rPr lang="en-US" dirty="0" smtClean="0"/>
                  <a:t>We actually have 4 equations and 3 unknowns</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r>
                        <a:rPr lang="en-US" i="1">
                          <a:latin typeface="Cambria Math" panose="02040503050406030204" pitchFamily="18" charset="0"/>
                        </a:rPr>
                        <m:t>=</m:t>
                      </m:r>
                      <m:r>
                        <a:rPr lang="en-US" i="1">
                          <a:latin typeface="Cambria Math" panose="02040503050406030204" pitchFamily="18" charset="0"/>
                        </a:rPr>
                        <m:t>𝑢</m:t>
                      </m:r>
                      <m:acc>
                        <m:accPr>
                          <m:chr m:val="⃗"/>
                          <m:ctrlPr>
                            <a:rPr lang="en-US" i="1">
                              <a:latin typeface="Cambria Math" panose="02040503050406030204" pitchFamily="18" charset="0"/>
                            </a:rPr>
                          </m:ctrlPr>
                        </m:accPr>
                        <m:e>
                          <m:r>
                            <a:rPr lang="en-US" i="1">
                              <a:latin typeface="Cambria Math" panose="02040503050406030204" pitchFamily="18" charset="0"/>
                            </a:rPr>
                            <m:t>𝐴</m:t>
                          </m:r>
                        </m:e>
                      </m:acc>
                      <m:r>
                        <a:rPr lang="en-US" i="1">
                          <a:latin typeface="Cambria Math" panose="02040503050406030204" pitchFamily="18" charset="0"/>
                        </a:rPr>
                        <m:t>+</m:t>
                      </m:r>
                      <m:r>
                        <a:rPr lang="en-US" i="1">
                          <a:latin typeface="Cambria Math" panose="02040503050406030204" pitchFamily="18" charset="0"/>
                        </a:rPr>
                        <m:t>𝑣</m:t>
                      </m:r>
                      <m:acc>
                        <m:accPr>
                          <m:chr m:val="⃗"/>
                          <m:ctrlPr>
                            <a:rPr lang="en-US" i="1">
                              <a:latin typeface="Cambria Math" panose="02040503050406030204" pitchFamily="18" charset="0"/>
                            </a:rPr>
                          </m:ctrlPr>
                        </m:accPr>
                        <m:e>
                          <m:r>
                            <a:rPr lang="en-US" i="1">
                              <a:latin typeface="Cambria Math" panose="02040503050406030204" pitchFamily="18" charset="0"/>
                            </a:rPr>
                            <m:t>𝐵</m:t>
                          </m:r>
                        </m:e>
                      </m:acc>
                      <m:r>
                        <a:rPr lang="en-US" i="1">
                          <a:latin typeface="Cambria Math" panose="02040503050406030204" pitchFamily="18" charset="0"/>
                        </a:rPr>
                        <m:t>+</m:t>
                      </m:r>
                      <m:r>
                        <a:rPr lang="en-US" i="1">
                          <a:latin typeface="Cambria Math" panose="02040503050406030204" pitchFamily="18" charset="0"/>
                        </a:rPr>
                        <m:t>𝑤</m:t>
                      </m:r>
                      <m:acc>
                        <m:accPr>
                          <m:chr m:val="⃗"/>
                          <m:ctrlPr>
                            <a:rPr lang="en-US" i="1">
                              <a:latin typeface="Cambria Math" panose="02040503050406030204" pitchFamily="18" charset="0"/>
                            </a:rPr>
                          </m:ctrlPr>
                        </m:accPr>
                        <m:e>
                          <m:r>
                            <a:rPr lang="en-US" i="1">
                              <a:latin typeface="Cambria Math" panose="02040503050406030204" pitchFamily="18" charset="0"/>
                            </a:rPr>
                            <m:t>𝐶</m:t>
                          </m:r>
                        </m:e>
                      </m:acc>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=1</m:t>
                      </m:r>
                    </m:oMath>
                  </m:oMathPara>
                </a14:m>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How do we solve now?</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0000" y="1690689"/>
                <a:ext cx="9239483" cy="4486274"/>
              </a:xfrm>
              <a:blipFill rotWithShape="0">
                <a:blip r:embed="rId3"/>
                <a:stretch>
                  <a:fillRect l="-1386" t="-2174"/>
                </a:stretch>
              </a:blipFill>
            </p:spPr>
            <p:txBody>
              <a:bodyPr/>
              <a:lstStyle/>
              <a:p>
                <a:r>
                  <a:rPr lang="en-US">
                    <a:noFill/>
                  </a:rPr>
                  <a:t> </a:t>
                </a:r>
              </a:p>
            </p:txBody>
          </p:sp>
        </mc:Fallback>
      </mc:AlternateContent>
    </p:spTree>
    <p:extLst>
      <p:ext uri="{BB962C8B-B14F-4D97-AF65-F5344CB8AC3E}">
        <p14:creationId xmlns:p14="http://schemas.microsoft.com/office/powerpoint/2010/main" val="2685558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Barycentric </a:t>
            </a:r>
            <a:r>
              <a:rPr lang="en-US" dirty="0"/>
              <a:t>coordinates - Triangle</a:t>
            </a:r>
          </a:p>
        </p:txBody>
      </p:sp>
      <p:sp>
        <p:nvSpPr>
          <p:cNvPr id="3" name="Content Placeholder 2"/>
          <p:cNvSpPr>
            <a:spLocks noGrp="1"/>
          </p:cNvSpPr>
          <p:nvPr>
            <p:ph idx="1"/>
          </p:nvPr>
        </p:nvSpPr>
        <p:spPr>
          <a:xfrm>
            <a:off x="1120000" y="1690689"/>
            <a:ext cx="9239483" cy="4486274"/>
          </a:xfrm>
        </p:spPr>
        <p:txBody>
          <a:bodyPr>
            <a:normAutofit/>
          </a:bodyPr>
          <a:lstStyle/>
          <a:p>
            <a:pPr marL="0" indent="0">
              <a:buNone/>
            </a:pPr>
            <a:r>
              <a:rPr lang="en-US" dirty="0" smtClean="0"/>
              <a:t>Knowing:</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Then re-arrange:</a:t>
            </a:r>
          </a:p>
          <a:p>
            <a:pPr marL="0" indent="0">
              <a:buNone/>
            </a:pPr>
            <a:endParaRPr lang="en-US" dirty="0"/>
          </a:p>
          <a:p>
            <a:pPr marL="0" indent="0">
              <a:buNone/>
            </a:pPr>
            <a:endParaRPr lang="en-US" dirty="0" smtClean="0"/>
          </a:p>
          <a:p>
            <a:pPr marL="0" indent="0">
              <a:buNone/>
            </a:pPr>
            <a:r>
              <a:rPr lang="en-US" dirty="0" smtClean="0"/>
              <a:t>Now we have 3 equations and 2 unknowns…</a:t>
            </a:r>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4356238" y="1675537"/>
                <a:ext cx="2767005" cy="6100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=1−</m:t>
                      </m:r>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𝑣</m:t>
                      </m:r>
                    </m:oMath>
                  </m:oMathPara>
                </a14:m>
                <a:endParaRPr lang="en-US" dirty="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4356238" y="1675537"/>
                <a:ext cx="2767005" cy="61006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p:cNvSpPr txBox="1">
                <a:spLocks/>
              </p:cNvSpPr>
              <p:nvPr/>
            </p:nvSpPr>
            <p:spPr>
              <a:xfrm>
                <a:off x="4455391" y="2274582"/>
                <a:ext cx="4849192" cy="575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r>
                        <a:rPr lang="en-US" i="1">
                          <a:latin typeface="Cambria Math" panose="02040503050406030204" pitchFamily="18" charset="0"/>
                        </a:rPr>
                        <m:t>=</m:t>
                      </m:r>
                      <m:r>
                        <a:rPr lang="en-US" i="1">
                          <a:latin typeface="Cambria Math" panose="02040503050406030204" pitchFamily="18" charset="0"/>
                        </a:rPr>
                        <m:t>𝑢</m:t>
                      </m:r>
                      <m:acc>
                        <m:accPr>
                          <m:chr m:val="⃗"/>
                          <m:ctrlPr>
                            <a:rPr lang="en-US" i="1">
                              <a:latin typeface="Cambria Math" panose="02040503050406030204" pitchFamily="18" charset="0"/>
                            </a:rPr>
                          </m:ctrlPr>
                        </m:accPr>
                        <m:e>
                          <m:r>
                            <a:rPr lang="en-US" i="1">
                              <a:latin typeface="Cambria Math" panose="02040503050406030204" pitchFamily="18" charset="0"/>
                            </a:rPr>
                            <m:t>𝐴</m:t>
                          </m:r>
                        </m:e>
                      </m:acc>
                      <m:r>
                        <a:rPr lang="en-US" i="1">
                          <a:latin typeface="Cambria Math" panose="02040503050406030204" pitchFamily="18" charset="0"/>
                        </a:rPr>
                        <m:t>+</m:t>
                      </m:r>
                      <m:r>
                        <a:rPr lang="en-US" i="1">
                          <a:latin typeface="Cambria Math" panose="02040503050406030204" pitchFamily="18" charset="0"/>
                        </a:rPr>
                        <m:t>𝑣</m:t>
                      </m:r>
                      <m:acc>
                        <m:accPr>
                          <m:chr m:val="⃗"/>
                          <m:ctrlPr>
                            <a:rPr lang="en-US" i="1">
                              <a:latin typeface="Cambria Math" panose="02040503050406030204" pitchFamily="18" charset="0"/>
                            </a:rPr>
                          </m:ctrlPr>
                        </m:accPr>
                        <m:e>
                          <m:r>
                            <a:rPr lang="en-US" i="1">
                              <a:latin typeface="Cambria Math" panose="02040503050406030204" pitchFamily="18" charset="0"/>
                            </a:rPr>
                            <m:t>𝐵</m:t>
                          </m:r>
                        </m:e>
                      </m:ac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𝑣</m:t>
                          </m:r>
                        </m:e>
                      </m:d>
                      <m:acc>
                        <m:accPr>
                          <m:chr m:val="⃗"/>
                          <m:ctrlPr>
                            <a:rPr lang="en-US" i="1">
                              <a:latin typeface="Cambria Math" panose="02040503050406030204" pitchFamily="18" charset="0"/>
                            </a:rPr>
                          </m:ctrlPr>
                        </m:accPr>
                        <m:e>
                          <m:r>
                            <a:rPr lang="en-US" i="1">
                              <a:latin typeface="Cambria Math" panose="02040503050406030204" pitchFamily="18" charset="0"/>
                            </a:rPr>
                            <m:t>𝐶</m:t>
                          </m:r>
                        </m:e>
                      </m:acc>
                    </m:oMath>
                  </m:oMathPara>
                </a14:m>
                <a:endParaRPr lang="en-US"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4455391" y="2274582"/>
                <a:ext cx="4849192" cy="5753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p:cNvSpPr txBox="1">
                <a:spLocks/>
              </p:cNvSpPr>
              <p:nvPr/>
            </p:nvSpPr>
            <p:spPr>
              <a:xfrm>
                <a:off x="3866919" y="3714769"/>
                <a:ext cx="4849192" cy="575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𝑃</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m:t>
                          </m:r>
                        </m:e>
                      </m:acc>
                      <m:r>
                        <a:rPr lang="en-US" i="1">
                          <a:latin typeface="Cambria Math" panose="02040503050406030204" pitchFamily="18" charset="0"/>
                        </a:rPr>
                        <m:t>=</m:t>
                      </m:r>
                      <m:r>
                        <a:rPr lang="en-US" i="1">
                          <a:latin typeface="Cambria Math" panose="02040503050406030204" pitchFamily="18" charset="0"/>
                        </a:rPr>
                        <m:t>𝑢</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𝐴</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m:t>
                          </m:r>
                        </m:e>
                      </m:acc>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𝑣</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𝐵</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m:t>
                          </m:r>
                        </m:e>
                      </m:acc>
                      <m:r>
                        <a:rPr lang="en-US" b="0" i="1" smtClean="0">
                          <a:latin typeface="Cambria Math" panose="02040503050406030204" pitchFamily="18" charset="0"/>
                        </a:rPr>
                        <m:t>)</m:t>
                      </m:r>
                    </m:oMath>
                  </m:oMathPara>
                </a14:m>
                <a:endParaRPr lang="en-US"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3866919" y="3714769"/>
                <a:ext cx="4849192" cy="575320"/>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7696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Barycentric </a:t>
            </a:r>
            <a:r>
              <a:rPr lang="en-US" dirty="0"/>
              <a:t>coordinates - Triangle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0000" y="1690689"/>
                <a:ext cx="9239483" cy="4486274"/>
              </a:xfrm>
            </p:spPr>
            <p:txBody>
              <a:bodyPr>
                <a:normAutofit/>
              </a:bodyPr>
              <a:lstStyle/>
              <a:p>
                <a:pPr marL="0" indent="0">
                  <a:buNone/>
                </a:pPr>
                <a:endParaRPr lang="en-US" dirty="0" smtClean="0"/>
              </a:p>
              <a:p>
                <a:pPr marL="0" indent="0">
                  <a:buNone/>
                </a:pPr>
                <a:r>
                  <a:rPr lang="en-US" dirty="0" smtClean="0"/>
                  <a:t>First define:</a:t>
                </a:r>
              </a:p>
              <a:p>
                <a:pPr marL="0" indent="0">
                  <a:buNone/>
                </a:pPr>
                <a:endParaRPr lang="en-US" dirty="0"/>
              </a:p>
              <a:p>
                <a:pPr marL="0" indent="0">
                  <a:buNone/>
                </a:pPr>
                <a:endParaRPr lang="en-US" dirty="0" smtClean="0"/>
              </a:p>
              <a:p>
                <a:pPr marL="0" indent="0">
                  <a:buNone/>
                </a:pPr>
                <a:r>
                  <a:rPr lang="en-US" dirty="0" smtClean="0"/>
                  <a:t>Now we have:</a:t>
                </a:r>
                <a:endParaRPr lang="en-US" dirty="0"/>
              </a:p>
              <a:p>
                <a:pPr marL="0" indent="0">
                  <a:buNone/>
                </a:pPr>
                <a:r>
                  <a:rPr lang="en-US" dirty="0" smtClean="0"/>
                  <a:t>Can turn this into 2 equations by projecting 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dirty="0" smtClean="0">
                            <a:latin typeface="Cambria Math" panose="02040503050406030204" pitchFamily="18" charset="0"/>
                          </a:rPr>
                          <m:t>1</m:t>
                        </m:r>
                      </m:sub>
                    </m:sSub>
                  </m:oMath>
                </a14:m>
                <a:r>
                  <a:rPr lang="en-US" dirty="0" smtClean="0"/>
                  <a:t> and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dirty="0" smtClean="0">
                            <a:latin typeface="Cambria Math" panose="02040503050406030204" pitchFamily="18" charset="0"/>
                          </a:rPr>
                          <m:t>2</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0000" y="1690689"/>
                <a:ext cx="9239483" cy="4486274"/>
              </a:xfrm>
              <a:blipFill rotWithShape="0">
                <a:blip r:embed="rId3"/>
                <a:stretch>
                  <a:fillRect l="-13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p:cNvSpPr txBox="1">
                <a:spLocks/>
              </p:cNvSpPr>
              <p:nvPr/>
            </p:nvSpPr>
            <p:spPr>
              <a:xfrm>
                <a:off x="3437263" y="1717068"/>
                <a:ext cx="1931579" cy="1564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0</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m:t>
                          </m:r>
                        </m:e>
                      </m:acc>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b="0" i="1" smtClean="0">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𝐴</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𝐶</m:t>
                          </m:r>
                        </m:e>
                      </m:acc>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𝐵</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𝐶</m:t>
                          </m:r>
                        </m:e>
                      </m:acc>
                    </m:oMath>
                  </m:oMathPara>
                </a14:m>
                <a:endParaRPr lang="en-US" dirty="0"/>
              </a:p>
              <a:p>
                <a:pPr marL="0" indent="0">
                  <a:buNone/>
                </a:pPr>
                <a:endParaRPr lang="en-US" dirty="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3437263" y="1717068"/>
                <a:ext cx="1931579" cy="156441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p:cNvSpPr txBox="1">
                <a:spLocks/>
              </p:cNvSpPr>
              <p:nvPr/>
            </p:nvSpPr>
            <p:spPr>
              <a:xfrm>
                <a:off x="3272010" y="3707140"/>
                <a:ext cx="2943272" cy="575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smtClean="0">
                                  <a:latin typeface="Cambria Math" panose="02040503050406030204" pitchFamily="18" charset="0"/>
                                </a:rPr>
                                <m:t>𝑣</m:t>
                              </m:r>
                            </m:e>
                          </m:acc>
                        </m:e>
                        <m:sub>
                          <m:r>
                            <a:rPr lang="en-US" b="0" i="1" smtClean="0">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𝑢</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𝑣</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2</m:t>
                          </m:r>
                        </m:sub>
                      </m:sSub>
                    </m:oMath>
                  </m:oMathPara>
                </a14:m>
                <a:endParaRPr lang="en-US"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3272010" y="3707140"/>
                <a:ext cx="2943272" cy="575320"/>
              </a:xfrm>
              <a:prstGeom prst="rect">
                <a:avLst/>
              </a:prstGeom>
              <a:blipFill rotWithShape="0">
                <a:blip r:embed="rId5"/>
                <a:stretch>
                  <a:fillRect t="-29474" r="-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2833619" y="4749291"/>
                <a:ext cx="5070445" cy="960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𝑢</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1</m:t>
                              </m:r>
                            </m:sub>
                          </m:sSub>
                        </m:e>
                      </m:d>
                      <m:r>
                        <a:rPr lang="en-US" i="1">
                          <a:latin typeface="Cambria Math" panose="02040503050406030204" pitchFamily="18" charset="0"/>
                        </a:rPr>
                        <m:t>+</m:t>
                      </m:r>
                      <m:r>
                        <a:rPr lang="en-US" i="1">
                          <a:latin typeface="Cambria Math" panose="02040503050406030204" pitchFamily="18" charset="0"/>
                        </a:rPr>
                        <m:t>𝑣</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1</m:t>
                              </m:r>
                            </m:sub>
                          </m:sSub>
                        </m:e>
                      </m:d>
                    </m:oMath>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𝑢</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2</m:t>
                              </m:r>
                            </m:sub>
                          </m:sSub>
                        </m:e>
                      </m:d>
                      <m:r>
                        <a:rPr lang="en-US" i="1">
                          <a:latin typeface="Cambria Math" panose="02040503050406030204" pitchFamily="18" charset="0"/>
                        </a:rPr>
                        <m:t>+</m:t>
                      </m:r>
                      <m:r>
                        <a:rPr lang="en-US" i="1">
                          <a:latin typeface="Cambria Math" panose="02040503050406030204" pitchFamily="18" charset="0"/>
                        </a:rPr>
                        <m:t>𝑣</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2</m:t>
                              </m:r>
                            </m:sub>
                          </m:sSub>
                        </m:e>
                      </m:d>
                    </m:oMath>
                  </m:oMathPara>
                </a14:m>
                <a:endParaRPr lang="en-US"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2833619" y="4749291"/>
                <a:ext cx="5070445" cy="960841"/>
              </a:xfrm>
              <a:prstGeom prst="rect">
                <a:avLst/>
              </a:prstGeom>
              <a:blipFill rotWithShape="0">
                <a:blip r:embed="rId6"/>
                <a:stretch>
                  <a:fillRect r="-2524"/>
                </a:stretch>
              </a:blipFill>
            </p:spPr>
            <p:txBody>
              <a:bodyPr/>
              <a:lstStyle/>
              <a:p>
                <a:r>
                  <a:rPr lang="en-US">
                    <a:noFill/>
                  </a:rPr>
                  <a:t> </a:t>
                </a:r>
              </a:p>
            </p:txBody>
          </p:sp>
        </mc:Fallback>
      </mc:AlternateContent>
    </p:spTree>
    <p:extLst>
      <p:ext uri="{BB962C8B-B14F-4D97-AF65-F5344CB8AC3E}">
        <p14:creationId xmlns:p14="http://schemas.microsoft.com/office/powerpoint/2010/main" val="1443795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Cramer’s Rule</a:t>
            </a:r>
            <a:endParaRPr lang="en-US" dirty="0"/>
          </a:p>
        </p:txBody>
      </p:sp>
      <p:cxnSp>
        <p:nvCxnSpPr>
          <p:cNvPr id="5" name="Straight Arrow Connector 4"/>
          <p:cNvCxnSpPr/>
          <p:nvPr/>
        </p:nvCxnSpPr>
        <p:spPr>
          <a:xfrm>
            <a:off x="4289612" y="3502809"/>
            <a:ext cx="2380130"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Content Placeholder 2"/>
              <p:cNvSpPr txBox="1">
                <a:spLocks/>
              </p:cNvSpPr>
              <p:nvPr/>
            </p:nvSpPr>
            <p:spPr>
              <a:xfrm>
                <a:off x="1481852" y="3078725"/>
                <a:ext cx="2469980" cy="9555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𝑎𝑥</m:t>
                      </m:r>
                      <m:r>
                        <a:rPr lang="en-US" i="1">
                          <a:latin typeface="Cambria Math" panose="02040503050406030204" pitchFamily="18" charset="0"/>
                        </a:rPr>
                        <m:t>+</m:t>
                      </m:r>
                      <m:r>
                        <a:rPr lang="en-US" i="1">
                          <a:latin typeface="Cambria Math" panose="02040503050406030204" pitchFamily="18" charset="0"/>
                        </a:rPr>
                        <m:t>𝑏𝑦</m:t>
                      </m:r>
                      <m:r>
                        <a:rPr lang="en-US" i="1">
                          <a:latin typeface="Cambria Math" panose="02040503050406030204" pitchFamily="18" charset="0"/>
                        </a:rPr>
                        <m:t>=</m:t>
                      </m:r>
                      <m:r>
                        <a:rPr lang="en-US" i="1">
                          <a:latin typeface="Cambria Math" panose="02040503050406030204" pitchFamily="18" charset="0"/>
                        </a:rPr>
                        <m:t>𝑒</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𝑐𝑥</m:t>
                      </m:r>
                      <m:r>
                        <a:rPr lang="en-US" i="1">
                          <a:latin typeface="Cambria Math" panose="02040503050406030204" pitchFamily="18" charset="0"/>
                        </a:rPr>
                        <m:t>+</m:t>
                      </m:r>
                      <m:r>
                        <a:rPr lang="en-US" i="1">
                          <a:latin typeface="Cambria Math" panose="02040503050406030204" pitchFamily="18" charset="0"/>
                        </a:rPr>
                        <m:t>𝑑𝑦</m:t>
                      </m:r>
                      <m:r>
                        <a:rPr lang="en-US" i="1">
                          <a:latin typeface="Cambria Math" panose="02040503050406030204" pitchFamily="18" charset="0"/>
                        </a:rPr>
                        <m:t>=</m:t>
                      </m:r>
                      <m:r>
                        <a:rPr lang="en-US" i="1">
                          <a:latin typeface="Cambria Math" panose="02040503050406030204" pitchFamily="18" charset="0"/>
                        </a:rPr>
                        <m:t>𝑓</m:t>
                      </m:r>
                    </m:oMath>
                  </m:oMathPara>
                </a14:m>
                <a:endParaRPr lang="en-US"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1481852" y="3078725"/>
                <a:ext cx="2469980" cy="955542"/>
              </a:xfrm>
              <a:prstGeom prst="rect">
                <a:avLst/>
              </a:prstGeom>
              <a:blipFill rotWithShape="0">
                <a:blip r:embed="rId3"/>
                <a:stretch>
                  <a:fillRect b="-6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6543278" y="2702560"/>
                <a:ext cx="2611269" cy="15660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m>
                                <m:mPr>
                                  <m:plcHide m:val="on"/>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𝑒</m:t>
                                    </m:r>
                                  </m:e>
                                  <m:e>
                                    <m:r>
                                      <a:rPr lang="en-US" i="1">
                                        <a:latin typeface="Cambria Math" panose="02040503050406030204" pitchFamily="18" charset="0"/>
                                      </a:rPr>
                                      <m:t>𝑏</m:t>
                                    </m:r>
                                  </m:e>
                                </m:mr>
                                <m:mr>
                                  <m:e>
                                    <m:r>
                                      <a:rPr lang="en-US" i="1">
                                        <a:latin typeface="Cambria Math" panose="02040503050406030204" pitchFamily="18" charset="0"/>
                                      </a:rPr>
                                      <m:t>𝑓</m:t>
                                    </m:r>
                                  </m:e>
                                  <m:e>
                                    <m:r>
                                      <a:rPr lang="en-US" i="1">
                                        <a:latin typeface="Cambria Math" panose="02040503050406030204" pitchFamily="18" charset="0"/>
                                      </a:rPr>
                                      <m:t>𝑑</m:t>
                                    </m:r>
                                  </m:e>
                                </m:mr>
                              </m:m>
                            </m:e>
                          </m:d>
                        </m:num>
                        <m:den>
                          <m:d>
                            <m:dPr>
                              <m:begChr m:val="|"/>
                              <m:endChr m:val="|"/>
                              <m:ctrlPr>
                                <a:rPr lang="en-US" i="1">
                                  <a:latin typeface="Cambria Math" panose="02040503050406030204" pitchFamily="18" charset="0"/>
                                </a:rPr>
                              </m:ctrlPr>
                            </m:dPr>
                            <m:e>
                              <m:m>
                                <m:mPr>
                                  <m:plcHide m:val="on"/>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𝑎</m:t>
                                    </m:r>
                                  </m:e>
                                  <m:e>
                                    <m:r>
                                      <a:rPr lang="en-US" i="1">
                                        <a:latin typeface="Cambria Math" panose="02040503050406030204" pitchFamily="18" charset="0"/>
                                      </a:rPr>
                                      <m:t>𝑏</m:t>
                                    </m:r>
                                  </m:e>
                                </m:mr>
                                <m:mr>
                                  <m:e>
                                    <m:r>
                                      <a:rPr lang="en-US" i="1">
                                        <a:latin typeface="Cambria Math" panose="02040503050406030204" pitchFamily="18" charset="0"/>
                                      </a:rPr>
                                      <m:t>𝑐</m:t>
                                    </m:r>
                                  </m:e>
                                  <m:e>
                                    <m:r>
                                      <a:rPr lang="en-US" i="1">
                                        <a:latin typeface="Cambria Math" panose="02040503050406030204" pitchFamily="18" charset="0"/>
                                      </a:rPr>
                                      <m:t>𝑑</m:t>
                                    </m:r>
                                  </m:e>
                                </m:mr>
                              </m:m>
                            </m:e>
                          </m:d>
                        </m:den>
                      </m:f>
                    </m:oMath>
                  </m:oMathPara>
                </a14:m>
                <a:endParaRPr lang="en-US" dirty="0"/>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6543278" y="2702560"/>
                <a:ext cx="2611269" cy="1566005"/>
              </a:xfrm>
              <a:prstGeom prst="rect">
                <a:avLst/>
              </a:prstGeom>
              <a:blipFill rotWithShape="0">
                <a:blip r:embed="rId4"/>
                <a:stretch>
                  <a:fillRect t="-1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p:cNvSpPr txBox="1">
                <a:spLocks/>
              </p:cNvSpPr>
              <p:nvPr/>
            </p:nvSpPr>
            <p:spPr>
              <a:xfrm>
                <a:off x="8854472" y="2756760"/>
                <a:ext cx="2274585" cy="15660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m>
                                <m:mPr>
                                  <m:plcHide m:val="on"/>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𝑎</m:t>
                                    </m:r>
                                  </m:e>
                                  <m:e>
                                    <m:r>
                                      <a:rPr lang="en-US" i="1">
                                        <a:latin typeface="Cambria Math" panose="02040503050406030204" pitchFamily="18" charset="0"/>
                                      </a:rPr>
                                      <m:t>𝑒</m:t>
                                    </m:r>
                                  </m:e>
                                </m:mr>
                                <m:mr>
                                  <m:e>
                                    <m:r>
                                      <a:rPr lang="en-US" i="1">
                                        <a:latin typeface="Cambria Math" panose="02040503050406030204" pitchFamily="18" charset="0"/>
                                      </a:rPr>
                                      <m:t>𝑐</m:t>
                                    </m:r>
                                  </m:e>
                                  <m:e>
                                    <m:r>
                                      <a:rPr lang="en-US" i="1">
                                        <a:latin typeface="Cambria Math" panose="02040503050406030204" pitchFamily="18" charset="0"/>
                                      </a:rPr>
                                      <m:t>𝑓</m:t>
                                    </m:r>
                                  </m:e>
                                </m:mr>
                              </m:m>
                            </m:e>
                          </m:d>
                        </m:num>
                        <m:den>
                          <m:d>
                            <m:dPr>
                              <m:begChr m:val="|"/>
                              <m:endChr m:val="|"/>
                              <m:ctrlPr>
                                <a:rPr lang="en-US" i="1">
                                  <a:latin typeface="Cambria Math" panose="02040503050406030204" pitchFamily="18" charset="0"/>
                                </a:rPr>
                              </m:ctrlPr>
                            </m:dPr>
                            <m:e>
                              <m:m>
                                <m:mPr>
                                  <m:plcHide m:val="on"/>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𝑎</m:t>
                                    </m:r>
                                  </m:e>
                                  <m:e>
                                    <m:r>
                                      <a:rPr lang="en-US" i="1">
                                        <a:latin typeface="Cambria Math" panose="02040503050406030204" pitchFamily="18" charset="0"/>
                                      </a:rPr>
                                      <m:t>𝑏</m:t>
                                    </m:r>
                                  </m:e>
                                </m:mr>
                                <m:mr>
                                  <m:e>
                                    <m:r>
                                      <a:rPr lang="en-US" i="1">
                                        <a:latin typeface="Cambria Math" panose="02040503050406030204" pitchFamily="18" charset="0"/>
                                      </a:rPr>
                                      <m:t>𝑐</m:t>
                                    </m:r>
                                  </m:e>
                                  <m:e>
                                    <m:r>
                                      <a:rPr lang="en-US" i="1">
                                        <a:latin typeface="Cambria Math" panose="02040503050406030204" pitchFamily="18" charset="0"/>
                                      </a:rPr>
                                      <m:t>𝑑</m:t>
                                    </m:r>
                                  </m:e>
                                </m:mr>
                              </m:m>
                            </m:e>
                          </m:d>
                        </m:den>
                      </m:f>
                    </m:oMath>
                  </m:oMathPara>
                </a14:m>
                <a:endParaRPr lang="en-US" dirty="0"/>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8854472" y="2756760"/>
                <a:ext cx="2274585" cy="1566005"/>
              </a:xfrm>
              <a:prstGeom prst="rect">
                <a:avLst/>
              </a:prstGeom>
              <a:blipFill rotWithShape="0">
                <a:blip r:embed="rId5"/>
                <a:stretch>
                  <a:fillRect t="-778"/>
                </a:stretch>
              </a:blipFill>
            </p:spPr>
            <p:txBody>
              <a:bodyPr/>
              <a:lstStyle/>
              <a:p>
                <a:r>
                  <a:rPr lang="en-US">
                    <a:noFill/>
                  </a:rPr>
                  <a:t> </a:t>
                </a:r>
              </a:p>
            </p:txBody>
          </p:sp>
        </mc:Fallback>
      </mc:AlternateContent>
    </p:spTree>
    <p:extLst>
      <p:ext uri="{BB962C8B-B14F-4D97-AF65-F5344CB8AC3E}">
        <p14:creationId xmlns:p14="http://schemas.microsoft.com/office/powerpoint/2010/main" val="237561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Barycentric </a:t>
            </a:r>
            <a:r>
              <a:rPr lang="en-US" dirty="0"/>
              <a:t>coordinates - Triangle</a:t>
            </a:r>
          </a:p>
        </p:txBody>
      </p:sp>
      <p:pic>
        <p:nvPicPr>
          <p:cNvPr id="4" name="Picture 3"/>
          <p:cNvPicPr>
            <a:picLocks noChangeAspect="1"/>
          </p:cNvPicPr>
          <p:nvPr/>
        </p:nvPicPr>
        <p:blipFill>
          <a:blip r:embed="rId3"/>
          <a:stretch>
            <a:fillRect/>
          </a:stretch>
        </p:blipFill>
        <p:spPr>
          <a:xfrm>
            <a:off x="4209960" y="1515877"/>
            <a:ext cx="2962009" cy="3327401"/>
          </a:xfrm>
          <a:prstGeom prst="rect">
            <a:avLst/>
          </a:prstGeom>
        </p:spPr>
      </p:pic>
      <mc:AlternateContent xmlns:mc="http://schemas.openxmlformats.org/markup-compatibility/2006" xmlns:a14="http://schemas.microsoft.com/office/drawing/2010/main">
        <mc:Choice Requires="a14">
          <p:sp>
            <p:nvSpPr>
              <p:cNvPr id="6" name="Content Placeholder 2"/>
              <p:cNvSpPr txBox="1">
                <a:spLocks/>
              </p:cNvSpPr>
              <p:nvPr/>
            </p:nvSpPr>
            <p:spPr>
              <a:xfrm>
                <a:off x="337930" y="5059266"/>
                <a:ext cx="9973858" cy="5660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𝑢</m:t>
                      </m:r>
                      <m:r>
                        <m:rPr>
                          <m:nor/>
                        </m:rPr>
                        <a:rPr lang="en-US" dirty="0"/>
                        <m:t> </m:t>
                      </m:r>
                      <m:r>
                        <m:rPr>
                          <m:nor/>
                        </m:rPr>
                        <a:rPr lang="en-US" dirty="0"/>
                        <m:t>and</m:t>
                      </m:r>
                      <m:r>
                        <m:rPr>
                          <m:nor/>
                        </m:rPr>
                        <a:rPr lang="en-US" dirty="0"/>
                        <m:t> </m:t>
                      </m:r>
                      <m:r>
                        <a:rPr lang="en-US" i="1">
                          <a:latin typeface="Cambria Math" panose="02040503050406030204" pitchFamily="18" charset="0"/>
                        </a:rPr>
                        <m:t>𝑣</m:t>
                      </m:r>
                      <m:r>
                        <m:rPr>
                          <m:nor/>
                        </m:rPr>
                        <a:rPr lang="en-US" dirty="0"/>
                        <m:t> </m:t>
                      </m:r>
                      <m:r>
                        <m:rPr>
                          <m:nor/>
                        </m:rPr>
                        <a:rPr lang="en-US" dirty="0"/>
                        <m:t>are</m:t>
                      </m:r>
                      <m:r>
                        <m:rPr>
                          <m:nor/>
                        </m:rPr>
                        <a:rPr lang="en-US" dirty="0"/>
                        <m:t> </m:t>
                      </m:r>
                      <m:r>
                        <m:rPr>
                          <m:nor/>
                        </m:rPr>
                        <a:rPr lang="en-US" dirty="0"/>
                        <m:t>a</m:t>
                      </m:r>
                      <m:r>
                        <m:rPr>
                          <m:nor/>
                        </m:rPr>
                        <a:rPr lang="en-US" dirty="0"/>
                        <m:t> </m:t>
                      </m:r>
                      <m:r>
                        <m:rPr>
                          <m:nor/>
                        </m:rPr>
                        <a:rPr lang="en-US" dirty="0"/>
                        <m:t>ratios</m:t>
                      </m:r>
                      <m:r>
                        <m:rPr>
                          <m:nor/>
                        </m:rPr>
                        <a:rPr lang="en-US" dirty="0"/>
                        <m:t> </m:t>
                      </m:r>
                      <m:r>
                        <m:rPr>
                          <m:nor/>
                        </m:rPr>
                        <a:rPr lang="en-US" dirty="0"/>
                        <m:t>on</m:t>
                      </m:r>
                      <m:r>
                        <m:rPr>
                          <m:nor/>
                        </m:rPr>
                        <a:rPr lang="en-US" dirty="0"/>
                        <m:t> </m:t>
                      </m:r>
                      <m:r>
                        <m:rPr>
                          <m:nor/>
                        </m:rPr>
                        <a:rPr lang="en-US" dirty="0"/>
                        <m:t>the</m:t>
                      </m:r>
                      <m:r>
                        <m:rPr>
                          <m:nor/>
                        </m:rPr>
                        <a:rPr lang="en-US" dirty="0"/>
                        <m:t> </m:t>
                      </m:r>
                      <m:r>
                        <m:rPr>
                          <m:nor/>
                        </m:rPr>
                        <a:rPr lang="en-US" dirty="0"/>
                        <m:t>edges</m:t>
                      </m:r>
                      <m:r>
                        <m:rPr>
                          <m:nor/>
                        </m:rPr>
                        <a:rPr lang="en-US" dirty="0"/>
                        <m:t> </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𝐵</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𝐴</m:t>
                              </m:r>
                            </m:e>
                          </m:acc>
                        </m:e>
                      </m:d>
                      <m:r>
                        <m:rPr>
                          <m:nor/>
                        </m:rPr>
                        <a:rPr lang="en-US" dirty="0"/>
                        <m:t> </m:t>
                      </m:r>
                      <m:r>
                        <m:rPr>
                          <m:nor/>
                        </m:rPr>
                        <a:rPr lang="en-US" dirty="0"/>
                        <m:t>and</m:t>
                      </m:r>
                      <m:r>
                        <m:rPr>
                          <m:nor/>
                        </m:rPr>
                        <a:rPr lang="en-US" dirty="0"/>
                        <m:t> </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𝐶</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𝐴</m:t>
                              </m:r>
                            </m:e>
                          </m:acc>
                        </m:e>
                      </m:d>
                    </m:oMath>
                  </m:oMathPara>
                </a14:m>
                <a:endParaRPr lang="en-US"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337930" y="5059266"/>
                <a:ext cx="9973858" cy="566004"/>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40409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Barycentric coordinates (areal coordinates)</a:t>
            </a:r>
            <a:endParaRPr lang="en-US" dirty="0"/>
          </a:p>
        </p:txBody>
      </p:sp>
      <p:sp>
        <p:nvSpPr>
          <p:cNvPr id="3" name="Content Placeholder 2"/>
          <p:cNvSpPr>
            <a:spLocks noGrp="1"/>
          </p:cNvSpPr>
          <p:nvPr>
            <p:ph idx="1"/>
          </p:nvPr>
        </p:nvSpPr>
        <p:spPr>
          <a:xfrm>
            <a:off x="838199" y="1570131"/>
            <a:ext cx="10515601" cy="4561727"/>
          </a:xfrm>
        </p:spPr>
        <p:txBody>
          <a:bodyPr>
            <a:normAutofit/>
          </a:bodyPr>
          <a:lstStyle/>
          <a:p>
            <a:pPr marL="0" indent="0">
              <a:buNone/>
            </a:pPr>
            <a:r>
              <a:rPr lang="en-US" dirty="0" smtClean="0"/>
              <a:t>Method 3: Signed triangle area ratio</a:t>
            </a:r>
          </a:p>
          <a:p>
            <a:pPr marL="0" indent="0">
              <a:buNone/>
            </a:pPr>
            <a:r>
              <a:rPr lang="en-US" dirty="0" smtClean="0"/>
              <a:t>Coordinates are proportional to signed ratio areas</a:t>
            </a: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How do we get the area of a triangle?</a:t>
            </a:r>
          </a:p>
        </p:txBody>
      </p:sp>
      <p:pic>
        <p:nvPicPr>
          <p:cNvPr id="11" name="Picture 10"/>
          <p:cNvPicPr>
            <a:picLocks noChangeAspect="1"/>
          </p:cNvPicPr>
          <p:nvPr/>
        </p:nvPicPr>
        <p:blipFill>
          <a:blip r:embed="rId3"/>
          <a:stretch>
            <a:fillRect/>
          </a:stretch>
        </p:blipFill>
        <p:spPr>
          <a:xfrm>
            <a:off x="7784630" y="2208285"/>
            <a:ext cx="3031956" cy="3405976"/>
          </a:xfrm>
          <a:prstGeom prst="rect">
            <a:avLst/>
          </a:prstGeom>
        </p:spPr>
      </p:pic>
      <mc:AlternateContent xmlns:mc="http://schemas.openxmlformats.org/markup-compatibility/2006" xmlns:a14="http://schemas.microsoft.com/office/drawing/2010/main">
        <mc:Choice Requires="a14">
          <p:sp>
            <p:nvSpPr>
              <p:cNvPr id="13" name="Content Placeholder 2"/>
              <p:cNvSpPr txBox="1">
                <a:spLocks/>
              </p:cNvSpPr>
              <p:nvPr/>
            </p:nvSpPr>
            <p:spPr>
              <a:xfrm>
                <a:off x="9175362" y="3310079"/>
                <a:ext cx="409313" cy="34752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oMath>
                  </m:oMathPara>
                </a14:m>
                <a:endParaRPr lang="en-US" sz="2000" dirty="0"/>
              </a:p>
            </p:txBody>
          </p:sp>
        </mc:Choice>
        <mc:Fallback xmlns="">
          <p:sp>
            <p:nvSpPr>
              <p:cNvPr id="13" name="Content Placeholder 2"/>
              <p:cNvSpPr txBox="1">
                <a:spLocks noRot="1" noChangeAspect="1" noMove="1" noResize="1" noEditPoints="1" noAdjustHandles="1" noChangeArrowheads="1" noChangeShapeType="1" noTextEdit="1"/>
              </p:cNvSpPr>
              <p:nvPr/>
            </p:nvSpPr>
            <p:spPr>
              <a:xfrm>
                <a:off x="9175362" y="3310079"/>
                <a:ext cx="409313" cy="34752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ontent Placeholder 2"/>
              <p:cNvSpPr txBox="1">
                <a:spLocks/>
              </p:cNvSpPr>
              <p:nvPr/>
            </p:nvSpPr>
            <p:spPr>
              <a:xfrm>
                <a:off x="9175362" y="4001436"/>
                <a:ext cx="409313" cy="34752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𝑤</m:t>
                      </m:r>
                    </m:oMath>
                  </m:oMathPara>
                </a14:m>
                <a:endParaRPr lang="en-US" sz="2000" dirty="0"/>
              </a:p>
            </p:txBody>
          </p:sp>
        </mc:Choice>
        <mc:Fallback xmlns="">
          <p:sp>
            <p:nvSpPr>
              <p:cNvPr id="14" name="Content Placeholder 2"/>
              <p:cNvSpPr txBox="1">
                <a:spLocks noRot="1" noChangeAspect="1" noMove="1" noResize="1" noEditPoints="1" noAdjustHandles="1" noChangeArrowheads="1" noChangeShapeType="1" noTextEdit="1"/>
              </p:cNvSpPr>
              <p:nvPr/>
            </p:nvSpPr>
            <p:spPr>
              <a:xfrm>
                <a:off x="9175362" y="4001436"/>
                <a:ext cx="409313" cy="34752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p:cNvSpPr txBox="1">
                <a:spLocks/>
              </p:cNvSpPr>
              <p:nvPr/>
            </p:nvSpPr>
            <p:spPr>
              <a:xfrm>
                <a:off x="9891458" y="3670930"/>
                <a:ext cx="409313" cy="34752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m:t>
                      </m:r>
                    </m:oMath>
                  </m:oMathPara>
                </a14:m>
                <a:endParaRPr lang="en-US" sz="2000" dirty="0"/>
              </a:p>
            </p:txBody>
          </p:sp>
        </mc:Choice>
        <mc:Fallback xmlns="">
          <p:sp>
            <p:nvSpPr>
              <p:cNvPr id="15" name="Content Placeholder 2"/>
              <p:cNvSpPr txBox="1">
                <a:spLocks noRot="1" noChangeAspect="1" noMove="1" noResize="1" noEditPoints="1" noAdjustHandles="1" noChangeArrowheads="1" noChangeShapeType="1" noTextEdit="1"/>
              </p:cNvSpPr>
              <p:nvPr/>
            </p:nvSpPr>
            <p:spPr>
              <a:xfrm>
                <a:off x="9891458" y="3670930"/>
                <a:ext cx="409313" cy="347521"/>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93104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Barycentric coordinates (areal coordinates)</a:t>
            </a:r>
            <a:endParaRPr lang="en-US" dirty="0"/>
          </a:p>
        </p:txBody>
      </p:sp>
      <p:sp>
        <p:nvSpPr>
          <p:cNvPr id="3" name="Content Placeholder 2"/>
          <p:cNvSpPr>
            <a:spLocks noGrp="1"/>
          </p:cNvSpPr>
          <p:nvPr>
            <p:ph idx="1"/>
          </p:nvPr>
        </p:nvSpPr>
        <p:spPr>
          <a:xfrm>
            <a:off x="838199" y="1570131"/>
            <a:ext cx="10515601" cy="4561727"/>
          </a:xfrm>
        </p:spPr>
        <p:txBody>
          <a:bodyPr>
            <a:normAutofit/>
          </a:bodyPr>
          <a:lstStyle/>
          <a:p>
            <a:pPr marL="0" indent="0">
              <a:buNone/>
            </a:pPr>
            <a:r>
              <a:rPr lang="en-US" dirty="0" smtClean="0"/>
              <a:t>Cross product defines the area of a parallelogram</a:t>
            </a:r>
          </a:p>
          <a:p>
            <a:pPr marL="0" indent="0">
              <a:buNone/>
            </a:pPr>
            <a:endParaRPr lang="en-US" dirty="0" smtClean="0"/>
          </a:p>
          <a:p>
            <a:pPr marL="0" indent="0">
              <a:buNone/>
            </a:pPr>
            <a:r>
              <a:rPr lang="en-US" dirty="0" smtClean="0"/>
              <a:t>Area of a triangle is:</a:t>
            </a: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What about the signed area?</a:t>
            </a:r>
          </a:p>
        </p:txBody>
      </p:sp>
      <mc:AlternateContent xmlns:mc="http://schemas.openxmlformats.org/markup-compatibility/2006" xmlns:a14="http://schemas.microsoft.com/office/drawing/2010/main">
        <mc:Choice Requires="a14">
          <p:sp>
            <p:nvSpPr>
              <p:cNvPr id="12" name="Content Placeholder 2"/>
              <p:cNvSpPr txBox="1">
                <a:spLocks/>
              </p:cNvSpPr>
              <p:nvPr/>
            </p:nvSpPr>
            <p:spPr>
              <a:xfrm>
                <a:off x="3710995" y="2384872"/>
                <a:ext cx="4549966" cy="9555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𝐵</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𝐴</m:t>
                                  </m:r>
                                </m:e>
                              </m:acc>
                            </m:e>
                          </m:d>
                          <m:r>
                            <a:rPr lang="en-US" i="1">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𝐶</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𝐴</m:t>
                                  </m:r>
                                </m:e>
                              </m:acc>
                            </m:e>
                          </m:d>
                        </m:e>
                      </m:d>
                    </m:oMath>
                  </m:oMathPara>
                </a14:m>
                <a:endParaRPr lang="en-US" dirty="0"/>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3710995" y="2384872"/>
                <a:ext cx="4549966" cy="955542"/>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293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Barycentric coordinates (areal coordinates)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570131"/>
                <a:ext cx="10515601" cy="4561727"/>
              </a:xfrm>
            </p:spPr>
            <p:txBody>
              <a:bodyPr>
                <a:normAutofit/>
              </a:bodyPr>
              <a:lstStyle/>
              <a:p>
                <a:pPr marL="0" indent="0">
                  <a:buNone/>
                </a:pPr>
                <a:r>
                  <a:rPr lang="en-US" dirty="0" smtClean="0"/>
                  <a:t>The sub-triangle </a:t>
                </a:r>
                <a14:m>
                  <m:oMath xmlns:m="http://schemas.openxmlformats.org/officeDocument/2006/math">
                    <m:r>
                      <a:rPr lang="en-US" b="0" i="1" smtClean="0">
                        <a:latin typeface="Cambria Math" panose="02040503050406030204" pitchFamily="18" charset="0"/>
                      </a:rPr>
                      <m:t>𝑃𝐵𝐶</m:t>
                    </m:r>
                  </m:oMath>
                </a14:m>
                <a:r>
                  <a:rPr lang="en-US" dirty="0" smtClean="0"/>
                  <a:t> defines the normal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𝑁</m:t>
                            </m:r>
                          </m:e>
                        </m:acc>
                      </m:e>
                      <m:sub>
                        <m:r>
                          <a:rPr lang="en-US" b="0" i="1" dirty="0" smtClean="0">
                            <a:latin typeface="Cambria Math" panose="02040503050406030204" pitchFamily="18" charset="0"/>
                          </a:rPr>
                          <m:t>𝑃𝐵𝐶</m:t>
                        </m:r>
                      </m:sub>
                    </m:sSub>
                  </m:oMath>
                </a14:m>
                <a:endParaRPr lang="en-US" dirty="0" smtClean="0"/>
              </a:p>
              <a:p>
                <a:pPr marL="0" indent="0">
                  <a:buNone/>
                </a:pPr>
                <a:endParaRPr lang="en-US" dirty="0" smtClean="0"/>
              </a:p>
              <a:p>
                <a:pPr marL="0" indent="0">
                  <a:buNone/>
                </a:pPr>
                <a:r>
                  <a:rPr lang="en-US" dirty="0" smtClean="0"/>
                  <a:t>Now we can define signed area:</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If the winding order flips, so does the sign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570131"/>
                <a:ext cx="10515601" cy="4561727"/>
              </a:xfrm>
              <a:blipFill rotWithShape="0">
                <a:blip r:embed="rId3"/>
                <a:stretch>
                  <a:fillRect l="-1159" t="-12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p:cNvSpPr txBox="1">
                <a:spLocks/>
              </p:cNvSpPr>
              <p:nvPr/>
            </p:nvSpPr>
            <p:spPr>
              <a:xfrm>
                <a:off x="3523708" y="3067917"/>
                <a:ext cx="4549966" cy="95554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i="1">
                          <a:latin typeface="Cambria Math" panose="02040503050406030204" pitchFamily="18" charset="0"/>
                        </a:rPr>
                        <m:t>𝐴</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𝑁</m:t>
                              </m:r>
                            </m:e>
                          </m:acc>
                        </m:e>
                        <m:sub>
                          <m:r>
                            <a:rPr lang="en-US" b="0" i="1" smtClean="0">
                              <a:latin typeface="Cambria Math" panose="02040503050406030204" pitchFamily="18" charset="0"/>
                            </a:rPr>
                            <m:t>𝑃𝐵𝐶</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𝑁</m:t>
                                  </m:r>
                                </m:e>
                              </m:acc>
                            </m:e>
                            <m:sub>
                              <m:r>
                                <a:rPr lang="en-US" b="0" i="1" smtClean="0">
                                  <a:latin typeface="Cambria Math" panose="02040503050406030204" pitchFamily="18" charset="0"/>
                                </a:rPr>
                                <m:t>𝐴𝐵𝐶</m:t>
                              </m:r>
                            </m:sub>
                          </m:sSub>
                        </m:num>
                        <m:den>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𝑁</m:t>
                                      </m:r>
                                    </m:e>
                                  </m:acc>
                                </m:e>
                                <m:sub>
                                  <m:r>
                                    <a:rPr lang="en-US" b="0" i="1" smtClean="0">
                                      <a:latin typeface="Cambria Math" panose="02040503050406030204" pitchFamily="18" charset="0"/>
                                    </a:rPr>
                                    <m:t>𝐴𝐵𝐶</m:t>
                                  </m:r>
                                </m:sub>
                              </m:sSub>
                            </m:e>
                          </m:d>
                        </m:den>
                      </m:f>
                    </m:oMath>
                  </m:oMathPara>
                </a14:m>
                <a:endParaRPr lang="en-US" dirty="0"/>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3523708" y="3067917"/>
                <a:ext cx="4549966" cy="955542"/>
              </a:xfrm>
              <a:prstGeom prst="rect">
                <a:avLst/>
              </a:prstGeom>
              <a:blipFill rotWithShape="0">
                <a:blip r:embed="rId4"/>
                <a:stretch>
                  <a:fillRect/>
                </a:stretch>
              </a:blipFill>
            </p:spPr>
            <p:txBody>
              <a:bodyPr/>
              <a:lstStyle/>
              <a:p>
                <a:r>
                  <a:rPr lang="en-US">
                    <a:noFill/>
                  </a:rPr>
                  <a:t> </a:t>
                </a:r>
              </a:p>
            </p:txBody>
          </p:sp>
        </mc:Fallback>
      </mc:AlternateContent>
      <p:pic>
        <p:nvPicPr>
          <p:cNvPr id="5" name="Picture 4"/>
          <p:cNvPicPr>
            <a:picLocks noChangeAspect="1"/>
          </p:cNvPicPr>
          <p:nvPr/>
        </p:nvPicPr>
        <p:blipFill>
          <a:blip r:embed="rId5"/>
          <a:stretch>
            <a:fillRect/>
          </a:stretch>
        </p:blipFill>
        <p:spPr>
          <a:xfrm>
            <a:off x="7564293" y="1710978"/>
            <a:ext cx="3031956" cy="3405976"/>
          </a:xfrm>
          <a:prstGeom prst="rect">
            <a:avLst/>
          </a:prstGeom>
        </p:spPr>
      </p:pic>
    </p:spTree>
    <p:extLst>
      <p:ext uri="{BB962C8B-B14F-4D97-AF65-F5344CB8AC3E}">
        <p14:creationId xmlns:p14="http://schemas.microsoft.com/office/powerpoint/2010/main" val="63839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Barycentric coordinates (areal coordinates)</a:t>
            </a:r>
            <a:endParaRPr lang="en-US" dirty="0"/>
          </a:p>
        </p:txBody>
      </p:sp>
      <p:sp>
        <p:nvSpPr>
          <p:cNvPr id="3" name="Content Placeholder 2"/>
          <p:cNvSpPr>
            <a:spLocks noGrp="1"/>
          </p:cNvSpPr>
          <p:nvPr>
            <p:ph idx="1"/>
          </p:nvPr>
        </p:nvSpPr>
        <p:spPr>
          <a:xfrm>
            <a:off x="838199" y="1570131"/>
            <a:ext cx="10515601" cy="4561727"/>
          </a:xfrm>
        </p:spPr>
        <p:txBody>
          <a:bodyPr>
            <a:normAutofit/>
          </a:bodyPr>
          <a:lstStyle/>
          <a:p>
            <a:pPr marL="0" indent="0">
              <a:buNone/>
            </a:pPr>
            <a:r>
              <a:rPr lang="en-US" dirty="0" smtClean="0"/>
              <a:t>Barycentric coordinates are a ratio of singed areas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These can be simplified:</a:t>
            </a:r>
          </a:p>
          <a:p>
            <a:pPr marL="0" indent="0">
              <a:buNone/>
            </a:pPr>
            <a:endParaRPr lang="en-US" dirty="0" smtClean="0"/>
          </a:p>
        </p:txBody>
      </p:sp>
      <mc:AlternateContent xmlns:mc="http://schemas.openxmlformats.org/markup-compatibility/2006" xmlns:a14="http://schemas.microsoft.com/office/drawing/2010/main">
        <mc:Choice Requires="a14">
          <p:sp>
            <p:nvSpPr>
              <p:cNvPr id="12" name="Content Placeholder 2"/>
              <p:cNvSpPr txBox="1">
                <a:spLocks/>
              </p:cNvSpPr>
              <p:nvPr/>
            </p:nvSpPr>
            <p:spPr>
              <a:xfrm>
                <a:off x="3695314" y="2246060"/>
                <a:ext cx="2546586" cy="9555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𝑆𝐴</m:t>
                          </m:r>
                          <m:d>
                            <m:dPr>
                              <m:ctrlPr>
                                <a:rPr lang="en-US" b="0" i="1" smtClean="0">
                                  <a:latin typeface="Cambria Math" panose="02040503050406030204" pitchFamily="18" charset="0"/>
                                </a:rPr>
                              </m:ctrlPr>
                            </m:dPr>
                            <m:e>
                              <m:r>
                                <a:rPr lang="en-US" b="0" i="1" smtClean="0">
                                  <a:latin typeface="Cambria Math" panose="02040503050406030204" pitchFamily="18" charset="0"/>
                                </a:rPr>
                                <m:t>𝑃𝐵𝐶</m:t>
                              </m:r>
                            </m:e>
                          </m:d>
                        </m:num>
                        <m:den>
                          <m:r>
                            <a:rPr lang="en-US" b="0" i="1" smtClean="0">
                              <a:latin typeface="Cambria Math" panose="02040503050406030204" pitchFamily="18" charset="0"/>
                            </a:rPr>
                            <m:t>𝑆𝐴</m:t>
                          </m:r>
                          <m:d>
                            <m:dPr>
                              <m:ctrlPr>
                                <a:rPr lang="en-US" b="0" i="1" smtClean="0">
                                  <a:latin typeface="Cambria Math" panose="02040503050406030204" pitchFamily="18" charset="0"/>
                                </a:rPr>
                              </m:ctrlPr>
                            </m:dPr>
                            <m:e>
                              <m:r>
                                <a:rPr lang="en-US" b="0" i="1" smtClean="0">
                                  <a:latin typeface="Cambria Math" panose="02040503050406030204" pitchFamily="18" charset="0"/>
                                </a:rPr>
                                <m:t>𝐴𝐵𝐶</m:t>
                              </m:r>
                            </m:e>
                          </m:d>
                        </m:den>
                      </m:f>
                    </m:oMath>
                  </m:oMathPara>
                </a14:m>
                <a:endParaRPr lang="en-US" dirty="0"/>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3695314" y="2246060"/>
                <a:ext cx="2546586" cy="955542"/>
              </a:xfrm>
              <a:prstGeom prst="rect">
                <a:avLst/>
              </a:prstGeom>
              <a:blipFill rotWithShape="0">
                <a:blip r:embed="rId3"/>
                <a:stretch>
                  <a:fillRect/>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7927850" y="2248111"/>
            <a:ext cx="3031956" cy="3405976"/>
          </a:xfrm>
          <a:prstGeom prst="rect">
            <a:avLst/>
          </a:prstGeom>
        </p:spPr>
      </p:pic>
      <mc:AlternateContent xmlns:mc="http://schemas.openxmlformats.org/markup-compatibility/2006" xmlns:a14="http://schemas.microsoft.com/office/drawing/2010/main">
        <mc:Choice Requires="a14">
          <p:sp>
            <p:nvSpPr>
              <p:cNvPr id="6" name="Content Placeholder 2"/>
              <p:cNvSpPr txBox="1">
                <a:spLocks/>
              </p:cNvSpPr>
              <p:nvPr/>
            </p:nvSpPr>
            <p:spPr>
              <a:xfrm>
                <a:off x="3695314" y="3300259"/>
                <a:ext cx="2546586" cy="9555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𝑆𝐴</m:t>
                          </m:r>
                          <m:d>
                            <m:dPr>
                              <m:ctrlPr>
                                <a:rPr lang="en-US" b="0" i="1" smtClean="0">
                                  <a:latin typeface="Cambria Math" panose="02040503050406030204" pitchFamily="18" charset="0"/>
                                </a:rPr>
                              </m:ctrlPr>
                            </m:dPr>
                            <m:e>
                              <m:r>
                                <a:rPr lang="en-US" b="0" i="1" smtClean="0">
                                  <a:latin typeface="Cambria Math" panose="02040503050406030204" pitchFamily="18" charset="0"/>
                                </a:rPr>
                                <m:t>𝑃𝐶𝐴</m:t>
                              </m:r>
                            </m:e>
                          </m:d>
                        </m:num>
                        <m:den>
                          <m:r>
                            <a:rPr lang="en-US" b="0" i="1" smtClean="0">
                              <a:latin typeface="Cambria Math" panose="02040503050406030204" pitchFamily="18" charset="0"/>
                            </a:rPr>
                            <m:t>𝑆𝐴</m:t>
                          </m:r>
                          <m:d>
                            <m:dPr>
                              <m:ctrlPr>
                                <a:rPr lang="en-US" b="0" i="1" smtClean="0">
                                  <a:latin typeface="Cambria Math" panose="02040503050406030204" pitchFamily="18" charset="0"/>
                                </a:rPr>
                              </m:ctrlPr>
                            </m:dPr>
                            <m:e>
                              <m:r>
                                <a:rPr lang="en-US" b="0" i="1" smtClean="0">
                                  <a:latin typeface="Cambria Math" panose="02040503050406030204" pitchFamily="18" charset="0"/>
                                </a:rPr>
                                <m:t>𝐴𝐵𝐶</m:t>
                              </m:r>
                            </m:e>
                          </m:d>
                        </m:den>
                      </m:f>
                    </m:oMath>
                  </m:oMathPara>
                </a14:m>
                <a:endParaRPr lang="en-US"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3695314" y="3300259"/>
                <a:ext cx="2546586" cy="95554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4538289" y="4983036"/>
                <a:ext cx="2546586" cy="95554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𝑁</m:t>
                                  </m:r>
                                </m:e>
                              </m:acc>
                            </m:e>
                            <m:sub>
                              <m:r>
                                <a:rPr lang="en-US" b="0" i="1" smtClean="0">
                                  <a:latin typeface="Cambria Math" panose="02040503050406030204" pitchFamily="18" charset="0"/>
                                </a:rPr>
                                <m:t>𝑃𝐵𝐶</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𝑁</m:t>
                                  </m:r>
                                </m:e>
                              </m:acc>
                            </m:e>
                            <m:sub>
                              <m:r>
                                <a:rPr lang="en-US" b="0" i="1" smtClean="0">
                                  <a:latin typeface="Cambria Math" panose="02040503050406030204" pitchFamily="18" charset="0"/>
                                </a:rPr>
                                <m:t>𝐴𝐵𝐶</m:t>
                              </m:r>
                            </m:sub>
                          </m:sSub>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𝑁</m:t>
                                  </m:r>
                                </m:e>
                              </m:acc>
                            </m:e>
                            <m:sub>
                              <m:r>
                                <a:rPr lang="en-US" i="1">
                                  <a:latin typeface="Cambria Math" panose="02040503050406030204" pitchFamily="18" charset="0"/>
                                </a:rPr>
                                <m:t>𝐴𝐵𝐶</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𝑁</m:t>
                                  </m:r>
                                </m:e>
                              </m:acc>
                            </m:e>
                            <m:sub>
                              <m:r>
                                <a:rPr lang="en-US" i="1">
                                  <a:latin typeface="Cambria Math" panose="02040503050406030204" pitchFamily="18" charset="0"/>
                                </a:rPr>
                                <m:t>𝐴𝐵𝐶</m:t>
                              </m:r>
                            </m:sub>
                          </m:sSub>
                        </m:den>
                      </m:f>
                    </m:oMath>
                  </m:oMathPara>
                </a14:m>
                <a:endParaRPr lang="en-US"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38289" y="4983036"/>
                <a:ext cx="2546586" cy="95554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1273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Triangle</a:t>
            </a:r>
            <a:endParaRPr lang="en-US" dirty="0"/>
          </a:p>
        </p:txBody>
      </p:sp>
      <p:sp>
        <p:nvSpPr>
          <p:cNvPr id="3" name="Content Placeholder 2"/>
          <p:cNvSpPr>
            <a:spLocks noGrp="1"/>
          </p:cNvSpPr>
          <p:nvPr>
            <p:ph idx="1"/>
          </p:nvPr>
        </p:nvSpPr>
        <p:spPr/>
        <p:txBody>
          <a:bodyPr/>
          <a:lstStyle/>
          <a:p>
            <a:pPr marL="0" indent="0">
              <a:buNone/>
            </a:pPr>
            <a:r>
              <a:rPr lang="en-US" dirty="0" smtClean="0"/>
              <a:t>Nothing special</a:t>
            </a:r>
            <a:endParaRPr lang="en-US" dirty="0"/>
          </a:p>
        </p:txBody>
      </p:sp>
      <p:sp>
        <p:nvSpPr>
          <p:cNvPr id="5" name="Text Box 4"/>
          <p:cNvSpPr txBox="1">
            <a:spLocks noChangeArrowheads="1"/>
          </p:cNvSpPr>
          <p:nvPr/>
        </p:nvSpPr>
        <p:spPr bwMode="auto">
          <a:xfrm>
            <a:off x="1120000" y="3031798"/>
            <a:ext cx="4053646" cy="193899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Triangle</a:t>
            </a:r>
          </a:p>
          <a:p>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Vector3 mP0;</a:t>
            </a:r>
          </a:p>
          <a:p>
            <a:r>
              <a:rPr lang="en-US" sz="2000" dirty="0">
                <a:solidFill>
                  <a:prstClr val="black"/>
                </a:solidFill>
                <a:latin typeface="Consolas" panose="020B0609020204030204" pitchFamily="49" charset="0"/>
              </a:rPr>
              <a:t>  Vector3 mP1;</a:t>
            </a:r>
          </a:p>
          <a:p>
            <a:r>
              <a:rPr lang="en-US" sz="2000" dirty="0">
                <a:solidFill>
                  <a:prstClr val="black"/>
                </a:solidFill>
                <a:latin typeface="Consolas" panose="020B0609020204030204" pitchFamily="49" charset="0"/>
              </a:rPr>
              <a:t>  Vector3 mP2;</a:t>
            </a:r>
          </a:p>
          <a:p>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155857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Barycentric coordinates - Line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r>
                        <a:rPr lang="en-US" b="0" i="1" smtClean="0">
                          <a:latin typeface="Cambria Math" panose="02040503050406030204" pitchFamily="18" charset="0"/>
                        </a:rPr>
                        <m:t>=</m:t>
                      </m:r>
                      <m:r>
                        <a:rPr lang="en-US" b="0" i="1" smtClean="0">
                          <a:latin typeface="Cambria Math" panose="02040503050406030204" pitchFamily="18" charset="0"/>
                        </a:rPr>
                        <m:t>𝑢</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r>
                        <a:rPr lang="en-US" b="0" i="1" smtClean="0">
                          <a:latin typeface="Cambria Math" panose="02040503050406030204" pitchFamily="18" charset="0"/>
                        </a:rPr>
                        <m:t>+</m:t>
                      </m:r>
                      <m:r>
                        <a:rPr lang="en-US" b="0" i="1" smtClean="0">
                          <a:latin typeface="Cambria Math" panose="02040503050406030204" pitchFamily="18" charset="0"/>
                        </a:rPr>
                        <m:t>𝑣</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=1</m:t>
                      </m:r>
                    </m:oMath>
                  </m:oMathPara>
                </a14:m>
                <a:endParaRPr lang="en-US" b="0" dirty="0" smtClean="0"/>
              </a:p>
              <a:p>
                <a:pPr marL="0" indent="0">
                  <a:buNone/>
                </a:pPr>
                <a:endParaRPr lang="en-US" b="0" dirty="0" smtClean="0"/>
              </a:p>
              <a:p>
                <a:pPr marL="0" indent="0">
                  <a:buNone/>
                </a:pPr>
                <a:r>
                  <a:rPr lang="en-US" b="0" dirty="0" smtClean="0"/>
                  <a:t>How do we compute the barycentric coordinates of a line?</a:t>
                </a:r>
                <a:endParaRPr lang="en-US" dirty="0" smtClean="0"/>
              </a:p>
              <a:p>
                <a:pPr marL="0" indent="0">
                  <a:buNone/>
                </a:pPr>
                <a:endParaRPr lang="en-US" b="0" dirty="0"/>
              </a:p>
              <a:p>
                <a:pPr marL="0" indent="0">
                  <a:buNone/>
                </a:pPr>
                <a:r>
                  <a:rPr lang="en-US" dirty="0" smtClean="0"/>
                  <a:t>2 main approaches like before:</a:t>
                </a:r>
              </a:p>
              <a:p>
                <a:pPr marL="457200" lvl="1" indent="0">
                  <a:buNone/>
                </a:pPr>
                <a:r>
                  <a:rPr lang="en-US" b="0" dirty="0" smtClean="0"/>
                  <a:t>Analytic</a:t>
                </a:r>
              </a:p>
              <a:p>
                <a:pPr marL="457200" lvl="1" indent="0">
                  <a:buNone/>
                </a:pPr>
                <a:r>
                  <a:rPr lang="en-US" dirty="0" smtClean="0"/>
                  <a:t>Geometric</a:t>
                </a:r>
                <a:endParaRPr lang="en-US"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37818692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Barycentric coordinates – Line (Analytic)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2169" y="4183057"/>
                <a:ext cx="6506379" cy="1632587"/>
              </a:xfrm>
            </p:spPr>
            <p:txBody>
              <a:bodyPr/>
              <a:lstStyle/>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e>
                      </m:d>
                      <m:r>
                        <a:rPr lang="en-US" b="0" i="1" smtClean="0">
                          <a:latin typeface="Cambria Math" panose="02040503050406030204" pitchFamily="18" charset="0"/>
                        </a:rPr>
                        <m:t>∙</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e>
                      </m:d>
                      <m:r>
                        <a:rPr lang="en-US" b="0" i="1" smtClean="0">
                          <a:latin typeface="Cambria Math" panose="02040503050406030204" pitchFamily="18" charset="0"/>
                        </a:rPr>
                        <m:t>=</m:t>
                      </m:r>
                      <m:r>
                        <a:rPr lang="en-US" b="0" i="1" smtClean="0">
                          <a:latin typeface="Cambria Math" panose="02040503050406030204" pitchFamily="18" charset="0"/>
                        </a:rPr>
                        <m:t>𝑢</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e>
                      </m:d>
                      <m:r>
                        <a:rPr lang="en-US" b="0" i="1" smtClean="0">
                          <a:latin typeface="Cambria Math" panose="02040503050406030204" pitchFamily="18" charset="0"/>
                        </a:rPr>
                        <m:t>∙</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e>
                      </m:d>
                    </m:oMath>
                    <m:oMath xmlns:m="http://schemas.openxmlformats.org/officeDocument/2006/math">
                      <m:f>
                        <m:fPr>
                          <m:ctrlPr>
                            <a:rPr lang="en-US" b="0" i="1" smtClean="0">
                              <a:latin typeface="Cambria Math" panose="02040503050406030204" pitchFamily="18" charset="0"/>
                            </a:rPr>
                          </m:ctrlPr>
                        </m:fPr>
                        <m:num>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𝑃</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𝐵</m:t>
                                  </m:r>
                                </m:e>
                              </m:acc>
                            </m:e>
                          </m:d>
                          <m:r>
                            <a:rPr lang="en-US" i="1">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𝐴</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𝐵</m:t>
                                  </m:r>
                                </m:e>
                              </m:acc>
                            </m:e>
                          </m:d>
                        </m:num>
                        <m:den>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𝐴</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𝐵</m:t>
                                  </m:r>
                                </m:e>
                              </m:acc>
                            </m:e>
                          </m:d>
                          <m:r>
                            <a:rPr lang="en-US" b="0" i="1" smtClean="0">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𝐴</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𝐵</m:t>
                                  </m:r>
                                </m:e>
                              </m:acc>
                            </m:e>
                          </m:d>
                        </m:den>
                      </m:f>
                      <m:r>
                        <a:rPr lang="en-US" b="0" i="0" smtClean="0">
                          <a:latin typeface="Cambria Math" panose="02040503050406030204" pitchFamily="18" charset="0"/>
                        </a:rPr>
                        <m:t>=</m:t>
                      </m:r>
                      <m:r>
                        <m:rPr>
                          <m:sty m:val="p"/>
                        </m:rPr>
                        <a:rPr lang="en-US" b="0" i="0" smtClean="0">
                          <a:latin typeface="Cambria Math" panose="02040503050406030204" pitchFamily="18" charset="0"/>
                        </a:rPr>
                        <m:t>u</m:t>
                      </m:r>
                    </m:oMath>
                  </m:oMathPara>
                </a14:m>
                <a:endParaRPr lang="en-US"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2169" y="4183057"/>
                <a:ext cx="6506379" cy="1632587"/>
              </a:xfrm>
              <a:blipFill rotWithShape="0">
                <a:blip r:embed="rId3"/>
                <a:stretch>
                  <a:fillRect/>
                </a:stretch>
              </a:blipFill>
            </p:spPr>
            <p:txBody>
              <a:bodyPr/>
              <a:lstStyle/>
              <a:p>
                <a:r>
                  <a:rPr lang="en-US">
                    <a:noFill/>
                  </a:rPr>
                  <a:t> </a:t>
                </a:r>
              </a:p>
            </p:txBody>
          </p:sp>
        </mc:Fallback>
      </mc:AlternateContent>
      <p:grpSp>
        <p:nvGrpSpPr>
          <p:cNvPr id="11" name="Group 10"/>
          <p:cNvGrpSpPr/>
          <p:nvPr/>
        </p:nvGrpSpPr>
        <p:grpSpPr>
          <a:xfrm>
            <a:off x="3760807" y="2069541"/>
            <a:ext cx="4347607" cy="1785687"/>
            <a:chOff x="554898" y="4020316"/>
            <a:chExt cx="4347607" cy="1785687"/>
          </a:xfrm>
        </p:grpSpPr>
        <mc:AlternateContent xmlns:mc="http://schemas.openxmlformats.org/markup-compatibility/2006" xmlns:a14="http://schemas.microsoft.com/office/drawing/2010/main">
          <mc:Choice Requires="a14">
            <p:sp>
              <p:nvSpPr>
                <p:cNvPr id="5" name="Content Placeholder 2"/>
                <p:cNvSpPr txBox="1">
                  <a:spLocks/>
                </p:cNvSpPr>
                <p:nvPr/>
              </p:nvSpPr>
              <p:spPr>
                <a:xfrm>
                  <a:off x="753207" y="4020316"/>
                  <a:ext cx="3466253" cy="5578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r>
                          <a:rPr lang="en-US" i="1">
                            <a:latin typeface="Cambria Math" panose="02040503050406030204" pitchFamily="18" charset="0"/>
                          </a:rPr>
                          <m:t>=</m:t>
                        </m:r>
                        <m:r>
                          <a:rPr lang="en-US" i="1">
                            <a:latin typeface="Cambria Math" panose="02040503050406030204" pitchFamily="18" charset="0"/>
                          </a:rPr>
                          <m:t>𝑢</m:t>
                        </m:r>
                        <m:acc>
                          <m:accPr>
                            <m:chr m:val="⃗"/>
                            <m:ctrlPr>
                              <a:rPr lang="en-US" i="1">
                                <a:latin typeface="Cambria Math" panose="02040503050406030204" pitchFamily="18" charset="0"/>
                              </a:rPr>
                            </m:ctrlPr>
                          </m:accPr>
                          <m:e>
                            <m:r>
                              <a:rPr lang="en-US" i="1">
                                <a:latin typeface="Cambria Math" panose="02040503050406030204" pitchFamily="18" charset="0"/>
                              </a:rPr>
                              <m:t>𝐴</m:t>
                            </m:r>
                          </m:e>
                        </m:acc>
                        <m:r>
                          <a:rPr lang="en-US" i="1">
                            <a:latin typeface="Cambria Math" panose="02040503050406030204" pitchFamily="18" charset="0"/>
                          </a:rPr>
                          <m:t>+</m:t>
                        </m:r>
                        <m:r>
                          <a:rPr lang="en-US" i="1">
                            <a:latin typeface="Cambria Math" panose="02040503050406030204" pitchFamily="18" charset="0"/>
                          </a:rPr>
                          <m:t>𝑣</m:t>
                        </m:r>
                        <m:acc>
                          <m:accPr>
                            <m:chr m:val="⃗"/>
                            <m:ctrlPr>
                              <a:rPr lang="en-US" i="1">
                                <a:latin typeface="Cambria Math" panose="02040503050406030204" pitchFamily="18" charset="0"/>
                              </a:rPr>
                            </m:ctrlPr>
                          </m:accPr>
                          <m:e>
                            <m:r>
                              <a:rPr lang="en-US" i="1">
                                <a:latin typeface="Cambria Math" panose="02040503050406030204" pitchFamily="18" charset="0"/>
                              </a:rPr>
                              <m:t>𝐵</m:t>
                            </m:r>
                          </m:e>
                        </m:acc>
                      </m:oMath>
                    </m:oMathPara>
                  </a14:m>
                  <a:endParaRPr lang="en-US"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753207" y="4020316"/>
                  <a:ext cx="3466253" cy="55783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p:cNvSpPr txBox="1">
                  <a:spLocks/>
                </p:cNvSpPr>
                <p:nvPr/>
              </p:nvSpPr>
              <p:spPr>
                <a:xfrm>
                  <a:off x="841341" y="4420894"/>
                  <a:ext cx="4061164" cy="138510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r>
                          <a:rPr lang="en-US" i="1">
                            <a:latin typeface="Cambria Math" panose="02040503050406030204" pitchFamily="18" charset="0"/>
                          </a:rPr>
                          <m:t>=</m:t>
                        </m:r>
                        <m:r>
                          <a:rPr lang="en-US" i="1">
                            <a:latin typeface="Cambria Math" panose="02040503050406030204" pitchFamily="18" charset="0"/>
                          </a:rPr>
                          <m:t>𝑢</m:t>
                        </m:r>
                        <m:acc>
                          <m:accPr>
                            <m:chr m:val="⃗"/>
                            <m:ctrlPr>
                              <a:rPr lang="en-US" i="1">
                                <a:latin typeface="Cambria Math" panose="02040503050406030204" pitchFamily="18" charset="0"/>
                              </a:rPr>
                            </m:ctrlPr>
                          </m:accPr>
                          <m:e>
                            <m:r>
                              <a:rPr lang="en-US" i="1">
                                <a:latin typeface="Cambria Math" panose="02040503050406030204" pitchFamily="18" charset="0"/>
                              </a:rPr>
                              <m:t>𝐴</m:t>
                            </m:r>
                          </m:e>
                        </m:ac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𝑢</m:t>
                            </m:r>
                          </m:e>
                        </m:d>
                        <m:acc>
                          <m:accPr>
                            <m:chr m:val="⃗"/>
                            <m:ctrlPr>
                              <a:rPr lang="en-US" i="1">
                                <a:latin typeface="Cambria Math" panose="02040503050406030204" pitchFamily="18" charset="0"/>
                              </a:rPr>
                            </m:ctrlPr>
                          </m:accPr>
                          <m:e>
                            <m:r>
                              <a:rPr lang="en-US" i="1">
                                <a:latin typeface="Cambria Math" panose="02040503050406030204" pitchFamily="18" charset="0"/>
                              </a:rPr>
                              <m:t>𝐵</m:t>
                            </m:r>
                          </m:e>
                        </m:acc>
                      </m:oMath>
                    </m:oMathPara>
                  </a14:m>
                  <a:r>
                    <a:rPr lang="en-US" i="1" dirty="0">
                      <a:latin typeface="Cambria Math" panose="02040503050406030204" pitchFamily="18" charset="0"/>
                    </a:rPr>
                    <a:t/>
                  </a:r>
                  <a:br>
                    <a:rPr lang="en-US" i="1" dirty="0">
                      <a:latin typeface="Cambria Math" panose="02040503050406030204" pitchFamily="18" charset="0"/>
                    </a:rPr>
                  </a:br>
                  <a:r>
                    <a:rPr lang="en-US" i="1" dirty="0">
                      <a:latin typeface="Cambria Math" panose="02040503050406030204" pitchFamily="18" charset="0"/>
                    </a:rPr>
                    <a:t/>
                  </a:r>
                  <a:br>
                    <a:rPr lang="en-US" i="1" dirty="0">
                      <a:latin typeface="Cambria Math" panose="02040503050406030204" pitchFamily="18" charset="0"/>
                    </a:rPr>
                  </a:br>
                  <a:endParaRPr lang="en-US"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841341" y="4420894"/>
                  <a:ext cx="4061164" cy="1385109"/>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554898" y="4818868"/>
                  <a:ext cx="3323035" cy="589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𝐵</m:t>
                            </m:r>
                          </m:e>
                        </m:acc>
                        <m:r>
                          <a:rPr lang="en-US" i="1">
                            <a:latin typeface="Cambria Math" panose="02040503050406030204" pitchFamily="18" charset="0"/>
                          </a:rPr>
                          <m:t>=</m:t>
                        </m:r>
                        <m:r>
                          <a:rPr lang="en-US" i="1">
                            <a:latin typeface="Cambria Math" panose="02040503050406030204" pitchFamily="18" charset="0"/>
                          </a:rPr>
                          <m:t>𝑢</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𝐴</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𝐵</m:t>
                                </m:r>
                              </m:e>
                            </m:acc>
                          </m:e>
                        </m:d>
                      </m:oMath>
                    </m:oMathPara>
                  </a14:m>
                  <a:endParaRPr lang="en-US"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554898" y="4818868"/>
                  <a:ext cx="3323035" cy="589160"/>
                </a:xfrm>
                <a:prstGeom prst="rect">
                  <a:avLst/>
                </a:prstGeom>
                <a:blipFill rotWithShape="0">
                  <a:blip r:embed="rId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 name="Content Placeholder 2"/>
              <p:cNvSpPr txBox="1">
                <a:spLocks/>
              </p:cNvSpPr>
              <p:nvPr/>
            </p:nvSpPr>
            <p:spPr>
              <a:xfrm>
                <a:off x="838200" y="4499889"/>
                <a:ext cx="4623870" cy="74945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Multiply both sides by </a:t>
                </a:r>
                <a14:m>
                  <m:oMath xmlns:m="http://schemas.openxmlformats.org/officeDocument/2006/math">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e>
                    </m:d>
                  </m:oMath>
                </a14:m>
                <a:r>
                  <a:rPr lang="en-US" dirty="0" smtClean="0"/>
                  <a:t>:</a:t>
                </a:r>
                <a:endParaRPr lang="en-US" dirty="0"/>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838200" y="4499889"/>
                <a:ext cx="4623870" cy="749454"/>
              </a:xfrm>
              <a:prstGeom prst="rect">
                <a:avLst/>
              </a:prstGeom>
              <a:blipFill rotWithShape="0">
                <a:blip r:embed="rId7"/>
                <a:stretch>
                  <a:fillRect l="-2375" t="-4878"/>
                </a:stretch>
              </a:blipFill>
            </p:spPr>
            <p:txBody>
              <a:bodyPr/>
              <a:lstStyle/>
              <a:p>
                <a:r>
                  <a:rPr lang="en-US">
                    <a:noFill/>
                  </a:rPr>
                  <a:t> </a:t>
                </a:r>
              </a:p>
            </p:txBody>
          </p:sp>
        </mc:Fallback>
      </mc:AlternateContent>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Solve like before:</a:t>
            </a:r>
          </a:p>
        </p:txBody>
      </p:sp>
    </p:spTree>
    <p:extLst>
      <p:ext uri="{BB962C8B-B14F-4D97-AF65-F5344CB8AC3E}">
        <p14:creationId xmlns:p14="http://schemas.microsoft.com/office/powerpoint/2010/main" val="2608827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Barycentric coordinates – Line (Geometric)</a:t>
            </a:r>
            <a:endParaRPr lang="en-US" dirty="0"/>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1312066" y="1887508"/>
                <a:ext cx="4050148" cy="5578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First let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𝐴</m:t>
                            </m:r>
                          </m:e>
                        </m:acc>
                      </m:e>
                    </m:d>
                  </m:oMath>
                </a14:m>
                <a:endParaRPr lang="en-US" dirty="0" smtClean="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1312066" y="1887508"/>
                <a:ext cx="4050148" cy="557837"/>
              </a:xfrm>
              <a:prstGeom prst="rect">
                <a:avLst/>
              </a:prstGeom>
              <a:blipFill rotWithShape="0">
                <a:blip r:embed="rId3"/>
                <a:stretch>
                  <a:fillRect l="-3008" t="-7692"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p:cNvSpPr txBox="1">
                <a:spLocks/>
              </p:cNvSpPr>
              <p:nvPr/>
            </p:nvSpPr>
            <p:spPr>
              <a:xfrm>
                <a:off x="1312066" y="3973450"/>
                <a:ext cx="4434307" cy="7013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Project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oMath>
                </a14:m>
                <a:r>
                  <a:rPr lang="en-US" dirty="0" smtClean="0"/>
                  <a:t> onto the and solve</a:t>
                </a:r>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1312066" y="3973450"/>
                <a:ext cx="4434307" cy="701389"/>
              </a:xfrm>
              <a:prstGeom prst="rect">
                <a:avLst/>
              </a:prstGeom>
              <a:blipFill rotWithShape="0">
                <a:blip r:embed="rId4"/>
                <a:stretch>
                  <a:fillRect l="-2747" t="-7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p:cNvSpPr txBox="1">
                <a:spLocks/>
              </p:cNvSpPr>
              <p:nvPr/>
            </p:nvSpPr>
            <p:spPr>
              <a:xfrm>
                <a:off x="1312066" y="2553841"/>
                <a:ext cx="2731124" cy="907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Compute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num>
                      <m:den>
                        <m:d>
                          <m:dPr>
                            <m:begChr m:val="|"/>
                            <m:endChr m:val="|"/>
                            <m:ctrlPr>
                              <a:rPr lang="en-US" b="0" i="1" dirty="0"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e>
                        </m:d>
                      </m:den>
                    </m:f>
                  </m:oMath>
                </a14:m>
                <a:endParaRPr lang="en-US" dirty="0" smtClean="0"/>
              </a:p>
            </p:txBody>
          </p:sp>
        </mc:Choice>
        <mc:Fallback xmlns="">
          <p:sp>
            <p:nvSpPr>
              <p:cNvPr id="13" name="Content Placeholder 2"/>
              <p:cNvSpPr txBox="1">
                <a:spLocks noRot="1" noChangeAspect="1" noMove="1" noResize="1" noEditPoints="1" noAdjustHandles="1" noChangeArrowheads="1" noChangeShapeType="1" noTextEdit="1"/>
              </p:cNvSpPr>
              <p:nvPr/>
            </p:nvSpPr>
            <p:spPr>
              <a:xfrm>
                <a:off x="1312066" y="2553841"/>
                <a:ext cx="2731124" cy="907969"/>
              </a:xfrm>
              <a:prstGeom prst="rect">
                <a:avLst/>
              </a:prstGeom>
              <a:blipFill rotWithShape="0">
                <a:blip r:embed="rId5"/>
                <a:stretch>
                  <a:fillRect l="-44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ontent Placeholder 2"/>
              <p:cNvSpPr txBox="1">
                <a:spLocks/>
              </p:cNvSpPr>
              <p:nvPr/>
            </p:nvSpPr>
            <p:spPr>
              <a:xfrm>
                <a:off x="1813932" y="4674839"/>
                <a:ext cx="2847817" cy="90796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e>
                          </m:d>
                        </m:num>
                        <m:den>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e>
                          </m:d>
                        </m:den>
                      </m:f>
                    </m:oMath>
                  </m:oMathPara>
                </a14:m>
                <a:endParaRPr lang="en-US" dirty="0" smtClean="0"/>
              </a:p>
            </p:txBody>
          </p:sp>
        </mc:Choice>
        <mc:Fallback xmlns="">
          <p:sp>
            <p:nvSpPr>
              <p:cNvPr id="14" name="Content Placeholder 2"/>
              <p:cNvSpPr txBox="1">
                <a:spLocks noRot="1" noChangeAspect="1" noMove="1" noResize="1" noEditPoints="1" noAdjustHandles="1" noChangeArrowheads="1" noChangeShapeType="1" noTextEdit="1"/>
              </p:cNvSpPr>
              <p:nvPr/>
            </p:nvSpPr>
            <p:spPr>
              <a:xfrm>
                <a:off x="1813932" y="4674839"/>
                <a:ext cx="2847817" cy="907969"/>
              </a:xfrm>
              <a:prstGeom prst="rect">
                <a:avLst/>
              </a:prstGeom>
              <a:blipFill rotWithShape="0">
                <a:blip r:embed="rId6"/>
                <a:stretch>
                  <a:fillRect/>
                </a:stretch>
              </a:blipFill>
            </p:spPr>
            <p:txBody>
              <a:bodyPr/>
              <a:lstStyle/>
              <a:p>
                <a:r>
                  <a:rPr lang="en-US">
                    <a:noFill/>
                  </a:rPr>
                  <a:t> </a:t>
                </a:r>
              </a:p>
            </p:txBody>
          </p:sp>
        </mc:Fallback>
      </mc:AlternateContent>
      <p:pic>
        <p:nvPicPr>
          <p:cNvPr id="15" name="Picture 14"/>
          <p:cNvPicPr>
            <a:picLocks noChangeAspect="1"/>
          </p:cNvPicPr>
          <p:nvPr/>
        </p:nvPicPr>
        <p:blipFill>
          <a:blip r:embed="rId7"/>
          <a:stretch>
            <a:fillRect/>
          </a:stretch>
        </p:blipFill>
        <p:spPr>
          <a:xfrm>
            <a:off x="6532243" y="3119263"/>
            <a:ext cx="4589006" cy="1555576"/>
          </a:xfrm>
          <a:prstGeom prst="rect">
            <a:avLst/>
          </a:prstGeom>
        </p:spPr>
      </p:pic>
      <mc:AlternateContent xmlns:mc="http://schemas.openxmlformats.org/markup-compatibility/2006" xmlns:a14="http://schemas.microsoft.com/office/drawing/2010/main">
        <mc:Choice Requires="a14">
          <p:sp>
            <p:nvSpPr>
              <p:cNvPr id="16" name="Content Placeholder 2"/>
              <p:cNvSpPr txBox="1">
                <a:spLocks/>
              </p:cNvSpPr>
              <p:nvPr/>
            </p:nvSpPr>
            <p:spPr>
              <a:xfrm>
                <a:off x="6139308" y="4400764"/>
                <a:ext cx="524750" cy="548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𝐴</m:t>
                          </m:r>
                        </m:e>
                      </m:acc>
                    </m:oMath>
                  </m:oMathPara>
                </a14:m>
                <a:endParaRPr lang="en-US" sz="1800" dirty="0" smtClean="0"/>
              </a:p>
            </p:txBody>
          </p:sp>
        </mc:Choice>
        <mc:Fallback xmlns="">
          <p:sp>
            <p:nvSpPr>
              <p:cNvPr id="16" name="Content Placeholder 2"/>
              <p:cNvSpPr txBox="1">
                <a:spLocks noRot="1" noChangeAspect="1" noMove="1" noResize="1" noEditPoints="1" noAdjustHandles="1" noChangeArrowheads="1" noChangeShapeType="1" noTextEdit="1"/>
              </p:cNvSpPr>
              <p:nvPr/>
            </p:nvSpPr>
            <p:spPr>
              <a:xfrm>
                <a:off x="6139308" y="4400764"/>
                <a:ext cx="524750" cy="548150"/>
              </a:xfrm>
              <a:prstGeom prst="rect">
                <a:avLst/>
              </a:prstGeom>
              <a:blipFill rotWithShape="0">
                <a:blip r:embed="rId8"/>
                <a:stretch>
                  <a:fillRect t="-22222" r="-383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2"/>
              <p:cNvSpPr txBox="1">
                <a:spLocks/>
              </p:cNvSpPr>
              <p:nvPr/>
            </p:nvSpPr>
            <p:spPr>
              <a:xfrm>
                <a:off x="8301996" y="2807311"/>
                <a:ext cx="524750" cy="401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𝑃</m:t>
                          </m:r>
                        </m:e>
                      </m:acc>
                    </m:oMath>
                  </m:oMathPara>
                </a14:m>
                <a:endParaRPr lang="en-US" sz="1800" dirty="0" smtClean="0"/>
              </a:p>
            </p:txBody>
          </p:sp>
        </mc:Choice>
        <mc:Fallback xmlns="">
          <p:sp>
            <p:nvSpPr>
              <p:cNvPr id="17" name="Content Placeholder 2"/>
              <p:cNvSpPr txBox="1">
                <a:spLocks noRot="1" noChangeAspect="1" noMove="1" noResize="1" noEditPoints="1" noAdjustHandles="1" noChangeArrowheads="1" noChangeShapeType="1" noTextEdit="1"/>
              </p:cNvSpPr>
              <p:nvPr/>
            </p:nvSpPr>
            <p:spPr>
              <a:xfrm>
                <a:off x="8301996" y="2807311"/>
                <a:ext cx="524750" cy="401030"/>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Content Placeholder 2"/>
              <p:cNvSpPr txBox="1">
                <a:spLocks/>
              </p:cNvSpPr>
              <p:nvPr/>
            </p:nvSpPr>
            <p:spPr>
              <a:xfrm>
                <a:off x="10989434" y="4400764"/>
                <a:ext cx="524750" cy="548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𝐵</m:t>
                          </m:r>
                        </m:e>
                      </m:acc>
                    </m:oMath>
                  </m:oMathPara>
                </a14:m>
                <a:endParaRPr lang="en-US" sz="1800" dirty="0" smtClean="0"/>
              </a:p>
            </p:txBody>
          </p:sp>
        </mc:Choice>
        <mc:Fallback xmlns="">
          <p:sp>
            <p:nvSpPr>
              <p:cNvPr id="18" name="Content Placeholder 2"/>
              <p:cNvSpPr txBox="1">
                <a:spLocks noRot="1" noChangeAspect="1" noMove="1" noResize="1" noEditPoints="1" noAdjustHandles="1" noChangeArrowheads="1" noChangeShapeType="1" noTextEdit="1"/>
              </p:cNvSpPr>
              <p:nvPr/>
            </p:nvSpPr>
            <p:spPr>
              <a:xfrm>
                <a:off x="10989434" y="4400764"/>
                <a:ext cx="524750" cy="548150"/>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Content Placeholder 2"/>
              <p:cNvSpPr txBox="1">
                <a:spLocks/>
              </p:cNvSpPr>
              <p:nvPr/>
            </p:nvSpPr>
            <p:spPr>
              <a:xfrm>
                <a:off x="6851214" y="4948914"/>
                <a:ext cx="1450782" cy="3989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𝑛</m:t>
                          </m:r>
                        </m:e>
                      </m:acc>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𝑃</m:t>
                              </m:r>
                            </m:e>
                          </m:acc>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𝐴</m:t>
                              </m:r>
                            </m:e>
                          </m:acc>
                        </m:e>
                      </m:d>
                    </m:oMath>
                  </m:oMathPara>
                </a14:m>
                <a:endParaRPr lang="en-US" sz="1800" dirty="0" smtClean="0"/>
              </a:p>
            </p:txBody>
          </p:sp>
        </mc:Choice>
        <mc:Fallback xmlns="">
          <p:sp>
            <p:nvSpPr>
              <p:cNvPr id="19" name="Content Placeholder 2"/>
              <p:cNvSpPr txBox="1">
                <a:spLocks noRot="1" noChangeAspect="1" noMove="1" noResize="1" noEditPoints="1" noAdjustHandles="1" noChangeArrowheads="1" noChangeShapeType="1" noTextEdit="1"/>
              </p:cNvSpPr>
              <p:nvPr/>
            </p:nvSpPr>
            <p:spPr>
              <a:xfrm>
                <a:off x="6851214" y="4948914"/>
                <a:ext cx="1450782" cy="398903"/>
              </a:xfrm>
              <a:prstGeom prst="rect">
                <a:avLst/>
              </a:prstGeom>
              <a:blipFill rotWithShape="0">
                <a:blip r:embed="rId11"/>
                <a:stretch>
                  <a:fillRect t="-29231" r="-6303"/>
                </a:stretch>
              </a:blipFill>
            </p:spPr>
            <p:txBody>
              <a:bodyPr/>
              <a:lstStyle/>
              <a:p>
                <a:r>
                  <a:rPr lang="en-US">
                    <a:noFill/>
                  </a:rPr>
                  <a:t> </a:t>
                </a:r>
              </a:p>
            </p:txBody>
          </p:sp>
        </mc:Fallback>
      </mc:AlternateContent>
      <p:sp>
        <p:nvSpPr>
          <p:cNvPr id="20" name="Right Brace 19"/>
          <p:cNvSpPr/>
          <p:nvPr/>
        </p:nvSpPr>
        <p:spPr>
          <a:xfrm rot="5400000">
            <a:off x="7468738" y="3863826"/>
            <a:ext cx="265552" cy="181173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Content Placeholder 2"/>
              <p:cNvSpPr txBox="1">
                <a:spLocks/>
              </p:cNvSpPr>
              <p:nvPr/>
            </p:nvSpPr>
            <p:spPr>
              <a:xfrm>
                <a:off x="2789518" y="6075586"/>
                <a:ext cx="7195314" cy="510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smtClean="0"/>
                  <a:t>*Divide by </a:t>
                </a:r>
                <a14:m>
                  <m:oMath xmlns:m="http://schemas.openxmlformats.org/officeDocument/2006/math">
                    <m:d>
                      <m:dPr>
                        <m:begChr m:val="|"/>
                        <m:endChr m:val="|"/>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𝐵</m:t>
                            </m:r>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𝐴</m:t>
                            </m:r>
                          </m:e>
                        </m:acc>
                      </m:e>
                    </m:d>
                  </m:oMath>
                </a14:m>
                <a:r>
                  <a:rPr lang="en-US" sz="2000" dirty="0" smtClean="0"/>
                  <a:t> to “normalize” </a:t>
                </a:r>
                <a14:m>
                  <m:oMath xmlns:m="http://schemas.openxmlformats.org/officeDocument/2006/math">
                    <m:r>
                      <a:rPr lang="en-US" sz="2000" b="0" i="1" smtClean="0">
                        <a:latin typeface="Cambria Math" panose="02040503050406030204" pitchFamily="18" charset="0"/>
                      </a:rPr>
                      <m:t>𝑣</m:t>
                    </m:r>
                  </m:oMath>
                </a14:m>
                <a:endParaRPr lang="en-US" sz="2000" dirty="0" smtClean="0"/>
              </a:p>
            </p:txBody>
          </p:sp>
        </mc:Choice>
        <mc:Fallback xmlns="">
          <p:sp>
            <p:nvSpPr>
              <p:cNvPr id="21" name="Content Placeholder 2"/>
              <p:cNvSpPr txBox="1">
                <a:spLocks noRot="1" noChangeAspect="1" noMove="1" noResize="1" noEditPoints="1" noAdjustHandles="1" noChangeArrowheads="1" noChangeShapeType="1" noTextEdit="1"/>
              </p:cNvSpPr>
              <p:nvPr/>
            </p:nvSpPr>
            <p:spPr>
              <a:xfrm>
                <a:off x="2789518" y="6075586"/>
                <a:ext cx="7195314" cy="510914"/>
              </a:xfrm>
              <a:prstGeom prst="rect">
                <a:avLst/>
              </a:prstGeom>
              <a:blipFill rotWithShape="0">
                <a:blip r:embed="rId12"/>
                <a:stretch>
                  <a:fillRect t="-21687" b="-2410"/>
                </a:stretch>
              </a:blipFill>
            </p:spPr>
            <p:txBody>
              <a:bodyPr/>
              <a:lstStyle/>
              <a:p>
                <a:r>
                  <a:rPr lang="en-US">
                    <a:noFill/>
                  </a:rPr>
                  <a:t> </a:t>
                </a:r>
              </a:p>
            </p:txBody>
          </p:sp>
        </mc:Fallback>
      </mc:AlternateContent>
    </p:spTree>
    <p:extLst>
      <p:ext uri="{BB962C8B-B14F-4D97-AF65-F5344CB8AC3E}">
        <p14:creationId xmlns:p14="http://schemas.microsoft.com/office/powerpoint/2010/main" val="436641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 Barycentric coordinates facts</a:t>
            </a:r>
            <a:endParaRPr lang="en-US" dirty="0"/>
          </a:p>
        </p:txBody>
      </p:sp>
      <p:sp>
        <p:nvSpPr>
          <p:cNvPr id="3" name="Content Placeholder 2"/>
          <p:cNvSpPr>
            <a:spLocks noGrp="1"/>
          </p:cNvSpPr>
          <p:nvPr>
            <p:ph idx="1"/>
          </p:nvPr>
        </p:nvSpPr>
        <p:spPr/>
        <p:txBody>
          <a:bodyPr/>
          <a:lstStyle/>
          <a:p>
            <a:pPr marL="0" indent="0">
              <a:buNone/>
            </a:pPr>
            <a:r>
              <a:rPr lang="en-US" dirty="0"/>
              <a:t>Can map points between different </a:t>
            </a:r>
            <a:r>
              <a:rPr lang="en-US" dirty="0" smtClean="0"/>
              <a:t>shapes</a:t>
            </a:r>
            <a:endParaRPr lang="en-US" b="0" dirty="0" smtClean="0"/>
          </a:p>
          <a:p>
            <a:pPr marL="0" indent="0">
              <a:buNone/>
            </a:pPr>
            <a:r>
              <a:rPr lang="en-US" b="0" dirty="0" smtClean="0"/>
              <a:t>Can map points between spaces (including projection)</a:t>
            </a:r>
          </a:p>
          <a:p>
            <a:pPr marL="0" indent="0">
              <a:buNone/>
            </a:pPr>
            <a:r>
              <a:rPr lang="en-US" b="0" dirty="0" smtClean="0"/>
              <a:t>Can interpolate values (actual triangle rasterization)</a:t>
            </a:r>
          </a:p>
        </p:txBody>
      </p:sp>
    </p:spTree>
    <p:extLst>
      <p:ext uri="{BB962C8B-B14F-4D97-AF65-F5344CB8AC3E}">
        <p14:creationId xmlns:p14="http://schemas.microsoft.com/office/powerpoint/2010/main" val="4264197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vs. Sphere</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p:txBody>
      </p:sp>
      <p:sp>
        <p:nvSpPr>
          <p:cNvPr id="4" name="Content Placeholder 2"/>
          <p:cNvSpPr txBox="1">
            <a:spLocks/>
          </p:cNvSpPr>
          <p:nvPr/>
        </p:nvSpPr>
        <p:spPr>
          <a:xfrm>
            <a:off x="5116875" y="1152612"/>
            <a:ext cx="1133819" cy="638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Given:</a:t>
            </a:r>
            <a:endParaRPr lang="en-US" dirty="0"/>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4144637" y="1779028"/>
                <a:ext cx="3711766" cy="6634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Ray: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𝑟</m:t>
                        </m:r>
                      </m:sub>
                    </m:sSub>
                    <m:d>
                      <m:dPr>
                        <m:ctrlPr>
                          <a:rPr lang="en-US" i="1" dirty="0">
                            <a:latin typeface="Cambria Math" panose="02040503050406030204" pitchFamily="18" charset="0"/>
                          </a:rPr>
                        </m:ctrlPr>
                      </m:dPr>
                      <m:e>
                        <m:r>
                          <a:rPr lang="en-US" i="1" dirty="0">
                            <a:latin typeface="Cambria Math" panose="02040503050406030204" pitchFamily="18" charset="0"/>
                          </a:rPr>
                          <m:t>𝑡</m:t>
                        </m:r>
                      </m:e>
                    </m:d>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e>
                      <m:sub>
                        <m:r>
                          <a:rPr lang="en-US" i="1" dirty="0">
                            <a:latin typeface="Cambria Math" panose="02040503050406030204" pitchFamily="18" charset="0"/>
                          </a:rPr>
                          <m:t>𝑟</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𝑑</m:t>
                            </m:r>
                          </m:e>
                        </m:acc>
                      </m:e>
                      <m:sub>
                        <m:r>
                          <a:rPr lang="en-US" i="1" dirty="0">
                            <a:latin typeface="Cambria Math" panose="02040503050406030204" pitchFamily="18" charset="0"/>
                          </a:rPr>
                          <m:t>𝑟</m:t>
                        </m:r>
                      </m:sub>
                    </m:sSub>
                    <m:r>
                      <a:rPr lang="en-US" i="1" dirty="0">
                        <a:latin typeface="Cambria Math" panose="02040503050406030204" pitchFamily="18" charset="0"/>
                      </a:rPr>
                      <m:t>𝑡</m:t>
                    </m:r>
                  </m:oMath>
                </a14:m>
                <a:endParaRPr lang="en-US"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4144637" y="1779028"/>
                <a:ext cx="3711766" cy="663424"/>
              </a:xfrm>
              <a:prstGeom prst="rect">
                <a:avLst/>
              </a:prstGeom>
              <a:blipFill rotWithShape="0">
                <a:blip r:embed="rId3"/>
                <a:stretch>
                  <a:fillRect l="-3448" t="-7339" b="-64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p:cNvSpPr txBox="1">
                <a:spLocks/>
              </p:cNvSpPr>
              <p:nvPr/>
            </p:nvSpPr>
            <p:spPr>
              <a:xfrm>
                <a:off x="3675960" y="2338281"/>
                <a:ext cx="4538950" cy="53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Sphere: </a:t>
                </a:r>
                <a14:m>
                  <m:oMath xmlns:m="http://schemas.openxmlformats.org/officeDocument/2006/math">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𝑐</m:t>
                                    </m:r>
                                  </m:e>
                                </m:acc>
                              </m:e>
                              <m:sub>
                                <m:r>
                                  <a:rPr lang="en-US" i="1" dirty="0">
                                    <a:latin typeface="Cambria Math" panose="02040503050406030204" pitchFamily="18" charset="0"/>
                                  </a:rPr>
                                  <m:t>𝑠</m:t>
                                </m:r>
                              </m:sub>
                            </m:sSub>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𝑝</m:t>
                                </m:r>
                              </m:e>
                            </m:acc>
                          </m:e>
                        </m:d>
                      </m:e>
                      <m:sup>
                        <m:r>
                          <a:rPr lang="en-US" i="1" dirty="0">
                            <a:latin typeface="Cambria Math" panose="02040503050406030204" pitchFamily="18" charset="0"/>
                          </a:rPr>
                          <m:t>2</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r>
                      <a:rPr lang="en-US" i="1" dirty="0">
                        <a:latin typeface="Cambria Math" panose="02040503050406030204" pitchFamily="18" charset="0"/>
                      </a:rPr>
                      <m:t>=0</m:t>
                    </m:r>
                  </m:oMath>
                </a14:m>
                <a:endParaRPr lang="en-US" dirty="0"/>
              </a:p>
              <a:p>
                <a:pPr marL="0" indent="0">
                  <a:buNone/>
                </a:pPr>
                <a:endParaRPr lang="en-US"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3675960" y="2338281"/>
                <a:ext cx="4538950" cy="538076"/>
              </a:xfrm>
              <a:prstGeom prst="rect">
                <a:avLst/>
              </a:prstGeom>
              <a:blipFill rotWithShape="0">
                <a:blip r:embed="rId4"/>
                <a:stretch>
                  <a:fillRect l="-2685" t="-19318" b="-215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3675960" y="2802915"/>
                <a:ext cx="4538950" cy="53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𝑟</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m:oMathPara>
                </a14:m>
                <a:endParaRPr lang="en-US"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3675960" y="2802915"/>
                <a:ext cx="4538950" cy="538076"/>
              </a:xfrm>
              <a:prstGeom prst="rect">
                <a:avLst/>
              </a:prstGeom>
              <a:blipFill rotWithShape="0">
                <a:blip r:embed="rId5"/>
                <a:stretch>
                  <a:fillRect t="-3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3558447" y="4020944"/>
                <a:ext cx="4884146" cy="8235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e>
                                <m:sub>
                                  <m:r>
                                    <a:rPr lang="en-US" b="0" i="1" smtClean="0">
                                      <a:latin typeface="Cambria Math" panose="02040503050406030204" pitchFamily="18" charset="0"/>
                                    </a:rPr>
                                    <m:t>𝑠</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𝑠</m:t>
                                          </m:r>
                                        </m:e>
                                      </m:acc>
                                    </m:e>
                                    <m:sub>
                                      <m:r>
                                        <a:rPr lang="en-US" b="0" i="1" smtClean="0">
                                          <a:latin typeface="Cambria Math" panose="02040503050406030204" pitchFamily="18" charset="0"/>
                                        </a:rPr>
                                        <m:t>𝑟</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𝑑</m:t>
                                          </m:r>
                                        </m:e>
                                      </m:acc>
                                    </m:e>
                                    <m:sub>
                                      <m:r>
                                        <a:rPr lang="en-US" i="1">
                                          <a:latin typeface="Cambria Math" panose="02040503050406030204" pitchFamily="18" charset="0"/>
                                        </a:rPr>
                                        <m:t>𝑟</m:t>
                                      </m:r>
                                    </m:sub>
                                  </m:sSub>
                                  <m:r>
                                    <a:rPr lang="en-US" i="1">
                                      <a:latin typeface="Cambria Math" panose="02040503050406030204" pitchFamily="18" charset="0"/>
                                    </a:rPr>
                                    <m:t>𝑡</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r>
                        <a:rPr lang="en-US" b="0" i="1" smtClean="0">
                          <a:latin typeface="Cambria Math" panose="02040503050406030204" pitchFamily="18" charset="0"/>
                        </a:rPr>
                        <m:t>=0</m:t>
                      </m:r>
                    </m:oMath>
                  </m:oMathPara>
                </a14:m>
                <a:endParaRPr lang="en-US"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3558447" y="4020944"/>
                <a:ext cx="4884146" cy="823598"/>
              </a:xfrm>
              <a:prstGeom prst="rect">
                <a:avLst/>
              </a:prstGeom>
              <a:blipFill rotWithShape="0">
                <a:blip r:embed="rId6"/>
                <a:stretch>
                  <a:fillRect/>
                </a:stretch>
              </a:blipFill>
            </p:spPr>
            <p:txBody>
              <a:bodyPr/>
              <a:lstStyle/>
              <a:p>
                <a:r>
                  <a:rPr lang="en-US">
                    <a:noFill/>
                  </a:rPr>
                  <a:t> </a:t>
                </a:r>
              </a:p>
            </p:txBody>
          </p:sp>
        </mc:Fallback>
      </mc:AlternateContent>
      <p:sp>
        <p:nvSpPr>
          <p:cNvPr id="11" name="Content Placeholder 2"/>
          <p:cNvSpPr txBox="1">
            <a:spLocks/>
          </p:cNvSpPr>
          <p:nvPr/>
        </p:nvSpPr>
        <p:spPr>
          <a:xfrm>
            <a:off x="5017034" y="3701454"/>
            <a:ext cx="1966971" cy="638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Substitute:</a:t>
            </a:r>
            <a:endParaRPr lang="en-US" dirty="0"/>
          </a:p>
        </p:txBody>
      </p:sp>
      <p:sp>
        <p:nvSpPr>
          <p:cNvPr id="13" name="Content Placeholder 2"/>
          <p:cNvSpPr txBox="1">
            <a:spLocks/>
          </p:cNvSpPr>
          <p:nvPr/>
        </p:nvSpPr>
        <p:spPr>
          <a:xfrm>
            <a:off x="1905919" y="5189160"/>
            <a:ext cx="8332422" cy="638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We can use the quadratic formula if we re-arrange to:</a:t>
            </a:r>
            <a:endParaRPr lang="en-US" dirty="0"/>
          </a:p>
        </p:txBody>
      </p:sp>
      <mc:AlternateContent xmlns:mc="http://schemas.openxmlformats.org/markup-compatibility/2006" xmlns:a14="http://schemas.microsoft.com/office/drawing/2010/main">
        <mc:Choice Requires="a14">
          <p:sp>
            <p:nvSpPr>
              <p:cNvPr id="14" name="Content Placeholder 2"/>
              <p:cNvSpPr txBox="1">
                <a:spLocks/>
              </p:cNvSpPr>
              <p:nvPr/>
            </p:nvSpPr>
            <p:spPr>
              <a:xfrm>
                <a:off x="3558447" y="5707722"/>
                <a:ext cx="4884146" cy="5628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𝑏𝑡</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m:t>
                      </m:r>
                    </m:oMath>
                  </m:oMathPara>
                </a14:m>
                <a:endParaRPr lang="en-US" dirty="0"/>
              </a:p>
            </p:txBody>
          </p:sp>
        </mc:Choice>
        <mc:Fallback xmlns="">
          <p:sp>
            <p:nvSpPr>
              <p:cNvPr id="14" name="Content Placeholder 2"/>
              <p:cNvSpPr txBox="1">
                <a:spLocks noRot="1" noChangeAspect="1" noMove="1" noResize="1" noEditPoints="1" noAdjustHandles="1" noChangeArrowheads="1" noChangeShapeType="1" noTextEdit="1"/>
              </p:cNvSpPr>
              <p:nvPr/>
            </p:nvSpPr>
            <p:spPr>
              <a:xfrm>
                <a:off x="3558447" y="5707722"/>
                <a:ext cx="4884146" cy="562814"/>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637215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vs. Sphere</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p:txBody>
      </p:sp>
      <p:sp>
        <p:nvSpPr>
          <p:cNvPr id="4" name="Content Placeholder 2"/>
          <p:cNvSpPr txBox="1">
            <a:spLocks/>
          </p:cNvSpPr>
          <p:nvPr/>
        </p:nvSpPr>
        <p:spPr>
          <a:xfrm>
            <a:off x="2732182" y="3081341"/>
            <a:ext cx="7744857" cy="638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How do we expand a 3-term square?</a:t>
            </a:r>
            <a:endParaRPr lang="en-US" dirty="0"/>
          </a:p>
        </p:txBody>
      </p:sp>
      <mc:AlternateContent xmlns:mc="http://schemas.openxmlformats.org/markup-compatibility/2006" xmlns:a14="http://schemas.microsoft.com/office/drawing/2010/main">
        <mc:Choice Requires="a14">
          <p:sp>
            <p:nvSpPr>
              <p:cNvPr id="9" name="Content Placeholder 2"/>
              <p:cNvSpPr txBox="1">
                <a:spLocks/>
              </p:cNvSpPr>
              <p:nvPr/>
            </p:nvSpPr>
            <p:spPr>
              <a:xfrm>
                <a:off x="3697994" y="5086514"/>
                <a:ext cx="4884146" cy="8235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𝑚</m:t>
                                  </m:r>
                                </m:e>
                              </m:acc>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𝑑</m:t>
                                      </m:r>
                                    </m:e>
                                  </m:acc>
                                </m:e>
                                <m:sub>
                                  <m:r>
                                    <a:rPr lang="en-US" i="1">
                                      <a:latin typeface="Cambria Math" panose="02040503050406030204" pitchFamily="18" charset="0"/>
                                    </a:rPr>
                                    <m:t>𝑟</m:t>
                                  </m:r>
                                </m:sub>
                              </m:sSub>
                              <m:r>
                                <a:rPr lang="en-US" i="1">
                                  <a:latin typeface="Cambria Math" panose="02040503050406030204" pitchFamily="18" charset="0"/>
                                </a:rPr>
                                <m:t>𝑡</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r>
                        <a:rPr lang="en-US" b="0" i="1" smtClean="0">
                          <a:latin typeface="Cambria Math" panose="02040503050406030204" pitchFamily="18" charset="0"/>
                        </a:rPr>
                        <m:t>=0</m:t>
                      </m:r>
                    </m:oMath>
                  </m:oMathPara>
                </a14:m>
                <a:endParaRPr lang="en-US" dirty="0"/>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3697994" y="5086514"/>
                <a:ext cx="4884146" cy="823598"/>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p:cNvSpPr txBox="1">
                <a:spLocks/>
              </p:cNvSpPr>
              <p:nvPr/>
            </p:nvSpPr>
            <p:spPr>
              <a:xfrm>
                <a:off x="3797146" y="3599903"/>
                <a:ext cx="4884146" cy="5628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oMath>
                  </m:oMathPara>
                </a14:m>
                <a:endParaRPr lang="en-US" dirty="0"/>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3797146" y="3599903"/>
                <a:ext cx="4884146" cy="562814"/>
              </a:xfrm>
              <a:prstGeom prst="rect">
                <a:avLst/>
              </a:prstGeom>
              <a:blipFill rotWithShape="0">
                <a:blip r:embed="rId4"/>
                <a:stretch>
                  <a:fillRect/>
                </a:stretch>
              </a:blipFill>
            </p:spPr>
            <p:txBody>
              <a:bodyPr/>
              <a:lstStyle/>
              <a:p>
                <a:r>
                  <a:rPr lang="en-US">
                    <a:noFill/>
                  </a:rPr>
                  <a:t> </a:t>
                </a:r>
              </a:p>
            </p:txBody>
          </p:sp>
        </mc:Fallback>
      </mc:AlternateContent>
      <p:sp>
        <p:nvSpPr>
          <p:cNvPr id="11" name="Content Placeholder 2"/>
          <p:cNvSpPr txBox="1">
            <a:spLocks/>
          </p:cNvSpPr>
          <p:nvPr/>
        </p:nvSpPr>
        <p:spPr>
          <a:xfrm>
            <a:off x="2295181" y="4643503"/>
            <a:ext cx="7998244" cy="638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Alternatively, we can group knowns together:</a:t>
            </a:r>
            <a:endParaRPr lang="en-US" dirty="0"/>
          </a:p>
        </p:txBody>
      </p:sp>
      <mc:AlternateContent xmlns:mc="http://schemas.openxmlformats.org/markup-compatibility/2006" xmlns:a14="http://schemas.microsoft.com/office/drawing/2010/main">
        <mc:Choice Requires="a14">
          <p:sp>
            <p:nvSpPr>
              <p:cNvPr id="13" name="Content Placeholder 2"/>
              <p:cNvSpPr txBox="1">
                <a:spLocks/>
              </p:cNvSpPr>
              <p:nvPr/>
            </p:nvSpPr>
            <p:spPr>
              <a:xfrm>
                <a:off x="3406045" y="1803435"/>
                <a:ext cx="4884146" cy="8235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e>
                                <m:sub>
                                  <m:r>
                                    <a:rPr lang="en-US" b="0" i="1" smtClean="0">
                                      <a:latin typeface="Cambria Math" panose="02040503050406030204" pitchFamily="18" charset="0"/>
                                    </a:rPr>
                                    <m:t>𝑠</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𝑠</m:t>
                                          </m:r>
                                        </m:e>
                                      </m:acc>
                                    </m:e>
                                    <m:sub>
                                      <m:r>
                                        <a:rPr lang="en-US" b="0" i="1" smtClean="0">
                                          <a:latin typeface="Cambria Math" panose="02040503050406030204" pitchFamily="18" charset="0"/>
                                        </a:rPr>
                                        <m:t>𝑟</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𝑑</m:t>
                                          </m:r>
                                        </m:e>
                                      </m:acc>
                                    </m:e>
                                    <m:sub>
                                      <m:r>
                                        <a:rPr lang="en-US" i="1">
                                          <a:latin typeface="Cambria Math" panose="02040503050406030204" pitchFamily="18" charset="0"/>
                                        </a:rPr>
                                        <m:t>𝑟</m:t>
                                      </m:r>
                                    </m:sub>
                                  </m:sSub>
                                  <m:r>
                                    <a:rPr lang="en-US" i="1">
                                      <a:latin typeface="Cambria Math" panose="02040503050406030204" pitchFamily="18" charset="0"/>
                                    </a:rPr>
                                    <m:t>𝑡</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r>
                        <a:rPr lang="en-US" b="0" i="1" smtClean="0">
                          <a:latin typeface="Cambria Math" panose="02040503050406030204" pitchFamily="18" charset="0"/>
                        </a:rPr>
                        <m:t>=0</m:t>
                      </m:r>
                    </m:oMath>
                  </m:oMathPara>
                </a14:m>
                <a:endParaRPr lang="en-US" dirty="0"/>
              </a:p>
            </p:txBody>
          </p:sp>
        </mc:Choice>
        <mc:Fallback xmlns="">
          <p:sp>
            <p:nvSpPr>
              <p:cNvPr id="13" name="Content Placeholder 2"/>
              <p:cNvSpPr txBox="1">
                <a:spLocks noRot="1" noChangeAspect="1" noMove="1" noResize="1" noEditPoints="1" noAdjustHandles="1" noChangeArrowheads="1" noChangeShapeType="1" noTextEdit="1"/>
              </p:cNvSpPr>
              <p:nvPr/>
            </p:nvSpPr>
            <p:spPr>
              <a:xfrm>
                <a:off x="3406045" y="1803435"/>
                <a:ext cx="4884146" cy="823598"/>
              </a:xfrm>
              <a:prstGeom prst="rect">
                <a:avLst/>
              </a:prstGeom>
              <a:blipFill rotWithShape="0">
                <a:blip r:embed="rId5"/>
                <a:stretch>
                  <a:fillRect/>
                </a:stretch>
              </a:blipFill>
            </p:spPr>
            <p:txBody>
              <a:bodyPr/>
              <a:lstStyle/>
              <a:p>
                <a:r>
                  <a:rPr lang="en-US">
                    <a:noFill/>
                  </a:rPr>
                  <a:t> </a:t>
                </a:r>
              </a:p>
            </p:txBody>
          </p:sp>
        </mc:Fallback>
      </mc:AlternateContent>
      <p:sp>
        <p:nvSpPr>
          <p:cNvPr id="14" name="Content Placeholder 2"/>
          <p:cNvSpPr txBox="1">
            <a:spLocks/>
          </p:cNvSpPr>
          <p:nvPr/>
        </p:nvSpPr>
        <p:spPr>
          <a:xfrm>
            <a:off x="5525875" y="1484223"/>
            <a:ext cx="1133819" cy="638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Given:</a:t>
            </a:r>
            <a:endParaRPr lang="en-US" dirty="0"/>
          </a:p>
        </p:txBody>
      </p:sp>
    </p:spTree>
    <p:extLst>
      <p:ext uri="{BB962C8B-B14F-4D97-AF65-F5344CB8AC3E}">
        <p14:creationId xmlns:p14="http://schemas.microsoft.com/office/powerpoint/2010/main" val="30689908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vs. Sphere – Quadratic Equation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Solve the quadratic equation </a:t>
                </a:r>
                <a14:m>
                  <m:oMath xmlns:m="http://schemas.openxmlformats.org/officeDocument/2006/math">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𝑏𝑡</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m:t>
                    </m:r>
                  </m:oMath>
                </a14:m>
                <a:endParaRPr lang="en-US" b="0" dirty="0" smtClean="0"/>
              </a:p>
              <a:p>
                <a:pPr marL="0" indent="0">
                  <a:buNone/>
                </a:pPr>
                <a:r>
                  <a:rPr lang="en-US" b="0" dirty="0" smtClean="0"/>
                  <a:t>with the quadratic formula: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2</m:t>
                                  </m:r>
                                </m:sup>
                              </m:sSup>
                              <m:r>
                                <a:rPr lang="en-US" b="0" i="1" smtClean="0">
                                  <a:latin typeface="Cambria Math" panose="02040503050406030204" pitchFamily="18" charset="0"/>
                                </a:rPr>
                                <m:t>−4</m:t>
                              </m:r>
                              <m:r>
                                <a:rPr lang="en-US" b="0" i="1" smtClean="0">
                                  <a:latin typeface="Cambria Math" panose="02040503050406030204" pitchFamily="18" charset="0"/>
                                </a:rPr>
                                <m:t>𝑎𝑐</m:t>
                              </m:r>
                            </m:e>
                          </m:rad>
                        </m:num>
                        <m:den>
                          <m:r>
                            <a:rPr lang="en-US" b="0" i="1" smtClean="0">
                              <a:latin typeface="Cambria Math" panose="02040503050406030204" pitchFamily="18" charset="0"/>
                            </a:rPr>
                            <m:t>2</m:t>
                          </m:r>
                          <m:r>
                            <a:rPr lang="en-US" b="0" i="1" smtClean="0">
                              <a:latin typeface="Cambria Math" panose="02040503050406030204" pitchFamily="18" charset="0"/>
                            </a:rPr>
                            <m:t>𝑎</m:t>
                          </m:r>
                        </m:den>
                      </m:f>
                    </m:oMath>
                  </m:oMathPara>
                </a14:m>
                <a:endParaRPr lang="en-US" b="0" dirty="0" smtClean="0"/>
              </a:p>
              <a:p>
                <a:pPr marL="0" indent="0">
                  <a:buNone/>
                </a:pPr>
                <a:endParaRPr lang="en-US" dirty="0" smtClean="0"/>
              </a:p>
              <a:p>
                <a:pPr marL="0" indent="0">
                  <a:buNone/>
                </a:pPr>
                <a:endParaRPr lang="en-US" dirty="0" smtClean="0"/>
              </a:p>
              <a:p>
                <a:pPr marL="0" indent="0">
                  <a:buNone/>
                </a:pPr>
                <a:r>
                  <a:rPr lang="en-US" dirty="0" smtClean="0"/>
                  <a:t>What cases do we need to consider?</a:t>
                </a:r>
                <a:endParaRPr lang="en-US"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1364455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vs. Sphere – Quadratic Equation</a:t>
            </a:r>
            <a:endParaRPr lang="en-US" dirty="0"/>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3731045" y="1690688"/>
                <a:ext cx="3848560" cy="1247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2</m:t>
                                  </m:r>
                                </m:sup>
                              </m:sSup>
                              <m:r>
                                <a:rPr lang="en-US" i="1">
                                  <a:latin typeface="Cambria Math" panose="02040503050406030204" pitchFamily="18" charset="0"/>
                                </a:rPr>
                                <m:t>−4</m:t>
                              </m:r>
                              <m:r>
                                <a:rPr lang="en-US" i="1">
                                  <a:latin typeface="Cambria Math" panose="02040503050406030204" pitchFamily="18" charset="0"/>
                                </a:rPr>
                                <m:t>𝑎𝑐</m:t>
                              </m:r>
                            </m:e>
                          </m:rad>
                        </m:num>
                        <m:den>
                          <m:r>
                            <a:rPr lang="en-US" i="1">
                              <a:latin typeface="Cambria Math" panose="02040503050406030204" pitchFamily="18" charset="0"/>
                            </a:rPr>
                            <m:t>2</m:t>
                          </m:r>
                          <m:r>
                            <a:rPr lang="en-US" i="1">
                              <a:latin typeface="Cambria Math" panose="02040503050406030204" pitchFamily="18" charset="0"/>
                            </a:rPr>
                            <m:t>𝑎</m:t>
                          </m:r>
                        </m:den>
                      </m:f>
                    </m:oMath>
                  </m:oMathPara>
                </a14:m>
                <a:endParaRPr lang="en-US" dirty="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3731045" y="1690688"/>
                <a:ext cx="3848560" cy="1247519"/>
              </a:xfrm>
              <a:prstGeom prst="rect">
                <a:avLst/>
              </a:prstGeom>
              <a:blipFill rotWithShape="0">
                <a:blip r:embed="rId3"/>
                <a:stretch>
                  <a:fillRect/>
                </a:stretch>
              </a:blipFill>
            </p:spPr>
            <p:txBody>
              <a:bodyPr/>
              <a:lstStyle/>
              <a:p>
                <a:r>
                  <a:rPr lang="en-US">
                    <a:noFill/>
                  </a:rPr>
                  <a:t> </a:t>
                </a:r>
              </a:p>
            </p:txBody>
          </p:sp>
        </mc:Fallback>
      </mc:AlternateContent>
      <p:sp>
        <p:nvSpPr>
          <p:cNvPr id="5" name="Content Placeholder 2"/>
          <p:cNvSpPr txBox="1">
            <a:spLocks/>
          </p:cNvSpPr>
          <p:nvPr/>
        </p:nvSpPr>
        <p:spPr>
          <a:xfrm>
            <a:off x="4010138" y="3169476"/>
            <a:ext cx="4649119" cy="638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When is the denominator 0?</a:t>
            </a:r>
            <a:endParaRPr lang="en-US" dirty="0"/>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2489810" y="4263770"/>
                <a:ext cx="7689773" cy="19387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What do the 3 cases of the discriminant </a:t>
                </a:r>
                <a14:m>
                  <m:oMath xmlns:m="http://schemas.openxmlformats.org/officeDocument/2006/math">
                    <m:d>
                      <m:dPr>
                        <m:ctrlPr>
                          <a:rPr lang="en-US" i="1">
                            <a:latin typeface="Cambria Math" panose="02040503050406030204" pitchFamily="18" charset="0"/>
                          </a:rPr>
                        </m:ctrlPr>
                      </m:dPr>
                      <m:e>
                        <m:r>
                          <m:rPr>
                            <m:sty m:val="p"/>
                          </m:rPr>
                          <a:rPr lang="en-US">
                            <a:latin typeface="Cambria Math" panose="02040503050406030204" pitchFamily="18" charset="0"/>
                          </a:rPr>
                          <m:t>Δ</m:t>
                        </m:r>
                      </m:e>
                    </m:d>
                  </m:oMath>
                </a14:m>
                <a:r>
                  <a:rPr lang="en-US" dirty="0" smtClean="0"/>
                  <a:t> mean?</a:t>
                </a:r>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&lt;0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&gt;0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=0</m:t>
                      </m:r>
                    </m:oMath>
                  </m:oMathPara>
                </a14:m>
                <a:endParaRPr lang="en-US" dirty="0"/>
              </a:p>
              <a:p>
                <a:pPr marL="0" indent="0">
                  <a:buNone/>
                </a:pPr>
                <a:endParaRPr lang="en-US"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2489810" y="4263770"/>
                <a:ext cx="7689773" cy="1938727"/>
              </a:xfrm>
              <a:prstGeom prst="rect">
                <a:avLst/>
              </a:prstGeom>
              <a:blipFill rotWithShape="0">
                <a:blip r:embed="rId4"/>
                <a:stretch>
                  <a:fillRect l="-1585" t="-5031"/>
                </a:stretch>
              </a:blipFill>
            </p:spPr>
            <p:txBody>
              <a:bodyPr/>
              <a:lstStyle/>
              <a:p>
                <a:r>
                  <a:rPr lang="en-US">
                    <a:noFill/>
                  </a:rPr>
                  <a:t> </a:t>
                </a:r>
              </a:p>
            </p:txBody>
          </p:sp>
        </mc:Fallback>
      </mc:AlternateContent>
    </p:spTree>
    <p:extLst>
      <p:ext uri="{BB962C8B-B14F-4D97-AF65-F5344CB8AC3E}">
        <p14:creationId xmlns:p14="http://schemas.microsoft.com/office/powerpoint/2010/main" val="10995970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vs. Sphere – Quadratic Equation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137912"/>
              </a:xfrm>
            </p:spPr>
            <p:txBody>
              <a:bodyPr>
                <a:normAutofit/>
              </a:bodyPr>
              <a:lstStyle/>
              <a:p>
                <a:pPr marL="0" indent="0">
                  <a:buNone/>
                </a:pPr>
                <a:r>
                  <a:rPr lang="en-US" dirty="0" smtClean="0"/>
                  <a:t>Case 1: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&lt;0</m:t>
                    </m:r>
                  </m:oMath>
                </a14:m>
                <a:endParaRPr lang="en-US" dirty="0" smtClean="0"/>
              </a:p>
              <a:p>
                <a:pPr marL="0" indent="0">
                  <a:buNone/>
                </a:pPr>
                <a:r>
                  <a:rPr lang="en-US" b="0" dirty="0" smtClean="0"/>
                  <a:t>There is no solution (in Euclidean space)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137912"/>
              </a:xfrm>
              <a:blipFill rotWithShape="0">
                <a:blip r:embed="rId3"/>
                <a:stretch>
                  <a:fillRect l="-1217" t="-8556" b="-1604"/>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4537846" y="2855127"/>
            <a:ext cx="3116307" cy="2292334"/>
          </a:xfrm>
          <a:prstGeom prst="rect">
            <a:avLst/>
          </a:prstGeom>
        </p:spPr>
      </p:pic>
      <p:sp>
        <p:nvSpPr>
          <p:cNvPr id="5" name="Content Placeholder 2"/>
          <p:cNvSpPr txBox="1">
            <a:spLocks/>
          </p:cNvSpPr>
          <p:nvPr/>
        </p:nvSpPr>
        <p:spPr>
          <a:xfrm>
            <a:off x="3821935" y="5409281"/>
            <a:ext cx="4804272" cy="5675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The line doesn’t hit the sphere!</a:t>
            </a:r>
          </a:p>
        </p:txBody>
      </p:sp>
    </p:spTree>
    <p:extLst>
      <p:ext uri="{BB962C8B-B14F-4D97-AF65-F5344CB8AC3E}">
        <p14:creationId xmlns:p14="http://schemas.microsoft.com/office/powerpoint/2010/main" val="3147383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vs. Sphere – Quadratic Equation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137912"/>
              </a:xfrm>
            </p:spPr>
            <p:txBody>
              <a:bodyPr>
                <a:normAutofit/>
              </a:bodyPr>
              <a:lstStyle/>
              <a:p>
                <a:pPr marL="0" indent="0">
                  <a:buNone/>
                </a:pPr>
                <a:r>
                  <a:rPr lang="en-US" dirty="0" smtClean="0"/>
                  <a:t>Case 2: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&gt;0</m:t>
                    </m:r>
                  </m:oMath>
                </a14:m>
                <a:endParaRPr lang="en-US" dirty="0" smtClean="0"/>
              </a:p>
              <a:p>
                <a:pPr marL="0" indent="0">
                  <a:buNone/>
                </a:pPr>
                <a:r>
                  <a:rPr lang="en-US" b="0" dirty="0" smtClean="0"/>
                  <a:t>There are </a:t>
                </a:r>
                <a:r>
                  <a:rPr lang="en-US" dirty="0" smtClean="0"/>
                  <a:t>2 solutions</a:t>
                </a:r>
                <a:endParaRPr lang="en-US"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137912"/>
              </a:xfrm>
              <a:blipFill rotWithShape="0">
                <a:blip r:embed="rId3"/>
                <a:stretch>
                  <a:fillRect l="-1217" t="-8556" b="-1604"/>
                </a:stretch>
              </a:blipFill>
            </p:spPr>
            <p:txBody>
              <a:bodyPr/>
              <a:lstStyle/>
              <a:p>
                <a:r>
                  <a:rPr lang="en-US">
                    <a:noFill/>
                  </a:rPr>
                  <a:t> </a:t>
                </a:r>
              </a:p>
            </p:txBody>
          </p:sp>
        </mc:Fallback>
      </mc:AlternateContent>
      <p:sp>
        <p:nvSpPr>
          <p:cNvPr id="5" name="Content Placeholder 2"/>
          <p:cNvSpPr txBox="1">
            <a:spLocks/>
          </p:cNvSpPr>
          <p:nvPr/>
        </p:nvSpPr>
        <p:spPr>
          <a:xfrm>
            <a:off x="3821935" y="5409281"/>
            <a:ext cx="4804272" cy="56754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The line hits the sphere in 2 spots</a:t>
            </a:r>
          </a:p>
        </p:txBody>
      </p:sp>
      <p:pic>
        <p:nvPicPr>
          <p:cNvPr id="6" name="Picture 5"/>
          <p:cNvPicPr>
            <a:picLocks noChangeAspect="1"/>
          </p:cNvPicPr>
          <p:nvPr/>
        </p:nvPicPr>
        <p:blipFill>
          <a:blip r:embed="rId4"/>
          <a:stretch>
            <a:fillRect/>
          </a:stretch>
        </p:blipFill>
        <p:spPr>
          <a:xfrm>
            <a:off x="3821935" y="2761704"/>
            <a:ext cx="4529036" cy="2245159"/>
          </a:xfrm>
          <a:prstGeom prst="rect">
            <a:avLst/>
          </a:prstGeom>
        </p:spPr>
      </p:pic>
      <mc:AlternateContent xmlns:mc="http://schemas.openxmlformats.org/markup-compatibility/2006" xmlns:a14="http://schemas.microsoft.com/office/drawing/2010/main">
        <mc:Choice Requires="a14">
          <p:sp>
            <p:nvSpPr>
              <p:cNvPr id="7" name="Rectangle 6"/>
              <p:cNvSpPr/>
              <p:nvPr/>
            </p:nvSpPr>
            <p:spPr>
              <a:xfrm>
                <a:off x="4895002" y="3284472"/>
                <a:ext cx="349028" cy="3172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i="1" smtClean="0">
                              <a:latin typeface="Cambria Math" panose="02040503050406030204" pitchFamily="18" charset="0"/>
                            </a:rPr>
                            <m:t>𝑡</m:t>
                          </m:r>
                        </m:e>
                        <m:sub>
                          <m:r>
                            <a:rPr lang="en-US" sz="1400" b="0" i="1" smtClean="0">
                              <a:latin typeface="Cambria Math" panose="02040503050406030204" pitchFamily="18" charset="0"/>
                            </a:rPr>
                            <m:t>0</m:t>
                          </m:r>
                        </m:sub>
                      </m:sSub>
                    </m:oMath>
                  </m:oMathPara>
                </a14:m>
                <a:endParaRPr lang="en-US" sz="1400" dirty="0"/>
              </a:p>
            </p:txBody>
          </p:sp>
        </mc:Choice>
        <mc:Fallback xmlns="">
          <p:sp>
            <p:nvSpPr>
              <p:cNvPr id="7" name="Rectangle 6"/>
              <p:cNvSpPr>
                <a:spLocks noRot="1" noChangeAspect="1" noMove="1" noResize="1" noEditPoints="1" noAdjustHandles="1" noChangeArrowheads="1" noChangeShapeType="1" noTextEdit="1"/>
              </p:cNvSpPr>
              <p:nvPr/>
            </p:nvSpPr>
            <p:spPr>
              <a:xfrm>
                <a:off x="4895002" y="3284472"/>
                <a:ext cx="349028" cy="317203"/>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7153460" y="3035449"/>
                <a:ext cx="349028" cy="3172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i="1" smtClean="0">
                              <a:latin typeface="Cambria Math" panose="02040503050406030204" pitchFamily="18" charset="0"/>
                            </a:rPr>
                            <m:t>𝑡</m:t>
                          </m:r>
                        </m:e>
                        <m:sub>
                          <m:r>
                            <a:rPr lang="en-US" sz="1400" b="0" i="1" smtClean="0">
                              <a:latin typeface="Cambria Math" panose="02040503050406030204" pitchFamily="18" charset="0"/>
                            </a:rPr>
                            <m:t>1</m:t>
                          </m:r>
                        </m:sub>
                      </m:sSub>
                    </m:oMath>
                  </m:oMathPara>
                </a14:m>
                <a:endParaRPr lang="en-US" sz="1400" dirty="0"/>
              </a:p>
            </p:txBody>
          </p:sp>
        </mc:Choice>
        <mc:Fallback xmlns="">
          <p:sp>
            <p:nvSpPr>
              <p:cNvPr id="8" name="Rectangle 7"/>
              <p:cNvSpPr>
                <a:spLocks noRot="1" noChangeAspect="1" noMove="1" noResize="1" noEditPoints="1" noAdjustHandles="1" noChangeArrowheads="1" noChangeShapeType="1" noTextEdit="1"/>
              </p:cNvSpPr>
              <p:nvPr/>
            </p:nvSpPr>
            <p:spPr>
              <a:xfrm>
                <a:off x="7153460" y="3035449"/>
                <a:ext cx="349028" cy="317203"/>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49372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99126" cy="1325563"/>
          </a:xfrm>
        </p:spPr>
        <p:txBody>
          <a:bodyPr>
            <a:normAutofit/>
          </a:bodyPr>
          <a:lstStyle/>
          <a:p>
            <a:r>
              <a:rPr lang="en-US" dirty="0" smtClean="0"/>
              <a:t>Axis Aligned Bounding Box (Aabb)</a:t>
            </a:r>
            <a:endParaRPr lang="en-US" dirty="0"/>
          </a:p>
        </p:txBody>
      </p:sp>
      <p:sp>
        <p:nvSpPr>
          <p:cNvPr id="3" name="Content Placeholder 2"/>
          <p:cNvSpPr>
            <a:spLocks noGrp="1"/>
          </p:cNvSpPr>
          <p:nvPr>
            <p:ph idx="1"/>
          </p:nvPr>
        </p:nvSpPr>
        <p:spPr/>
        <p:txBody>
          <a:bodyPr/>
          <a:lstStyle/>
          <a:p>
            <a:pPr marL="0" indent="0">
              <a:buNone/>
            </a:pPr>
            <a:r>
              <a:rPr lang="en-US" dirty="0" smtClean="0"/>
              <a:t>Min and max on each axis</a:t>
            </a:r>
            <a:endParaRPr lang="en-US" dirty="0"/>
          </a:p>
        </p:txBody>
      </p:sp>
      <p:sp>
        <p:nvSpPr>
          <p:cNvPr id="5" name="Text Box 4"/>
          <p:cNvSpPr txBox="1">
            <a:spLocks noChangeArrowheads="1"/>
          </p:cNvSpPr>
          <p:nvPr/>
        </p:nvSpPr>
        <p:spPr bwMode="auto">
          <a:xfrm>
            <a:off x="1120000" y="3185686"/>
            <a:ext cx="4053646" cy="163121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Aabb</a:t>
            </a:r>
          </a:p>
          <a:p>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Vector3 </a:t>
            </a:r>
            <a:r>
              <a:rPr lang="en-US" sz="2000" dirty="0" err="1">
                <a:solidFill>
                  <a:prstClr val="black"/>
                </a:solidFill>
                <a:latin typeface="Consolas" panose="020B0609020204030204" pitchFamily="49" charset="0"/>
              </a:rPr>
              <a:t>mMin</a:t>
            </a:r>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Vector3 </a:t>
            </a:r>
            <a:r>
              <a:rPr lang="en-US" sz="2000" dirty="0" err="1">
                <a:solidFill>
                  <a:prstClr val="black"/>
                </a:solidFill>
                <a:latin typeface="Consolas" panose="020B0609020204030204" pitchFamily="49" charset="0"/>
              </a:rPr>
              <a:t>mMax</a:t>
            </a:r>
            <a:r>
              <a:rPr lang="en-US" sz="2000" dirty="0">
                <a:solidFill>
                  <a:prstClr val="black"/>
                </a:solidFill>
                <a:latin typeface="Consolas" panose="020B0609020204030204" pitchFamily="49" charset="0"/>
              </a:rPr>
              <a:t>;</a:t>
            </a:r>
          </a:p>
          <a:p>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p:txBody>
      </p:sp>
      <p:grpSp>
        <p:nvGrpSpPr>
          <p:cNvPr id="8" name="Group 7"/>
          <p:cNvGrpSpPr/>
          <p:nvPr/>
        </p:nvGrpSpPr>
        <p:grpSpPr>
          <a:xfrm>
            <a:off x="6437762" y="2645905"/>
            <a:ext cx="3157223" cy="2630173"/>
            <a:chOff x="6437762" y="2645905"/>
            <a:chExt cx="3157223" cy="2630173"/>
          </a:xfrm>
        </p:grpSpPr>
        <p:pic>
          <p:nvPicPr>
            <p:cNvPr id="4" name="Picture 3"/>
            <p:cNvPicPr>
              <a:picLocks noChangeAspect="1"/>
            </p:cNvPicPr>
            <p:nvPr/>
          </p:nvPicPr>
          <p:blipFill>
            <a:blip r:embed="rId3"/>
            <a:stretch>
              <a:fillRect/>
            </a:stretch>
          </p:blipFill>
          <p:spPr>
            <a:xfrm>
              <a:off x="6961422" y="2934731"/>
              <a:ext cx="2050376" cy="2052522"/>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6437762" y="4968301"/>
                  <a:ext cx="117562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𝑚</m:t>
                        </m:r>
                        <m:r>
                          <a:rPr lang="en-US" sz="1400" b="0" i="1" smtClean="0">
                            <a:latin typeface="Cambria Math" panose="02040503050406030204" pitchFamily="18" charset="0"/>
                          </a:rPr>
                          <m:t>𝑀𝑖𝑛</m:t>
                        </m:r>
                      </m:oMath>
                    </m:oMathPara>
                  </a14:m>
                  <a:endParaRPr lang="en-US" sz="1400" dirty="0"/>
                </a:p>
              </p:txBody>
            </p:sp>
          </mc:Choice>
          <mc:Fallback xmlns="">
            <p:sp>
              <p:nvSpPr>
                <p:cNvPr id="6" name="Rectangle 5"/>
                <p:cNvSpPr>
                  <a:spLocks noRot="1" noChangeAspect="1" noMove="1" noResize="1" noEditPoints="1" noAdjustHandles="1" noChangeArrowheads="1" noChangeShapeType="1" noTextEdit="1"/>
                </p:cNvSpPr>
                <p:nvPr/>
              </p:nvSpPr>
              <p:spPr>
                <a:xfrm>
                  <a:off x="6437762" y="4968301"/>
                  <a:ext cx="1175628" cy="30777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8419357" y="2645905"/>
                  <a:ext cx="117562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𝑚</m:t>
                        </m:r>
                        <m:r>
                          <a:rPr lang="en-US" sz="1400" b="0" i="1" smtClean="0">
                            <a:latin typeface="Cambria Math" panose="02040503050406030204" pitchFamily="18" charset="0"/>
                          </a:rPr>
                          <m:t>𝑀𝑎𝑥</m:t>
                        </m:r>
                      </m:oMath>
                    </m:oMathPara>
                  </a14:m>
                  <a:endParaRPr lang="en-US" sz="1400" dirty="0"/>
                </a:p>
              </p:txBody>
            </p:sp>
          </mc:Choice>
          <mc:Fallback xmlns="">
            <p:sp>
              <p:nvSpPr>
                <p:cNvPr id="7" name="Rectangle 6"/>
                <p:cNvSpPr>
                  <a:spLocks noRot="1" noChangeAspect="1" noMove="1" noResize="1" noEditPoints="1" noAdjustHandles="1" noChangeArrowheads="1" noChangeShapeType="1" noTextEdit="1"/>
                </p:cNvSpPr>
                <p:nvPr/>
              </p:nvSpPr>
              <p:spPr>
                <a:xfrm>
                  <a:off x="8419357" y="2645905"/>
                  <a:ext cx="1175628" cy="307777"/>
                </a:xfrm>
                <a:prstGeom prst="rect">
                  <a:avLst/>
                </a:prstGeom>
                <a:blipFill rotWithShape="0">
                  <a:blip r:embed="rId5"/>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5932326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21935" y="2820319"/>
            <a:ext cx="4097117" cy="2280013"/>
          </a:xfrm>
          <a:prstGeom prst="rect">
            <a:avLst/>
          </a:prstGeom>
        </p:spPr>
      </p:pic>
      <p:sp>
        <p:nvSpPr>
          <p:cNvPr id="2" name="Title 1"/>
          <p:cNvSpPr>
            <a:spLocks noGrp="1"/>
          </p:cNvSpPr>
          <p:nvPr>
            <p:ph type="title"/>
          </p:nvPr>
        </p:nvSpPr>
        <p:spPr/>
        <p:txBody>
          <a:bodyPr/>
          <a:lstStyle/>
          <a:p>
            <a:r>
              <a:rPr lang="en-US" dirty="0" smtClean="0"/>
              <a:t>Ray vs. Sphere – Quadratic Equation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137912"/>
              </a:xfrm>
            </p:spPr>
            <p:txBody>
              <a:bodyPr>
                <a:normAutofit/>
              </a:bodyPr>
              <a:lstStyle/>
              <a:p>
                <a:pPr marL="0" indent="0">
                  <a:buNone/>
                </a:pPr>
                <a:r>
                  <a:rPr lang="en-US" dirty="0" smtClean="0"/>
                  <a:t>Case 3: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=0</m:t>
                    </m:r>
                  </m:oMath>
                </a14:m>
                <a:endParaRPr lang="en-US" dirty="0" smtClean="0"/>
              </a:p>
              <a:p>
                <a:pPr marL="0" indent="0">
                  <a:buNone/>
                </a:pPr>
                <a:r>
                  <a:rPr lang="en-US" b="0" dirty="0" smtClean="0"/>
                  <a:t>There is only 1 solution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137912"/>
              </a:xfrm>
              <a:blipFill rotWithShape="0">
                <a:blip r:embed="rId4"/>
                <a:stretch>
                  <a:fillRect l="-1217" t="-8556" b="-1604"/>
                </a:stretch>
              </a:blipFill>
            </p:spPr>
            <p:txBody>
              <a:bodyPr/>
              <a:lstStyle/>
              <a:p>
                <a:r>
                  <a:rPr lang="en-US">
                    <a:noFill/>
                  </a:rPr>
                  <a:t> </a:t>
                </a:r>
              </a:p>
            </p:txBody>
          </p:sp>
        </mc:Fallback>
      </mc:AlternateContent>
      <p:sp>
        <p:nvSpPr>
          <p:cNvPr id="5" name="Content Placeholder 2"/>
          <p:cNvSpPr txBox="1">
            <a:spLocks/>
          </p:cNvSpPr>
          <p:nvPr/>
        </p:nvSpPr>
        <p:spPr>
          <a:xfrm>
            <a:off x="3821935" y="5409281"/>
            <a:ext cx="4804272" cy="56754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The line is tangent to the sphere</a:t>
            </a:r>
          </a:p>
        </p:txBody>
      </p:sp>
      <mc:AlternateContent xmlns:mc="http://schemas.openxmlformats.org/markup-compatibility/2006" xmlns:a14="http://schemas.microsoft.com/office/drawing/2010/main">
        <mc:Choice Requires="a14">
          <p:sp>
            <p:nvSpPr>
              <p:cNvPr id="7" name="Rectangle 6"/>
              <p:cNvSpPr/>
              <p:nvPr/>
            </p:nvSpPr>
            <p:spPr>
              <a:xfrm>
                <a:off x="5921486" y="4757445"/>
                <a:ext cx="349028" cy="3172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i="1" smtClean="0">
                              <a:latin typeface="Cambria Math" panose="02040503050406030204" pitchFamily="18" charset="0"/>
                            </a:rPr>
                            <m:t>𝑡</m:t>
                          </m:r>
                        </m:e>
                        <m:sub>
                          <m:r>
                            <a:rPr lang="en-US" sz="1400" b="0" i="1" smtClean="0">
                              <a:latin typeface="Cambria Math" panose="02040503050406030204" pitchFamily="18" charset="0"/>
                            </a:rPr>
                            <m:t>0</m:t>
                          </m:r>
                        </m:sub>
                      </m:sSub>
                    </m:oMath>
                  </m:oMathPara>
                </a14:m>
                <a:endParaRPr lang="en-US" sz="1400" dirty="0"/>
              </a:p>
            </p:txBody>
          </p:sp>
        </mc:Choice>
        <mc:Fallback xmlns="">
          <p:sp>
            <p:nvSpPr>
              <p:cNvPr id="7" name="Rectangle 6"/>
              <p:cNvSpPr>
                <a:spLocks noRot="1" noChangeAspect="1" noMove="1" noResize="1" noEditPoints="1" noAdjustHandles="1" noChangeArrowheads="1" noChangeShapeType="1" noTextEdit="1"/>
              </p:cNvSpPr>
              <p:nvPr/>
            </p:nvSpPr>
            <p:spPr>
              <a:xfrm>
                <a:off x="5921486" y="4757445"/>
                <a:ext cx="349028" cy="317203"/>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08720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1157524" y="2511370"/>
            <a:ext cx="4327961" cy="1980931"/>
          </a:xfrm>
          <a:prstGeom prst="rect">
            <a:avLst/>
          </a:prstGeom>
        </p:spPr>
      </p:pic>
      <p:sp>
        <p:nvSpPr>
          <p:cNvPr id="2" name="Title 1"/>
          <p:cNvSpPr>
            <a:spLocks noGrp="1"/>
          </p:cNvSpPr>
          <p:nvPr>
            <p:ph type="title"/>
          </p:nvPr>
        </p:nvSpPr>
        <p:spPr/>
        <p:txBody>
          <a:bodyPr/>
          <a:lstStyle/>
          <a:p>
            <a:r>
              <a:rPr lang="en-US" dirty="0" smtClean="0"/>
              <a:t>Ray vs. Sphere – Invalid t-values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685745"/>
              </a:xfrm>
            </p:spPr>
            <p:txBody>
              <a:bodyPr>
                <a:normAutofit/>
              </a:bodyPr>
              <a:lstStyle/>
              <a:p>
                <a:pPr marL="0" indent="0">
                  <a:buNone/>
                </a:pPr>
                <a:r>
                  <a:rPr lang="en-US" dirty="0" smtClean="0"/>
                  <a:t>Important!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≥0</m:t>
                    </m:r>
                  </m:oMath>
                </a14:m>
                <a:r>
                  <a:rPr lang="en-US" dirty="0" smtClean="0"/>
                  <a:t> does not guarantee a “correct” t-value!</a:t>
                </a:r>
                <a:endParaRPr lang="en-US"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685745"/>
              </a:xfrm>
              <a:blipFill rotWithShape="0">
                <a:blip r:embed="rId4"/>
                <a:stretch>
                  <a:fillRect l="-1217" t="-14159"/>
                </a:stretch>
              </a:blipFill>
            </p:spPr>
            <p:txBody>
              <a:bodyPr/>
              <a:lstStyle/>
              <a:p>
                <a:r>
                  <a:rPr lang="en-US">
                    <a:noFill/>
                  </a:rPr>
                  <a:t> </a:t>
                </a:r>
              </a:p>
            </p:txBody>
          </p:sp>
        </mc:Fallback>
      </mc:AlternateContent>
      <p:sp>
        <p:nvSpPr>
          <p:cNvPr id="5" name="Content Placeholder 2"/>
          <p:cNvSpPr txBox="1">
            <a:spLocks/>
          </p:cNvSpPr>
          <p:nvPr/>
        </p:nvSpPr>
        <p:spPr>
          <a:xfrm>
            <a:off x="1753598" y="5415645"/>
            <a:ext cx="8527055" cy="56754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A t-value can be behind the ray! All negative t-values are invalid!</a:t>
            </a:r>
          </a:p>
        </p:txBody>
      </p:sp>
      <mc:AlternateContent xmlns:mc="http://schemas.openxmlformats.org/markup-compatibility/2006" xmlns:a14="http://schemas.microsoft.com/office/drawing/2010/main">
        <mc:Choice Requires="a14">
          <p:sp>
            <p:nvSpPr>
              <p:cNvPr id="7" name="Rectangle 6"/>
              <p:cNvSpPr/>
              <p:nvPr/>
            </p:nvSpPr>
            <p:spPr>
              <a:xfrm>
                <a:off x="1404570" y="2898062"/>
                <a:ext cx="349028" cy="3172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i="1" smtClean="0">
                              <a:latin typeface="Cambria Math" panose="02040503050406030204" pitchFamily="18" charset="0"/>
                            </a:rPr>
                            <m:t>𝑡</m:t>
                          </m:r>
                        </m:e>
                        <m:sub>
                          <m:r>
                            <a:rPr lang="en-US" sz="1400" b="0" i="1" smtClean="0">
                              <a:latin typeface="Cambria Math" panose="02040503050406030204" pitchFamily="18" charset="0"/>
                            </a:rPr>
                            <m:t>0</m:t>
                          </m:r>
                        </m:sub>
                      </m:sSub>
                    </m:oMath>
                  </m:oMathPara>
                </a14:m>
                <a:endParaRPr lang="en-US" sz="1400" dirty="0"/>
              </a:p>
            </p:txBody>
          </p:sp>
        </mc:Choice>
        <mc:Fallback xmlns="">
          <p:sp>
            <p:nvSpPr>
              <p:cNvPr id="7" name="Rectangle 6"/>
              <p:cNvSpPr>
                <a:spLocks noRot="1" noChangeAspect="1" noMove="1" noResize="1" noEditPoints="1" noAdjustHandles="1" noChangeArrowheads="1" noChangeShapeType="1" noTextEdit="1"/>
              </p:cNvSpPr>
              <p:nvPr/>
            </p:nvSpPr>
            <p:spPr>
              <a:xfrm>
                <a:off x="1404570" y="2898062"/>
                <a:ext cx="349028" cy="317203"/>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275062" y="2695229"/>
                <a:ext cx="349028" cy="3172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i="1" smtClean="0">
                              <a:latin typeface="Cambria Math" panose="02040503050406030204" pitchFamily="18" charset="0"/>
                            </a:rPr>
                            <m:t>𝑡</m:t>
                          </m:r>
                        </m:e>
                        <m:sub>
                          <m:r>
                            <a:rPr lang="en-US" sz="1400" b="0" i="1" smtClean="0">
                              <a:latin typeface="Cambria Math" panose="02040503050406030204" pitchFamily="18" charset="0"/>
                            </a:rPr>
                            <m:t>1</m:t>
                          </m:r>
                        </m:sub>
                      </m:sSub>
                    </m:oMath>
                  </m:oMathPara>
                </a14:m>
                <a:endParaRPr lang="en-US" sz="1400" dirty="0"/>
              </a:p>
            </p:txBody>
          </p:sp>
        </mc:Choice>
        <mc:Fallback xmlns="">
          <p:sp>
            <p:nvSpPr>
              <p:cNvPr id="10" name="Rectangle 9"/>
              <p:cNvSpPr>
                <a:spLocks noRot="1" noChangeAspect="1" noMove="1" noResize="1" noEditPoints="1" noAdjustHandles="1" noChangeArrowheads="1" noChangeShapeType="1" noTextEdit="1"/>
              </p:cNvSpPr>
              <p:nvPr/>
            </p:nvSpPr>
            <p:spPr>
              <a:xfrm>
                <a:off x="3275062" y="2695229"/>
                <a:ext cx="349028" cy="317203"/>
              </a:xfrm>
              <a:prstGeom prst="rect">
                <a:avLst/>
              </a:prstGeom>
              <a:blipFill rotWithShape="0">
                <a:blip r:embed="rId6"/>
                <a:stretch>
                  <a:fillRect/>
                </a:stretch>
              </a:blipFill>
            </p:spPr>
            <p:txBody>
              <a:bodyPr/>
              <a:lstStyle/>
              <a:p>
                <a:r>
                  <a:rPr lang="en-US">
                    <a:noFill/>
                  </a:rPr>
                  <a:t> </a:t>
                </a:r>
              </a:p>
            </p:txBody>
          </p:sp>
        </mc:Fallback>
      </mc:AlternateContent>
      <p:pic>
        <p:nvPicPr>
          <p:cNvPr id="11" name="Picture 10"/>
          <p:cNvPicPr>
            <a:picLocks noChangeAspect="1"/>
          </p:cNvPicPr>
          <p:nvPr/>
        </p:nvPicPr>
        <p:blipFill>
          <a:blip r:embed="rId7"/>
          <a:stretch>
            <a:fillRect/>
          </a:stretch>
        </p:blipFill>
        <p:spPr>
          <a:xfrm>
            <a:off x="7171062" y="2540860"/>
            <a:ext cx="4263531" cy="1951441"/>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7381523" y="2970853"/>
                <a:ext cx="349028" cy="3172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i="1" smtClean="0">
                              <a:latin typeface="Cambria Math" panose="02040503050406030204" pitchFamily="18" charset="0"/>
                            </a:rPr>
                            <m:t>𝑡</m:t>
                          </m:r>
                        </m:e>
                        <m:sub>
                          <m:r>
                            <a:rPr lang="en-US" sz="1400" b="0" i="1" smtClean="0">
                              <a:latin typeface="Cambria Math" panose="02040503050406030204" pitchFamily="18" charset="0"/>
                            </a:rPr>
                            <m:t>0</m:t>
                          </m:r>
                        </m:sub>
                      </m:sSub>
                    </m:oMath>
                  </m:oMathPara>
                </a14:m>
                <a:endParaRPr lang="en-US" sz="1400" dirty="0"/>
              </a:p>
            </p:txBody>
          </p:sp>
        </mc:Choice>
        <mc:Fallback xmlns="">
          <p:sp>
            <p:nvSpPr>
              <p:cNvPr id="12" name="Rectangle 11"/>
              <p:cNvSpPr>
                <a:spLocks noRot="1" noChangeAspect="1" noMove="1" noResize="1" noEditPoints="1" noAdjustHandles="1" noChangeArrowheads="1" noChangeShapeType="1" noTextEdit="1"/>
              </p:cNvSpPr>
              <p:nvPr/>
            </p:nvSpPr>
            <p:spPr>
              <a:xfrm>
                <a:off x="7381523" y="2970853"/>
                <a:ext cx="349028" cy="317203"/>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9285066" y="2768020"/>
                <a:ext cx="349028" cy="3172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i="1" smtClean="0">
                              <a:latin typeface="Cambria Math" panose="02040503050406030204" pitchFamily="18" charset="0"/>
                            </a:rPr>
                            <m:t>𝑡</m:t>
                          </m:r>
                        </m:e>
                        <m:sub>
                          <m:r>
                            <a:rPr lang="en-US" sz="1400" b="0" i="1" smtClean="0">
                              <a:latin typeface="Cambria Math" panose="02040503050406030204" pitchFamily="18" charset="0"/>
                            </a:rPr>
                            <m:t>1</m:t>
                          </m:r>
                        </m:sub>
                      </m:sSub>
                    </m:oMath>
                  </m:oMathPara>
                </a14:m>
                <a:endParaRPr lang="en-US" sz="1400" dirty="0"/>
              </a:p>
            </p:txBody>
          </p:sp>
        </mc:Choice>
        <mc:Fallback xmlns="">
          <p:sp>
            <p:nvSpPr>
              <p:cNvPr id="13" name="Rectangle 12"/>
              <p:cNvSpPr>
                <a:spLocks noRot="1" noChangeAspect="1" noMove="1" noResize="1" noEditPoints="1" noAdjustHandles="1" noChangeArrowheads="1" noChangeShapeType="1" noTextEdit="1"/>
              </p:cNvSpPr>
              <p:nvPr/>
            </p:nvSpPr>
            <p:spPr>
              <a:xfrm>
                <a:off x="9285066" y="2768020"/>
                <a:ext cx="349028" cy="317203"/>
              </a:xfrm>
              <a:prstGeom prst="rect">
                <a:avLst/>
              </a:prstGeom>
              <a:blipFill rotWithShape="0">
                <a:blip r:embed="rId9"/>
                <a:stretch>
                  <a:fillRect/>
                </a:stretch>
              </a:blipFill>
            </p:spPr>
            <p:txBody>
              <a:bodyPr/>
              <a:lstStyle/>
              <a:p>
                <a:r>
                  <a:rPr lang="en-US">
                    <a:noFill/>
                  </a:rPr>
                  <a:t> </a:t>
                </a:r>
              </a:p>
            </p:txBody>
          </p:sp>
        </mc:Fallback>
      </mc:AlternateContent>
      <p:sp>
        <p:nvSpPr>
          <p:cNvPr id="14" name="Content Placeholder 2"/>
          <p:cNvSpPr txBox="1">
            <a:spLocks/>
          </p:cNvSpPr>
          <p:nvPr/>
        </p:nvSpPr>
        <p:spPr>
          <a:xfrm>
            <a:off x="1503262" y="4492301"/>
            <a:ext cx="2120828" cy="56754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Both t-values are invalid: </a:t>
            </a:r>
          </a:p>
          <a:p>
            <a:pPr marL="0" indent="0" algn="ctr">
              <a:buFont typeface="Arial" panose="020B0604020202020204" pitchFamily="34" charset="0"/>
              <a:buNone/>
            </a:pPr>
            <a:r>
              <a:rPr lang="en-US" dirty="0" smtClean="0"/>
              <a:t>no intersection</a:t>
            </a:r>
          </a:p>
        </p:txBody>
      </p:sp>
      <p:sp>
        <p:nvSpPr>
          <p:cNvPr id="17" name="Content Placeholder 2"/>
          <p:cNvSpPr txBox="1">
            <a:spLocks/>
          </p:cNvSpPr>
          <p:nvPr/>
        </p:nvSpPr>
        <p:spPr>
          <a:xfrm>
            <a:off x="7661193" y="4526882"/>
            <a:ext cx="2120828" cy="56754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The ray starts inside the sphere. T should be 0.</a:t>
            </a:r>
          </a:p>
        </p:txBody>
      </p:sp>
    </p:spTree>
    <p:extLst>
      <p:ext uri="{BB962C8B-B14F-4D97-AF65-F5344CB8AC3E}">
        <p14:creationId xmlns:p14="http://schemas.microsoft.com/office/powerpoint/2010/main" val="29206276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vs. Aabb</a:t>
            </a:r>
            <a:endParaRPr lang="en-US" dirty="0"/>
          </a:p>
        </p:txBody>
      </p:sp>
      <p:sp>
        <p:nvSpPr>
          <p:cNvPr id="3" name="Content Placeholder 2"/>
          <p:cNvSpPr>
            <a:spLocks noGrp="1"/>
          </p:cNvSpPr>
          <p:nvPr>
            <p:ph idx="1"/>
          </p:nvPr>
        </p:nvSpPr>
        <p:spPr/>
        <p:txBody>
          <a:bodyPr/>
          <a:lstStyle/>
          <a:p>
            <a:pPr marL="0" indent="0">
              <a:buNone/>
            </a:pPr>
            <a:r>
              <a:rPr lang="en-US" dirty="0" smtClean="0"/>
              <a:t>There’s no equation for an </a:t>
            </a:r>
            <a:r>
              <a:rPr lang="en-US" dirty="0" err="1" smtClean="0"/>
              <a:t>Aabb</a:t>
            </a:r>
            <a:endParaRPr lang="en-US" dirty="0" smtClean="0"/>
          </a:p>
          <a:p>
            <a:pPr marL="0" indent="0">
              <a:buNone/>
            </a:pPr>
            <a:endParaRPr lang="en-US" dirty="0" smtClean="0"/>
          </a:p>
          <a:p>
            <a:pPr marL="0" indent="0">
              <a:buNone/>
            </a:pPr>
            <a:endParaRPr lang="en-US" dirty="0"/>
          </a:p>
          <a:p>
            <a:pPr marL="0" indent="0">
              <a:buNone/>
            </a:pPr>
            <a:r>
              <a:rPr lang="en-US" dirty="0" smtClean="0"/>
              <a:t>Perform each axis test independently</a:t>
            </a:r>
          </a:p>
          <a:p>
            <a:pPr marL="0" indent="0">
              <a:buNone/>
            </a:pPr>
            <a:r>
              <a:rPr lang="en-US" dirty="0" smtClean="0"/>
              <a:t>Combine the results afterwards</a:t>
            </a:r>
            <a:endParaRPr lang="en-US" dirty="0"/>
          </a:p>
        </p:txBody>
      </p:sp>
      <p:pic>
        <p:nvPicPr>
          <p:cNvPr id="11" name="Picture 10"/>
          <p:cNvPicPr>
            <a:picLocks noChangeAspect="1"/>
          </p:cNvPicPr>
          <p:nvPr/>
        </p:nvPicPr>
        <p:blipFill>
          <a:blip r:embed="rId3"/>
          <a:stretch>
            <a:fillRect/>
          </a:stretch>
        </p:blipFill>
        <p:spPr>
          <a:xfrm>
            <a:off x="7130078" y="1607386"/>
            <a:ext cx="2867400" cy="2122900"/>
          </a:xfrm>
          <a:prstGeom prst="rect">
            <a:avLst/>
          </a:prstGeom>
        </p:spPr>
      </p:pic>
    </p:spTree>
    <p:extLst>
      <p:ext uri="{BB962C8B-B14F-4D97-AF65-F5344CB8AC3E}">
        <p14:creationId xmlns:p14="http://schemas.microsoft.com/office/powerpoint/2010/main" val="36111620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vs. Aabb</a:t>
            </a:r>
            <a:endParaRPr lang="en-US" dirty="0"/>
          </a:p>
        </p:txBody>
      </p:sp>
      <p:sp>
        <p:nvSpPr>
          <p:cNvPr id="11" name="Content Placeholder 2"/>
          <p:cNvSpPr>
            <a:spLocks noGrp="1"/>
          </p:cNvSpPr>
          <p:nvPr>
            <p:ph idx="1"/>
          </p:nvPr>
        </p:nvSpPr>
        <p:spPr>
          <a:xfrm>
            <a:off x="838200" y="1517152"/>
            <a:ext cx="10233800" cy="4664385"/>
          </a:xfrm>
        </p:spPr>
        <p:txBody>
          <a:bodyPr>
            <a:normAutofit/>
          </a:bodyPr>
          <a:lstStyle/>
          <a:p>
            <a:pPr marL="0" indent="0">
              <a:buNone/>
            </a:pPr>
            <a:r>
              <a:rPr lang="en-US" dirty="0" smtClean="0"/>
              <a:t>Each axis has 2 planes</a:t>
            </a:r>
          </a:p>
          <a:p>
            <a:pPr marL="0" indent="0">
              <a:buNone/>
            </a:pPr>
            <a:r>
              <a:rPr lang="en-US" dirty="0" smtClean="0"/>
              <a:t>Need to compute a min/max range for each axis</a:t>
            </a:r>
          </a:p>
          <a:p>
            <a:pPr marL="0" indent="0">
              <a:buNone/>
            </a:pPr>
            <a:endParaRPr lang="en-US" dirty="0" smtClean="0"/>
          </a:p>
          <a:p>
            <a:pPr marL="0" indent="0">
              <a:buNone/>
            </a:pPr>
            <a:endParaRPr lang="en-US" dirty="0" smtClean="0"/>
          </a:p>
          <a:p>
            <a:pPr marL="0" indent="0">
              <a:buNone/>
            </a:pPr>
            <a:r>
              <a:rPr lang="en-US" dirty="0" smtClean="0"/>
              <a:t>For the x-axis: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grpSp>
        <p:nvGrpSpPr>
          <p:cNvPr id="3" name="Group 2"/>
          <p:cNvGrpSpPr/>
          <p:nvPr/>
        </p:nvGrpSpPr>
        <p:grpSpPr>
          <a:xfrm>
            <a:off x="8001204" y="2024757"/>
            <a:ext cx="3352596" cy="3075619"/>
            <a:chOff x="7171034" y="2458030"/>
            <a:chExt cx="3352596" cy="3075619"/>
          </a:xfrm>
        </p:grpSpPr>
        <p:pic>
          <p:nvPicPr>
            <p:cNvPr id="10" name="Picture 9"/>
            <p:cNvPicPr>
              <a:picLocks noChangeAspect="1"/>
            </p:cNvPicPr>
            <p:nvPr/>
          </p:nvPicPr>
          <p:blipFill>
            <a:blip r:embed="rId3"/>
            <a:stretch>
              <a:fillRect/>
            </a:stretch>
          </p:blipFill>
          <p:spPr>
            <a:xfrm>
              <a:off x="7171034" y="2458030"/>
              <a:ext cx="3352596" cy="3075619"/>
            </a:xfrm>
            <a:prstGeom prst="rect">
              <a:avLst/>
            </a:prstGeom>
          </p:spPr>
        </p:pic>
        <mc:AlternateContent xmlns:mc="http://schemas.openxmlformats.org/markup-compatibility/2006" xmlns:a14="http://schemas.microsoft.com/office/drawing/2010/main">
          <mc:Choice Requires="a14">
            <p:sp>
              <p:nvSpPr>
                <p:cNvPr id="14" name="Rectangle 13"/>
                <p:cNvSpPr/>
                <p:nvPr/>
              </p:nvSpPr>
              <p:spPr>
                <a:xfrm>
                  <a:off x="7566901" y="4557090"/>
                  <a:ext cx="1175628" cy="3172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𝑡</m:t>
                            </m:r>
                          </m:e>
                          <m:sub>
                            <m:r>
                              <a:rPr lang="en-US" sz="1400" b="0" i="1" smtClean="0">
                                <a:latin typeface="Cambria Math" panose="02040503050406030204" pitchFamily="18" charset="0"/>
                              </a:rPr>
                              <m:t>𝑥</m:t>
                            </m:r>
                            <m:r>
                              <a:rPr lang="en-US" sz="1400" i="1">
                                <a:latin typeface="Cambria Math" panose="02040503050406030204" pitchFamily="18" charset="0"/>
                              </a:rPr>
                              <m:t>, </m:t>
                            </m:r>
                            <m:r>
                              <a:rPr lang="en-US" sz="1400" i="1">
                                <a:latin typeface="Cambria Math" panose="02040503050406030204" pitchFamily="18" charset="0"/>
                              </a:rPr>
                              <m:t>𝑚𝑖𝑛</m:t>
                            </m:r>
                          </m:sub>
                        </m:sSub>
                      </m:oMath>
                    </m:oMathPara>
                  </a14:m>
                  <a:endParaRPr lang="en-US" sz="1400" dirty="0"/>
                </a:p>
              </p:txBody>
            </p:sp>
          </mc:Choice>
          <mc:Fallback xmlns="">
            <p:sp>
              <p:nvSpPr>
                <p:cNvPr id="14" name="Rectangle 13"/>
                <p:cNvSpPr>
                  <a:spLocks noRot="1" noChangeAspect="1" noMove="1" noResize="1" noEditPoints="1" noAdjustHandles="1" noChangeArrowheads="1" noChangeShapeType="1" noTextEdit="1"/>
                </p:cNvSpPr>
                <p:nvPr/>
              </p:nvSpPr>
              <p:spPr>
                <a:xfrm>
                  <a:off x="7566901" y="4557090"/>
                  <a:ext cx="1175628" cy="317203"/>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9138396" y="4398488"/>
                  <a:ext cx="1175628" cy="3172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𝑡</m:t>
                            </m:r>
                          </m:e>
                          <m:sub>
                            <m:r>
                              <a:rPr lang="en-US" sz="1400" b="0" i="1" smtClean="0">
                                <a:latin typeface="Cambria Math" panose="02040503050406030204" pitchFamily="18" charset="0"/>
                              </a:rPr>
                              <m:t>𝑥</m:t>
                            </m:r>
                            <m:r>
                              <a:rPr lang="en-US" sz="1400" i="1">
                                <a:latin typeface="Cambria Math" panose="02040503050406030204" pitchFamily="18" charset="0"/>
                              </a:rPr>
                              <m:t>, </m:t>
                            </m:r>
                            <m:r>
                              <a:rPr lang="en-US" sz="1400" i="1">
                                <a:latin typeface="Cambria Math" panose="02040503050406030204" pitchFamily="18" charset="0"/>
                              </a:rPr>
                              <m:t>𝑚𝑎𝑥</m:t>
                            </m:r>
                          </m:sub>
                        </m:sSub>
                      </m:oMath>
                    </m:oMathPara>
                  </a14:m>
                  <a:endParaRPr lang="en-US" sz="1400" dirty="0"/>
                </a:p>
              </p:txBody>
            </p:sp>
          </mc:Choice>
          <mc:Fallback xmlns="">
            <p:sp>
              <p:nvSpPr>
                <p:cNvPr id="15" name="Rectangle 14"/>
                <p:cNvSpPr>
                  <a:spLocks noRot="1" noChangeAspect="1" noMove="1" noResize="1" noEditPoints="1" noAdjustHandles="1" noChangeArrowheads="1" noChangeShapeType="1" noTextEdit="1"/>
                </p:cNvSpPr>
                <p:nvPr/>
              </p:nvSpPr>
              <p:spPr>
                <a:xfrm>
                  <a:off x="9138396" y="4398488"/>
                  <a:ext cx="1175628" cy="317203"/>
                </a:xfrm>
                <a:prstGeom prst="rect">
                  <a:avLst/>
                </a:prstGeom>
                <a:blipFill rotWithShape="0">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 name="Rectangle 8"/>
              <p:cNvSpPr/>
              <p:nvPr/>
            </p:nvSpPr>
            <p:spPr>
              <a:xfrm>
                <a:off x="5493345" y="3877095"/>
                <a:ext cx="2028126" cy="123174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i="1">
                              <a:latin typeface="Cambria Math" panose="02040503050406030204" pitchFamily="18" charset="0"/>
                            </a:rPr>
                            <m:t>𝑛</m:t>
                          </m:r>
                        </m:e>
                      </m:acc>
                      <m:r>
                        <a:rPr lang="en-US" sz="2800" i="1" dirty="0">
                          <a:latin typeface="Cambria Math" panose="02040503050406030204" pitchFamily="18" charset="0"/>
                        </a:rPr>
                        <m:t>=</m:t>
                      </m:r>
                      <m:d>
                        <m:dPr>
                          <m:begChr m:val="["/>
                          <m:endChr m:val="]"/>
                          <m:ctrlPr>
                            <a:rPr lang="en-US" sz="2800" i="1" dirty="0">
                              <a:latin typeface="Cambria Math" panose="02040503050406030204" pitchFamily="18" charset="0"/>
                            </a:rPr>
                          </m:ctrlPr>
                        </m:dPr>
                        <m:e>
                          <m:m>
                            <m:mPr>
                              <m:plcHide m:val="on"/>
                              <m:mcs>
                                <m:mc>
                                  <m:mcPr>
                                    <m:count m:val="1"/>
                                    <m:mcJc m:val="center"/>
                                  </m:mcPr>
                                </m:mc>
                              </m:mcs>
                              <m:ctrlPr>
                                <a:rPr lang="en-US" sz="2800" i="1" dirty="0">
                                  <a:latin typeface="Cambria Math" panose="02040503050406030204" pitchFamily="18" charset="0"/>
                                </a:rPr>
                              </m:ctrlPr>
                            </m:mPr>
                            <m:mr>
                              <m:e>
                                <m:r>
                                  <a:rPr lang="en-US" sz="2800" i="1" dirty="0">
                                    <a:latin typeface="Cambria Math" panose="02040503050406030204" pitchFamily="18" charset="0"/>
                                  </a:rPr>
                                  <m:t>1</m:t>
                                </m:r>
                              </m:e>
                            </m:mr>
                            <m:mr>
                              <m:e>
                                <m:r>
                                  <a:rPr lang="en-US" sz="2800" i="1" dirty="0" smtClean="0">
                                    <a:latin typeface="Cambria Math" panose="02040503050406030204" pitchFamily="18" charset="0"/>
                                  </a:rPr>
                                  <m:t>0</m:t>
                                </m:r>
                              </m:e>
                            </m:mr>
                            <m:mr>
                              <m:e>
                                <m:r>
                                  <a:rPr lang="en-US" sz="2800" i="1" dirty="0">
                                    <a:latin typeface="Cambria Math" panose="02040503050406030204" pitchFamily="18" charset="0"/>
                                  </a:rPr>
                                  <m:t>0</m:t>
                                </m:r>
                              </m:e>
                            </m:mr>
                          </m:m>
                        </m:e>
                      </m:d>
                    </m:oMath>
                  </m:oMathPara>
                </a14:m>
                <a:endParaRPr lang="en-US" sz="2800" dirty="0"/>
              </a:p>
            </p:txBody>
          </p:sp>
        </mc:Choice>
        <mc:Fallback xmlns="">
          <p:sp>
            <p:nvSpPr>
              <p:cNvPr id="9" name="Rectangle 8"/>
              <p:cNvSpPr>
                <a:spLocks noRot="1" noChangeAspect="1" noMove="1" noResize="1" noEditPoints="1" noAdjustHandles="1" noChangeArrowheads="1" noChangeShapeType="1" noTextEdit="1"/>
              </p:cNvSpPr>
              <p:nvPr/>
            </p:nvSpPr>
            <p:spPr>
              <a:xfrm>
                <a:off x="5493345" y="3877095"/>
                <a:ext cx="2028126" cy="123174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775078" y="3948636"/>
                <a:ext cx="6548459" cy="62145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𝑛</m:t>
                          </m:r>
                        </m:e>
                      </m:acc>
                      <m:r>
                        <a:rPr lang="en-US" sz="2800" i="1" dirty="0">
                          <a:latin typeface="Cambria Math" panose="02040503050406030204" pitchFamily="18" charset="0"/>
                        </a:rPr>
                        <m:t>∙</m:t>
                      </m:r>
                      <m:d>
                        <m:dPr>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𝑠</m:t>
                                  </m:r>
                                </m:e>
                              </m:acc>
                            </m:e>
                            <m:sub>
                              <m:r>
                                <a:rPr lang="en-US" sz="2800" i="1" dirty="0">
                                  <a:latin typeface="Cambria Math" panose="02040503050406030204" pitchFamily="18" charset="0"/>
                                </a:rPr>
                                <m:t>𝑟</m:t>
                              </m:r>
                            </m:sub>
                          </m:sSub>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𝑑</m:t>
                                  </m:r>
                                </m:e>
                              </m:acc>
                            </m:e>
                            <m:sub>
                              <m:r>
                                <a:rPr lang="en-US" sz="2800" i="1" dirty="0">
                                  <a:latin typeface="Cambria Math" panose="02040503050406030204" pitchFamily="18" charset="0"/>
                                </a:rPr>
                                <m:t>𝑟</m:t>
                              </m:r>
                            </m:sub>
                          </m:sSub>
                          <m:sSub>
                            <m:sSubPr>
                              <m:ctrlPr>
                                <a:rPr lang="en-US" sz="2800" i="1" dirty="0">
                                  <a:latin typeface="Cambria Math" panose="02040503050406030204" pitchFamily="18" charset="0"/>
                                </a:rPr>
                              </m:ctrlPr>
                            </m:sSubPr>
                            <m:e>
                              <m:r>
                                <a:rPr lang="en-US" sz="2800" i="1" dirty="0">
                                  <a:latin typeface="Cambria Math" panose="02040503050406030204" pitchFamily="18" charset="0"/>
                                </a:rPr>
                                <m:t>𝑡</m:t>
                              </m:r>
                            </m:e>
                            <m:sub>
                              <m:r>
                                <a:rPr lang="en-US" sz="2800" i="1" dirty="0">
                                  <a:latin typeface="Cambria Math" panose="02040503050406030204" pitchFamily="18" charset="0"/>
                                </a:rPr>
                                <m:t>𝑥</m:t>
                              </m:r>
                              <m:r>
                                <a:rPr lang="en-US" sz="2800" i="1" dirty="0">
                                  <a:latin typeface="Cambria Math" panose="02040503050406030204" pitchFamily="18" charset="0"/>
                                </a:rPr>
                                <m:t>,</m:t>
                              </m:r>
                              <m:r>
                                <a:rPr lang="en-US" sz="2800" i="1" dirty="0">
                                  <a:latin typeface="Cambria Math" panose="02040503050406030204" pitchFamily="18" charset="0"/>
                                </a:rPr>
                                <m:t>𝑚𝑎𝑥</m:t>
                              </m:r>
                            </m:sub>
                          </m:sSub>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𝑝</m:t>
                                  </m:r>
                                </m:e>
                              </m:acc>
                            </m:e>
                            <m:sub>
                              <m:r>
                                <a:rPr lang="en-US" sz="2800" i="1" dirty="0">
                                  <a:latin typeface="Cambria Math" panose="02040503050406030204" pitchFamily="18" charset="0"/>
                                </a:rPr>
                                <m:t>𝑚𝑎𝑥</m:t>
                              </m:r>
                            </m:sub>
                          </m:sSub>
                        </m:e>
                      </m:d>
                      <m:r>
                        <a:rPr lang="en-US" sz="2800" i="1" dirty="0">
                          <a:latin typeface="Cambria Math" panose="02040503050406030204" pitchFamily="18" charset="0"/>
                        </a:rPr>
                        <m:t>=0</m:t>
                      </m:r>
                    </m:oMath>
                  </m:oMathPara>
                </a14:m>
                <a:endParaRPr lang="en-US" sz="2800" dirty="0"/>
              </a:p>
            </p:txBody>
          </p:sp>
        </mc:Choice>
        <mc:Fallback xmlns="">
          <p:sp>
            <p:nvSpPr>
              <p:cNvPr id="13" name="Rectangle 12"/>
              <p:cNvSpPr>
                <a:spLocks noRot="1" noChangeAspect="1" noMove="1" noResize="1" noEditPoints="1" noAdjustHandles="1" noChangeArrowheads="1" noChangeShapeType="1" noTextEdit="1"/>
              </p:cNvSpPr>
              <p:nvPr/>
            </p:nvSpPr>
            <p:spPr>
              <a:xfrm>
                <a:off x="775078" y="3948636"/>
                <a:ext cx="6548459" cy="62145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759393" y="4556043"/>
                <a:ext cx="6548459" cy="62145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acc>
                        <m:accPr>
                          <m:chr m:val="⃗"/>
                          <m:ctrlPr>
                            <a:rPr lang="en-US" sz="2800" i="1" smtClean="0">
                              <a:latin typeface="Cambria Math" panose="02040503050406030204" pitchFamily="18" charset="0"/>
                            </a:rPr>
                          </m:ctrlPr>
                        </m:accPr>
                        <m:e>
                          <m:r>
                            <a:rPr lang="en-US" sz="2800" i="1">
                              <a:latin typeface="Cambria Math" panose="02040503050406030204" pitchFamily="18" charset="0"/>
                            </a:rPr>
                            <m:t>𝑛</m:t>
                          </m:r>
                        </m:e>
                      </m:acc>
                      <m:r>
                        <a:rPr lang="en-US" sz="2800" i="1" dirty="0">
                          <a:latin typeface="Cambria Math" panose="02040503050406030204" pitchFamily="18" charset="0"/>
                        </a:rPr>
                        <m:t>∙</m:t>
                      </m:r>
                      <m:d>
                        <m:dPr>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𝑠</m:t>
                                  </m:r>
                                </m:e>
                              </m:acc>
                            </m:e>
                            <m:sub>
                              <m:r>
                                <a:rPr lang="en-US" sz="2800" i="1" dirty="0">
                                  <a:latin typeface="Cambria Math" panose="02040503050406030204" pitchFamily="18" charset="0"/>
                                </a:rPr>
                                <m:t>𝑟</m:t>
                              </m:r>
                            </m:sub>
                          </m:sSub>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𝑑</m:t>
                                  </m:r>
                                </m:e>
                              </m:acc>
                            </m:e>
                            <m:sub>
                              <m:r>
                                <a:rPr lang="en-US" sz="2800" i="1" dirty="0">
                                  <a:latin typeface="Cambria Math" panose="02040503050406030204" pitchFamily="18" charset="0"/>
                                </a:rPr>
                                <m:t>𝑟</m:t>
                              </m:r>
                            </m:sub>
                          </m:sSub>
                          <m:sSub>
                            <m:sSubPr>
                              <m:ctrlPr>
                                <a:rPr lang="en-US" sz="2800" i="1" dirty="0">
                                  <a:latin typeface="Cambria Math" panose="02040503050406030204" pitchFamily="18" charset="0"/>
                                </a:rPr>
                              </m:ctrlPr>
                            </m:sSubPr>
                            <m:e>
                              <m:r>
                                <a:rPr lang="en-US" sz="2800" i="1" dirty="0">
                                  <a:latin typeface="Cambria Math" panose="02040503050406030204" pitchFamily="18" charset="0"/>
                                </a:rPr>
                                <m:t>𝑡</m:t>
                              </m:r>
                            </m:e>
                            <m:sub>
                              <m:r>
                                <a:rPr lang="en-US" sz="2800" i="1" dirty="0">
                                  <a:latin typeface="Cambria Math" panose="02040503050406030204" pitchFamily="18" charset="0"/>
                                </a:rPr>
                                <m:t>𝑥</m:t>
                              </m:r>
                              <m:r>
                                <a:rPr lang="en-US" sz="2800" i="1" dirty="0">
                                  <a:latin typeface="Cambria Math" panose="02040503050406030204" pitchFamily="18" charset="0"/>
                                </a:rPr>
                                <m:t>,</m:t>
                              </m:r>
                              <m:r>
                                <a:rPr lang="en-US" sz="2800" i="1" dirty="0">
                                  <a:latin typeface="Cambria Math" panose="02040503050406030204" pitchFamily="18" charset="0"/>
                                </a:rPr>
                                <m:t>𝑚𝑖𝑛</m:t>
                              </m:r>
                            </m:sub>
                          </m:sSub>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𝑝</m:t>
                                  </m:r>
                                </m:e>
                              </m:acc>
                            </m:e>
                            <m:sub>
                              <m:r>
                                <a:rPr lang="en-US" sz="2800" i="1" dirty="0">
                                  <a:latin typeface="Cambria Math" panose="02040503050406030204" pitchFamily="18" charset="0"/>
                                </a:rPr>
                                <m:t>𝑚</m:t>
                              </m:r>
                              <m:r>
                                <a:rPr lang="en-US" sz="2800" b="0" i="1" dirty="0" smtClean="0">
                                  <a:latin typeface="Cambria Math" panose="02040503050406030204" pitchFamily="18" charset="0"/>
                                </a:rPr>
                                <m:t>𝑖𝑛</m:t>
                              </m:r>
                            </m:sub>
                          </m:sSub>
                        </m:e>
                      </m:d>
                      <m:r>
                        <a:rPr lang="en-US" sz="2800" i="1" dirty="0">
                          <a:latin typeface="Cambria Math" panose="02040503050406030204" pitchFamily="18" charset="0"/>
                        </a:rPr>
                        <m:t>=0</m:t>
                      </m:r>
                    </m:oMath>
                  </m:oMathPara>
                </a14:m>
                <a:endParaRPr lang="en-US" sz="2800" dirty="0"/>
              </a:p>
            </p:txBody>
          </p:sp>
        </mc:Choice>
        <mc:Fallback xmlns="">
          <p:sp>
            <p:nvSpPr>
              <p:cNvPr id="16" name="Rectangle 15"/>
              <p:cNvSpPr>
                <a:spLocks noRot="1" noChangeAspect="1" noMove="1" noResize="1" noEditPoints="1" noAdjustHandles="1" noChangeArrowheads="1" noChangeShapeType="1" noTextEdit="1"/>
              </p:cNvSpPr>
              <p:nvPr/>
            </p:nvSpPr>
            <p:spPr>
              <a:xfrm>
                <a:off x="759393" y="4556043"/>
                <a:ext cx="6548459" cy="621452"/>
              </a:xfrm>
              <a:prstGeom prst="rect">
                <a:avLst/>
              </a:prstGeom>
              <a:blipFill rotWithShape="0">
                <a:blip r:embed="rId10"/>
                <a:stretch>
                  <a:fillRect/>
                </a:stretch>
              </a:blipFill>
            </p:spPr>
            <p:txBody>
              <a:bodyPr/>
              <a:lstStyle/>
              <a:p>
                <a:r>
                  <a:rPr lang="en-US">
                    <a:noFill/>
                  </a:rPr>
                  <a:t> </a:t>
                </a:r>
              </a:p>
            </p:txBody>
          </p:sp>
        </mc:Fallback>
      </mc:AlternateContent>
      <p:sp>
        <p:nvSpPr>
          <p:cNvPr id="17" name="Rectangle 16"/>
          <p:cNvSpPr/>
          <p:nvPr/>
        </p:nvSpPr>
        <p:spPr>
          <a:xfrm>
            <a:off x="4610486" y="5531133"/>
            <a:ext cx="2308107" cy="523220"/>
          </a:xfrm>
          <a:prstGeom prst="rect">
            <a:avLst/>
          </a:prstGeom>
        </p:spPr>
        <p:txBody>
          <a:bodyPr wrap="square">
            <a:spAutoFit/>
          </a:bodyPr>
          <a:lstStyle/>
          <a:p>
            <a:r>
              <a:rPr lang="en-US" sz="2800" b="1" dirty="0" smtClean="0"/>
              <a:t>Don’t do this! </a:t>
            </a:r>
          </a:p>
        </p:txBody>
      </p:sp>
    </p:spTree>
    <p:extLst>
      <p:ext uri="{BB962C8B-B14F-4D97-AF65-F5344CB8AC3E}">
        <p14:creationId xmlns:p14="http://schemas.microsoft.com/office/powerpoint/2010/main" val="3210622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vs. Aabb</a:t>
            </a:r>
            <a:endParaRPr lang="en-US" dirty="0"/>
          </a:p>
        </p:txBody>
      </p:sp>
      <p:sp>
        <p:nvSpPr>
          <p:cNvPr id="11" name="Content Placeholder 2"/>
          <p:cNvSpPr>
            <a:spLocks noGrp="1"/>
          </p:cNvSpPr>
          <p:nvPr>
            <p:ph idx="1"/>
          </p:nvPr>
        </p:nvSpPr>
        <p:spPr>
          <a:xfrm>
            <a:off x="838200" y="1517152"/>
            <a:ext cx="10233800" cy="4664385"/>
          </a:xfrm>
        </p:spPr>
        <p:txBody>
          <a:bodyPr>
            <a:normAutofit/>
          </a:bodyPr>
          <a:lstStyle/>
          <a:p>
            <a:pPr marL="0" indent="0">
              <a:buNone/>
            </a:pPr>
            <a:r>
              <a:rPr lang="en-US" dirty="0" smtClean="0"/>
              <a:t>Each axis is independent, why are we using the full vector equation?</a:t>
            </a:r>
          </a:p>
          <a:p>
            <a:pPr marL="0" indent="0">
              <a:buNone/>
            </a:pPr>
            <a:endParaRPr lang="en-US" dirty="0" smtClean="0"/>
          </a:p>
          <a:p>
            <a:pPr marL="0" indent="0">
              <a:buNone/>
            </a:pPr>
            <a:r>
              <a:rPr lang="en-US" dirty="0" smtClean="0"/>
              <a:t>Since</a:t>
            </a:r>
          </a:p>
          <a:p>
            <a:pPr marL="0" indent="0">
              <a:buNone/>
            </a:pPr>
            <a:endParaRPr lang="en-US" dirty="0" smtClean="0"/>
          </a:p>
          <a:p>
            <a:pPr marL="0" indent="0">
              <a:buNone/>
            </a:pPr>
            <a:endParaRPr lang="en-US" dirty="0"/>
          </a:p>
          <a:p>
            <a:pPr marL="0" indent="0">
              <a:buNone/>
            </a:pPr>
            <a:r>
              <a:rPr lang="en-US" dirty="0" smtClean="0"/>
              <a:t>becomes</a:t>
            </a:r>
            <a:endParaRPr lang="en-US" dirty="0"/>
          </a:p>
        </p:txBody>
      </p:sp>
      <p:grpSp>
        <p:nvGrpSpPr>
          <p:cNvPr id="3" name="Group 2"/>
          <p:cNvGrpSpPr/>
          <p:nvPr/>
        </p:nvGrpSpPr>
        <p:grpSpPr>
          <a:xfrm>
            <a:off x="8001204" y="2024757"/>
            <a:ext cx="3352596" cy="3075619"/>
            <a:chOff x="7171034" y="2458030"/>
            <a:chExt cx="3352596" cy="3075619"/>
          </a:xfrm>
        </p:grpSpPr>
        <p:pic>
          <p:nvPicPr>
            <p:cNvPr id="10" name="Picture 9"/>
            <p:cNvPicPr>
              <a:picLocks noChangeAspect="1"/>
            </p:cNvPicPr>
            <p:nvPr/>
          </p:nvPicPr>
          <p:blipFill>
            <a:blip r:embed="rId3"/>
            <a:stretch>
              <a:fillRect/>
            </a:stretch>
          </p:blipFill>
          <p:spPr>
            <a:xfrm>
              <a:off x="7171034" y="2458030"/>
              <a:ext cx="3352596" cy="3075619"/>
            </a:xfrm>
            <a:prstGeom prst="rect">
              <a:avLst/>
            </a:prstGeom>
          </p:spPr>
        </p:pic>
        <mc:AlternateContent xmlns:mc="http://schemas.openxmlformats.org/markup-compatibility/2006" xmlns:a14="http://schemas.microsoft.com/office/drawing/2010/main">
          <mc:Choice Requires="a14">
            <p:sp>
              <p:nvSpPr>
                <p:cNvPr id="14" name="Rectangle 13"/>
                <p:cNvSpPr/>
                <p:nvPr/>
              </p:nvSpPr>
              <p:spPr>
                <a:xfrm>
                  <a:off x="7566901" y="4557090"/>
                  <a:ext cx="1175628" cy="3172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𝑡</m:t>
                            </m:r>
                          </m:e>
                          <m:sub>
                            <m:r>
                              <a:rPr lang="en-US" sz="1400" b="0" i="1" smtClean="0">
                                <a:latin typeface="Cambria Math" panose="02040503050406030204" pitchFamily="18" charset="0"/>
                              </a:rPr>
                              <m:t>𝑥</m:t>
                            </m:r>
                            <m:r>
                              <a:rPr lang="en-US" sz="1400" i="1">
                                <a:latin typeface="Cambria Math" panose="02040503050406030204" pitchFamily="18" charset="0"/>
                              </a:rPr>
                              <m:t>, </m:t>
                            </m:r>
                            <m:r>
                              <a:rPr lang="en-US" sz="1400" i="1">
                                <a:latin typeface="Cambria Math" panose="02040503050406030204" pitchFamily="18" charset="0"/>
                              </a:rPr>
                              <m:t>𝑚𝑖𝑛</m:t>
                            </m:r>
                          </m:sub>
                        </m:sSub>
                      </m:oMath>
                    </m:oMathPara>
                  </a14:m>
                  <a:endParaRPr lang="en-US" sz="1400" dirty="0"/>
                </a:p>
              </p:txBody>
            </p:sp>
          </mc:Choice>
          <mc:Fallback xmlns="">
            <p:sp>
              <p:nvSpPr>
                <p:cNvPr id="14" name="Rectangle 13"/>
                <p:cNvSpPr>
                  <a:spLocks noRot="1" noChangeAspect="1" noMove="1" noResize="1" noEditPoints="1" noAdjustHandles="1" noChangeArrowheads="1" noChangeShapeType="1" noTextEdit="1"/>
                </p:cNvSpPr>
                <p:nvPr/>
              </p:nvSpPr>
              <p:spPr>
                <a:xfrm>
                  <a:off x="7566901" y="4557090"/>
                  <a:ext cx="1175628" cy="317203"/>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9138396" y="4398488"/>
                  <a:ext cx="1175628" cy="3172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𝑡</m:t>
                            </m:r>
                          </m:e>
                          <m:sub>
                            <m:r>
                              <a:rPr lang="en-US" sz="1400" b="0" i="1" smtClean="0">
                                <a:latin typeface="Cambria Math" panose="02040503050406030204" pitchFamily="18" charset="0"/>
                              </a:rPr>
                              <m:t>𝑥</m:t>
                            </m:r>
                            <m:r>
                              <a:rPr lang="en-US" sz="1400" i="1">
                                <a:latin typeface="Cambria Math" panose="02040503050406030204" pitchFamily="18" charset="0"/>
                              </a:rPr>
                              <m:t>, </m:t>
                            </m:r>
                            <m:r>
                              <a:rPr lang="en-US" sz="1400" i="1">
                                <a:latin typeface="Cambria Math" panose="02040503050406030204" pitchFamily="18" charset="0"/>
                              </a:rPr>
                              <m:t>𝑚𝑎𝑥</m:t>
                            </m:r>
                          </m:sub>
                        </m:sSub>
                      </m:oMath>
                    </m:oMathPara>
                  </a14:m>
                  <a:endParaRPr lang="en-US" sz="1400" dirty="0"/>
                </a:p>
              </p:txBody>
            </p:sp>
          </mc:Choice>
          <mc:Fallback xmlns="">
            <p:sp>
              <p:nvSpPr>
                <p:cNvPr id="15" name="Rectangle 14"/>
                <p:cNvSpPr>
                  <a:spLocks noRot="1" noChangeAspect="1" noMove="1" noResize="1" noEditPoints="1" noAdjustHandles="1" noChangeArrowheads="1" noChangeShapeType="1" noTextEdit="1"/>
                </p:cNvSpPr>
                <p:nvPr/>
              </p:nvSpPr>
              <p:spPr>
                <a:xfrm>
                  <a:off x="9138396" y="4398488"/>
                  <a:ext cx="1175628" cy="317203"/>
                </a:xfrm>
                <a:prstGeom prst="rect">
                  <a:avLst/>
                </a:prstGeom>
                <a:blipFill rotWithShape="0">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 name="Rectangle 8"/>
              <p:cNvSpPr/>
              <p:nvPr/>
            </p:nvSpPr>
            <p:spPr>
              <a:xfrm>
                <a:off x="1741841" y="2120934"/>
                <a:ext cx="2028126" cy="123174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i="1">
                              <a:latin typeface="Cambria Math" panose="02040503050406030204" pitchFamily="18" charset="0"/>
                            </a:rPr>
                            <m:t>𝑛</m:t>
                          </m:r>
                        </m:e>
                      </m:acc>
                      <m:r>
                        <a:rPr lang="en-US" sz="2800" i="1" dirty="0">
                          <a:latin typeface="Cambria Math" panose="02040503050406030204" pitchFamily="18" charset="0"/>
                        </a:rPr>
                        <m:t>=</m:t>
                      </m:r>
                      <m:d>
                        <m:dPr>
                          <m:begChr m:val="["/>
                          <m:endChr m:val="]"/>
                          <m:ctrlPr>
                            <a:rPr lang="en-US" sz="2800" i="1" dirty="0">
                              <a:latin typeface="Cambria Math" panose="02040503050406030204" pitchFamily="18" charset="0"/>
                            </a:rPr>
                          </m:ctrlPr>
                        </m:dPr>
                        <m:e>
                          <m:m>
                            <m:mPr>
                              <m:plcHide m:val="on"/>
                              <m:mcs>
                                <m:mc>
                                  <m:mcPr>
                                    <m:count m:val="1"/>
                                    <m:mcJc m:val="center"/>
                                  </m:mcPr>
                                </m:mc>
                              </m:mcs>
                              <m:ctrlPr>
                                <a:rPr lang="en-US" sz="2800" i="1" dirty="0">
                                  <a:latin typeface="Cambria Math" panose="02040503050406030204" pitchFamily="18" charset="0"/>
                                </a:rPr>
                              </m:ctrlPr>
                            </m:mPr>
                            <m:mr>
                              <m:e>
                                <m:r>
                                  <a:rPr lang="en-US" sz="2800" i="1" dirty="0">
                                    <a:latin typeface="Cambria Math" panose="02040503050406030204" pitchFamily="18" charset="0"/>
                                  </a:rPr>
                                  <m:t>1</m:t>
                                </m:r>
                              </m:e>
                            </m:mr>
                            <m:mr>
                              <m:e>
                                <m:r>
                                  <a:rPr lang="en-US" sz="2800" i="1" dirty="0" smtClean="0">
                                    <a:latin typeface="Cambria Math" panose="02040503050406030204" pitchFamily="18" charset="0"/>
                                  </a:rPr>
                                  <m:t>0</m:t>
                                </m:r>
                              </m:e>
                            </m:mr>
                            <m:mr>
                              <m:e>
                                <m:r>
                                  <a:rPr lang="en-US" sz="2800" i="1" dirty="0">
                                    <a:latin typeface="Cambria Math" panose="02040503050406030204" pitchFamily="18" charset="0"/>
                                  </a:rPr>
                                  <m:t>0</m:t>
                                </m:r>
                              </m:e>
                            </m:mr>
                          </m:m>
                        </m:e>
                      </m:d>
                    </m:oMath>
                  </m:oMathPara>
                </a14:m>
                <a:endParaRPr lang="en-US" sz="2800" dirty="0"/>
              </a:p>
            </p:txBody>
          </p:sp>
        </mc:Choice>
        <mc:Fallback xmlns="">
          <p:sp>
            <p:nvSpPr>
              <p:cNvPr id="9" name="Rectangle 8"/>
              <p:cNvSpPr>
                <a:spLocks noRot="1" noChangeAspect="1" noMove="1" noResize="1" noEditPoints="1" noAdjustHandles="1" noChangeArrowheads="1" noChangeShapeType="1" noTextEdit="1"/>
              </p:cNvSpPr>
              <p:nvPr/>
            </p:nvSpPr>
            <p:spPr>
              <a:xfrm>
                <a:off x="1741841" y="2120934"/>
                <a:ext cx="2028126" cy="123174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838200" y="3547565"/>
                <a:ext cx="3835408" cy="62145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acc>
                        <m:accPr>
                          <m:chr m:val="⃗"/>
                          <m:ctrlPr>
                            <a:rPr lang="en-US" sz="2800" i="1" smtClean="0">
                              <a:latin typeface="Cambria Math" panose="02040503050406030204" pitchFamily="18" charset="0"/>
                            </a:rPr>
                          </m:ctrlPr>
                        </m:accPr>
                        <m:e>
                          <m:r>
                            <a:rPr lang="en-US" sz="2800" i="1">
                              <a:latin typeface="Cambria Math" panose="02040503050406030204" pitchFamily="18" charset="0"/>
                            </a:rPr>
                            <m:t>𝑛</m:t>
                          </m:r>
                        </m:e>
                      </m:acc>
                      <m:r>
                        <a:rPr lang="en-US" sz="2800" i="1" dirty="0">
                          <a:latin typeface="Cambria Math" panose="02040503050406030204" pitchFamily="18" charset="0"/>
                        </a:rPr>
                        <m:t>∙</m:t>
                      </m:r>
                      <m:d>
                        <m:dPr>
                          <m:ctrlPr>
                            <a:rPr lang="en-US" sz="2800" i="1" dirty="0">
                              <a:latin typeface="Cambria Math" panose="02040503050406030204" pitchFamily="18" charset="0"/>
                            </a:rPr>
                          </m:ctrlPr>
                        </m:dPr>
                        <m:e>
                          <m:acc>
                            <m:accPr>
                              <m:chr m:val="⃗"/>
                              <m:ctrlPr>
                                <a:rPr lang="en-US" sz="2800" b="0" i="1" dirty="0" smtClean="0">
                                  <a:latin typeface="Cambria Math" panose="02040503050406030204" pitchFamily="18" charset="0"/>
                                </a:rPr>
                              </m:ctrlPr>
                            </m:accPr>
                            <m:e>
                              <m:r>
                                <a:rPr lang="en-US" sz="2800" b="0" i="1" dirty="0" smtClean="0">
                                  <a:latin typeface="Cambria Math" panose="02040503050406030204" pitchFamily="18" charset="0"/>
                                </a:rPr>
                                <m:t>𝑠</m:t>
                              </m:r>
                            </m:e>
                          </m:acc>
                          <m:r>
                            <a:rPr lang="en-US" sz="2800" i="1" dirty="0">
                              <a:latin typeface="Cambria Math" panose="02040503050406030204" pitchFamily="18" charset="0"/>
                            </a:rPr>
                            <m:t>+</m:t>
                          </m:r>
                          <m:acc>
                            <m:accPr>
                              <m:chr m:val="⃗"/>
                              <m:ctrlPr>
                                <a:rPr lang="en-US" sz="2800" b="0" i="1" dirty="0" smtClean="0">
                                  <a:latin typeface="Cambria Math" panose="02040503050406030204" pitchFamily="18" charset="0"/>
                                </a:rPr>
                              </m:ctrlPr>
                            </m:accPr>
                            <m:e>
                              <m:r>
                                <a:rPr lang="en-US" sz="2800" b="0" i="1" dirty="0" smtClean="0">
                                  <a:latin typeface="Cambria Math" panose="02040503050406030204" pitchFamily="18" charset="0"/>
                                </a:rPr>
                                <m:t>𝑑</m:t>
                              </m:r>
                            </m:e>
                          </m:acc>
                          <m:r>
                            <a:rPr lang="en-US" sz="2800" b="0" i="1" dirty="0" smtClean="0">
                              <a:latin typeface="Cambria Math" panose="02040503050406030204" pitchFamily="18" charset="0"/>
                            </a:rPr>
                            <m:t>𝑡</m:t>
                          </m:r>
                          <m:r>
                            <a:rPr lang="en-US" sz="2800" i="1" dirty="0">
                              <a:latin typeface="Cambria Math" panose="02040503050406030204" pitchFamily="18" charset="0"/>
                            </a:rPr>
                            <m:t>−</m:t>
                          </m:r>
                          <m:acc>
                            <m:accPr>
                              <m:chr m:val="⃗"/>
                              <m:ctrlPr>
                                <a:rPr lang="en-US" sz="2800" b="0" i="1" dirty="0" smtClean="0">
                                  <a:latin typeface="Cambria Math" panose="02040503050406030204" pitchFamily="18" charset="0"/>
                                </a:rPr>
                              </m:ctrlPr>
                            </m:accPr>
                            <m:e>
                              <m:r>
                                <a:rPr lang="en-US" sz="2800" b="0" i="1" dirty="0" smtClean="0">
                                  <a:latin typeface="Cambria Math" panose="02040503050406030204" pitchFamily="18" charset="0"/>
                                </a:rPr>
                                <m:t>𝑝</m:t>
                              </m:r>
                            </m:e>
                          </m:acc>
                        </m:e>
                      </m:d>
                      <m:r>
                        <a:rPr lang="en-US" sz="2800" i="1" dirty="0">
                          <a:latin typeface="Cambria Math" panose="02040503050406030204" pitchFamily="18" charset="0"/>
                        </a:rPr>
                        <m:t>=0</m:t>
                      </m:r>
                    </m:oMath>
                  </m:oMathPara>
                </a14:m>
                <a:endParaRPr lang="en-US" sz="2800" dirty="0"/>
              </a:p>
            </p:txBody>
          </p:sp>
        </mc:Choice>
        <mc:Fallback xmlns="">
          <p:sp>
            <p:nvSpPr>
              <p:cNvPr id="13" name="Rectangle 12"/>
              <p:cNvSpPr>
                <a:spLocks noRot="1" noChangeAspect="1" noMove="1" noResize="1" noEditPoints="1" noAdjustHandles="1" noChangeArrowheads="1" noChangeShapeType="1" noTextEdit="1"/>
              </p:cNvSpPr>
              <p:nvPr/>
            </p:nvSpPr>
            <p:spPr>
              <a:xfrm>
                <a:off x="838200" y="3547565"/>
                <a:ext cx="3835408" cy="62145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838200" y="4418986"/>
                <a:ext cx="3835408" cy="52322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panose="02040503050406030204" pitchFamily="18" charset="0"/>
                            </a:rPr>
                            <m:t>𝑠</m:t>
                          </m:r>
                        </m:e>
                        <m:sub>
                          <m:r>
                            <a:rPr lang="en-US" sz="2800" i="1" dirty="0">
                              <a:latin typeface="Cambria Math" panose="02040503050406030204" pitchFamily="18" charset="0"/>
                            </a:rPr>
                            <m:t>𝑥</m:t>
                          </m:r>
                        </m:sub>
                      </m:sSub>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𝑑</m:t>
                          </m:r>
                        </m:e>
                        <m:sub>
                          <m:r>
                            <a:rPr lang="en-US" sz="2800" i="1" dirty="0">
                              <a:latin typeface="Cambria Math" panose="02040503050406030204" pitchFamily="18" charset="0"/>
                            </a:rPr>
                            <m:t>𝑥</m:t>
                          </m:r>
                        </m:sub>
                      </m:sSub>
                      <m:r>
                        <a:rPr lang="en-US" sz="2800" i="1" dirty="0">
                          <a:latin typeface="Cambria Math" panose="02040503050406030204" pitchFamily="18" charset="0"/>
                        </a:rPr>
                        <m:t>𝑡</m:t>
                      </m:r>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𝑝</m:t>
                          </m:r>
                        </m:e>
                        <m:sub>
                          <m:r>
                            <a:rPr lang="en-US" sz="2800" i="1" dirty="0">
                              <a:latin typeface="Cambria Math" panose="02040503050406030204" pitchFamily="18" charset="0"/>
                            </a:rPr>
                            <m:t>𝑥</m:t>
                          </m:r>
                        </m:sub>
                      </m:sSub>
                      <m:r>
                        <a:rPr lang="en-US" sz="2800" i="1" dirty="0">
                          <a:latin typeface="Cambria Math" panose="02040503050406030204" pitchFamily="18" charset="0"/>
                        </a:rPr>
                        <m:t>=0</m:t>
                      </m:r>
                    </m:oMath>
                  </m:oMathPara>
                </a14:m>
                <a:endParaRPr lang="en-US" sz="2800" dirty="0"/>
              </a:p>
            </p:txBody>
          </p:sp>
        </mc:Choice>
        <mc:Fallback xmlns="">
          <p:sp>
            <p:nvSpPr>
              <p:cNvPr id="18" name="Rectangle 17"/>
              <p:cNvSpPr>
                <a:spLocks noRot="1" noChangeAspect="1" noMove="1" noResize="1" noEditPoints="1" noAdjustHandles="1" noChangeArrowheads="1" noChangeShapeType="1" noTextEdit="1"/>
              </p:cNvSpPr>
              <p:nvPr/>
            </p:nvSpPr>
            <p:spPr>
              <a:xfrm>
                <a:off x="838200" y="4418986"/>
                <a:ext cx="3835408" cy="523220"/>
              </a:xfrm>
              <a:prstGeom prst="rect">
                <a:avLst/>
              </a:prstGeom>
              <a:blipFill rotWithShape="0">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882772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vs. Aabb</a:t>
            </a:r>
            <a:endParaRPr lang="en-US" dirty="0"/>
          </a:p>
        </p:txBody>
      </p:sp>
      <p:sp>
        <p:nvSpPr>
          <p:cNvPr id="11" name="Content Placeholder 2"/>
          <p:cNvSpPr>
            <a:spLocks noGrp="1"/>
          </p:cNvSpPr>
          <p:nvPr>
            <p:ph idx="1"/>
          </p:nvPr>
        </p:nvSpPr>
        <p:spPr>
          <a:xfrm>
            <a:off x="838200" y="1517152"/>
            <a:ext cx="10233800" cy="4664385"/>
          </a:xfrm>
        </p:spPr>
        <p:txBody>
          <a:bodyPr>
            <a:normAutofit/>
          </a:bodyPr>
          <a:lstStyle/>
          <a:p>
            <a:pPr marL="0" indent="0">
              <a:buNone/>
            </a:pPr>
            <a:r>
              <a:rPr lang="en-US" dirty="0" smtClean="0"/>
              <a:t>Now any axis can define: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What problems do we have to consider?</a:t>
            </a:r>
          </a:p>
          <a:p>
            <a:pPr marL="0" indent="0">
              <a:buNone/>
            </a:pPr>
            <a:endParaRPr lang="en-US" dirty="0" smtClean="0"/>
          </a:p>
        </p:txBody>
      </p:sp>
      <p:grpSp>
        <p:nvGrpSpPr>
          <p:cNvPr id="3" name="Group 2"/>
          <p:cNvGrpSpPr/>
          <p:nvPr/>
        </p:nvGrpSpPr>
        <p:grpSpPr>
          <a:xfrm>
            <a:off x="8001204" y="2024757"/>
            <a:ext cx="3352596" cy="3075619"/>
            <a:chOff x="7171034" y="2458030"/>
            <a:chExt cx="3352596" cy="3075619"/>
          </a:xfrm>
        </p:grpSpPr>
        <p:pic>
          <p:nvPicPr>
            <p:cNvPr id="10" name="Picture 9"/>
            <p:cNvPicPr>
              <a:picLocks noChangeAspect="1"/>
            </p:cNvPicPr>
            <p:nvPr/>
          </p:nvPicPr>
          <p:blipFill>
            <a:blip r:embed="rId3"/>
            <a:stretch>
              <a:fillRect/>
            </a:stretch>
          </p:blipFill>
          <p:spPr>
            <a:xfrm>
              <a:off x="7171034" y="2458030"/>
              <a:ext cx="3352596" cy="3075619"/>
            </a:xfrm>
            <a:prstGeom prst="rect">
              <a:avLst/>
            </a:prstGeom>
          </p:spPr>
        </p:pic>
        <mc:AlternateContent xmlns:mc="http://schemas.openxmlformats.org/markup-compatibility/2006" xmlns:a14="http://schemas.microsoft.com/office/drawing/2010/main">
          <mc:Choice Requires="a14">
            <p:sp>
              <p:nvSpPr>
                <p:cNvPr id="14" name="Rectangle 13"/>
                <p:cNvSpPr/>
                <p:nvPr/>
              </p:nvSpPr>
              <p:spPr>
                <a:xfrm>
                  <a:off x="7566901" y="4557090"/>
                  <a:ext cx="1175628" cy="3172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𝑡</m:t>
                            </m:r>
                          </m:e>
                          <m:sub>
                            <m:r>
                              <a:rPr lang="en-US" sz="1400" b="0" i="1" smtClean="0">
                                <a:latin typeface="Cambria Math" panose="02040503050406030204" pitchFamily="18" charset="0"/>
                              </a:rPr>
                              <m:t>𝑥</m:t>
                            </m:r>
                            <m:r>
                              <a:rPr lang="en-US" sz="1400" i="1">
                                <a:latin typeface="Cambria Math" panose="02040503050406030204" pitchFamily="18" charset="0"/>
                              </a:rPr>
                              <m:t>, </m:t>
                            </m:r>
                            <m:r>
                              <a:rPr lang="en-US" sz="1400" i="1">
                                <a:latin typeface="Cambria Math" panose="02040503050406030204" pitchFamily="18" charset="0"/>
                              </a:rPr>
                              <m:t>𝑚𝑖𝑛</m:t>
                            </m:r>
                          </m:sub>
                        </m:sSub>
                      </m:oMath>
                    </m:oMathPara>
                  </a14:m>
                  <a:endParaRPr lang="en-US" sz="1400" dirty="0"/>
                </a:p>
              </p:txBody>
            </p:sp>
          </mc:Choice>
          <mc:Fallback xmlns="">
            <p:sp>
              <p:nvSpPr>
                <p:cNvPr id="14" name="Rectangle 13"/>
                <p:cNvSpPr>
                  <a:spLocks noRot="1" noChangeAspect="1" noMove="1" noResize="1" noEditPoints="1" noAdjustHandles="1" noChangeArrowheads="1" noChangeShapeType="1" noTextEdit="1"/>
                </p:cNvSpPr>
                <p:nvPr/>
              </p:nvSpPr>
              <p:spPr>
                <a:xfrm>
                  <a:off x="7566901" y="4557090"/>
                  <a:ext cx="1175628" cy="317203"/>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9138396" y="4398488"/>
                  <a:ext cx="1175628" cy="3172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𝑡</m:t>
                            </m:r>
                          </m:e>
                          <m:sub>
                            <m:r>
                              <a:rPr lang="en-US" sz="1400" b="0" i="1" smtClean="0">
                                <a:latin typeface="Cambria Math" panose="02040503050406030204" pitchFamily="18" charset="0"/>
                              </a:rPr>
                              <m:t>𝑥</m:t>
                            </m:r>
                            <m:r>
                              <a:rPr lang="en-US" sz="1400" i="1">
                                <a:latin typeface="Cambria Math" panose="02040503050406030204" pitchFamily="18" charset="0"/>
                              </a:rPr>
                              <m:t>, </m:t>
                            </m:r>
                            <m:r>
                              <a:rPr lang="en-US" sz="1400" i="1">
                                <a:latin typeface="Cambria Math" panose="02040503050406030204" pitchFamily="18" charset="0"/>
                              </a:rPr>
                              <m:t>𝑚𝑎𝑥</m:t>
                            </m:r>
                          </m:sub>
                        </m:sSub>
                      </m:oMath>
                    </m:oMathPara>
                  </a14:m>
                  <a:endParaRPr lang="en-US" sz="1400" dirty="0"/>
                </a:p>
              </p:txBody>
            </p:sp>
          </mc:Choice>
          <mc:Fallback xmlns="">
            <p:sp>
              <p:nvSpPr>
                <p:cNvPr id="15" name="Rectangle 14"/>
                <p:cNvSpPr>
                  <a:spLocks noRot="1" noChangeAspect="1" noMove="1" noResize="1" noEditPoints="1" noAdjustHandles="1" noChangeArrowheads="1" noChangeShapeType="1" noTextEdit="1"/>
                </p:cNvSpPr>
                <p:nvPr/>
              </p:nvSpPr>
              <p:spPr>
                <a:xfrm>
                  <a:off x="9138396" y="4398488"/>
                  <a:ext cx="1175628" cy="317203"/>
                </a:xfrm>
                <a:prstGeom prst="rect">
                  <a:avLst/>
                </a:prstGeom>
                <a:blipFill rotWithShape="0">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2" name="Rectangle 11"/>
              <p:cNvSpPr/>
              <p:nvPr/>
            </p:nvSpPr>
            <p:spPr>
              <a:xfrm>
                <a:off x="1184550" y="2207965"/>
                <a:ext cx="3250708" cy="90306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𝑚𝑖𝑛</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𝑚𝑖𝑛</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𝑖</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𝑖</m:t>
                              </m:r>
                            </m:sub>
                          </m:sSub>
                        </m:den>
                      </m:f>
                    </m:oMath>
                  </m:oMathPara>
                </a14:m>
                <a:endParaRPr lang="en-US" sz="2800" b="0" dirty="0" smtClean="0"/>
              </a:p>
            </p:txBody>
          </p:sp>
        </mc:Choice>
        <mc:Fallback xmlns="">
          <p:sp>
            <p:nvSpPr>
              <p:cNvPr id="12" name="Rectangle 11"/>
              <p:cNvSpPr>
                <a:spLocks noRot="1" noChangeAspect="1" noMove="1" noResize="1" noEditPoints="1" noAdjustHandles="1" noChangeArrowheads="1" noChangeShapeType="1" noTextEdit="1"/>
              </p:cNvSpPr>
              <p:nvPr/>
            </p:nvSpPr>
            <p:spPr>
              <a:xfrm>
                <a:off x="1184550" y="2207965"/>
                <a:ext cx="3250708" cy="903068"/>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1153438" y="3220749"/>
                <a:ext cx="3250708" cy="90306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𝑚𝑎𝑥</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𝑚𝑎𝑥</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𝑖</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𝑖</m:t>
                              </m:r>
                            </m:sub>
                          </m:sSub>
                        </m:den>
                      </m:f>
                    </m:oMath>
                  </m:oMathPara>
                </a14:m>
                <a:endParaRPr lang="en-US" sz="2800" b="0" dirty="0" smtClean="0"/>
              </a:p>
            </p:txBody>
          </p:sp>
        </mc:Choice>
        <mc:Fallback xmlns="">
          <p:sp>
            <p:nvSpPr>
              <p:cNvPr id="17" name="Rectangle 16"/>
              <p:cNvSpPr>
                <a:spLocks noRot="1" noChangeAspect="1" noMove="1" noResize="1" noEditPoints="1" noAdjustHandles="1" noChangeArrowheads="1" noChangeShapeType="1" noTextEdit="1"/>
              </p:cNvSpPr>
              <p:nvPr/>
            </p:nvSpPr>
            <p:spPr>
              <a:xfrm>
                <a:off x="1153438" y="3220749"/>
                <a:ext cx="3250708" cy="903068"/>
              </a:xfrm>
              <a:prstGeom prst="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420266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vs. </a:t>
            </a:r>
            <a:r>
              <a:rPr lang="en-US" dirty="0" err="1" smtClean="0"/>
              <a:t>Aabb</a:t>
            </a:r>
            <a:r>
              <a:rPr lang="en-US" dirty="0" smtClean="0"/>
              <a:t> – Edge Cases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Problem 1: What 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a14:m>
                <a:r>
                  <a:rPr lang="en-US" dirty="0" smtClean="0"/>
                  <a:t>?</a:t>
                </a:r>
              </a:p>
              <a:p>
                <a:pPr marL="0" indent="0">
                  <a:buNone/>
                </a:pPr>
                <a:r>
                  <a:rPr lang="en-US" dirty="0" smtClean="0"/>
                  <a:t>The ray is parallel to the plane</a:t>
                </a:r>
              </a:p>
              <a:p>
                <a:pPr marL="0" indent="0">
                  <a:buNone/>
                </a:pPr>
                <a:endParaRPr lang="en-US" dirty="0"/>
              </a:p>
              <a:p>
                <a:pPr marL="0" indent="0">
                  <a:buNone/>
                </a:pPr>
                <a:r>
                  <a:rPr lang="en-US" dirty="0" smtClean="0"/>
                  <a:t>Case 1: The ray might be outside the </a:t>
                </a:r>
                <a:r>
                  <a:rPr lang="en-US" dirty="0" err="1" smtClean="0"/>
                  <a:t>aabb</a:t>
                </a: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520671" y="3869771"/>
                <a:ext cx="4175857" cy="523220"/>
              </a:xfrm>
              <a:prstGeom prst="rect">
                <a:avLst/>
              </a:prstGeom>
            </p:spPr>
            <p:txBody>
              <a:bodyPr wrap="square">
                <a:spAutoFit/>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𝑠</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&lt;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𝑚𝑖𝑛</m:t>
                        </m:r>
                      </m:e>
                      <m:sub>
                        <m:r>
                          <a:rPr lang="en-US" sz="2800" b="0" i="1" smtClean="0">
                            <a:latin typeface="Cambria Math" panose="02040503050406030204" pitchFamily="18" charset="0"/>
                          </a:rPr>
                          <m:t>𝑖</m:t>
                        </m:r>
                      </m:sub>
                    </m:sSub>
                  </m:oMath>
                </a14:m>
                <a:r>
                  <a:rPr lang="en-US" sz="2800" dirty="0" smtClean="0"/>
                  <a:t> or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𝑚𝑎𝑥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&lt;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𝑠</m:t>
                        </m:r>
                      </m:e>
                      <m:sub>
                        <m:r>
                          <a:rPr lang="en-US" sz="2800" b="0" i="1" smtClean="0">
                            <a:latin typeface="Cambria Math" panose="02040503050406030204" pitchFamily="18" charset="0"/>
                          </a:rPr>
                          <m:t>𝑖</m:t>
                        </m:r>
                      </m:sub>
                    </m:sSub>
                  </m:oMath>
                </a14:m>
                <a:endParaRPr lang="en-US" sz="2800" dirty="0"/>
              </a:p>
            </p:txBody>
          </p:sp>
        </mc:Choice>
        <mc:Fallback xmlns="">
          <p:sp>
            <p:nvSpPr>
              <p:cNvPr id="6" name="Rectangle 5"/>
              <p:cNvSpPr>
                <a:spLocks noRot="1" noChangeAspect="1" noMove="1" noResize="1" noEditPoints="1" noAdjustHandles="1" noChangeArrowheads="1" noChangeShapeType="1" noTextEdit="1"/>
              </p:cNvSpPr>
              <p:nvPr/>
            </p:nvSpPr>
            <p:spPr>
              <a:xfrm>
                <a:off x="1520671" y="3869771"/>
                <a:ext cx="4175857" cy="523220"/>
              </a:xfrm>
              <a:prstGeom prst="rect">
                <a:avLst/>
              </a:prstGeom>
              <a:blipFill rotWithShape="0">
                <a:blip r:embed="rId4"/>
                <a:stretch>
                  <a:fillRect t="-11628" b="-32558"/>
                </a:stretch>
              </a:blipFill>
            </p:spPr>
            <p:txBody>
              <a:bodyPr/>
              <a:lstStyle/>
              <a:p>
                <a:r>
                  <a:rPr lang="en-US">
                    <a:noFill/>
                  </a:rPr>
                  <a:t> </a:t>
                </a:r>
              </a:p>
            </p:txBody>
          </p:sp>
        </mc:Fallback>
      </mc:AlternateContent>
      <p:pic>
        <p:nvPicPr>
          <p:cNvPr id="4" name="Picture 3"/>
          <p:cNvPicPr>
            <a:picLocks noChangeAspect="1"/>
          </p:cNvPicPr>
          <p:nvPr/>
        </p:nvPicPr>
        <p:blipFill>
          <a:blip r:embed="rId5"/>
          <a:stretch>
            <a:fillRect/>
          </a:stretch>
        </p:blipFill>
        <p:spPr>
          <a:xfrm>
            <a:off x="8286397" y="2046312"/>
            <a:ext cx="1946659" cy="3539719"/>
          </a:xfrm>
          <a:prstGeom prst="rect">
            <a:avLst/>
          </a:prstGeom>
        </p:spPr>
      </p:pic>
    </p:spTree>
    <p:extLst>
      <p:ext uri="{BB962C8B-B14F-4D97-AF65-F5344CB8AC3E}">
        <p14:creationId xmlns:p14="http://schemas.microsoft.com/office/powerpoint/2010/main" val="10152009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vs. </a:t>
            </a:r>
            <a:r>
              <a:rPr lang="en-US" dirty="0" err="1" smtClean="0"/>
              <a:t>Aabb</a:t>
            </a:r>
            <a:r>
              <a:rPr lang="en-US" dirty="0" smtClean="0"/>
              <a:t> – Edge Cases</a:t>
            </a:r>
            <a:endParaRPr lang="en-US" dirty="0"/>
          </a:p>
        </p:txBody>
      </p:sp>
      <p:sp>
        <p:nvSpPr>
          <p:cNvPr id="3" name="Content Placeholder 2"/>
          <p:cNvSpPr>
            <a:spLocks noGrp="1"/>
          </p:cNvSpPr>
          <p:nvPr>
            <p:ph idx="1"/>
          </p:nvPr>
        </p:nvSpPr>
        <p:spPr>
          <a:xfrm>
            <a:off x="838200" y="1825625"/>
            <a:ext cx="10515600" cy="592067"/>
          </a:xfrm>
        </p:spPr>
        <p:txBody>
          <a:bodyPr>
            <a:normAutofit/>
          </a:bodyPr>
          <a:lstStyle/>
          <a:p>
            <a:pPr marL="0" indent="0">
              <a:buNone/>
            </a:pPr>
            <a:r>
              <a:rPr lang="en-US" dirty="0" smtClean="0"/>
              <a:t>Case 2: The ray is inside the </a:t>
            </a:r>
            <a:r>
              <a:rPr lang="en-US" dirty="0" err="1" smtClean="0"/>
              <a:t>aabb</a:t>
            </a:r>
            <a:endParaRPr lang="en-US" dirty="0" smtClean="0"/>
          </a:p>
        </p:txBody>
      </p:sp>
      <p:pic>
        <p:nvPicPr>
          <p:cNvPr id="5" name="Picture 4"/>
          <p:cNvPicPr>
            <a:picLocks noChangeAspect="1"/>
          </p:cNvPicPr>
          <p:nvPr/>
        </p:nvPicPr>
        <p:blipFill>
          <a:blip r:embed="rId3"/>
          <a:stretch>
            <a:fillRect/>
          </a:stretch>
        </p:blipFill>
        <p:spPr>
          <a:xfrm>
            <a:off x="2622030" y="2671457"/>
            <a:ext cx="975713" cy="2970067"/>
          </a:xfrm>
          <a:prstGeom prst="rect">
            <a:avLst/>
          </a:prstGeom>
        </p:spPr>
      </p:pic>
      <p:pic>
        <p:nvPicPr>
          <p:cNvPr id="7" name="Picture 6"/>
          <p:cNvPicPr>
            <a:picLocks noChangeAspect="1"/>
          </p:cNvPicPr>
          <p:nvPr/>
        </p:nvPicPr>
        <p:blipFill>
          <a:blip r:embed="rId4"/>
          <a:stretch>
            <a:fillRect/>
          </a:stretch>
        </p:blipFill>
        <p:spPr>
          <a:xfrm>
            <a:off x="5382130" y="2781090"/>
            <a:ext cx="975713" cy="2860434"/>
          </a:xfrm>
          <a:prstGeom prst="rect">
            <a:avLst/>
          </a:prstGeom>
        </p:spPr>
      </p:pic>
      <p:pic>
        <p:nvPicPr>
          <p:cNvPr id="8" name="Picture 7"/>
          <p:cNvPicPr>
            <a:picLocks noChangeAspect="1"/>
          </p:cNvPicPr>
          <p:nvPr/>
        </p:nvPicPr>
        <p:blipFill>
          <a:blip r:embed="rId5"/>
          <a:stretch>
            <a:fillRect/>
          </a:stretch>
        </p:blipFill>
        <p:spPr>
          <a:xfrm>
            <a:off x="8142230" y="2824842"/>
            <a:ext cx="975713" cy="2860434"/>
          </a:xfrm>
          <a:prstGeom prst="rect">
            <a:avLst/>
          </a:prstGeom>
        </p:spPr>
      </p:pic>
      <p:sp>
        <p:nvSpPr>
          <p:cNvPr id="11" name="Content Placeholder 2"/>
          <p:cNvSpPr txBox="1">
            <a:spLocks/>
          </p:cNvSpPr>
          <p:nvPr/>
        </p:nvSpPr>
        <p:spPr>
          <a:xfrm>
            <a:off x="838200" y="5665388"/>
            <a:ext cx="10515600" cy="10475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We can’t tell from this axis alone</a:t>
            </a:r>
          </a:p>
          <a:p>
            <a:pPr marL="0" indent="0">
              <a:buFont typeface="Arial" panose="020B0604020202020204" pitchFamily="34" charset="0"/>
              <a:buNone/>
            </a:pPr>
            <a:r>
              <a:rPr lang="en-US" dirty="0" smtClean="0"/>
              <a:t>Skip this axis and defer to the remaining axes</a:t>
            </a:r>
          </a:p>
        </p:txBody>
      </p:sp>
      <mc:AlternateContent xmlns:mc="http://schemas.openxmlformats.org/markup-compatibility/2006" xmlns:a14="http://schemas.microsoft.com/office/drawing/2010/main">
        <mc:Choice Requires="a14">
          <p:sp>
            <p:nvSpPr>
              <p:cNvPr id="12" name="Rectangle 11"/>
              <p:cNvSpPr/>
              <p:nvPr/>
            </p:nvSpPr>
            <p:spPr>
              <a:xfrm>
                <a:off x="1920143" y="2232775"/>
                <a:ext cx="4175857" cy="523220"/>
              </a:xfrm>
              <a:prstGeom prst="rect">
                <a:avLst/>
              </a:prstGeom>
            </p:spPr>
            <p:txBody>
              <a:bodyPr wrap="square">
                <a:spAutoFit/>
              </a:bodyPr>
              <a:lstStyle/>
              <a:p>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𝑚𝑖𝑛</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𝑚𝑎𝑥</m:t>
                        </m:r>
                      </m:e>
                      <m:sub>
                        <m:r>
                          <a:rPr lang="en-US" sz="2800" i="1">
                            <a:latin typeface="Cambria Math" panose="02040503050406030204" pitchFamily="18" charset="0"/>
                          </a:rPr>
                          <m:t>𝑖</m:t>
                        </m:r>
                      </m:sub>
                    </m:sSub>
                  </m:oMath>
                </a14:m>
                <a:r>
                  <a:rPr lang="en-US" sz="2800" dirty="0"/>
                  <a:t>?</a:t>
                </a:r>
              </a:p>
            </p:txBody>
          </p:sp>
        </mc:Choice>
        <mc:Fallback xmlns="">
          <p:sp>
            <p:nvSpPr>
              <p:cNvPr id="12" name="Rectangle 11"/>
              <p:cNvSpPr>
                <a:spLocks noRot="1" noChangeAspect="1" noMove="1" noResize="1" noEditPoints="1" noAdjustHandles="1" noChangeArrowheads="1" noChangeShapeType="1" noTextEdit="1"/>
              </p:cNvSpPr>
              <p:nvPr/>
            </p:nvSpPr>
            <p:spPr>
              <a:xfrm>
                <a:off x="1920143" y="2232775"/>
                <a:ext cx="4175857" cy="523220"/>
              </a:xfrm>
              <a:prstGeom prst="rect">
                <a:avLst/>
              </a:prstGeom>
              <a:blipFill rotWithShape="0">
                <a:blip r:embed="rId6"/>
                <a:stretch>
                  <a:fillRect t="-10465" b="-32558"/>
                </a:stretch>
              </a:blipFill>
            </p:spPr>
            <p:txBody>
              <a:bodyPr/>
              <a:lstStyle/>
              <a:p>
                <a:r>
                  <a:rPr lang="en-US">
                    <a:noFill/>
                  </a:rPr>
                  <a:t> </a:t>
                </a:r>
              </a:p>
            </p:txBody>
          </p:sp>
        </mc:Fallback>
      </mc:AlternateContent>
    </p:spTree>
    <p:extLst>
      <p:ext uri="{BB962C8B-B14F-4D97-AF65-F5344CB8AC3E}">
        <p14:creationId xmlns:p14="http://schemas.microsoft.com/office/powerpoint/2010/main" val="28497848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vs. </a:t>
            </a:r>
            <a:r>
              <a:rPr lang="en-US" dirty="0" err="1" smtClean="0"/>
              <a:t>Aabb</a:t>
            </a:r>
            <a:r>
              <a:rPr lang="en-US" dirty="0" smtClean="0"/>
              <a:t> – Edge Cases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Problem 2: 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𝑚𝑖𝑛</m:t>
                        </m:r>
                      </m:sub>
                    </m:sSub>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𝑚𝑎𝑥</m:t>
                        </m:r>
                      </m:sub>
                    </m:sSub>
                  </m:oMath>
                </a14:m>
                <a:r>
                  <a:rPr lang="en-US" dirty="0" smtClean="0"/>
                  <a:t> always right?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Is there ever a case where this is wrong?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521772" y="2525168"/>
                <a:ext cx="3250708" cy="90306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𝑚𝑖𝑛</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𝑚𝑖𝑛</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𝑖</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𝑖</m:t>
                              </m:r>
                            </m:sub>
                          </m:sSub>
                        </m:den>
                      </m:f>
                    </m:oMath>
                  </m:oMathPara>
                </a14:m>
                <a:endParaRPr lang="en-US" sz="2800" b="0" dirty="0" smtClean="0"/>
              </a:p>
            </p:txBody>
          </p:sp>
        </mc:Choice>
        <mc:Fallback xmlns="">
          <p:sp>
            <p:nvSpPr>
              <p:cNvPr id="7" name="Rectangle 6"/>
              <p:cNvSpPr>
                <a:spLocks noRot="1" noChangeAspect="1" noMove="1" noResize="1" noEditPoints="1" noAdjustHandles="1" noChangeArrowheads="1" noChangeShapeType="1" noTextEdit="1"/>
              </p:cNvSpPr>
              <p:nvPr/>
            </p:nvSpPr>
            <p:spPr>
              <a:xfrm>
                <a:off x="2521772" y="2525168"/>
                <a:ext cx="3250708" cy="90306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490660" y="3537952"/>
                <a:ext cx="3250708" cy="90306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𝑚𝑎𝑥</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𝑚𝑎𝑥</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𝑖</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𝑖</m:t>
                              </m:r>
                            </m:sub>
                          </m:sSub>
                        </m:den>
                      </m:f>
                    </m:oMath>
                  </m:oMathPara>
                </a14:m>
                <a:endParaRPr lang="en-US" sz="2800" b="0" dirty="0" smtClean="0"/>
              </a:p>
            </p:txBody>
          </p:sp>
        </mc:Choice>
        <mc:Fallback xmlns="">
          <p:sp>
            <p:nvSpPr>
              <p:cNvPr id="8" name="Rectangle 7"/>
              <p:cNvSpPr>
                <a:spLocks noRot="1" noChangeAspect="1" noMove="1" noResize="1" noEditPoints="1" noAdjustHandles="1" noChangeArrowheads="1" noChangeShapeType="1" noTextEdit="1"/>
              </p:cNvSpPr>
              <p:nvPr/>
            </p:nvSpPr>
            <p:spPr>
              <a:xfrm>
                <a:off x="2490660" y="3537952"/>
                <a:ext cx="3250708" cy="903068"/>
              </a:xfrm>
              <a:prstGeom prst="rect">
                <a:avLst/>
              </a:prstGeom>
              <a:blipFill rotWithShape="0">
                <a:blip r:embed="rId5"/>
                <a:stretch>
                  <a:fillRect/>
                </a:stretch>
              </a:blipFill>
            </p:spPr>
            <p:txBody>
              <a:bodyPr/>
              <a:lstStyle/>
              <a:p>
                <a:r>
                  <a:rPr lang="en-US">
                    <a:noFill/>
                  </a:rPr>
                  <a:t> </a:t>
                </a:r>
              </a:p>
            </p:txBody>
          </p:sp>
        </mc:Fallback>
      </mc:AlternateContent>
      <p:grpSp>
        <p:nvGrpSpPr>
          <p:cNvPr id="9" name="Group 8"/>
          <p:cNvGrpSpPr/>
          <p:nvPr/>
        </p:nvGrpSpPr>
        <p:grpSpPr>
          <a:xfrm>
            <a:off x="8001204" y="2024757"/>
            <a:ext cx="3352596" cy="3075619"/>
            <a:chOff x="7171034" y="2458030"/>
            <a:chExt cx="3352596" cy="3075619"/>
          </a:xfrm>
        </p:grpSpPr>
        <p:pic>
          <p:nvPicPr>
            <p:cNvPr id="10" name="Picture 9"/>
            <p:cNvPicPr>
              <a:picLocks noChangeAspect="1"/>
            </p:cNvPicPr>
            <p:nvPr/>
          </p:nvPicPr>
          <p:blipFill>
            <a:blip r:embed="rId6"/>
            <a:stretch>
              <a:fillRect/>
            </a:stretch>
          </p:blipFill>
          <p:spPr>
            <a:xfrm>
              <a:off x="7171034" y="2458030"/>
              <a:ext cx="3352596" cy="3075619"/>
            </a:xfrm>
            <a:prstGeom prst="rect">
              <a:avLst/>
            </a:prstGeom>
          </p:spPr>
        </p:pic>
        <mc:AlternateContent xmlns:mc="http://schemas.openxmlformats.org/markup-compatibility/2006" xmlns:a14="http://schemas.microsoft.com/office/drawing/2010/main">
          <mc:Choice Requires="a14">
            <p:sp>
              <p:nvSpPr>
                <p:cNvPr id="11" name="Rectangle 10"/>
                <p:cNvSpPr/>
                <p:nvPr/>
              </p:nvSpPr>
              <p:spPr>
                <a:xfrm>
                  <a:off x="7566901" y="4557090"/>
                  <a:ext cx="1175628" cy="3172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𝑡</m:t>
                            </m:r>
                          </m:e>
                          <m:sub>
                            <m:r>
                              <a:rPr lang="en-US" sz="1400" b="0" i="1" smtClean="0">
                                <a:latin typeface="Cambria Math" panose="02040503050406030204" pitchFamily="18" charset="0"/>
                              </a:rPr>
                              <m:t>𝑥</m:t>
                            </m:r>
                            <m:r>
                              <a:rPr lang="en-US" sz="1400" i="1">
                                <a:latin typeface="Cambria Math" panose="02040503050406030204" pitchFamily="18" charset="0"/>
                              </a:rPr>
                              <m:t>, </m:t>
                            </m:r>
                            <m:r>
                              <a:rPr lang="en-US" sz="1400" i="1">
                                <a:latin typeface="Cambria Math" panose="02040503050406030204" pitchFamily="18" charset="0"/>
                              </a:rPr>
                              <m:t>𝑚𝑖𝑛</m:t>
                            </m:r>
                          </m:sub>
                        </m:sSub>
                      </m:oMath>
                    </m:oMathPara>
                  </a14:m>
                  <a:endParaRPr lang="en-US" sz="1400" dirty="0"/>
                </a:p>
              </p:txBody>
            </p:sp>
          </mc:Choice>
          <mc:Fallback xmlns="">
            <p:sp>
              <p:nvSpPr>
                <p:cNvPr id="14" name="Rectangle 13"/>
                <p:cNvSpPr>
                  <a:spLocks noRot="1" noChangeAspect="1" noMove="1" noResize="1" noEditPoints="1" noAdjustHandles="1" noChangeArrowheads="1" noChangeShapeType="1" noTextEdit="1"/>
                </p:cNvSpPr>
                <p:nvPr/>
              </p:nvSpPr>
              <p:spPr>
                <a:xfrm>
                  <a:off x="7566901" y="4557090"/>
                  <a:ext cx="1175628" cy="317203"/>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9138396" y="4398488"/>
                  <a:ext cx="1175628" cy="3172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𝑡</m:t>
                            </m:r>
                          </m:e>
                          <m:sub>
                            <m:r>
                              <a:rPr lang="en-US" sz="1400" b="0" i="1" smtClean="0">
                                <a:latin typeface="Cambria Math" panose="02040503050406030204" pitchFamily="18" charset="0"/>
                              </a:rPr>
                              <m:t>𝑥</m:t>
                            </m:r>
                            <m:r>
                              <a:rPr lang="en-US" sz="1400" i="1">
                                <a:latin typeface="Cambria Math" panose="02040503050406030204" pitchFamily="18" charset="0"/>
                              </a:rPr>
                              <m:t>, </m:t>
                            </m:r>
                            <m:r>
                              <a:rPr lang="en-US" sz="1400" i="1">
                                <a:latin typeface="Cambria Math" panose="02040503050406030204" pitchFamily="18" charset="0"/>
                              </a:rPr>
                              <m:t>𝑚𝑎𝑥</m:t>
                            </m:r>
                          </m:sub>
                        </m:sSub>
                      </m:oMath>
                    </m:oMathPara>
                  </a14:m>
                  <a:endParaRPr lang="en-US" sz="1400" dirty="0"/>
                </a:p>
              </p:txBody>
            </p:sp>
          </mc:Choice>
          <mc:Fallback xmlns="">
            <p:sp>
              <p:nvSpPr>
                <p:cNvPr id="15" name="Rectangle 14"/>
                <p:cNvSpPr>
                  <a:spLocks noRot="1" noChangeAspect="1" noMove="1" noResize="1" noEditPoints="1" noAdjustHandles="1" noChangeArrowheads="1" noChangeShapeType="1" noTextEdit="1"/>
                </p:cNvSpPr>
                <p:nvPr/>
              </p:nvSpPr>
              <p:spPr>
                <a:xfrm>
                  <a:off x="9138396" y="4398488"/>
                  <a:ext cx="1175628" cy="317203"/>
                </a:xfrm>
                <a:prstGeom prst="rect">
                  <a:avLst/>
                </a:prstGeom>
                <a:blipFill rotWithShape="0">
                  <a:blip r:embed="rId8"/>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9674824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603662" y="1917817"/>
            <a:ext cx="3985838" cy="3644900"/>
          </a:xfrm>
          <a:prstGeom prst="rect">
            <a:avLst/>
          </a:prstGeom>
        </p:spPr>
      </p:pic>
      <p:sp>
        <p:nvSpPr>
          <p:cNvPr id="2" name="Title 1"/>
          <p:cNvSpPr>
            <a:spLocks noGrp="1"/>
          </p:cNvSpPr>
          <p:nvPr>
            <p:ph type="title"/>
          </p:nvPr>
        </p:nvSpPr>
        <p:spPr/>
        <p:txBody>
          <a:bodyPr/>
          <a:lstStyle/>
          <a:p>
            <a:r>
              <a:rPr lang="en-US" dirty="0" smtClean="0"/>
              <a:t>Ray vs. </a:t>
            </a:r>
            <a:r>
              <a:rPr lang="en-US" dirty="0" err="1" smtClean="0"/>
              <a:t>Aabb</a:t>
            </a:r>
            <a:r>
              <a:rPr lang="en-US" dirty="0" smtClean="0"/>
              <a:t> – Edge Cases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Consider the ray’s direction</a:t>
            </a:r>
            <a:endParaRPr lang="en-US" dirty="0"/>
          </a:p>
          <a:p>
            <a:pPr marL="0" indent="0">
              <a:buNone/>
            </a:pPr>
            <a:endParaRPr lang="en-US" dirty="0" smtClean="0"/>
          </a:p>
        </p:txBody>
      </p:sp>
      <mc:AlternateContent xmlns:mc="http://schemas.openxmlformats.org/markup-compatibility/2006" xmlns:a14="http://schemas.microsoft.com/office/drawing/2010/main">
        <mc:Choice Requires="a14">
          <p:sp>
            <p:nvSpPr>
              <p:cNvPr id="5" name="Rectangle 4"/>
              <p:cNvSpPr/>
              <p:nvPr/>
            </p:nvSpPr>
            <p:spPr>
              <a:xfrm>
                <a:off x="1419422" y="2801997"/>
                <a:ext cx="2028126" cy="58689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𝑑</m:t>
                              </m:r>
                            </m:e>
                          </m:acc>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&gt;0</m:t>
                      </m:r>
                    </m:oMath>
                  </m:oMathPara>
                </a14:m>
                <a:endParaRPr lang="en-US" sz="2800" dirty="0"/>
              </a:p>
            </p:txBody>
          </p:sp>
        </mc:Choice>
        <mc:Fallback xmlns="">
          <p:sp>
            <p:nvSpPr>
              <p:cNvPr id="5" name="Rectangle 4"/>
              <p:cNvSpPr>
                <a:spLocks noRot="1" noChangeAspect="1" noMove="1" noResize="1" noEditPoints="1" noAdjustHandles="1" noChangeArrowheads="1" noChangeShapeType="1" noTextEdit="1"/>
              </p:cNvSpPr>
              <p:nvPr/>
            </p:nvSpPr>
            <p:spPr>
              <a:xfrm>
                <a:off x="1419422" y="2801997"/>
                <a:ext cx="2028126" cy="58689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419422" y="4365612"/>
                <a:ext cx="2028126" cy="58689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𝑑</m:t>
                              </m:r>
                            </m:e>
                          </m:acc>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&lt;0</m:t>
                      </m:r>
                    </m:oMath>
                  </m:oMathPara>
                </a14:m>
                <a:endParaRPr lang="en-US" sz="2800" dirty="0"/>
              </a:p>
            </p:txBody>
          </p:sp>
        </mc:Choice>
        <mc:Fallback xmlns="">
          <p:sp>
            <p:nvSpPr>
              <p:cNvPr id="7" name="Rectangle 6"/>
              <p:cNvSpPr>
                <a:spLocks noRot="1" noChangeAspect="1" noMove="1" noResize="1" noEditPoints="1" noAdjustHandles="1" noChangeArrowheads="1" noChangeShapeType="1" noTextEdit="1"/>
              </p:cNvSpPr>
              <p:nvPr/>
            </p:nvSpPr>
            <p:spPr>
              <a:xfrm>
                <a:off x="1419422" y="4365612"/>
                <a:ext cx="2028126" cy="586892"/>
              </a:xfrm>
              <a:prstGeom prst="rect">
                <a:avLst/>
              </a:prstGeom>
              <a:blipFill rotWithShape="0">
                <a:blip r:embed="rId5"/>
                <a:stretch>
                  <a:fillRect/>
                </a:stretch>
              </a:blipFill>
            </p:spPr>
            <p:txBody>
              <a:bodyPr/>
              <a:lstStyle/>
              <a:p>
                <a:r>
                  <a:rPr lang="en-US">
                    <a:noFill/>
                  </a:rPr>
                  <a:t> </a:t>
                </a:r>
              </a:p>
            </p:txBody>
          </p:sp>
        </mc:Fallback>
      </mc:AlternateContent>
      <p:pic>
        <p:nvPicPr>
          <p:cNvPr id="10" name="Picture 9"/>
          <p:cNvPicPr>
            <a:picLocks noChangeAspect="1"/>
          </p:cNvPicPr>
          <p:nvPr/>
        </p:nvPicPr>
        <p:blipFill>
          <a:blip r:embed="rId6"/>
          <a:stretch>
            <a:fillRect/>
          </a:stretch>
        </p:blipFill>
        <p:spPr>
          <a:xfrm>
            <a:off x="1621085" y="4917924"/>
            <a:ext cx="1624800" cy="127000"/>
          </a:xfrm>
          <a:prstGeom prst="rect">
            <a:avLst/>
          </a:prstGeom>
        </p:spPr>
      </p:pic>
      <p:pic>
        <p:nvPicPr>
          <p:cNvPr id="11" name="Picture 10"/>
          <p:cNvPicPr>
            <a:picLocks noChangeAspect="1"/>
          </p:cNvPicPr>
          <p:nvPr/>
        </p:nvPicPr>
        <p:blipFill>
          <a:blip r:embed="rId7"/>
          <a:stretch>
            <a:fillRect/>
          </a:stretch>
        </p:blipFill>
        <p:spPr>
          <a:xfrm>
            <a:off x="1694623" y="3483501"/>
            <a:ext cx="1624800" cy="127000"/>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3155047" y="2571585"/>
                <a:ext cx="2940953" cy="10534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rPr>
                          </m:ctrlPr>
                        </m:dPr>
                        <m:e>
                          <m:eqArr>
                            <m:eqArrPr>
                              <m:ctrlPr>
                                <a:rPr lang="en-US" sz="2800" b="0" i="1" smtClean="0">
                                  <a:latin typeface="Cambria Math" panose="02040503050406030204" pitchFamily="18" charset="0"/>
                                </a:rPr>
                              </m:ctrlPr>
                            </m:eqArrPr>
                            <m:e>
                              <m:sSub>
                                <m:sSubPr>
                                  <m:ctrlPr>
                                    <a:rPr lang="en-US" sz="2800" i="1">
                                      <a:latin typeface="Cambria Math" panose="02040503050406030204" pitchFamily="18" charset="0"/>
                                    </a:rPr>
                                  </m:ctrlPr>
                                </m:sSubPr>
                                <m:e>
                                  <m:r>
                                    <a:rPr lang="en-US" sz="2800" i="1">
                                      <a:latin typeface="Cambria Math" panose="02040503050406030204" pitchFamily="18" charset="0"/>
                                    </a:rPr>
                                    <m:t>𝑡</m:t>
                                  </m:r>
                                </m:e>
                                <m:sub>
                                  <m:r>
                                    <a:rPr lang="en-US" sz="2800" i="1">
                                      <a:latin typeface="Cambria Math" panose="02040503050406030204" pitchFamily="18" charset="0"/>
                                    </a:rPr>
                                    <m:t>𝑚𝑖𝑛</m:t>
                                  </m:r>
                                </m:sub>
                              </m:sSub>
                              <m:r>
                                <a:rPr lang="en-US" sz="2800" i="1">
                                  <a:latin typeface="Cambria Math" panose="02040503050406030204" pitchFamily="18" charset="0"/>
                                </a:rPr>
                                <m:t>=</m:t>
                              </m:r>
                              <m:r>
                                <a:rPr lang="en-US" sz="2800" i="1">
                                  <a:latin typeface="Cambria Math" panose="02040503050406030204" pitchFamily="18" charset="0"/>
                                </a:rPr>
                                <m:t>𝑡</m:t>
                              </m:r>
                              <m:d>
                                <m:dPr>
                                  <m:ctrlPr>
                                    <a:rPr lang="en-US" sz="2800" i="1">
                                      <a:latin typeface="Cambria Math" panose="02040503050406030204" pitchFamily="18" charset="0"/>
                                    </a:rPr>
                                  </m:ctrlPr>
                                </m:dPr>
                                <m:e>
                                  <m:r>
                                    <a:rPr lang="en-US" sz="2800" i="1">
                                      <a:latin typeface="Cambria Math" panose="02040503050406030204" pitchFamily="18" charset="0"/>
                                    </a:rPr>
                                    <m:t>𝑚</m:t>
                                  </m:r>
                                  <m:sSub>
                                    <m:sSubPr>
                                      <m:ctrlPr>
                                        <a:rPr lang="en-US" sz="2800" i="1">
                                          <a:latin typeface="Cambria Math" panose="02040503050406030204" pitchFamily="18" charset="0"/>
                                        </a:rPr>
                                      </m:ctrlPr>
                                    </m:sSubPr>
                                    <m:e>
                                      <m:r>
                                        <a:rPr lang="en-US" sz="2800" i="1">
                                          <a:latin typeface="Cambria Math" panose="02040503050406030204" pitchFamily="18" charset="0"/>
                                        </a:rPr>
                                        <m:t>𝑖𝑛</m:t>
                                      </m:r>
                                    </m:e>
                                    <m:sub>
                                      <m:r>
                                        <a:rPr lang="en-US" sz="2800" b="0" i="1" smtClean="0">
                                          <a:latin typeface="Cambria Math" panose="02040503050406030204" pitchFamily="18" charset="0"/>
                                        </a:rPr>
                                        <m:t>𝑖</m:t>
                                      </m:r>
                                    </m:sub>
                                  </m:sSub>
                                </m:e>
                              </m:d>
                            </m:e>
                            <m:e>
                              <m:sSub>
                                <m:sSubPr>
                                  <m:ctrlPr>
                                    <a:rPr lang="en-US" sz="2800" i="1">
                                      <a:latin typeface="Cambria Math" panose="02040503050406030204" pitchFamily="18" charset="0"/>
                                    </a:rPr>
                                  </m:ctrlPr>
                                </m:sSubPr>
                                <m:e>
                                  <m:r>
                                    <a:rPr lang="en-US" sz="2800" i="1">
                                      <a:latin typeface="Cambria Math" panose="02040503050406030204" pitchFamily="18" charset="0"/>
                                    </a:rPr>
                                    <m:t>𝑡</m:t>
                                  </m:r>
                                </m:e>
                                <m:sub>
                                  <m:r>
                                    <a:rPr lang="en-US" sz="2800" i="1">
                                      <a:latin typeface="Cambria Math" panose="02040503050406030204" pitchFamily="18" charset="0"/>
                                    </a:rPr>
                                    <m:t>𝑚</m:t>
                                  </m:r>
                                  <m:r>
                                    <a:rPr lang="en-US" sz="2800" b="0" i="1" smtClean="0">
                                      <a:latin typeface="Cambria Math" panose="02040503050406030204" pitchFamily="18" charset="0"/>
                                    </a:rPr>
                                    <m:t>𝑎𝑥</m:t>
                                  </m:r>
                                </m:sub>
                              </m:sSub>
                              <m:r>
                                <a:rPr lang="en-US" sz="2800" i="1">
                                  <a:latin typeface="Cambria Math" panose="02040503050406030204" pitchFamily="18" charset="0"/>
                                </a:rPr>
                                <m:t>=</m:t>
                              </m:r>
                              <m:r>
                                <a:rPr lang="en-US" sz="2800" i="1">
                                  <a:latin typeface="Cambria Math" panose="02040503050406030204" pitchFamily="18" charset="0"/>
                                </a:rPr>
                                <m:t>𝑡</m:t>
                              </m:r>
                              <m:d>
                                <m:dPr>
                                  <m:ctrlPr>
                                    <a:rPr lang="en-US" sz="2800" i="1">
                                      <a:latin typeface="Cambria Math" panose="02040503050406030204" pitchFamily="18" charset="0"/>
                                    </a:rPr>
                                  </m:ctrlPr>
                                </m:dPr>
                                <m:e>
                                  <m:r>
                                    <a:rPr lang="en-US" sz="2800" i="1">
                                      <a:latin typeface="Cambria Math" panose="02040503050406030204" pitchFamily="18" charset="0"/>
                                    </a:rPr>
                                    <m:t>𝑚</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𝑎𝑥</m:t>
                                      </m:r>
                                    </m:e>
                                    <m:sub>
                                      <m:r>
                                        <a:rPr lang="en-US" sz="2800" b="0" i="1" smtClean="0">
                                          <a:latin typeface="Cambria Math" panose="02040503050406030204" pitchFamily="18" charset="0"/>
                                        </a:rPr>
                                        <m:t>𝑖</m:t>
                                      </m:r>
                                    </m:sub>
                                  </m:sSub>
                                </m:e>
                              </m:d>
                            </m:e>
                          </m:eqArr>
                        </m:e>
                      </m:d>
                    </m:oMath>
                  </m:oMathPara>
                </a14:m>
                <a:endParaRPr lang="en-US" sz="2800" dirty="0"/>
              </a:p>
            </p:txBody>
          </p:sp>
        </mc:Choice>
        <mc:Fallback xmlns="">
          <p:sp>
            <p:nvSpPr>
              <p:cNvPr id="12" name="Rectangle 11"/>
              <p:cNvSpPr>
                <a:spLocks noRot="1" noChangeAspect="1" noMove="1" noResize="1" noEditPoints="1" noAdjustHandles="1" noChangeArrowheads="1" noChangeShapeType="1" noTextEdit="1"/>
              </p:cNvSpPr>
              <p:nvPr/>
            </p:nvSpPr>
            <p:spPr>
              <a:xfrm>
                <a:off x="3155047" y="2571585"/>
                <a:ext cx="2940953" cy="1053494"/>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2853796" y="4158071"/>
                <a:ext cx="3543454" cy="10534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rPr>
                          </m:ctrlPr>
                        </m:dPr>
                        <m:e>
                          <m:eqArr>
                            <m:eqArrPr>
                              <m:ctrlPr>
                                <a:rPr lang="en-US" sz="2800" b="0" i="1" smtClean="0">
                                  <a:latin typeface="Cambria Math" panose="02040503050406030204" pitchFamily="18" charset="0"/>
                                </a:rPr>
                              </m:ctrlPr>
                            </m:eqArrPr>
                            <m:e>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𝑡</m:t>
                                  </m:r>
                                </m:e>
                                <m:sub>
                                  <m:r>
                                    <a:rPr lang="en-US" sz="2800" i="1">
                                      <a:latin typeface="Cambria Math" panose="02040503050406030204" pitchFamily="18" charset="0"/>
                                    </a:rPr>
                                    <m:t>𝑚𝑖𝑛</m:t>
                                  </m:r>
                                </m:sub>
                              </m:sSub>
                              <m:r>
                                <a:rPr lang="en-US" sz="2800" i="1">
                                  <a:latin typeface="Cambria Math" panose="02040503050406030204" pitchFamily="18" charset="0"/>
                                </a:rPr>
                                <m:t>=</m:t>
                              </m:r>
                              <m:r>
                                <a:rPr lang="en-US" sz="2800" i="1">
                                  <a:latin typeface="Cambria Math" panose="02040503050406030204" pitchFamily="18" charset="0"/>
                                </a:rPr>
                                <m:t>𝑡</m:t>
                              </m:r>
                              <m:d>
                                <m:dPr>
                                  <m:ctrlPr>
                                    <a:rPr lang="en-US" sz="2800" i="1">
                                      <a:latin typeface="Cambria Math" panose="02040503050406030204" pitchFamily="18" charset="0"/>
                                    </a:rPr>
                                  </m:ctrlPr>
                                </m:dPr>
                                <m:e>
                                  <m:r>
                                    <a:rPr lang="en-US" sz="2800" b="0" i="1" smtClean="0">
                                      <a:latin typeface="Cambria Math" panose="02040503050406030204" pitchFamily="18" charset="0"/>
                                    </a:rPr>
                                    <m:t>𝑚</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𝑎𝑥</m:t>
                                      </m:r>
                                    </m:e>
                                    <m:sub>
                                      <m:r>
                                        <a:rPr lang="en-US" sz="2800" b="0" i="1" smtClean="0">
                                          <a:latin typeface="Cambria Math" panose="02040503050406030204" pitchFamily="18" charset="0"/>
                                        </a:rPr>
                                        <m:t>𝑖</m:t>
                                      </m:r>
                                    </m:sub>
                                  </m:sSub>
                                </m:e>
                              </m:d>
                            </m:e>
                            <m:e>
                              <m:sSub>
                                <m:sSubPr>
                                  <m:ctrlPr>
                                    <a:rPr lang="en-US" sz="2800" i="1">
                                      <a:latin typeface="Cambria Math" panose="02040503050406030204" pitchFamily="18" charset="0"/>
                                    </a:rPr>
                                  </m:ctrlPr>
                                </m:sSubPr>
                                <m:e>
                                  <m:r>
                                    <a:rPr lang="en-US" sz="2800" i="1">
                                      <a:latin typeface="Cambria Math" panose="02040503050406030204" pitchFamily="18" charset="0"/>
                                    </a:rPr>
                                    <m:t>𝑡</m:t>
                                  </m:r>
                                </m:e>
                                <m:sub>
                                  <m:r>
                                    <a:rPr lang="en-US" sz="2800" i="1">
                                      <a:latin typeface="Cambria Math" panose="02040503050406030204" pitchFamily="18" charset="0"/>
                                    </a:rPr>
                                    <m:t>𝑚</m:t>
                                  </m:r>
                                  <m:r>
                                    <a:rPr lang="en-US" sz="2800" b="0" i="1" smtClean="0">
                                      <a:latin typeface="Cambria Math" panose="02040503050406030204" pitchFamily="18" charset="0"/>
                                    </a:rPr>
                                    <m:t>𝑎𝑥</m:t>
                                  </m:r>
                                </m:sub>
                              </m:sSub>
                              <m:r>
                                <a:rPr lang="en-US" sz="2800" i="1">
                                  <a:latin typeface="Cambria Math" panose="02040503050406030204" pitchFamily="18" charset="0"/>
                                </a:rPr>
                                <m:t>=</m:t>
                              </m:r>
                              <m:r>
                                <a:rPr lang="en-US" sz="2800" i="1">
                                  <a:latin typeface="Cambria Math" panose="02040503050406030204" pitchFamily="18" charset="0"/>
                                </a:rPr>
                                <m:t>𝑡</m:t>
                              </m:r>
                              <m:d>
                                <m:dPr>
                                  <m:ctrlPr>
                                    <a:rPr lang="en-US" sz="2800" i="1">
                                      <a:latin typeface="Cambria Math" panose="02040503050406030204" pitchFamily="18" charset="0"/>
                                    </a:rPr>
                                  </m:ctrlPr>
                                </m:dPr>
                                <m:e>
                                  <m:r>
                                    <a:rPr lang="en-US" sz="2800" i="1">
                                      <a:latin typeface="Cambria Math" panose="02040503050406030204" pitchFamily="18" charset="0"/>
                                    </a:rPr>
                                    <m:t>𝑚</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𝑖𝑛</m:t>
                                      </m:r>
                                    </m:e>
                                    <m:sub>
                                      <m:r>
                                        <a:rPr lang="en-US" sz="2800" b="0" i="1" smtClean="0">
                                          <a:latin typeface="Cambria Math" panose="02040503050406030204" pitchFamily="18" charset="0"/>
                                        </a:rPr>
                                        <m:t>𝑖</m:t>
                                      </m:r>
                                    </m:sub>
                                  </m:sSub>
                                </m:e>
                              </m:d>
                            </m:e>
                          </m:eqArr>
                        </m:e>
                      </m:d>
                    </m:oMath>
                  </m:oMathPara>
                </a14:m>
                <a:endParaRPr lang="en-US" sz="2800" dirty="0"/>
              </a:p>
            </p:txBody>
          </p:sp>
        </mc:Choice>
        <mc:Fallback xmlns="">
          <p:sp>
            <p:nvSpPr>
              <p:cNvPr id="13" name="Rectangle 12"/>
              <p:cNvSpPr>
                <a:spLocks noRot="1" noChangeAspect="1" noMove="1" noResize="1" noEditPoints="1" noAdjustHandles="1" noChangeArrowheads="1" noChangeShapeType="1" noTextEdit="1"/>
              </p:cNvSpPr>
              <p:nvPr/>
            </p:nvSpPr>
            <p:spPr>
              <a:xfrm>
                <a:off x="2853796" y="4158071"/>
                <a:ext cx="3543454" cy="1053494"/>
              </a:xfrm>
              <a:prstGeom prst="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32431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Sphere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Sphere equation: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e>
                              <m:sub>
                                <m:r>
                                  <a:rPr lang="en-US" b="0" i="1" dirty="0" smtClean="0">
                                    <a:latin typeface="Cambria Math" panose="02040503050406030204" pitchFamily="18" charset="0"/>
                                  </a:rPr>
                                  <m:t>𝑠</m:t>
                                </m:r>
                              </m:sub>
                            </m:sSub>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e>
                        </m:d>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𝑟</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=0</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sp>
        <p:nvSpPr>
          <p:cNvPr id="4" name="Text Box 4"/>
          <p:cNvSpPr txBox="1">
            <a:spLocks noChangeArrowheads="1"/>
          </p:cNvSpPr>
          <p:nvPr/>
        </p:nvSpPr>
        <p:spPr bwMode="auto">
          <a:xfrm>
            <a:off x="1120000" y="3185686"/>
            <a:ext cx="4053646" cy="163121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Sphere</a:t>
            </a:r>
          </a:p>
          <a:p>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Vector3 </a:t>
            </a:r>
            <a:r>
              <a:rPr lang="en-US" sz="2000" dirty="0" err="1">
                <a:solidFill>
                  <a:prstClr val="black"/>
                </a:solidFill>
                <a:latin typeface="Consolas" panose="020B0609020204030204" pitchFamily="49" charset="0"/>
              </a:rPr>
              <a:t>mPosition</a:t>
            </a:r>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float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mRadius</a:t>
            </a:r>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a:t>
            </a:r>
          </a:p>
        </p:txBody>
      </p:sp>
      <p:grpSp>
        <p:nvGrpSpPr>
          <p:cNvPr id="9" name="Group 8"/>
          <p:cNvGrpSpPr/>
          <p:nvPr/>
        </p:nvGrpSpPr>
        <p:grpSpPr>
          <a:xfrm>
            <a:off x="7348894" y="2359467"/>
            <a:ext cx="2654422" cy="2657198"/>
            <a:chOff x="7348894" y="2359467"/>
            <a:chExt cx="2654422" cy="2657198"/>
          </a:xfrm>
        </p:grpSpPr>
        <p:pic>
          <p:nvPicPr>
            <p:cNvPr id="6" name="Picture 5"/>
            <p:cNvPicPr>
              <a:picLocks noChangeAspect="1"/>
            </p:cNvPicPr>
            <p:nvPr/>
          </p:nvPicPr>
          <p:blipFill>
            <a:blip r:embed="rId4"/>
            <a:stretch>
              <a:fillRect/>
            </a:stretch>
          </p:blipFill>
          <p:spPr>
            <a:xfrm>
              <a:off x="7348894" y="2359467"/>
              <a:ext cx="2654422" cy="2657198"/>
            </a:xfrm>
            <a:prstGeom prst="rect">
              <a:avLst/>
            </a:prstGeom>
          </p:spPr>
        </p:pic>
        <mc:AlternateContent xmlns:mc="http://schemas.openxmlformats.org/markup-compatibility/2006" xmlns:a14="http://schemas.microsoft.com/office/drawing/2010/main">
          <mc:Choice Requires="a14">
            <p:sp>
              <p:nvSpPr>
                <p:cNvPr id="7" name="Rectangle 6"/>
                <p:cNvSpPr/>
                <p:nvPr/>
              </p:nvSpPr>
              <p:spPr>
                <a:xfrm>
                  <a:off x="8391622" y="3745735"/>
                  <a:ext cx="57610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i="1" smtClean="0">
                                    <a:latin typeface="Cambria Math" panose="02040503050406030204" pitchFamily="18" charset="0"/>
                                  </a:rPr>
                                  <m:t>𝑐</m:t>
                                </m:r>
                              </m:e>
                            </m:acc>
                          </m:e>
                          <m:sub>
                            <m:r>
                              <a:rPr lang="en-US" sz="1400" b="0" i="1" smtClean="0">
                                <a:latin typeface="Cambria Math" panose="02040503050406030204" pitchFamily="18" charset="0"/>
                              </a:rPr>
                              <m:t>𝑠</m:t>
                            </m:r>
                          </m:sub>
                        </m:sSub>
                      </m:oMath>
                    </m:oMathPara>
                  </a14:m>
                  <a:endParaRPr lang="en-US" sz="1400" dirty="0"/>
                </a:p>
              </p:txBody>
            </p:sp>
          </mc:Choice>
          <mc:Fallback xmlns="">
            <p:sp>
              <p:nvSpPr>
                <p:cNvPr id="7" name="Rectangle 6"/>
                <p:cNvSpPr>
                  <a:spLocks noRot="1" noChangeAspect="1" noMove="1" noResize="1" noEditPoints="1" noAdjustHandles="1" noChangeArrowheads="1" noChangeShapeType="1" noTextEdit="1"/>
                </p:cNvSpPr>
                <p:nvPr/>
              </p:nvSpPr>
              <p:spPr>
                <a:xfrm>
                  <a:off x="8391622" y="3745735"/>
                  <a:ext cx="576108" cy="307777"/>
                </a:xfrm>
                <a:prstGeom prst="rect">
                  <a:avLst/>
                </a:prstGeom>
                <a:blipFill rotWithShape="0">
                  <a:blip r:embed="rId5"/>
                  <a:stretch>
                    <a:fillRect t="-11765" r="-31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8676105" y="2724913"/>
                  <a:ext cx="57610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𝑟</m:t>
                        </m:r>
                      </m:oMath>
                    </m:oMathPara>
                  </a14:m>
                  <a:endParaRPr lang="en-US" sz="1400" dirty="0"/>
                </a:p>
              </p:txBody>
            </p:sp>
          </mc:Choice>
          <mc:Fallback xmlns="">
            <p:sp>
              <p:nvSpPr>
                <p:cNvPr id="8" name="Rectangle 7"/>
                <p:cNvSpPr>
                  <a:spLocks noRot="1" noChangeAspect="1" noMove="1" noResize="1" noEditPoints="1" noAdjustHandles="1" noChangeArrowheads="1" noChangeShapeType="1" noTextEdit="1"/>
                </p:cNvSpPr>
                <p:nvPr/>
              </p:nvSpPr>
              <p:spPr>
                <a:xfrm>
                  <a:off x="8676105" y="2724913"/>
                  <a:ext cx="576108" cy="307777"/>
                </a:xfrm>
                <a:prstGeom prst="rect">
                  <a:avLst/>
                </a:prstGeom>
                <a:blipFill rotWithShape="0">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5147427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vs. Aabb</a:t>
            </a:r>
            <a:endParaRPr lang="en-US" dirty="0"/>
          </a:p>
        </p:txBody>
      </p:sp>
      <p:sp>
        <p:nvSpPr>
          <p:cNvPr id="3" name="Content Placeholder 2"/>
          <p:cNvSpPr>
            <a:spLocks noGrp="1"/>
          </p:cNvSpPr>
          <p:nvPr>
            <p:ph idx="1"/>
          </p:nvPr>
        </p:nvSpPr>
        <p:spPr/>
        <p:txBody>
          <a:bodyPr/>
          <a:lstStyle/>
          <a:p>
            <a:pPr marL="0" indent="0">
              <a:buNone/>
            </a:pPr>
            <a:r>
              <a:rPr lang="en-US" dirty="0" smtClean="0"/>
              <a:t>Now we have all the axis results</a:t>
            </a:r>
          </a:p>
          <a:p>
            <a:pPr marL="0" indent="0">
              <a:buNone/>
            </a:pPr>
            <a:r>
              <a:rPr lang="en-US" dirty="0" smtClean="0"/>
              <a:t>How do we them together?</a:t>
            </a:r>
            <a:endParaRPr lang="en-US" dirty="0"/>
          </a:p>
        </p:txBody>
      </p:sp>
      <p:grpSp>
        <p:nvGrpSpPr>
          <p:cNvPr id="37" name="Group 36"/>
          <p:cNvGrpSpPr/>
          <p:nvPr/>
        </p:nvGrpSpPr>
        <p:grpSpPr>
          <a:xfrm>
            <a:off x="3762282" y="2769516"/>
            <a:ext cx="3884288" cy="3644900"/>
            <a:chOff x="3927535" y="3060071"/>
            <a:chExt cx="3884288" cy="3644900"/>
          </a:xfrm>
        </p:grpSpPr>
        <p:pic>
          <p:nvPicPr>
            <p:cNvPr id="38" name="Picture 37"/>
            <p:cNvPicPr>
              <a:picLocks noChangeAspect="1"/>
            </p:cNvPicPr>
            <p:nvPr/>
          </p:nvPicPr>
          <p:blipFill>
            <a:blip r:embed="rId3"/>
            <a:stretch>
              <a:fillRect/>
            </a:stretch>
          </p:blipFill>
          <p:spPr>
            <a:xfrm>
              <a:off x="3927535" y="3060071"/>
              <a:ext cx="3884288" cy="3644900"/>
            </a:xfrm>
            <a:prstGeom prst="rect">
              <a:avLst/>
            </a:prstGeom>
          </p:spPr>
        </p:pic>
        <mc:AlternateContent xmlns:mc="http://schemas.openxmlformats.org/markup-compatibility/2006" xmlns:a14="http://schemas.microsoft.com/office/drawing/2010/main">
          <mc:Choice Requires="a14">
            <p:sp>
              <p:nvSpPr>
                <p:cNvPr id="39" name="Rectangle 38"/>
                <p:cNvSpPr/>
                <p:nvPr/>
              </p:nvSpPr>
              <p:spPr>
                <a:xfrm>
                  <a:off x="6040755" y="3707839"/>
                  <a:ext cx="1175628" cy="3172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𝑡</m:t>
                            </m:r>
                          </m:e>
                          <m:sub>
                            <m:r>
                              <a:rPr lang="en-US" sz="1400" b="0" i="1" smtClean="0">
                                <a:latin typeface="Cambria Math" panose="02040503050406030204" pitchFamily="18" charset="0"/>
                              </a:rPr>
                              <m:t>𝑥</m:t>
                            </m:r>
                            <m:r>
                              <a:rPr lang="en-US" sz="1400" i="1">
                                <a:latin typeface="Cambria Math" panose="02040503050406030204" pitchFamily="18" charset="0"/>
                              </a:rPr>
                              <m:t>, </m:t>
                            </m:r>
                            <m:r>
                              <a:rPr lang="en-US" sz="1400" i="1">
                                <a:latin typeface="Cambria Math" panose="02040503050406030204" pitchFamily="18" charset="0"/>
                              </a:rPr>
                              <m:t>𝑚𝑎𝑥</m:t>
                            </m:r>
                          </m:sub>
                        </m:sSub>
                      </m:oMath>
                    </m:oMathPara>
                  </a14:m>
                  <a:endParaRPr lang="en-US" sz="1400" dirty="0"/>
                </a:p>
              </p:txBody>
            </p:sp>
          </mc:Choice>
          <mc:Fallback xmlns="">
            <p:sp>
              <p:nvSpPr>
                <p:cNvPr id="15" name="Rectangle 14"/>
                <p:cNvSpPr>
                  <a:spLocks noRot="1" noChangeAspect="1" noMove="1" noResize="1" noEditPoints="1" noAdjustHandles="1" noChangeArrowheads="1" noChangeShapeType="1" noTextEdit="1"/>
                </p:cNvSpPr>
                <p:nvPr/>
              </p:nvSpPr>
              <p:spPr>
                <a:xfrm>
                  <a:off x="6040755" y="3707839"/>
                  <a:ext cx="1175628" cy="317203"/>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5701874" y="4378920"/>
                  <a:ext cx="1175628" cy="3247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𝑡</m:t>
                            </m:r>
                          </m:e>
                          <m:sub>
                            <m:r>
                              <a:rPr lang="en-US" sz="1400" b="0" i="1" smtClean="0">
                                <a:latin typeface="Cambria Math" panose="02040503050406030204" pitchFamily="18" charset="0"/>
                              </a:rPr>
                              <m:t>𝑦</m:t>
                            </m:r>
                            <m:r>
                              <a:rPr lang="en-US" sz="1400" i="1">
                                <a:latin typeface="Cambria Math" panose="02040503050406030204" pitchFamily="18" charset="0"/>
                              </a:rPr>
                              <m:t>, </m:t>
                            </m:r>
                            <m:r>
                              <a:rPr lang="en-US" sz="1400" i="1">
                                <a:latin typeface="Cambria Math" panose="02040503050406030204" pitchFamily="18" charset="0"/>
                              </a:rPr>
                              <m:t>𝑚𝑎𝑥</m:t>
                            </m:r>
                          </m:sub>
                        </m:sSub>
                      </m:oMath>
                    </m:oMathPara>
                  </a14:m>
                  <a:endParaRPr lang="en-US" sz="1400" dirty="0"/>
                </a:p>
              </p:txBody>
            </p:sp>
          </mc:Choice>
          <mc:Fallback xmlns="">
            <p:sp>
              <p:nvSpPr>
                <p:cNvPr id="16" name="Rectangle 15"/>
                <p:cNvSpPr>
                  <a:spLocks noRot="1" noChangeAspect="1" noMove="1" noResize="1" noEditPoints="1" noAdjustHandles="1" noChangeArrowheads="1" noChangeShapeType="1" noTextEdit="1"/>
                </p:cNvSpPr>
                <p:nvPr/>
              </p:nvSpPr>
              <p:spPr>
                <a:xfrm>
                  <a:off x="5701874" y="4378920"/>
                  <a:ext cx="1175628" cy="324769"/>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4526246" y="4645225"/>
                  <a:ext cx="1175628" cy="3172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𝑡</m:t>
                            </m:r>
                          </m:e>
                          <m:sub>
                            <m:r>
                              <a:rPr lang="en-US" sz="1400" b="0" i="1" smtClean="0">
                                <a:latin typeface="Cambria Math" panose="02040503050406030204" pitchFamily="18" charset="0"/>
                              </a:rPr>
                              <m:t>𝑥</m:t>
                            </m:r>
                            <m:r>
                              <a:rPr lang="en-US" sz="1400" i="1">
                                <a:latin typeface="Cambria Math" panose="02040503050406030204" pitchFamily="18" charset="0"/>
                              </a:rPr>
                              <m:t>, </m:t>
                            </m:r>
                            <m:r>
                              <a:rPr lang="en-US" sz="1400" i="1">
                                <a:latin typeface="Cambria Math" panose="02040503050406030204" pitchFamily="18" charset="0"/>
                              </a:rPr>
                              <m:t>𝑚𝑖𝑛</m:t>
                            </m:r>
                          </m:sub>
                        </m:sSub>
                      </m:oMath>
                    </m:oMathPara>
                  </a14:m>
                  <a:endParaRPr lang="en-US" sz="1400" dirty="0"/>
                </a:p>
              </p:txBody>
            </p:sp>
          </mc:Choice>
          <mc:Fallback xmlns="">
            <p:sp>
              <p:nvSpPr>
                <p:cNvPr id="17" name="Rectangle 16"/>
                <p:cNvSpPr>
                  <a:spLocks noRot="1" noChangeAspect="1" noMove="1" noResize="1" noEditPoints="1" noAdjustHandles="1" noChangeArrowheads="1" noChangeShapeType="1" noTextEdit="1"/>
                </p:cNvSpPr>
                <p:nvPr/>
              </p:nvSpPr>
              <p:spPr>
                <a:xfrm>
                  <a:off x="4526246" y="4645225"/>
                  <a:ext cx="1175628" cy="317203"/>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3938432" y="5185281"/>
                  <a:ext cx="1175628" cy="3247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𝑡</m:t>
                            </m:r>
                          </m:e>
                          <m:sub>
                            <m:r>
                              <a:rPr lang="en-US" sz="1400" b="0" i="1" smtClean="0">
                                <a:latin typeface="Cambria Math" panose="02040503050406030204" pitchFamily="18" charset="0"/>
                              </a:rPr>
                              <m:t>𝑦</m:t>
                            </m:r>
                            <m:r>
                              <a:rPr lang="en-US" sz="1400" i="1">
                                <a:latin typeface="Cambria Math" panose="02040503050406030204" pitchFamily="18" charset="0"/>
                              </a:rPr>
                              <m:t>, </m:t>
                            </m:r>
                            <m:r>
                              <a:rPr lang="en-US" sz="1400" i="1">
                                <a:latin typeface="Cambria Math" panose="02040503050406030204" pitchFamily="18" charset="0"/>
                              </a:rPr>
                              <m:t>𝑚𝑖𝑛</m:t>
                            </m:r>
                          </m:sub>
                        </m:sSub>
                      </m:oMath>
                    </m:oMathPara>
                  </a14:m>
                  <a:endParaRPr lang="en-US" sz="1400" dirty="0"/>
                </a:p>
              </p:txBody>
            </p:sp>
          </mc:Choice>
          <mc:Fallback xmlns="">
            <p:sp>
              <p:nvSpPr>
                <p:cNvPr id="18" name="Rectangle 17"/>
                <p:cNvSpPr>
                  <a:spLocks noRot="1" noChangeAspect="1" noMove="1" noResize="1" noEditPoints="1" noAdjustHandles="1" noChangeArrowheads="1" noChangeShapeType="1" noTextEdit="1"/>
                </p:cNvSpPr>
                <p:nvPr/>
              </p:nvSpPr>
              <p:spPr>
                <a:xfrm>
                  <a:off x="3938432" y="5185281"/>
                  <a:ext cx="1175628" cy="324769"/>
                </a:xfrm>
                <a:prstGeom prst="rect">
                  <a:avLst/>
                </a:prstGeom>
                <a:blipFill rotWithShape="0">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3789125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vs. Aabb</a:t>
            </a:r>
            <a:endParaRPr lang="en-US" dirty="0"/>
          </a:p>
        </p:txBody>
      </p:sp>
      <p:sp>
        <p:nvSpPr>
          <p:cNvPr id="3" name="Content Placeholder 2"/>
          <p:cNvSpPr>
            <a:spLocks noGrp="1"/>
          </p:cNvSpPr>
          <p:nvPr>
            <p:ph idx="1"/>
          </p:nvPr>
        </p:nvSpPr>
        <p:spPr>
          <a:xfrm>
            <a:off x="838200" y="1443210"/>
            <a:ext cx="10515600" cy="4733753"/>
          </a:xfrm>
        </p:spPr>
        <p:txBody>
          <a:bodyPr>
            <a:normAutofit/>
          </a:bodyPr>
          <a:lstStyle/>
          <a:p>
            <a:pPr marL="0" indent="0">
              <a:buNone/>
            </a:pPr>
            <a:r>
              <a:rPr lang="en-US" dirty="0" smtClean="0"/>
              <a:t>We want the last min and the first max t-values</a:t>
            </a:r>
          </a:p>
          <a:p>
            <a:pPr marL="0" indent="0">
              <a:buNone/>
            </a:pPr>
            <a:endParaRPr lang="en-US" dirty="0"/>
          </a:p>
          <a:p>
            <a:pPr marL="0" indent="0">
              <a:buNone/>
            </a:pPr>
            <a:endParaRPr lang="en-US" dirty="0" smtClean="0"/>
          </a:p>
        </p:txBody>
      </p:sp>
      <p:grpSp>
        <p:nvGrpSpPr>
          <p:cNvPr id="10" name="Group 9"/>
          <p:cNvGrpSpPr/>
          <p:nvPr/>
        </p:nvGrpSpPr>
        <p:grpSpPr>
          <a:xfrm>
            <a:off x="838200" y="2548580"/>
            <a:ext cx="3940369" cy="2136013"/>
            <a:chOff x="246206" y="2687763"/>
            <a:chExt cx="3940369" cy="2136013"/>
          </a:xfrm>
        </p:grpSpPr>
        <p:grpSp>
          <p:nvGrpSpPr>
            <p:cNvPr id="9" name="Group 8"/>
            <p:cNvGrpSpPr/>
            <p:nvPr/>
          </p:nvGrpSpPr>
          <p:grpSpPr>
            <a:xfrm>
              <a:off x="557128" y="2687763"/>
              <a:ext cx="3629447" cy="1000941"/>
              <a:chOff x="557128" y="2687763"/>
              <a:chExt cx="3629447" cy="1000941"/>
            </a:xfrm>
          </p:grpSpPr>
          <mc:AlternateContent xmlns:mc="http://schemas.openxmlformats.org/markup-compatibility/2006" xmlns:a14="http://schemas.microsoft.com/office/drawing/2010/main">
            <mc:Choice Requires="a14">
              <p:sp>
                <p:nvSpPr>
                  <p:cNvPr id="5" name="Rectangle 4"/>
                  <p:cNvSpPr/>
                  <p:nvPr/>
                </p:nvSpPr>
                <p:spPr>
                  <a:xfrm>
                    <a:off x="557128" y="2687763"/>
                    <a:ext cx="3629447" cy="57874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𝑚𝑖𝑛</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max</m:t>
                              </m:r>
                            </m:fName>
                            <m:e>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𝑖</m:t>
                                      </m:r>
                                      <m:r>
                                        <a:rPr lang="en-US" sz="2800" b="0" i="1" smtClean="0">
                                          <a:latin typeface="Cambria Math" panose="02040503050406030204" pitchFamily="18" charset="0"/>
                                        </a:rPr>
                                        <m:t>, </m:t>
                                      </m:r>
                                      <m:r>
                                        <a:rPr lang="en-US" sz="2800" b="0" i="1" smtClean="0">
                                          <a:latin typeface="Cambria Math" panose="02040503050406030204" pitchFamily="18" charset="0"/>
                                        </a:rPr>
                                        <m:t>𝑚𝑖𝑛</m:t>
                                      </m:r>
                                    </m:sub>
                                  </m:sSub>
                                </m:e>
                              </m:d>
                            </m:e>
                          </m:func>
                        </m:oMath>
                      </m:oMathPara>
                    </a14:m>
                    <a:r>
                      <a:rPr lang="en-US" sz="2800" b="0" dirty="0" smtClean="0"/>
                      <a:t/>
                    </a:r>
                    <a:br>
                      <a:rPr lang="en-US" sz="2800" b="0" dirty="0" smtClean="0"/>
                    </a:br>
                    <a:endParaRPr lang="en-US" sz="2800" dirty="0"/>
                  </a:p>
                </p:txBody>
              </p:sp>
            </mc:Choice>
            <mc:Fallback xmlns="">
              <p:sp>
                <p:nvSpPr>
                  <p:cNvPr id="5" name="Rectangle 4"/>
                  <p:cNvSpPr>
                    <a:spLocks noRot="1" noChangeAspect="1" noMove="1" noResize="1" noEditPoints="1" noAdjustHandles="1" noChangeArrowheads="1" noChangeShapeType="1" noTextEdit="1"/>
                  </p:cNvSpPr>
                  <p:nvPr/>
                </p:nvSpPr>
                <p:spPr>
                  <a:xfrm>
                    <a:off x="557128" y="2687763"/>
                    <a:ext cx="3629447" cy="578748"/>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980502" y="3146568"/>
                    <a:ext cx="2084839" cy="5421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𝑡</m:t>
                              </m:r>
                            </m:e>
                            <m:sub>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𝑚𝑖𝑛</m:t>
                              </m:r>
                            </m:sub>
                          </m:sSub>
                        </m:oMath>
                      </m:oMathPara>
                    </a14:m>
                    <a:endParaRPr lang="en-US" sz="2800" dirty="0"/>
                  </a:p>
                </p:txBody>
              </p:sp>
            </mc:Choice>
            <mc:Fallback xmlns="">
              <p:sp>
                <p:nvSpPr>
                  <p:cNvPr id="19" name="Rectangle 18"/>
                  <p:cNvSpPr>
                    <a:spLocks noRot="1" noChangeAspect="1" noMove="1" noResize="1" noEditPoints="1" noAdjustHandles="1" noChangeArrowheads="1" noChangeShapeType="1" noTextEdit="1"/>
                  </p:cNvSpPr>
                  <p:nvPr/>
                </p:nvSpPr>
                <p:spPr>
                  <a:xfrm>
                    <a:off x="980502" y="3146568"/>
                    <a:ext cx="2084839" cy="542136"/>
                  </a:xfrm>
                  <a:prstGeom prst="rect">
                    <a:avLst/>
                  </a:prstGeom>
                  <a:blipFill rotWithShape="0">
                    <a:blip r:embed="rId9"/>
                    <a:stretch>
                      <a:fillRect/>
                    </a:stretch>
                  </a:blipFill>
                </p:spPr>
                <p:txBody>
                  <a:bodyPr/>
                  <a:lstStyle/>
                  <a:p>
                    <a:r>
                      <a:rPr lang="en-US">
                        <a:noFill/>
                      </a:rPr>
                      <a:t> </a:t>
                    </a:r>
                  </a:p>
                </p:txBody>
              </p:sp>
            </mc:Fallback>
          </mc:AlternateContent>
        </p:grpSp>
        <p:grpSp>
          <p:nvGrpSpPr>
            <p:cNvPr id="8" name="Group 7"/>
            <p:cNvGrpSpPr/>
            <p:nvPr/>
          </p:nvGrpSpPr>
          <p:grpSpPr>
            <a:xfrm>
              <a:off x="246206" y="3810086"/>
              <a:ext cx="3629447" cy="1013690"/>
              <a:chOff x="614698" y="4190672"/>
              <a:chExt cx="3629447" cy="1013690"/>
            </a:xfrm>
          </p:grpSpPr>
          <mc:AlternateContent xmlns:mc="http://schemas.openxmlformats.org/markup-compatibility/2006" xmlns:a14="http://schemas.microsoft.com/office/drawing/2010/main">
            <mc:Choice Requires="a14">
              <p:sp>
                <p:nvSpPr>
                  <p:cNvPr id="14" name="Rectangle 13"/>
                  <p:cNvSpPr/>
                  <p:nvPr/>
                </p:nvSpPr>
                <p:spPr>
                  <a:xfrm>
                    <a:off x="614698" y="4190672"/>
                    <a:ext cx="3629447" cy="5421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𝑚𝑎𝑥</m:t>
                              </m:r>
                            </m:sub>
                          </m:sSub>
                          <m:r>
                            <a:rPr lang="en-US" sz="2800" b="0" i="1" smtClean="0">
                              <a:latin typeface="Cambria Math" panose="02040503050406030204" pitchFamily="18" charset="0"/>
                            </a:rPr>
                            <m:t>=</m:t>
                          </m:r>
                          <m:r>
                            <m:rPr>
                              <m:sty m:val="p"/>
                            </m:rPr>
                            <a:rPr lang="en-US" sz="2800" b="0" i="0" smtClean="0">
                              <a:latin typeface="Cambria Math" panose="02040503050406030204" pitchFamily="18" charset="0"/>
                            </a:rPr>
                            <m:t>min</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𝑖</m:t>
                              </m:r>
                              <m:r>
                                <a:rPr lang="en-US" sz="2800" b="0" i="1" smtClean="0">
                                  <a:latin typeface="Cambria Math" panose="02040503050406030204" pitchFamily="18" charset="0"/>
                                </a:rPr>
                                <m:t>, </m:t>
                              </m:r>
                              <m:r>
                                <a:rPr lang="en-US" sz="2800" b="0" i="1" smtClean="0">
                                  <a:latin typeface="Cambria Math" panose="02040503050406030204" pitchFamily="18" charset="0"/>
                                </a:rPr>
                                <m:t>𝑚𝑎𝑥</m:t>
                              </m:r>
                            </m:sub>
                          </m:sSub>
                          <m:r>
                            <a:rPr lang="en-US" sz="2800" b="0" i="1" smtClean="0">
                              <a:latin typeface="Cambria Math" panose="02040503050406030204" pitchFamily="18" charset="0"/>
                            </a:rPr>
                            <m:t>)</m:t>
                          </m:r>
                        </m:oMath>
                      </m:oMathPara>
                    </a14:m>
                    <a:endParaRPr lang="en-US" sz="2800" dirty="0"/>
                  </a:p>
                </p:txBody>
              </p:sp>
            </mc:Choice>
            <mc:Fallback xmlns="">
              <p:sp>
                <p:nvSpPr>
                  <p:cNvPr id="14" name="Rectangle 13"/>
                  <p:cNvSpPr>
                    <a:spLocks noRot="1" noChangeAspect="1" noMove="1" noResize="1" noEditPoints="1" noAdjustHandles="1" noChangeArrowheads="1" noChangeShapeType="1" noTextEdit="1"/>
                  </p:cNvSpPr>
                  <p:nvPr/>
                </p:nvSpPr>
                <p:spPr>
                  <a:xfrm>
                    <a:off x="614698" y="4190672"/>
                    <a:ext cx="3629447" cy="542136"/>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1384516" y="4647158"/>
                    <a:ext cx="2084839" cy="5572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𝑡</m:t>
                              </m:r>
                            </m:e>
                            <m:sub>
                              <m:r>
                                <a:rPr lang="en-US" sz="2800" b="0" i="1" smtClean="0">
                                  <a:latin typeface="Cambria Math" panose="02040503050406030204" pitchFamily="18" charset="0"/>
                                </a:rPr>
                                <m:t>𝑦</m:t>
                              </m:r>
                              <m:r>
                                <a:rPr lang="en-US" sz="2800" i="1">
                                  <a:latin typeface="Cambria Math" panose="02040503050406030204" pitchFamily="18" charset="0"/>
                                </a:rPr>
                                <m:t>,</m:t>
                              </m:r>
                              <m:r>
                                <a:rPr lang="en-US" sz="2800" i="1">
                                  <a:latin typeface="Cambria Math" panose="02040503050406030204" pitchFamily="18" charset="0"/>
                                </a:rPr>
                                <m:t>𝑚𝑎𝑥</m:t>
                              </m:r>
                            </m:sub>
                          </m:sSub>
                        </m:oMath>
                      </m:oMathPara>
                    </a14:m>
                    <a:endParaRPr lang="en-US" sz="2800" dirty="0"/>
                  </a:p>
                </p:txBody>
              </p:sp>
            </mc:Choice>
            <mc:Fallback xmlns="">
              <p:sp>
                <p:nvSpPr>
                  <p:cNvPr id="20" name="Rectangle 19"/>
                  <p:cNvSpPr>
                    <a:spLocks noRot="1" noChangeAspect="1" noMove="1" noResize="1" noEditPoints="1" noAdjustHandles="1" noChangeArrowheads="1" noChangeShapeType="1" noTextEdit="1"/>
                  </p:cNvSpPr>
                  <p:nvPr/>
                </p:nvSpPr>
                <p:spPr>
                  <a:xfrm>
                    <a:off x="1384516" y="4647158"/>
                    <a:ext cx="2084839" cy="557204"/>
                  </a:xfrm>
                  <a:prstGeom prst="rect">
                    <a:avLst/>
                  </a:prstGeom>
                  <a:blipFill rotWithShape="0">
                    <a:blip r:embed="rId11"/>
                    <a:stretch>
                      <a:fillRect/>
                    </a:stretch>
                  </a:blipFill>
                </p:spPr>
                <p:txBody>
                  <a:bodyPr/>
                  <a:lstStyle/>
                  <a:p>
                    <a:r>
                      <a:rPr lang="en-US">
                        <a:noFill/>
                      </a:rPr>
                      <a:t> </a:t>
                    </a:r>
                  </a:p>
                </p:txBody>
              </p:sp>
            </mc:Fallback>
          </mc:AlternateContent>
        </p:grpSp>
      </p:grpSp>
      <p:grpSp>
        <p:nvGrpSpPr>
          <p:cNvPr id="23" name="Group 22"/>
          <p:cNvGrpSpPr/>
          <p:nvPr/>
        </p:nvGrpSpPr>
        <p:grpSpPr>
          <a:xfrm>
            <a:off x="6274129" y="1987636"/>
            <a:ext cx="3884288" cy="3644900"/>
            <a:chOff x="3927535" y="3060071"/>
            <a:chExt cx="3884288" cy="3644900"/>
          </a:xfrm>
        </p:grpSpPr>
        <p:pic>
          <p:nvPicPr>
            <p:cNvPr id="24" name="Picture 23"/>
            <p:cNvPicPr>
              <a:picLocks noChangeAspect="1"/>
            </p:cNvPicPr>
            <p:nvPr/>
          </p:nvPicPr>
          <p:blipFill>
            <a:blip r:embed="rId12"/>
            <a:stretch>
              <a:fillRect/>
            </a:stretch>
          </p:blipFill>
          <p:spPr>
            <a:xfrm>
              <a:off x="3927535" y="3060071"/>
              <a:ext cx="3884288" cy="3644900"/>
            </a:xfrm>
            <a:prstGeom prst="rect">
              <a:avLst/>
            </a:prstGeom>
          </p:spPr>
        </p:pic>
        <mc:AlternateContent xmlns:mc="http://schemas.openxmlformats.org/markup-compatibility/2006" xmlns:a14="http://schemas.microsoft.com/office/drawing/2010/main">
          <mc:Choice Requires="a14">
            <p:sp>
              <p:nvSpPr>
                <p:cNvPr id="25" name="Rectangle 24"/>
                <p:cNvSpPr/>
                <p:nvPr/>
              </p:nvSpPr>
              <p:spPr>
                <a:xfrm>
                  <a:off x="6040755" y="3707839"/>
                  <a:ext cx="1175628" cy="3172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𝑡</m:t>
                            </m:r>
                          </m:e>
                          <m:sub>
                            <m:r>
                              <a:rPr lang="en-US" sz="1400" b="0" i="1" smtClean="0">
                                <a:latin typeface="Cambria Math" panose="02040503050406030204" pitchFamily="18" charset="0"/>
                              </a:rPr>
                              <m:t>𝑥</m:t>
                            </m:r>
                            <m:r>
                              <a:rPr lang="en-US" sz="1400" i="1">
                                <a:latin typeface="Cambria Math" panose="02040503050406030204" pitchFamily="18" charset="0"/>
                              </a:rPr>
                              <m:t>, </m:t>
                            </m:r>
                            <m:r>
                              <a:rPr lang="en-US" sz="1400" i="1">
                                <a:latin typeface="Cambria Math" panose="02040503050406030204" pitchFamily="18" charset="0"/>
                              </a:rPr>
                              <m:t>𝑚𝑎𝑥</m:t>
                            </m:r>
                          </m:sub>
                        </m:sSub>
                      </m:oMath>
                    </m:oMathPara>
                  </a14:m>
                  <a:endParaRPr lang="en-US" sz="1400" dirty="0"/>
                </a:p>
              </p:txBody>
            </p:sp>
          </mc:Choice>
          <mc:Fallback xmlns="">
            <p:sp>
              <p:nvSpPr>
                <p:cNvPr id="15" name="Rectangle 14"/>
                <p:cNvSpPr>
                  <a:spLocks noRot="1" noChangeAspect="1" noMove="1" noResize="1" noEditPoints="1" noAdjustHandles="1" noChangeArrowheads="1" noChangeShapeType="1" noTextEdit="1"/>
                </p:cNvSpPr>
                <p:nvPr/>
              </p:nvSpPr>
              <p:spPr>
                <a:xfrm>
                  <a:off x="6040755" y="3707839"/>
                  <a:ext cx="1175628" cy="317203"/>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5701874" y="4378920"/>
                  <a:ext cx="1175628" cy="3247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𝑡</m:t>
                            </m:r>
                          </m:e>
                          <m:sub>
                            <m:r>
                              <a:rPr lang="en-US" sz="1400" b="0" i="1" smtClean="0">
                                <a:latin typeface="Cambria Math" panose="02040503050406030204" pitchFamily="18" charset="0"/>
                              </a:rPr>
                              <m:t>𝑦</m:t>
                            </m:r>
                            <m:r>
                              <a:rPr lang="en-US" sz="1400" i="1">
                                <a:latin typeface="Cambria Math" panose="02040503050406030204" pitchFamily="18" charset="0"/>
                              </a:rPr>
                              <m:t>, </m:t>
                            </m:r>
                            <m:r>
                              <a:rPr lang="en-US" sz="1400" i="1">
                                <a:latin typeface="Cambria Math" panose="02040503050406030204" pitchFamily="18" charset="0"/>
                              </a:rPr>
                              <m:t>𝑚𝑎𝑥</m:t>
                            </m:r>
                          </m:sub>
                        </m:sSub>
                      </m:oMath>
                    </m:oMathPara>
                  </a14:m>
                  <a:endParaRPr lang="en-US" sz="1400" dirty="0"/>
                </a:p>
              </p:txBody>
            </p:sp>
          </mc:Choice>
          <mc:Fallback xmlns="">
            <p:sp>
              <p:nvSpPr>
                <p:cNvPr id="16" name="Rectangle 15"/>
                <p:cNvSpPr>
                  <a:spLocks noRot="1" noChangeAspect="1" noMove="1" noResize="1" noEditPoints="1" noAdjustHandles="1" noChangeArrowheads="1" noChangeShapeType="1" noTextEdit="1"/>
                </p:cNvSpPr>
                <p:nvPr/>
              </p:nvSpPr>
              <p:spPr>
                <a:xfrm>
                  <a:off x="5701874" y="4378920"/>
                  <a:ext cx="1175628" cy="324769"/>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4526246" y="4645225"/>
                  <a:ext cx="1175628" cy="3172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𝑡</m:t>
                            </m:r>
                          </m:e>
                          <m:sub>
                            <m:r>
                              <a:rPr lang="en-US" sz="1400" b="0" i="1" smtClean="0">
                                <a:latin typeface="Cambria Math" panose="02040503050406030204" pitchFamily="18" charset="0"/>
                              </a:rPr>
                              <m:t>𝑥</m:t>
                            </m:r>
                            <m:r>
                              <a:rPr lang="en-US" sz="1400" i="1">
                                <a:latin typeface="Cambria Math" panose="02040503050406030204" pitchFamily="18" charset="0"/>
                              </a:rPr>
                              <m:t>, </m:t>
                            </m:r>
                            <m:r>
                              <a:rPr lang="en-US" sz="1400" i="1">
                                <a:latin typeface="Cambria Math" panose="02040503050406030204" pitchFamily="18" charset="0"/>
                              </a:rPr>
                              <m:t>𝑚𝑖𝑛</m:t>
                            </m:r>
                          </m:sub>
                        </m:sSub>
                      </m:oMath>
                    </m:oMathPara>
                  </a14:m>
                  <a:endParaRPr lang="en-US" sz="1400" dirty="0"/>
                </a:p>
              </p:txBody>
            </p:sp>
          </mc:Choice>
          <mc:Fallback xmlns="">
            <p:sp>
              <p:nvSpPr>
                <p:cNvPr id="17" name="Rectangle 16"/>
                <p:cNvSpPr>
                  <a:spLocks noRot="1" noChangeAspect="1" noMove="1" noResize="1" noEditPoints="1" noAdjustHandles="1" noChangeArrowheads="1" noChangeShapeType="1" noTextEdit="1"/>
                </p:cNvSpPr>
                <p:nvPr/>
              </p:nvSpPr>
              <p:spPr>
                <a:xfrm>
                  <a:off x="4526246" y="4645225"/>
                  <a:ext cx="1175628" cy="317203"/>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3938432" y="5185281"/>
                  <a:ext cx="1175628" cy="3247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𝑡</m:t>
                            </m:r>
                          </m:e>
                          <m:sub>
                            <m:r>
                              <a:rPr lang="en-US" sz="1400" b="0" i="1" smtClean="0">
                                <a:latin typeface="Cambria Math" panose="02040503050406030204" pitchFamily="18" charset="0"/>
                              </a:rPr>
                              <m:t>𝑦</m:t>
                            </m:r>
                            <m:r>
                              <a:rPr lang="en-US" sz="1400" i="1">
                                <a:latin typeface="Cambria Math" panose="02040503050406030204" pitchFamily="18" charset="0"/>
                              </a:rPr>
                              <m:t>, </m:t>
                            </m:r>
                            <m:r>
                              <a:rPr lang="en-US" sz="1400" i="1">
                                <a:latin typeface="Cambria Math" panose="02040503050406030204" pitchFamily="18" charset="0"/>
                              </a:rPr>
                              <m:t>𝑚𝑖𝑛</m:t>
                            </m:r>
                          </m:sub>
                        </m:sSub>
                      </m:oMath>
                    </m:oMathPara>
                  </a14:m>
                  <a:endParaRPr lang="en-US" sz="1400" dirty="0"/>
                </a:p>
              </p:txBody>
            </p:sp>
          </mc:Choice>
          <mc:Fallback xmlns="">
            <p:sp>
              <p:nvSpPr>
                <p:cNvPr id="18" name="Rectangle 17"/>
                <p:cNvSpPr>
                  <a:spLocks noRot="1" noChangeAspect="1" noMove="1" noResize="1" noEditPoints="1" noAdjustHandles="1" noChangeArrowheads="1" noChangeShapeType="1" noTextEdit="1"/>
                </p:cNvSpPr>
                <p:nvPr/>
              </p:nvSpPr>
              <p:spPr>
                <a:xfrm>
                  <a:off x="3938432" y="5185281"/>
                  <a:ext cx="1175628" cy="324769"/>
                </a:xfrm>
                <a:prstGeom prst="rect">
                  <a:avLst/>
                </a:prstGeom>
                <a:blipFill rotWithShape="0">
                  <a:blip r:embed="rId1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963216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vs. Aabb</a:t>
            </a:r>
            <a:endParaRPr lang="en-US" dirty="0"/>
          </a:p>
        </p:txBody>
      </p:sp>
      <p:sp>
        <p:nvSpPr>
          <p:cNvPr id="3" name="Content Placeholder 2"/>
          <p:cNvSpPr>
            <a:spLocks noGrp="1"/>
          </p:cNvSpPr>
          <p:nvPr>
            <p:ph idx="1"/>
          </p:nvPr>
        </p:nvSpPr>
        <p:spPr>
          <a:xfrm>
            <a:off x="838200" y="1443210"/>
            <a:ext cx="10515600" cy="4733753"/>
          </a:xfrm>
        </p:spPr>
        <p:txBody>
          <a:bodyPr>
            <a:normAutofit/>
          </a:bodyPr>
          <a:lstStyle/>
          <a:p>
            <a:pPr marL="0" indent="0">
              <a:buNone/>
            </a:pPr>
            <a:r>
              <a:rPr lang="en-US" dirty="0" smtClean="0"/>
              <a:t>What happens when there’s no intersection?</a:t>
            </a:r>
          </a:p>
          <a:p>
            <a:pPr marL="0" indent="0">
              <a:buNone/>
            </a:pPr>
            <a:endParaRPr lang="en-US" dirty="0"/>
          </a:p>
          <a:p>
            <a:pPr marL="0" indent="0">
              <a:buNone/>
            </a:pPr>
            <a:endParaRPr lang="en-US" dirty="0" smtClean="0"/>
          </a:p>
        </p:txBody>
      </p:sp>
      <mc:AlternateContent xmlns:mc="http://schemas.openxmlformats.org/markup-compatibility/2006" xmlns:a14="http://schemas.microsoft.com/office/drawing/2010/main">
        <mc:Choice Requires="a14">
          <p:sp>
            <p:nvSpPr>
              <p:cNvPr id="5" name="Rectangle 4"/>
              <p:cNvSpPr/>
              <p:nvPr/>
            </p:nvSpPr>
            <p:spPr>
              <a:xfrm>
                <a:off x="1149123" y="2548580"/>
                <a:ext cx="2299158" cy="54220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𝑚𝑖𝑛</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𝑡</m:t>
                          </m:r>
                        </m:e>
                        <m:sub>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𝑚𝑖𝑛</m:t>
                          </m:r>
                        </m:sub>
                      </m:sSub>
                    </m:oMath>
                  </m:oMathPara>
                </a14:m>
                <a:r>
                  <a:rPr lang="en-US" sz="2800" b="0" dirty="0" smtClean="0"/>
                  <a:t/>
                </a:r>
                <a:br>
                  <a:rPr lang="en-US" sz="2800" b="0" dirty="0" smtClean="0"/>
                </a:br>
                <a:endParaRPr lang="en-US" sz="2800" dirty="0"/>
              </a:p>
            </p:txBody>
          </p:sp>
        </mc:Choice>
        <mc:Fallback xmlns="">
          <p:sp>
            <p:nvSpPr>
              <p:cNvPr id="5" name="Rectangle 4"/>
              <p:cNvSpPr>
                <a:spLocks noRot="1" noChangeAspect="1" noMove="1" noResize="1" noEditPoints="1" noAdjustHandles="1" noChangeArrowheads="1" noChangeShapeType="1" noTextEdit="1"/>
              </p:cNvSpPr>
              <p:nvPr/>
            </p:nvSpPr>
            <p:spPr>
              <a:xfrm>
                <a:off x="1149123" y="2548580"/>
                <a:ext cx="2299158" cy="542200"/>
              </a:xfrm>
              <a:prstGeom prst="rect">
                <a:avLst/>
              </a:prstGeom>
              <a:blipFill rotWithShape="0">
                <a:blip r:embed="rId3"/>
                <a:stretch>
                  <a:fillRect/>
                </a:stretch>
              </a:blipFill>
            </p:spPr>
            <p:txBody>
              <a:bodyPr/>
              <a:lstStyle/>
              <a:p>
                <a:r>
                  <a:rPr lang="en-US">
                    <a:noFill/>
                  </a:rPr>
                  <a:t> </a:t>
                </a:r>
              </a:p>
            </p:txBody>
          </p:sp>
        </mc:Fallback>
      </mc:AlternateContent>
      <p:pic>
        <p:nvPicPr>
          <p:cNvPr id="30" name="Picture 29"/>
          <p:cNvPicPr>
            <a:picLocks noChangeAspect="1"/>
          </p:cNvPicPr>
          <p:nvPr/>
        </p:nvPicPr>
        <p:blipFill>
          <a:blip r:embed="rId4"/>
          <a:stretch>
            <a:fillRect/>
          </a:stretch>
        </p:blipFill>
        <p:spPr>
          <a:xfrm>
            <a:off x="5850948" y="1887247"/>
            <a:ext cx="4233864" cy="3719319"/>
          </a:xfrm>
          <a:prstGeom prst="rect">
            <a:avLst/>
          </a:prstGeom>
        </p:spPr>
      </p:pic>
      <mc:AlternateContent xmlns:mc="http://schemas.openxmlformats.org/markup-compatibility/2006" xmlns:a14="http://schemas.microsoft.com/office/drawing/2010/main">
        <mc:Choice Requires="a14">
          <p:sp>
            <p:nvSpPr>
              <p:cNvPr id="31" name="Rectangle 30"/>
              <p:cNvSpPr/>
              <p:nvPr/>
            </p:nvSpPr>
            <p:spPr>
              <a:xfrm>
                <a:off x="8615689" y="2130570"/>
                <a:ext cx="1175628" cy="3172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𝑡</m:t>
                          </m:r>
                        </m:e>
                        <m:sub>
                          <m:r>
                            <a:rPr lang="en-US" sz="1400" b="0" i="1" smtClean="0">
                              <a:latin typeface="Cambria Math" panose="02040503050406030204" pitchFamily="18" charset="0"/>
                            </a:rPr>
                            <m:t>𝑥</m:t>
                          </m:r>
                          <m:r>
                            <a:rPr lang="en-US" sz="1400" i="1">
                              <a:latin typeface="Cambria Math" panose="02040503050406030204" pitchFamily="18" charset="0"/>
                            </a:rPr>
                            <m:t>, </m:t>
                          </m:r>
                          <m:r>
                            <a:rPr lang="en-US" sz="1400" i="1">
                              <a:latin typeface="Cambria Math" panose="02040503050406030204" pitchFamily="18" charset="0"/>
                            </a:rPr>
                            <m:t>𝑚𝑎𝑥</m:t>
                          </m:r>
                        </m:sub>
                      </m:sSub>
                    </m:oMath>
                  </m:oMathPara>
                </a14:m>
                <a:endParaRPr lang="en-US" sz="1400" dirty="0"/>
              </a:p>
            </p:txBody>
          </p:sp>
        </mc:Choice>
        <mc:Fallback xmlns="">
          <p:sp>
            <p:nvSpPr>
              <p:cNvPr id="31" name="Rectangle 30"/>
              <p:cNvSpPr>
                <a:spLocks noRot="1" noChangeAspect="1" noMove="1" noResize="1" noEditPoints="1" noAdjustHandles="1" noChangeArrowheads="1" noChangeShapeType="1" noTextEdit="1"/>
              </p:cNvSpPr>
              <p:nvPr/>
            </p:nvSpPr>
            <p:spPr>
              <a:xfrm>
                <a:off x="8615689" y="2130570"/>
                <a:ext cx="1175628" cy="317203"/>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6742627" y="2972678"/>
                <a:ext cx="1175628" cy="3247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𝑡</m:t>
                          </m:r>
                        </m:e>
                        <m:sub>
                          <m:r>
                            <a:rPr lang="en-US" sz="1400" b="0" i="1" smtClean="0">
                              <a:latin typeface="Cambria Math" panose="02040503050406030204" pitchFamily="18" charset="0"/>
                            </a:rPr>
                            <m:t>𝑦</m:t>
                          </m:r>
                          <m:r>
                            <a:rPr lang="en-US" sz="1400" i="1">
                              <a:latin typeface="Cambria Math" panose="02040503050406030204" pitchFamily="18" charset="0"/>
                            </a:rPr>
                            <m:t>, </m:t>
                          </m:r>
                          <m:r>
                            <a:rPr lang="en-US" sz="1400" i="1">
                              <a:latin typeface="Cambria Math" panose="02040503050406030204" pitchFamily="18" charset="0"/>
                            </a:rPr>
                            <m:t>𝑚𝑎𝑥</m:t>
                          </m:r>
                        </m:sub>
                      </m:sSub>
                    </m:oMath>
                  </m:oMathPara>
                </a14:m>
                <a:endParaRPr lang="en-US" sz="1400" dirty="0"/>
              </a:p>
            </p:txBody>
          </p:sp>
        </mc:Choice>
        <mc:Fallback xmlns="">
          <p:sp>
            <p:nvSpPr>
              <p:cNvPr id="32" name="Rectangle 31"/>
              <p:cNvSpPr>
                <a:spLocks noRot="1" noChangeAspect="1" noMove="1" noResize="1" noEditPoints="1" noAdjustHandles="1" noChangeArrowheads="1" noChangeShapeType="1" noTextEdit="1"/>
              </p:cNvSpPr>
              <p:nvPr/>
            </p:nvSpPr>
            <p:spPr>
              <a:xfrm>
                <a:off x="6742627" y="2972678"/>
                <a:ext cx="1175628" cy="324769"/>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7574664" y="2885669"/>
                <a:ext cx="1175628" cy="3172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𝑡</m:t>
                          </m:r>
                        </m:e>
                        <m:sub>
                          <m:r>
                            <a:rPr lang="en-US" sz="1400" b="0" i="1" smtClean="0">
                              <a:latin typeface="Cambria Math" panose="02040503050406030204" pitchFamily="18" charset="0"/>
                            </a:rPr>
                            <m:t>𝑥</m:t>
                          </m:r>
                          <m:r>
                            <a:rPr lang="en-US" sz="1400" i="1">
                              <a:latin typeface="Cambria Math" panose="02040503050406030204" pitchFamily="18" charset="0"/>
                            </a:rPr>
                            <m:t>, </m:t>
                          </m:r>
                          <m:r>
                            <a:rPr lang="en-US" sz="1400" i="1">
                              <a:latin typeface="Cambria Math" panose="02040503050406030204" pitchFamily="18" charset="0"/>
                            </a:rPr>
                            <m:t>𝑚𝑖𝑛</m:t>
                          </m:r>
                        </m:sub>
                      </m:sSub>
                    </m:oMath>
                  </m:oMathPara>
                </a14:m>
                <a:endParaRPr lang="en-US" sz="1400" dirty="0"/>
              </a:p>
            </p:txBody>
          </p:sp>
        </mc:Choice>
        <mc:Fallback xmlns="">
          <p:sp>
            <p:nvSpPr>
              <p:cNvPr id="33" name="Rectangle 32"/>
              <p:cNvSpPr>
                <a:spLocks noRot="1" noChangeAspect="1" noMove="1" noResize="1" noEditPoints="1" noAdjustHandles="1" noChangeArrowheads="1" noChangeShapeType="1" noTextEdit="1"/>
              </p:cNvSpPr>
              <p:nvPr/>
            </p:nvSpPr>
            <p:spPr>
              <a:xfrm>
                <a:off x="7574664" y="2885669"/>
                <a:ext cx="1175628" cy="317203"/>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5716564" y="4289622"/>
                <a:ext cx="1175628" cy="3247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𝑡</m:t>
                          </m:r>
                        </m:e>
                        <m:sub>
                          <m:r>
                            <a:rPr lang="en-US" sz="1400" b="0" i="1" smtClean="0">
                              <a:latin typeface="Cambria Math" panose="02040503050406030204" pitchFamily="18" charset="0"/>
                            </a:rPr>
                            <m:t>𝑦</m:t>
                          </m:r>
                          <m:r>
                            <a:rPr lang="en-US" sz="1400" i="1">
                              <a:latin typeface="Cambria Math" panose="02040503050406030204" pitchFamily="18" charset="0"/>
                            </a:rPr>
                            <m:t>, </m:t>
                          </m:r>
                          <m:r>
                            <a:rPr lang="en-US" sz="1400" i="1">
                              <a:latin typeface="Cambria Math" panose="02040503050406030204" pitchFamily="18" charset="0"/>
                            </a:rPr>
                            <m:t>𝑚𝑖𝑛</m:t>
                          </m:r>
                        </m:sub>
                      </m:sSub>
                    </m:oMath>
                  </m:oMathPara>
                </a14:m>
                <a:endParaRPr lang="en-US" sz="1400" dirty="0"/>
              </a:p>
            </p:txBody>
          </p:sp>
        </mc:Choice>
        <mc:Fallback xmlns="">
          <p:sp>
            <p:nvSpPr>
              <p:cNvPr id="34" name="Rectangle 33"/>
              <p:cNvSpPr>
                <a:spLocks noRot="1" noChangeAspect="1" noMove="1" noResize="1" noEditPoints="1" noAdjustHandles="1" noChangeArrowheads="1" noChangeShapeType="1" noTextEdit="1"/>
              </p:cNvSpPr>
              <p:nvPr/>
            </p:nvSpPr>
            <p:spPr>
              <a:xfrm>
                <a:off x="5716564" y="4289622"/>
                <a:ext cx="1175628" cy="324769"/>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1083021" y="3018813"/>
                <a:ext cx="2535268" cy="55726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𝑚𝑎𝑥</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𝑡</m:t>
                          </m:r>
                        </m:e>
                        <m:sub>
                          <m:r>
                            <a:rPr lang="en-US" sz="2800" b="0" i="1" smtClean="0">
                              <a:latin typeface="Cambria Math" panose="02040503050406030204" pitchFamily="18" charset="0"/>
                            </a:rPr>
                            <m:t>𝑦</m:t>
                          </m:r>
                          <m:r>
                            <a:rPr lang="en-US" sz="2800" i="1">
                              <a:latin typeface="Cambria Math" panose="02040503050406030204" pitchFamily="18" charset="0"/>
                            </a:rPr>
                            <m:t>,</m:t>
                          </m:r>
                          <m:r>
                            <a:rPr lang="en-US" sz="2800" i="1">
                              <a:latin typeface="Cambria Math" panose="02040503050406030204" pitchFamily="18" charset="0"/>
                            </a:rPr>
                            <m:t>𝑚𝑎𝑥</m:t>
                          </m:r>
                        </m:sub>
                      </m:sSub>
                    </m:oMath>
                  </m:oMathPara>
                </a14:m>
                <a:r>
                  <a:rPr lang="en-US" sz="2800" b="0" dirty="0" smtClean="0"/>
                  <a:t/>
                </a:r>
                <a:br>
                  <a:rPr lang="en-US" sz="2800" b="0" dirty="0" smtClean="0"/>
                </a:br>
                <a:endParaRPr lang="en-US" sz="2800" dirty="0"/>
              </a:p>
            </p:txBody>
          </p:sp>
        </mc:Choice>
        <mc:Fallback xmlns="">
          <p:sp>
            <p:nvSpPr>
              <p:cNvPr id="35" name="Rectangle 34"/>
              <p:cNvSpPr>
                <a:spLocks noRot="1" noChangeAspect="1" noMove="1" noResize="1" noEditPoints="1" noAdjustHandles="1" noChangeArrowheads="1" noChangeShapeType="1" noTextEdit="1"/>
              </p:cNvSpPr>
              <p:nvPr/>
            </p:nvSpPr>
            <p:spPr>
              <a:xfrm>
                <a:off x="1083021" y="3018813"/>
                <a:ext cx="2535268" cy="557268"/>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1083021" y="5372163"/>
                <a:ext cx="4819880" cy="954107"/>
              </a:xfrm>
              <a:prstGeom prst="rect">
                <a:avLst/>
              </a:prstGeom>
            </p:spPr>
            <p:txBody>
              <a:bodyPr wrap="square">
                <a:spAutoFit/>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𝑚𝑖𝑛</m:t>
                        </m:r>
                      </m:sub>
                    </m:sSub>
                    <m:r>
                      <a:rPr lang="en-US" sz="2800" b="0" i="1" smtClean="0">
                        <a:latin typeface="Cambria Math" panose="02040503050406030204" pitchFamily="18" charset="0"/>
                      </a:rPr>
                      <m:t>&gt;</m:t>
                    </m:r>
                    <m:sSub>
                      <m:sSubPr>
                        <m:ctrlPr>
                          <a:rPr lang="en-US" sz="2800" i="1" smtClean="0">
                            <a:latin typeface="Cambria Math" panose="02040503050406030204" pitchFamily="18" charset="0"/>
                          </a:rPr>
                        </m:ctrlPr>
                      </m:sSubPr>
                      <m:e>
                        <m:r>
                          <a:rPr lang="en-US" sz="2800" i="1">
                            <a:latin typeface="Cambria Math" panose="02040503050406030204" pitchFamily="18" charset="0"/>
                          </a:rPr>
                          <m:t>𝑡</m:t>
                        </m:r>
                      </m:e>
                      <m:sub>
                        <m:r>
                          <a:rPr lang="en-US" sz="2800" i="1">
                            <a:latin typeface="Cambria Math" panose="02040503050406030204" pitchFamily="18" charset="0"/>
                          </a:rPr>
                          <m:t>𝑚</m:t>
                        </m:r>
                        <m:r>
                          <a:rPr lang="en-US" sz="2800" b="0" i="1" smtClean="0">
                            <a:latin typeface="Cambria Math" panose="02040503050406030204" pitchFamily="18" charset="0"/>
                          </a:rPr>
                          <m:t>𝑎𝑥</m:t>
                        </m:r>
                      </m:sub>
                    </m:sSub>
                    <m:r>
                      <a:rPr lang="en-US" sz="2800" b="0" i="1" smtClean="0">
                        <a:latin typeface="Cambria Math" panose="02040503050406030204" pitchFamily="18" charset="0"/>
                      </a:rPr>
                      <m:t>⇒</m:t>
                    </m:r>
                  </m:oMath>
                </a14:m>
                <a:r>
                  <a:rPr lang="en-US" sz="2800" b="0" dirty="0" smtClean="0"/>
                  <a:t> no intersection</a:t>
                </a:r>
                <a:br>
                  <a:rPr lang="en-US" sz="2800" b="0" dirty="0" smtClean="0"/>
                </a:br>
                <a:endParaRPr lang="en-US" sz="2800" dirty="0"/>
              </a:p>
            </p:txBody>
          </p:sp>
        </mc:Choice>
        <mc:Fallback xmlns="">
          <p:sp>
            <p:nvSpPr>
              <p:cNvPr id="36" name="Rectangle 35"/>
              <p:cNvSpPr>
                <a:spLocks noRot="1" noChangeAspect="1" noMove="1" noResize="1" noEditPoints="1" noAdjustHandles="1" noChangeArrowheads="1" noChangeShapeType="1" noTextEdit="1"/>
              </p:cNvSpPr>
              <p:nvPr/>
            </p:nvSpPr>
            <p:spPr>
              <a:xfrm>
                <a:off x="1083021" y="5372163"/>
                <a:ext cx="4819880" cy="954107"/>
              </a:xfrm>
              <a:prstGeom prst="rect">
                <a:avLst/>
              </a:prstGeom>
              <a:blipFill rotWithShape="0">
                <a:blip r:embed="rId10"/>
                <a:stretch>
                  <a:fillRect t="-5732"/>
                </a:stretch>
              </a:blipFill>
            </p:spPr>
            <p:txBody>
              <a:bodyPr/>
              <a:lstStyle/>
              <a:p>
                <a:r>
                  <a:rPr lang="en-US">
                    <a:noFill/>
                  </a:rPr>
                  <a:t> </a:t>
                </a:r>
              </a:p>
            </p:txBody>
          </p:sp>
        </mc:Fallback>
      </mc:AlternateContent>
    </p:spTree>
    <p:extLst>
      <p:ext uri="{BB962C8B-B14F-4D97-AF65-F5344CB8AC3E}">
        <p14:creationId xmlns:p14="http://schemas.microsoft.com/office/powerpoint/2010/main" val="31882442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2929873" y="4563675"/>
            <a:ext cx="5316638" cy="2167751"/>
          </a:xfrm>
          <a:prstGeom prst="rect">
            <a:avLst/>
          </a:prstGeom>
        </p:spPr>
      </p:pic>
      <p:sp>
        <p:nvSpPr>
          <p:cNvPr id="2" name="Title 1"/>
          <p:cNvSpPr>
            <a:spLocks noGrp="1"/>
          </p:cNvSpPr>
          <p:nvPr>
            <p:ph type="title"/>
          </p:nvPr>
        </p:nvSpPr>
        <p:spPr/>
        <p:txBody>
          <a:bodyPr/>
          <a:lstStyle/>
          <a:p>
            <a:r>
              <a:rPr lang="en-US" dirty="0" smtClean="0"/>
              <a:t>Plane vs. Point</a:t>
            </a:r>
            <a:endParaRPr lang="en-US" dirty="0"/>
          </a:p>
        </p:txBody>
      </p:sp>
      <p:sp>
        <p:nvSpPr>
          <p:cNvPr id="4" name="Content Placeholder 2"/>
          <p:cNvSpPr txBox="1">
            <a:spLocks/>
          </p:cNvSpPr>
          <p:nvPr/>
        </p:nvSpPr>
        <p:spPr>
          <a:xfrm>
            <a:off x="838200" y="1690688"/>
            <a:ext cx="10515600" cy="4486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Compute the distance from the plane:</a:t>
            </a:r>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1807685" y="2881130"/>
                <a:ext cx="2731265" cy="5433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𝑤</m:t>
                      </m:r>
                    </m:oMath>
                  </m:oMathPara>
                </a14:m>
                <a:endParaRPr lang="en-US" dirty="0" smtClean="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1807685" y="2881130"/>
                <a:ext cx="2731265" cy="543366"/>
              </a:xfrm>
              <a:prstGeom prst="rect">
                <a:avLst/>
              </a:prstGeom>
              <a:blipFill rotWithShape="0">
                <a:blip r:embed="rId4"/>
                <a:stretch>
                  <a:fillRect t="-314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p:cNvSpPr txBox="1">
                <a:spLocks/>
              </p:cNvSpPr>
              <p:nvPr/>
            </p:nvSpPr>
            <p:spPr>
              <a:xfrm>
                <a:off x="5734050" y="2383183"/>
                <a:ext cx="3422115" cy="2073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𝑥</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𝑦</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𝑧</m:t>
                                    </m:r>
                                  </m:sub>
                                </m:sSub>
                              </m:e>
                            </m:mr>
                            <m:mr>
                              <m:e>
                                <m:r>
                                  <a:rPr lang="en-US" i="1">
                                    <a:latin typeface="Cambria Math" panose="02040503050406030204" pitchFamily="18" charset="0"/>
                                  </a:rPr>
                                  <m:t>𝑑</m:t>
                                </m:r>
                              </m:e>
                            </m:mr>
                          </m:m>
                          <m:r>
                            <m:rPr>
                              <m:lit/>
                            </m:rPr>
                            <a:rPr lang="en-US" i="1">
                              <a:latin typeface="Cambria Math" panose="02040503050406030204" pitchFamily="18" charset="0"/>
                            </a:rPr>
                            <m:t> </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𝑥</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𝑦</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𝑧</m:t>
                                    </m:r>
                                  </m:sub>
                                </m:sSub>
                              </m:e>
                            </m:mr>
                            <m:mr>
                              <m:e>
                                <m:r>
                                  <a:rPr lang="en-US" i="1">
                                    <a:latin typeface="Cambria Math" panose="02040503050406030204" pitchFamily="18" charset="0"/>
                                  </a:rPr>
                                  <m:t>−1</m:t>
                                </m:r>
                              </m:e>
                            </m:mr>
                          </m:m>
                          <m:r>
                            <m:rPr>
                              <m:lit/>
                            </m:rPr>
                            <a:rPr lang="en-US" i="1">
                              <a:latin typeface="Cambria Math" panose="02040503050406030204" pitchFamily="18" charset="0"/>
                            </a:rPr>
                            <m:t> </m:t>
                          </m:r>
                        </m:e>
                      </m:d>
                      <m:r>
                        <a:rPr lang="en-US">
                          <a:latin typeface="Cambria Math" panose="02040503050406030204" pitchFamily="18" charset="0"/>
                        </a:rPr>
                        <m:t>=</m:t>
                      </m:r>
                      <m:r>
                        <m:rPr>
                          <m:sty m:val="p"/>
                        </m:rPr>
                        <a:rPr lang="en-US">
                          <a:latin typeface="Cambria Math" panose="02040503050406030204" pitchFamily="18" charset="0"/>
                        </a:rPr>
                        <m:t>w</m:t>
                      </m:r>
                    </m:oMath>
                  </m:oMathPara>
                </a14:m>
                <a:endParaRPr lang="en-US"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5734050" y="2383183"/>
                <a:ext cx="3422115" cy="2073926"/>
              </a:xfrm>
              <a:prstGeom prst="rect">
                <a:avLst/>
              </a:prstGeom>
              <a:blipFill rotWithShape="0">
                <a:blip r:embed="rId5"/>
                <a:stretch>
                  <a:fillRect t="-882"/>
                </a:stretch>
              </a:blipFill>
            </p:spPr>
            <p:txBody>
              <a:bodyPr/>
              <a:lstStyle/>
              <a:p>
                <a:r>
                  <a:rPr lang="en-US">
                    <a:noFill/>
                  </a:rPr>
                  <a:t> </a:t>
                </a:r>
              </a:p>
            </p:txBody>
          </p:sp>
        </mc:Fallback>
      </mc:AlternateContent>
      <p:sp>
        <p:nvSpPr>
          <p:cNvPr id="8" name="Content Placeholder 2"/>
          <p:cNvSpPr txBox="1">
            <a:spLocks/>
          </p:cNvSpPr>
          <p:nvPr/>
        </p:nvSpPr>
        <p:spPr>
          <a:xfrm>
            <a:off x="4848342" y="2881130"/>
            <a:ext cx="593992" cy="5433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or</a:t>
            </a:r>
          </a:p>
        </p:txBody>
      </p:sp>
      <mc:AlternateContent xmlns:mc="http://schemas.openxmlformats.org/markup-compatibility/2006" xmlns:a14="http://schemas.microsoft.com/office/drawing/2010/main">
        <mc:Choice Requires="a14">
          <p:sp>
            <p:nvSpPr>
              <p:cNvPr id="10" name="Content Placeholder 2"/>
              <p:cNvSpPr txBox="1">
                <a:spLocks/>
              </p:cNvSpPr>
              <p:nvPr/>
            </p:nvSpPr>
            <p:spPr>
              <a:xfrm>
                <a:off x="6713138" y="4463269"/>
                <a:ext cx="1108289" cy="3490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𝑤</m:t>
                      </m:r>
                      <m:r>
                        <a:rPr lang="en-US" sz="1800" b="0" i="1" smtClean="0">
                          <a:latin typeface="Cambria Math" panose="02040503050406030204" pitchFamily="18" charset="0"/>
                        </a:rPr>
                        <m:t>&lt;0</m:t>
                      </m:r>
                    </m:oMath>
                  </m:oMathPara>
                </a14:m>
                <a:endParaRPr lang="en-US" sz="1800" dirty="0" smtClean="0"/>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6713138" y="4463269"/>
                <a:ext cx="1108289" cy="34906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p:cNvSpPr txBox="1">
                <a:spLocks/>
              </p:cNvSpPr>
              <p:nvPr/>
            </p:nvSpPr>
            <p:spPr>
              <a:xfrm>
                <a:off x="3441127" y="5471923"/>
                <a:ext cx="1108289" cy="3490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𝑤</m:t>
                      </m:r>
                      <m:r>
                        <a:rPr lang="en-US" sz="1800" b="0" i="1" smtClean="0">
                          <a:latin typeface="Cambria Math" panose="02040503050406030204" pitchFamily="18" charset="0"/>
                        </a:rPr>
                        <m:t>&gt;0</m:t>
                      </m:r>
                    </m:oMath>
                  </m:oMathPara>
                </a14:m>
                <a:endParaRPr lang="en-US" sz="1800" dirty="0" smtClean="0"/>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3441127" y="5471923"/>
                <a:ext cx="1108289" cy="349060"/>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23397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353735" y="2922123"/>
            <a:ext cx="6889417" cy="3082291"/>
          </a:xfrm>
          <a:prstGeom prst="rect">
            <a:avLst/>
          </a:prstGeom>
        </p:spPr>
      </p:pic>
      <p:sp>
        <p:nvSpPr>
          <p:cNvPr id="2" name="Title 1"/>
          <p:cNvSpPr>
            <a:spLocks noGrp="1"/>
          </p:cNvSpPr>
          <p:nvPr>
            <p:ph type="title"/>
          </p:nvPr>
        </p:nvSpPr>
        <p:spPr/>
        <p:txBody>
          <a:bodyPr/>
          <a:lstStyle/>
          <a:p>
            <a:r>
              <a:rPr lang="en-US" dirty="0" smtClean="0"/>
              <a:t>Plane vs. Point</a:t>
            </a:r>
            <a:endParaRPr lang="en-US" dirty="0"/>
          </a:p>
        </p:txBody>
      </p:sp>
      <p:sp>
        <p:nvSpPr>
          <p:cNvPr id="4" name="Content Placeholder 2"/>
          <p:cNvSpPr txBox="1">
            <a:spLocks/>
          </p:cNvSpPr>
          <p:nvPr/>
        </p:nvSpPr>
        <p:spPr>
          <a:xfrm>
            <a:off x="838200" y="1690688"/>
            <a:ext cx="10515600" cy="4486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What about numerical robustness (thick planes)?</a:t>
            </a:r>
          </a:p>
        </p:txBody>
      </p:sp>
      <mc:AlternateContent xmlns:mc="http://schemas.openxmlformats.org/markup-compatibility/2006" xmlns:a14="http://schemas.microsoft.com/office/drawing/2010/main">
        <mc:Choice Requires="a14">
          <p:sp>
            <p:nvSpPr>
              <p:cNvPr id="10" name="Content Placeholder 2"/>
              <p:cNvSpPr txBox="1">
                <a:spLocks/>
              </p:cNvSpPr>
              <p:nvPr/>
            </p:nvSpPr>
            <p:spPr>
              <a:xfrm>
                <a:off x="8189948" y="2841721"/>
                <a:ext cx="1108289" cy="3490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𝑤</m:t>
                      </m:r>
                      <m:r>
                        <a:rPr lang="en-US" sz="1800" b="0" i="1" smtClean="0">
                          <a:latin typeface="Cambria Math" panose="02040503050406030204" pitchFamily="18" charset="0"/>
                        </a:rPr>
                        <m:t>&lt;−</m:t>
                      </m:r>
                      <m:r>
                        <a:rPr lang="en-US" sz="1800" b="0" i="1" smtClean="0">
                          <a:latin typeface="Cambria Math" panose="02040503050406030204" pitchFamily="18" charset="0"/>
                        </a:rPr>
                        <m:t>𝜖</m:t>
                      </m:r>
                    </m:oMath>
                  </m:oMathPara>
                </a14:m>
                <a:endParaRPr lang="en-US" sz="1800" dirty="0" smtClean="0"/>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8189948" y="2841721"/>
                <a:ext cx="1108289" cy="34906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p:cNvSpPr txBox="1">
                <a:spLocks/>
              </p:cNvSpPr>
              <p:nvPr/>
            </p:nvSpPr>
            <p:spPr>
              <a:xfrm>
                <a:off x="4080105" y="4854978"/>
                <a:ext cx="1108289" cy="3490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𝑤</m:t>
                      </m:r>
                      <m:r>
                        <a:rPr lang="en-US" sz="1800" b="0" i="1" smtClean="0">
                          <a:latin typeface="Cambria Math" panose="02040503050406030204" pitchFamily="18" charset="0"/>
                        </a:rPr>
                        <m:t>&gt;</m:t>
                      </m:r>
                      <m:r>
                        <a:rPr lang="en-US" sz="1800" b="0" i="1" smtClean="0">
                          <a:latin typeface="Cambria Math" panose="02040503050406030204" pitchFamily="18" charset="0"/>
                        </a:rPr>
                        <m:t>𝜖</m:t>
                      </m:r>
                    </m:oMath>
                  </m:oMathPara>
                </a14:m>
                <a:endParaRPr lang="en-US" sz="1800" dirty="0" smtClean="0"/>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4080105" y="4854978"/>
                <a:ext cx="1108289" cy="34906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p:cNvSpPr txBox="1">
                <a:spLocks/>
              </p:cNvSpPr>
              <p:nvPr/>
            </p:nvSpPr>
            <p:spPr>
              <a:xfrm>
                <a:off x="6867923" y="3584764"/>
                <a:ext cx="1626082" cy="458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m:t>
                      </m:r>
                      <m:r>
                        <a:rPr lang="en-US" sz="1800" b="0" i="1" smtClean="0">
                          <a:latin typeface="Cambria Math" panose="02040503050406030204" pitchFamily="18" charset="0"/>
                        </a:rPr>
                        <m:t>𝜖</m:t>
                      </m:r>
                      <m:r>
                        <a:rPr lang="en-US" sz="1800" b="0" i="1" smtClean="0">
                          <a:latin typeface="Cambria Math" panose="02040503050406030204" pitchFamily="18" charset="0"/>
                        </a:rPr>
                        <m:t>≤</m:t>
                      </m:r>
                      <m:r>
                        <a:rPr lang="en-US" sz="1800" b="0" i="1" smtClean="0">
                          <a:latin typeface="Cambria Math" panose="02040503050406030204" pitchFamily="18" charset="0"/>
                        </a:rPr>
                        <m:t>𝑤</m:t>
                      </m:r>
                      <m:r>
                        <a:rPr lang="en-US" sz="1800" b="0" i="1" smtClean="0">
                          <a:latin typeface="Cambria Math" panose="02040503050406030204" pitchFamily="18" charset="0"/>
                        </a:rPr>
                        <m:t>≤</m:t>
                      </m:r>
                      <m:r>
                        <a:rPr lang="en-US" sz="1800" b="0" i="1" smtClean="0">
                          <a:latin typeface="Cambria Math" panose="02040503050406030204" pitchFamily="18" charset="0"/>
                        </a:rPr>
                        <m:t>𝜖</m:t>
                      </m:r>
                    </m:oMath>
                  </m:oMathPara>
                </a14:m>
                <a:endParaRPr lang="en-US" sz="1800" dirty="0" smtClean="0"/>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6867923" y="3584764"/>
                <a:ext cx="1626082" cy="458425"/>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459724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Plane vs. Triangle</a:t>
            </a:r>
            <a:endParaRPr lang="en-US" dirty="0"/>
          </a:p>
        </p:txBody>
      </p:sp>
      <p:sp>
        <p:nvSpPr>
          <p:cNvPr id="3" name="Content Placeholder 2"/>
          <p:cNvSpPr>
            <a:spLocks noGrp="1"/>
          </p:cNvSpPr>
          <p:nvPr>
            <p:ph idx="1"/>
          </p:nvPr>
        </p:nvSpPr>
        <p:spPr>
          <a:xfrm>
            <a:off x="838200" y="1498294"/>
            <a:ext cx="10515600" cy="694063"/>
          </a:xfrm>
        </p:spPr>
        <p:txBody>
          <a:bodyPr>
            <a:normAutofit/>
          </a:bodyPr>
          <a:lstStyle/>
          <a:p>
            <a:pPr marL="0" indent="0">
              <a:buNone/>
            </a:pPr>
            <a:r>
              <a:rPr lang="en-US" dirty="0" smtClean="0"/>
              <a:t>Combine the results of Point vs. Plane for all the points?</a:t>
            </a:r>
          </a:p>
        </p:txBody>
      </p:sp>
      <p:pic>
        <p:nvPicPr>
          <p:cNvPr id="4" name="Picture 3"/>
          <p:cNvPicPr>
            <a:picLocks noChangeAspect="1"/>
          </p:cNvPicPr>
          <p:nvPr/>
        </p:nvPicPr>
        <p:blipFill>
          <a:blip r:embed="rId3"/>
          <a:stretch>
            <a:fillRect/>
          </a:stretch>
        </p:blipFill>
        <p:spPr>
          <a:xfrm>
            <a:off x="1141922" y="1924131"/>
            <a:ext cx="8997963" cy="3675209"/>
          </a:xfrm>
          <a:prstGeom prst="rect">
            <a:avLst/>
          </a:prstGeom>
        </p:spPr>
      </p:pic>
      <p:sp>
        <p:nvSpPr>
          <p:cNvPr id="6" name="Content Placeholder 2"/>
          <p:cNvSpPr txBox="1">
            <a:spLocks/>
          </p:cNvSpPr>
          <p:nvPr/>
        </p:nvSpPr>
        <p:spPr>
          <a:xfrm>
            <a:off x="1871765" y="5409164"/>
            <a:ext cx="739235" cy="35419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Front</a:t>
            </a:r>
          </a:p>
        </p:txBody>
      </p:sp>
      <p:sp>
        <p:nvSpPr>
          <p:cNvPr id="8" name="Content Placeholder 2"/>
          <p:cNvSpPr txBox="1">
            <a:spLocks/>
          </p:cNvSpPr>
          <p:nvPr/>
        </p:nvSpPr>
        <p:spPr>
          <a:xfrm>
            <a:off x="5357467" y="5420181"/>
            <a:ext cx="1186555" cy="35419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Overlap</a:t>
            </a:r>
          </a:p>
        </p:txBody>
      </p:sp>
      <p:sp>
        <p:nvSpPr>
          <p:cNvPr id="9" name="Content Placeholder 2"/>
          <p:cNvSpPr txBox="1">
            <a:spLocks/>
          </p:cNvSpPr>
          <p:nvPr/>
        </p:nvSpPr>
        <p:spPr>
          <a:xfrm>
            <a:off x="7169670" y="5396849"/>
            <a:ext cx="1186555" cy="35419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Behind</a:t>
            </a:r>
          </a:p>
        </p:txBody>
      </p:sp>
      <p:sp>
        <p:nvSpPr>
          <p:cNvPr id="11" name="Content Placeholder 2"/>
          <p:cNvSpPr txBox="1">
            <a:spLocks/>
          </p:cNvSpPr>
          <p:nvPr/>
        </p:nvSpPr>
        <p:spPr>
          <a:xfrm>
            <a:off x="838200" y="5931935"/>
            <a:ext cx="10515600" cy="694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What are we missing?</a:t>
            </a:r>
          </a:p>
        </p:txBody>
      </p:sp>
    </p:spTree>
    <p:extLst>
      <p:ext uri="{BB962C8B-B14F-4D97-AF65-F5344CB8AC3E}">
        <p14:creationId xmlns:p14="http://schemas.microsoft.com/office/powerpoint/2010/main" val="6695298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Plane vs. Triangle</a:t>
            </a:r>
            <a:endParaRPr lang="en-US" dirty="0"/>
          </a:p>
        </p:txBody>
      </p:sp>
      <p:sp>
        <p:nvSpPr>
          <p:cNvPr id="3" name="Content Placeholder 2"/>
          <p:cNvSpPr>
            <a:spLocks noGrp="1"/>
          </p:cNvSpPr>
          <p:nvPr>
            <p:ph idx="1"/>
          </p:nvPr>
        </p:nvSpPr>
        <p:spPr>
          <a:xfrm>
            <a:off x="838200" y="1476260"/>
            <a:ext cx="10515600" cy="4700704"/>
          </a:xfrm>
        </p:spPr>
        <p:txBody>
          <a:bodyPr/>
          <a:lstStyle/>
          <a:p>
            <a:pPr marL="0" indent="0">
              <a:buNone/>
            </a:pPr>
            <a:r>
              <a:rPr lang="en-US" dirty="0" smtClean="0"/>
              <a:t>We have to consider thick planes (epsilon)</a:t>
            </a:r>
          </a:p>
        </p:txBody>
      </p:sp>
      <p:pic>
        <p:nvPicPr>
          <p:cNvPr id="13" name="Picture 12"/>
          <p:cNvPicPr>
            <a:picLocks noChangeAspect="1"/>
          </p:cNvPicPr>
          <p:nvPr/>
        </p:nvPicPr>
        <p:blipFill>
          <a:blip r:embed="rId3"/>
          <a:stretch>
            <a:fillRect/>
          </a:stretch>
        </p:blipFill>
        <p:spPr>
          <a:xfrm>
            <a:off x="1141922" y="1924131"/>
            <a:ext cx="8997963" cy="3675209"/>
          </a:xfrm>
          <a:prstGeom prst="rect">
            <a:avLst/>
          </a:prstGeom>
        </p:spPr>
      </p:pic>
      <p:sp>
        <p:nvSpPr>
          <p:cNvPr id="14" name="Content Placeholder 2"/>
          <p:cNvSpPr txBox="1">
            <a:spLocks/>
          </p:cNvSpPr>
          <p:nvPr/>
        </p:nvSpPr>
        <p:spPr>
          <a:xfrm>
            <a:off x="1871765" y="5409164"/>
            <a:ext cx="739235" cy="35419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Front</a:t>
            </a:r>
          </a:p>
        </p:txBody>
      </p:sp>
      <p:sp>
        <p:nvSpPr>
          <p:cNvPr id="15" name="Content Placeholder 2"/>
          <p:cNvSpPr txBox="1">
            <a:spLocks/>
          </p:cNvSpPr>
          <p:nvPr/>
        </p:nvSpPr>
        <p:spPr>
          <a:xfrm>
            <a:off x="3492038" y="5396849"/>
            <a:ext cx="739235" cy="35419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Front</a:t>
            </a:r>
          </a:p>
        </p:txBody>
      </p:sp>
      <p:sp>
        <p:nvSpPr>
          <p:cNvPr id="16" name="Content Placeholder 2"/>
          <p:cNvSpPr txBox="1">
            <a:spLocks/>
          </p:cNvSpPr>
          <p:nvPr/>
        </p:nvSpPr>
        <p:spPr>
          <a:xfrm>
            <a:off x="5357467" y="5420181"/>
            <a:ext cx="1186555" cy="35419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Coplanar</a:t>
            </a:r>
          </a:p>
        </p:txBody>
      </p:sp>
      <p:sp>
        <p:nvSpPr>
          <p:cNvPr id="17" name="Content Placeholder 2"/>
          <p:cNvSpPr txBox="1">
            <a:spLocks/>
          </p:cNvSpPr>
          <p:nvPr/>
        </p:nvSpPr>
        <p:spPr>
          <a:xfrm>
            <a:off x="7169670" y="5396849"/>
            <a:ext cx="1186555" cy="35419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Behind</a:t>
            </a:r>
          </a:p>
        </p:txBody>
      </p:sp>
      <p:sp>
        <p:nvSpPr>
          <p:cNvPr id="18" name="Content Placeholder 2"/>
          <p:cNvSpPr txBox="1">
            <a:spLocks/>
          </p:cNvSpPr>
          <p:nvPr/>
        </p:nvSpPr>
        <p:spPr>
          <a:xfrm>
            <a:off x="8486403" y="5400944"/>
            <a:ext cx="1330635" cy="35419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Overlap</a:t>
            </a:r>
          </a:p>
        </p:txBody>
      </p:sp>
    </p:spTree>
    <p:extLst>
      <p:ext uri="{BB962C8B-B14F-4D97-AF65-F5344CB8AC3E}">
        <p14:creationId xmlns:p14="http://schemas.microsoft.com/office/powerpoint/2010/main" val="6316049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Plane vs. Sphere</a:t>
            </a:r>
            <a:endParaRPr lang="en-US" dirty="0"/>
          </a:p>
        </p:txBody>
      </p:sp>
      <p:sp>
        <p:nvSpPr>
          <p:cNvPr id="3" name="Content Placeholder 2"/>
          <p:cNvSpPr>
            <a:spLocks noGrp="1"/>
          </p:cNvSpPr>
          <p:nvPr>
            <p:ph idx="1"/>
          </p:nvPr>
        </p:nvSpPr>
        <p:spPr/>
        <p:txBody>
          <a:bodyPr/>
          <a:lstStyle/>
          <a:p>
            <a:pPr marL="0" indent="0">
              <a:buNone/>
            </a:pPr>
            <a:r>
              <a:rPr lang="en-US" dirty="0" smtClean="0"/>
              <a:t>Conceptually turn Plane vs. Sphere into Plane vs. Point</a:t>
            </a:r>
            <a:endParaRPr lang="en-US" dirty="0"/>
          </a:p>
        </p:txBody>
      </p:sp>
      <p:pic>
        <p:nvPicPr>
          <p:cNvPr id="4" name="Picture 3"/>
          <p:cNvPicPr>
            <a:picLocks noChangeAspect="1"/>
          </p:cNvPicPr>
          <p:nvPr/>
        </p:nvPicPr>
        <p:blipFill>
          <a:blip r:embed="rId3"/>
          <a:stretch>
            <a:fillRect/>
          </a:stretch>
        </p:blipFill>
        <p:spPr>
          <a:xfrm>
            <a:off x="414768" y="2616200"/>
            <a:ext cx="4286166" cy="2496650"/>
          </a:xfrm>
          <a:prstGeom prst="rect">
            <a:avLst/>
          </a:prstGeom>
        </p:spPr>
      </p:pic>
      <p:pic>
        <p:nvPicPr>
          <p:cNvPr id="8" name="Picture 7"/>
          <p:cNvPicPr>
            <a:picLocks noChangeAspect="1"/>
          </p:cNvPicPr>
          <p:nvPr/>
        </p:nvPicPr>
        <p:blipFill>
          <a:blip r:embed="rId4"/>
          <a:stretch>
            <a:fillRect/>
          </a:stretch>
        </p:blipFill>
        <p:spPr>
          <a:xfrm>
            <a:off x="7344393" y="3247333"/>
            <a:ext cx="4286166" cy="2735850"/>
          </a:xfrm>
          <a:prstGeom prst="rect">
            <a:avLst/>
          </a:prstGeom>
        </p:spPr>
      </p:pic>
      <p:sp>
        <p:nvSpPr>
          <p:cNvPr id="9" name="Right Arrow 8"/>
          <p:cNvSpPr/>
          <p:nvPr/>
        </p:nvSpPr>
        <p:spPr>
          <a:xfrm>
            <a:off x="5306145" y="3814544"/>
            <a:ext cx="1377108" cy="51860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771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Plane vs. Aabb</a:t>
            </a:r>
            <a:endParaRPr lang="en-US" dirty="0"/>
          </a:p>
        </p:txBody>
      </p:sp>
      <p:sp>
        <p:nvSpPr>
          <p:cNvPr id="3" name="Content Placeholder 2"/>
          <p:cNvSpPr>
            <a:spLocks noGrp="1"/>
          </p:cNvSpPr>
          <p:nvPr>
            <p:ph idx="1"/>
          </p:nvPr>
        </p:nvSpPr>
        <p:spPr/>
        <p:txBody>
          <a:bodyPr/>
          <a:lstStyle/>
          <a:p>
            <a:pPr marL="0" indent="0">
              <a:buNone/>
            </a:pPr>
            <a:r>
              <a:rPr lang="en-US" dirty="0" smtClean="0"/>
              <a:t>Method 1: Classify all points against the plane</a:t>
            </a:r>
          </a:p>
          <a:p>
            <a:pPr marL="0" indent="0">
              <a:buNone/>
            </a:pPr>
            <a:endParaRPr lang="en-US" dirty="0"/>
          </a:p>
          <a:p>
            <a:pPr marL="0" indent="0">
              <a:buNone/>
            </a:pPr>
            <a:r>
              <a:rPr lang="en-US" dirty="0" smtClean="0"/>
              <a:t>All in-front: Aabb in front</a:t>
            </a:r>
          </a:p>
          <a:p>
            <a:pPr marL="0" indent="0">
              <a:buNone/>
            </a:pPr>
            <a:r>
              <a:rPr lang="en-US" dirty="0" smtClean="0"/>
              <a:t>All behind: Aabb behind</a:t>
            </a:r>
          </a:p>
          <a:p>
            <a:pPr marL="0" indent="0">
              <a:buNone/>
            </a:pPr>
            <a:r>
              <a:rPr lang="en-US" dirty="0" smtClean="0"/>
              <a:t>Otherwise: Overlaps plane</a:t>
            </a:r>
            <a:endParaRPr lang="en-US" dirty="0"/>
          </a:p>
        </p:txBody>
      </p:sp>
    </p:spTree>
    <p:extLst>
      <p:ext uri="{BB962C8B-B14F-4D97-AF65-F5344CB8AC3E}">
        <p14:creationId xmlns:p14="http://schemas.microsoft.com/office/powerpoint/2010/main" val="17691829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Plane vs. Aabb</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Method 2: Classify the extremal points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r>
              <a:rPr lang="en-US" dirty="0" smtClean="0"/>
              <a:t>Only two points actually need to be tested</a:t>
            </a:r>
          </a:p>
          <a:p>
            <a:pPr marL="0" indent="0">
              <a:buNone/>
            </a:pPr>
            <a:r>
              <a:rPr lang="en-US" dirty="0" smtClean="0"/>
              <a:t>How do we compute these points?</a:t>
            </a:r>
            <a:endParaRPr lang="en-US" dirty="0"/>
          </a:p>
        </p:txBody>
      </p:sp>
      <p:grpSp>
        <p:nvGrpSpPr>
          <p:cNvPr id="7" name="Group 6"/>
          <p:cNvGrpSpPr/>
          <p:nvPr/>
        </p:nvGrpSpPr>
        <p:grpSpPr>
          <a:xfrm>
            <a:off x="3910810" y="2330086"/>
            <a:ext cx="3846900" cy="2325588"/>
            <a:chOff x="3315900" y="2836861"/>
            <a:chExt cx="3846900" cy="2325588"/>
          </a:xfrm>
        </p:grpSpPr>
        <p:pic>
          <p:nvPicPr>
            <p:cNvPr id="4" name="Picture 3"/>
            <p:cNvPicPr>
              <a:picLocks noChangeAspect="1"/>
            </p:cNvPicPr>
            <p:nvPr/>
          </p:nvPicPr>
          <p:blipFill>
            <a:blip r:embed="rId3"/>
            <a:stretch>
              <a:fillRect/>
            </a:stretch>
          </p:blipFill>
          <p:spPr>
            <a:xfrm>
              <a:off x="3315900" y="2990749"/>
              <a:ext cx="3566944" cy="2171700"/>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6783000" y="2836861"/>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𝑝</m:t>
                                </m:r>
                              </m:e>
                            </m:acc>
                          </m:e>
                          <m:sub>
                            <m:r>
                              <a:rPr lang="en-US" sz="1400" b="0" i="1" smtClean="0">
                                <a:latin typeface="Cambria Math" panose="02040503050406030204" pitchFamily="18" charset="0"/>
                              </a:rPr>
                              <m:t>0</m:t>
                            </m:r>
                          </m:sub>
                        </m:sSub>
                      </m:oMath>
                    </m:oMathPara>
                  </a14:m>
                  <a:endParaRPr lang="en-US" sz="1400" dirty="0"/>
                </a:p>
              </p:txBody>
            </p:sp>
          </mc:Choice>
          <mc:Fallback xmlns="">
            <p:sp>
              <p:nvSpPr>
                <p:cNvPr id="5" name="Rectangle 4"/>
                <p:cNvSpPr>
                  <a:spLocks noRot="1" noChangeAspect="1" noMove="1" noResize="1" noEditPoints="1" noAdjustHandles="1" noChangeArrowheads="1" noChangeShapeType="1" noTextEdit="1"/>
                </p:cNvSpPr>
                <p:nvPr/>
              </p:nvSpPr>
              <p:spPr>
                <a:xfrm>
                  <a:off x="6783000" y="2836861"/>
                  <a:ext cx="379800" cy="307777"/>
                </a:xfrm>
                <a:prstGeom prst="rect">
                  <a:avLst/>
                </a:prstGeom>
                <a:blipFill rotWithShape="0">
                  <a:blip r:embed="rId4"/>
                  <a:stretch>
                    <a:fillRect t="-11765" r="-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284400" y="4091086"/>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𝑝</m:t>
                                </m:r>
                              </m:e>
                            </m:acc>
                          </m:e>
                          <m:sub>
                            <m:r>
                              <a:rPr lang="en-US" sz="1400" b="0" i="1" smtClean="0">
                                <a:latin typeface="Cambria Math" panose="02040503050406030204" pitchFamily="18" charset="0"/>
                              </a:rPr>
                              <m:t>1</m:t>
                            </m:r>
                          </m:sub>
                        </m:sSub>
                      </m:oMath>
                    </m:oMathPara>
                  </a14:m>
                  <a:endParaRPr lang="en-US" sz="1400" dirty="0"/>
                </a:p>
              </p:txBody>
            </p:sp>
          </mc:Choice>
          <mc:Fallback xmlns="">
            <p:sp>
              <p:nvSpPr>
                <p:cNvPr id="6" name="Rectangle 5"/>
                <p:cNvSpPr>
                  <a:spLocks noRot="1" noChangeAspect="1" noMove="1" noResize="1" noEditPoints="1" noAdjustHandles="1" noChangeArrowheads="1" noChangeShapeType="1" noTextEdit="1"/>
                </p:cNvSpPr>
                <p:nvPr/>
              </p:nvSpPr>
              <p:spPr>
                <a:xfrm>
                  <a:off x="5284400" y="4091086"/>
                  <a:ext cx="379800" cy="307777"/>
                </a:xfrm>
                <a:prstGeom prst="rect">
                  <a:avLst/>
                </a:prstGeom>
                <a:blipFill rotWithShape="0">
                  <a:blip r:embed="rId5"/>
                  <a:stretch>
                    <a:fillRect t="-12000" r="-9524" b="-2000"/>
                  </a:stretch>
                </a:blipFill>
              </p:spPr>
              <p:txBody>
                <a:bodyPr/>
                <a:lstStyle/>
                <a:p>
                  <a:r>
                    <a:rPr lang="en-US">
                      <a:noFill/>
                    </a:rPr>
                    <a:t> </a:t>
                  </a:r>
                </a:p>
              </p:txBody>
            </p:sp>
          </mc:Fallback>
        </mc:AlternateContent>
      </p:grpSp>
    </p:spTree>
    <p:extLst>
      <p:ext uri="{BB962C8B-B14F-4D97-AF65-F5344CB8AC3E}">
        <p14:creationId xmlns:p14="http://schemas.microsoft.com/office/powerpoint/2010/main" val="552045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Ray equation: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𝑟</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𝑡</m:t>
                        </m:r>
                      </m:e>
                    </m:d>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𝑠</m:t>
                            </m:r>
                          </m:e>
                        </m:acc>
                      </m:e>
                      <m:sub>
                        <m:r>
                          <a:rPr lang="en-US" b="0" i="1" dirty="0" smtClean="0">
                            <a:latin typeface="Cambria Math" panose="02040503050406030204" pitchFamily="18" charset="0"/>
                          </a:rPr>
                          <m:t>𝑟</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𝑑</m:t>
                            </m:r>
                          </m:e>
                        </m:acc>
                      </m:e>
                      <m:sub>
                        <m:r>
                          <a:rPr lang="en-US" b="0" i="1" dirty="0" smtClean="0">
                            <a:latin typeface="Cambria Math" panose="02040503050406030204" pitchFamily="18" charset="0"/>
                          </a:rPr>
                          <m:t>𝑟</m:t>
                        </m:r>
                      </m:sub>
                    </m:sSub>
                    <m:r>
                      <a:rPr lang="en-US" b="0" i="1" dirty="0" smtClean="0">
                        <a:latin typeface="Cambria Math" panose="02040503050406030204" pitchFamily="18" charset="0"/>
                      </a:rPr>
                      <m:t>𝑡</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sp>
        <p:nvSpPr>
          <p:cNvPr id="5" name="Text Box 4"/>
          <p:cNvSpPr txBox="1">
            <a:spLocks noChangeArrowheads="1"/>
          </p:cNvSpPr>
          <p:nvPr/>
        </p:nvSpPr>
        <p:spPr bwMode="auto">
          <a:xfrm>
            <a:off x="1120000" y="3185686"/>
            <a:ext cx="4053646" cy="163121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Ray</a:t>
            </a:r>
          </a:p>
          <a:p>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Vector3 </a:t>
            </a:r>
            <a:r>
              <a:rPr lang="en-US" sz="2000" dirty="0" err="1">
                <a:solidFill>
                  <a:prstClr val="black"/>
                </a:solidFill>
                <a:latin typeface="Consolas" panose="020B0609020204030204" pitchFamily="49" charset="0"/>
              </a:rPr>
              <a:t>mStart</a:t>
            </a:r>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Vector3 </a:t>
            </a:r>
            <a:r>
              <a:rPr lang="en-US" sz="2000" dirty="0" err="1">
                <a:solidFill>
                  <a:prstClr val="black"/>
                </a:solidFill>
                <a:latin typeface="Consolas" panose="020B0609020204030204" pitchFamily="49" charset="0"/>
              </a:rPr>
              <a:t>mDirection</a:t>
            </a:r>
            <a:r>
              <a:rPr lang="en-US" sz="2000" dirty="0">
                <a:solidFill>
                  <a:prstClr val="black"/>
                </a:solidFill>
                <a:latin typeface="Consolas" panose="020B0609020204030204" pitchFamily="49" charset="0"/>
              </a:rPr>
              <a:t>;</a:t>
            </a:r>
          </a:p>
          <a:p>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p:txBody>
      </p:sp>
      <p:pic>
        <p:nvPicPr>
          <p:cNvPr id="6" name="Picture 5"/>
          <p:cNvPicPr>
            <a:picLocks noChangeAspect="1"/>
          </p:cNvPicPr>
          <p:nvPr/>
        </p:nvPicPr>
        <p:blipFill>
          <a:blip r:embed="rId4"/>
          <a:stretch>
            <a:fillRect/>
          </a:stretch>
        </p:blipFill>
        <p:spPr>
          <a:xfrm>
            <a:off x="7052211" y="2875404"/>
            <a:ext cx="3232487" cy="1068150"/>
          </a:xfrm>
          <a:prstGeom prst="rect">
            <a:avLst/>
          </a:prstGeom>
        </p:spPr>
      </p:pic>
      <mc:AlternateContent xmlns:mc="http://schemas.openxmlformats.org/markup-compatibility/2006" xmlns:a14="http://schemas.microsoft.com/office/drawing/2010/main">
        <mc:Choice Requires="a14">
          <p:sp>
            <p:nvSpPr>
              <p:cNvPr id="7" name="Rectangle 6"/>
              <p:cNvSpPr/>
              <p:nvPr/>
            </p:nvSpPr>
            <p:spPr>
              <a:xfrm>
                <a:off x="6871294" y="3924602"/>
                <a:ext cx="57610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𝑠</m:t>
                              </m:r>
                            </m:e>
                          </m:acc>
                        </m:e>
                        <m:sub>
                          <m:r>
                            <a:rPr lang="en-US" sz="1400" b="0" i="1" smtClean="0">
                              <a:latin typeface="Cambria Math" panose="02040503050406030204" pitchFamily="18" charset="0"/>
                            </a:rPr>
                            <m:t>𝑟</m:t>
                          </m:r>
                        </m:sub>
                      </m:sSub>
                    </m:oMath>
                  </m:oMathPara>
                </a14:m>
                <a:endParaRPr lang="en-US" sz="1400" dirty="0"/>
              </a:p>
            </p:txBody>
          </p:sp>
        </mc:Choice>
        <mc:Fallback xmlns="">
          <p:sp>
            <p:nvSpPr>
              <p:cNvPr id="7" name="Rectangle 6"/>
              <p:cNvSpPr>
                <a:spLocks noRot="1" noChangeAspect="1" noMove="1" noResize="1" noEditPoints="1" noAdjustHandles="1" noChangeArrowheads="1" noChangeShapeType="1" noTextEdit="1"/>
              </p:cNvSpPr>
              <p:nvPr/>
            </p:nvSpPr>
            <p:spPr>
              <a:xfrm>
                <a:off x="6871294" y="3924602"/>
                <a:ext cx="576108" cy="307777"/>
              </a:xfrm>
              <a:prstGeom prst="rect">
                <a:avLst/>
              </a:prstGeom>
              <a:blipFill rotWithShape="0">
                <a:blip r:embed="rId5"/>
                <a:stretch>
                  <a:fillRect t="-12000" r="-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8194391" y="3075448"/>
                <a:ext cx="576108" cy="33964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𝑑</m:t>
                              </m:r>
                            </m:e>
                          </m:acc>
                        </m:e>
                        <m:sub>
                          <m:r>
                            <a:rPr lang="en-US" sz="1400" b="0" i="1" smtClean="0">
                              <a:latin typeface="Cambria Math" panose="02040503050406030204" pitchFamily="18" charset="0"/>
                            </a:rPr>
                            <m:t>𝑟</m:t>
                          </m:r>
                        </m:sub>
                      </m:sSub>
                    </m:oMath>
                  </m:oMathPara>
                </a14:m>
                <a:endParaRPr lang="en-US" sz="1400" dirty="0"/>
              </a:p>
            </p:txBody>
          </p:sp>
        </mc:Choice>
        <mc:Fallback xmlns="">
          <p:sp>
            <p:nvSpPr>
              <p:cNvPr id="8" name="Rectangle 7"/>
              <p:cNvSpPr>
                <a:spLocks noRot="1" noChangeAspect="1" noMove="1" noResize="1" noEditPoints="1" noAdjustHandles="1" noChangeArrowheads="1" noChangeShapeType="1" noTextEdit="1"/>
              </p:cNvSpPr>
              <p:nvPr/>
            </p:nvSpPr>
            <p:spPr>
              <a:xfrm>
                <a:off x="8194391" y="3075448"/>
                <a:ext cx="576108" cy="339645"/>
              </a:xfrm>
              <a:prstGeom prst="rect">
                <a:avLst/>
              </a:prstGeom>
              <a:blipFill rotWithShape="0">
                <a:blip r:embed="rId6"/>
                <a:stretch>
                  <a:fillRect t="-10909" r="-2105"/>
                </a:stretch>
              </a:blipFill>
            </p:spPr>
            <p:txBody>
              <a:bodyPr/>
              <a:lstStyle/>
              <a:p>
                <a:r>
                  <a:rPr lang="en-US">
                    <a:noFill/>
                  </a:rPr>
                  <a:t> </a:t>
                </a:r>
              </a:p>
            </p:txBody>
          </p:sp>
        </mc:Fallback>
      </mc:AlternateContent>
    </p:spTree>
    <p:extLst>
      <p:ext uri="{BB962C8B-B14F-4D97-AF65-F5344CB8AC3E}">
        <p14:creationId xmlns:p14="http://schemas.microsoft.com/office/powerpoint/2010/main" val="39244494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Plane vs. Aabb</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How can we find the point furthest in a direction?</a:t>
                </a:r>
              </a:p>
              <a:p>
                <a:pPr marL="0" indent="0">
                  <a:buNone/>
                </a:pPr>
                <a:r>
                  <a:rPr lang="en-US" dirty="0" smtClean="0"/>
                  <a:t>All points can be computed from the center and half-extents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Can determine </a:t>
                </a:r>
                <a14:m>
                  <m:oMath xmlns:m="http://schemas.openxmlformats.org/officeDocument/2006/math">
                    <m:r>
                      <a:rPr lang="en-US" b="0" i="1" smtClean="0">
                        <a:latin typeface="Cambria Math" panose="02040503050406030204" pitchFamily="18" charset="0"/>
                      </a:rPr>
                      <m:t>+</m:t>
                    </m:r>
                  </m:oMath>
                </a14:m>
                <a:r>
                  <a:rPr lang="en-US" dirty="0" smtClean="0"/>
                  <a:t> or </a:t>
                </a:r>
                <a14:m>
                  <m:oMath xmlns:m="http://schemas.openxmlformats.org/officeDocument/2006/math">
                    <m:r>
                      <a:rPr lang="en-US" b="0" i="1" smtClean="0">
                        <a:latin typeface="Cambria Math" panose="02040503050406030204" pitchFamily="18" charset="0"/>
                      </a:rPr>
                      <m:t>−</m:t>
                    </m:r>
                  </m:oMath>
                </a14:m>
                <a:r>
                  <a:rPr lang="en-US" dirty="0" smtClean="0"/>
                  <a:t> based upon sign of the vector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grpSp>
        <p:nvGrpSpPr>
          <p:cNvPr id="13" name="Group 12"/>
          <p:cNvGrpSpPr/>
          <p:nvPr/>
        </p:nvGrpSpPr>
        <p:grpSpPr>
          <a:xfrm>
            <a:off x="5091167" y="3163540"/>
            <a:ext cx="1314225" cy="1355467"/>
            <a:chOff x="6177017" y="2785547"/>
            <a:chExt cx="1314225" cy="1355467"/>
          </a:xfrm>
        </p:grpSpPr>
        <p:pic>
          <p:nvPicPr>
            <p:cNvPr id="8" name="Picture 7"/>
            <p:cNvPicPr>
              <a:picLocks noChangeAspect="1"/>
            </p:cNvPicPr>
            <p:nvPr/>
          </p:nvPicPr>
          <p:blipFill>
            <a:blip r:embed="rId4"/>
            <a:stretch>
              <a:fillRect/>
            </a:stretch>
          </p:blipFill>
          <p:spPr>
            <a:xfrm>
              <a:off x="6177017" y="2785547"/>
              <a:ext cx="1314225" cy="1355467"/>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993098" y="3190849"/>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𝑥</m:t>
                            </m:r>
                          </m:sub>
                        </m:sSub>
                      </m:oMath>
                    </m:oMathPara>
                  </a14:m>
                  <a:endParaRPr lang="en-US" sz="1400" dirty="0"/>
                </a:p>
              </p:txBody>
            </p:sp>
          </mc:Choice>
          <mc:Fallback xmlns="">
            <p:sp>
              <p:nvSpPr>
                <p:cNvPr id="9" name="Rectangle 8"/>
                <p:cNvSpPr>
                  <a:spLocks noRot="1" noChangeAspect="1" noMove="1" noResize="1" noEditPoints="1" noAdjustHandles="1" noChangeArrowheads="1" noChangeShapeType="1" noTextEdit="1"/>
                </p:cNvSpPr>
                <p:nvPr/>
              </p:nvSpPr>
              <p:spPr>
                <a:xfrm>
                  <a:off x="6993098" y="3190849"/>
                  <a:ext cx="379800" cy="30777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6749619" y="2905298"/>
                  <a:ext cx="379800" cy="3247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𝑦</m:t>
                            </m:r>
                          </m:sub>
                        </m:sSub>
                      </m:oMath>
                    </m:oMathPara>
                  </a14:m>
                  <a:endParaRPr lang="en-US" sz="1400" dirty="0"/>
                </a:p>
              </p:txBody>
            </p:sp>
          </mc:Choice>
          <mc:Fallback xmlns="">
            <p:sp>
              <p:nvSpPr>
                <p:cNvPr id="10" name="Rectangle 9"/>
                <p:cNvSpPr>
                  <a:spLocks noRot="1" noChangeAspect="1" noMove="1" noResize="1" noEditPoints="1" noAdjustHandles="1" noChangeArrowheads="1" noChangeShapeType="1" noTextEdit="1"/>
                </p:cNvSpPr>
                <p:nvPr/>
              </p:nvSpPr>
              <p:spPr>
                <a:xfrm>
                  <a:off x="6749619" y="2905298"/>
                  <a:ext cx="379800" cy="324769"/>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644229" y="3431679"/>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𝑐</m:t>
                            </m:r>
                          </m:e>
                        </m:acc>
                      </m:oMath>
                    </m:oMathPara>
                  </a14:m>
                  <a:endParaRPr lang="en-US" sz="1400" dirty="0"/>
                </a:p>
              </p:txBody>
            </p:sp>
          </mc:Choice>
          <mc:Fallback xmlns="">
            <p:sp>
              <p:nvSpPr>
                <p:cNvPr id="11" name="Rectangle 10"/>
                <p:cNvSpPr>
                  <a:spLocks noRot="1" noChangeAspect="1" noMove="1" noResize="1" noEditPoints="1" noAdjustHandles="1" noChangeArrowheads="1" noChangeShapeType="1" noTextEdit="1"/>
                </p:cNvSpPr>
                <p:nvPr/>
              </p:nvSpPr>
              <p:spPr>
                <a:xfrm>
                  <a:off x="6644229" y="3431679"/>
                  <a:ext cx="379800" cy="307777"/>
                </a:xfrm>
                <a:prstGeom prst="rect">
                  <a:avLst/>
                </a:prstGeom>
                <a:blipFill rotWithShape="0">
                  <a:blip r:embed="rId7"/>
                  <a:stretch>
                    <a:fillRect t="-12000" r="-19355"/>
                  </a:stretch>
                </a:blipFill>
              </p:spPr>
              <p:txBody>
                <a:bodyPr/>
                <a:lstStyle/>
                <a:p>
                  <a:r>
                    <a:rPr lang="en-US">
                      <a:noFill/>
                    </a:rPr>
                    <a:t> </a:t>
                  </a:r>
                </a:p>
              </p:txBody>
            </p:sp>
          </mc:Fallback>
        </mc:AlternateContent>
      </p:grpSp>
    </p:spTree>
    <p:extLst>
      <p:ext uri="{BB962C8B-B14F-4D97-AF65-F5344CB8AC3E}">
        <p14:creationId xmlns:p14="http://schemas.microsoft.com/office/powerpoint/2010/main" val="5223026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Plane vs. Aabb</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Method 3: Turn into Plane vs. Sphere</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err="1" smtClean="0"/>
                  <a:t>Aabbs</a:t>
                </a:r>
                <a:r>
                  <a:rPr lang="en-US" dirty="0" smtClean="0"/>
                  <a:t> are symmetric</a:t>
                </a:r>
              </a:p>
              <a:p>
                <a:pPr marL="0" indent="0">
                  <a:buNone/>
                </a:pPr>
                <a:r>
                  <a:rPr lang="en-US" dirty="0" smtClean="0"/>
                  <a:t>A “radius” can be defined</a:t>
                </a:r>
              </a:p>
              <a:p>
                <a:pPr marL="0" indent="0">
                  <a:buNone/>
                </a:pPr>
                <a:r>
                  <a:rPr lang="en-US" dirty="0" smtClean="0"/>
                  <a:t>Can compute </a:t>
                </a:r>
                <a14:m>
                  <m:oMath xmlns:m="http://schemas.openxmlformats.org/officeDocument/2006/math">
                    <m:r>
                      <a:rPr lang="en-US" b="0" i="1" smtClean="0">
                        <a:latin typeface="Cambria Math" panose="02040503050406030204" pitchFamily="18" charset="0"/>
                      </a:rPr>
                      <m:t>𝑟</m:t>
                    </m:r>
                  </m:oMath>
                </a14:m>
                <a:r>
                  <a:rPr lang="en-US" dirty="0" smtClean="0"/>
                  <a:t> directly without computing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0</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grpSp>
        <p:nvGrpSpPr>
          <p:cNvPr id="11" name="Group 10"/>
          <p:cNvGrpSpPr/>
          <p:nvPr/>
        </p:nvGrpSpPr>
        <p:grpSpPr>
          <a:xfrm>
            <a:off x="5915265" y="1690688"/>
            <a:ext cx="4854335" cy="4124287"/>
            <a:chOff x="7430667" y="3150457"/>
            <a:chExt cx="3825635" cy="3250294"/>
          </a:xfrm>
        </p:grpSpPr>
        <p:pic>
          <p:nvPicPr>
            <p:cNvPr id="8" name="Picture 7"/>
            <p:cNvPicPr>
              <a:picLocks noChangeAspect="1"/>
            </p:cNvPicPr>
            <p:nvPr/>
          </p:nvPicPr>
          <p:blipFill>
            <a:blip r:embed="rId4"/>
            <a:stretch>
              <a:fillRect/>
            </a:stretch>
          </p:blipFill>
          <p:spPr>
            <a:xfrm>
              <a:off x="7430667" y="3375799"/>
              <a:ext cx="3538014" cy="3024952"/>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9437920" y="3934817"/>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𝑟</m:t>
                        </m:r>
                      </m:oMath>
                    </m:oMathPara>
                  </a14:m>
                  <a:endParaRPr lang="en-US" sz="1400" dirty="0"/>
                </a:p>
              </p:txBody>
            </p:sp>
          </mc:Choice>
          <mc:Fallback xmlns="">
            <p:sp>
              <p:nvSpPr>
                <p:cNvPr id="5" name="Rectangle 4"/>
                <p:cNvSpPr>
                  <a:spLocks noRot="1" noChangeAspect="1" noMove="1" noResize="1" noEditPoints="1" noAdjustHandles="1" noChangeArrowheads="1" noChangeShapeType="1" noTextEdit="1"/>
                </p:cNvSpPr>
                <p:nvPr/>
              </p:nvSpPr>
              <p:spPr>
                <a:xfrm>
                  <a:off x="9437920" y="3934817"/>
                  <a:ext cx="379800" cy="30777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9677091" y="3150457"/>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𝑛</m:t>
                            </m:r>
                          </m:e>
                        </m:acc>
                      </m:oMath>
                    </m:oMathPara>
                  </a14:m>
                  <a:endParaRPr lang="en-US" sz="1400" dirty="0"/>
                </a:p>
              </p:txBody>
            </p:sp>
          </mc:Choice>
          <mc:Fallback xmlns="">
            <p:sp>
              <p:nvSpPr>
                <p:cNvPr id="6" name="Rectangle 5"/>
                <p:cNvSpPr>
                  <a:spLocks noRot="1" noChangeAspect="1" noMove="1" noResize="1" noEditPoints="1" noAdjustHandles="1" noChangeArrowheads="1" noChangeShapeType="1" noTextEdit="1"/>
                </p:cNvSpPr>
                <p:nvPr/>
              </p:nvSpPr>
              <p:spPr>
                <a:xfrm>
                  <a:off x="9677091" y="3150457"/>
                  <a:ext cx="379800" cy="30777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0250720" y="4799375"/>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𝑐</m:t>
                            </m:r>
                          </m:e>
                        </m:acc>
                      </m:oMath>
                    </m:oMathPara>
                  </a14:m>
                  <a:endParaRPr lang="en-US" sz="1400" dirty="0"/>
                </a:p>
              </p:txBody>
            </p:sp>
          </mc:Choice>
          <mc:Fallback xmlns="">
            <p:sp>
              <p:nvSpPr>
                <p:cNvPr id="9" name="Rectangle 8"/>
                <p:cNvSpPr>
                  <a:spLocks noRot="1" noChangeAspect="1" noMove="1" noResize="1" noEditPoints="1" noAdjustHandles="1" noChangeArrowheads="1" noChangeShapeType="1" noTextEdit="1"/>
                </p:cNvSpPr>
                <p:nvPr/>
              </p:nvSpPr>
              <p:spPr>
                <a:xfrm>
                  <a:off x="10250720" y="4799375"/>
                  <a:ext cx="379800" cy="307777"/>
                </a:xfrm>
                <a:prstGeom prst="rect">
                  <a:avLst/>
                </a:prstGeom>
                <a:blipFill rotWithShape="0">
                  <a:blip r:embed="rId7"/>
                  <a:stretch>
                    <a:fillRect t="-9375" r="-202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0876502" y="4179094"/>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𝑝</m:t>
                                </m:r>
                              </m:e>
                            </m:acc>
                          </m:e>
                          <m:sub>
                            <m:r>
                              <a:rPr lang="en-US" sz="1400" b="0" i="1" smtClean="0">
                                <a:latin typeface="Cambria Math" panose="02040503050406030204" pitchFamily="18" charset="0"/>
                              </a:rPr>
                              <m:t>0</m:t>
                            </m:r>
                          </m:sub>
                        </m:sSub>
                      </m:oMath>
                    </m:oMathPara>
                  </a14:m>
                  <a:endParaRPr lang="en-US" sz="1400" dirty="0"/>
                </a:p>
              </p:txBody>
            </p:sp>
          </mc:Choice>
          <mc:Fallback xmlns="">
            <p:sp>
              <p:nvSpPr>
                <p:cNvPr id="10" name="Rectangle 9"/>
                <p:cNvSpPr>
                  <a:spLocks noRot="1" noChangeAspect="1" noMove="1" noResize="1" noEditPoints="1" noAdjustHandles="1" noChangeArrowheads="1" noChangeShapeType="1" noTextEdit="1"/>
                </p:cNvSpPr>
                <p:nvPr/>
              </p:nvSpPr>
              <p:spPr>
                <a:xfrm>
                  <a:off x="10876502" y="4179094"/>
                  <a:ext cx="379800" cy="307777"/>
                </a:xfrm>
                <a:prstGeom prst="rect">
                  <a:avLst/>
                </a:prstGeom>
                <a:blipFill rotWithShape="0">
                  <a:blip r:embed="rId8"/>
                  <a:stretch>
                    <a:fillRect t="-9231" r="-11392"/>
                  </a:stretch>
                </a:blipFill>
              </p:spPr>
              <p:txBody>
                <a:bodyPr/>
                <a:lstStyle/>
                <a:p>
                  <a:r>
                    <a:rPr lang="en-US">
                      <a:noFill/>
                    </a:rPr>
                    <a:t> </a:t>
                  </a:r>
                </a:p>
              </p:txBody>
            </p:sp>
          </mc:Fallback>
        </mc:AlternateContent>
      </p:grpSp>
    </p:spTree>
    <p:extLst>
      <p:ext uri="{BB962C8B-B14F-4D97-AF65-F5344CB8AC3E}">
        <p14:creationId xmlns:p14="http://schemas.microsoft.com/office/powerpoint/2010/main" val="12124648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Frustum vs. Sphere Culling</a:t>
            </a:r>
            <a:endParaRPr lang="en-US" dirty="0"/>
          </a:p>
        </p:txBody>
      </p:sp>
      <p:sp>
        <p:nvSpPr>
          <p:cNvPr id="3" name="Content Placeholder 2"/>
          <p:cNvSpPr>
            <a:spLocks noGrp="1"/>
          </p:cNvSpPr>
          <p:nvPr>
            <p:ph idx="1"/>
          </p:nvPr>
        </p:nvSpPr>
        <p:spPr/>
        <p:txBody>
          <a:bodyPr/>
          <a:lstStyle/>
          <a:p>
            <a:pPr marL="0" indent="0">
              <a:buNone/>
            </a:pPr>
            <a:r>
              <a:rPr lang="en-US" dirty="0" smtClean="0"/>
              <a:t>Test all 6 planes:</a:t>
            </a:r>
            <a:endParaRPr lang="en-US" dirty="0"/>
          </a:p>
        </p:txBody>
      </p:sp>
      <p:pic>
        <p:nvPicPr>
          <p:cNvPr id="4" name="Picture 3"/>
          <p:cNvPicPr>
            <a:picLocks noChangeAspect="1"/>
          </p:cNvPicPr>
          <p:nvPr/>
        </p:nvPicPr>
        <p:blipFill>
          <a:blip r:embed="rId3"/>
          <a:stretch>
            <a:fillRect/>
          </a:stretch>
        </p:blipFill>
        <p:spPr>
          <a:xfrm>
            <a:off x="1247482" y="2506896"/>
            <a:ext cx="3565242" cy="2064144"/>
          </a:xfrm>
          <a:prstGeom prst="rect">
            <a:avLst/>
          </a:prstGeom>
        </p:spPr>
      </p:pic>
      <p:sp>
        <p:nvSpPr>
          <p:cNvPr id="7" name="Content Placeholder 2"/>
          <p:cNvSpPr txBox="1">
            <a:spLocks/>
          </p:cNvSpPr>
          <p:nvPr/>
        </p:nvSpPr>
        <p:spPr>
          <a:xfrm>
            <a:off x="2630735" y="4621741"/>
            <a:ext cx="1895549" cy="45737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Outside left plane</a:t>
            </a:r>
            <a:endParaRPr lang="en-US" dirty="0"/>
          </a:p>
        </p:txBody>
      </p:sp>
      <p:sp>
        <p:nvSpPr>
          <p:cNvPr id="8" name="Content Placeholder 2"/>
          <p:cNvSpPr txBox="1">
            <a:spLocks/>
          </p:cNvSpPr>
          <p:nvPr/>
        </p:nvSpPr>
        <p:spPr>
          <a:xfrm>
            <a:off x="990600" y="5387247"/>
            <a:ext cx="10515600" cy="942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If the sphere is outside any plane then it is outside the frustum</a:t>
            </a:r>
            <a:endParaRPr lang="en-US" dirty="0"/>
          </a:p>
        </p:txBody>
      </p:sp>
      <p:sp>
        <p:nvSpPr>
          <p:cNvPr id="9" name="Content Placeholder 2"/>
          <p:cNvSpPr txBox="1">
            <a:spLocks/>
          </p:cNvSpPr>
          <p:nvPr/>
        </p:nvSpPr>
        <p:spPr>
          <a:xfrm>
            <a:off x="7742562" y="4587729"/>
            <a:ext cx="1895549" cy="45737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Outside top plane</a:t>
            </a:r>
            <a:endParaRPr lang="en-US" dirty="0"/>
          </a:p>
        </p:txBody>
      </p:sp>
      <p:pic>
        <p:nvPicPr>
          <p:cNvPr id="10" name="Picture 9"/>
          <p:cNvPicPr>
            <a:picLocks noChangeAspect="1"/>
          </p:cNvPicPr>
          <p:nvPr/>
        </p:nvPicPr>
        <p:blipFill>
          <a:blip r:embed="rId4"/>
          <a:stretch>
            <a:fillRect/>
          </a:stretch>
        </p:blipFill>
        <p:spPr>
          <a:xfrm>
            <a:off x="7416875" y="1533536"/>
            <a:ext cx="2546922" cy="3054193"/>
          </a:xfrm>
          <a:prstGeom prst="rect">
            <a:avLst/>
          </a:prstGeom>
        </p:spPr>
      </p:pic>
    </p:spTree>
    <p:extLst>
      <p:ext uri="{BB962C8B-B14F-4D97-AF65-F5344CB8AC3E}">
        <p14:creationId xmlns:p14="http://schemas.microsoft.com/office/powerpoint/2010/main" val="3700715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Frustum vs. Sphere Culling</a:t>
            </a:r>
            <a:endParaRPr lang="en-US" dirty="0"/>
          </a:p>
        </p:txBody>
      </p:sp>
      <p:sp>
        <p:nvSpPr>
          <p:cNvPr id="3" name="Content Placeholder 2"/>
          <p:cNvSpPr>
            <a:spLocks noGrp="1"/>
          </p:cNvSpPr>
          <p:nvPr>
            <p:ph idx="1"/>
          </p:nvPr>
        </p:nvSpPr>
        <p:spPr/>
        <p:txBody>
          <a:bodyPr/>
          <a:lstStyle/>
          <a:p>
            <a:pPr marL="0" indent="0">
              <a:buNone/>
            </a:pPr>
            <a:r>
              <a:rPr lang="en-US" dirty="0" smtClean="0"/>
              <a:t>Test all 6 planes:</a:t>
            </a:r>
            <a:endParaRPr lang="en-US" dirty="0"/>
          </a:p>
        </p:txBody>
      </p:sp>
      <p:sp>
        <p:nvSpPr>
          <p:cNvPr id="8" name="Content Placeholder 2"/>
          <p:cNvSpPr txBox="1">
            <a:spLocks/>
          </p:cNvSpPr>
          <p:nvPr/>
        </p:nvSpPr>
        <p:spPr>
          <a:xfrm>
            <a:off x="990600" y="5387247"/>
            <a:ext cx="10515600" cy="942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If the sphere is inside all planes then it is inside the frustum</a:t>
            </a:r>
            <a:endParaRPr lang="en-US" dirty="0"/>
          </a:p>
        </p:txBody>
      </p:sp>
      <p:pic>
        <p:nvPicPr>
          <p:cNvPr id="5" name="Picture 4"/>
          <p:cNvPicPr>
            <a:picLocks noChangeAspect="1"/>
          </p:cNvPicPr>
          <p:nvPr/>
        </p:nvPicPr>
        <p:blipFill>
          <a:blip r:embed="rId3"/>
          <a:stretch>
            <a:fillRect/>
          </a:stretch>
        </p:blipFill>
        <p:spPr>
          <a:xfrm>
            <a:off x="4206795" y="2557158"/>
            <a:ext cx="2596786" cy="2098557"/>
          </a:xfrm>
          <a:prstGeom prst="rect">
            <a:avLst/>
          </a:prstGeom>
        </p:spPr>
      </p:pic>
    </p:spTree>
    <p:extLst>
      <p:ext uri="{BB962C8B-B14F-4D97-AF65-F5344CB8AC3E}">
        <p14:creationId xmlns:p14="http://schemas.microsoft.com/office/powerpoint/2010/main" val="25111035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Frustum vs. Sphere Culling</a:t>
            </a:r>
            <a:endParaRPr lang="en-US" dirty="0"/>
          </a:p>
        </p:txBody>
      </p:sp>
      <p:sp>
        <p:nvSpPr>
          <p:cNvPr id="3" name="Content Placeholder 2"/>
          <p:cNvSpPr>
            <a:spLocks noGrp="1"/>
          </p:cNvSpPr>
          <p:nvPr>
            <p:ph idx="1"/>
          </p:nvPr>
        </p:nvSpPr>
        <p:spPr/>
        <p:txBody>
          <a:bodyPr/>
          <a:lstStyle/>
          <a:p>
            <a:pPr marL="0" indent="0">
              <a:buNone/>
            </a:pPr>
            <a:r>
              <a:rPr lang="en-US" dirty="0" smtClean="0"/>
              <a:t>Test all 6 planes:</a:t>
            </a:r>
            <a:endParaRPr lang="en-US" dirty="0"/>
          </a:p>
        </p:txBody>
      </p:sp>
      <p:sp>
        <p:nvSpPr>
          <p:cNvPr id="8" name="Content Placeholder 2"/>
          <p:cNvSpPr txBox="1">
            <a:spLocks/>
          </p:cNvSpPr>
          <p:nvPr/>
        </p:nvSpPr>
        <p:spPr>
          <a:xfrm>
            <a:off x="990600" y="5387247"/>
            <a:ext cx="10515600" cy="942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Otherwise if the sphere overlaps any plane then it overlaps the frustum</a:t>
            </a:r>
            <a:endParaRPr lang="en-US" dirty="0"/>
          </a:p>
        </p:txBody>
      </p:sp>
      <p:pic>
        <p:nvPicPr>
          <p:cNvPr id="4" name="Picture 3"/>
          <p:cNvPicPr>
            <a:picLocks noChangeAspect="1"/>
          </p:cNvPicPr>
          <p:nvPr/>
        </p:nvPicPr>
        <p:blipFill>
          <a:blip r:embed="rId3"/>
          <a:stretch>
            <a:fillRect/>
          </a:stretch>
        </p:blipFill>
        <p:spPr>
          <a:xfrm>
            <a:off x="2277239" y="2634276"/>
            <a:ext cx="2989011" cy="2098557"/>
          </a:xfrm>
          <a:prstGeom prst="rect">
            <a:avLst/>
          </a:prstGeom>
        </p:spPr>
      </p:pic>
      <p:pic>
        <p:nvPicPr>
          <p:cNvPr id="6" name="Picture 5"/>
          <p:cNvPicPr>
            <a:picLocks noChangeAspect="1"/>
          </p:cNvPicPr>
          <p:nvPr/>
        </p:nvPicPr>
        <p:blipFill>
          <a:blip r:embed="rId4"/>
          <a:stretch>
            <a:fillRect/>
          </a:stretch>
        </p:blipFill>
        <p:spPr>
          <a:xfrm>
            <a:off x="7130667" y="2555033"/>
            <a:ext cx="2974255" cy="2465420"/>
          </a:xfrm>
          <a:prstGeom prst="rect">
            <a:avLst/>
          </a:prstGeom>
        </p:spPr>
      </p:pic>
      <p:sp>
        <p:nvSpPr>
          <p:cNvPr id="9" name="Content Placeholder 2"/>
          <p:cNvSpPr txBox="1">
            <a:spLocks/>
          </p:cNvSpPr>
          <p:nvPr/>
        </p:nvSpPr>
        <p:spPr>
          <a:xfrm>
            <a:off x="2277239" y="4709114"/>
            <a:ext cx="2570184" cy="457373"/>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Intersecting the right plane</a:t>
            </a:r>
            <a:endParaRPr lang="en-US" dirty="0"/>
          </a:p>
        </p:txBody>
      </p:sp>
      <p:sp>
        <p:nvSpPr>
          <p:cNvPr id="10" name="Content Placeholder 2"/>
          <p:cNvSpPr txBox="1">
            <a:spLocks/>
          </p:cNvSpPr>
          <p:nvPr/>
        </p:nvSpPr>
        <p:spPr>
          <a:xfrm>
            <a:off x="7729972" y="4602667"/>
            <a:ext cx="2317411" cy="457373"/>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Intersecting the left and bottom planes</a:t>
            </a:r>
            <a:endParaRPr lang="en-US" dirty="0"/>
          </a:p>
        </p:txBody>
      </p:sp>
    </p:spTree>
    <p:extLst>
      <p:ext uri="{BB962C8B-B14F-4D97-AF65-F5344CB8AC3E}">
        <p14:creationId xmlns:p14="http://schemas.microsoft.com/office/powerpoint/2010/main" val="15992218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Frustum vs. Sphere Culling</a:t>
            </a:r>
            <a:endParaRPr lang="en-US" dirty="0"/>
          </a:p>
        </p:txBody>
      </p:sp>
      <p:sp>
        <p:nvSpPr>
          <p:cNvPr id="3" name="Content Placeholder 2"/>
          <p:cNvSpPr>
            <a:spLocks noGrp="1"/>
          </p:cNvSpPr>
          <p:nvPr>
            <p:ph idx="1"/>
          </p:nvPr>
        </p:nvSpPr>
        <p:spPr/>
        <p:txBody>
          <a:bodyPr/>
          <a:lstStyle/>
          <a:p>
            <a:pPr marL="0" indent="0">
              <a:buNone/>
            </a:pPr>
            <a:r>
              <a:rPr lang="en-US" dirty="0" smtClean="0"/>
              <a:t>Note: Overlap on one plane does not guarantee an Overlap!!</a:t>
            </a:r>
            <a:endParaRPr lang="en-US" dirty="0"/>
          </a:p>
        </p:txBody>
      </p:sp>
      <p:grpSp>
        <p:nvGrpSpPr>
          <p:cNvPr id="7" name="Group 6"/>
          <p:cNvGrpSpPr/>
          <p:nvPr/>
        </p:nvGrpSpPr>
        <p:grpSpPr>
          <a:xfrm>
            <a:off x="2784143" y="2479591"/>
            <a:ext cx="6145324" cy="3043406"/>
            <a:chOff x="2806176" y="2182766"/>
            <a:chExt cx="6145324" cy="3043406"/>
          </a:xfrm>
        </p:grpSpPr>
        <p:sp>
          <p:nvSpPr>
            <p:cNvPr id="9" name="Content Placeholder 2"/>
            <p:cNvSpPr txBox="1">
              <a:spLocks/>
            </p:cNvSpPr>
            <p:nvPr/>
          </p:nvSpPr>
          <p:spPr>
            <a:xfrm>
              <a:off x="4605050" y="4768799"/>
              <a:ext cx="2555913" cy="457373"/>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Intersecting the top plane but outside the left plane</a:t>
              </a:r>
              <a:endParaRPr lang="en-US" dirty="0"/>
            </a:p>
          </p:txBody>
        </p:sp>
        <p:pic>
          <p:nvPicPr>
            <p:cNvPr id="5" name="Picture 4"/>
            <p:cNvPicPr>
              <a:picLocks noChangeAspect="1"/>
            </p:cNvPicPr>
            <p:nvPr/>
          </p:nvPicPr>
          <p:blipFill>
            <a:blip r:embed="rId3"/>
            <a:stretch>
              <a:fillRect/>
            </a:stretch>
          </p:blipFill>
          <p:spPr>
            <a:xfrm>
              <a:off x="2806176" y="2182766"/>
              <a:ext cx="6145324" cy="2584544"/>
            </a:xfrm>
            <a:prstGeom prst="rect">
              <a:avLst/>
            </a:prstGeom>
          </p:spPr>
        </p:pic>
      </p:grpSp>
    </p:spTree>
    <p:extLst>
      <p:ext uri="{BB962C8B-B14F-4D97-AF65-F5344CB8AC3E}">
        <p14:creationId xmlns:p14="http://schemas.microsoft.com/office/powerpoint/2010/main" val="30083800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Frustum vs. </a:t>
            </a:r>
            <a:r>
              <a:rPr lang="en-US" dirty="0" err="1" smtClean="0"/>
              <a:t>Aabb</a:t>
            </a:r>
            <a:r>
              <a:rPr lang="en-US" dirty="0" smtClean="0"/>
              <a:t> Culling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Same as sphere, test all 6 planes:</a:t>
            </a:r>
          </a:p>
          <a:p>
            <a:pPr marL="457200" lvl="1" indent="0">
              <a:buNone/>
            </a:pPr>
            <a:r>
              <a:rPr lang="en-US" dirty="0" smtClean="0"/>
              <a:t>If outside any return outside</a:t>
            </a:r>
          </a:p>
          <a:p>
            <a:pPr marL="457200" lvl="1" indent="0">
              <a:buNone/>
            </a:pPr>
            <a:r>
              <a:rPr lang="en-US" dirty="0" smtClean="0"/>
              <a:t>If inside all return inside</a:t>
            </a:r>
          </a:p>
          <a:p>
            <a:pPr marL="457200" lvl="1" indent="0">
              <a:buNone/>
            </a:pPr>
            <a:r>
              <a:rPr lang="en-US" dirty="0" smtClean="0"/>
              <a:t>Otherwise return overlaps</a:t>
            </a:r>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6215077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Frustum Culling vs. Frustum Intersection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Frustum Culling is an approximation, it gives false positives</a:t>
            </a:r>
          </a:p>
          <a:p>
            <a:pPr marL="0" indent="0">
              <a:buNone/>
            </a:pPr>
            <a:endParaRPr lang="en-US" dirty="0" smtClean="0"/>
          </a:p>
          <a:p>
            <a:pPr marL="0" indent="0">
              <a:buNone/>
            </a:pPr>
            <a:r>
              <a:rPr lang="en-US" dirty="0" smtClean="0"/>
              <a:t>Can you think of a case where Frustum vs. Sphere returns the wrong answer?</a:t>
            </a:r>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0149558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Frustum Culling – False Positives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This case returns Overlap when it should return outside</a:t>
            </a:r>
            <a:endParaRPr lang="en-US" dirty="0"/>
          </a:p>
        </p:txBody>
      </p:sp>
      <p:pic>
        <p:nvPicPr>
          <p:cNvPr id="4" name="Picture 3"/>
          <p:cNvPicPr>
            <a:picLocks noChangeAspect="1"/>
          </p:cNvPicPr>
          <p:nvPr/>
        </p:nvPicPr>
        <p:blipFill>
          <a:blip r:embed="rId3"/>
          <a:stretch>
            <a:fillRect/>
          </a:stretch>
        </p:blipFill>
        <p:spPr>
          <a:xfrm>
            <a:off x="3945449" y="2192344"/>
            <a:ext cx="4301101" cy="3617900"/>
          </a:xfrm>
          <a:prstGeom prst="rect">
            <a:avLst/>
          </a:prstGeom>
        </p:spPr>
      </p:pic>
      <p:sp>
        <p:nvSpPr>
          <p:cNvPr id="6" name="Content Placeholder 2"/>
          <p:cNvSpPr txBox="1">
            <a:spLocks/>
          </p:cNvSpPr>
          <p:nvPr/>
        </p:nvSpPr>
        <p:spPr>
          <a:xfrm>
            <a:off x="3107674" y="5810244"/>
            <a:ext cx="6631237" cy="7786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Note: the sphere is not outside any plane!</a:t>
            </a:r>
            <a:endParaRPr lang="en-US" dirty="0"/>
          </a:p>
        </p:txBody>
      </p:sp>
    </p:spTree>
    <p:extLst>
      <p:ext uri="{BB962C8B-B14F-4D97-AF65-F5344CB8AC3E}">
        <p14:creationId xmlns:p14="http://schemas.microsoft.com/office/powerpoint/2010/main" val="39842848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633783" y="3560123"/>
            <a:ext cx="3535698" cy="3157697"/>
          </a:xfrm>
          <a:prstGeom prst="rect">
            <a:avLst/>
          </a:prstGeom>
        </p:spPr>
      </p:pic>
      <p:sp>
        <p:nvSpPr>
          <p:cNvPr id="2" name="Title 1"/>
          <p:cNvSpPr>
            <a:spLocks noGrp="1"/>
          </p:cNvSpPr>
          <p:nvPr>
            <p:ph type="title"/>
          </p:nvPr>
        </p:nvSpPr>
        <p:spPr/>
        <p:txBody>
          <a:bodyPr/>
          <a:lstStyle/>
          <a:p>
            <a:r>
              <a:rPr lang="en-US" dirty="0" smtClean="0"/>
              <a:t>What’s missing? Quick look at SAT</a:t>
            </a:r>
            <a:endParaRPr lang="en-US" dirty="0"/>
          </a:p>
        </p:txBody>
      </p:sp>
      <p:sp>
        <p:nvSpPr>
          <p:cNvPr id="3" name="Content Placeholder 2"/>
          <p:cNvSpPr>
            <a:spLocks noGrp="1"/>
          </p:cNvSpPr>
          <p:nvPr>
            <p:ph idx="1"/>
          </p:nvPr>
        </p:nvSpPr>
        <p:spPr>
          <a:xfrm>
            <a:off x="838200" y="1462067"/>
            <a:ext cx="10515600" cy="1281132"/>
          </a:xfrm>
        </p:spPr>
        <p:txBody>
          <a:bodyPr>
            <a:normAutofit/>
          </a:bodyPr>
          <a:lstStyle/>
          <a:p>
            <a:pPr marL="0" indent="0">
              <a:buNone/>
            </a:pPr>
            <a:r>
              <a:rPr lang="en-US" dirty="0" smtClean="0"/>
              <a:t>Some extra “planes” need to be tested for correctness</a:t>
            </a:r>
          </a:p>
          <a:p>
            <a:pPr marL="0" indent="0">
              <a:buNone/>
            </a:pPr>
            <a:r>
              <a:rPr lang="en-US" dirty="0" smtClean="0"/>
              <a:t>Which planes? Well it depends… </a:t>
            </a:r>
          </a:p>
        </p:txBody>
      </p:sp>
      <p:sp>
        <p:nvSpPr>
          <p:cNvPr id="6" name="Content Placeholder 2"/>
          <p:cNvSpPr txBox="1">
            <a:spLocks/>
          </p:cNvSpPr>
          <p:nvPr/>
        </p:nvSpPr>
        <p:spPr>
          <a:xfrm>
            <a:off x="838200" y="2567573"/>
            <a:ext cx="10515600" cy="11327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Proper solution is defined by SAT (more later)</a:t>
            </a:r>
          </a:p>
          <a:p>
            <a:pPr marL="0" indent="0">
              <a:buFont typeface="Arial" panose="020B0604020202020204" pitchFamily="34" charset="0"/>
              <a:buNone/>
            </a:pPr>
            <a:r>
              <a:rPr lang="en-US" dirty="0" smtClean="0"/>
              <a:t>Basically, if you can draw a line between them they don’t intersect</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912005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Frustum</a:t>
            </a:r>
            <a:endParaRPr lang="en-US" dirty="0"/>
          </a:p>
        </p:txBody>
      </p:sp>
      <p:sp>
        <p:nvSpPr>
          <p:cNvPr id="9" name="Content Placeholder 2"/>
          <p:cNvSpPr>
            <a:spLocks noGrp="1"/>
          </p:cNvSpPr>
          <p:nvPr>
            <p:ph idx="1"/>
          </p:nvPr>
        </p:nvSpPr>
        <p:spPr>
          <a:xfrm>
            <a:off x="6902076" y="4737725"/>
            <a:ext cx="3612614" cy="517321"/>
          </a:xfrm>
        </p:spPr>
        <p:txBody>
          <a:bodyPr/>
          <a:lstStyle/>
          <a:p>
            <a:pPr marL="0" indent="0">
              <a:buNone/>
            </a:pPr>
            <a:r>
              <a:rPr lang="en-US" dirty="0" err="1" smtClean="0"/>
              <a:t>Normals</a:t>
            </a:r>
            <a:r>
              <a:rPr lang="en-US" dirty="0" smtClean="0"/>
              <a:t> point inwards</a:t>
            </a:r>
          </a:p>
        </p:txBody>
      </p:sp>
      <p:sp>
        <p:nvSpPr>
          <p:cNvPr id="4" name="Text Box 4"/>
          <p:cNvSpPr txBox="1">
            <a:spLocks noChangeArrowheads="1"/>
          </p:cNvSpPr>
          <p:nvPr/>
        </p:nvSpPr>
        <p:spPr bwMode="auto">
          <a:xfrm>
            <a:off x="1346200" y="2763922"/>
            <a:ext cx="4053646" cy="163121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Frustum</a:t>
            </a:r>
          </a:p>
          <a:p>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Plane </a:t>
            </a:r>
            <a:r>
              <a:rPr lang="en-US" sz="2000" dirty="0" err="1">
                <a:solidFill>
                  <a:prstClr val="black"/>
                </a:solidFill>
                <a:latin typeface="Consolas" panose="020B0609020204030204" pitchFamily="49" charset="0"/>
              </a:rPr>
              <a:t>mPlanes</a:t>
            </a:r>
            <a:r>
              <a:rPr lang="en-US" sz="2000" dirty="0">
                <a:solidFill>
                  <a:prstClr val="black"/>
                </a:solidFill>
                <a:latin typeface="Consolas" panose="020B0609020204030204" pitchFamily="49" charset="0"/>
              </a:rPr>
              <a:t>[6];</a:t>
            </a:r>
          </a:p>
          <a:p>
            <a:r>
              <a:rPr lang="en-US" sz="2000" dirty="0">
                <a:solidFill>
                  <a:prstClr val="black"/>
                </a:solidFill>
                <a:latin typeface="Consolas" panose="020B0609020204030204" pitchFamily="49" charset="0"/>
              </a:rPr>
              <a:t>  Vector3 </a:t>
            </a:r>
            <a:r>
              <a:rPr lang="en-US" sz="2000" dirty="0" err="1">
                <a:solidFill>
                  <a:prstClr val="black"/>
                </a:solidFill>
                <a:latin typeface="Consolas" panose="020B0609020204030204" pitchFamily="49" charset="0"/>
              </a:rPr>
              <a:t>mPoints</a:t>
            </a:r>
            <a:r>
              <a:rPr lang="en-US" sz="2000" dirty="0">
                <a:solidFill>
                  <a:prstClr val="black"/>
                </a:solidFill>
                <a:latin typeface="Consolas" panose="020B0609020204030204" pitchFamily="49" charset="0"/>
              </a:rPr>
              <a:t>[8];</a:t>
            </a:r>
          </a:p>
          <a:p>
            <a:r>
              <a:rPr lang="en-US" sz="2000" dirty="0">
                <a:solidFill>
                  <a:prstClr val="black"/>
                </a:solidFill>
                <a:latin typeface="Consolas" panose="020B0609020204030204" pitchFamily="49" charset="0"/>
              </a:rPr>
              <a:t>};</a:t>
            </a:r>
          </a:p>
        </p:txBody>
      </p:sp>
      <p:pic>
        <p:nvPicPr>
          <p:cNvPr id="7" name="Picture 6"/>
          <p:cNvPicPr>
            <a:picLocks noChangeAspect="1"/>
          </p:cNvPicPr>
          <p:nvPr/>
        </p:nvPicPr>
        <p:blipFill>
          <a:blip r:embed="rId3"/>
          <a:stretch>
            <a:fillRect/>
          </a:stretch>
        </p:blipFill>
        <p:spPr>
          <a:xfrm>
            <a:off x="7607900" y="2595280"/>
            <a:ext cx="2437200" cy="1968500"/>
          </a:xfrm>
          <a:prstGeom prst="rect">
            <a:avLst/>
          </a:prstGeom>
        </p:spPr>
      </p:pic>
    </p:spTree>
    <p:extLst>
      <p:ext uri="{BB962C8B-B14F-4D97-AF65-F5344CB8AC3E}">
        <p14:creationId xmlns:p14="http://schemas.microsoft.com/office/powerpoint/2010/main" val="17885214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Frustum Culling vs. Frustum Intersection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Why not define the proper intersection test?</a:t>
            </a:r>
          </a:p>
          <a:p>
            <a:pPr marL="457200" lvl="1" indent="0">
              <a:buNone/>
            </a:pPr>
            <a:r>
              <a:rPr lang="en-US" dirty="0" smtClean="0"/>
              <a:t>More complicated to write</a:t>
            </a:r>
          </a:p>
          <a:p>
            <a:pPr marL="457200" lvl="1" indent="0">
              <a:buNone/>
            </a:pPr>
            <a:r>
              <a:rPr lang="en-US" dirty="0" smtClean="0"/>
              <a:t>More computationally expensive</a:t>
            </a:r>
          </a:p>
          <a:p>
            <a:pPr marL="914400" lvl="2" indent="0">
              <a:buNone/>
            </a:pPr>
            <a:r>
              <a:rPr lang="en-US" dirty="0" smtClean="0"/>
              <a:t>Sphere needs 1 more test</a:t>
            </a:r>
          </a:p>
          <a:p>
            <a:pPr marL="914400" lvl="2" indent="0">
              <a:buNone/>
            </a:pPr>
            <a:r>
              <a:rPr lang="en-US" dirty="0" err="1" smtClean="0"/>
              <a:t>Aabb</a:t>
            </a:r>
            <a:r>
              <a:rPr lang="en-US" dirty="0" smtClean="0"/>
              <a:t> needs a total of 26 tests…yes…26</a:t>
            </a:r>
          </a:p>
          <a:p>
            <a:pPr marL="0" indent="0">
              <a:buNone/>
            </a:pPr>
            <a:r>
              <a:rPr lang="en-US" dirty="0" smtClean="0"/>
              <a:t>When only culling this is good enough (basic optimizations)</a:t>
            </a:r>
          </a:p>
          <a:p>
            <a:pPr marL="0" indent="0">
              <a:buNone/>
            </a:pPr>
            <a:endParaRPr lang="en-US" dirty="0" smtClean="0"/>
          </a:p>
          <a:p>
            <a:pPr marL="0" indent="0">
              <a:buNone/>
            </a:pPr>
            <a:r>
              <a:rPr lang="en-US" dirty="0" smtClean="0"/>
              <a:t>When to use the proper test?</a:t>
            </a:r>
          </a:p>
          <a:p>
            <a:pPr marL="0" indent="0">
              <a:buNone/>
            </a:pPr>
            <a:r>
              <a:rPr lang="en-US" dirty="0" smtClean="0"/>
              <a:t>When the exact answer matters! (Picking, </a:t>
            </a:r>
            <a:r>
              <a:rPr lang="en-US" dirty="0" err="1" smtClean="0"/>
              <a:t>etc</a:t>
            </a:r>
            <a:r>
              <a:rPr lang="en-US" dirty="0" smtClean="0"/>
              <a:t>…)</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6096948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Frustum Culling – Temporal Coherence</a:t>
            </a:r>
            <a:endParaRPr lang="en-US" dirty="0"/>
          </a:p>
        </p:txBody>
      </p:sp>
      <p:sp>
        <p:nvSpPr>
          <p:cNvPr id="3" name="Content Placeholder 2"/>
          <p:cNvSpPr>
            <a:spLocks noGrp="1"/>
          </p:cNvSpPr>
          <p:nvPr>
            <p:ph idx="1"/>
          </p:nvPr>
        </p:nvSpPr>
        <p:spPr/>
        <p:txBody>
          <a:bodyPr/>
          <a:lstStyle/>
          <a:p>
            <a:pPr marL="0" indent="0">
              <a:buNone/>
            </a:pPr>
            <a:r>
              <a:rPr lang="en-US" dirty="0" smtClean="0"/>
              <a:t>Once we hit a plane that is outside we can return</a:t>
            </a:r>
          </a:p>
          <a:p>
            <a:pPr marL="457200" lvl="1" indent="0">
              <a:buNone/>
            </a:pPr>
            <a:r>
              <a:rPr lang="en-US" dirty="0" smtClean="0"/>
              <a:t>Best case only 1 plane test</a:t>
            </a:r>
          </a:p>
          <a:p>
            <a:pPr marL="457200" lvl="1" indent="0">
              <a:buNone/>
            </a:pPr>
            <a:r>
              <a:rPr lang="en-US" dirty="0" smtClean="0"/>
              <a:t>Worst case 6 tests</a:t>
            </a:r>
          </a:p>
          <a:p>
            <a:pPr marL="0" indent="0">
              <a:buNone/>
            </a:pPr>
            <a:endParaRPr lang="en-US" dirty="0" smtClean="0"/>
          </a:p>
          <a:p>
            <a:pPr marL="0" indent="0">
              <a:buNone/>
            </a:pPr>
            <a:r>
              <a:rPr lang="en-US" dirty="0" smtClean="0"/>
              <a:t>Temporal Coherence: Objects don’t move much from frame to frame</a:t>
            </a:r>
          </a:p>
          <a:p>
            <a:pPr marL="457200" lvl="1" indent="0">
              <a:buNone/>
            </a:pPr>
            <a:r>
              <a:rPr lang="en-US" dirty="0" smtClean="0"/>
              <a:t>We can test the planes in any order</a:t>
            </a:r>
          </a:p>
          <a:p>
            <a:pPr marL="457200" lvl="1" indent="0">
              <a:buNone/>
            </a:pPr>
            <a:r>
              <a:rPr lang="en-US" dirty="0" smtClean="0"/>
              <a:t>Start with the last plane that returned outside!</a:t>
            </a:r>
          </a:p>
        </p:txBody>
      </p:sp>
    </p:spTree>
    <p:extLst>
      <p:ext uri="{BB962C8B-B14F-4D97-AF65-F5344CB8AC3E}">
        <p14:creationId xmlns:p14="http://schemas.microsoft.com/office/powerpoint/2010/main" val="1461660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 Test Types</a:t>
            </a:r>
            <a:endParaRPr lang="en-US" dirty="0"/>
          </a:p>
        </p:txBody>
      </p:sp>
      <p:sp>
        <p:nvSpPr>
          <p:cNvPr id="3" name="Content Placeholder 2"/>
          <p:cNvSpPr>
            <a:spLocks noGrp="1"/>
          </p:cNvSpPr>
          <p:nvPr>
            <p:ph idx="1"/>
          </p:nvPr>
        </p:nvSpPr>
        <p:spPr/>
        <p:txBody>
          <a:bodyPr/>
          <a:lstStyle/>
          <a:p>
            <a:pPr marL="0" indent="0">
              <a:buNone/>
            </a:pPr>
            <a:r>
              <a:rPr lang="en-US" dirty="0" smtClean="0"/>
              <a:t>Boolean</a:t>
            </a:r>
          </a:p>
          <a:p>
            <a:pPr marL="0" indent="0">
              <a:buNone/>
            </a:pPr>
            <a:r>
              <a:rPr lang="en-US" dirty="0" smtClean="0"/>
              <a:t>Containment</a:t>
            </a:r>
          </a:p>
          <a:p>
            <a:pPr marL="457200" lvl="1" indent="0">
              <a:buNone/>
            </a:pPr>
            <a:r>
              <a:rPr lang="en-US" dirty="0" smtClean="0"/>
              <a:t>Coplanar</a:t>
            </a:r>
            <a:r>
              <a:rPr lang="en-US" dirty="0"/>
              <a:t>, Outside, Inside, </a:t>
            </a:r>
            <a:r>
              <a:rPr lang="en-US" dirty="0" smtClean="0"/>
              <a:t>Overlap</a:t>
            </a:r>
          </a:p>
          <a:p>
            <a:pPr marL="0" indent="0">
              <a:buNone/>
            </a:pPr>
            <a:r>
              <a:rPr lang="en-US" dirty="0" smtClean="0"/>
              <a:t>Intersection</a:t>
            </a:r>
          </a:p>
          <a:p>
            <a:pPr marL="457200" lvl="1" indent="0">
              <a:buNone/>
            </a:pPr>
            <a:r>
              <a:rPr lang="en-US" dirty="0" smtClean="0"/>
              <a:t>Same as containment but typically with a t-value</a:t>
            </a:r>
            <a:endParaRPr lang="en-US" dirty="0"/>
          </a:p>
        </p:txBody>
      </p:sp>
    </p:spTree>
    <p:extLst>
      <p:ext uri="{BB962C8B-B14F-4D97-AF65-F5344CB8AC3E}">
        <p14:creationId xmlns:p14="http://schemas.microsoft.com/office/powerpoint/2010/main" val="2341382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3097</TotalTime>
  <Words>7609</Words>
  <Application>Microsoft Office PowerPoint</Application>
  <PresentationFormat>Widescreen</PresentationFormat>
  <Paragraphs>886</Paragraphs>
  <Slides>81</Slides>
  <Notes>81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Arial</vt:lpstr>
      <vt:lpstr>Calibri</vt:lpstr>
      <vt:lpstr>Calibri Light</vt:lpstr>
      <vt:lpstr>Cambria Math</vt:lpstr>
      <vt:lpstr>Consolas</vt:lpstr>
      <vt:lpstr>Verdana</vt:lpstr>
      <vt:lpstr>Office Theme</vt:lpstr>
      <vt:lpstr>Simple Intersection</vt:lpstr>
      <vt:lpstr>Simple shape review</vt:lpstr>
      <vt:lpstr>Plane</vt:lpstr>
      <vt:lpstr>Triangle</vt:lpstr>
      <vt:lpstr>Axis Aligned Bounding Box (Aabb)</vt:lpstr>
      <vt:lpstr>Sphere</vt:lpstr>
      <vt:lpstr>Ray</vt:lpstr>
      <vt:lpstr>Frustum</vt:lpstr>
      <vt:lpstr>Intersection Test Types</vt:lpstr>
      <vt:lpstr>Point vs. Sphere</vt:lpstr>
      <vt:lpstr>Sphere vs. Sphere</vt:lpstr>
      <vt:lpstr>Sphere vs. Sphere (Alternate)</vt:lpstr>
      <vt:lpstr>Point vs. Aabb</vt:lpstr>
      <vt:lpstr>Point vs. Aabb – 1 Dimension Test</vt:lpstr>
      <vt:lpstr>Point vs. Aabb – n Dimensions</vt:lpstr>
      <vt:lpstr>Aabb vs. Aabb</vt:lpstr>
      <vt:lpstr>Aabb vs. Aabb</vt:lpstr>
      <vt:lpstr>Aabb vs. Aabb</vt:lpstr>
      <vt:lpstr>Aabb vs. Aabb</vt:lpstr>
      <vt:lpstr>Aabb vs. Aabb</vt:lpstr>
      <vt:lpstr>Ray vs. Plane</vt:lpstr>
      <vt:lpstr>Ray vs. Plane</vt:lpstr>
      <vt:lpstr>Ray vs. Plane</vt:lpstr>
      <vt:lpstr>Ray vs. Plane</vt:lpstr>
      <vt:lpstr>Ray vs. Triangle</vt:lpstr>
      <vt:lpstr>Barycentric Coordinates - Triangle</vt:lpstr>
      <vt:lpstr>Barycentric Coordinates - Triangle</vt:lpstr>
      <vt:lpstr>Barycentric Coordinates - Triangle</vt:lpstr>
      <vt:lpstr>Barycentric Coordinates - Triangle</vt:lpstr>
      <vt:lpstr>Barycentric coordinates - Triangle</vt:lpstr>
      <vt:lpstr>Barycentric coordinates - Triangle</vt:lpstr>
      <vt:lpstr>Barycentric coordinates - Triangle</vt:lpstr>
      <vt:lpstr>Barycentric coordinates - Triangle</vt:lpstr>
      <vt:lpstr>Cramer’s Rule</vt:lpstr>
      <vt:lpstr>Barycentric coordinates - Triangle</vt:lpstr>
      <vt:lpstr>Barycentric coordinates (areal coordinates)</vt:lpstr>
      <vt:lpstr>Barycentric coordinates (areal coordinates)</vt:lpstr>
      <vt:lpstr>Barycentric coordinates (areal coordinates)</vt:lpstr>
      <vt:lpstr>Barycentric coordinates (areal coordinates)</vt:lpstr>
      <vt:lpstr>Barycentric coordinates - Line</vt:lpstr>
      <vt:lpstr>Barycentric coordinates – Line (Analytic)</vt:lpstr>
      <vt:lpstr>Barycentric coordinates – Line (Geometric)</vt:lpstr>
      <vt:lpstr>Misc. Barycentric coordinates facts</vt:lpstr>
      <vt:lpstr>Ray vs. Sphere</vt:lpstr>
      <vt:lpstr>Ray vs. Sphere</vt:lpstr>
      <vt:lpstr>Ray vs. Sphere – Quadratic Equation</vt:lpstr>
      <vt:lpstr>Ray vs. Sphere – Quadratic Equation</vt:lpstr>
      <vt:lpstr>Ray vs. Sphere – Quadratic Equation</vt:lpstr>
      <vt:lpstr>Ray vs. Sphere – Quadratic Equation</vt:lpstr>
      <vt:lpstr>Ray vs. Sphere – Quadratic Equation</vt:lpstr>
      <vt:lpstr>Ray vs. Sphere – Invalid t-values</vt:lpstr>
      <vt:lpstr>Ray vs. Aabb</vt:lpstr>
      <vt:lpstr>Ray vs. Aabb</vt:lpstr>
      <vt:lpstr>Ray vs. Aabb</vt:lpstr>
      <vt:lpstr>Ray vs. Aabb</vt:lpstr>
      <vt:lpstr>Ray vs. Aabb – Edge Cases</vt:lpstr>
      <vt:lpstr>Ray vs. Aabb – Edge Cases</vt:lpstr>
      <vt:lpstr>Ray vs. Aabb – Edge Cases</vt:lpstr>
      <vt:lpstr>Ray vs. Aabb – Edge Cases</vt:lpstr>
      <vt:lpstr>Ray vs. Aabb</vt:lpstr>
      <vt:lpstr>Ray vs. Aabb</vt:lpstr>
      <vt:lpstr>Ray vs. Aabb</vt:lpstr>
      <vt:lpstr>Plane vs. Point</vt:lpstr>
      <vt:lpstr>Plane vs. Point</vt:lpstr>
      <vt:lpstr>Plane vs. Triangle</vt:lpstr>
      <vt:lpstr>Plane vs. Triangle</vt:lpstr>
      <vt:lpstr>Plane vs. Sphere</vt:lpstr>
      <vt:lpstr>Plane vs. Aabb</vt:lpstr>
      <vt:lpstr>Plane vs. Aabb</vt:lpstr>
      <vt:lpstr>Plane vs. Aabb</vt:lpstr>
      <vt:lpstr>Plane vs. Aabb</vt:lpstr>
      <vt:lpstr>Frustum vs. Sphere Culling</vt:lpstr>
      <vt:lpstr>Frustum vs. Sphere Culling</vt:lpstr>
      <vt:lpstr>Frustum vs. Sphere Culling</vt:lpstr>
      <vt:lpstr>Frustum vs. Sphere Culling</vt:lpstr>
      <vt:lpstr>Frustum vs. Aabb Culling</vt:lpstr>
      <vt:lpstr>Frustum Culling vs. Frustum Intersection</vt:lpstr>
      <vt:lpstr>Frustum Culling – False Positives</vt:lpstr>
      <vt:lpstr>What’s missing? Quick look at SAT</vt:lpstr>
      <vt:lpstr>Frustum Culling vs. Frustum Intersection</vt:lpstr>
      <vt:lpstr>Frustum Culling – Temporal Coherence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Partitions</dc:title>
  <dc:creator>Joshua Davis</dc:creator>
  <cp:lastModifiedBy>ZeroDavis</cp:lastModifiedBy>
  <cp:revision>161</cp:revision>
  <dcterms:created xsi:type="dcterms:W3CDTF">2015-01-13T03:43:20Z</dcterms:created>
  <dcterms:modified xsi:type="dcterms:W3CDTF">2017-09-06T14:05:21Z</dcterms:modified>
</cp:coreProperties>
</file>