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5"/>
  </p:notesMasterIdLst>
  <p:sldIdLst>
    <p:sldId id="256" r:id="rId2"/>
    <p:sldId id="257" r:id="rId3"/>
    <p:sldId id="258" r:id="rId4"/>
    <p:sldId id="260" r:id="rId5"/>
    <p:sldId id="259" r:id="rId6"/>
    <p:sldId id="261" r:id="rId7"/>
    <p:sldId id="262" r:id="rId8"/>
    <p:sldId id="263" r:id="rId9"/>
    <p:sldId id="264" r:id="rId10"/>
    <p:sldId id="265" r:id="rId11"/>
    <p:sldId id="266"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61" autoAdjust="0"/>
    <p:restoredTop sz="76180" autoAdjust="0"/>
  </p:normalViewPr>
  <p:slideViewPr>
    <p:cSldViewPr snapToGrid="0">
      <p:cViewPr varScale="1">
        <p:scale>
          <a:sx n="88" d="100"/>
          <a:sy n="88" d="100"/>
        </p:scale>
        <p:origin x="1392" y="9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25" d="100"/>
          <a:sy n="125" d="100"/>
        </p:scale>
        <p:origin x="1398" y="-9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C9F55E-86C8-40C3-B143-2DF90D0BE23C}" type="datetimeFigureOut">
              <a:rPr lang="en-US" smtClean="0"/>
              <a:t>10/19/2016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48DFC8-8D5E-4426-9BAB-F9E6FB6C0077}" type="slidenum">
              <a:rPr lang="en-US" smtClean="0"/>
              <a:t>‹#›</a:t>
            </a:fld>
            <a:endParaRPr lang="en-US"/>
          </a:p>
        </p:txBody>
      </p:sp>
    </p:spTree>
    <p:extLst>
      <p:ext uri="{BB962C8B-B14F-4D97-AF65-F5344CB8AC3E}">
        <p14:creationId xmlns:p14="http://schemas.microsoft.com/office/powerpoint/2010/main" val="2979789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948DFC8-8D5E-4426-9BAB-F9E6FB6C0077}" type="slidenum">
              <a:rPr lang="en-US" smtClean="0"/>
              <a:t>1</a:t>
            </a:fld>
            <a:endParaRPr lang="en-US"/>
          </a:p>
        </p:txBody>
      </p:sp>
    </p:spTree>
    <p:extLst>
      <p:ext uri="{BB962C8B-B14F-4D97-AF65-F5344CB8AC3E}">
        <p14:creationId xmlns:p14="http://schemas.microsoft.com/office/powerpoint/2010/main" val="27811697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Just like</a:t>
                </a:r>
                <a:r>
                  <a:rPr lang="en-US" baseline="0" dirty="0" smtClean="0"/>
                  <a:t> with top-down construction, the basic algorithm of a bottom-up tree construction is simple. At each given step we find 2 nodes to merge and then merge them. When we only have 1 node left then we’re done.</a:t>
                </a:r>
              </a:p>
              <a:p>
                <a:endParaRPr lang="en-US" baseline="0" dirty="0" smtClean="0"/>
              </a:p>
              <a:p>
                <a:r>
                  <a:rPr lang="en-US" baseline="0" dirty="0" smtClean="0"/>
                  <a:t>The tricky part is how do we pick which 2 nodes to merge. We could at each level check every pairing. This is </a:t>
                </a:r>
                <a14:m>
                  <m:oMath xmlns:m="http://schemas.openxmlformats.org/officeDocument/2006/math">
                    <m:r>
                      <a:rPr lang="en-US" b="0" i="1" baseline="0" smtClean="0">
                        <a:latin typeface="Cambria Math" panose="02040503050406030204" pitchFamily="18" charset="0"/>
                      </a:rPr>
                      <m:t>𝑂</m:t>
                    </m:r>
                    <m:d>
                      <m:dPr>
                        <m:ctrlPr>
                          <a:rPr lang="en-US" b="0" i="1" baseline="0" smtClean="0">
                            <a:latin typeface="Cambria Math" panose="02040503050406030204" pitchFamily="18" charset="0"/>
                          </a:rPr>
                        </m:ctrlPr>
                      </m:dPr>
                      <m:e>
                        <m:sSup>
                          <m:sSupPr>
                            <m:ctrlPr>
                              <a:rPr lang="en-US" b="0" i="1" baseline="0" smtClean="0">
                                <a:latin typeface="Cambria Math" panose="02040503050406030204" pitchFamily="18" charset="0"/>
                              </a:rPr>
                            </m:ctrlPr>
                          </m:sSupPr>
                          <m:e>
                            <m:r>
                              <a:rPr lang="en-US" b="0" i="1" baseline="0" smtClean="0">
                                <a:latin typeface="Cambria Math" panose="02040503050406030204" pitchFamily="18" charset="0"/>
                              </a:rPr>
                              <m:t>𝑛</m:t>
                            </m:r>
                          </m:e>
                          <m:sup>
                            <m:r>
                              <a:rPr lang="en-US" b="0" i="1" baseline="0" smtClean="0">
                                <a:latin typeface="Cambria Math" panose="02040503050406030204" pitchFamily="18" charset="0"/>
                              </a:rPr>
                              <m:t>2</m:t>
                            </m:r>
                          </m:sup>
                        </m:sSup>
                      </m:e>
                    </m:d>
                  </m:oMath>
                </a14:m>
                <a:r>
                  <a:rPr lang="en-US" dirty="0" smtClean="0"/>
                  <a:t> which when combined with iterating</a:t>
                </a:r>
                <a:r>
                  <a:rPr lang="en-US" baseline="0" dirty="0" smtClean="0"/>
                  <a:t> up through the tree produces an algorithm that is </a:t>
                </a:r>
                <a14:m>
                  <m:oMath xmlns:m="http://schemas.openxmlformats.org/officeDocument/2006/math">
                    <m:r>
                      <a:rPr lang="en-US" b="0" i="1" baseline="0" smtClean="0">
                        <a:latin typeface="Cambria Math" panose="02040503050406030204" pitchFamily="18" charset="0"/>
                      </a:rPr>
                      <m:t>𝑂</m:t>
                    </m:r>
                    <m:d>
                      <m:dPr>
                        <m:ctrlPr>
                          <a:rPr lang="en-US" b="0" i="1" baseline="0" smtClean="0">
                            <a:latin typeface="Cambria Math" panose="02040503050406030204" pitchFamily="18" charset="0"/>
                          </a:rPr>
                        </m:ctrlPr>
                      </m:dPr>
                      <m:e>
                        <m:sSup>
                          <m:sSupPr>
                            <m:ctrlPr>
                              <a:rPr lang="en-US" b="0" i="1" baseline="0" smtClean="0">
                                <a:latin typeface="Cambria Math" panose="02040503050406030204" pitchFamily="18" charset="0"/>
                              </a:rPr>
                            </m:ctrlPr>
                          </m:sSupPr>
                          <m:e>
                            <m:r>
                              <a:rPr lang="en-US" b="0" i="1" baseline="0" smtClean="0">
                                <a:latin typeface="Cambria Math" panose="02040503050406030204" pitchFamily="18" charset="0"/>
                              </a:rPr>
                              <m:t>𝑛</m:t>
                            </m:r>
                          </m:e>
                          <m:sup>
                            <m:r>
                              <a:rPr lang="en-US" b="0" i="1" baseline="0" smtClean="0">
                                <a:latin typeface="Cambria Math" panose="02040503050406030204" pitchFamily="18" charset="0"/>
                              </a:rPr>
                              <m:t>3</m:t>
                            </m:r>
                          </m:sup>
                        </m:sSup>
                      </m:e>
                    </m:d>
                  </m:oMath>
                </a14:m>
                <a:r>
                  <a:rPr lang="en-US" dirty="0" smtClean="0"/>
                  <a:t> which is too expensive for practical use.</a:t>
                </a:r>
                <a:endParaRPr lang="en-US" dirty="0"/>
              </a:p>
            </p:txBody>
          </p:sp>
        </mc:Choice>
        <mc:Fallback xmlns="">
          <p:sp>
            <p:nvSpPr>
              <p:cNvPr id="3" name="Notes Placeholder 2"/>
              <p:cNvSpPr>
                <a:spLocks noGrp="1"/>
              </p:cNvSpPr>
              <p:nvPr>
                <p:ph type="body" idx="1"/>
              </p:nvPr>
            </p:nvSpPr>
            <p:spPr/>
            <p:txBody>
              <a:bodyPr/>
              <a:lstStyle/>
              <a:p>
                <a:r>
                  <a:rPr lang="en-US" dirty="0" smtClean="0"/>
                  <a:t>Just like</a:t>
                </a:r>
                <a:r>
                  <a:rPr lang="en-US" baseline="0" dirty="0" smtClean="0"/>
                  <a:t> with top-down construction, the basic algorithm of a bottom-up tree construction is simple. At each given step we find 2 nodes to merge and then merge them. When we only have 1 node left then we’re done.</a:t>
                </a:r>
              </a:p>
              <a:p>
                <a:endParaRPr lang="en-US" baseline="0" dirty="0" smtClean="0"/>
              </a:p>
              <a:p>
                <a:r>
                  <a:rPr lang="en-US" baseline="0" dirty="0" smtClean="0"/>
                  <a:t>The tricky part is how do we pick which 2 nodes to merge. We could at each level check every pairing. This is </a:t>
                </a:r>
                <a:r>
                  <a:rPr lang="en-US" b="0" i="0" baseline="0" smtClean="0">
                    <a:latin typeface="Cambria Math" panose="02040503050406030204" pitchFamily="18" charset="0"/>
                  </a:rPr>
                  <a:t>𝑂(𝑛^2 )</a:t>
                </a:r>
                <a:r>
                  <a:rPr lang="en-US" dirty="0" smtClean="0"/>
                  <a:t> which when combined with iterating</a:t>
                </a:r>
                <a:r>
                  <a:rPr lang="en-US" baseline="0" dirty="0" smtClean="0"/>
                  <a:t> up through the tree produces an algorithm that is </a:t>
                </a:r>
                <a:r>
                  <a:rPr lang="en-US" b="0" i="0" baseline="0" smtClean="0">
                    <a:latin typeface="Cambria Math" panose="02040503050406030204" pitchFamily="18" charset="0"/>
                  </a:rPr>
                  <a:t>𝑂(𝑛^3 )</a:t>
                </a:r>
                <a:r>
                  <a:rPr lang="en-US" dirty="0" smtClean="0"/>
                  <a:t> which is too expensive for practical use.</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10</a:t>
            </a:fld>
            <a:endParaRPr lang="en-US"/>
          </a:p>
        </p:txBody>
      </p:sp>
    </p:spTree>
    <p:extLst>
      <p:ext uri="{BB962C8B-B14F-4D97-AF65-F5344CB8AC3E}">
        <p14:creationId xmlns:p14="http://schemas.microsoft.com/office/powerpoint/2010/main" val="36127691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possible method is to sort on an axis</a:t>
            </a:r>
            <a:r>
              <a:rPr lang="en-US" baseline="0" dirty="0" smtClean="0"/>
              <a:t> like before and then group neighboring pairs together. We can alternate axes each time we group in an attempt to get a better grouping. This will produce a balanced tree, but once again is balanced good?</a:t>
            </a:r>
          </a:p>
          <a:p>
            <a:endParaRPr lang="en-US" baseline="0" dirty="0" smtClean="0"/>
          </a:p>
          <a:p>
            <a:r>
              <a:rPr lang="en-US" baseline="0" dirty="0" smtClean="0"/>
              <a:t>The tree that grouped B and C together would produce better results because there would be a lot less wasted space and we could more quickly reject regions (imagine a much large tree).</a:t>
            </a:r>
          </a:p>
        </p:txBody>
      </p:sp>
      <p:sp>
        <p:nvSpPr>
          <p:cNvPr id="4" name="Slide Number Placeholder 3"/>
          <p:cNvSpPr>
            <a:spLocks noGrp="1"/>
          </p:cNvSpPr>
          <p:nvPr>
            <p:ph type="sldNum" sz="quarter" idx="10"/>
          </p:nvPr>
        </p:nvSpPr>
        <p:spPr/>
        <p:txBody>
          <a:bodyPr/>
          <a:lstStyle/>
          <a:p>
            <a:fld id="{2948DFC8-8D5E-4426-9BAB-F9E6FB6C0077}" type="slidenum">
              <a:rPr lang="en-US" smtClean="0"/>
              <a:t>11</a:t>
            </a:fld>
            <a:endParaRPr lang="en-US"/>
          </a:p>
        </p:txBody>
      </p:sp>
    </p:spTree>
    <p:extLst>
      <p:ext uri="{BB962C8B-B14F-4D97-AF65-F5344CB8AC3E}">
        <p14:creationId xmlns:p14="http://schemas.microsoft.com/office/powerpoint/2010/main" val="7748638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method of picking</a:t>
            </a:r>
            <a:r>
              <a:rPr lang="en-US" baseline="0" dirty="0" smtClean="0"/>
              <a:t> pairs is to group the two objects that are closest together to each other. Closest neighbor algorithms can be used to find this efficiently (such as a k-d tree). Unfortunately, picking closest neighbors has no guarantee to produce a good tree. In fact, in some scenarios it can easily produce the worst case scenario.</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12</a:t>
            </a:fld>
            <a:endParaRPr lang="en-US"/>
          </a:p>
        </p:txBody>
      </p:sp>
    </p:spTree>
    <p:extLst>
      <p:ext uri="{BB962C8B-B14F-4D97-AF65-F5344CB8AC3E}">
        <p14:creationId xmlns:p14="http://schemas.microsoft.com/office/powerpoint/2010/main" val="11079789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One of the better methods (from</a:t>
                </a:r>
                <a:r>
                  <a:rPr lang="en-US" baseline="0" dirty="0" smtClean="0"/>
                  <a:t> computational efficiency) is to use some randomization. Instead of checking all pairs for the best volume or surface area which is </a:t>
                </a:r>
                <a14:m>
                  <m:oMath xmlns:m="http://schemas.openxmlformats.org/officeDocument/2006/math">
                    <m:r>
                      <a:rPr lang="en-US" b="0" i="1" baseline="0" smtClean="0">
                        <a:latin typeface="Cambria Math" panose="02040503050406030204" pitchFamily="18" charset="0"/>
                      </a:rPr>
                      <m:t>𝑂</m:t>
                    </m:r>
                    <m:d>
                      <m:dPr>
                        <m:ctrlPr>
                          <a:rPr lang="en-US" b="0" i="1" baseline="0" smtClean="0">
                            <a:latin typeface="Cambria Math" panose="02040503050406030204" pitchFamily="18" charset="0"/>
                          </a:rPr>
                        </m:ctrlPr>
                      </m:dPr>
                      <m:e>
                        <m:sSup>
                          <m:sSupPr>
                            <m:ctrlPr>
                              <a:rPr lang="en-US" b="0" i="1" baseline="0" smtClean="0">
                                <a:latin typeface="Cambria Math" panose="02040503050406030204" pitchFamily="18" charset="0"/>
                              </a:rPr>
                            </m:ctrlPr>
                          </m:sSupPr>
                          <m:e>
                            <m:r>
                              <a:rPr lang="en-US" b="0" i="1" baseline="0" smtClean="0">
                                <a:latin typeface="Cambria Math" panose="02040503050406030204" pitchFamily="18" charset="0"/>
                              </a:rPr>
                              <m:t>𝑛</m:t>
                            </m:r>
                          </m:e>
                          <m:sup>
                            <m:r>
                              <a:rPr lang="en-US" b="0" i="1" baseline="0" smtClean="0">
                                <a:latin typeface="Cambria Math" panose="02040503050406030204" pitchFamily="18" charset="0"/>
                              </a:rPr>
                              <m:t>2</m:t>
                            </m:r>
                          </m:sup>
                        </m:sSup>
                      </m:e>
                    </m:d>
                  </m:oMath>
                </a14:m>
                <a:r>
                  <a:rPr lang="en-US" dirty="0" smtClean="0"/>
                  <a:t>, we can randomly pick 1 node and then find its best</a:t>
                </a:r>
                <a:r>
                  <a:rPr lang="en-US" baseline="0" dirty="0" smtClean="0"/>
                  <a:t> pair which is only </a:t>
                </a:r>
                <a14:m>
                  <m:oMath xmlns:m="http://schemas.openxmlformats.org/officeDocument/2006/math">
                    <m:r>
                      <a:rPr lang="en-US" b="0" i="1" baseline="0" smtClean="0">
                        <a:latin typeface="Cambria Math" panose="02040503050406030204" pitchFamily="18" charset="0"/>
                      </a:rPr>
                      <m:t>𝑂</m:t>
                    </m:r>
                    <m:d>
                      <m:dPr>
                        <m:ctrlPr>
                          <a:rPr lang="en-US" b="0" i="1" baseline="0" smtClean="0">
                            <a:latin typeface="Cambria Math" panose="02040503050406030204" pitchFamily="18" charset="0"/>
                          </a:rPr>
                        </m:ctrlPr>
                      </m:dPr>
                      <m:e>
                        <m:r>
                          <a:rPr lang="en-US" b="0" i="1" baseline="0" smtClean="0">
                            <a:latin typeface="Cambria Math" panose="02040503050406030204" pitchFamily="18" charset="0"/>
                          </a:rPr>
                          <m:t>𝑛</m:t>
                        </m:r>
                      </m:e>
                    </m:d>
                  </m:oMath>
                </a14:m>
                <a:r>
                  <a:rPr lang="en-US" dirty="0" smtClean="0"/>
                  <a:t>. This tends to still</a:t>
                </a:r>
                <a:r>
                  <a:rPr lang="en-US" baseline="0" dirty="0" smtClean="0"/>
                  <a:t> produce good results while reducing the complexity. </a:t>
                </a:r>
              </a:p>
              <a:p>
                <a:endParaRPr lang="en-US" baseline="0" dirty="0" smtClean="0"/>
              </a:p>
              <a:p>
                <a:r>
                  <a:rPr lang="en-US" baseline="0" dirty="0" smtClean="0"/>
                  <a:t>Unfortunately this still doesn’t prevent the worst case scenario from happening (last slide). One method to get around this that can work in almost all of these techniques is to not only group 1 pair at a level. We can pick some small fixed number (like 4) of pairs to form at each level. Whenever we form a pair we don’t consider it as a candidate for the remaining pairs of that level. This forces the tree to be a bit more balanced while still allowing a not even split.</a:t>
                </a:r>
              </a:p>
            </p:txBody>
          </p:sp>
        </mc:Choice>
        <mc:Fallback xmlns="">
          <p:sp>
            <p:nvSpPr>
              <p:cNvPr id="3" name="Notes Placeholder 2"/>
              <p:cNvSpPr>
                <a:spLocks noGrp="1"/>
              </p:cNvSpPr>
              <p:nvPr>
                <p:ph type="body" idx="1"/>
              </p:nvPr>
            </p:nvSpPr>
            <p:spPr/>
            <p:txBody>
              <a:bodyPr/>
              <a:lstStyle/>
              <a:p>
                <a:r>
                  <a:rPr lang="en-US" dirty="0" smtClean="0"/>
                  <a:t>One of the better methods (from</a:t>
                </a:r>
                <a:r>
                  <a:rPr lang="en-US" baseline="0" dirty="0" smtClean="0"/>
                  <a:t> computational efficiency) is to use some randomization. Instead of checking all pairs for the best volume or surface area which is </a:t>
                </a:r>
                <a:r>
                  <a:rPr lang="en-US" b="0" i="0" baseline="0" smtClean="0">
                    <a:latin typeface="Cambria Math" panose="02040503050406030204" pitchFamily="18" charset="0"/>
                  </a:rPr>
                  <a:t>𝑂(𝑛^2 )</a:t>
                </a:r>
                <a:r>
                  <a:rPr lang="en-US" dirty="0" smtClean="0"/>
                  <a:t>, we can randomly pick 1 node and then find its best</a:t>
                </a:r>
                <a:r>
                  <a:rPr lang="en-US" baseline="0" dirty="0" smtClean="0"/>
                  <a:t> pair which is only </a:t>
                </a:r>
                <a:r>
                  <a:rPr lang="en-US" b="0" i="0" baseline="0" smtClean="0">
                    <a:latin typeface="Cambria Math" panose="02040503050406030204" pitchFamily="18" charset="0"/>
                  </a:rPr>
                  <a:t>𝑂(𝑛)</a:t>
                </a:r>
                <a:r>
                  <a:rPr lang="en-US" dirty="0" smtClean="0"/>
                  <a:t>. This tends to still</a:t>
                </a:r>
                <a:r>
                  <a:rPr lang="en-US" baseline="0" dirty="0" smtClean="0"/>
                  <a:t> produce good results while reducing the complexity. </a:t>
                </a:r>
              </a:p>
              <a:p>
                <a:endParaRPr lang="en-US" baseline="0" dirty="0" smtClean="0"/>
              </a:p>
              <a:p>
                <a:r>
                  <a:rPr lang="en-US" baseline="0" dirty="0" smtClean="0"/>
                  <a:t>Unfortunately this still doesn’t prevent the worst case scenario from happening (last slide). One method to get around this that can work in almost all of these techniques is to not only group 1 pair at a level. We can pick some small fixed number (like 4) of pairs to form at each level. Whenever we form a pair we don’t consider it as a candidate for the remaining pairs of that level. This forces the tree to be a bit more balanced while still allowing a not even split.</a:t>
                </a:r>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13</a:t>
            </a:fld>
            <a:endParaRPr lang="en-US"/>
          </a:p>
        </p:txBody>
      </p:sp>
    </p:spTree>
    <p:extLst>
      <p:ext uri="{BB962C8B-B14F-4D97-AF65-F5344CB8AC3E}">
        <p14:creationId xmlns:p14="http://schemas.microsoft.com/office/powerpoint/2010/main" val="4253343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Sometimes we have geometry that doesn’t move and we can afford to spend more </a:t>
            </a:r>
            <a:r>
              <a:rPr lang="en-US" baseline="0" dirty="0" smtClean="0"/>
              <a:t>time to make a better tree (often performed offline). Theoretically if we group our objects differently we could create a more ideal tree based upon some metric (ray-casting, aabb tests, etc…). That being said I’d still always start with a dynamic aabb tree and only optimize if necessary as they tend to be good fit.</a:t>
            </a:r>
          </a:p>
          <a:p>
            <a:endParaRPr lang="en-US" baseline="0" dirty="0" smtClean="0"/>
          </a:p>
          <a:p>
            <a:r>
              <a:rPr lang="en-US" dirty="0" smtClean="0"/>
              <a:t>So given a group of leaf node aabbs, how can we</a:t>
            </a:r>
            <a:r>
              <a:rPr lang="en-US" baseline="0" dirty="0" smtClean="0"/>
              <a:t> go about making a better tree? There are 2 main categories of static tree building: Top-Down and Bottom-Up. </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2</a:t>
            </a:fld>
            <a:endParaRPr lang="en-US"/>
          </a:p>
        </p:txBody>
      </p:sp>
    </p:spTree>
    <p:extLst>
      <p:ext uri="{BB962C8B-B14F-4D97-AF65-F5344CB8AC3E}">
        <p14:creationId xmlns:p14="http://schemas.microsoft.com/office/powerpoint/2010/main" val="1622700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Top-Down trees start by grouping all nodes into one aabb. It then splits the data set into the two child aabb nodes. This process </a:t>
            </a:r>
            <a:r>
              <a:rPr lang="en-US" baseline="0" dirty="0" err="1" smtClean="0"/>
              <a:t>recurses</a:t>
            </a:r>
            <a:r>
              <a:rPr lang="en-US" baseline="0" dirty="0" smtClean="0"/>
              <a:t> either until no more splits are possible or some pre-determined stopping criteria (volume, surface area, tree depth, etc…)</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Bottom-up algorithms work in the opposite order. We start with a whole bunch of leaf nodes and then we group them together one pair at a time. This continues until we end up with one node at the root.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Top-Down construction tends to be the more popular method of constructing a static tree as it is easier to implement, however it tends to produce worse trees than bottom-up construction. While static tree building tends to be done in a pre-processing step, it’s still important to try to minimize the tree construction time otherwise it’ll take too long for a large number of primitives.</a:t>
            </a:r>
            <a:endParaRPr lang="en-US" dirty="0" smtClean="0"/>
          </a:p>
          <a:p>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3</a:t>
            </a:fld>
            <a:endParaRPr lang="en-US"/>
          </a:p>
        </p:txBody>
      </p:sp>
    </p:spTree>
    <p:extLst>
      <p:ext uri="{BB962C8B-B14F-4D97-AF65-F5344CB8AC3E}">
        <p14:creationId xmlns:p14="http://schemas.microsoft.com/office/powerpoint/2010/main" val="2692070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Top-down construction works by choosing</a:t>
            </a:r>
            <a:r>
              <a:rPr lang="en-US" baseline="0" dirty="0" smtClean="0"/>
              <a:t> some method to split the data set into two at each level and then </a:t>
            </a:r>
            <a:r>
              <a:rPr lang="en-US" baseline="0" dirty="0" err="1" smtClean="0"/>
              <a:t>recursing</a:t>
            </a:r>
            <a:r>
              <a:rPr lang="en-US" baseline="0" dirty="0" smtClean="0"/>
              <a:t> down each side until some pre-determined termination condition. Hence a typical algorithm would look something like this. As mentioned before, the stopping condition can range from having only 1 node, reaching some minimum volume, max tree depth, and so on. </a:t>
            </a:r>
          </a:p>
          <a:p>
            <a:endParaRPr lang="en-US" dirty="0"/>
          </a:p>
          <a:p>
            <a:r>
              <a:rPr lang="en-US" baseline="0" dirty="0" smtClean="0"/>
              <a:t>The only real thing to discuss here is how to go about splitting the data set.</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4</a:t>
            </a:fld>
            <a:endParaRPr lang="en-US"/>
          </a:p>
        </p:txBody>
      </p:sp>
    </p:spTree>
    <p:extLst>
      <p:ext uri="{BB962C8B-B14F-4D97-AF65-F5344CB8AC3E}">
        <p14:creationId xmlns:p14="http://schemas.microsoft.com/office/powerpoint/2010/main" val="32952696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find a split plane we need two pieces of data: the split plane’s axis</a:t>
            </a:r>
            <a:r>
              <a:rPr lang="en-US" baseline="0" dirty="0" smtClean="0"/>
              <a:t> (or normal) and the point of the plane. We obviously can’t test all of them so we need some form of heuristic to reduce the possibilities down to a reasonable number. That being said we typically try several options at each level and then choose the best.</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5</a:t>
            </a:fld>
            <a:endParaRPr lang="en-US"/>
          </a:p>
        </p:txBody>
      </p:sp>
    </p:spTree>
    <p:extLst>
      <p:ext uri="{BB962C8B-B14F-4D97-AF65-F5344CB8AC3E}">
        <p14:creationId xmlns:p14="http://schemas.microsoft.com/office/powerpoint/2010/main" val="1198649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There are quite a few good choices for a split axis. The simplest choices are the 3 cardinal axes. These axes are especially good for aabbs. For other bounding volumes the axes of that volume are another good choice (say k-</a:t>
            </a:r>
            <a:r>
              <a:rPr lang="en-US" sz="1200" kern="1200" dirty="0" err="1" smtClean="0">
                <a:solidFill>
                  <a:schemeClr val="tx1"/>
                </a:solidFill>
                <a:effectLst/>
                <a:latin typeface="+mn-lt"/>
                <a:ea typeface="+mn-ea"/>
                <a:cs typeface="+mn-cs"/>
              </a:rPr>
              <a:t>dops</a:t>
            </a:r>
            <a:r>
              <a:rPr lang="en-US" sz="1200" kern="1200" dirty="0" smtClean="0">
                <a:solidFill>
                  <a:schemeClr val="tx1"/>
                </a:solidFill>
                <a:effectLst/>
                <a:latin typeface="+mn-lt"/>
                <a:ea typeface="+mn-ea"/>
                <a:cs typeface="+mn-cs"/>
              </a:rPr>
              <a:t>). Some other good choices include the parent bounding volume’s axes, the axis through the two most distance points, and the axis of greatest variance.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our purposes we’ll use the 3 cardinal axes as they will cover a good set of axes as well as provide a good fit for aabbs.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948DFC8-8D5E-4426-9BAB-F9E6FB6C0077}" type="slidenum">
              <a:rPr lang="en-US" smtClean="0"/>
              <a:t>6</a:t>
            </a:fld>
            <a:endParaRPr lang="en-US"/>
          </a:p>
        </p:txBody>
      </p:sp>
    </p:spTree>
    <p:extLst>
      <p:ext uri="{BB962C8B-B14F-4D97-AF65-F5344CB8AC3E}">
        <p14:creationId xmlns:p14="http://schemas.microsoft.com/office/powerpoint/2010/main" val="11942317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choosing the</a:t>
            </a:r>
            <a:r>
              <a:rPr lang="en-US" baseline="0" dirty="0" smtClean="0"/>
              <a:t> split plane’s position, we have to decide how to classify our objects against the split plane. The simplest method is to use the </a:t>
            </a:r>
            <a:r>
              <a:rPr lang="en-US" baseline="0" dirty="0" err="1" smtClean="0"/>
              <a:t>aabb’s</a:t>
            </a:r>
            <a:r>
              <a:rPr lang="en-US" baseline="0" dirty="0" smtClean="0"/>
              <a:t> centroid to classify it as either in-front or behind the plane. Once we do this we need to choose where to try to place our plane. </a:t>
            </a:r>
          </a:p>
          <a:p>
            <a:endParaRPr lang="en-US" baseline="0" dirty="0" smtClean="0"/>
          </a:p>
          <a:p>
            <a:r>
              <a:rPr lang="en-US" baseline="0" dirty="0" smtClean="0"/>
              <a:t>One of the simplest methods is to sort the objects along the given axis and then evenly split them into two sets (object median). This will produce a balanced tree, but is a balanced tree actually the best? Another method is to pick the mean of the object centroids so as to more evenly divide the space. We can also choose to just evenly divide the space by picking the spatial median which is basically just the median of the parent’s aabb.</a:t>
            </a:r>
          </a:p>
          <a:p>
            <a:endParaRPr lang="en-US" baseline="0" dirty="0" smtClean="0"/>
          </a:p>
          <a:p>
            <a:r>
              <a:rPr lang="en-US" baseline="0" dirty="0" smtClean="0"/>
              <a:t>Another method that relies a bit more on brute force is to just evenly subdivide the space the objects span into n subdivisions and test a plane at each point. The idea is that instead of spending a lot of time trying to intelligently guess a good split point we could just test a few and find something good enough.</a:t>
            </a:r>
          </a:p>
        </p:txBody>
      </p:sp>
      <p:sp>
        <p:nvSpPr>
          <p:cNvPr id="4" name="Slide Number Placeholder 3"/>
          <p:cNvSpPr>
            <a:spLocks noGrp="1"/>
          </p:cNvSpPr>
          <p:nvPr>
            <p:ph type="sldNum" sz="quarter" idx="10"/>
          </p:nvPr>
        </p:nvSpPr>
        <p:spPr/>
        <p:txBody>
          <a:bodyPr/>
          <a:lstStyle/>
          <a:p>
            <a:fld id="{2948DFC8-8D5E-4426-9BAB-F9E6FB6C0077}" type="slidenum">
              <a:rPr lang="en-US" smtClean="0"/>
              <a:t>7</a:t>
            </a:fld>
            <a:endParaRPr lang="en-US"/>
          </a:p>
        </p:txBody>
      </p:sp>
    </p:spTree>
    <p:extLst>
      <p:ext uri="{BB962C8B-B14F-4D97-AF65-F5344CB8AC3E}">
        <p14:creationId xmlns:p14="http://schemas.microsoft.com/office/powerpoint/2010/main" val="522528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approach</a:t>
            </a:r>
            <a:r>
              <a:rPr lang="en-US" baseline="0" dirty="0" smtClean="0"/>
              <a:t> of choosing a split point is to not look for an explicit point, but rather to sort along our axis and then test each grouping. We can then iterate through all groupings on the axis and score them with a heuristic and pick the best one.</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8</a:t>
            </a:fld>
            <a:endParaRPr lang="en-US"/>
          </a:p>
        </p:txBody>
      </p:sp>
    </p:spTree>
    <p:extLst>
      <p:ext uri="{BB962C8B-B14F-4D97-AF65-F5344CB8AC3E}">
        <p14:creationId xmlns:p14="http://schemas.microsoft.com/office/powerpoint/2010/main" val="8461827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One such heuristic is the Kay-</a:t>
                </a:r>
                <a:r>
                  <a:rPr lang="en-US" dirty="0" err="1" smtClean="0"/>
                  <a:t>Kajiya</a:t>
                </a:r>
                <a:r>
                  <a:rPr lang="en-US" dirty="0" smtClean="0"/>
                  <a:t> median cut</a:t>
                </a:r>
                <a:r>
                  <a:rPr lang="en-US" baseline="0" dirty="0" smtClean="0"/>
                  <a:t> heuristic. The idea is that the probability a ray will hit a node is based upon its surface area. In this formula </a:t>
                </a:r>
                <a14:m>
                  <m:oMath xmlns:m="http://schemas.openxmlformats.org/officeDocument/2006/math">
                    <m:sSub>
                      <m:sSubPr>
                        <m:ctrlPr>
                          <a:rPr lang="en-US" b="0" i="1" baseline="0" smtClean="0">
                            <a:latin typeface="Cambria Math" panose="02040503050406030204" pitchFamily="18" charset="0"/>
                          </a:rPr>
                        </m:ctrlPr>
                      </m:sSubPr>
                      <m:e>
                        <m:r>
                          <a:rPr lang="en-US" b="0" i="1" baseline="0" smtClean="0">
                            <a:latin typeface="Cambria Math" panose="02040503050406030204" pitchFamily="18" charset="0"/>
                          </a:rPr>
                          <m:t>𝑆</m:t>
                        </m:r>
                      </m:e>
                      <m:sub>
                        <m:r>
                          <a:rPr lang="en-US" b="0" i="1" baseline="0" smtClean="0">
                            <a:latin typeface="Cambria Math" panose="02040503050406030204" pitchFamily="18" charset="0"/>
                          </a:rPr>
                          <m:t>𝑖</m:t>
                        </m:r>
                      </m:sub>
                    </m:sSub>
                  </m:oMath>
                </a14:m>
                <a:r>
                  <a:rPr lang="en-US" dirty="0" smtClean="0"/>
                  <a:t> is the surface area of aabb </a:t>
                </a:r>
                <a14:m>
                  <m:oMath xmlns:m="http://schemas.openxmlformats.org/officeDocument/2006/math">
                    <m:r>
                      <a:rPr lang="en-US" b="0" i="1" smtClean="0">
                        <a:latin typeface="Cambria Math" panose="02040503050406030204" pitchFamily="18" charset="0"/>
                      </a:rPr>
                      <m:t>𝑖</m:t>
                    </m:r>
                  </m:oMath>
                </a14:m>
                <a:r>
                  <a:rPr lang="en-US" dirty="0" smtClean="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dirty="0" smtClean="0"/>
                  <a:t> is the total surface area of the node (the surface area of all</a:t>
                </a:r>
                <a:r>
                  <a:rPr lang="en-US" baseline="0" dirty="0" smtClean="0"/>
                  <a:t> of the aabbs). This formula basically tries to find the most even surface area split while accounting for how many objects get sent</a:t>
                </a:r>
                <a:r>
                  <a:rPr lang="en-US" dirty="0" smtClean="0"/>
                  <a:t> down each side</a:t>
                </a:r>
                <a:r>
                  <a:rPr lang="en-US" baseline="0" dirty="0" smtClean="0"/>
                  <a:t>.</a:t>
                </a:r>
              </a:p>
              <a:p>
                <a:endParaRPr lang="en-US" baseline="0" dirty="0" smtClean="0"/>
              </a:p>
              <a:p>
                <a:r>
                  <a:rPr lang="en-US" baseline="0" dirty="0" smtClean="0"/>
                  <a:t>Now it might seem expensive to compute the surface area of the aabbs of each grouping. When iterating through an array it is easy to combine one aabb with another though so we can just do one pass to compute the aabbs where we group from left to right and another to compute the aabbs going right to left. From here we can evaluate this formula for each split and choose the best one.</a:t>
                </a:r>
              </a:p>
              <a:p>
                <a:endParaRPr lang="en-US" baseline="0" dirty="0" smtClean="0"/>
              </a:p>
              <a:p>
                <a:r>
                  <a:rPr lang="en-US" baseline="0" dirty="0" smtClean="0"/>
                  <a:t>An aabb tree using this would</a:t>
                </a:r>
                <a:r>
                  <a:rPr lang="en-US" dirty="0" smtClean="0"/>
                  <a:t> </a:t>
                </a:r>
                <a:r>
                  <a:rPr lang="en-US" baseline="0" dirty="0" smtClean="0"/>
                  <a:t>test the X, Y, and Z axes and choose whichever one produced the best cost value.</a:t>
                </a:r>
                <a:endParaRPr lang="en-US" dirty="0"/>
              </a:p>
            </p:txBody>
          </p:sp>
        </mc:Choice>
        <mc:Fallback xmlns="">
          <p:sp>
            <p:nvSpPr>
              <p:cNvPr id="3" name="Notes Placeholder 2"/>
              <p:cNvSpPr>
                <a:spLocks noGrp="1"/>
              </p:cNvSpPr>
              <p:nvPr>
                <p:ph type="body" idx="1"/>
              </p:nvPr>
            </p:nvSpPr>
            <p:spPr/>
            <p:txBody>
              <a:bodyPr/>
              <a:lstStyle/>
              <a:p>
                <a:r>
                  <a:rPr lang="en-US" dirty="0" smtClean="0"/>
                  <a:t>One such heuristic is the Kay-</a:t>
                </a:r>
                <a:r>
                  <a:rPr lang="en-US" dirty="0" err="1" smtClean="0"/>
                  <a:t>Kajiya</a:t>
                </a:r>
                <a:r>
                  <a:rPr lang="en-US" dirty="0" smtClean="0"/>
                  <a:t> median cut</a:t>
                </a:r>
                <a:r>
                  <a:rPr lang="en-US" baseline="0" dirty="0" smtClean="0"/>
                  <a:t> heuristic. The idea is that the probability a ray will hit a node is based upon its surface area. In this formula </a:t>
                </a:r>
                <a:r>
                  <a:rPr lang="en-US" b="0" i="0" baseline="0" smtClean="0">
                    <a:latin typeface="Cambria Math" panose="02040503050406030204" pitchFamily="18" charset="0"/>
                  </a:rPr>
                  <a:t>𝑆_𝑖</a:t>
                </a:r>
                <a:r>
                  <a:rPr lang="en-US" dirty="0" smtClean="0"/>
                  <a:t> is the surface area of aabb </a:t>
                </a:r>
                <a:r>
                  <a:rPr lang="en-US" b="0" i="0" smtClean="0">
                    <a:latin typeface="Cambria Math" panose="02040503050406030204" pitchFamily="18" charset="0"/>
                  </a:rPr>
                  <a:t>𝑖</a:t>
                </a:r>
                <a:r>
                  <a:rPr lang="en-US" dirty="0" smtClean="0"/>
                  <a:t> and </a:t>
                </a:r>
                <a:r>
                  <a:rPr lang="en-US" b="0" i="0" smtClean="0">
                    <a:latin typeface="Cambria Math" panose="02040503050406030204" pitchFamily="18" charset="0"/>
                  </a:rPr>
                  <a:t>𝑆_𝑡</a:t>
                </a:r>
                <a:r>
                  <a:rPr lang="en-US" dirty="0" smtClean="0"/>
                  <a:t> is the total surface area of the node (the surface area of all</a:t>
                </a:r>
                <a:r>
                  <a:rPr lang="en-US" baseline="0" dirty="0" smtClean="0"/>
                  <a:t> of the aabbs). This formula basically tries to find the most even surface area split while accounting for how many objects get sent</a:t>
                </a:r>
                <a:r>
                  <a:rPr lang="en-US" dirty="0" smtClean="0"/>
                  <a:t> down each side</a:t>
                </a:r>
                <a:r>
                  <a:rPr lang="en-US" baseline="0" dirty="0" smtClean="0"/>
                  <a:t>.</a:t>
                </a:r>
              </a:p>
              <a:p>
                <a:endParaRPr lang="en-US" baseline="0" dirty="0" smtClean="0"/>
              </a:p>
              <a:p>
                <a:r>
                  <a:rPr lang="en-US" baseline="0" dirty="0" smtClean="0"/>
                  <a:t>Now it might seem expensive to compute the surface area of the aabbs of each grouping. When iterating through an array it is easy to combine one aabb with another though so we can just do one pass to compute the aabbs where we group from left to right and another to compute the aabbs going right to left. From here we can evaluate this formula for each split and choose the best one.</a:t>
                </a:r>
              </a:p>
              <a:p>
                <a:endParaRPr lang="en-US" baseline="0" dirty="0" smtClean="0"/>
              </a:p>
              <a:p>
                <a:r>
                  <a:rPr lang="en-US" baseline="0" dirty="0" smtClean="0"/>
                  <a:t>An aabb tree using this would</a:t>
                </a:r>
                <a:r>
                  <a:rPr lang="en-US" dirty="0" smtClean="0"/>
                  <a:t> </a:t>
                </a:r>
                <a:r>
                  <a:rPr lang="en-US" baseline="0" dirty="0" smtClean="0"/>
                  <a:t>test the X, Y, and Z axes and choose whichever one produced the best cost value.</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9</a:t>
            </a:fld>
            <a:endParaRPr lang="en-US"/>
          </a:p>
        </p:txBody>
      </p:sp>
    </p:spTree>
    <p:extLst>
      <p:ext uri="{BB962C8B-B14F-4D97-AF65-F5344CB8AC3E}">
        <p14:creationId xmlns:p14="http://schemas.microsoft.com/office/powerpoint/2010/main" val="187955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CD19FB2-3AAB-4D03-B13A-2960828C78E3}" type="datetimeFigureOut">
              <a:rPr lang="en-US" smtClean="0"/>
              <a:t>10/19/2016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85789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ED02AE-B9A4-47BD-AF8E-97E16144138B}" type="datetimeFigureOut">
              <a:rPr lang="en-US" smtClean="0"/>
              <a:t>10/19/2016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58351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0FD78B-DB02-4362-BCDC-98A55456977C}" type="datetimeFigureOut">
              <a:rPr lang="en-US" smtClean="0"/>
              <a:t>10/19/2016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55873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916976-5D93-46E4-A98A-FAD63E4D0EA8}" type="datetimeFigureOut">
              <a:rPr lang="en-US" smtClean="0"/>
              <a:t>10/19/2016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2246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39F4F5-F4D2-4D2A-AB60-88D37ADCB869}" type="datetimeFigureOut">
              <a:rPr lang="en-US" smtClean="0"/>
              <a:t>10/19/2016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70282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23BC6CE-6D1E-47E5-8859-F31AC5380EB2}" type="datetimeFigureOut">
              <a:rPr lang="en-US" smtClean="0"/>
              <a:t>10/19/2016</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78879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1B4E7C4-4DA4-404D-9965-B13F2DD7D8BF}" type="datetimeFigureOut">
              <a:rPr lang="en-US" smtClean="0"/>
              <a:t>10/19/2016</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80727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6FB7AA-4A53-424F-AD41-70827B6504BA}" type="datetimeFigureOut">
              <a:rPr lang="en-US" smtClean="0"/>
              <a:t>10/19/2016</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66410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smtClean="0"/>
              <a:t>10/19/2016</a:t>
            </a:fld>
            <a:endParaRPr lang="en-US" dirty="0"/>
          </a:p>
        </p:txBody>
      </p:sp>
      <p:sp>
        <p:nvSpPr>
          <p:cNvPr id="3" name="Footer Placeholder 2"/>
          <p:cNvSpPr>
            <a:spLocks noGrp="1"/>
          </p:cNvSpPr>
          <p:nvPr>
            <p:ph type="ftr" sz="quarter" idx="11"/>
          </p:nvPr>
        </p:nvSpPr>
        <p:spPr/>
        <p:txBody>
          <a:bodyPr/>
          <a:lstStyle/>
          <a:p>
            <a:r>
              <a:rPr lang="en-US" smtClean="0"/>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07647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smtClean="0"/>
              <a:t>10/19/2016</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50133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smtClean="0"/>
              <a:t>10/19/2016</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29983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CF1133-3259-4C45-BABA-5B62D9C6F78D}" type="datetimeFigureOut">
              <a:rPr lang="en-US" smtClean="0"/>
              <a:t>10/19/2016</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58680381"/>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emf"/><Relationship Id="rId7"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emf"/></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000" dirty="0" smtClean="0">
                <a:latin typeface="Verdana" panose="020B0604030504040204" pitchFamily="34" charset="0"/>
                <a:ea typeface="Verdana" panose="020B0604030504040204" pitchFamily="34" charset="0"/>
                <a:cs typeface="Verdana" panose="020B0604030504040204" pitchFamily="34" charset="0"/>
              </a:rPr>
              <a:t>Static Aabb Trees</a:t>
            </a:r>
            <a:endParaRPr lang="en-US" sz="8000" dirty="0">
              <a:latin typeface="Verdana" panose="020B0604030504040204" pitchFamily="34" charset="0"/>
              <a:ea typeface="Verdana" panose="020B0604030504040204" pitchFamily="34" charset="0"/>
              <a:cs typeface="Verdana" panose="020B0604030504040204" pitchFamily="34" charset="0"/>
            </a:endParaRPr>
          </a:p>
        </p:txBody>
      </p:sp>
      <p:sp>
        <p:nvSpPr>
          <p:cNvPr id="4" name="Subtitle 3"/>
          <p:cNvSpPr>
            <a:spLocks noGrp="1"/>
          </p:cNvSpPr>
          <p:nvPr>
            <p:ph type="subTitle" idx="1"/>
          </p:nvPr>
        </p:nvSpPr>
        <p:spPr/>
        <p:txBody>
          <a:bodyPr/>
          <a:lstStyle/>
          <a:p>
            <a:r>
              <a:rPr lang="en-US" dirty="0" smtClean="0"/>
              <a:t>jodavis42@gmail.com</a:t>
            </a:r>
            <a:endParaRPr lang="en-US" dirty="0"/>
          </a:p>
        </p:txBody>
      </p:sp>
    </p:spTree>
    <p:extLst>
      <p:ext uri="{BB962C8B-B14F-4D97-AF65-F5344CB8AC3E}">
        <p14:creationId xmlns:p14="http://schemas.microsoft.com/office/powerpoint/2010/main" val="3712664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Bottom-Up Construction</a:t>
            </a:r>
            <a:endParaRPr lang="en-US" dirty="0"/>
          </a:p>
        </p:txBody>
      </p:sp>
      <p:sp>
        <p:nvSpPr>
          <p:cNvPr id="3" name="Content Placeholder 2"/>
          <p:cNvSpPr>
            <a:spLocks noGrp="1"/>
          </p:cNvSpPr>
          <p:nvPr>
            <p:ph idx="1"/>
          </p:nvPr>
        </p:nvSpPr>
        <p:spPr/>
        <p:txBody>
          <a:bodyPr>
            <a:normAutofit lnSpcReduction="1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marL="0" indent="0" algn="ctr">
              <a:buNone/>
            </a:pPr>
            <a:r>
              <a:rPr lang="en-US" dirty="0" smtClean="0"/>
              <a:t>How do we find two nodes to merge?</a:t>
            </a:r>
            <a:endParaRPr lang="en-US" dirty="0"/>
          </a:p>
        </p:txBody>
      </p:sp>
      <p:sp>
        <p:nvSpPr>
          <p:cNvPr id="4" name="Text Box 4"/>
          <p:cNvSpPr txBox="1">
            <a:spLocks noChangeArrowheads="1"/>
          </p:cNvSpPr>
          <p:nvPr/>
        </p:nvSpPr>
        <p:spPr bwMode="auto">
          <a:xfrm>
            <a:off x="1835805" y="1723225"/>
            <a:ext cx="8488680" cy="353943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sz="1600" dirty="0">
                <a:latin typeface="Consolas" panose="020B0609020204030204" pitchFamily="49" charset="0"/>
              </a:rPr>
              <a:t>Node* </a:t>
            </a:r>
            <a:r>
              <a:rPr lang="en-US" sz="1600" dirty="0" err="1">
                <a:latin typeface="Consolas" panose="020B0609020204030204" pitchFamily="49" charset="0"/>
              </a:rPr>
              <a:t>BottomUpConstruction</a:t>
            </a:r>
            <a:r>
              <a:rPr lang="en-US" sz="1600" dirty="0">
                <a:latin typeface="Consolas" panose="020B0609020204030204" pitchFamily="49" charset="0"/>
              </a:rPr>
              <a:t>(Array&lt;Node*&gt; nodes)</a:t>
            </a:r>
          </a:p>
          <a:p>
            <a:r>
              <a:rPr lang="en-US" sz="1600" dirty="0">
                <a:latin typeface="Consolas" panose="020B0609020204030204" pitchFamily="49" charset="0"/>
              </a:rPr>
              <a:t>{</a:t>
            </a:r>
          </a:p>
          <a:p>
            <a:r>
              <a:rPr lang="en-US" sz="1600" dirty="0">
                <a:latin typeface="Consolas" panose="020B0609020204030204" pitchFamily="49" charset="0"/>
              </a:rPr>
              <a:t>  </a:t>
            </a:r>
            <a:r>
              <a:rPr lang="en-US" sz="1600" dirty="0">
                <a:solidFill>
                  <a:srgbClr val="0000FF"/>
                </a:solidFill>
                <a:latin typeface="Consolas" panose="020B0609020204030204" pitchFamily="49" charset="0"/>
              </a:rPr>
              <a:t>while</a:t>
            </a:r>
            <a:r>
              <a:rPr lang="en-US" sz="1600" dirty="0">
                <a:solidFill>
                  <a:prstClr val="black"/>
                </a:solidFill>
                <a:latin typeface="Consolas" panose="020B0609020204030204" pitchFamily="49" charset="0"/>
              </a:rPr>
              <a:t>(</a:t>
            </a:r>
            <a:r>
              <a:rPr lang="en-US" sz="1600" dirty="0" err="1">
                <a:solidFill>
                  <a:prstClr val="black"/>
                </a:solidFill>
                <a:latin typeface="Consolas" panose="020B0609020204030204" pitchFamily="49" charset="0"/>
              </a:rPr>
              <a:t>nodes.size</a:t>
            </a:r>
            <a:r>
              <a:rPr lang="en-US" sz="1600" dirty="0">
                <a:solidFill>
                  <a:prstClr val="black"/>
                </a:solidFill>
                <a:latin typeface="Consolas" panose="020B0609020204030204" pitchFamily="49" charset="0"/>
              </a:rPr>
              <a:t>() != 1)</a:t>
            </a:r>
          </a:p>
          <a:p>
            <a:r>
              <a:rPr lang="en-US" sz="1600" dirty="0">
                <a:solidFill>
                  <a:prstClr val="black"/>
                </a:solidFill>
                <a:latin typeface="Consolas" panose="020B0609020204030204" pitchFamily="49" charset="0"/>
              </a:rPr>
              <a:t>  {</a:t>
            </a:r>
          </a:p>
          <a:p>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size_t</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i</a:t>
            </a:r>
            <a:r>
              <a:rPr lang="en-US" sz="1600" dirty="0">
                <a:solidFill>
                  <a:prstClr val="black"/>
                </a:solidFill>
                <a:latin typeface="Consolas" panose="020B0609020204030204" pitchFamily="49" charset="0"/>
              </a:rPr>
              <a:t>, j;</a:t>
            </a:r>
          </a:p>
          <a:p>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FindTwoNodesToMerge</a:t>
            </a:r>
            <a:r>
              <a:rPr lang="en-US" sz="1600" dirty="0">
                <a:solidFill>
                  <a:prstClr val="black"/>
                </a:solidFill>
                <a:latin typeface="Consolas" panose="020B0609020204030204" pitchFamily="49" charset="0"/>
              </a:rPr>
              <a:t>(nodes, </a:t>
            </a:r>
            <a:r>
              <a:rPr lang="en-US" sz="1600" dirty="0" err="1">
                <a:solidFill>
                  <a:prstClr val="black"/>
                </a:solidFill>
                <a:latin typeface="Consolas" panose="020B0609020204030204" pitchFamily="49" charset="0"/>
              </a:rPr>
              <a:t>i</a:t>
            </a:r>
            <a:r>
              <a:rPr lang="en-US" sz="1600" dirty="0">
                <a:solidFill>
                  <a:prstClr val="black"/>
                </a:solidFill>
                <a:latin typeface="Consolas" panose="020B0609020204030204" pitchFamily="49" charset="0"/>
              </a:rPr>
              <a:t>, j);</a:t>
            </a:r>
          </a:p>
          <a:p>
            <a:endParaRPr lang="en-US" sz="1600" dirty="0">
              <a:solidFill>
                <a:prstClr val="black"/>
              </a:solidFill>
              <a:latin typeface="Consolas" panose="020B0609020204030204" pitchFamily="49" charset="0"/>
            </a:endParaRPr>
          </a:p>
          <a:p>
            <a:r>
              <a:rPr lang="en-US" sz="1600" dirty="0">
                <a:solidFill>
                  <a:prstClr val="black"/>
                </a:solidFill>
                <a:latin typeface="Consolas" panose="020B0609020204030204" pitchFamily="49" charset="0"/>
              </a:rPr>
              <a:t>    </a:t>
            </a:r>
            <a:r>
              <a:rPr lang="en-US" sz="1600" dirty="0">
                <a:solidFill>
                  <a:srgbClr val="008000"/>
                </a:solidFill>
                <a:latin typeface="Consolas" panose="020B0609020204030204" pitchFamily="49" charset="0"/>
              </a:rPr>
              <a:t>// Merge the two nodes and fix-up the array</a:t>
            </a:r>
            <a:endParaRPr lang="en-US" sz="1600" dirty="0">
              <a:solidFill>
                <a:prstClr val="black"/>
              </a:solidFill>
              <a:latin typeface="Consolas" panose="020B0609020204030204" pitchFamily="49" charset="0"/>
            </a:endParaRPr>
          </a:p>
          <a:p>
            <a:r>
              <a:rPr lang="en-US" sz="1600" dirty="0">
                <a:solidFill>
                  <a:prstClr val="black"/>
                </a:solidFill>
                <a:latin typeface="Consolas" panose="020B0609020204030204" pitchFamily="49" charset="0"/>
              </a:rPr>
              <a:t>    </a:t>
            </a:r>
            <a:r>
              <a:rPr lang="en-US" sz="1600" dirty="0" err="1" smtClean="0">
                <a:solidFill>
                  <a:prstClr val="black"/>
                </a:solidFill>
                <a:latin typeface="Consolas" panose="020B0609020204030204" pitchFamily="49" charset="0"/>
              </a:rPr>
              <a:t>MergeNodes</a:t>
            </a:r>
            <a:r>
              <a:rPr lang="en-US" sz="1600" dirty="0" smtClean="0">
                <a:solidFill>
                  <a:prstClr val="black"/>
                </a:solidFill>
                <a:latin typeface="Consolas" panose="020B0609020204030204" pitchFamily="49" charset="0"/>
              </a:rPr>
              <a:t>(nodes, </a:t>
            </a:r>
            <a:r>
              <a:rPr lang="en-US" sz="1600" dirty="0" err="1" smtClean="0">
                <a:solidFill>
                  <a:prstClr val="black"/>
                </a:solidFill>
                <a:latin typeface="Consolas" panose="020B0609020204030204" pitchFamily="49" charset="0"/>
              </a:rPr>
              <a:t>i</a:t>
            </a:r>
            <a:r>
              <a:rPr lang="en-US" sz="1600" dirty="0">
                <a:solidFill>
                  <a:prstClr val="black"/>
                </a:solidFill>
                <a:latin typeface="Consolas" panose="020B0609020204030204" pitchFamily="49" charset="0"/>
              </a:rPr>
              <a:t>, j);</a:t>
            </a:r>
          </a:p>
          <a:p>
            <a:r>
              <a:rPr lang="en-US" sz="1600" dirty="0">
                <a:solidFill>
                  <a:prstClr val="black"/>
                </a:solidFill>
                <a:latin typeface="Consolas" panose="020B0609020204030204" pitchFamily="49" charset="0"/>
              </a:rPr>
              <a:t>  }</a:t>
            </a:r>
          </a:p>
          <a:p>
            <a:endParaRPr lang="en-US" sz="1600" dirty="0">
              <a:solidFill>
                <a:prstClr val="black"/>
              </a:solidFill>
              <a:latin typeface="Consolas" panose="020B0609020204030204" pitchFamily="49" charset="0"/>
            </a:endParaRPr>
          </a:p>
          <a:p>
            <a:r>
              <a:rPr lang="en-US" sz="1600" dirty="0">
                <a:solidFill>
                  <a:prstClr val="black"/>
                </a:solidFill>
                <a:latin typeface="Consolas" panose="020B0609020204030204" pitchFamily="49" charset="0"/>
              </a:rPr>
              <a:t>  </a:t>
            </a:r>
            <a:r>
              <a:rPr lang="en-US" sz="1600" dirty="0">
                <a:solidFill>
                  <a:srgbClr val="008000"/>
                </a:solidFill>
                <a:latin typeface="Consolas" panose="020B0609020204030204" pitchFamily="49" charset="0"/>
              </a:rPr>
              <a:t>// The last node is the new root</a:t>
            </a:r>
            <a:endParaRPr lang="en-US" sz="1600" dirty="0">
              <a:solidFill>
                <a:prstClr val="black"/>
              </a:solidFill>
              <a:latin typeface="Consolas" panose="020B0609020204030204" pitchFamily="49" charset="0"/>
            </a:endParaRPr>
          </a:p>
          <a:p>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prstClr val="black"/>
                </a:solidFill>
                <a:latin typeface="Consolas" panose="020B0609020204030204" pitchFamily="49" charset="0"/>
              </a:rPr>
              <a:t> nodes[0];</a:t>
            </a:r>
          </a:p>
          <a:p>
            <a:r>
              <a:rPr lang="en-US" sz="1600" dirty="0">
                <a:solidFill>
                  <a:prstClr val="black"/>
                </a:solidFill>
                <a:latin typeface="Consolas" panose="020B0609020204030204" pitchFamily="49" charset="0"/>
              </a:rPr>
              <a:t>}</a:t>
            </a:r>
          </a:p>
        </p:txBody>
      </p:sp>
    </p:spTree>
    <p:extLst>
      <p:ext uri="{BB962C8B-B14F-4D97-AF65-F5344CB8AC3E}">
        <p14:creationId xmlns:p14="http://schemas.microsoft.com/office/powerpoint/2010/main" val="29826331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Bottom-Up</a:t>
            </a:r>
            <a:endParaRPr lang="en-US" dirty="0"/>
          </a:p>
        </p:txBody>
      </p:sp>
      <p:sp>
        <p:nvSpPr>
          <p:cNvPr id="3" name="Content Placeholder 2"/>
          <p:cNvSpPr>
            <a:spLocks noGrp="1"/>
          </p:cNvSpPr>
          <p:nvPr>
            <p:ph idx="1"/>
          </p:nvPr>
        </p:nvSpPr>
        <p:spPr/>
        <p:txBody>
          <a:bodyPr/>
          <a:lstStyle/>
          <a:p>
            <a:pPr marL="0" indent="0">
              <a:buNone/>
            </a:pPr>
            <a:r>
              <a:rPr lang="en-US" dirty="0" smtClean="0"/>
              <a:t>Sort on an axis and group neighbor pairs</a:t>
            </a:r>
          </a:p>
          <a:p>
            <a:pPr marL="0" indent="0">
              <a:buNone/>
            </a:pPr>
            <a:endParaRPr lang="en-US" dirty="0" smtClean="0"/>
          </a:p>
          <a:p>
            <a:pPr marL="0" indent="0">
              <a:buNone/>
            </a:pPr>
            <a:r>
              <a:rPr lang="en-US" dirty="0" smtClean="0"/>
              <a:t>Produces a balanced tree</a:t>
            </a:r>
          </a:p>
          <a:p>
            <a:pPr marL="0" indent="0">
              <a:buNone/>
            </a:pPr>
            <a:r>
              <a:rPr lang="en-US" dirty="0"/>
              <a:t>	</a:t>
            </a:r>
            <a:r>
              <a:rPr lang="en-US" dirty="0" smtClean="0"/>
              <a:t>not necessarily ideal…</a:t>
            </a:r>
          </a:p>
        </p:txBody>
      </p:sp>
      <p:pic>
        <p:nvPicPr>
          <p:cNvPr id="5" name="Picture 4"/>
          <p:cNvPicPr>
            <a:picLocks noChangeAspect="1"/>
          </p:cNvPicPr>
          <p:nvPr/>
        </p:nvPicPr>
        <p:blipFill>
          <a:blip r:embed="rId3"/>
          <a:stretch>
            <a:fillRect/>
          </a:stretch>
        </p:blipFill>
        <p:spPr>
          <a:xfrm>
            <a:off x="1120000" y="4719910"/>
            <a:ext cx="6270714" cy="876300"/>
          </a:xfrm>
          <a:prstGeom prst="rect">
            <a:avLst/>
          </a:prstGeom>
        </p:spPr>
      </p:pic>
    </p:spTree>
    <p:extLst>
      <p:ext uri="{BB962C8B-B14F-4D97-AF65-F5344CB8AC3E}">
        <p14:creationId xmlns:p14="http://schemas.microsoft.com/office/powerpoint/2010/main" val="32978464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Bottom-Up</a:t>
            </a:r>
            <a:endParaRPr lang="en-US" dirty="0"/>
          </a:p>
        </p:txBody>
      </p:sp>
      <p:sp>
        <p:nvSpPr>
          <p:cNvPr id="3" name="Content Placeholder 2"/>
          <p:cNvSpPr>
            <a:spLocks noGrp="1"/>
          </p:cNvSpPr>
          <p:nvPr>
            <p:ph idx="1"/>
          </p:nvPr>
        </p:nvSpPr>
        <p:spPr/>
        <p:txBody>
          <a:bodyPr/>
          <a:lstStyle/>
          <a:p>
            <a:pPr marL="0" indent="0">
              <a:buNone/>
            </a:pPr>
            <a:r>
              <a:rPr lang="en-US" dirty="0" smtClean="0"/>
              <a:t>Group nearest neighbors together</a:t>
            </a:r>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smtClean="0"/>
          </a:p>
          <a:p>
            <a:pPr marL="0" indent="0">
              <a:buNone/>
            </a:pPr>
            <a:r>
              <a:rPr lang="en-US" dirty="0" smtClean="0"/>
              <a:t>Can produce unbalanced trees</a:t>
            </a:r>
            <a:endParaRPr lang="en-US" dirty="0"/>
          </a:p>
        </p:txBody>
      </p:sp>
      <p:cxnSp>
        <p:nvCxnSpPr>
          <p:cNvPr id="7" name="Straight Arrow Connector 6"/>
          <p:cNvCxnSpPr/>
          <p:nvPr/>
        </p:nvCxnSpPr>
        <p:spPr>
          <a:xfrm>
            <a:off x="5146766" y="3382218"/>
            <a:ext cx="1807899"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3"/>
          <a:stretch>
            <a:fillRect/>
          </a:stretch>
        </p:blipFill>
        <p:spPr>
          <a:xfrm>
            <a:off x="413011" y="3198068"/>
            <a:ext cx="4252407" cy="368300"/>
          </a:xfrm>
          <a:prstGeom prst="rect">
            <a:avLst/>
          </a:prstGeom>
        </p:spPr>
      </p:pic>
      <p:pic>
        <p:nvPicPr>
          <p:cNvPr id="9" name="Picture 8"/>
          <p:cNvPicPr>
            <a:picLocks noChangeAspect="1"/>
          </p:cNvPicPr>
          <p:nvPr/>
        </p:nvPicPr>
        <p:blipFill>
          <a:blip r:embed="rId4"/>
          <a:stretch>
            <a:fillRect/>
          </a:stretch>
        </p:blipFill>
        <p:spPr>
          <a:xfrm>
            <a:off x="6818607" y="2449353"/>
            <a:ext cx="4328569" cy="2006600"/>
          </a:xfrm>
          <a:prstGeom prst="rect">
            <a:avLst/>
          </a:prstGeom>
        </p:spPr>
      </p:pic>
    </p:spTree>
    <p:extLst>
      <p:ext uri="{BB962C8B-B14F-4D97-AF65-F5344CB8AC3E}">
        <p14:creationId xmlns:p14="http://schemas.microsoft.com/office/powerpoint/2010/main" val="41876475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Bottom-Up</a:t>
            </a:r>
            <a:endParaRPr lang="en-US" dirty="0"/>
          </a:p>
        </p:txBody>
      </p:sp>
      <p:sp>
        <p:nvSpPr>
          <p:cNvPr id="3" name="Content Placeholder 2"/>
          <p:cNvSpPr>
            <a:spLocks noGrp="1"/>
          </p:cNvSpPr>
          <p:nvPr>
            <p:ph idx="1"/>
          </p:nvPr>
        </p:nvSpPr>
        <p:spPr/>
        <p:txBody>
          <a:bodyPr/>
          <a:lstStyle/>
          <a:p>
            <a:pPr marL="0" indent="0">
              <a:buNone/>
            </a:pPr>
            <a:r>
              <a:rPr lang="en-US" dirty="0" smtClean="0"/>
              <a:t>Randomization:</a:t>
            </a:r>
          </a:p>
          <a:p>
            <a:pPr marL="0" indent="0">
              <a:buNone/>
            </a:pPr>
            <a:r>
              <a:rPr lang="en-US" dirty="0"/>
              <a:t>	</a:t>
            </a:r>
            <a:r>
              <a:rPr lang="en-US" dirty="0" smtClean="0"/>
              <a:t>Pick a random node</a:t>
            </a:r>
          </a:p>
          <a:p>
            <a:pPr marL="0" indent="0">
              <a:buNone/>
            </a:pPr>
            <a:r>
              <a:rPr lang="en-US" dirty="0"/>
              <a:t>	</a:t>
            </a:r>
            <a:r>
              <a:rPr lang="en-US" dirty="0" smtClean="0"/>
              <a:t>Choose a good partner</a:t>
            </a:r>
          </a:p>
          <a:p>
            <a:pPr marL="0" indent="0">
              <a:buNone/>
            </a:pPr>
            <a:endParaRPr lang="en-US" dirty="0"/>
          </a:p>
          <a:p>
            <a:pPr marL="0" indent="0">
              <a:buNone/>
            </a:pPr>
            <a:endParaRPr lang="en-US" dirty="0" smtClean="0"/>
          </a:p>
          <a:p>
            <a:pPr marL="0" indent="0">
              <a:buNone/>
            </a:pPr>
            <a:r>
              <a:rPr lang="en-US" dirty="0" smtClean="0"/>
              <a:t>To avoid worst-cast:</a:t>
            </a:r>
          </a:p>
          <a:p>
            <a:pPr marL="0" indent="0">
              <a:buNone/>
            </a:pPr>
            <a:r>
              <a:rPr lang="en-US" dirty="0"/>
              <a:t>	</a:t>
            </a:r>
            <a:r>
              <a:rPr lang="en-US" dirty="0" smtClean="0"/>
              <a:t>Do several pairings at a time</a:t>
            </a:r>
            <a:endParaRPr lang="en-US" dirty="0"/>
          </a:p>
        </p:txBody>
      </p:sp>
    </p:spTree>
    <p:extLst>
      <p:ext uri="{BB962C8B-B14F-4D97-AF65-F5344CB8AC3E}">
        <p14:creationId xmlns:p14="http://schemas.microsoft.com/office/powerpoint/2010/main" val="23471538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Aabb Trees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Sometimes geometry doesn’t move</a:t>
            </a:r>
          </a:p>
          <a:p>
            <a:pPr marL="0" indent="0">
              <a:buNone/>
            </a:pPr>
            <a:r>
              <a:rPr lang="en-US" dirty="0"/>
              <a:t>	</a:t>
            </a:r>
            <a:r>
              <a:rPr lang="en-US" dirty="0" smtClean="0"/>
              <a:t>Spend more time to make a better fit tree</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2 Approaches:</a:t>
            </a:r>
          </a:p>
          <a:p>
            <a:pPr marL="0" indent="0">
              <a:buNone/>
            </a:pPr>
            <a:r>
              <a:rPr lang="en-US" dirty="0" smtClean="0"/>
              <a:t>Top-Down, Bottom-Up</a:t>
            </a:r>
          </a:p>
        </p:txBody>
      </p:sp>
    </p:spTree>
    <p:extLst>
      <p:ext uri="{BB962C8B-B14F-4D97-AF65-F5344CB8AC3E}">
        <p14:creationId xmlns:p14="http://schemas.microsoft.com/office/powerpoint/2010/main" val="8675421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txBox="1">
            <a:spLocks/>
          </p:cNvSpPr>
          <p:nvPr/>
        </p:nvSpPr>
        <p:spPr>
          <a:xfrm>
            <a:off x="4638144" y="4117737"/>
            <a:ext cx="1833451" cy="3429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smtClean="0">
                <a:latin typeface="+mn-lt"/>
              </a:rPr>
              <a:t>Bottom-Up</a:t>
            </a:r>
            <a:endParaRPr lang="en-US" sz="2800" dirty="0">
              <a:latin typeface="+mn-lt"/>
            </a:endParaRPr>
          </a:p>
        </p:txBody>
      </p:sp>
      <p:sp>
        <p:nvSpPr>
          <p:cNvPr id="14" name="Title 1"/>
          <p:cNvSpPr txBox="1">
            <a:spLocks/>
          </p:cNvSpPr>
          <p:nvPr/>
        </p:nvSpPr>
        <p:spPr>
          <a:xfrm>
            <a:off x="4704905" y="1542396"/>
            <a:ext cx="1833451" cy="3429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smtClean="0">
                <a:latin typeface="+mn-lt"/>
              </a:rPr>
              <a:t>Top-Down</a:t>
            </a:r>
            <a:endParaRPr lang="en-US" sz="2800" dirty="0">
              <a:latin typeface="+mn-lt"/>
            </a:endParaRPr>
          </a:p>
        </p:txBody>
      </p:sp>
      <p:sp>
        <p:nvSpPr>
          <p:cNvPr id="2" name="Title 1"/>
          <p:cNvSpPr>
            <a:spLocks noGrp="1"/>
          </p:cNvSpPr>
          <p:nvPr>
            <p:ph type="title"/>
          </p:nvPr>
        </p:nvSpPr>
        <p:spPr/>
        <p:txBody>
          <a:bodyPr/>
          <a:lstStyle/>
          <a:p>
            <a:r>
              <a:rPr lang="en-US" dirty="0" smtClean="0"/>
              <a:t>Top-Down vs. Bottom-Up</a:t>
            </a:r>
            <a:endParaRPr lang="en-US" dirty="0"/>
          </a:p>
        </p:txBody>
      </p:sp>
      <p:pic>
        <p:nvPicPr>
          <p:cNvPr id="5" name="Picture 4"/>
          <p:cNvPicPr>
            <a:picLocks noChangeAspect="1"/>
          </p:cNvPicPr>
          <p:nvPr/>
        </p:nvPicPr>
        <p:blipFill>
          <a:blip r:embed="rId3"/>
          <a:stretch>
            <a:fillRect/>
          </a:stretch>
        </p:blipFill>
        <p:spPr>
          <a:xfrm>
            <a:off x="940573" y="2583407"/>
            <a:ext cx="2582075" cy="593471"/>
          </a:xfrm>
          <a:prstGeom prst="rect">
            <a:avLst/>
          </a:prstGeom>
          <a:ln>
            <a:noFill/>
          </a:ln>
        </p:spPr>
      </p:pic>
      <p:pic>
        <p:nvPicPr>
          <p:cNvPr id="6" name="Picture 5"/>
          <p:cNvPicPr>
            <a:picLocks noChangeAspect="1"/>
          </p:cNvPicPr>
          <p:nvPr/>
        </p:nvPicPr>
        <p:blipFill>
          <a:blip r:embed="rId4"/>
          <a:stretch>
            <a:fillRect/>
          </a:stretch>
        </p:blipFill>
        <p:spPr>
          <a:xfrm>
            <a:off x="4182277" y="2212491"/>
            <a:ext cx="2747817" cy="1335311"/>
          </a:xfrm>
          <a:prstGeom prst="rect">
            <a:avLst/>
          </a:prstGeom>
          <a:ln>
            <a:noFill/>
          </a:ln>
        </p:spPr>
      </p:pic>
      <p:pic>
        <p:nvPicPr>
          <p:cNvPr id="7" name="Picture 6"/>
          <p:cNvPicPr>
            <a:picLocks noChangeAspect="1"/>
          </p:cNvPicPr>
          <p:nvPr/>
        </p:nvPicPr>
        <p:blipFill>
          <a:blip r:embed="rId5"/>
          <a:stretch>
            <a:fillRect/>
          </a:stretch>
        </p:blipFill>
        <p:spPr>
          <a:xfrm>
            <a:off x="7650275" y="1841569"/>
            <a:ext cx="2983343" cy="2077149"/>
          </a:xfrm>
          <a:prstGeom prst="rect">
            <a:avLst/>
          </a:prstGeom>
          <a:ln>
            <a:noFill/>
          </a:ln>
        </p:spPr>
      </p:pic>
      <p:pic>
        <p:nvPicPr>
          <p:cNvPr id="8" name="Picture 7"/>
          <p:cNvPicPr>
            <a:picLocks noChangeAspect="1"/>
          </p:cNvPicPr>
          <p:nvPr/>
        </p:nvPicPr>
        <p:blipFill>
          <a:blip r:embed="rId6"/>
          <a:stretch>
            <a:fillRect/>
          </a:stretch>
        </p:blipFill>
        <p:spPr>
          <a:xfrm>
            <a:off x="940573" y="5174435"/>
            <a:ext cx="2573352" cy="593471"/>
          </a:xfrm>
          <a:prstGeom prst="rect">
            <a:avLst/>
          </a:prstGeom>
          <a:ln>
            <a:noFill/>
          </a:ln>
        </p:spPr>
      </p:pic>
      <p:pic>
        <p:nvPicPr>
          <p:cNvPr id="9" name="Picture 8"/>
          <p:cNvPicPr>
            <a:picLocks noChangeAspect="1"/>
          </p:cNvPicPr>
          <p:nvPr/>
        </p:nvPicPr>
        <p:blipFill>
          <a:blip r:embed="rId7"/>
          <a:stretch>
            <a:fillRect/>
          </a:stretch>
        </p:blipFill>
        <p:spPr>
          <a:xfrm>
            <a:off x="4287043" y="4803516"/>
            <a:ext cx="2590798" cy="1335310"/>
          </a:xfrm>
          <a:prstGeom prst="rect">
            <a:avLst/>
          </a:prstGeom>
          <a:ln>
            <a:noFill/>
          </a:ln>
        </p:spPr>
      </p:pic>
      <p:pic>
        <p:nvPicPr>
          <p:cNvPr id="11" name="Picture 10"/>
          <p:cNvPicPr>
            <a:picLocks noChangeAspect="1"/>
          </p:cNvPicPr>
          <p:nvPr/>
        </p:nvPicPr>
        <p:blipFill>
          <a:blip r:embed="rId8"/>
          <a:stretch>
            <a:fillRect/>
          </a:stretch>
        </p:blipFill>
        <p:spPr>
          <a:xfrm>
            <a:off x="7846547" y="4432595"/>
            <a:ext cx="2590798" cy="2077150"/>
          </a:xfrm>
          <a:prstGeom prst="rect">
            <a:avLst/>
          </a:prstGeom>
          <a:ln>
            <a:noFill/>
          </a:ln>
        </p:spPr>
      </p:pic>
    </p:spTree>
    <p:extLst>
      <p:ext uri="{BB962C8B-B14F-4D97-AF65-F5344CB8AC3E}">
        <p14:creationId xmlns:p14="http://schemas.microsoft.com/office/powerpoint/2010/main" val="23193605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Top-Down Construction</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lgn="ctr">
              <a:buNone/>
            </a:pPr>
            <a:r>
              <a:rPr lang="en-US" dirty="0" smtClean="0"/>
              <a:t>How do we split?</a:t>
            </a:r>
            <a:endParaRPr lang="en-US" dirty="0"/>
          </a:p>
        </p:txBody>
      </p:sp>
      <p:sp>
        <p:nvSpPr>
          <p:cNvPr id="4" name="Text Box 4"/>
          <p:cNvSpPr txBox="1">
            <a:spLocks noChangeArrowheads="1"/>
          </p:cNvSpPr>
          <p:nvPr/>
        </p:nvSpPr>
        <p:spPr bwMode="auto">
          <a:xfrm>
            <a:off x="1992560" y="1971421"/>
            <a:ext cx="8488680" cy="255454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sz="1600" dirty="0">
                <a:latin typeface="Consolas" panose="020B0609020204030204" pitchFamily="49" charset="0"/>
              </a:rPr>
              <a:t>Node* </a:t>
            </a:r>
            <a:r>
              <a:rPr lang="en-US" sz="1600" dirty="0" err="1">
                <a:latin typeface="Consolas" panose="020B0609020204030204" pitchFamily="49" charset="0"/>
              </a:rPr>
              <a:t>TopDownConstruction</a:t>
            </a:r>
            <a:r>
              <a:rPr lang="en-US" sz="1600" dirty="0">
                <a:latin typeface="Consolas" panose="020B0609020204030204" pitchFamily="49" charset="0"/>
              </a:rPr>
              <a:t>(Array&lt;</a:t>
            </a:r>
            <a:r>
              <a:rPr lang="en-US" sz="1600" dirty="0" err="1">
                <a:latin typeface="Consolas" panose="020B0609020204030204" pitchFamily="49" charset="0"/>
              </a:rPr>
              <a:t>SpatialPartitionData</a:t>
            </a:r>
            <a:r>
              <a:rPr lang="en-US" sz="1600" dirty="0">
                <a:latin typeface="Consolas" panose="020B0609020204030204" pitchFamily="49" charset="0"/>
              </a:rPr>
              <a:t>&gt;&amp; </a:t>
            </a:r>
            <a:r>
              <a:rPr lang="en-US" sz="1600" dirty="0" err="1">
                <a:latin typeface="Consolas" panose="020B0609020204030204" pitchFamily="49" charset="0"/>
              </a:rPr>
              <a:t>insertionData</a:t>
            </a:r>
            <a:r>
              <a:rPr lang="en-US" sz="1600" dirty="0">
                <a:latin typeface="Consolas" panose="020B0609020204030204" pitchFamily="49" charset="0"/>
              </a:rPr>
              <a:t>)</a:t>
            </a:r>
          </a:p>
          <a:p>
            <a:r>
              <a:rPr lang="en-US" sz="1600" dirty="0">
                <a:latin typeface="Consolas" panose="020B0609020204030204" pitchFamily="49" charset="0"/>
              </a:rPr>
              <a:t>{</a:t>
            </a:r>
          </a:p>
          <a:p>
            <a:r>
              <a:rPr lang="en-US" sz="1600" dirty="0">
                <a:latin typeface="Consolas" panose="020B0609020204030204" pitchFamily="49" charset="0"/>
              </a:rPr>
              <a:t>  </a:t>
            </a:r>
            <a:r>
              <a:rPr lang="en-US" sz="1600" dirty="0">
                <a:solidFill>
                  <a:srgbClr val="0000FF"/>
                </a:solidFill>
                <a:latin typeface="Consolas" panose="020B0609020204030204" pitchFamily="49" charset="0"/>
              </a:rPr>
              <a:t>if</a:t>
            </a:r>
            <a:r>
              <a:rPr lang="en-US" sz="1600" dirty="0">
                <a:solidFill>
                  <a:prstClr val="black"/>
                </a:solidFill>
                <a:latin typeface="Consolas" panose="020B0609020204030204" pitchFamily="49" charset="0"/>
              </a:rPr>
              <a:t>(</a:t>
            </a:r>
            <a:r>
              <a:rPr lang="en-US" sz="1600" dirty="0" err="1">
                <a:solidFill>
                  <a:prstClr val="black"/>
                </a:solidFill>
                <a:latin typeface="Consolas" panose="020B0609020204030204" pitchFamily="49" charset="0"/>
              </a:rPr>
              <a:t>ShouldTerminate</a:t>
            </a:r>
            <a:r>
              <a:rPr lang="en-US" sz="1600" dirty="0">
                <a:solidFill>
                  <a:prstClr val="black"/>
                </a:solidFill>
                <a:latin typeface="Consolas" panose="020B0609020204030204" pitchFamily="49" charset="0"/>
              </a:rPr>
              <a:t>(</a:t>
            </a:r>
            <a:r>
              <a:rPr lang="en-US" sz="1600" dirty="0" err="1">
                <a:solidFill>
                  <a:prstClr val="black"/>
                </a:solidFill>
                <a:latin typeface="Consolas" panose="020B0609020204030204" pitchFamily="49" charset="0"/>
              </a:rPr>
              <a:t>insertionData</a:t>
            </a:r>
            <a:r>
              <a:rPr lang="en-US" sz="1600" dirty="0">
                <a:solidFill>
                  <a:prstClr val="black"/>
                </a:solidFill>
                <a:latin typeface="Consolas" panose="020B0609020204030204" pitchFamily="49" charset="0"/>
              </a:rPr>
              <a:t>))</a:t>
            </a:r>
          </a:p>
          <a:p>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new</a:t>
            </a:r>
            <a:r>
              <a:rPr lang="en-US" sz="1600" dirty="0">
                <a:solidFill>
                  <a:prstClr val="black"/>
                </a:solidFill>
                <a:latin typeface="Consolas" panose="020B0609020204030204" pitchFamily="49" charset="0"/>
              </a:rPr>
              <a:t> Node(</a:t>
            </a:r>
            <a:r>
              <a:rPr lang="en-US" sz="1600" dirty="0" err="1">
                <a:solidFill>
                  <a:prstClr val="black"/>
                </a:solidFill>
                <a:latin typeface="Consolas" panose="020B0609020204030204" pitchFamily="49" charset="0"/>
              </a:rPr>
              <a:t>insertionData</a:t>
            </a:r>
            <a:r>
              <a:rPr lang="en-US" sz="1600" dirty="0">
                <a:solidFill>
                  <a:prstClr val="black"/>
                </a:solidFill>
                <a:latin typeface="Consolas" panose="020B0609020204030204" pitchFamily="49" charset="0"/>
              </a:rPr>
              <a:t>);</a:t>
            </a:r>
          </a:p>
          <a:p>
            <a:endParaRPr lang="en-US" sz="1600" dirty="0">
              <a:solidFill>
                <a:prstClr val="black"/>
              </a:solidFill>
              <a:latin typeface="Consolas" panose="020B0609020204030204" pitchFamily="49" charset="0"/>
            </a:endParaRPr>
          </a:p>
          <a:p>
            <a:r>
              <a:rPr lang="en-US" sz="1600" dirty="0">
                <a:solidFill>
                  <a:prstClr val="black"/>
                </a:solidFill>
                <a:latin typeface="Consolas" panose="020B0609020204030204" pitchFamily="49" charset="0"/>
              </a:rPr>
              <a:t>  Array&lt;</a:t>
            </a:r>
            <a:r>
              <a:rPr lang="en-US" sz="1600" dirty="0" err="1">
                <a:solidFill>
                  <a:prstClr val="black"/>
                </a:solidFill>
                <a:latin typeface="Consolas" panose="020B0609020204030204" pitchFamily="49" charset="0"/>
              </a:rPr>
              <a:t>SpatialPartitionData</a:t>
            </a:r>
            <a:r>
              <a:rPr lang="en-US" sz="1600" dirty="0">
                <a:solidFill>
                  <a:prstClr val="black"/>
                </a:solidFill>
                <a:latin typeface="Consolas" panose="020B0609020204030204" pitchFamily="49" charset="0"/>
              </a:rPr>
              <a:t>&gt; left, right;</a:t>
            </a:r>
          </a:p>
          <a:p>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PartitionObjects</a:t>
            </a:r>
            <a:r>
              <a:rPr lang="en-US" sz="1600" dirty="0">
                <a:solidFill>
                  <a:prstClr val="black"/>
                </a:solidFill>
                <a:latin typeface="Consolas" panose="020B0609020204030204" pitchFamily="49" charset="0"/>
              </a:rPr>
              <a:t>(</a:t>
            </a:r>
            <a:r>
              <a:rPr lang="en-US" sz="1600" dirty="0" err="1">
                <a:solidFill>
                  <a:prstClr val="black"/>
                </a:solidFill>
                <a:latin typeface="Consolas" panose="020B0609020204030204" pitchFamily="49" charset="0"/>
              </a:rPr>
              <a:t>insertionData</a:t>
            </a:r>
            <a:r>
              <a:rPr lang="en-US" sz="1600" dirty="0">
                <a:solidFill>
                  <a:prstClr val="black"/>
                </a:solidFill>
                <a:latin typeface="Consolas" panose="020B0609020204030204" pitchFamily="49" charset="0"/>
              </a:rPr>
              <a:t>, left, right);</a:t>
            </a:r>
          </a:p>
          <a:p>
            <a:endParaRPr lang="en-US" sz="1600" dirty="0">
              <a:solidFill>
                <a:prstClr val="black"/>
              </a:solidFill>
              <a:latin typeface="Consolas" panose="020B0609020204030204" pitchFamily="49" charset="0"/>
            </a:endParaRPr>
          </a:p>
          <a:p>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new</a:t>
            </a:r>
            <a:r>
              <a:rPr lang="en-US" sz="1600" dirty="0">
                <a:solidFill>
                  <a:prstClr val="black"/>
                </a:solidFill>
                <a:latin typeface="Consolas" panose="020B0609020204030204" pitchFamily="49" charset="0"/>
              </a:rPr>
              <a:t> Node(</a:t>
            </a:r>
            <a:r>
              <a:rPr lang="en-US" sz="1600" dirty="0" err="1">
                <a:solidFill>
                  <a:prstClr val="black"/>
                </a:solidFill>
                <a:latin typeface="Consolas" panose="020B0609020204030204" pitchFamily="49" charset="0"/>
              </a:rPr>
              <a:t>TopDownConstruction</a:t>
            </a:r>
            <a:r>
              <a:rPr lang="en-US" sz="1600" dirty="0">
                <a:solidFill>
                  <a:prstClr val="black"/>
                </a:solidFill>
                <a:latin typeface="Consolas" panose="020B0609020204030204" pitchFamily="49" charset="0"/>
              </a:rPr>
              <a:t>(left), </a:t>
            </a:r>
            <a:r>
              <a:rPr lang="en-US" sz="1600" dirty="0" err="1">
                <a:solidFill>
                  <a:prstClr val="black"/>
                </a:solidFill>
                <a:latin typeface="Consolas" panose="020B0609020204030204" pitchFamily="49" charset="0"/>
              </a:rPr>
              <a:t>TopDownConstruction</a:t>
            </a:r>
            <a:r>
              <a:rPr lang="en-US" sz="1600" dirty="0">
                <a:solidFill>
                  <a:prstClr val="black"/>
                </a:solidFill>
                <a:latin typeface="Consolas" panose="020B0609020204030204" pitchFamily="49" charset="0"/>
              </a:rPr>
              <a:t>(right));</a:t>
            </a:r>
          </a:p>
          <a:p>
            <a:r>
              <a:rPr lang="en-US" sz="1600" dirty="0" smtClean="0">
                <a:solidFill>
                  <a:prstClr val="black"/>
                </a:solidFill>
                <a:latin typeface="Consolas" panose="020B0609020204030204" pitchFamily="49" charset="0"/>
              </a:rPr>
              <a:t>}</a:t>
            </a:r>
            <a:endParaRPr lang="en-US" sz="1600" dirty="0">
              <a:solidFill>
                <a:prstClr val="black"/>
              </a:solidFill>
              <a:latin typeface="Consolas" panose="020B0609020204030204" pitchFamily="49" charset="0"/>
            </a:endParaRPr>
          </a:p>
        </p:txBody>
      </p:sp>
    </p:spTree>
    <p:extLst>
      <p:ext uri="{BB962C8B-B14F-4D97-AF65-F5344CB8AC3E}">
        <p14:creationId xmlns:p14="http://schemas.microsoft.com/office/powerpoint/2010/main" val="15357420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Top-Down: Splitting</a:t>
            </a:r>
            <a:endParaRPr lang="en-US" dirty="0"/>
          </a:p>
        </p:txBody>
      </p:sp>
      <p:sp>
        <p:nvSpPr>
          <p:cNvPr id="3" name="Content Placeholder 2"/>
          <p:cNvSpPr>
            <a:spLocks noGrp="1"/>
          </p:cNvSpPr>
          <p:nvPr>
            <p:ph idx="1"/>
          </p:nvPr>
        </p:nvSpPr>
        <p:spPr/>
        <p:txBody>
          <a:bodyPr/>
          <a:lstStyle/>
          <a:p>
            <a:pPr marL="0" indent="0">
              <a:buNone/>
            </a:pPr>
            <a:r>
              <a:rPr lang="en-US" dirty="0" smtClean="0"/>
              <a:t>Typically find 2 pieces of data:</a:t>
            </a:r>
          </a:p>
          <a:p>
            <a:pPr marL="457200" lvl="1" indent="0">
              <a:buNone/>
            </a:pPr>
            <a:r>
              <a:rPr lang="en-US" dirty="0" smtClean="0"/>
              <a:t>Split axis</a:t>
            </a:r>
          </a:p>
          <a:p>
            <a:pPr marL="457200" lvl="1" indent="0">
              <a:buNone/>
            </a:pPr>
            <a:r>
              <a:rPr lang="en-US" dirty="0" smtClean="0"/>
              <a:t>Split point</a:t>
            </a:r>
            <a:endParaRPr lang="en-US" dirty="0"/>
          </a:p>
        </p:txBody>
      </p:sp>
    </p:spTree>
    <p:extLst>
      <p:ext uri="{BB962C8B-B14F-4D97-AF65-F5344CB8AC3E}">
        <p14:creationId xmlns:p14="http://schemas.microsoft.com/office/powerpoint/2010/main" val="27807566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Top-Down: Split Axis</a:t>
            </a:r>
            <a:endParaRPr lang="en-US" dirty="0"/>
          </a:p>
        </p:txBody>
      </p:sp>
      <p:sp>
        <p:nvSpPr>
          <p:cNvPr id="3" name="Content Placeholder 2"/>
          <p:cNvSpPr>
            <a:spLocks noGrp="1"/>
          </p:cNvSpPr>
          <p:nvPr>
            <p:ph idx="1"/>
          </p:nvPr>
        </p:nvSpPr>
        <p:spPr/>
        <p:txBody>
          <a:bodyPr/>
          <a:lstStyle/>
          <a:p>
            <a:pPr marL="0" indent="0">
              <a:buNone/>
            </a:pPr>
            <a:r>
              <a:rPr lang="en-US" dirty="0" smtClean="0"/>
              <a:t>Possible Axes:</a:t>
            </a:r>
          </a:p>
          <a:p>
            <a:pPr marL="457200" lvl="1" indent="0">
              <a:buNone/>
            </a:pPr>
            <a:r>
              <a:rPr lang="en-US" dirty="0" smtClean="0"/>
              <a:t>Cardinal Axes</a:t>
            </a:r>
          </a:p>
          <a:p>
            <a:pPr marL="457200" lvl="1" indent="0">
              <a:buNone/>
            </a:pPr>
            <a:r>
              <a:rPr lang="en-US" dirty="0" smtClean="0"/>
              <a:t>Bounding Volume’s axes (e.g. K-</a:t>
            </a:r>
            <a:r>
              <a:rPr lang="en-US" dirty="0" err="1" smtClean="0"/>
              <a:t>Dop’s</a:t>
            </a:r>
            <a:r>
              <a:rPr lang="en-US" dirty="0" smtClean="0"/>
              <a:t> axes)</a:t>
            </a:r>
          </a:p>
          <a:p>
            <a:pPr marL="457200" lvl="1" indent="0">
              <a:buNone/>
            </a:pPr>
            <a:r>
              <a:rPr lang="en-US" dirty="0" smtClean="0"/>
              <a:t>Axis of most variance</a:t>
            </a:r>
          </a:p>
          <a:p>
            <a:pPr marL="457200" lvl="1" indent="0">
              <a:buNone/>
            </a:pPr>
            <a:r>
              <a:rPr lang="en-US" dirty="0" smtClean="0"/>
              <a:t>Etc…</a:t>
            </a:r>
            <a:endParaRPr lang="en-US" dirty="0"/>
          </a:p>
        </p:txBody>
      </p:sp>
    </p:spTree>
    <p:extLst>
      <p:ext uri="{BB962C8B-B14F-4D97-AF65-F5344CB8AC3E}">
        <p14:creationId xmlns:p14="http://schemas.microsoft.com/office/powerpoint/2010/main" val="22135138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Top-Down: Split Point</a:t>
            </a:r>
            <a:endParaRPr lang="en-US" dirty="0"/>
          </a:p>
        </p:txBody>
      </p:sp>
      <p:sp>
        <p:nvSpPr>
          <p:cNvPr id="3" name="Content Placeholder 2"/>
          <p:cNvSpPr>
            <a:spLocks noGrp="1"/>
          </p:cNvSpPr>
          <p:nvPr>
            <p:ph idx="1"/>
          </p:nvPr>
        </p:nvSpPr>
        <p:spPr/>
        <p:txBody>
          <a:bodyPr/>
          <a:lstStyle/>
          <a:p>
            <a:pPr marL="0" indent="0">
              <a:buNone/>
            </a:pPr>
            <a:r>
              <a:rPr lang="en-US" dirty="0" smtClean="0"/>
              <a:t>Using object centroids:</a:t>
            </a:r>
          </a:p>
          <a:p>
            <a:pPr marL="457200" lvl="1" indent="0">
              <a:buNone/>
            </a:pPr>
            <a:r>
              <a:rPr lang="en-US" dirty="0"/>
              <a:t>Object Median</a:t>
            </a:r>
          </a:p>
          <a:p>
            <a:pPr marL="457200" lvl="1" indent="0">
              <a:buNone/>
            </a:pPr>
            <a:r>
              <a:rPr lang="en-US" dirty="0" smtClean="0"/>
              <a:t>Mean</a:t>
            </a:r>
          </a:p>
          <a:p>
            <a:pPr marL="457200" lvl="1" indent="0">
              <a:buNone/>
            </a:pPr>
            <a:r>
              <a:rPr lang="en-US" dirty="0" smtClean="0"/>
              <a:t>Spatial Median</a:t>
            </a:r>
          </a:p>
          <a:p>
            <a:pPr marL="457200" lvl="1" indent="0">
              <a:buNone/>
            </a:pPr>
            <a:r>
              <a:rPr lang="en-US" dirty="0" smtClean="0"/>
              <a:t>Even split along axes</a:t>
            </a:r>
          </a:p>
        </p:txBody>
      </p:sp>
    </p:spTree>
    <p:extLst>
      <p:ext uri="{BB962C8B-B14F-4D97-AF65-F5344CB8AC3E}">
        <p14:creationId xmlns:p14="http://schemas.microsoft.com/office/powerpoint/2010/main" val="34366616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5"/>
          <p:cNvSpPr txBox="1">
            <a:spLocks/>
          </p:cNvSpPr>
          <p:nvPr/>
        </p:nvSpPr>
        <p:spPr>
          <a:xfrm>
            <a:off x="2575080" y="6077371"/>
            <a:ext cx="6603148" cy="526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How do we determine how good a split is?</a:t>
            </a:r>
          </a:p>
        </p:txBody>
      </p:sp>
      <p:sp>
        <p:nvSpPr>
          <p:cNvPr id="12" name="Content Placeholder 5"/>
          <p:cNvSpPr txBox="1">
            <a:spLocks/>
          </p:cNvSpPr>
          <p:nvPr/>
        </p:nvSpPr>
        <p:spPr>
          <a:xfrm>
            <a:off x="4383823" y="3704124"/>
            <a:ext cx="2718575" cy="526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3 possible splits</a:t>
            </a:r>
          </a:p>
        </p:txBody>
      </p:sp>
      <p:sp>
        <p:nvSpPr>
          <p:cNvPr id="2" name="Title 1"/>
          <p:cNvSpPr>
            <a:spLocks noGrp="1"/>
          </p:cNvSpPr>
          <p:nvPr>
            <p:ph type="title"/>
          </p:nvPr>
        </p:nvSpPr>
        <p:spPr/>
        <p:txBody>
          <a:bodyPr/>
          <a:lstStyle/>
          <a:p>
            <a:r>
              <a:rPr lang="en-US" dirty="0" smtClean="0"/>
              <a:t>Top-Down: Splitting</a:t>
            </a:r>
            <a:endParaRPr lang="en-US" dirty="0"/>
          </a:p>
        </p:txBody>
      </p:sp>
      <p:sp>
        <p:nvSpPr>
          <p:cNvPr id="6" name="Content Placeholder 5"/>
          <p:cNvSpPr>
            <a:spLocks noGrp="1"/>
          </p:cNvSpPr>
          <p:nvPr>
            <p:ph idx="1"/>
          </p:nvPr>
        </p:nvSpPr>
        <p:spPr>
          <a:xfrm>
            <a:off x="1120000" y="1690688"/>
            <a:ext cx="10233800" cy="4486275"/>
          </a:xfrm>
        </p:spPr>
        <p:txBody>
          <a:bodyPr/>
          <a:lstStyle/>
          <a:p>
            <a:pPr marL="0" indent="0">
              <a:buNone/>
            </a:pPr>
            <a:r>
              <a:rPr lang="en-US" dirty="0" smtClean="0"/>
              <a:t>Split by evaluating all groupings on axis:</a:t>
            </a:r>
            <a:endParaRPr lang="en-US" dirty="0"/>
          </a:p>
        </p:txBody>
      </p:sp>
      <p:pic>
        <p:nvPicPr>
          <p:cNvPr id="4" name="Picture 3"/>
          <p:cNvPicPr>
            <a:picLocks noChangeAspect="1"/>
          </p:cNvPicPr>
          <p:nvPr/>
        </p:nvPicPr>
        <p:blipFill>
          <a:blip r:embed="rId3"/>
          <a:stretch>
            <a:fillRect/>
          </a:stretch>
        </p:blipFill>
        <p:spPr>
          <a:xfrm>
            <a:off x="4232813" y="2283403"/>
            <a:ext cx="3287682" cy="1384300"/>
          </a:xfrm>
          <a:prstGeom prst="rect">
            <a:avLst/>
          </a:prstGeom>
        </p:spPr>
      </p:pic>
      <p:pic>
        <p:nvPicPr>
          <p:cNvPr id="7" name="Picture 6"/>
          <p:cNvPicPr>
            <a:picLocks noChangeAspect="1"/>
          </p:cNvPicPr>
          <p:nvPr/>
        </p:nvPicPr>
        <p:blipFill>
          <a:blip r:embed="rId4"/>
          <a:stretch>
            <a:fillRect/>
          </a:stretch>
        </p:blipFill>
        <p:spPr>
          <a:xfrm>
            <a:off x="211746" y="4241856"/>
            <a:ext cx="3351151" cy="1485900"/>
          </a:xfrm>
          <a:prstGeom prst="rect">
            <a:avLst/>
          </a:prstGeom>
        </p:spPr>
      </p:pic>
      <p:pic>
        <p:nvPicPr>
          <p:cNvPr id="8" name="Picture 7"/>
          <p:cNvPicPr>
            <a:picLocks noChangeAspect="1"/>
          </p:cNvPicPr>
          <p:nvPr/>
        </p:nvPicPr>
        <p:blipFill>
          <a:blip r:embed="rId5"/>
          <a:stretch>
            <a:fillRect/>
          </a:stretch>
        </p:blipFill>
        <p:spPr>
          <a:xfrm>
            <a:off x="4561324" y="4364649"/>
            <a:ext cx="3351151" cy="1485900"/>
          </a:xfrm>
          <a:prstGeom prst="rect">
            <a:avLst/>
          </a:prstGeom>
        </p:spPr>
      </p:pic>
      <p:pic>
        <p:nvPicPr>
          <p:cNvPr id="9" name="Picture 8"/>
          <p:cNvPicPr>
            <a:picLocks noChangeAspect="1"/>
          </p:cNvPicPr>
          <p:nvPr/>
        </p:nvPicPr>
        <p:blipFill>
          <a:blip r:embed="rId6"/>
          <a:stretch>
            <a:fillRect/>
          </a:stretch>
        </p:blipFill>
        <p:spPr>
          <a:xfrm>
            <a:off x="8696474" y="4229712"/>
            <a:ext cx="3351151" cy="1485900"/>
          </a:xfrm>
          <a:prstGeom prst="rect">
            <a:avLst/>
          </a:prstGeom>
        </p:spPr>
      </p:pic>
    </p:spTree>
    <p:extLst>
      <p:ext uri="{BB962C8B-B14F-4D97-AF65-F5344CB8AC3E}">
        <p14:creationId xmlns:p14="http://schemas.microsoft.com/office/powerpoint/2010/main" val="38897667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Kay-</a:t>
            </a:r>
            <a:r>
              <a:rPr lang="en-US" sz="4400" dirty="0" err="1"/>
              <a:t>Kajiya</a:t>
            </a:r>
            <a:r>
              <a:rPr lang="en-US" sz="4400" dirty="0"/>
              <a:t> Median </a:t>
            </a:r>
            <a:r>
              <a:rPr lang="en-US" sz="4400" dirty="0" smtClean="0"/>
              <a:t>Cut Heuristic</a:t>
            </a:r>
            <a:endParaRPr lang="en-US" sz="4400" dirty="0"/>
          </a:p>
        </p:txBody>
      </p:sp>
      <p:sp>
        <p:nvSpPr>
          <p:cNvPr id="3" name="Content Placeholder 2"/>
          <p:cNvSpPr>
            <a:spLocks noGrp="1"/>
          </p:cNvSpPr>
          <p:nvPr>
            <p:ph idx="1"/>
          </p:nvPr>
        </p:nvSpPr>
        <p:spPr/>
        <p:txBody>
          <a:bodyPr/>
          <a:lstStyle/>
          <a:p>
            <a:pPr marL="0" indent="0">
              <a:buNone/>
            </a:pPr>
            <a:r>
              <a:rPr lang="en-US" dirty="0" smtClean="0"/>
              <a:t>Cost is proportional to surface area</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1120000" y="2936002"/>
                <a:ext cx="6830474" cy="106529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𝐶𝑜𝑠</m:t>
                      </m:r>
                      <m:sSub>
                        <m:sSubPr>
                          <m:ctrlPr>
                            <a:rPr lang="en-US" sz="2800" i="1">
                              <a:latin typeface="Cambria Math" panose="02040503050406030204" pitchFamily="18" charset="0"/>
                            </a:rPr>
                          </m:ctrlPr>
                        </m:sSubPr>
                        <m:e>
                          <m:r>
                            <a:rPr lang="en-US" sz="2800" i="1">
                              <a:latin typeface="Cambria Math" panose="02040503050406030204" pitchFamily="18" charset="0"/>
                            </a:rPr>
                            <m:t>𝑡</m:t>
                          </m:r>
                        </m:e>
                        <m:sub>
                          <m:r>
                            <a:rPr lang="en-US" sz="2800" i="1">
                              <a:latin typeface="Cambria Math" panose="02040503050406030204" pitchFamily="18" charset="0"/>
                            </a:rPr>
                            <m:t>𝑖</m:t>
                          </m:r>
                        </m:sub>
                      </m:sSub>
                      <m:r>
                        <a:rPr lang="en-US" sz="2800" i="0">
                          <a:latin typeface="Cambria Math" panose="02040503050406030204" pitchFamily="18" charset="0"/>
                        </a:rPr>
                        <m:t>=</m:t>
                      </m:r>
                      <m:f>
                        <m:fPr>
                          <m:ctrlPr>
                            <a:rPr lang="en-US" sz="2800" i="1">
                              <a:latin typeface="Cambria Math" panose="02040503050406030204" pitchFamily="18" charset="0"/>
                            </a:rPr>
                          </m:ctrlPr>
                        </m:fPr>
                        <m:num>
                          <m:nary>
                            <m:naryPr>
                              <m:chr m:val="∑"/>
                              <m:limLoc m:val="undOvr"/>
                              <m:ctrlPr>
                                <a:rPr lang="en-US" sz="2800" i="1">
                                  <a:latin typeface="Cambria Math" panose="02040503050406030204" pitchFamily="18" charset="0"/>
                                </a:rPr>
                              </m:ctrlPr>
                            </m:naryPr>
                            <m:sub>
                              <m:r>
                                <a:rPr lang="en-US" sz="2800" i="0">
                                  <a:latin typeface="Cambria Math" panose="02040503050406030204" pitchFamily="18" charset="0"/>
                                </a:rPr>
                                <m:t>0</m:t>
                              </m:r>
                            </m:sub>
                            <m:sup>
                              <m:r>
                                <a:rPr lang="en-US" sz="2800" i="1">
                                  <a:latin typeface="Cambria Math" panose="02040503050406030204" pitchFamily="18" charset="0"/>
                                </a:rPr>
                                <m:t>𝑖</m:t>
                              </m:r>
                            </m:sup>
                            <m:e>
                              <m:sSub>
                                <m:sSubPr>
                                  <m:ctrlPr>
                                    <a:rPr lang="en-US" sz="2800" i="1">
                                      <a:latin typeface="Cambria Math" panose="02040503050406030204" pitchFamily="18" charset="0"/>
                                    </a:rPr>
                                  </m:ctrlPr>
                                </m:sSubPr>
                                <m:e>
                                  <m:r>
                                    <a:rPr lang="en-US" sz="2800" i="1">
                                      <a:latin typeface="Cambria Math" panose="02040503050406030204" pitchFamily="18" charset="0"/>
                                    </a:rPr>
                                    <m:t>𝑆</m:t>
                                  </m:r>
                                </m:e>
                                <m:sub>
                                  <m:r>
                                    <a:rPr lang="en-US" sz="2800" i="1">
                                      <a:latin typeface="Cambria Math" panose="02040503050406030204" pitchFamily="18" charset="0"/>
                                    </a:rPr>
                                    <m:t>𝑗</m:t>
                                  </m:r>
                                </m:sub>
                              </m:sSub>
                            </m:e>
                          </m:nary>
                        </m:num>
                        <m:den>
                          <m:sSub>
                            <m:sSubPr>
                              <m:ctrlPr>
                                <a:rPr lang="en-US" sz="2800" i="1">
                                  <a:latin typeface="Cambria Math" panose="02040503050406030204" pitchFamily="18" charset="0"/>
                                </a:rPr>
                              </m:ctrlPr>
                            </m:sSubPr>
                            <m:e>
                              <m:r>
                                <a:rPr lang="en-US" sz="2800" i="1">
                                  <a:latin typeface="Cambria Math" panose="02040503050406030204" pitchFamily="18" charset="0"/>
                                </a:rPr>
                                <m:t>𝑆</m:t>
                              </m:r>
                            </m:e>
                            <m:sub>
                              <m:r>
                                <a:rPr lang="en-US" sz="2800" i="1">
                                  <a:latin typeface="Cambria Math" panose="02040503050406030204" pitchFamily="18" charset="0"/>
                                </a:rPr>
                                <m:t>𝑡</m:t>
                              </m:r>
                            </m:sub>
                          </m:sSub>
                        </m:den>
                      </m:f>
                      <m:r>
                        <a:rPr lang="en-US" sz="2800" i="0">
                          <a:latin typeface="Cambria Math" panose="02040503050406030204" pitchFamily="18" charset="0"/>
                        </a:rPr>
                        <m:t>∗</m:t>
                      </m:r>
                      <m:r>
                        <a:rPr lang="en-US" sz="2800" i="1">
                          <a:latin typeface="Cambria Math" panose="02040503050406030204" pitchFamily="18" charset="0"/>
                        </a:rPr>
                        <m:t>𝑖</m:t>
                      </m:r>
                      <m:r>
                        <a:rPr lang="en-US" sz="2800" i="0">
                          <a:latin typeface="Cambria Math" panose="02040503050406030204" pitchFamily="18" charset="0"/>
                        </a:rPr>
                        <m:t>+</m:t>
                      </m:r>
                      <m:f>
                        <m:fPr>
                          <m:ctrlPr>
                            <a:rPr lang="en-US" sz="2800" i="1">
                              <a:latin typeface="Cambria Math" panose="02040503050406030204" pitchFamily="18" charset="0"/>
                            </a:rPr>
                          </m:ctrlPr>
                        </m:fPr>
                        <m:num>
                          <m:nary>
                            <m:naryPr>
                              <m:chr m:val="∑"/>
                              <m:limLoc m:val="undOvr"/>
                              <m:ctrlPr>
                                <a:rPr lang="en-US" sz="2800" i="1">
                                  <a:latin typeface="Cambria Math" panose="02040503050406030204" pitchFamily="18" charset="0"/>
                                </a:rPr>
                              </m:ctrlPr>
                            </m:naryPr>
                            <m:sub>
                              <m:r>
                                <a:rPr lang="en-US" sz="2800" i="1">
                                  <a:latin typeface="Cambria Math" panose="02040503050406030204" pitchFamily="18" charset="0"/>
                                </a:rPr>
                                <m:t>𝑖</m:t>
                              </m:r>
                              <m:r>
                                <a:rPr lang="en-US" sz="2800" i="0">
                                  <a:latin typeface="Cambria Math" panose="02040503050406030204" pitchFamily="18" charset="0"/>
                                </a:rPr>
                                <m:t>+1</m:t>
                              </m:r>
                            </m:sub>
                            <m:sup>
                              <m:r>
                                <a:rPr lang="en-US" sz="2800" i="1">
                                  <a:latin typeface="Cambria Math" panose="02040503050406030204" pitchFamily="18" charset="0"/>
                                </a:rPr>
                                <m:t>𝑛</m:t>
                              </m:r>
                            </m:sup>
                            <m:e>
                              <m:sSub>
                                <m:sSubPr>
                                  <m:ctrlPr>
                                    <a:rPr lang="en-US" sz="2800" i="1">
                                      <a:latin typeface="Cambria Math" panose="02040503050406030204" pitchFamily="18" charset="0"/>
                                    </a:rPr>
                                  </m:ctrlPr>
                                </m:sSubPr>
                                <m:e>
                                  <m:r>
                                    <a:rPr lang="en-US" sz="2800" i="1">
                                      <a:latin typeface="Cambria Math" panose="02040503050406030204" pitchFamily="18" charset="0"/>
                                    </a:rPr>
                                    <m:t>𝑆</m:t>
                                  </m:r>
                                </m:e>
                                <m:sub>
                                  <m:r>
                                    <a:rPr lang="en-US" sz="2800" i="1">
                                      <a:latin typeface="Cambria Math" panose="02040503050406030204" pitchFamily="18" charset="0"/>
                                    </a:rPr>
                                    <m:t>𝑗</m:t>
                                  </m:r>
                                </m:sub>
                              </m:sSub>
                            </m:e>
                          </m:nary>
                        </m:num>
                        <m:den>
                          <m:sSub>
                            <m:sSubPr>
                              <m:ctrlPr>
                                <a:rPr lang="en-US" sz="2800" i="1">
                                  <a:latin typeface="Cambria Math" panose="02040503050406030204" pitchFamily="18" charset="0"/>
                                </a:rPr>
                              </m:ctrlPr>
                            </m:sSubPr>
                            <m:e>
                              <m:r>
                                <a:rPr lang="en-US" sz="2800" i="1">
                                  <a:latin typeface="Cambria Math" panose="02040503050406030204" pitchFamily="18" charset="0"/>
                                </a:rPr>
                                <m:t>𝑆</m:t>
                              </m:r>
                            </m:e>
                            <m:sub>
                              <m:r>
                                <a:rPr lang="en-US" sz="2800" i="1">
                                  <a:latin typeface="Cambria Math" panose="02040503050406030204" pitchFamily="18" charset="0"/>
                                </a:rPr>
                                <m:t>𝑡</m:t>
                              </m:r>
                            </m:sub>
                          </m:sSub>
                        </m:den>
                      </m:f>
                      <m:r>
                        <a:rPr lang="en-US" sz="2800" i="0">
                          <a:latin typeface="Cambria Math" panose="02040503050406030204" pitchFamily="18" charset="0"/>
                        </a:rPr>
                        <m:t>∗</m:t>
                      </m:r>
                      <m:d>
                        <m:dPr>
                          <m:ctrlPr>
                            <a:rPr lang="en-US" sz="2800" i="1">
                              <a:latin typeface="Cambria Math" panose="02040503050406030204" pitchFamily="18" charset="0"/>
                            </a:rPr>
                          </m:ctrlPr>
                        </m:dPr>
                        <m:e>
                          <m:r>
                            <a:rPr lang="en-US" sz="2800" i="1">
                              <a:latin typeface="Cambria Math" panose="02040503050406030204" pitchFamily="18" charset="0"/>
                            </a:rPr>
                            <m:t>𝑛</m:t>
                          </m:r>
                          <m:r>
                            <a:rPr lang="en-US" sz="2800" i="0">
                              <a:latin typeface="Cambria Math" panose="02040503050406030204" pitchFamily="18" charset="0"/>
                            </a:rPr>
                            <m:t>−</m:t>
                          </m:r>
                          <m:r>
                            <a:rPr lang="en-US" sz="2800" b="0" i="1" smtClean="0">
                              <a:latin typeface="Cambria Math" panose="02040503050406030204" pitchFamily="18" charset="0"/>
                            </a:rPr>
                            <m:t>𝑖</m:t>
                          </m:r>
                          <m:r>
                            <a:rPr lang="en-US" sz="2800" i="0">
                              <a:latin typeface="Cambria Math" panose="02040503050406030204" pitchFamily="18" charset="0"/>
                            </a:rPr>
                            <m:t>−1</m:t>
                          </m:r>
                        </m:e>
                      </m:d>
                    </m:oMath>
                  </m:oMathPara>
                </a14:m>
                <a:endParaRPr lang="en-US" sz="2800" dirty="0"/>
              </a:p>
            </p:txBody>
          </p:sp>
        </mc:Choice>
        <mc:Fallback xmlns="">
          <p:sp>
            <p:nvSpPr>
              <p:cNvPr id="4" name="Rectangle 3"/>
              <p:cNvSpPr>
                <a:spLocks noRot="1" noChangeAspect="1" noMove="1" noResize="1" noEditPoints="1" noAdjustHandles="1" noChangeArrowheads="1" noChangeShapeType="1" noTextEdit="1"/>
              </p:cNvSpPr>
              <p:nvPr/>
            </p:nvSpPr>
            <p:spPr>
              <a:xfrm>
                <a:off x="1120000" y="2936002"/>
                <a:ext cx="6830474" cy="1065292"/>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158189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3120</TotalTime>
  <Words>1322</Words>
  <Application>Microsoft Office PowerPoint</Application>
  <PresentationFormat>Widescreen</PresentationFormat>
  <Paragraphs>149</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Cambria Math</vt:lpstr>
      <vt:lpstr>Consolas</vt:lpstr>
      <vt:lpstr>Verdana</vt:lpstr>
      <vt:lpstr>Office Theme</vt:lpstr>
      <vt:lpstr>Static Aabb Trees</vt:lpstr>
      <vt:lpstr>Static Aabb Trees</vt:lpstr>
      <vt:lpstr>Top-Down vs. Bottom-Up</vt:lpstr>
      <vt:lpstr>Top-Down Construction</vt:lpstr>
      <vt:lpstr>Top-Down: Splitting</vt:lpstr>
      <vt:lpstr>Top-Down: Split Axis</vt:lpstr>
      <vt:lpstr>Top-Down: Split Point</vt:lpstr>
      <vt:lpstr>Top-Down: Splitting</vt:lpstr>
      <vt:lpstr>Kay-Kajiya Median Cut Heuristic</vt:lpstr>
      <vt:lpstr>Bottom-Up Construction</vt:lpstr>
      <vt:lpstr>Bottom-Up</vt:lpstr>
      <vt:lpstr>Bottom-Up</vt:lpstr>
      <vt:lpstr>Bottom-Up</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Spatial Partitions</dc:title>
  <dc:creator>Joshua Davis</dc:creator>
  <cp:lastModifiedBy>ZeroDavis</cp:lastModifiedBy>
  <cp:revision>187</cp:revision>
  <dcterms:created xsi:type="dcterms:W3CDTF">2015-01-13T03:43:20Z</dcterms:created>
  <dcterms:modified xsi:type="dcterms:W3CDTF">2016-10-19T14:32:18Z</dcterms:modified>
</cp:coreProperties>
</file>