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vsdx" ContentType="application/vnd.ms-visio.drawing"/>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9" r:id="rId1"/>
  </p:sldMasterIdLst>
  <p:notesMasterIdLst>
    <p:notesMasterId r:id="rId25"/>
  </p:notesMasterIdLst>
  <p:sldIdLst>
    <p:sldId id="256" r:id="rId2"/>
    <p:sldId id="257" r:id="rId3"/>
    <p:sldId id="258" r:id="rId4"/>
    <p:sldId id="259" r:id="rId5"/>
    <p:sldId id="262" r:id="rId6"/>
    <p:sldId id="260" r:id="rId7"/>
    <p:sldId id="261" r:id="rId8"/>
    <p:sldId id="263" r:id="rId9"/>
    <p:sldId id="264" r:id="rId10"/>
    <p:sldId id="265" r:id="rId11"/>
    <p:sldId id="266" r:id="rId12"/>
    <p:sldId id="267" r:id="rId13"/>
    <p:sldId id="268" r:id="rId14"/>
    <p:sldId id="269" r:id="rId15"/>
    <p:sldId id="271" r:id="rId16"/>
    <p:sldId id="270" r:id="rId17"/>
    <p:sldId id="272" r:id="rId18"/>
    <p:sldId id="274" r:id="rId19"/>
    <p:sldId id="275" r:id="rId20"/>
    <p:sldId id="277" r:id="rId21"/>
    <p:sldId id="278" r:id="rId22"/>
    <p:sldId id="276" r:id="rId23"/>
    <p:sldId id="279"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361" autoAdjust="0"/>
    <p:restoredTop sz="62963" autoAdjust="0"/>
  </p:normalViewPr>
  <p:slideViewPr>
    <p:cSldViewPr snapToGrid="0">
      <p:cViewPr varScale="1">
        <p:scale>
          <a:sx n="73" d="100"/>
          <a:sy n="73" d="100"/>
        </p:scale>
        <p:origin x="1956" y="66"/>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8" d="100"/>
          <a:sy n="88" d="100"/>
        </p:scale>
        <p:origin x="2166"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C9F55E-86C8-40C3-B143-2DF90D0BE23C}" type="datetimeFigureOut">
              <a:rPr lang="en-US" smtClean="0"/>
              <a:t>1/27/2016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48DFC8-8D5E-4426-9BAB-F9E6FB6C0077}" type="slidenum">
              <a:rPr lang="en-US" smtClean="0"/>
              <a:t>‹#›</a:t>
            </a:fld>
            <a:endParaRPr lang="en-US"/>
          </a:p>
        </p:txBody>
      </p:sp>
    </p:spTree>
    <p:extLst>
      <p:ext uri="{BB962C8B-B14F-4D97-AF65-F5344CB8AC3E}">
        <p14:creationId xmlns:p14="http://schemas.microsoft.com/office/powerpoint/2010/main" val="29797898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uniform grid is a fairly simple spatial partition (ignoring</a:t>
            </a:r>
            <a:r>
              <a:rPr lang="en-US" baseline="0" dirty="0" smtClean="0"/>
              <a:t> all of the special cases…) that divides space into uniform sized chunks. You’ve probably already implemented one at some point. They work by assuming that an object can only overlap with objects in the same cell.</a:t>
            </a:r>
          </a:p>
          <a:p>
            <a:endParaRPr lang="en-US" baseline="0" dirty="0" smtClean="0"/>
          </a:p>
          <a:p>
            <a:r>
              <a:rPr lang="en-US" baseline="0" dirty="0" smtClean="0"/>
              <a:t>When used correctly, or in the correct situation, uniform grids can be incredibly powerful.</a:t>
            </a:r>
            <a:endParaRPr lang="en-US" dirty="0"/>
          </a:p>
        </p:txBody>
      </p:sp>
      <p:sp>
        <p:nvSpPr>
          <p:cNvPr id="4" name="Slide Number Placeholder 3"/>
          <p:cNvSpPr>
            <a:spLocks noGrp="1"/>
          </p:cNvSpPr>
          <p:nvPr>
            <p:ph type="sldNum" sz="quarter" idx="10"/>
          </p:nvPr>
        </p:nvSpPr>
        <p:spPr/>
        <p:txBody>
          <a:bodyPr/>
          <a:lstStyle/>
          <a:p>
            <a:fld id="{2948DFC8-8D5E-4426-9BAB-F9E6FB6C0077}" type="slidenum">
              <a:rPr lang="en-US" smtClean="0"/>
              <a:t>2</a:t>
            </a:fld>
            <a:endParaRPr lang="en-US"/>
          </a:p>
        </p:txBody>
      </p:sp>
    </p:spTree>
    <p:extLst>
      <p:ext uri="{BB962C8B-B14F-4D97-AF65-F5344CB8AC3E}">
        <p14:creationId xmlns:p14="http://schemas.microsoft.com/office/powerpoint/2010/main" val="16227001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smtClean="0"/>
                  <a:t>As insertion is </a:t>
                </a:r>
                <a14:m>
                  <m:oMath xmlns:m="http://schemas.openxmlformats.org/officeDocument/2006/math">
                    <m:r>
                      <a:rPr lang="en-US" b="0" i="1" smtClean="0">
                        <a:latin typeface="Cambria Math" panose="02040503050406030204" pitchFamily="18" charset="0"/>
                      </a:rPr>
                      <m:t>𝑂</m:t>
                    </m:r>
                    <m:d>
                      <m:dPr>
                        <m:ctrlPr>
                          <a:rPr lang="en-US" b="0" i="1" smtClean="0">
                            <a:latin typeface="Cambria Math" panose="02040503050406030204" pitchFamily="18" charset="0"/>
                          </a:rPr>
                        </m:ctrlPr>
                      </m:dPr>
                      <m:e>
                        <m:r>
                          <a:rPr lang="en-US" b="0" i="1" smtClean="0">
                            <a:latin typeface="Cambria Math" panose="02040503050406030204" pitchFamily="18" charset="0"/>
                          </a:rPr>
                          <m:t>1</m:t>
                        </m:r>
                      </m:e>
                    </m:d>
                  </m:oMath>
                </a14:m>
                <a:r>
                  <a:rPr lang="en-US" dirty="0" smtClean="0"/>
                  <a:t> per object we</a:t>
                </a:r>
                <a:r>
                  <a:rPr lang="en-US" baseline="0" dirty="0" smtClean="0"/>
                  <a:t> can just clear the old grid and re-insert all of the objects again to avoid the removal/update problem.</a:t>
                </a:r>
              </a:p>
              <a:p>
                <a:endParaRPr lang="en-US" baseline="0" dirty="0" smtClean="0"/>
              </a:p>
              <a:p>
                <a:r>
                  <a:rPr lang="en-US" baseline="0" dirty="0" smtClean="0"/>
                  <a:t>There are two big issues with this though. The first is that to re-insert everything is fairly expensive, especially if there’s a lot of non-moving objects. This is one reason to split static and dynamic objects into separate spatial partitions (they can both be grids). Even then, there can be a lot of slow moving objects so clearing the whole thing every frame is not cheap.</a:t>
                </a:r>
              </a:p>
              <a:p>
                <a:endParaRPr lang="en-US" baseline="0" dirty="0" smtClean="0"/>
              </a:p>
              <a:p>
                <a:r>
                  <a:rPr lang="en-US" baseline="0" dirty="0" smtClean="0"/>
                  <a:t>The other big problem is that this has to fit into the design of the engine using it. Now we have to make the user pass in all objects every frame when inserting, not just the ones being inserted or updated. This works fundamentally different from other spatial partitions which makes it harder to swap out dynamically.</a:t>
                </a:r>
              </a:p>
            </p:txBody>
          </p:sp>
        </mc:Choice>
        <mc:Fallback xmlns="">
          <p:sp>
            <p:nvSpPr>
              <p:cNvPr id="3" name="Notes Placeholder 2"/>
              <p:cNvSpPr>
                <a:spLocks noGrp="1"/>
              </p:cNvSpPr>
              <p:nvPr>
                <p:ph type="body" idx="1"/>
              </p:nvPr>
            </p:nvSpPr>
            <p:spPr/>
            <p:txBody>
              <a:bodyPr/>
              <a:lstStyle/>
              <a:p>
                <a:r>
                  <a:rPr lang="en-US" dirty="0" smtClean="0"/>
                  <a:t>As insertion is </a:t>
                </a:r>
                <a:r>
                  <a:rPr lang="en-US" b="0" i="0" smtClean="0">
                    <a:latin typeface="Cambria Math" panose="02040503050406030204" pitchFamily="18" charset="0"/>
                  </a:rPr>
                  <a:t>𝑂(1)</a:t>
                </a:r>
                <a:r>
                  <a:rPr lang="en-US" dirty="0" smtClean="0"/>
                  <a:t> per object we</a:t>
                </a:r>
                <a:r>
                  <a:rPr lang="en-US" baseline="0" dirty="0" smtClean="0"/>
                  <a:t> can just clear the old grid and re-insert all of the objects again to avoid the removal/update problem.</a:t>
                </a:r>
              </a:p>
              <a:p>
                <a:endParaRPr lang="en-US" baseline="0" dirty="0" smtClean="0"/>
              </a:p>
              <a:p>
                <a:r>
                  <a:rPr lang="en-US" baseline="0" dirty="0" smtClean="0"/>
                  <a:t>There are two big issues with this though. The first is that to re-insert everything is fairly expensive, especially if there’s a lot of non-moving objects. This is one reason to split static and dynamic objects into separate spatial partitions (they can both be grids). Even then, there can be a lot of slow moving objects so clearing the whole thing every frame is not cheap.</a:t>
                </a:r>
              </a:p>
              <a:p>
                <a:endParaRPr lang="en-US" baseline="0" dirty="0" smtClean="0"/>
              </a:p>
              <a:p>
                <a:r>
                  <a:rPr lang="en-US" baseline="0" dirty="0" smtClean="0"/>
                  <a:t>The other big problem is that this has to fit into the design of the engine using it. Now we have to make the user pass in all objects every frame when inserting, not just the ones being inserted or updated. This works fundamentally different from other spatial partitions which makes it harder to swap out dynamically.</a:t>
                </a:r>
              </a:p>
            </p:txBody>
          </p:sp>
        </mc:Fallback>
      </mc:AlternateContent>
      <p:sp>
        <p:nvSpPr>
          <p:cNvPr id="4" name="Slide Number Placeholder 3"/>
          <p:cNvSpPr>
            <a:spLocks noGrp="1"/>
          </p:cNvSpPr>
          <p:nvPr>
            <p:ph type="sldNum" sz="quarter" idx="10"/>
          </p:nvPr>
        </p:nvSpPr>
        <p:spPr/>
        <p:txBody>
          <a:bodyPr/>
          <a:lstStyle/>
          <a:p>
            <a:fld id="{2948DFC8-8D5E-4426-9BAB-F9E6FB6C0077}" type="slidenum">
              <a:rPr lang="en-US" smtClean="0"/>
              <a:t>11</a:t>
            </a:fld>
            <a:endParaRPr lang="en-US"/>
          </a:p>
        </p:txBody>
      </p:sp>
    </p:spTree>
    <p:extLst>
      <p:ext uri="{BB962C8B-B14F-4D97-AF65-F5344CB8AC3E}">
        <p14:creationId xmlns:p14="http://schemas.microsoft.com/office/powerpoint/2010/main" val="25239758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Maybe we can go back to the old idea of storing</a:t>
            </a:r>
            <a:r>
              <a:rPr lang="en-US" baseline="0" dirty="0" smtClean="0"/>
              <a:t> the range but find a better way to do it. The biggest problem with this was changing the interface and forcing the user to intrusively store this information on each object. Instead we can store this information intrusively in the grid.</a:t>
            </a:r>
          </a:p>
          <a:p>
            <a:endParaRPr lang="en-US" baseline="0" dirty="0" smtClean="0"/>
          </a:p>
          <a:p>
            <a:r>
              <a:rPr lang="en-US" baseline="0" dirty="0" smtClean="0"/>
              <a:t>We can change our grid to be a unique list of objects. This unique list can store the void* for the client data as well as the current overlap range of the object. We could also change the grid to store an index into this array instead of the client data itself.</a:t>
            </a:r>
          </a:p>
          <a:p>
            <a:endParaRPr lang="en-US" baseline="0" dirty="0" smtClean="0"/>
          </a:p>
          <a:p>
            <a:r>
              <a:rPr lang="en-US" baseline="0" dirty="0" smtClean="0"/>
              <a:t>The only two problems are that we have to store extra information per object, which is not bad, and we have to find the object in the array when updating/removing it. The second problem is easily mitigated by the proxy method described in class. The information we make the user intrusively store can just be the index into the object array making lookup time constant.</a:t>
            </a:r>
          </a:p>
        </p:txBody>
      </p:sp>
      <p:sp>
        <p:nvSpPr>
          <p:cNvPr id="4" name="Slide Number Placeholder 3"/>
          <p:cNvSpPr>
            <a:spLocks noGrp="1"/>
          </p:cNvSpPr>
          <p:nvPr>
            <p:ph type="sldNum" sz="quarter" idx="10"/>
          </p:nvPr>
        </p:nvSpPr>
        <p:spPr/>
        <p:txBody>
          <a:bodyPr/>
          <a:lstStyle/>
          <a:p>
            <a:fld id="{2948DFC8-8D5E-4426-9BAB-F9E6FB6C0077}" type="slidenum">
              <a:rPr lang="en-US" smtClean="0"/>
              <a:t>12</a:t>
            </a:fld>
            <a:endParaRPr lang="en-US"/>
          </a:p>
        </p:txBody>
      </p:sp>
    </p:spTree>
    <p:extLst>
      <p:ext uri="{BB962C8B-B14F-4D97-AF65-F5344CB8AC3E}">
        <p14:creationId xmlns:p14="http://schemas.microsoft.com/office/powerpoint/2010/main" val="30417634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one large problem with the current grid is that it is of a fixed size. If</a:t>
            </a:r>
            <a:r>
              <a:rPr lang="en-US" baseline="0" dirty="0" smtClean="0"/>
              <a:t> we have a world that is limited then this works out just fine, but what if we have an unbounded world? We could dynamically grow the grid but this is extremely costly as we need to allocate a new buffer and copy everything over.</a:t>
            </a:r>
          </a:p>
          <a:p>
            <a:endParaRPr lang="en-US" baseline="0" dirty="0" smtClean="0"/>
          </a:p>
          <a:p>
            <a:r>
              <a:rPr lang="en-US" baseline="0" dirty="0" smtClean="0"/>
              <a:t>A more fundamental issue than growing is how much space we need is not dependent on the number of objects, but on the space we’re representing. If we have 2 objects really far apart we need a lot of memory to represent the empty cells between them. We could use a larger grid size but this would cause other expenses. This problem is even worse in 3d and makes any reasonably sized 3d grid unreasonable. A grid of size 1000 in 3d would require 3MB of cells (times the size of a cell…).</a:t>
            </a:r>
          </a:p>
          <a:p>
            <a:endParaRPr lang="en-US" baseline="0" dirty="0" smtClean="0"/>
          </a:p>
          <a:p>
            <a:r>
              <a:rPr lang="en-US" baseline="0" dirty="0" smtClean="0"/>
              <a:t>Because of these reasons, we have to look into a representation of a uniform grid that retains the previous benefits but can support growth and not waste a lot of memory.</a:t>
            </a:r>
            <a:endParaRPr lang="en-US" dirty="0"/>
          </a:p>
        </p:txBody>
      </p:sp>
      <p:sp>
        <p:nvSpPr>
          <p:cNvPr id="4" name="Slide Number Placeholder 3"/>
          <p:cNvSpPr>
            <a:spLocks noGrp="1"/>
          </p:cNvSpPr>
          <p:nvPr>
            <p:ph type="sldNum" sz="quarter" idx="10"/>
          </p:nvPr>
        </p:nvSpPr>
        <p:spPr/>
        <p:txBody>
          <a:bodyPr/>
          <a:lstStyle/>
          <a:p>
            <a:fld id="{2948DFC8-8D5E-4426-9BAB-F9E6FB6C0077}" type="slidenum">
              <a:rPr lang="en-US" smtClean="0"/>
              <a:t>13</a:t>
            </a:fld>
            <a:endParaRPr lang="en-US"/>
          </a:p>
        </p:txBody>
      </p:sp>
    </p:spTree>
    <p:extLst>
      <p:ext uri="{BB962C8B-B14F-4D97-AF65-F5344CB8AC3E}">
        <p14:creationId xmlns:p14="http://schemas.microsoft.com/office/powerpoint/2010/main" val="41517618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simplest solution to this problem is implicitly represent a grid via</a:t>
            </a:r>
            <a:r>
              <a:rPr lang="en-US" baseline="0" dirty="0" smtClean="0"/>
              <a:t> a hash function. You should already know that a </a:t>
            </a:r>
            <a:r>
              <a:rPr lang="en-US" baseline="0" dirty="0" err="1" smtClean="0"/>
              <a:t>hashmap</a:t>
            </a:r>
            <a:r>
              <a:rPr lang="en-US" baseline="0" dirty="0" smtClean="0"/>
              <a:t> takes some key and turns it into an index into an array. In the same way we can create a hash for a cell coordinate to map it into an array. In doing so the amount of memory we need is only based upon the number of objects (or rather, the number of cells overlapped). This method also implicitly grows and is unbounded.</a:t>
            </a:r>
          </a:p>
          <a:p>
            <a:endParaRPr lang="en-US" baseline="0" dirty="0" smtClean="0"/>
          </a:p>
          <a:p>
            <a:r>
              <a:rPr lang="en-US" baseline="0" dirty="0" smtClean="0"/>
              <a:t>The main thing to keep in mind is hash collisions. There’s two main methods of resolving collisions: chaining and probing. For most part it doesn’t matter what method is used as this is more of a container issue, but the important thing to make sure of is that you don’t put two objects into the same cell just because they have a hash collision.</a:t>
            </a:r>
            <a:endParaRPr lang="en-US" dirty="0"/>
          </a:p>
        </p:txBody>
      </p:sp>
      <p:sp>
        <p:nvSpPr>
          <p:cNvPr id="4" name="Slide Number Placeholder 3"/>
          <p:cNvSpPr>
            <a:spLocks noGrp="1"/>
          </p:cNvSpPr>
          <p:nvPr>
            <p:ph type="sldNum" sz="quarter" idx="10"/>
          </p:nvPr>
        </p:nvSpPr>
        <p:spPr/>
        <p:txBody>
          <a:bodyPr/>
          <a:lstStyle/>
          <a:p>
            <a:fld id="{2948DFC8-8D5E-4426-9BAB-F9E6FB6C0077}" type="slidenum">
              <a:rPr lang="en-US" smtClean="0"/>
              <a:t>14</a:t>
            </a:fld>
            <a:endParaRPr lang="en-US"/>
          </a:p>
        </p:txBody>
      </p:sp>
    </p:spTree>
    <p:extLst>
      <p:ext uri="{BB962C8B-B14F-4D97-AF65-F5344CB8AC3E}">
        <p14:creationId xmlns:p14="http://schemas.microsoft.com/office/powerpoint/2010/main" val="14651925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There’s a lot of different hashing functions that you could use.</a:t>
            </a:r>
            <a:r>
              <a:rPr lang="en-US" baseline="0" dirty="0" smtClean="0"/>
              <a:t> Here I present a simple one, but I do recommend search for various other ones.</a:t>
            </a:r>
            <a:endParaRPr lang="en-US" dirty="0"/>
          </a:p>
        </p:txBody>
      </p:sp>
      <p:sp>
        <p:nvSpPr>
          <p:cNvPr id="4" name="Slide Number Placeholder 3"/>
          <p:cNvSpPr>
            <a:spLocks noGrp="1"/>
          </p:cNvSpPr>
          <p:nvPr>
            <p:ph type="sldNum" sz="quarter" idx="10"/>
          </p:nvPr>
        </p:nvSpPr>
        <p:spPr/>
        <p:txBody>
          <a:bodyPr/>
          <a:lstStyle/>
          <a:p>
            <a:fld id="{2948DFC8-8D5E-4426-9BAB-F9E6FB6C0077}" type="slidenum">
              <a:rPr lang="en-US" smtClean="0"/>
              <a:t>15</a:t>
            </a:fld>
            <a:endParaRPr lang="en-US"/>
          </a:p>
        </p:txBody>
      </p:sp>
    </p:spTree>
    <p:extLst>
      <p:ext uri="{BB962C8B-B14F-4D97-AF65-F5344CB8AC3E}">
        <p14:creationId xmlns:p14="http://schemas.microsoft.com/office/powerpoint/2010/main" val="26818483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While hashing cells does fix our initial two problems it does slightly slow down our</a:t>
            </a:r>
            <a:r>
              <a:rPr lang="en-US" baseline="0" dirty="0" smtClean="0"/>
              <a:t> uniform grid. The extra cost from hashing isn’t too bad (although it can definitely add up) but we also have to worry about the cost of resolving hash collisions.</a:t>
            </a:r>
          </a:p>
          <a:p>
            <a:endParaRPr lang="en-US" baseline="0" dirty="0" smtClean="0"/>
          </a:p>
          <a:p>
            <a:r>
              <a:rPr lang="en-US" baseline="0" dirty="0" smtClean="0"/>
              <a:t>These downsides aren’t too bad, but there is another interesting idea to combine fixed arrays and hashes that give a few other benefits: Chunks.</a:t>
            </a:r>
            <a:endParaRPr lang="en-US" dirty="0"/>
          </a:p>
        </p:txBody>
      </p:sp>
      <p:sp>
        <p:nvSpPr>
          <p:cNvPr id="4" name="Slide Number Placeholder 3"/>
          <p:cNvSpPr>
            <a:spLocks noGrp="1"/>
          </p:cNvSpPr>
          <p:nvPr>
            <p:ph type="sldNum" sz="quarter" idx="10"/>
          </p:nvPr>
        </p:nvSpPr>
        <p:spPr/>
        <p:txBody>
          <a:bodyPr/>
          <a:lstStyle/>
          <a:p>
            <a:fld id="{2948DFC8-8D5E-4426-9BAB-F9E6FB6C0077}" type="slidenum">
              <a:rPr lang="en-US" smtClean="0"/>
              <a:t>16</a:t>
            </a:fld>
            <a:endParaRPr lang="en-US"/>
          </a:p>
        </p:txBody>
      </p:sp>
    </p:spTree>
    <p:extLst>
      <p:ext uri="{BB962C8B-B14F-4D97-AF65-F5344CB8AC3E}">
        <p14:creationId xmlns:p14="http://schemas.microsoft.com/office/powerpoint/2010/main" val="7856954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idea of a chunk is quite simple, instead</a:t>
            </a:r>
            <a:r>
              <a:rPr lang="en-US" baseline="0" dirty="0" smtClean="0"/>
              <a:t> of hashing each cell we can hash a group of cells, or a chunk. Each chunk contains a mini-uniform grid of fixed size (say 16x16). While this will waste a bit of extra space as each chunk takes a fixed amount of memory even if it only has one active cell it also has a few neat benefits.</a:t>
            </a:r>
          </a:p>
          <a:p>
            <a:endParaRPr lang="en-US" baseline="0" dirty="0" smtClean="0"/>
          </a:p>
          <a:p>
            <a:r>
              <a:rPr lang="en-US" baseline="0" dirty="0" smtClean="0"/>
              <a:t>First of all, we can get some extra speed-ups by not having to hash so often. We do now have a double look up (chunk indices and cell indices) but we can cache the last active chunk to avoid re-hashing an index. The memory of a chunk is also going to be local so cache performance should increase.</a:t>
            </a:r>
          </a:p>
          <a:p>
            <a:endParaRPr lang="en-US" baseline="0" dirty="0" smtClean="0"/>
          </a:p>
          <a:p>
            <a:r>
              <a:rPr lang="en-US" baseline="0" dirty="0" smtClean="0"/>
              <a:t>The other major benefit of chunks is the ability to stream portions of the world. Chunks very nicely fit this paradigm and games like </a:t>
            </a:r>
            <a:r>
              <a:rPr lang="en-US" baseline="0" dirty="0" err="1" smtClean="0"/>
              <a:t>minecraft</a:t>
            </a:r>
            <a:r>
              <a:rPr lang="en-US" baseline="0" dirty="0" smtClean="0"/>
              <a:t> use it. Simply take any chunk that is too far away from the player and save it to disk. So with this we gain the benefit of being able to have a much larger world than we can have loaded into memory by dynamically loading/unloading portions of it.</a:t>
            </a:r>
          </a:p>
        </p:txBody>
      </p:sp>
      <p:sp>
        <p:nvSpPr>
          <p:cNvPr id="4" name="Slide Number Placeholder 3"/>
          <p:cNvSpPr>
            <a:spLocks noGrp="1"/>
          </p:cNvSpPr>
          <p:nvPr>
            <p:ph type="sldNum" sz="quarter" idx="10"/>
          </p:nvPr>
        </p:nvSpPr>
        <p:spPr/>
        <p:txBody>
          <a:bodyPr/>
          <a:lstStyle/>
          <a:p>
            <a:fld id="{2948DFC8-8D5E-4426-9BAB-F9E6FB6C0077}" type="slidenum">
              <a:rPr lang="en-US" smtClean="0"/>
              <a:t>17</a:t>
            </a:fld>
            <a:endParaRPr lang="en-US"/>
          </a:p>
        </p:txBody>
      </p:sp>
    </p:spTree>
    <p:extLst>
      <p:ext uri="{BB962C8B-B14F-4D97-AF65-F5344CB8AC3E}">
        <p14:creationId xmlns:p14="http://schemas.microsoft.com/office/powerpoint/2010/main" val="9894785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Object casting</a:t>
            </a:r>
            <a:r>
              <a:rPr lang="en-US" baseline="0" dirty="0" smtClean="0"/>
              <a:t> is the easiest of the intersection tests to perform. Essentially we want to discretize the object’s boundaries to grid coordinates and walk over all of those cells. The simplest method of doing this is to take the aabb of the object and then walk all of the relevant cells, just as we did when inserting an object. This will check extra cells but it is much simpler than walking an arbitrary object’s boundary.</a:t>
            </a:r>
            <a:endParaRPr lang="en-US" dirty="0"/>
          </a:p>
        </p:txBody>
      </p:sp>
      <p:sp>
        <p:nvSpPr>
          <p:cNvPr id="4" name="Slide Number Placeholder 3"/>
          <p:cNvSpPr>
            <a:spLocks noGrp="1"/>
          </p:cNvSpPr>
          <p:nvPr>
            <p:ph type="sldNum" sz="quarter" idx="10"/>
          </p:nvPr>
        </p:nvSpPr>
        <p:spPr/>
        <p:txBody>
          <a:bodyPr/>
          <a:lstStyle/>
          <a:p>
            <a:fld id="{2948DFC8-8D5E-4426-9BAB-F9E6FB6C0077}" type="slidenum">
              <a:rPr lang="en-US" smtClean="0"/>
              <a:t>18</a:t>
            </a:fld>
            <a:endParaRPr lang="en-US"/>
          </a:p>
        </p:txBody>
      </p:sp>
    </p:spTree>
    <p:extLst>
      <p:ext uri="{BB962C8B-B14F-4D97-AF65-F5344CB8AC3E}">
        <p14:creationId xmlns:p14="http://schemas.microsoft.com/office/powerpoint/2010/main" val="30541168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Uniform grids are very efficient</a:t>
            </a:r>
            <a:r>
              <a:rPr lang="en-US" baseline="0" dirty="0" smtClean="0"/>
              <a:t> to ray-cast through. They are essentially a line rasterization algorithm, however we have to be careful which technique we use. Unlike </a:t>
            </a:r>
            <a:r>
              <a:rPr lang="en-US" baseline="0" dirty="0" err="1" smtClean="0"/>
              <a:t>Bresenham’s</a:t>
            </a:r>
            <a:r>
              <a:rPr lang="en-US" baseline="0" dirty="0" smtClean="0"/>
              <a:t> algorithm, we need to make sure that we traverse every cell the ray goes through.</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technique to use here is DDA or the </a:t>
            </a:r>
            <a:r>
              <a:rPr lang="en-US" dirty="0" smtClean="0"/>
              <a:t>digital difference algorithm.</a:t>
            </a:r>
            <a:endParaRPr lang="en-US" dirty="0"/>
          </a:p>
        </p:txBody>
      </p:sp>
      <p:sp>
        <p:nvSpPr>
          <p:cNvPr id="4" name="Slide Number Placeholder 3"/>
          <p:cNvSpPr>
            <a:spLocks noGrp="1"/>
          </p:cNvSpPr>
          <p:nvPr>
            <p:ph type="sldNum" sz="quarter" idx="10"/>
          </p:nvPr>
        </p:nvSpPr>
        <p:spPr/>
        <p:txBody>
          <a:bodyPr/>
          <a:lstStyle/>
          <a:p>
            <a:fld id="{2948DFC8-8D5E-4426-9BAB-F9E6FB6C0077}" type="slidenum">
              <a:rPr lang="en-US" smtClean="0"/>
              <a:t>19</a:t>
            </a:fld>
            <a:endParaRPr lang="en-US"/>
          </a:p>
        </p:txBody>
      </p:sp>
    </p:spTree>
    <p:extLst>
      <p:ext uri="{BB962C8B-B14F-4D97-AF65-F5344CB8AC3E}">
        <p14:creationId xmlns:p14="http://schemas.microsoft.com/office/powerpoint/2010/main" val="27958999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simplest implementation of DDA is as follows: At a given</a:t>
                </a:r>
                <a:r>
                  <a:rPr lang="en-US" baseline="0" dirty="0" smtClean="0"/>
                  <a:t> point </a:t>
                </a:r>
                <a14:m>
                  <m:oMath xmlns:m="http://schemas.openxmlformats.org/officeDocument/2006/math">
                    <m:acc>
                      <m:accPr>
                        <m:chr m:val="⃗"/>
                        <m:ctrlPr>
                          <a:rPr lang="en-US" b="0" i="1" baseline="0" smtClean="0">
                            <a:latin typeface="Cambria Math" panose="02040503050406030204" pitchFamily="18" charset="0"/>
                          </a:rPr>
                        </m:ctrlPr>
                      </m:accPr>
                      <m:e>
                        <m:r>
                          <a:rPr lang="en-US" b="0" i="1" baseline="0" smtClean="0">
                            <a:latin typeface="Cambria Math" panose="02040503050406030204" pitchFamily="18" charset="0"/>
                          </a:rPr>
                          <m:t>𝑝</m:t>
                        </m:r>
                      </m:e>
                    </m:acc>
                  </m:oMath>
                </a14:m>
                <a:r>
                  <a:rPr lang="en-US" baseline="0" dirty="0" smtClean="0"/>
                  <a:t> we know we are in cell </a:t>
                </a:r>
                <a14:m>
                  <m:oMath xmlns:m="http://schemas.openxmlformats.org/officeDocument/2006/math">
                    <m:acc>
                      <m:accPr>
                        <m:chr m:val="⃗"/>
                        <m:ctrlPr>
                          <a:rPr lang="en-US" b="0" i="1" baseline="0" smtClean="0">
                            <a:latin typeface="Cambria Math" panose="02040503050406030204" pitchFamily="18" charset="0"/>
                          </a:rPr>
                        </m:ctrlPr>
                      </m:accPr>
                      <m:e>
                        <m:r>
                          <a:rPr lang="en-US" b="0" i="1" baseline="0" smtClean="0">
                            <a:latin typeface="Cambria Math" panose="02040503050406030204" pitchFamily="18" charset="0"/>
                          </a:rPr>
                          <m:t>𝑐</m:t>
                        </m:r>
                      </m:e>
                    </m:acc>
                  </m:oMath>
                </a14:m>
                <a:r>
                  <a:rPr lang="en-US" dirty="0" smtClean="0"/>
                  <a:t> and the direction of the ray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𝑑</m:t>
                        </m:r>
                      </m:e>
                    </m:acc>
                  </m:oMath>
                </a14:m>
                <a:r>
                  <a:rPr lang="en-US" dirty="0" smtClean="0"/>
                  <a:t>. Assuming we can compute the position of the next</a:t>
                </a:r>
                <a:r>
                  <a:rPr lang="en-US" baseline="0" dirty="0" smtClean="0"/>
                  <a:t> edge’s intersection </a:t>
                </a:r>
                <a14:m>
                  <m:oMath xmlns:m="http://schemas.openxmlformats.org/officeDocument/2006/math">
                    <m:acc>
                      <m:accPr>
                        <m:chr m:val="⃗"/>
                        <m:ctrlPr>
                          <a:rPr lang="en-US" b="0" i="1" baseline="0" smtClean="0">
                            <a:latin typeface="Cambria Math" panose="02040503050406030204" pitchFamily="18" charset="0"/>
                          </a:rPr>
                        </m:ctrlPr>
                      </m:accPr>
                      <m:e>
                        <m:r>
                          <a:rPr lang="en-US" b="0" i="1" baseline="0" smtClean="0">
                            <a:latin typeface="Cambria Math" panose="02040503050406030204" pitchFamily="18" charset="0"/>
                          </a:rPr>
                          <m:t>𝑒</m:t>
                        </m:r>
                      </m:e>
                    </m:acc>
                  </m:oMath>
                </a14:m>
                <a:r>
                  <a:rPr lang="en-US" dirty="0" smtClean="0"/>
                  <a:t> </a:t>
                </a:r>
                <a:r>
                  <a:rPr lang="en-US" baseline="0" dirty="0" smtClean="0"/>
                  <a:t>(the x position and the y position of the next edge) </a:t>
                </a:r>
                <a:r>
                  <a:rPr lang="en-US" dirty="0" smtClean="0"/>
                  <a:t>we can perform two ray vs. plane intersections</a:t>
                </a:r>
                <a:r>
                  <a:rPr lang="en-US" baseline="0" dirty="0" smtClean="0"/>
                  <a:t> to get the t values at which we intersect each edge. We can then walk the ray to the closer of the two t values and increment the indices accordingly.</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There are a few complications to deal with here though. First of all we need to be careful of which direction the ray is going, namely we need to check the x and y direction to determine if the next cell index is +1 or -1. The other thing to be extra careful about is how to compute the next edge’s value. The current method of computing cell indices is based upon the bottom-left of a cell. So depending on the direction the ray is traveling we have to make sure we get the correct edge. The simplest way to do this is to just compute the cell center (position + half cell size) and then add or subtract half the cell’s size on each axis depending on the sign of the direction vector.</a:t>
                </a:r>
                <a:endParaRPr lang="en-US" dirty="0"/>
              </a:p>
            </p:txBody>
          </p:sp>
        </mc:Choice>
        <mc:Fallback xmlns="">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simplest implementation of DDA is as follows: At a given</a:t>
                </a:r>
                <a:r>
                  <a:rPr lang="en-US" baseline="0" dirty="0" smtClean="0"/>
                  <a:t> point </a:t>
                </a:r>
                <a:r>
                  <a:rPr lang="en-US" b="0" i="0" baseline="0" smtClean="0">
                    <a:latin typeface="Cambria Math" panose="02040503050406030204" pitchFamily="18" charset="0"/>
                  </a:rPr>
                  <a:t>𝑝 ⃗</a:t>
                </a:r>
                <a:r>
                  <a:rPr lang="en-US" baseline="0" dirty="0" smtClean="0"/>
                  <a:t> we know we are in cell </a:t>
                </a:r>
                <a:r>
                  <a:rPr lang="en-US" b="0" i="0" baseline="0" smtClean="0">
                    <a:latin typeface="Cambria Math" panose="02040503050406030204" pitchFamily="18" charset="0"/>
                  </a:rPr>
                  <a:t>𝑐 ⃗</a:t>
                </a:r>
                <a:r>
                  <a:rPr lang="en-US" dirty="0" smtClean="0"/>
                  <a:t> and the direction of the ray </a:t>
                </a:r>
                <a:r>
                  <a:rPr lang="en-US" b="0" i="0" smtClean="0">
                    <a:latin typeface="Cambria Math" panose="02040503050406030204" pitchFamily="18" charset="0"/>
                  </a:rPr>
                  <a:t>𝑑 ⃗</a:t>
                </a:r>
                <a:r>
                  <a:rPr lang="en-US" dirty="0" smtClean="0"/>
                  <a:t>. Assuming we can compute the position of the next</a:t>
                </a:r>
                <a:r>
                  <a:rPr lang="en-US" baseline="0" dirty="0" smtClean="0"/>
                  <a:t> edge’s intersection </a:t>
                </a:r>
                <a:r>
                  <a:rPr lang="en-US" b="0" i="0" baseline="0" smtClean="0">
                    <a:latin typeface="Cambria Math" panose="02040503050406030204" pitchFamily="18" charset="0"/>
                  </a:rPr>
                  <a:t>𝑒 ⃗</a:t>
                </a:r>
                <a:r>
                  <a:rPr lang="en-US" dirty="0" smtClean="0"/>
                  <a:t> </a:t>
                </a:r>
                <a:r>
                  <a:rPr lang="en-US" baseline="0" dirty="0" smtClean="0"/>
                  <a:t>(the x position and the y position of the next edge) </a:t>
                </a:r>
                <a:r>
                  <a:rPr lang="en-US" dirty="0" smtClean="0"/>
                  <a:t>we can perform two ray vs. plane intersections</a:t>
                </a:r>
                <a:r>
                  <a:rPr lang="en-US" baseline="0" dirty="0" smtClean="0"/>
                  <a:t> to get the t values at which we intersect each edge. We can then walk the ray along to the closer of the two t values and increment the indices accordingly.</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There are a few complications to deal with here though. First of all we need to be careful of which direction the ray is going, namely we need to check the x and y direction to determine if the next cell is +1 or -1. The other thing to be extra careful about is how to compute the next edge’s value. The current method of computing cell indices is based upon the bottom-left of a cell. So depending on the direction the ray is traveling we have to make sure we get the correct edge. The simplest way to do this is to just compute the cell center (position + half cell size) and then add or subtract half the cell’s size on each axis depending on the sign of the direction </a:t>
                </a:r>
                <a:r>
                  <a:rPr lang="en-US" baseline="0" dirty="0" err="1" smtClean="0"/>
                  <a:t>vectory</a:t>
                </a:r>
                <a:r>
                  <a:rPr lang="en-US" baseline="0" dirty="0" smtClean="0"/>
                  <a:t>.</a:t>
                </a:r>
                <a:endParaRPr lang="en-US" dirty="0"/>
              </a:p>
            </p:txBody>
          </p:sp>
        </mc:Fallback>
      </mc:AlternateContent>
      <p:sp>
        <p:nvSpPr>
          <p:cNvPr id="4" name="Slide Number Placeholder 3"/>
          <p:cNvSpPr>
            <a:spLocks noGrp="1"/>
          </p:cNvSpPr>
          <p:nvPr>
            <p:ph type="sldNum" sz="quarter" idx="10"/>
          </p:nvPr>
        </p:nvSpPr>
        <p:spPr/>
        <p:txBody>
          <a:bodyPr/>
          <a:lstStyle/>
          <a:p>
            <a:fld id="{2948DFC8-8D5E-4426-9BAB-F9E6FB6C0077}" type="slidenum">
              <a:rPr lang="en-US" smtClean="0"/>
              <a:t>20</a:t>
            </a:fld>
            <a:endParaRPr lang="en-US"/>
          </a:p>
        </p:txBody>
      </p:sp>
    </p:spTree>
    <p:extLst>
      <p:ext uri="{BB962C8B-B14F-4D97-AF65-F5344CB8AC3E}">
        <p14:creationId xmlns:p14="http://schemas.microsoft.com/office/powerpoint/2010/main" val="38702865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first thing</a:t>
            </a:r>
            <a:r>
              <a:rPr lang="en-US" baseline="0" dirty="0" smtClean="0"/>
              <a:t> to understand in a uniform grid (and why it’s so powerful) is how you turn an arbitrary point into a cell index. We can immediately turn a point to its index by discretizing it to the grid. An index from a coordinate is simply found by dividing out the cell size and taking the floor of the result.</a:t>
            </a:r>
            <a:endParaRPr lang="en-US" dirty="0"/>
          </a:p>
        </p:txBody>
      </p:sp>
      <p:sp>
        <p:nvSpPr>
          <p:cNvPr id="4" name="Slide Number Placeholder 3"/>
          <p:cNvSpPr>
            <a:spLocks noGrp="1"/>
          </p:cNvSpPr>
          <p:nvPr>
            <p:ph type="sldNum" sz="quarter" idx="10"/>
          </p:nvPr>
        </p:nvSpPr>
        <p:spPr/>
        <p:txBody>
          <a:bodyPr/>
          <a:lstStyle/>
          <a:p>
            <a:fld id="{2948DFC8-8D5E-4426-9BAB-F9E6FB6C0077}" type="slidenum">
              <a:rPr lang="en-US" smtClean="0"/>
              <a:t>3</a:t>
            </a:fld>
            <a:endParaRPr lang="en-US"/>
          </a:p>
        </p:txBody>
      </p:sp>
    </p:spTree>
    <p:extLst>
      <p:ext uri="{BB962C8B-B14F-4D97-AF65-F5344CB8AC3E}">
        <p14:creationId xmlns:p14="http://schemas.microsoft.com/office/powerpoint/2010/main" val="393551807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One</a:t>
            </a:r>
            <a:r>
              <a:rPr lang="en-US" baseline="0" dirty="0" smtClean="0"/>
              <a:t> weird problem that shows up with a ray to grid traversal now shows up if we have an infinite grid. We have to walk cells one at a time but we’ll reach a lot of non-</a:t>
            </a:r>
            <a:r>
              <a:rPr lang="en-US" baseline="0" dirty="0" err="1" smtClean="0"/>
              <a:t>existant</a:t>
            </a:r>
            <a:r>
              <a:rPr lang="en-US" baseline="0" dirty="0" smtClean="0"/>
              <a:t> ones (chunks help this a bit). But since the grid and the ray have an infinite size how do we know when to stop walking cells?</a:t>
            </a:r>
          </a:p>
          <a:p>
            <a:endParaRPr lang="en-US" baseline="0" dirty="0" smtClean="0"/>
          </a:p>
          <a:p>
            <a:r>
              <a:rPr lang="en-US" baseline="0" dirty="0" smtClean="0"/>
              <a:t>The simplest answer is to turn the ray into a segment and only walk until it ends. But how do we do this? One way is to force the user to do this. There is one major problem with that though, what if the user doesn’t know what range they want? They’ll just pass in an arbitrarily large range which means we could walk cells forever. Either way we need some method of creating an upper limit on the ray. </a:t>
            </a:r>
          </a:p>
          <a:p>
            <a:endParaRPr lang="en-US" baseline="0" dirty="0" smtClean="0"/>
          </a:p>
          <a:p>
            <a:r>
              <a:rPr lang="en-US" baseline="0" dirty="0" smtClean="0"/>
              <a:t>The easiest way to do this is to compute the current scene’s aabb. This can be done by iterating once over all objects every time an insertion or removal happens. While it is easy to expand an aabb every time we add an object there is no way to deflate an aabb when removing an object apart from re-computing it from scratch. Alternatively, we can walk over all active chunks and combine their </a:t>
            </a:r>
            <a:r>
              <a:rPr lang="en-US" baseline="0" dirty="0" err="1" smtClean="0"/>
              <a:t>aabb’s</a:t>
            </a:r>
            <a:r>
              <a:rPr lang="en-US" baseline="0" dirty="0" smtClean="0"/>
              <a:t>. This will often only traverse a fraction of actual objects. Once we have the </a:t>
            </a:r>
            <a:r>
              <a:rPr lang="en-US" baseline="0" dirty="0" err="1" smtClean="0"/>
              <a:t>aabb’s</a:t>
            </a:r>
            <a:r>
              <a:rPr lang="en-US" baseline="0" dirty="0" smtClean="0"/>
              <a:t> size then we can compute the max range of the ray as the max time we leave the aabb.</a:t>
            </a:r>
            <a:endParaRPr lang="en-US" dirty="0"/>
          </a:p>
        </p:txBody>
      </p:sp>
      <p:sp>
        <p:nvSpPr>
          <p:cNvPr id="4" name="Slide Number Placeholder 3"/>
          <p:cNvSpPr>
            <a:spLocks noGrp="1"/>
          </p:cNvSpPr>
          <p:nvPr>
            <p:ph type="sldNum" sz="quarter" idx="10"/>
          </p:nvPr>
        </p:nvSpPr>
        <p:spPr/>
        <p:txBody>
          <a:bodyPr/>
          <a:lstStyle/>
          <a:p>
            <a:fld id="{2948DFC8-8D5E-4426-9BAB-F9E6FB6C0077}" type="slidenum">
              <a:rPr lang="en-US" smtClean="0"/>
              <a:t>21</a:t>
            </a:fld>
            <a:endParaRPr lang="en-US"/>
          </a:p>
        </p:txBody>
      </p:sp>
    </p:spTree>
    <p:extLst>
      <p:ext uri="{BB962C8B-B14F-4D97-AF65-F5344CB8AC3E}">
        <p14:creationId xmlns:p14="http://schemas.microsoft.com/office/powerpoint/2010/main" val="316970664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There’s two main methods</a:t>
            </a:r>
            <a:r>
              <a:rPr lang="en-US" baseline="0" dirty="0" smtClean="0"/>
              <a:t> of compute pairs: Increment and Batch. The most straightforward one to think of is batching. Batching is just checking all existing objects in the grid to see what can overlap. Conversely incremental maintains a pair list that is updated any time an object is inserted or removed. In either case the logic is the same for checking for pairs.</a:t>
            </a:r>
          </a:p>
          <a:p>
            <a:endParaRPr lang="en-US" baseline="0" dirty="0" smtClean="0"/>
          </a:p>
        </p:txBody>
      </p:sp>
      <p:sp>
        <p:nvSpPr>
          <p:cNvPr id="4" name="Slide Number Placeholder 3"/>
          <p:cNvSpPr>
            <a:spLocks noGrp="1"/>
          </p:cNvSpPr>
          <p:nvPr>
            <p:ph type="sldNum" sz="quarter" idx="10"/>
          </p:nvPr>
        </p:nvSpPr>
        <p:spPr/>
        <p:txBody>
          <a:bodyPr/>
          <a:lstStyle/>
          <a:p>
            <a:fld id="{2948DFC8-8D5E-4426-9BAB-F9E6FB6C0077}" type="slidenum">
              <a:rPr lang="en-US" smtClean="0"/>
              <a:t>22</a:t>
            </a:fld>
            <a:endParaRPr lang="en-US"/>
          </a:p>
        </p:txBody>
      </p:sp>
    </p:spTree>
    <p:extLst>
      <p:ext uri="{BB962C8B-B14F-4D97-AF65-F5344CB8AC3E}">
        <p14:creationId xmlns:p14="http://schemas.microsoft.com/office/powerpoint/2010/main" val="79290190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If we inserted objects into every cell they were </a:t>
            </a:r>
            <a:r>
              <a:rPr lang="en-US" baseline="0" smtClean="0"/>
              <a:t>overlapping then pair </a:t>
            </a:r>
            <a:r>
              <a:rPr lang="en-US" baseline="0" dirty="0" smtClean="0"/>
              <a:t>checks are simply iterating over all cells and adding pairs for every object </a:t>
            </a:r>
            <a:r>
              <a:rPr lang="en-US" baseline="0" smtClean="0"/>
              <a:t>that shares </a:t>
            </a:r>
            <a:r>
              <a:rPr lang="en-US" baseline="0" dirty="0" smtClean="0"/>
              <a:t>a cell. There is one main caveat here though: we have to be careful of creating duplicate pairs. If two objects share two cells that they overlap in then they’d be registered twice. The easiest method to deal with this is to hash the pairs based upon a lexicographic index. There exists other complicated methods of time-stamping pairs, but I won’t address them as hashing should be sufficient.</a:t>
            </a:r>
          </a:p>
          <a:p>
            <a:endParaRPr lang="en-US" baseline="0" dirty="0" smtClean="0"/>
          </a:p>
          <a:p>
            <a:r>
              <a:rPr lang="en-US" baseline="0" dirty="0" smtClean="0"/>
              <a:t>If we had only inserted into one cell this test would be much easier as we’d only have to check the current cell and neighbors. In particular, if we inserted based upon the bottom left then by only checking the upper right 4 cells since other cells would check against us.</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2948DFC8-8D5E-4426-9BAB-F9E6FB6C0077}" type="slidenum">
              <a:rPr lang="en-US" smtClean="0"/>
              <a:t>23</a:t>
            </a:fld>
            <a:endParaRPr lang="en-US"/>
          </a:p>
        </p:txBody>
      </p:sp>
    </p:spTree>
    <p:extLst>
      <p:ext uri="{BB962C8B-B14F-4D97-AF65-F5344CB8AC3E}">
        <p14:creationId xmlns:p14="http://schemas.microsoft.com/office/powerpoint/2010/main" val="22115801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smtClean="0"/>
                  <a:t>It’s important to realize what the</a:t>
                </a:r>
                <a:r>
                  <a:rPr lang="en-US" baseline="0" dirty="0" smtClean="0"/>
                  <a:t> point discretization we’ve used implies. First of all we have a “bottom left fill-rule”. What I mean by this is that points get categorized as:</a:t>
                </a:r>
              </a:p>
              <a:p>
                <a:pPr algn="l"/>
                <a14:m>
                  <m:oMathPara xmlns:m="http://schemas.openxmlformats.org/officeDocument/2006/math">
                    <m:oMathParaPr>
                      <m:jc m:val="centerGroup"/>
                    </m:oMathParaPr>
                    <m:oMath xmlns:m="http://schemas.openxmlformats.org/officeDocument/2006/math">
                      <m:acc>
                        <m:accPr>
                          <m:chr m:val="⃗"/>
                          <m:ctrlPr>
                            <a:rPr lang="en-US" b="0" i="1" baseline="0" smtClean="0">
                              <a:latin typeface="Cambria Math" panose="02040503050406030204" pitchFamily="18" charset="0"/>
                            </a:rPr>
                          </m:ctrlPr>
                        </m:accPr>
                        <m:e>
                          <m:r>
                            <m:rPr>
                              <m:sty m:val="p"/>
                            </m:rPr>
                            <a:rPr lang="en-US" b="0" i="0" baseline="0" smtClean="0">
                              <a:latin typeface="Cambria Math" panose="02040503050406030204" pitchFamily="18" charset="0"/>
                            </a:rPr>
                            <m:t>p</m:t>
                          </m:r>
                        </m:e>
                      </m:acc>
                      <m:d>
                        <m:dPr>
                          <m:ctrlPr>
                            <a:rPr lang="en-US" b="0" i="1" baseline="0" smtClean="0">
                              <a:latin typeface="Cambria Math" panose="02040503050406030204" pitchFamily="18" charset="0"/>
                            </a:rPr>
                          </m:ctrlPr>
                        </m:dPr>
                        <m:e>
                          <m:r>
                            <a:rPr lang="en-US" b="0" i="1" baseline="0" smtClean="0">
                              <a:latin typeface="Cambria Math" panose="02040503050406030204" pitchFamily="18" charset="0"/>
                            </a:rPr>
                            <m:t>0,0</m:t>
                          </m:r>
                        </m:e>
                      </m:d>
                      <m:r>
                        <a:rPr lang="en-US" b="0" i="1" baseline="0" smtClean="0">
                          <a:latin typeface="Cambria Math" panose="02040503050406030204" pitchFamily="18" charset="0"/>
                        </a:rPr>
                        <m:t> →</m:t>
                      </m:r>
                      <m:acc>
                        <m:accPr>
                          <m:chr m:val="⃗"/>
                          <m:ctrlPr>
                            <a:rPr lang="en-US" b="0" i="1" baseline="0" smtClean="0">
                              <a:latin typeface="Cambria Math" panose="02040503050406030204" pitchFamily="18" charset="0"/>
                            </a:rPr>
                          </m:ctrlPr>
                        </m:accPr>
                        <m:e>
                          <m:r>
                            <a:rPr lang="en-US" b="0" i="1" baseline="0" smtClean="0">
                              <a:latin typeface="Cambria Math" panose="02040503050406030204" pitchFamily="18" charset="0"/>
                            </a:rPr>
                            <m:t>𝑖</m:t>
                          </m:r>
                        </m:e>
                      </m:acc>
                      <m:d>
                        <m:dPr>
                          <m:ctrlPr>
                            <a:rPr lang="en-US" b="0" i="1" baseline="0" dirty="0" smtClean="0">
                              <a:latin typeface="Cambria Math" panose="02040503050406030204" pitchFamily="18" charset="0"/>
                            </a:rPr>
                          </m:ctrlPr>
                        </m:dPr>
                        <m:e>
                          <m:r>
                            <a:rPr lang="en-US" b="0" i="1" baseline="0" dirty="0" smtClean="0">
                              <a:latin typeface="Cambria Math" panose="02040503050406030204" pitchFamily="18" charset="0"/>
                            </a:rPr>
                            <m:t>0,0</m:t>
                          </m:r>
                        </m:e>
                      </m:d>
                    </m:oMath>
                  </m:oMathPara>
                </a14:m>
                <a:endParaRPr lang="en-US" b="0" baseline="0" dirty="0" smtClean="0"/>
              </a:p>
              <a:p>
                <a:pPr algn="l"/>
                <a14:m>
                  <m:oMathPara xmlns:m="http://schemas.openxmlformats.org/officeDocument/2006/math">
                    <m:oMathParaPr>
                      <m:jc m:val="centerGroup"/>
                    </m:oMathParaPr>
                    <m:oMath xmlns:m="http://schemas.openxmlformats.org/officeDocument/2006/math">
                      <m:acc>
                        <m:accPr>
                          <m:chr m:val="⃗"/>
                          <m:ctrlPr>
                            <a:rPr lang="en-US" b="0" i="1" baseline="0" smtClean="0">
                              <a:latin typeface="Cambria Math" panose="02040503050406030204" pitchFamily="18" charset="0"/>
                            </a:rPr>
                          </m:ctrlPr>
                        </m:accPr>
                        <m:e>
                          <m:r>
                            <a:rPr lang="en-US" b="0" i="1" baseline="0" smtClean="0">
                              <a:latin typeface="Cambria Math" panose="02040503050406030204" pitchFamily="18" charset="0"/>
                            </a:rPr>
                            <m:t>𝑝</m:t>
                          </m:r>
                        </m:e>
                      </m:acc>
                      <m:d>
                        <m:dPr>
                          <m:ctrlPr>
                            <a:rPr lang="en-US" b="0" i="1" baseline="0" dirty="0" smtClean="0">
                              <a:latin typeface="Cambria Math" panose="02040503050406030204" pitchFamily="18" charset="0"/>
                            </a:rPr>
                          </m:ctrlPr>
                        </m:dPr>
                        <m:e>
                          <m:r>
                            <a:rPr lang="en-US" b="0" i="1" baseline="0" dirty="0" smtClean="0">
                              <a:latin typeface="Cambria Math" panose="02040503050406030204" pitchFamily="18" charset="0"/>
                            </a:rPr>
                            <m:t>0.9,0.9</m:t>
                          </m:r>
                        </m:e>
                      </m:d>
                      <m:r>
                        <a:rPr lang="en-US" b="0" i="1" baseline="0" dirty="0" smtClean="0">
                          <a:latin typeface="Cambria Math" panose="02040503050406030204" pitchFamily="18" charset="0"/>
                        </a:rPr>
                        <m:t>→</m:t>
                      </m:r>
                      <m:acc>
                        <m:accPr>
                          <m:chr m:val="⃗"/>
                          <m:ctrlPr>
                            <a:rPr lang="en-US" b="0" i="1" baseline="0" dirty="0" smtClean="0">
                              <a:latin typeface="Cambria Math" panose="02040503050406030204" pitchFamily="18" charset="0"/>
                            </a:rPr>
                          </m:ctrlPr>
                        </m:accPr>
                        <m:e>
                          <m:r>
                            <a:rPr lang="en-US" b="0" i="1" baseline="0" dirty="0" smtClean="0">
                              <a:latin typeface="Cambria Math" panose="02040503050406030204" pitchFamily="18" charset="0"/>
                            </a:rPr>
                            <m:t>𝑖</m:t>
                          </m:r>
                        </m:e>
                      </m:acc>
                      <m:d>
                        <m:dPr>
                          <m:ctrlPr>
                            <a:rPr lang="en-US" b="0" i="1" baseline="0" dirty="0" smtClean="0">
                              <a:latin typeface="Cambria Math" panose="02040503050406030204" pitchFamily="18" charset="0"/>
                            </a:rPr>
                          </m:ctrlPr>
                        </m:dPr>
                        <m:e>
                          <m:r>
                            <a:rPr lang="en-US" b="0" i="1" baseline="0" dirty="0" smtClean="0">
                              <a:latin typeface="Cambria Math" panose="02040503050406030204" pitchFamily="18" charset="0"/>
                            </a:rPr>
                            <m:t>0,0</m:t>
                          </m:r>
                        </m:e>
                      </m:d>
                    </m:oMath>
                  </m:oMathPara>
                </a14:m>
                <a:endParaRPr lang="en-US" b="0" baseline="0" dirty="0" smtClean="0"/>
              </a:p>
              <a:p>
                <a:pPr algn="l"/>
                <a14:m>
                  <m:oMathPara xmlns:m="http://schemas.openxmlformats.org/officeDocument/2006/math">
                    <m:oMathParaPr>
                      <m:jc m:val="centerGroup"/>
                    </m:oMathParaPr>
                    <m:oMath xmlns:m="http://schemas.openxmlformats.org/officeDocument/2006/math">
                      <m:acc>
                        <m:accPr>
                          <m:chr m:val="⃗"/>
                          <m:ctrlPr>
                            <a:rPr lang="en-US" b="0" i="1" baseline="0" smtClean="0">
                              <a:latin typeface="Cambria Math" panose="02040503050406030204" pitchFamily="18" charset="0"/>
                            </a:rPr>
                          </m:ctrlPr>
                        </m:accPr>
                        <m:e>
                          <m:r>
                            <a:rPr lang="en-US" b="0" i="1" baseline="0" smtClean="0">
                              <a:latin typeface="Cambria Math" panose="02040503050406030204" pitchFamily="18" charset="0"/>
                            </a:rPr>
                            <m:t>𝑝</m:t>
                          </m:r>
                        </m:e>
                      </m:acc>
                      <m:d>
                        <m:dPr>
                          <m:ctrlPr>
                            <a:rPr lang="en-US" b="0" i="1" baseline="0" dirty="0" smtClean="0">
                              <a:latin typeface="Cambria Math" panose="02040503050406030204" pitchFamily="18" charset="0"/>
                            </a:rPr>
                          </m:ctrlPr>
                        </m:dPr>
                        <m:e>
                          <m:r>
                            <a:rPr lang="en-US" b="0" i="1" baseline="0" dirty="0" smtClean="0">
                              <a:latin typeface="Cambria Math" panose="02040503050406030204" pitchFamily="18" charset="0"/>
                            </a:rPr>
                            <m:t>1,1</m:t>
                          </m:r>
                        </m:e>
                      </m:d>
                      <m:r>
                        <a:rPr lang="en-US" b="0" i="1" baseline="0" dirty="0" smtClean="0">
                          <a:latin typeface="Cambria Math" panose="02040503050406030204" pitchFamily="18" charset="0"/>
                        </a:rPr>
                        <m:t>→</m:t>
                      </m:r>
                      <m:r>
                        <a:rPr lang="en-US" b="0" i="1" baseline="0" dirty="0" smtClean="0">
                          <a:latin typeface="Cambria Math" panose="02040503050406030204" pitchFamily="18" charset="0"/>
                        </a:rPr>
                        <m:t>𝑖</m:t>
                      </m:r>
                      <m:r>
                        <a:rPr lang="en-US" b="0" i="1" baseline="0" dirty="0" smtClean="0">
                          <a:latin typeface="Cambria Math" panose="02040503050406030204" pitchFamily="18" charset="0"/>
                        </a:rPr>
                        <m:t>(1,1)</m:t>
                      </m:r>
                    </m:oMath>
                  </m:oMathPara>
                </a14:m>
                <a:endParaRPr lang="en-US" baseline="0" dirty="0" smtClean="0"/>
              </a:p>
              <a:p>
                <a:pPr algn="l"/>
                <a:r>
                  <a:rPr lang="en-US" baseline="0" dirty="0" smtClean="0"/>
                  <a:t>This is to show that the edge between two cells belongs to the cell to the upper-right of it. In particular, this is important because when we turn a cell index into a position by: </a:t>
                </a:r>
                <a14:m>
                  <m:oMath xmlns:m="http://schemas.openxmlformats.org/officeDocument/2006/math">
                    <m:d>
                      <m:dPr>
                        <m:ctrlPr>
                          <a:rPr lang="en-US" b="0" i="1" baseline="0" smtClean="0">
                            <a:latin typeface="Cambria Math" panose="02040503050406030204" pitchFamily="18" charset="0"/>
                          </a:rPr>
                        </m:ctrlPr>
                      </m:dPr>
                      <m:e>
                        <m:sSub>
                          <m:sSubPr>
                            <m:ctrlPr>
                              <a:rPr lang="en-US" b="0" i="1" baseline="0" smtClean="0">
                                <a:latin typeface="Cambria Math" panose="02040503050406030204" pitchFamily="18" charset="0"/>
                              </a:rPr>
                            </m:ctrlPr>
                          </m:sSubPr>
                          <m:e>
                            <m:r>
                              <a:rPr lang="en-US" b="0" i="1" baseline="0" smtClean="0">
                                <a:latin typeface="Cambria Math" panose="02040503050406030204" pitchFamily="18" charset="0"/>
                              </a:rPr>
                              <m:t>𝑝</m:t>
                            </m:r>
                          </m:e>
                          <m:sub>
                            <m:r>
                              <a:rPr lang="en-US" b="0" i="1" baseline="0" smtClean="0">
                                <a:latin typeface="Cambria Math" panose="02040503050406030204" pitchFamily="18" charset="0"/>
                              </a:rPr>
                              <m:t>𝑥</m:t>
                            </m:r>
                          </m:sub>
                        </m:sSub>
                        <m:r>
                          <a:rPr lang="en-US" b="0" i="1" baseline="0" smtClean="0">
                            <a:latin typeface="Cambria Math" panose="02040503050406030204" pitchFamily="18" charset="0"/>
                          </a:rPr>
                          <m:t>,</m:t>
                        </m:r>
                        <m:sSub>
                          <m:sSubPr>
                            <m:ctrlPr>
                              <a:rPr lang="en-US" b="0" i="1" baseline="0" smtClean="0">
                                <a:latin typeface="Cambria Math" panose="02040503050406030204" pitchFamily="18" charset="0"/>
                              </a:rPr>
                            </m:ctrlPr>
                          </m:sSubPr>
                          <m:e>
                            <m:r>
                              <a:rPr lang="en-US" b="0" i="1" baseline="0" smtClean="0">
                                <a:latin typeface="Cambria Math" panose="02040503050406030204" pitchFamily="18" charset="0"/>
                              </a:rPr>
                              <m:t>𝑝</m:t>
                            </m:r>
                          </m:e>
                          <m:sub>
                            <m:r>
                              <a:rPr lang="en-US" b="0" i="1" baseline="0" smtClean="0">
                                <a:latin typeface="Cambria Math" panose="02040503050406030204" pitchFamily="18" charset="0"/>
                              </a:rPr>
                              <m:t>𝑦</m:t>
                            </m:r>
                          </m:sub>
                        </m:sSub>
                      </m:e>
                    </m:d>
                    <m:r>
                      <a:rPr lang="en-US" b="0" i="1" baseline="0" smtClean="0">
                        <a:latin typeface="Cambria Math" panose="02040503050406030204" pitchFamily="18" charset="0"/>
                      </a:rPr>
                      <m:t>=</m:t>
                    </m:r>
                    <m:sSub>
                      <m:sSubPr>
                        <m:ctrlPr>
                          <a:rPr lang="en-US" b="0" i="1" baseline="0" smtClean="0">
                            <a:latin typeface="Cambria Math" panose="02040503050406030204" pitchFamily="18" charset="0"/>
                          </a:rPr>
                        </m:ctrlPr>
                      </m:sSubPr>
                      <m:e>
                        <m:r>
                          <a:rPr lang="en-US" b="0" i="1" baseline="0" smtClean="0">
                            <a:latin typeface="Cambria Math" panose="02040503050406030204" pitchFamily="18" charset="0"/>
                          </a:rPr>
                          <m:t>(</m:t>
                        </m:r>
                        <m:r>
                          <a:rPr lang="en-US" b="0" i="1" baseline="0" smtClean="0">
                            <a:latin typeface="Cambria Math" panose="02040503050406030204" pitchFamily="18" charset="0"/>
                          </a:rPr>
                          <m:t>𝑖</m:t>
                        </m:r>
                      </m:e>
                      <m:sub>
                        <m:r>
                          <a:rPr lang="en-US" b="0" i="1" baseline="0" smtClean="0">
                            <a:latin typeface="Cambria Math" panose="02040503050406030204" pitchFamily="18" charset="0"/>
                          </a:rPr>
                          <m:t>𝑥</m:t>
                        </m:r>
                      </m:sub>
                    </m:sSub>
                    <m:r>
                      <a:rPr lang="en-US" b="0" i="1" baseline="0" smtClean="0">
                        <a:latin typeface="Cambria Math" panose="02040503050406030204" pitchFamily="18" charset="0"/>
                      </a:rPr>
                      <m:t>,</m:t>
                    </m:r>
                    <m:sSub>
                      <m:sSubPr>
                        <m:ctrlPr>
                          <a:rPr lang="en-US" b="0" i="1" baseline="0" smtClean="0">
                            <a:latin typeface="Cambria Math" panose="02040503050406030204" pitchFamily="18" charset="0"/>
                          </a:rPr>
                        </m:ctrlPr>
                      </m:sSubPr>
                      <m:e>
                        <m:r>
                          <a:rPr lang="en-US" b="0" i="1" baseline="0" smtClean="0">
                            <a:latin typeface="Cambria Math" panose="02040503050406030204" pitchFamily="18" charset="0"/>
                          </a:rPr>
                          <m:t>𝑖</m:t>
                        </m:r>
                      </m:e>
                      <m:sub>
                        <m:r>
                          <a:rPr lang="en-US" b="0" i="1" baseline="0" smtClean="0">
                            <a:latin typeface="Cambria Math" panose="02040503050406030204" pitchFamily="18" charset="0"/>
                          </a:rPr>
                          <m:t>𝑦</m:t>
                        </m:r>
                      </m:sub>
                    </m:sSub>
                    <m:r>
                      <a:rPr lang="en-US" b="0" i="1" baseline="0" smtClean="0">
                        <a:latin typeface="Cambria Math" panose="02040503050406030204" pitchFamily="18" charset="0"/>
                      </a:rPr>
                      <m:t>)∗</m:t>
                    </m:r>
                    <m:d>
                      <m:dPr>
                        <m:ctrlPr>
                          <a:rPr lang="en-US" b="0" i="1" baseline="0" smtClean="0">
                            <a:latin typeface="Cambria Math" panose="02040503050406030204" pitchFamily="18" charset="0"/>
                          </a:rPr>
                        </m:ctrlPr>
                      </m:dPr>
                      <m:e>
                        <m:r>
                          <a:rPr lang="en-US" b="0" i="1" baseline="0" smtClean="0">
                            <a:latin typeface="Cambria Math" panose="02040503050406030204" pitchFamily="18" charset="0"/>
                          </a:rPr>
                          <m:t>𝑠𝑖𝑧</m:t>
                        </m:r>
                        <m:sSub>
                          <m:sSubPr>
                            <m:ctrlPr>
                              <a:rPr lang="en-US" b="0" i="1" baseline="0" smtClean="0">
                                <a:latin typeface="Cambria Math" panose="02040503050406030204" pitchFamily="18" charset="0"/>
                              </a:rPr>
                            </m:ctrlPr>
                          </m:sSubPr>
                          <m:e>
                            <m:r>
                              <a:rPr lang="en-US" b="0" i="1" baseline="0" smtClean="0">
                                <a:latin typeface="Cambria Math" panose="02040503050406030204" pitchFamily="18" charset="0"/>
                              </a:rPr>
                              <m:t>𝑒</m:t>
                            </m:r>
                          </m:e>
                          <m:sub>
                            <m:r>
                              <a:rPr lang="en-US" b="0" i="1" baseline="0" smtClean="0">
                                <a:latin typeface="Cambria Math" panose="02040503050406030204" pitchFamily="18" charset="0"/>
                              </a:rPr>
                              <m:t>𝑥</m:t>
                            </m:r>
                          </m:sub>
                        </m:sSub>
                        <m:r>
                          <a:rPr lang="en-US" b="0" i="1" baseline="0" smtClean="0">
                            <a:latin typeface="Cambria Math" panose="02040503050406030204" pitchFamily="18" charset="0"/>
                          </a:rPr>
                          <m:t>,</m:t>
                        </m:r>
                        <m:r>
                          <a:rPr lang="en-US" b="0" i="1" baseline="0" smtClean="0">
                            <a:latin typeface="Cambria Math" panose="02040503050406030204" pitchFamily="18" charset="0"/>
                          </a:rPr>
                          <m:t>𝑠𝑖𝑧</m:t>
                        </m:r>
                        <m:sSub>
                          <m:sSubPr>
                            <m:ctrlPr>
                              <a:rPr lang="en-US" b="0" i="1" baseline="0" smtClean="0">
                                <a:latin typeface="Cambria Math" panose="02040503050406030204" pitchFamily="18" charset="0"/>
                              </a:rPr>
                            </m:ctrlPr>
                          </m:sSubPr>
                          <m:e>
                            <m:r>
                              <a:rPr lang="en-US" b="0" i="1" baseline="0" smtClean="0">
                                <a:latin typeface="Cambria Math" panose="02040503050406030204" pitchFamily="18" charset="0"/>
                              </a:rPr>
                              <m:t>𝑒</m:t>
                            </m:r>
                          </m:e>
                          <m:sub>
                            <m:r>
                              <a:rPr lang="en-US" b="0" i="1" baseline="0" smtClean="0">
                                <a:latin typeface="Cambria Math" panose="02040503050406030204" pitchFamily="18" charset="0"/>
                              </a:rPr>
                              <m:t>𝑦</m:t>
                            </m:r>
                          </m:sub>
                        </m:sSub>
                      </m:e>
                    </m:d>
                  </m:oMath>
                </a14:m>
                <a:r>
                  <a:rPr lang="en-US" baseline="0" dirty="0" smtClean="0"/>
                  <a:t> that the resultant position is the bottom left of the cell. So if we want any edge or the center of the cell we need to offset this position accordingly. In particular, this is important later when dealing with ray-casting.</a:t>
                </a:r>
              </a:p>
              <a:p>
                <a:pPr algn="l"/>
                <a:endParaRPr lang="en-US" baseline="0" dirty="0" smtClean="0"/>
              </a:p>
              <a:p>
                <a:pPr algn="l"/>
                <a:r>
                  <a:rPr lang="en-US" baseline="0" dirty="0" smtClean="0"/>
                  <a:t>The other important thing to realize is that we’ve positioned the origin at the position of cell </a:t>
                </a:r>
                <a14:m>
                  <m:oMath xmlns:m="http://schemas.openxmlformats.org/officeDocument/2006/math">
                    <m:d>
                      <m:dPr>
                        <m:ctrlPr>
                          <a:rPr lang="en-US" b="0" i="1" baseline="0" smtClean="0">
                            <a:latin typeface="Cambria Math" panose="02040503050406030204" pitchFamily="18" charset="0"/>
                          </a:rPr>
                        </m:ctrlPr>
                      </m:dPr>
                      <m:e>
                        <m:r>
                          <a:rPr lang="en-US" b="0" i="1" baseline="0" smtClean="0">
                            <a:latin typeface="Cambria Math" panose="02040503050406030204" pitchFamily="18" charset="0"/>
                          </a:rPr>
                          <m:t>0,0</m:t>
                        </m:r>
                      </m:e>
                    </m:d>
                  </m:oMath>
                </a14:m>
                <a:r>
                  <a:rPr lang="en-US" baseline="0" dirty="0" smtClean="0"/>
                  <a:t> in order to make the math nice. There are occasions where it would be nice if the cell center was at the origin instead of the bottom-left but for efficiency we are not doing it this way.</a:t>
                </a:r>
              </a:p>
            </p:txBody>
          </p:sp>
        </mc:Choice>
        <mc:Fallback xmlns="">
          <p:sp>
            <p:nvSpPr>
              <p:cNvPr id="3" name="Notes Placeholder 2"/>
              <p:cNvSpPr>
                <a:spLocks noGrp="1"/>
              </p:cNvSpPr>
              <p:nvPr>
                <p:ph type="body" idx="1"/>
              </p:nvPr>
            </p:nvSpPr>
            <p:spPr/>
            <p:txBody>
              <a:bodyPr/>
              <a:lstStyle/>
              <a:p>
                <a:r>
                  <a:rPr lang="en-US" dirty="0" smtClean="0"/>
                  <a:t>It’s important to realize what the</a:t>
                </a:r>
                <a:r>
                  <a:rPr lang="en-US" baseline="0" dirty="0" smtClean="0"/>
                  <a:t> point discretization we’ve used implies. First of all we have a “bottom left fill-rule”. What I mean by this is that points get categorized as:</a:t>
                </a:r>
              </a:p>
              <a:p>
                <a:pPr algn="l"/>
                <a:r>
                  <a:rPr lang="en-US" b="0" i="0" baseline="0" smtClean="0">
                    <a:latin typeface="Cambria Math" panose="02040503050406030204" pitchFamily="18" charset="0"/>
                  </a:rPr>
                  <a:t>p ⃗(0,0)  →𝑖 ⃗</a:t>
                </a:r>
                <a:r>
                  <a:rPr lang="en-US" b="0" i="0" baseline="0" dirty="0" smtClean="0">
                    <a:latin typeface="Cambria Math" panose="02040503050406030204" pitchFamily="18" charset="0"/>
                  </a:rPr>
                  <a:t>(0,0)</a:t>
                </a:r>
                <a:endParaRPr lang="en-US" b="0" baseline="0" dirty="0" smtClean="0"/>
              </a:p>
              <a:p>
                <a:pPr algn="l"/>
                <a:r>
                  <a:rPr lang="en-US" b="0" i="0" baseline="0" smtClean="0">
                    <a:latin typeface="Cambria Math" panose="02040503050406030204" pitchFamily="18" charset="0"/>
                  </a:rPr>
                  <a:t>𝑝 ⃗</a:t>
                </a:r>
                <a:r>
                  <a:rPr lang="en-US" b="0" i="0" baseline="0" dirty="0" smtClean="0">
                    <a:latin typeface="Cambria Math" panose="02040503050406030204" pitchFamily="18" charset="0"/>
                  </a:rPr>
                  <a:t>(0.9,0.9)→𝑖 ⃗(0,0)</a:t>
                </a:r>
                <a:endParaRPr lang="en-US" b="0" baseline="0" dirty="0" smtClean="0"/>
              </a:p>
              <a:p>
                <a:pPr algn="l"/>
                <a:r>
                  <a:rPr lang="en-US" b="0" i="0" baseline="0" smtClean="0">
                    <a:latin typeface="Cambria Math" panose="02040503050406030204" pitchFamily="18" charset="0"/>
                  </a:rPr>
                  <a:t>𝑝 ⃗</a:t>
                </a:r>
                <a:r>
                  <a:rPr lang="en-US" b="0" i="0" baseline="0" dirty="0" smtClean="0">
                    <a:latin typeface="Cambria Math" panose="02040503050406030204" pitchFamily="18" charset="0"/>
                  </a:rPr>
                  <a:t>(1,1)→𝑖(1,1)</a:t>
                </a:r>
                <a:endParaRPr lang="en-US" baseline="0" dirty="0" smtClean="0"/>
              </a:p>
              <a:p>
                <a:pPr algn="l"/>
                <a:r>
                  <a:rPr lang="en-US" baseline="0" dirty="0" smtClean="0"/>
                  <a:t>This is to show that the edge between two cells belongs to the cell to the upper-right of it. In particular, this is important because when we turn a cell index into a position by: </a:t>
                </a:r>
                <a:r>
                  <a:rPr lang="en-US" b="0" i="0" baseline="0" smtClean="0">
                    <a:latin typeface="Cambria Math" panose="02040503050406030204" pitchFamily="18" charset="0"/>
                  </a:rPr>
                  <a:t>(𝑝_𝑥,𝑝_𝑦 )=〖(𝑖〗_𝑥,𝑖_𝑦)∗(𝑠𝑖𝑧𝑒_𝑥,𝑠𝑖𝑧𝑒_𝑦 )</a:t>
                </a:r>
                <a:r>
                  <a:rPr lang="en-US" baseline="0" dirty="0" smtClean="0"/>
                  <a:t> that the resultant position is the bottom left of the cell. So if we want any edge or the center of the cell we need to offset this position accordingly. In particular, this is important later when dealing with </a:t>
                </a:r>
                <a:r>
                  <a:rPr lang="en-US" baseline="0" dirty="0" err="1" smtClean="0"/>
                  <a:t>raycasting</a:t>
                </a:r>
                <a:r>
                  <a:rPr lang="en-US" baseline="0" dirty="0" smtClean="0"/>
                  <a:t>.</a:t>
                </a:r>
              </a:p>
              <a:p>
                <a:pPr algn="l"/>
                <a:endParaRPr lang="en-US" baseline="0" dirty="0" smtClean="0"/>
              </a:p>
              <a:p>
                <a:pPr algn="l"/>
                <a:r>
                  <a:rPr lang="en-US" baseline="0" dirty="0" smtClean="0"/>
                  <a:t>The other important thing to realize is that we’ve positioned the origin at the position of cell </a:t>
                </a:r>
                <a:r>
                  <a:rPr lang="en-US" b="0" i="0" baseline="0" smtClean="0">
                    <a:latin typeface="Cambria Math" panose="02040503050406030204" pitchFamily="18" charset="0"/>
                  </a:rPr>
                  <a:t>(0,0)</a:t>
                </a:r>
                <a:r>
                  <a:rPr lang="en-US" baseline="0" dirty="0" smtClean="0"/>
                  <a:t> in order to make the math nice. There are occasions where it would be nice if the cell center was at the origin instead of the bottom-left but for efficiency we are not doing it this way.</a:t>
                </a:r>
              </a:p>
            </p:txBody>
          </p:sp>
        </mc:Fallback>
      </mc:AlternateContent>
      <p:sp>
        <p:nvSpPr>
          <p:cNvPr id="4" name="Slide Number Placeholder 3"/>
          <p:cNvSpPr>
            <a:spLocks noGrp="1"/>
          </p:cNvSpPr>
          <p:nvPr>
            <p:ph type="sldNum" sz="quarter" idx="10"/>
          </p:nvPr>
        </p:nvSpPr>
        <p:spPr/>
        <p:txBody>
          <a:bodyPr/>
          <a:lstStyle/>
          <a:p>
            <a:fld id="{2948DFC8-8D5E-4426-9BAB-F9E6FB6C0077}" type="slidenum">
              <a:rPr lang="en-US" smtClean="0"/>
              <a:t>4</a:t>
            </a:fld>
            <a:endParaRPr lang="en-US"/>
          </a:p>
        </p:txBody>
      </p:sp>
    </p:spTree>
    <p:extLst>
      <p:ext uri="{BB962C8B-B14F-4D97-AF65-F5344CB8AC3E}">
        <p14:creationId xmlns:p14="http://schemas.microsoft.com/office/powerpoint/2010/main" val="4581523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smtClean="0"/>
                  <a:t>The simple first structure</a:t>
                </a:r>
                <a:r>
                  <a:rPr lang="en-US" baseline="0" dirty="0" smtClean="0"/>
                  <a:t> to use in a uniform grid is having a fixed sized number of cells in an array. Typically we represent a 2-d array as a 1-d array with indexing </a:t>
                </a:r>
                <a14:m>
                  <m:oMath xmlns:m="http://schemas.openxmlformats.org/officeDocument/2006/math">
                    <m:r>
                      <a:rPr lang="en-US" b="0" i="1" baseline="0" smtClean="0">
                        <a:latin typeface="Cambria Math" panose="02040503050406030204" pitchFamily="18" charset="0"/>
                      </a:rPr>
                      <m:t>𝑖</m:t>
                    </m:r>
                    <m:r>
                      <a:rPr lang="en-US" b="0" i="1" baseline="0" smtClean="0">
                        <a:latin typeface="Cambria Math" panose="02040503050406030204" pitchFamily="18" charset="0"/>
                      </a:rPr>
                      <m:t>=</m:t>
                    </m:r>
                    <m:r>
                      <a:rPr lang="en-US" b="0" i="1" baseline="0" smtClean="0">
                        <a:latin typeface="Cambria Math" panose="02040503050406030204" pitchFamily="18" charset="0"/>
                      </a:rPr>
                      <m:t>𝑥</m:t>
                    </m:r>
                    <m:r>
                      <a:rPr lang="en-US" b="0" i="1" baseline="0" smtClean="0">
                        <a:latin typeface="Cambria Math" panose="02040503050406030204" pitchFamily="18" charset="0"/>
                      </a:rPr>
                      <m:t>+</m:t>
                    </m:r>
                    <m:r>
                      <a:rPr lang="en-US" b="0" i="1" baseline="0" smtClean="0">
                        <a:latin typeface="Cambria Math" panose="02040503050406030204" pitchFamily="18" charset="0"/>
                      </a:rPr>
                      <m:t>𝑠𝑖𝑧</m:t>
                    </m:r>
                    <m:sSub>
                      <m:sSubPr>
                        <m:ctrlPr>
                          <a:rPr lang="en-US" b="0" i="1" baseline="0" smtClean="0">
                            <a:latin typeface="Cambria Math" panose="02040503050406030204" pitchFamily="18" charset="0"/>
                          </a:rPr>
                        </m:ctrlPr>
                      </m:sSubPr>
                      <m:e>
                        <m:r>
                          <a:rPr lang="en-US" b="0" i="1" baseline="0" smtClean="0">
                            <a:latin typeface="Cambria Math" panose="02040503050406030204" pitchFamily="18" charset="0"/>
                          </a:rPr>
                          <m:t>𝑒</m:t>
                        </m:r>
                      </m:e>
                      <m:sub>
                        <m:r>
                          <a:rPr lang="en-US" b="0" i="1" baseline="0" smtClean="0">
                            <a:latin typeface="Cambria Math" panose="02040503050406030204" pitchFamily="18" charset="0"/>
                          </a:rPr>
                          <m:t>𝑥</m:t>
                        </m:r>
                      </m:sub>
                    </m:sSub>
                    <m:r>
                      <a:rPr lang="en-US" b="0" i="1" baseline="0" smtClean="0">
                        <a:latin typeface="Cambria Math" panose="02040503050406030204" pitchFamily="18" charset="0"/>
                      </a:rPr>
                      <m:t>∗</m:t>
                    </m:r>
                    <m:r>
                      <a:rPr lang="en-US" b="0" i="1" baseline="0" smtClean="0">
                        <a:latin typeface="Cambria Math" panose="02040503050406030204" pitchFamily="18" charset="0"/>
                      </a:rPr>
                      <m:t>𝑦</m:t>
                    </m:r>
                  </m:oMath>
                </a14:m>
                <a:r>
                  <a:rPr lang="en-US" dirty="0" smtClean="0"/>
                  <a:t>. Each cell needs to be able to store all</a:t>
                </a:r>
                <a:r>
                  <a:rPr lang="en-US" baseline="0" dirty="0" smtClean="0"/>
                  <a:t> objects that it contains so for simplicity we’ll store an array of void pointers which is the client data we were handed.</a:t>
                </a:r>
              </a:p>
              <a:p>
                <a:endParaRPr lang="en-US" baseline="0" dirty="0" smtClean="0"/>
              </a:p>
              <a:p>
                <a:r>
                  <a:rPr lang="en-US" baseline="0" dirty="0" smtClean="0"/>
                  <a:t>We could use some other container instead of an array such as a list or even a map to make it easier to find objects but that’s not something I will worry about now. The main reason I pick an array is that it has a very small memory overhead.</a:t>
                </a:r>
                <a:endParaRPr lang="en-US" dirty="0"/>
              </a:p>
            </p:txBody>
          </p:sp>
        </mc:Choice>
        <mc:Fallback xmlns="">
          <p:sp>
            <p:nvSpPr>
              <p:cNvPr id="3" name="Notes Placeholder 2"/>
              <p:cNvSpPr>
                <a:spLocks noGrp="1"/>
              </p:cNvSpPr>
              <p:nvPr>
                <p:ph type="body" idx="1"/>
              </p:nvPr>
            </p:nvSpPr>
            <p:spPr/>
            <p:txBody>
              <a:bodyPr/>
              <a:lstStyle/>
              <a:p>
                <a:r>
                  <a:rPr lang="en-US" dirty="0" smtClean="0"/>
                  <a:t>The simple first structure</a:t>
                </a:r>
                <a:r>
                  <a:rPr lang="en-US" baseline="0" dirty="0" smtClean="0"/>
                  <a:t> to use in a uniform grid is having a fixed sized number of cells in an array. Typically we represent a 2-d array as a 1-d array with indexing </a:t>
                </a:r>
                <a:r>
                  <a:rPr lang="en-US" b="0" i="0" baseline="0" smtClean="0">
                    <a:latin typeface="Cambria Math" panose="02040503050406030204" pitchFamily="18" charset="0"/>
                  </a:rPr>
                  <a:t>𝑖=𝑥+𝑠𝑖𝑧𝑒_𝑥∗𝑦</a:t>
                </a:r>
                <a:r>
                  <a:rPr lang="en-US" dirty="0" smtClean="0"/>
                  <a:t>. Each cell needs to be able to store all</a:t>
                </a:r>
                <a:r>
                  <a:rPr lang="en-US" baseline="0" dirty="0" smtClean="0"/>
                  <a:t> objects that it contains so for simplicity we’ll store an array of void pointers which is the client data we were handed.</a:t>
                </a:r>
              </a:p>
              <a:p>
                <a:endParaRPr lang="en-US" baseline="0" dirty="0" smtClean="0"/>
              </a:p>
              <a:p>
                <a:r>
                  <a:rPr lang="en-US" baseline="0" dirty="0" smtClean="0"/>
                  <a:t>We could use some other container instead of an array such as a list or even a map to make it easier to find objects but that’s not something I will worry about now. The main reason I pick an array is that it has a very small memory overhead.</a:t>
                </a:r>
                <a:endParaRPr lang="en-US" dirty="0"/>
              </a:p>
            </p:txBody>
          </p:sp>
        </mc:Fallback>
      </mc:AlternateContent>
      <p:sp>
        <p:nvSpPr>
          <p:cNvPr id="4" name="Slide Number Placeholder 3"/>
          <p:cNvSpPr>
            <a:spLocks noGrp="1"/>
          </p:cNvSpPr>
          <p:nvPr>
            <p:ph type="sldNum" sz="quarter" idx="10"/>
          </p:nvPr>
        </p:nvSpPr>
        <p:spPr/>
        <p:txBody>
          <a:bodyPr/>
          <a:lstStyle/>
          <a:p>
            <a:fld id="{2948DFC8-8D5E-4426-9BAB-F9E6FB6C0077}" type="slidenum">
              <a:rPr lang="en-US" smtClean="0"/>
              <a:t>5</a:t>
            </a:fld>
            <a:endParaRPr lang="en-US"/>
          </a:p>
        </p:txBody>
      </p:sp>
    </p:spTree>
    <p:extLst>
      <p:ext uri="{BB962C8B-B14F-4D97-AF65-F5344CB8AC3E}">
        <p14:creationId xmlns:p14="http://schemas.microsoft.com/office/powerpoint/2010/main" val="24965959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One of the most important</a:t>
            </a:r>
            <a:r>
              <a:rPr lang="en-US" baseline="0" dirty="0" smtClean="0"/>
              <a:t> considerations in a uniform grid is how big each cell is. If grids are too big then we’ll have a lot of objects resolve to the same cell and not gain the benefits of the grid. If the cells are too small then an object will be put in a lot of cells and we have a lot of extra overhead maintaining that. Ideally we make the grid just large enough to contain any object at any rotation. However, if we have varying sized objects we have to choose some cell size that will be un-optimal for some of the objects. It’s for this reason that uniform grids work best when all objects are the same rough size. There is an addition that’ll be discussed later to deal with varying sized objects.</a:t>
            </a:r>
          </a:p>
        </p:txBody>
      </p:sp>
      <p:sp>
        <p:nvSpPr>
          <p:cNvPr id="4" name="Slide Number Placeholder 3"/>
          <p:cNvSpPr>
            <a:spLocks noGrp="1"/>
          </p:cNvSpPr>
          <p:nvPr>
            <p:ph type="sldNum" sz="quarter" idx="10"/>
          </p:nvPr>
        </p:nvSpPr>
        <p:spPr/>
        <p:txBody>
          <a:bodyPr/>
          <a:lstStyle/>
          <a:p>
            <a:fld id="{2948DFC8-8D5E-4426-9BAB-F9E6FB6C0077}" type="slidenum">
              <a:rPr lang="en-US" smtClean="0"/>
              <a:t>6</a:t>
            </a:fld>
            <a:endParaRPr lang="en-US"/>
          </a:p>
        </p:txBody>
      </p:sp>
    </p:spTree>
    <p:extLst>
      <p:ext uri="{BB962C8B-B14F-4D97-AF65-F5344CB8AC3E}">
        <p14:creationId xmlns:p14="http://schemas.microsoft.com/office/powerpoint/2010/main" val="11992731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Assuming we can choose a good cell size, when inserting an object it’ll overlap at most 4 cells (in</a:t>
            </a:r>
            <a:r>
              <a:rPr lang="en-US" baseline="0" dirty="0" smtClean="0"/>
              <a:t> 2d). This begs the question, how many cells and which ones should we insert the object into? </a:t>
            </a:r>
          </a:p>
          <a:p>
            <a:endParaRPr lang="en-US" baseline="0" dirty="0" smtClean="0"/>
          </a:p>
          <a:p>
            <a:r>
              <a:rPr lang="en-US" baseline="0" dirty="0" smtClean="0"/>
              <a:t>The two options are to insert into only one cell or into all overlapped cells. One cell would be the most optimal, but if so which one would we insert into? We could use some fixed position such as the object center. If we do this then an object can collide with a neighbor’s cell so we’ll have to check extra cells for pair queries. </a:t>
            </a:r>
          </a:p>
          <a:p>
            <a:endParaRPr lang="en-US" baseline="0" dirty="0" smtClean="0"/>
          </a:p>
          <a:p>
            <a:r>
              <a:rPr lang="en-US" baseline="0" dirty="0" smtClean="0"/>
              <a:t>Unfortunately there’s a few problems with this method…</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first major problem is that pair queries</a:t>
            </a:r>
            <a:r>
              <a:rPr lang="en-US" baseline="0" dirty="0" smtClean="0"/>
              <a:t> need to check neighboring cells. Shown above the two objects are clearly overlapping but if we insert based upon their center’s then they won’t check against each other. </a:t>
            </a:r>
            <a:endParaRPr lang="en-US" dirty="0"/>
          </a:p>
        </p:txBody>
      </p:sp>
      <p:sp>
        <p:nvSpPr>
          <p:cNvPr id="4" name="Slide Number Placeholder 3"/>
          <p:cNvSpPr>
            <a:spLocks noGrp="1"/>
          </p:cNvSpPr>
          <p:nvPr>
            <p:ph type="sldNum" sz="quarter" idx="10"/>
          </p:nvPr>
        </p:nvSpPr>
        <p:spPr/>
        <p:txBody>
          <a:bodyPr/>
          <a:lstStyle/>
          <a:p>
            <a:fld id="{2948DFC8-8D5E-4426-9BAB-F9E6FB6C0077}" type="slidenum">
              <a:rPr lang="en-US" smtClean="0"/>
              <a:t>7</a:t>
            </a:fld>
            <a:endParaRPr lang="en-US"/>
          </a:p>
        </p:txBody>
      </p:sp>
    </p:spTree>
    <p:extLst>
      <p:ext uri="{BB962C8B-B14F-4D97-AF65-F5344CB8AC3E}">
        <p14:creationId xmlns:p14="http://schemas.microsoft.com/office/powerpoint/2010/main" val="40244432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are two main reasons</a:t>
            </a:r>
            <a:r>
              <a:rPr lang="en-US" baseline="0" dirty="0" smtClean="0"/>
              <a:t> inserting at only 1 position breaks down.</a:t>
            </a:r>
          </a:p>
          <a:p>
            <a:endParaRPr lang="en-US" baseline="0" dirty="0" smtClean="0"/>
          </a:p>
          <a:p>
            <a:r>
              <a:rPr lang="en-US" baseline="0" dirty="0" smtClean="0"/>
              <a:t>The first and most obvious case when it breaks is if an object is more than one cell in size. If so we have to check more than just the neighboring cells and we don’t really have a good method of determining how many to check.</a:t>
            </a:r>
          </a:p>
          <a:p>
            <a:endParaRPr lang="en-US" baseline="0" dirty="0" smtClean="0"/>
          </a:p>
          <a:p>
            <a:r>
              <a:rPr lang="en-US" baseline="0" dirty="0" smtClean="0"/>
              <a:t>The other case is when casting another shape, such as a ray. To do an efficient ray test we only check what cells the ray goes through. However there’s a chance that we’d have to essentially check a thick ray in order to find objects.</a:t>
            </a:r>
          </a:p>
          <a:p>
            <a:endParaRPr lang="en-US" baseline="0" dirty="0" smtClean="0"/>
          </a:p>
          <a:p>
            <a:r>
              <a:rPr lang="en-US" baseline="0" dirty="0" smtClean="0"/>
              <a:t>Because of these reasons I don’t recommend inserting into only one cell, but rather all cells.</a:t>
            </a:r>
            <a:endParaRPr lang="en-US" dirty="0"/>
          </a:p>
        </p:txBody>
      </p:sp>
      <p:sp>
        <p:nvSpPr>
          <p:cNvPr id="4" name="Slide Number Placeholder 3"/>
          <p:cNvSpPr>
            <a:spLocks noGrp="1"/>
          </p:cNvSpPr>
          <p:nvPr>
            <p:ph type="sldNum" sz="quarter" idx="10"/>
          </p:nvPr>
        </p:nvSpPr>
        <p:spPr/>
        <p:txBody>
          <a:bodyPr/>
          <a:lstStyle/>
          <a:p>
            <a:fld id="{2948DFC8-8D5E-4426-9BAB-F9E6FB6C0077}" type="slidenum">
              <a:rPr lang="en-US" smtClean="0"/>
              <a:t>8</a:t>
            </a:fld>
            <a:endParaRPr lang="en-US"/>
          </a:p>
        </p:txBody>
      </p:sp>
    </p:spTree>
    <p:extLst>
      <p:ext uri="{BB962C8B-B14F-4D97-AF65-F5344CB8AC3E}">
        <p14:creationId xmlns:p14="http://schemas.microsoft.com/office/powerpoint/2010/main" val="25042091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insert into all cells is fairly simple, but to make life a bit easier we’ll insert based upon an object’s aabb. In that case we can just discretize</a:t>
            </a:r>
            <a:r>
              <a:rPr lang="en-US" baseline="0" dirty="0" smtClean="0"/>
              <a:t> the </a:t>
            </a:r>
            <a:r>
              <a:rPr lang="en-US" baseline="0" dirty="0" err="1" smtClean="0"/>
              <a:t>aabb’s</a:t>
            </a:r>
            <a:r>
              <a:rPr lang="en-US" baseline="0" dirty="0" smtClean="0"/>
              <a:t> min and max position and then iterate through all cells that are overlapped, inserting into each one.</a:t>
            </a:r>
            <a:endParaRPr lang="en-US" dirty="0"/>
          </a:p>
        </p:txBody>
      </p:sp>
      <p:sp>
        <p:nvSpPr>
          <p:cNvPr id="4" name="Slide Number Placeholder 3"/>
          <p:cNvSpPr>
            <a:spLocks noGrp="1"/>
          </p:cNvSpPr>
          <p:nvPr>
            <p:ph type="sldNum" sz="quarter" idx="10"/>
          </p:nvPr>
        </p:nvSpPr>
        <p:spPr/>
        <p:txBody>
          <a:bodyPr/>
          <a:lstStyle/>
          <a:p>
            <a:fld id="{2948DFC8-8D5E-4426-9BAB-F9E6FB6C0077}" type="slidenum">
              <a:rPr lang="en-US" smtClean="0"/>
              <a:t>9</a:t>
            </a:fld>
            <a:endParaRPr lang="en-US"/>
          </a:p>
        </p:txBody>
      </p:sp>
    </p:spTree>
    <p:extLst>
      <p:ext uri="{BB962C8B-B14F-4D97-AF65-F5344CB8AC3E}">
        <p14:creationId xmlns:p14="http://schemas.microsoft.com/office/powerpoint/2010/main" val="36249259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is one main problem with having chosen to insert into all overlapped cells: removal (and hence update)</a:t>
            </a:r>
            <a:r>
              <a:rPr lang="en-US" baseline="0" dirty="0" smtClean="0"/>
              <a:t> becomes harder. We can no longer just remove from whatever cell we were in, but rather we have to remove from all cells we were in.</a:t>
            </a:r>
          </a:p>
          <a:p>
            <a:endParaRPr lang="en-US" baseline="0" dirty="0" smtClean="0"/>
          </a:p>
          <a:p>
            <a:r>
              <a:rPr lang="en-US" baseline="0" dirty="0" smtClean="0"/>
              <a:t>It’s actually a little tricky to figure out which cells to remove from. We could always discretize the current aabb to try to remove the object but this assumes that the object hasn’t moved, so we’d have to pass in the old aabb. We’d like to avoid storing this data and having to modify the grid’s interface to take this if possible so we’ll ditch the idea of passing in the old aabb. We’ll come back to the idea of using the old aabb later, just in a different way.</a:t>
            </a:r>
          </a:p>
          <a:p>
            <a:endParaRPr lang="en-US" baseline="0" dirty="0" smtClean="0"/>
          </a:p>
          <a:p>
            <a:r>
              <a:rPr lang="en-US" baseline="0" dirty="0" smtClean="0"/>
              <a:t>The other method is to just rebuild the grid every frame.</a:t>
            </a:r>
          </a:p>
        </p:txBody>
      </p:sp>
      <p:sp>
        <p:nvSpPr>
          <p:cNvPr id="4" name="Slide Number Placeholder 3"/>
          <p:cNvSpPr>
            <a:spLocks noGrp="1"/>
          </p:cNvSpPr>
          <p:nvPr>
            <p:ph type="sldNum" sz="quarter" idx="10"/>
          </p:nvPr>
        </p:nvSpPr>
        <p:spPr/>
        <p:txBody>
          <a:bodyPr/>
          <a:lstStyle/>
          <a:p>
            <a:fld id="{2948DFC8-8D5E-4426-9BAB-F9E6FB6C0077}" type="slidenum">
              <a:rPr lang="en-US" smtClean="0"/>
              <a:t>10</a:t>
            </a:fld>
            <a:endParaRPr lang="en-US"/>
          </a:p>
        </p:txBody>
      </p:sp>
    </p:spTree>
    <p:extLst>
      <p:ext uri="{BB962C8B-B14F-4D97-AF65-F5344CB8AC3E}">
        <p14:creationId xmlns:p14="http://schemas.microsoft.com/office/powerpoint/2010/main" val="8491098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CD19FB2-3AAB-4D03-B13A-2960828C78E3}" type="datetimeFigureOut">
              <a:rPr lang="en-US" smtClean="0"/>
              <a:t>1/27/2016</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5699180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DED02AE-B9A4-47BD-AF8E-97E16144138B}" type="datetimeFigureOut">
              <a:rPr lang="en-US" smtClean="0"/>
              <a:t>1/27/2016</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96788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F0FD78B-DB02-4362-BCDC-98A55456977C}" type="datetimeFigureOut">
              <a:rPr lang="en-US" smtClean="0"/>
              <a:t>1/27/2016</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751624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9916976-5D93-46E4-A98A-FAD63E4D0EA8}" type="datetimeFigureOut">
              <a:rPr lang="en-US" smtClean="0"/>
              <a:t>1/27/2016</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71259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F39F4F5-F4D2-4D2A-AB60-88D37ADCB869}" type="datetimeFigureOut">
              <a:rPr lang="en-US" smtClean="0"/>
              <a:t>1/27/2016</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1884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23BC6CE-6D1E-47E5-8859-F31AC5380EB2}" type="datetimeFigureOut">
              <a:rPr lang="en-US" smtClean="0"/>
              <a:t>1/27/2016</a:t>
            </a:fld>
            <a:endParaRPr lang="en-US" dirty="0"/>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333302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1B4E7C4-4DA4-404D-9965-B13F2DD7D8BF}" type="datetimeFigureOut">
              <a:rPr lang="en-US" smtClean="0"/>
              <a:t>1/27/2016</a:t>
            </a:fld>
            <a:endParaRPr lang="en-US" dirty="0"/>
          </a:p>
        </p:txBody>
      </p:sp>
      <p:sp>
        <p:nvSpPr>
          <p:cNvPr id="8" name="Footer Placeholder 7"/>
          <p:cNvSpPr>
            <a:spLocks noGrp="1"/>
          </p:cNvSpPr>
          <p:nvPr>
            <p:ph type="ftr" sz="quarter" idx="11"/>
          </p:nvPr>
        </p:nvSpPr>
        <p:spPr/>
        <p:txBody>
          <a:bodyPr/>
          <a:lstStyle/>
          <a:p>
            <a:r>
              <a:rPr lang="en-US" smtClean="0"/>
              <a:t>
              </a:t>
            </a:r>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437908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76FB7AA-4A53-424F-AD41-70827B6504BA}" type="datetimeFigureOut">
              <a:rPr lang="en-US" smtClean="0"/>
              <a:t>1/27/2016</a:t>
            </a:fld>
            <a:endParaRPr lang="en-US" dirty="0"/>
          </a:p>
        </p:txBody>
      </p:sp>
      <p:sp>
        <p:nvSpPr>
          <p:cNvPr id="4" name="Footer Placeholder 3"/>
          <p:cNvSpPr>
            <a:spLocks noGrp="1"/>
          </p:cNvSpPr>
          <p:nvPr>
            <p:ph type="ftr" sz="quarter" idx="11"/>
          </p:nvPr>
        </p:nvSpPr>
        <p:spPr/>
        <p:txBody>
          <a:bodyPr/>
          <a:lstStyle/>
          <a:p>
            <a:r>
              <a:rPr lang="en-US" smtClean="0"/>
              <a:t>
              </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303696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884882-FB12-4BC8-9960-9AD8104D7FAE}" type="datetimeFigureOut">
              <a:rPr lang="en-US" smtClean="0"/>
              <a:t>1/27/2016</a:t>
            </a:fld>
            <a:endParaRPr lang="en-US" dirty="0"/>
          </a:p>
        </p:txBody>
      </p:sp>
      <p:sp>
        <p:nvSpPr>
          <p:cNvPr id="3" name="Footer Placeholder 2"/>
          <p:cNvSpPr>
            <a:spLocks noGrp="1"/>
          </p:cNvSpPr>
          <p:nvPr>
            <p:ph type="ftr" sz="quarter" idx="11"/>
          </p:nvPr>
        </p:nvSpPr>
        <p:spPr/>
        <p:txBody>
          <a:bodyPr/>
          <a:lstStyle/>
          <a:p>
            <a:r>
              <a:rPr lang="en-US" smtClean="0"/>
              <a:t>
              </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091011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7D1BD23-6E54-4D9D-AD88-A2813C73CC25}" type="datetimeFigureOut">
              <a:rPr lang="en-US" smtClean="0"/>
              <a:t>1/27/2016</a:t>
            </a:fld>
            <a:endParaRPr lang="en-US" dirty="0"/>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760197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471A834-4F3C-4AF9-9C74-05EC35A0F292}" type="datetimeFigureOut">
              <a:rPr lang="en-US" smtClean="0"/>
              <a:t>1/27/2016</a:t>
            </a:fld>
            <a:endParaRPr lang="en-US" dirty="0"/>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019912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1CF1133-3259-4C45-BABA-5B62D9C6F78D}" type="datetimeFigureOut">
              <a:rPr lang="en-US" smtClean="0"/>
              <a:t>1/27/2016</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
              </a:t>
            </a:r>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921228379"/>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0.emf"/></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12.emf"/><Relationship Id="rId7" Type="http://schemas.openxmlformats.org/officeDocument/2006/relationships/image" Target="../media/image24.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image" Target="../media/image1.emf"/><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emf"/></Relationships>
</file>

<file path=ppt/slides/_rels/slide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5.emf"/><Relationship Id="rId5" Type="http://schemas.openxmlformats.org/officeDocument/2006/relationships/image" Target="../media/image4.emf"/><Relationship Id="rId4" Type="http://schemas.openxmlformats.org/officeDocument/2006/relationships/package" Target="../embeddings/Microsoft_Visio_Drawing11.vsdx"/></Relationships>
</file>

<file path=ppt/slides/_rels/slide9.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8000" dirty="0" smtClean="0">
                <a:latin typeface="Verdana" panose="020B0604030504040204" pitchFamily="34" charset="0"/>
                <a:ea typeface="Verdana" panose="020B0604030504040204" pitchFamily="34" charset="0"/>
                <a:cs typeface="Verdana" panose="020B0604030504040204" pitchFamily="34" charset="0"/>
              </a:rPr>
              <a:t>Uniform Grids</a:t>
            </a:r>
            <a:endParaRPr lang="en-US" sz="8000" dirty="0">
              <a:latin typeface="Verdana" panose="020B0604030504040204" pitchFamily="34" charset="0"/>
              <a:ea typeface="Verdana" panose="020B0604030504040204" pitchFamily="34" charset="0"/>
              <a:cs typeface="Verdana" panose="020B0604030504040204" pitchFamily="34" charset="0"/>
            </a:endParaRPr>
          </a:p>
        </p:txBody>
      </p:sp>
      <p:sp>
        <p:nvSpPr>
          <p:cNvPr id="4" name="Subtitle 3"/>
          <p:cNvSpPr>
            <a:spLocks noGrp="1"/>
          </p:cNvSpPr>
          <p:nvPr>
            <p:ph type="subTitle" idx="1"/>
          </p:nvPr>
        </p:nvSpPr>
        <p:spPr/>
        <p:txBody>
          <a:bodyPr/>
          <a:lstStyle/>
          <a:p>
            <a:r>
              <a:rPr lang="en-US" dirty="0" smtClean="0"/>
              <a:t>jodavis42@gmail.com</a:t>
            </a:r>
            <a:endParaRPr lang="en-US" dirty="0"/>
          </a:p>
        </p:txBody>
      </p:sp>
    </p:spTree>
    <p:extLst>
      <p:ext uri="{BB962C8B-B14F-4D97-AF65-F5344CB8AC3E}">
        <p14:creationId xmlns:p14="http://schemas.microsoft.com/office/powerpoint/2010/main" val="37126648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Update and Removal</a:t>
            </a:r>
            <a:endParaRPr lang="en-US" dirty="0"/>
          </a:p>
        </p:txBody>
      </p:sp>
      <p:sp>
        <p:nvSpPr>
          <p:cNvPr id="3" name="Content Placeholder 2"/>
          <p:cNvSpPr>
            <a:spLocks noGrp="1"/>
          </p:cNvSpPr>
          <p:nvPr>
            <p:ph idx="1"/>
          </p:nvPr>
        </p:nvSpPr>
        <p:spPr/>
        <p:txBody>
          <a:bodyPr/>
          <a:lstStyle/>
          <a:p>
            <a:pPr marL="0" indent="0">
              <a:buNone/>
            </a:pPr>
            <a:r>
              <a:rPr lang="en-US" dirty="0" smtClean="0"/>
              <a:t>Need to know where an object was to remove it</a:t>
            </a:r>
          </a:p>
          <a:p>
            <a:pPr marL="0" indent="0">
              <a:buNone/>
            </a:pPr>
            <a:endParaRPr lang="en-US" dirty="0" smtClean="0"/>
          </a:p>
          <a:p>
            <a:pPr marL="0" indent="0">
              <a:buNone/>
            </a:pPr>
            <a:r>
              <a:rPr lang="en-US" dirty="0" smtClean="0"/>
              <a:t>2 Methods:</a:t>
            </a:r>
          </a:p>
          <a:p>
            <a:pPr marL="457200" lvl="1" indent="0">
              <a:buNone/>
            </a:pPr>
            <a:r>
              <a:rPr lang="en-US" dirty="0" smtClean="0"/>
              <a:t>Rebuild from scratch each frame</a:t>
            </a:r>
            <a:endParaRPr lang="en-US" dirty="0"/>
          </a:p>
          <a:p>
            <a:pPr marL="457200" lvl="1" indent="0">
              <a:buNone/>
            </a:pPr>
            <a:r>
              <a:rPr lang="en-US" dirty="0" smtClean="0"/>
              <a:t>Store old information</a:t>
            </a:r>
            <a:endParaRPr lang="en-US" dirty="0"/>
          </a:p>
        </p:txBody>
      </p:sp>
    </p:spTree>
    <p:extLst>
      <p:ext uri="{BB962C8B-B14F-4D97-AF65-F5344CB8AC3E}">
        <p14:creationId xmlns:p14="http://schemas.microsoft.com/office/powerpoint/2010/main" val="21562882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Rebuild From Scratch</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en-US" dirty="0" smtClean="0"/>
                  <a:t>Total re-insertion: </a:t>
                </a:r>
                <a14:m>
                  <m:oMath xmlns:m="http://schemas.openxmlformats.org/officeDocument/2006/math">
                    <m:r>
                      <a:rPr lang="en-US" i="1" dirty="0" smtClean="0">
                        <a:latin typeface="Cambria Math" panose="02040503050406030204" pitchFamily="18" charset="0"/>
                      </a:rPr>
                      <m:t>𝑂</m:t>
                    </m:r>
                    <m:r>
                      <a:rPr lang="en-US" i="1" dirty="0" smtClean="0">
                        <a:latin typeface="Cambria Math" panose="02040503050406030204" pitchFamily="18" charset="0"/>
                      </a:rPr>
                      <m:t>(</m:t>
                    </m:r>
                    <m:r>
                      <a:rPr lang="en-US" i="1" dirty="0" smtClean="0">
                        <a:latin typeface="Cambria Math" panose="02040503050406030204" pitchFamily="18" charset="0"/>
                      </a:rPr>
                      <m:t>𝑛</m:t>
                    </m:r>
                    <m:r>
                      <a:rPr lang="en-US" i="1" dirty="0" smtClean="0">
                        <a:latin typeface="Cambria Math" panose="02040503050406030204" pitchFamily="18" charset="0"/>
                      </a:rPr>
                      <m:t>)</m:t>
                    </m:r>
                  </m:oMath>
                </a14:m>
                <a:endParaRPr lang="en-US" dirty="0" smtClean="0"/>
              </a:p>
              <a:p>
                <a:pPr marL="0" indent="0">
                  <a:buNone/>
                </a:pPr>
                <a:endParaRPr lang="en-US" dirty="0" smtClean="0"/>
              </a:p>
              <a:p>
                <a:pPr marL="0" indent="0">
                  <a:buNone/>
                </a:pPr>
                <a:endParaRPr lang="en-US" dirty="0" smtClean="0"/>
              </a:p>
              <a:p>
                <a:pPr marL="0" indent="0">
                  <a:buNone/>
                </a:pPr>
                <a:endParaRPr lang="en-US" dirty="0"/>
              </a:p>
              <a:p>
                <a:pPr marL="0" indent="0">
                  <a:buNone/>
                </a:pPr>
                <a:endParaRPr lang="en-US" dirty="0" smtClean="0"/>
              </a:p>
              <a:p>
                <a:pPr marL="0" indent="0">
                  <a:buNone/>
                </a:pPr>
                <a:r>
                  <a:rPr lang="en-US" dirty="0"/>
                  <a:t>Doesn’t work well with static </a:t>
                </a:r>
                <a:r>
                  <a:rPr lang="en-US" dirty="0" smtClean="0"/>
                  <a:t>objects</a:t>
                </a:r>
                <a:endParaRPr lang="en-US" dirty="0"/>
              </a:p>
              <a:p>
                <a:pPr marL="0" indent="0">
                  <a:buNone/>
                </a:pPr>
                <a:r>
                  <a:rPr lang="en-US" dirty="0" smtClean="0"/>
                  <a:t>Wastes a lot of calculations</a:t>
                </a:r>
              </a:p>
              <a:p>
                <a:pPr marL="0" indent="0">
                  <a:buNone/>
                </a:pPr>
                <a:r>
                  <a:rPr lang="en-US" dirty="0" smtClean="0"/>
                  <a:t>Different interface required</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34246818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Intrusive Information</a:t>
            </a:r>
            <a:endParaRPr lang="en-US" dirty="0"/>
          </a:p>
        </p:txBody>
      </p:sp>
      <p:sp>
        <p:nvSpPr>
          <p:cNvPr id="3" name="Content Placeholder 2"/>
          <p:cNvSpPr>
            <a:spLocks noGrp="1"/>
          </p:cNvSpPr>
          <p:nvPr>
            <p:ph idx="1"/>
          </p:nvPr>
        </p:nvSpPr>
        <p:spPr/>
        <p:txBody>
          <a:bodyPr/>
          <a:lstStyle/>
          <a:p>
            <a:pPr marL="0" indent="0">
              <a:buNone/>
            </a:pPr>
            <a:r>
              <a:rPr lang="en-US" dirty="0" smtClean="0"/>
              <a:t>Store range in the grid (per object)</a:t>
            </a:r>
          </a:p>
        </p:txBody>
      </p:sp>
      <p:sp>
        <p:nvSpPr>
          <p:cNvPr id="4" name="Text Box 4"/>
          <p:cNvSpPr txBox="1">
            <a:spLocks noChangeArrowheads="1"/>
          </p:cNvSpPr>
          <p:nvPr/>
        </p:nvSpPr>
        <p:spPr bwMode="auto">
          <a:xfrm>
            <a:off x="6452800" y="5004584"/>
            <a:ext cx="4747400" cy="1200329"/>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spAutoFit/>
          </a:bodyPr>
          <a:lstStyle/>
          <a:p>
            <a:r>
              <a:rPr lang="en-US" dirty="0">
                <a:solidFill>
                  <a:srgbClr val="0000FF"/>
                </a:solidFill>
                <a:latin typeface="Consolas" panose="020B0609020204030204" pitchFamily="49" charset="0"/>
              </a:rPr>
              <a:t>class</a:t>
            </a:r>
            <a:r>
              <a:rPr lang="en-US" dirty="0">
                <a:solidFill>
                  <a:prstClr val="black"/>
                </a:solidFill>
                <a:latin typeface="Consolas" panose="020B0609020204030204" pitchFamily="49" charset="0"/>
              </a:rPr>
              <a:t> Cell</a:t>
            </a:r>
          </a:p>
          <a:p>
            <a:r>
              <a:rPr lang="en-US" dirty="0">
                <a:solidFill>
                  <a:prstClr val="black"/>
                </a:solidFill>
                <a:latin typeface="Consolas" panose="020B0609020204030204" pitchFamily="49" charset="0"/>
              </a:rPr>
              <a:t>{</a:t>
            </a:r>
          </a:p>
          <a:p>
            <a:r>
              <a:rPr lang="en-US" dirty="0">
                <a:solidFill>
                  <a:prstClr val="black"/>
                </a:solidFill>
                <a:latin typeface="Consolas" panose="020B0609020204030204" pitchFamily="49" charset="0"/>
              </a:rPr>
              <a:t>  Array&lt;</a:t>
            </a:r>
            <a:r>
              <a:rPr lang="en-US" dirty="0" err="1">
                <a:solidFill>
                  <a:prstClr val="black"/>
                </a:solidFill>
                <a:latin typeface="Consolas" panose="020B0609020204030204" pitchFamily="49" charset="0"/>
              </a:rPr>
              <a:t>size_t</a:t>
            </a:r>
            <a:r>
              <a:rPr lang="en-US" dirty="0">
                <a:solidFill>
                  <a:prstClr val="black"/>
                </a:solidFill>
                <a:latin typeface="Consolas" panose="020B0609020204030204" pitchFamily="49" charset="0"/>
              </a:rPr>
              <a:t>&gt; </a:t>
            </a:r>
            <a:r>
              <a:rPr lang="en-US" dirty="0" err="1">
                <a:solidFill>
                  <a:prstClr val="black"/>
                </a:solidFill>
                <a:latin typeface="Consolas" panose="020B0609020204030204" pitchFamily="49" charset="0"/>
              </a:rPr>
              <a:t>mObjectIndices</a:t>
            </a:r>
            <a:r>
              <a:rPr lang="en-US" dirty="0">
                <a:solidFill>
                  <a:prstClr val="black"/>
                </a:solidFill>
                <a:latin typeface="Consolas" panose="020B0609020204030204" pitchFamily="49" charset="0"/>
              </a:rPr>
              <a:t>;</a:t>
            </a:r>
          </a:p>
          <a:p>
            <a:r>
              <a:rPr lang="en-US" dirty="0">
                <a:solidFill>
                  <a:prstClr val="black"/>
                </a:solidFill>
                <a:latin typeface="Consolas" panose="020B0609020204030204" pitchFamily="49" charset="0"/>
              </a:rPr>
              <a:t>};</a:t>
            </a:r>
          </a:p>
        </p:txBody>
      </p:sp>
      <p:sp>
        <p:nvSpPr>
          <p:cNvPr id="5" name="Text Box 4"/>
          <p:cNvSpPr txBox="1">
            <a:spLocks noChangeArrowheads="1"/>
          </p:cNvSpPr>
          <p:nvPr/>
        </p:nvSpPr>
        <p:spPr bwMode="auto">
          <a:xfrm>
            <a:off x="1304750" y="4727586"/>
            <a:ext cx="4747400" cy="1754326"/>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spAutoFit/>
          </a:bodyPr>
          <a:lstStyle/>
          <a:p>
            <a:r>
              <a:rPr lang="en-US" dirty="0">
                <a:solidFill>
                  <a:srgbClr val="0000FF"/>
                </a:solidFill>
                <a:latin typeface="Consolas" panose="020B0609020204030204" pitchFamily="49" charset="0"/>
              </a:rPr>
              <a:t>class</a:t>
            </a:r>
            <a:r>
              <a:rPr lang="en-US" dirty="0">
                <a:solidFill>
                  <a:prstClr val="black"/>
                </a:solidFill>
                <a:latin typeface="Consolas" panose="020B0609020204030204" pitchFamily="49" charset="0"/>
              </a:rPr>
              <a:t> </a:t>
            </a:r>
            <a:r>
              <a:rPr lang="en-US" dirty="0" err="1">
                <a:solidFill>
                  <a:prstClr val="black"/>
                </a:solidFill>
                <a:latin typeface="Consolas" panose="020B0609020204030204" pitchFamily="49" charset="0"/>
              </a:rPr>
              <a:t>GridBox</a:t>
            </a:r>
            <a:endParaRPr lang="en-US" dirty="0">
              <a:solidFill>
                <a:prstClr val="black"/>
              </a:solidFill>
              <a:latin typeface="Consolas" panose="020B0609020204030204" pitchFamily="49" charset="0"/>
            </a:endParaRPr>
          </a:p>
          <a:p>
            <a:r>
              <a:rPr lang="en-US" dirty="0">
                <a:solidFill>
                  <a:prstClr val="black"/>
                </a:solidFill>
                <a:latin typeface="Consolas" panose="020B0609020204030204" pitchFamily="49" charset="0"/>
              </a:rPr>
              <a:t>{</a:t>
            </a:r>
          </a:p>
          <a:p>
            <a:r>
              <a:rPr lang="en-US" dirty="0">
                <a:solidFill>
                  <a:prstClr val="black"/>
                </a:solidFill>
                <a:latin typeface="Consolas" panose="020B0609020204030204" pitchFamily="49" charset="0"/>
              </a:rPr>
              <a:t>  </a:t>
            </a:r>
            <a:r>
              <a:rPr lang="en-US" dirty="0" err="1">
                <a:solidFill>
                  <a:srgbClr val="0000FF"/>
                </a:solidFill>
                <a:latin typeface="Consolas" panose="020B0609020204030204" pitchFamily="49" charset="0"/>
              </a:rPr>
              <a:t>int</a:t>
            </a:r>
            <a:r>
              <a:rPr lang="en-US" dirty="0">
                <a:solidFill>
                  <a:prstClr val="black"/>
                </a:solidFill>
                <a:latin typeface="Consolas" panose="020B0609020204030204" pitchFamily="49" charset="0"/>
              </a:rPr>
              <a:t> </a:t>
            </a:r>
            <a:r>
              <a:rPr lang="en-US" dirty="0" err="1">
                <a:solidFill>
                  <a:prstClr val="black"/>
                </a:solidFill>
                <a:latin typeface="Consolas" panose="020B0609020204030204" pitchFamily="49" charset="0"/>
              </a:rPr>
              <a:t>mMinX</a:t>
            </a:r>
            <a:r>
              <a:rPr lang="en-US" dirty="0">
                <a:solidFill>
                  <a:prstClr val="black"/>
                </a:solidFill>
                <a:latin typeface="Consolas" panose="020B0609020204030204" pitchFamily="49" charset="0"/>
              </a:rPr>
              <a:t>, </a:t>
            </a:r>
            <a:r>
              <a:rPr lang="en-US" dirty="0" err="1">
                <a:solidFill>
                  <a:prstClr val="black"/>
                </a:solidFill>
                <a:latin typeface="Consolas" panose="020B0609020204030204" pitchFamily="49" charset="0"/>
              </a:rPr>
              <a:t>mMaxX</a:t>
            </a:r>
            <a:r>
              <a:rPr lang="en-US" dirty="0">
                <a:solidFill>
                  <a:prstClr val="black"/>
                </a:solidFill>
                <a:latin typeface="Consolas" panose="020B0609020204030204" pitchFamily="49" charset="0"/>
              </a:rPr>
              <a:t>;</a:t>
            </a:r>
          </a:p>
          <a:p>
            <a:r>
              <a:rPr lang="en-US" dirty="0">
                <a:solidFill>
                  <a:prstClr val="black"/>
                </a:solidFill>
                <a:latin typeface="Consolas" panose="020B0609020204030204" pitchFamily="49" charset="0"/>
              </a:rPr>
              <a:t>  </a:t>
            </a:r>
            <a:r>
              <a:rPr lang="en-US" dirty="0" err="1">
                <a:solidFill>
                  <a:srgbClr val="0000FF"/>
                </a:solidFill>
                <a:latin typeface="Consolas" panose="020B0609020204030204" pitchFamily="49" charset="0"/>
              </a:rPr>
              <a:t>int</a:t>
            </a:r>
            <a:r>
              <a:rPr lang="en-US" dirty="0">
                <a:solidFill>
                  <a:prstClr val="black"/>
                </a:solidFill>
                <a:latin typeface="Consolas" panose="020B0609020204030204" pitchFamily="49" charset="0"/>
              </a:rPr>
              <a:t> </a:t>
            </a:r>
            <a:r>
              <a:rPr lang="en-US" dirty="0" err="1">
                <a:solidFill>
                  <a:prstClr val="black"/>
                </a:solidFill>
                <a:latin typeface="Consolas" panose="020B0609020204030204" pitchFamily="49" charset="0"/>
              </a:rPr>
              <a:t>mMinY</a:t>
            </a:r>
            <a:r>
              <a:rPr lang="en-US" dirty="0">
                <a:solidFill>
                  <a:prstClr val="black"/>
                </a:solidFill>
                <a:latin typeface="Consolas" panose="020B0609020204030204" pitchFamily="49" charset="0"/>
              </a:rPr>
              <a:t>, </a:t>
            </a:r>
            <a:r>
              <a:rPr lang="en-US" dirty="0" err="1">
                <a:solidFill>
                  <a:prstClr val="black"/>
                </a:solidFill>
                <a:latin typeface="Consolas" panose="020B0609020204030204" pitchFamily="49" charset="0"/>
              </a:rPr>
              <a:t>mMaxY</a:t>
            </a:r>
            <a:r>
              <a:rPr lang="en-US" dirty="0">
                <a:solidFill>
                  <a:prstClr val="black"/>
                </a:solidFill>
                <a:latin typeface="Consolas" panose="020B0609020204030204" pitchFamily="49" charset="0"/>
              </a:rPr>
              <a:t>;</a:t>
            </a:r>
          </a:p>
          <a:p>
            <a:r>
              <a:rPr lang="en-US" dirty="0">
                <a:solidFill>
                  <a:prstClr val="black"/>
                </a:solidFill>
                <a:latin typeface="Consolas" panose="020B0609020204030204" pitchFamily="49" charset="0"/>
              </a:rPr>
              <a:t>  </a:t>
            </a:r>
            <a:r>
              <a:rPr lang="en-US" dirty="0">
                <a:solidFill>
                  <a:srgbClr val="0000FF"/>
                </a:solidFill>
                <a:latin typeface="Consolas" panose="020B0609020204030204" pitchFamily="49" charset="0"/>
              </a:rPr>
              <a:t>void</a:t>
            </a:r>
            <a:r>
              <a:rPr lang="en-US" dirty="0">
                <a:solidFill>
                  <a:prstClr val="black"/>
                </a:solidFill>
                <a:latin typeface="Consolas" panose="020B0609020204030204" pitchFamily="49" charset="0"/>
              </a:rPr>
              <a:t>* </a:t>
            </a:r>
            <a:r>
              <a:rPr lang="en-US" dirty="0" err="1">
                <a:solidFill>
                  <a:prstClr val="black"/>
                </a:solidFill>
                <a:latin typeface="Consolas" panose="020B0609020204030204" pitchFamily="49" charset="0"/>
              </a:rPr>
              <a:t>mClientData</a:t>
            </a:r>
            <a:r>
              <a:rPr lang="en-US" dirty="0">
                <a:solidFill>
                  <a:prstClr val="black"/>
                </a:solidFill>
                <a:latin typeface="Consolas" panose="020B0609020204030204" pitchFamily="49" charset="0"/>
              </a:rPr>
              <a:t>;</a:t>
            </a:r>
          </a:p>
          <a:p>
            <a:r>
              <a:rPr lang="en-US" dirty="0">
                <a:solidFill>
                  <a:prstClr val="black"/>
                </a:solidFill>
                <a:latin typeface="Consolas" panose="020B0609020204030204" pitchFamily="49" charset="0"/>
              </a:rPr>
              <a:t>};</a:t>
            </a:r>
          </a:p>
        </p:txBody>
      </p:sp>
      <p:sp>
        <p:nvSpPr>
          <p:cNvPr id="6" name="Text Box 4"/>
          <p:cNvSpPr txBox="1">
            <a:spLocks noChangeArrowheads="1"/>
          </p:cNvSpPr>
          <p:nvPr/>
        </p:nvSpPr>
        <p:spPr bwMode="auto">
          <a:xfrm>
            <a:off x="3863200" y="2413719"/>
            <a:ext cx="4747400" cy="2031325"/>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spAutoFit/>
          </a:bodyPr>
          <a:lstStyle/>
          <a:p>
            <a:r>
              <a:rPr lang="en-US" dirty="0">
                <a:solidFill>
                  <a:srgbClr val="0000FF"/>
                </a:solidFill>
                <a:latin typeface="Consolas" panose="020B0609020204030204" pitchFamily="49" charset="0"/>
              </a:rPr>
              <a:t>class</a:t>
            </a:r>
            <a:r>
              <a:rPr lang="en-US" dirty="0">
                <a:solidFill>
                  <a:prstClr val="black"/>
                </a:solidFill>
                <a:latin typeface="Consolas" panose="020B0609020204030204" pitchFamily="49" charset="0"/>
              </a:rPr>
              <a:t> Grid</a:t>
            </a:r>
          </a:p>
          <a:p>
            <a:r>
              <a:rPr lang="en-US" dirty="0">
                <a:solidFill>
                  <a:prstClr val="black"/>
                </a:solidFill>
                <a:latin typeface="Consolas" panose="020B0609020204030204" pitchFamily="49" charset="0"/>
              </a:rPr>
              <a:t>{</a:t>
            </a:r>
          </a:p>
          <a:p>
            <a:r>
              <a:rPr lang="en-US" dirty="0">
                <a:solidFill>
                  <a:prstClr val="black"/>
                </a:solidFill>
                <a:latin typeface="Consolas" panose="020B0609020204030204" pitchFamily="49" charset="0"/>
              </a:rPr>
              <a:t>  </a:t>
            </a:r>
            <a:r>
              <a:rPr lang="en-US" dirty="0" err="1">
                <a:solidFill>
                  <a:prstClr val="black"/>
                </a:solidFill>
                <a:latin typeface="Consolas" panose="020B0609020204030204" pitchFamily="49" charset="0"/>
              </a:rPr>
              <a:t>size_t</a:t>
            </a:r>
            <a:r>
              <a:rPr lang="en-US" dirty="0">
                <a:solidFill>
                  <a:prstClr val="black"/>
                </a:solidFill>
                <a:latin typeface="Consolas" panose="020B0609020204030204" pitchFamily="49" charset="0"/>
              </a:rPr>
              <a:t> </a:t>
            </a:r>
            <a:r>
              <a:rPr lang="en-US" dirty="0" err="1">
                <a:solidFill>
                  <a:prstClr val="black"/>
                </a:solidFill>
                <a:latin typeface="Consolas" panose="020B0609020204030204" pitchFamily="49" charset="0"/>
              </a:rPr>
              <a:t>mSizeX</a:t>
            </a:r>
            <a:r>
              <a:rPr lang="en-US" dirty="0">
                <a:solidFill>
                  <a:prstClr val="black"/>
                </a:solidFill>
                <a:latin typeface="Consolas" panose="020B0609020204030204" pitchFamily="49" charset="0"/>
              </a:rPr>
              <a:t>;</a:t>
            </a:r>
          </a:p>
          <a:p>
            <a:r>
              <a:rPr lang="en-US" dirty="0">
                <a:solidFill>
                  <a:prstClr val="black"/>
                </a:solidFill>
                <a:latin typeface="Consolas" panose="020B0609020204030204" pitchFamily="49" charset="0"/>
              </a:rPr>
              <a:t>  </a:t>
            </a:r>
            <a:r>
              <a:rPr lang="en-US" dirty="0" err="1">
                <a:solidFill>
                  <a:prstClr val="black"/>
                </a:solidFill>
                <a:latin typeface="Consolas" panose="020B0609020204030204" pitchFamily="49" charset="0"/>
              </a:rPr>
              <a:t>size_t</a:t>
            </a:r>
            <a:r>
              <a:rPr lang="en-US" dirty="0">
                <a:solidFill>
                  <a:prstClr val="black"/>
                </a:solidFill>
                <a:latin typeface="Consolas" panose="020B0609020204030204" pitchFamily="49" charset="0"/>
              </a:rPr>
              <a:t> </a:t>
            </a:r>
            <a:r>
              <a:rPr lang="en-US" dirty="0" err="1">
                <a:solidFill>
                  <a:prstClr val="black"/>
                </a:solidFill>
                <a:latin typeface="Consolas" panose="020B0609020204030204" pitchFamily="49" charset="0"/>
              </a:rPr>
              <a:t>mSizeY</a:t>
            </a:r>
            <a:r>
              <a:rPr lang="en-US" dirty="0">
                <a:solidFill>
                  <a:prstClr val="black"/>
                </a:solidFill>
                <a:latin typeface="Consolas" panose="020B0609020204030204" pitchFamily="49" charset="0"/>
              </a:rPr>
              <a:t>;</a:t>
            </a:r>
          </a:p>
          <a:p>
            <a:r>
              <a:rPr lang="en-US" dirty="0">
                <a:solidFill>
                  <a:prstClr val="black"/>
                </a:solidFill>
                <a:latin typeface="Consolas" panose="020B0609020204030204" pitchFamily="49" charset="0"/>
              </a:rPr>
              <a:t>  Array&lt;</a:t>
            </a:r>
            <a:r>
              <a:rPr lang="en-US" dirty="0" err="1">
                <a:solidFill>
                  <a:prstClr val="black"/>
                </a:solidFill>
                <a:latin typeface="Consolas" panose="020B0609020204030204" pitchFamily="49" charset="0"/>
              </a:rPr>
              <a:t>GridBox</a:t>
            </a:r>
            <a:r>
              <a:rPr lang="en-US" dirty="0">
                <a:solidFill>
                  <a:prstClr val="black"/>
                </a:solidFill>
                <a:latin typeface="Consolas" panose="020B0609020204030204" pitchFamily="49" charset="0"/>
              </a:rPr>
              <a:t>&gt; </a:t>
            </a:r>
            <a:r>
              <a:rPr lang="en-US" dirty="0" err="1">
                <a:solidFill>
                  <a:prstClr val="black"/>
                </a:solidFill>
                <a:latin typeface="Consolas" panose="020B0609020204030204" pitchFamily="49" charset="0"/>
              </a:rPr>
              <a:t>mBoxes</a:t>
            </a:r>
            <a:r>
              <a:rPr lang="en-US" dirty="0">
                <a:solidFill>
                  <a:prstClr val="black"/>
                </a:solidFill>
                <a:latin typeface="Consolas" panose="020B0609020204030204" pitchFamily="49" charset="0"/>
              </a:rPr>
              <a:t>;</a:t>
            </a:r>
          </a:p>
          <a:p>
            <a:r>
              <a:rPr lang="en-US" dirty="0">
                <a:solidFill>
                  <a:prstClr val="black"/>
                </a:solidFill>
                <a:latin typeface="Consolas" panose="020B0609020204030204" pitchFamily="49" charset="0"/>
              </a:rPr>
              <a:t>  Array&lt;Cell&gt; </a:t>
            </a:r>
            <a:r>
              <a:rPr lang="en-US" dirty="0" err="1">
                <a:solidFill>
                  <a:prstClr val="black"/>
                </a:solidFill>
                <a:latin typeface="Consolas" panose="020B0609020204030204" pitchFamily="49" charset="0"/>
              </a:rPr>
              <a:t>mCells</a:t>
            </a:r>
            <a:r>
              <a:rPr lang="en-US" dirty="0">
                <a:solidFill>
                  <a:prstClr val="black"/>
                </a:solidFill>
                <a:latin typeface="Consolas" panose="020B0609020204030204" pitchFamily="49" charset="0"/>
              </a:rPr>
              <a:t>;</a:t>
            </a:r>
          </a:p>
          <a:p>
            <a:r>
              <a:rPr lang="en-US" dirty="0">
                <a:solidFill>
                  <a:prstClr val="black"/>
                </a:solidFill>
                <a:latin typeface="Consolas" panose="020B0609020204030204" pitchFamily="49" charset="0"/>
              </a:rPr>
              <a:t>};</a:t>
            </a:r>
          </a:p>
        </p:txBody>
      </p:sp>
    </p:spTree>
    <p:extLst>
      <p:ext uri="{BB962C8B-B14F-4D97-AF65-F5344CB8AC3E}">
        <p14:creationId xmlns:p14="http://schemas.microsoft.com/office/powerpoint/2010/main" val="29339273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Grid Size</a:t>
            </a:r>
            <a:endParaRPr lang="en-US" dirty="0"/>
          </a:p>
        </p:txBody>
      </p:sp>
      <p:sp>
        <p:nvSpPr>
          <p:cNvPr id="3" name="Content Placeholder 2"/>
          <p:cNvSpPr>
            <a:spLocks noGrp="1"/>
          </p:cNvSpPr>
          <p:nvPr>
            <p:ph idx="1"/>
          </p:nvPr>
        </p:nvSpPr>
        <p:spPr/>
        <p:txBody>
          <a:bodyPr/>
          <a:lstStyle/>
          <a:p>
            <a:pPr marL="0" indent="0">
              <a:buNone/>
            </a:pPr>
            <a:r>
              <a:rPr lang="en-US" dirty="0" smtClean="0"/>
              <a:t>Current grid is fixed size (m x n)</a:t>
            </a:r>
          </a:p>
          <a:p>
            <a:pPr marL="0" indent="0">
              <a:buNone/>
            </a:pPr>
            <a:r>
              <a:rPr lang="en-US" dirty="0" smtClean="0"/>
              <a:t>Memory requirements based upon space</a:t>
            </a:r>
          </a:p>
        </p:txBody>
      </p:sp>
      <p:pic>
        <p:nvPicPr>
          <p:cNvPr id="4" name="Picture 3"/>
          <p:cNvPicPr>
            <a:picLocks noChangeAspect="1"/>
          </p:cNvPicPr>
          <p:nvPr/>
        </p:nvPicPr>
        <p:blipFill>
          <a:blip r:embed="rId3"/>
          <a:stretch>
            <a:fillRect/>
          </a:stretch>
        </p:blipFill>
        <p:spPr>
          <a:xfrm>
            <a:off x="2540631" y="4762500"/>
            <a:ext cx="1269375" cy="1270000"/>
          </a:xfrm>
          <a:prstGeom prst="rect">
            <a:avLst/>
          </a:prstGeom>
        </p:spPr>
      </p:pic>
      <p:pic>
        <p:nvPicPr>
          <p:cNvPr id="5" name="Picture 4"/>
          <p:cNvPicPr>
            <a:picLocks noChangeAspect="1"/>
          </p:cNvPicPr>
          <p:nvPr/>
        </p:nvPicPr>
        <p:blipFill>
          <a:blip r:embed="rId3"/>
          <a:stretch>
            <a:fillRect/>
          </a:stretch>
        </p:blipFill>
        <p:spPr>
          <a:xfrm>
            <a:off x="3784606" y="4762500"/>
            <a:ext cx="1269375" cy="1270000"/>
          </a:xfrm>
          <a:prstGeom prst="rect">
            <a:avLst/>
          </a:prstGeom>
        </p:spPr>
      </p:pic>
      <p:pic>
        <p:nvPicPr>
          <p:cNvPr id="8" name="Picture 7"/>
          <p:cNvPicPr>
            <a:picLocks noChangeAspect="1"/>
          </p:cNvPicPr>
          <p:nvPr/>
        </p:nvPicPr>
        <p:blipFill>
          <a:blip r:embed="rId3"/>
          <a:stretch>
            <a:fillRect/>
          </a:stretch>
        </p:blipFill>
        <p:spPr>
          <a:xfrm>
            <a:off x="2540631" y="3517900"/>
            <a:ext cx="1269375" cy="1270000"/>
          </a:xfrm>
          <a:prstGeom prst="rect">
            <a:avLst/>
          </a:prstGeom>
        </p:spPr>
      </p:pic>
      <p:pic>
        <p:nvPicPr>
          <p:cNvPr id="9" name="Picture 8"/>
          <p:cNvPicPr>
            <a:picLocks noChangeAspect="1"/>
          </p:cNvPicPr>
          <p:nvPr/>
        </p:nvPicPr>
        <p:blipFill>
          <a:blip r:embed="rId3"/>
          <a:stretch>
            <a:fillRect/>
          </a:stretch>
        </p:blipFill>
        <p:spPr>
          <a:xfrm>
            <a:off x="3784606" y="3517900"/>
            <a:ext cx="1269375" cy="1270000"/>
          </a:xfrm>
          <a:prstGeom prst="rect">
            <a:avLst/>
          </a:prstGeom>
        </p:spPr>
      </p:pic>
      <p:sp>
        <p:nvSpPr>
          <p:cNvPr id="10" name="Rectangle 9"/>
          <p:cNvSpPr/>
          <p:nvPr/>
        </p:nvSpPr>
        <p:spPr>
          <a:xfrm rot="1401306">
            <a:off x="4796309" y="3582489"/>
            <a:ext cx="200712" cy="200712"/>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p:cNvSpPr/>
          <p:nvPr/>
        </p:nvSpPr>
        <p:spPr>
          <a:xfrm>
            <a:off x="2634621" y="5781777"/>
            <a:ext cx="198370" cy="19837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5437451" y="4439334"/>
            <a:ext cx="1941249" cy="646331"/>
          </a:xfrm>
          <a:prstGeom prst="rect">
            <a:avLst/>
          </a:prstGeom>
          <a:noFill/>
        </p:spPr>
        <p:txBody>
          <a:bodyPr wrap="square" rtlCol="0">
            <a:spAutoFit/>
          </a:bodyPr>
          <a:lstStyle/>
          <a:p>
            <a:r>
              <a:rPr lang="en-US" dirty="0" smtClean="0"/>
              <a:t>Needs 64 cells for 2 objects </a:t>
            </a:r>
            <a:endParaRPr lang="en-US" dirty="0"/>
          </a:p>
        </p:txBody>
      </p:sp>
    </p:spTree>
    <p:extLst>
      <p:ext uri="{BB962C8B-B14F-4D97-AF65-F5344CB8AC3E}">
        <p14:creationId xmlns:p14="http://schemas.microsoft.com/office/powerpoint/2010/main" val="5157317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Cell Hashing</a:t>
            </a:r>
            <a:endParaRPr lang="en-US" dirty="0"/>
          </a:p>
        </p:txBody>
      </p:sp>
      <p:sp>
        <p:nvSpPr>
          <p:cNvPr id="3" name="Content Placeholder 2"/>
          <p:cNvSpPr>
            <a:spLocks noGrp="1"/>
          </p:cNvSpPr>
          <p:nvPr>
            <p:ph idx="1"/>
          </p:nvPr>
        </p:nvSpPr>
        <p:spPr/>
        <p:txBody>
          <a:bodyPr/>
          <a:lstStyle/>
          <a:p>
            <a:pPr marL="0" indent="0">
              <a:buNone/>
            </a:pPr>
            <a:r>
              <a:rPr lang="en-US" dirty="0" smtClean="0"/>
              <a:t>Hash into an array based upon cell position</a:t>
            </a:r>
            <a:endParaRPr lang="en-US" dirty="0"/>
          </a:p>
        </p:txBody>
      </p:sp>
      <p:pic>
        <p:nvPicPr>
          <p:cNvPr id="10" name="Picture 9"/>
          <p:cNvPicPr>
            <a:picLocks noChangeAspect="1"/>
          </p:cNvPicPr>
          <p:nvPr/>
        </p:nvPicPr>
        <p:blipFill>
          <a:blip r:embed="rId3"/>
          <a:stretch>
            <a:fillRect/>
          </a:stretch>
        </p:blipFill>
        <p:spPr>
          <a:xfrm>
            <a:off x="3767846" y="3014663"/>
            <a:ext cx="4455507" cy="3162300"/>
          </a:xfrm>
          <a:prstGeom prst="rect">
            <a:avLst/>
          </a:prstGeom>
        </p:spPr>
      </p:pic>
    </p:spTree>
    <p:extLst>
      <p:ext uri="{BB962C8B-B14F-4D97-AF65-F5344CB8AC3E}">
        <p14:creationId xmlns:p14="http://schemas.microsoft.com/office/powerpoint/2010/main" val="9875182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Cell Hashing</a:t>
            </a:r>
            <a:endParaRPr lang="en-US" dirty="0"/>
          </a:p>
        </p:txBody>
      </p:sp>
      <p:sp>
        <p:nvSpPr>
          <p:cNvPr id="3" name="Content Placeholder 2"/>
          <p:cNvSpPr>
            <a:spLocks noGrp="1"/>
          </p:cNvSpPr>
          <p:nvPr>
            <p:ph idx="1"/>
          </p:nvPr>
        </p:nvSpPr>
        <p:spPr/>
        <p:txBody>
          <a:bodyPr/>
          <a:lstStyle/>
          <a:p>
            <a:pPr marL="0" indent="0">
              <a:buNone/>
            </a:pPr>
            <a:r>
              <a:rPr lang="en-US" dirty="0" smtClean="0"/>
              <a:t>Many possible hash functions</a:t>
            </a:r>
            <a:endParaRPr lang="en-US" dirty="0"/>
          </a:p>
        </p:txBody>
      </p:sp>
      <p:sp>
        <p:nvSpPr>
          <p:cNvPr id="4" name="Text Box 4"/>
          <p:cNvSpPr txBox="1">
            <a:spLocks noChangeArrowheads="1"/>
          </p:cNvSpPr>
          <p:nvPr/>
        </p:nvSpPr>
        <p:spPr bwMode="auto">
          <a:xfrm>
            <a:off x="1836350" y="2870919"/>
            <a:ext cx="8519300" cy="3055965"/>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spAutoFit/>
          </a:bodyPr>
          <a:lstStyle/>
          <a:p>
            <a:pPr>
              <a:lnSpc>
                <a:spcPct val="107000"/>
              </a:lnSpc>
            </a:pPr>
            <a:r>
              <a:rPr lang="en-US" dirty="0" err="1">
                <a:solidFill>
                  <a:srgbClr val="2B91A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size_t</a:t>
            </a:r>
            <a:r>
              <a:rPr lang="en-US"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dirty="0" err="1">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ComputeHash</a:t>
            </a:r>
            <a:r>
              <a:rPr lang="en-US"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a:t>
            </a:r>
            <a:r>
              <a:rPr lang="en-US" dirty="0" err="1">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int</a:t>
            </a:r>
            <a:r>
              <a:rPr lang="en-US"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dirty="0">
                <a:solidFill>
                  <a:srgbClr val="80808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x</a:t>
            </a:r>
            <a:r>
              <a:rPr lang="en-US"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dirty="0" err="1">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int</a:t>
            </a:r>
            <a:r>
              <a:rPr lang="en-US"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dirty="0">
                <a:solidFill>
                  <a:srgbClr val="80808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y</a:t>
            </a:r>
            <a:r>
              <a:rPr lang="en-US"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dirty="0" err="1">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int</a:t>
            </a:r>
            <a:r>
              <a:rPr lang="en-US"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dirty="0">
                <a:solidFill>
                  <a:srgbClr val="80808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z</a:t>
            </a:r>
            <a:r>
              <a:rPr lang="en-US"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dirty="0" err="1">
                <a:solidFill>
                  <a:srgbClr val="2B91A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size_t</a:t>
            </a:r>
            <a:r>
              <a:rPr lang="en-US"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dirty="0" err="1">
                <a:solidFill>
                  <a:srgbClr val="80808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bucketCount</a:t>
            </a:r>
            <a:r>
              <a:rPr lang="en-US"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dirty="0">
                <a:solidFill>
                  <a:srgbClr val="008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//Arbitrary large primes</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dirty="0" err="1">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const</a:t>
            </a:r>
            <a:r>
              <a:rPr lang="en-US"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dirty="0" err="1">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int</a:t>
            </a:r>
            <a:r>
              <a:rPr lang="en-US"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h1 = 0x8da6b343;</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dirty="0" err="1">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const</a:t>
            </a:r>
            <a:r>
              <a:rPr lang="en-US"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dirty="0" err="1">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int</a:t>
            </a:r>
            <a:r>
              <a:rPr lang="en-US"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h2 = 0xd8163841;</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dirty="0" err="1">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const</a:t>
            </a:r>
            <a:r>
              <a:rPr lang="en-US"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dirty="0" err="1">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int</a:t>
            </a:r>
            <a:r>
              <a:rPr lang="en-US"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h3 = 0xcb1ab31f;</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dirty="0" err="1">
                <a:solidFill>
                  <a:srgbClr val="2B91A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size_t</a:t>
            </a:r>
            <a:r>
              <a:rPr lang="en-US"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n = h1 * </a:t>
            </a:r>
            <a:r>
              <a:rPr lang="en-US" dirty="0">
                <a:solidFill>
                  <a:srgbClr val="80808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x</a:t>
            </a:r>
            <a:r>
              <a:rPr lang="en-US"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 h2 * </a:t>
            </a:r>
            <a:r>
              <a:rPr lang="en-US" dirty="0">
                <a:solidFill>
                  <a:srgbClr val="80808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y</a:t>
            </a:r>
            <a:r>
              <a:rPr lang="en-US"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 h3 * </a:t>
            </a:r>
            <a:r>
              <a:rPr lang="en-US" dirty="0">
                <a:solidFill>
                  <a:srgbClr val="80808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z</a:t>
            </a:r>
            <a:r>
              <a:rPr lang="en-US"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n = n % </a:t>
            </a:r>
            <a:r>
              <a:rPr lang="en-US" dirty="0" err="1">
                <a:solidFill>
                  <a:srgbClr val="80808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bucketCount</a:t>
            </a:r>
            <a:r>
              <a:rPr lang="en-US"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return</a:t>
            </a:r>
            <a:r>
              <a:rPr lang="en-US"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n;</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23071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Cell Hashing</a:t>
            </a:r>
            <a:endParaRPr lang="en-US" dirty="0"/>
          </a:p>
        </p:txBody>
      </p:sp>
      <p:sp>
        <p:nvSpPr>
          <p:cNvPr id="3" name="Content Placeholder 2"/>
          <p:cNvSpPr>
            <a:spLocks noGrp="1"/>
          </p:cNvSpPr>
          <p:nvPr>
            <p:ph idx="1"/>
          </p:nvPr>
        </p:nvSpPr>
        <p:spPr/>
        <p:txBody>
          <a:bodyPr/>
          <a:lstStyle/>
          <a:p>
            <a:pPr marL="0" indent="0">
              <a:buNone/>
            </a:pPr>
            <a:r>
              <a:rPr lang="en-US" dirty="0" smtClean="0"/>
              <a:t>Pros:</a:t>
            </a:r>
          </a:p>
          <a:p>
            <a:pPr marL="0" indent="0">
              <a:buNone/>
            </a:pPr>
            <a:r>
              <a:rPr lang="en-US" dirty="0"/>
              <a:t>	</a:t>
            </a:r>
            <a:r>
              <a:rPr lang="en-US" dirty="0" smtClean="0"/>
              <a:t>Less memory</a:t>
            </a:r>
          </a:p>
          <a:p>
            <a:pPr marL="0" indent="0">
              <a:buNone/>
            </a:pPr>
            <a:r>
              <a:rPr lang="en-US" dirty="0"/>
              <a:t>	</a:t>
            </a:r>
            <a:r>
              <a:rPr lang="en-US" dirty="0" smtClean="0"/>
              <a:t>Unbounded world</a:t>
            </a:r>
          </a:p>
          <a:p>
            <a:pPr marL="0" indent="0">
              <a:buNone/>
            </a:pPr>
            <a:r>
              <a:rPr lang="en-US" dirty="0" smtClean="0"/>
              <a:t>Cons:</a:t>
            </a:r>
          </a:p>
          <a:p>
            <a:pPr marL="0" indent="0">
              <a:buNone/>
            </a:pPr>
            <a:r>
              <a:rPr lang="en-US" dirty="0"/>
              <a:t>	</a:t>
            </a:r>
            <a:r>
              <a:rPr lang="en-US" dirty="0" smtClean="0"/>
              <a:t>Hashing is slower</a:t>
            </a:r>
          </a:p>
          <a:p>
            <a:pPr marL="0" indent="0">
              <a:buNone/>
            </a:pPr>
            <a:r>
              <a:rPr lang="en-US" dirty="0"/>
              <a:t>	</a:t>
            </a:r>
            <a:r>
              <a:rPr lang="en-US" dirty="0" smtClean="0"/>
              <a:t>Hash collisions slow things down</a:t>
            </a:r>
          </a:p>
        </p:txBody>
      </p:sp>
    </p:spTree>
    <p:extLst>
      <p:ext uri="{BB962C8B-B14F-4D97-AF65-F5344CB8AC3E}">
        <p14:creationId xmlns:p14="http://schemas.microsoft.com/office/powerpoint/2010/main" val="5600350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Chunks</a:t>
            </a:r>
            <a:endParaRPr lang="en-US" dirty="0"/>
          </a:p>
        </p:txBody>
      </p:sp>
      <p:sp>
        <p:nvSpPr>
          <p:cNvPr id="19" name="Content Placeholder 2"/>
          <p:cNvSpPr>
            <a:spLocks noGrp="1"/>
          </p:cNvSpPr>
          <p:nvPr>
            <p:ph idx="1"/>
          </p:nvPr>
        </p:nvSpPr>
        <p:spPr/>
        <p:txBody>
          <a:bodyPr/>
          <a:lstStyle/>
          <a:p>
            <a:pPr marL="0" indent="0">
              <a:buNone/>
            </a:pPr>
            <a:r>
              <a:rPr lang="en-US" dirty="0" smtClean="0"/>
              <a:t>Hash groups (chunks) of cells together</a:t>
            </a:r>
            <a:endParaRPr lang="en-US" dirty="0"/>
          </a:p>
        </p:txBody>
      </p:sp>
      <p:pic>
        <p:nvPicPr>
          <p:cNvPr id="4" name="Picture 3"/>
          <p:cNvPicPr>
            <a:picLocks noChangeAspect="1"/>
          </p:cNvPicPr>
          <p:nvPr/>
        </p:nvPicPr>
        <p:blipFill>
          <a:blip r:embed="rId3"/>
          <a:stretch>
            <a:fillRect/>
          </a:stretch>
        </p:blipFill>
        <p:spPr>
          <a:xfrm>
            <a:off x="838200" y="2465388"/>
            <a:ext cx="2564138" cy="2565400"/>
          </a:xfrm>
          <a:prstGeom prst="rect">
            <a:avLst/>
          </a:prstGeom>
        </p:spPr>
      </p:pic>
      <p:pic>
        <p:nvPicPr>
          <p:cNvPr id="5" name="Picture 4"/>
          <p:cNvPicPr>
            <a:picLocks noChangeAspect="1"/>
          </p:cNvPicPr>
          <p:nvPr/>
        </p:nvPicPr>
        <p:blipFill>
          <a:blip r:embed="rId3"/>
          <a:stretch>
            <a:fillRect/>
          </a:stretch>
        </p:blipFill>
        <p:spPr>
          <a:xfrm>
            <a:off x="4572000" y="2465388"/>
            <a:ext cx="2564138" cy="2565400"/>
          </a:xfrm>
          <a:prstGeom prst="rect">
            <a:avLst/>
          </a:prstGeom>
        </p:spPr>
      </p:pic>
      <p:pic>
        <p:nvPicPr>
          <p:cNvPr id="6" name="Picture 5"/>
          <p:cNvPicPr>
            <a:picLocks noChangeAspect="1"/>
          </p:cNvPicPr>
          <p:nvPr/>
        </p:nvPicPr>
        <p:blipFill>
          <a:blip r:embed="rId3"/>
          <a:stretch>
            <a:fillRect/>
          </a:stretch>
        </p:blipFill>
        <p:spPr>
          <a:xfrm>
            <a:off x="8216900" y="2465388"/>
            <a:ext cx="2564138" cy="2565400"/>
          </a:xfrm>
          <a:prstGeom prst="rect">
            <a:avLst/>
          </a:prstGeom>
        </p:spPr>
      </p:pic>
      <p:pic>
        <p:nvPicPr>
          <p:cNvPr id="7" name="Picture 6"/>
          <p:cNvPicPr>
            <a:picLocks noChangeAspect="1"/>
          </p:cNvPicPr>
          <p:nvPr/>
        </p:nvPicPr>
        <p:blipFill>
          <a:blip r:embed="rId4"/>
          <a:stretch>
            <a:fillRect/>
          </a:stretch>
        </p:blipFill>
        <p:spPr>
          <a:xfrm>
            <a:off x="3106246" y="5511801"/>
            <a:ext cx="4455507" cy="673100"/>
          </a:xfrm>
          <a:prstGeom prst="rect">
            <a:avLst/>
          </a:prstGeom>
        </p:spPr>
      </p:pic>
      <p:cxnSp>
        <p:nvCxnSpPr>
          <p:cNvPr id="9" name="Straight Arrow Connector 8"/>
          <p:cNvCxnSpPr>
            <a:stCxn id="4" idx="2"/>
          </p:cNvCxnSpPr>
          <p:nvPr/>
        </p:nvCxnSpPr>
        <p:spPr>
          <a:xfrm>
            <a:off x="2120269" y="5030788"/>
            <a:ext cx="3213730" cy="817563"/>
          </a:xfrm>
          <a:prstGeom prst="straightConnector1">
            <a:avLst/>
          </a:prstGeom>
          <a:ln>
            <a:solidFill>
              <a:schemeClr val="tx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5" idx="2"/>
          </p:cNvCxnSpPr>
          <p:nvPr/>
        </p:nvCxnSpPr>
        <p:spPr>
          <a:xfrm flipH="1">
            <a:off x="4051300" y="5030788"/>
            <a:ext cx="1802769" cy="817563"/>
          </a:xfrm>
          <a:prstGeom prst="straightConnector1">
            <a:avLst/>
          </a:prstGeom>
          <a:ln>
            <a:solidFill>
              <a:schemeClr val="tx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6" idx="2"/>
          </p:cNvCxnSpPr>
          <p:nvPr/>
        </p:nvCxnSpPr>
        <p:spPr>
          <a:xfrm flipH="1">
            <a:off x="7136138" y="5030788"/>
            <a:ext cx="2362831" cy="817563"/>
          </a:xfrm>
          <a:prstGeom prst="straightConnector1">
            <a:avLst/>
          </a:prstGeom>
          <a:ln>
            <a:solidFill>
              <a:schemeClr val="tx1">
                <a:lumMod val="5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75577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 Casting</a:t>
            </a:r>
            <a:endParaRPr lang="en-US" dirty="0"/>
          </a:p>
        </p:txBody>
      </p:sp>
      <p:sp>
        <p:nvSpPr>
          <p:cNvPr id="3" name="Content Placeholder 2"/>
          <p:cNvSpPr>
            <a:spLocks noGrp="1"/>
          </p:cNvSpPr>
          <p:nvPr>
            <p:ph idx="1"/>
          </p:nvPr>
        </p:nvSpPr>
        <p:spPr/>
        <p:txBody>
          <a:bodyPr/>
          <a:lstStyle/>
          <a:p>
            <a:pPr marL="0" indent="0">
              <a:buNone/>
            </a:pPr>
            <a:r>
              <a:rPr lang="en-US" dirty="0" smtClean="0"/>
              <a:t>Discretize Aabb of object</a:t>
            </a:r>
          </a:p>
          <a:p>
            <a:pPr marL="0" indent="0">
              <a:buNone/>
            </a:pPr>
            <a:r>
              <a:rPr lang="en-US" dirty="0" smtClean="0"/>
              <a:t>Check all overlapping cells</a:t>
            </a:r>
            <a:endParaRPr lang="en-US" dirty="0"/>
          </a:p>
        </p:txBody>
      </p:sp>
    </p:spTree>
    <p:extLst>
      <p:ext uri="{BB962C8B-B14F-4D97-AF65-F5344CB8AC3E}">
        <p14:creationId xmlns:p14="http://schemas.microsoft.com/office/powerpoint/2010/main" val="23529570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Ray Casting</a:t>
            </a:r>
            <a:endParaRPr lang="en-US" dirty="0"/>
          </a:p>
        </p:txBody>
      </p:sp>
      <p:sp>
        <p:nvSpPr>
          <p:cNvPr id="3" name="Content Placeholder 2"/>
          <p:cNvSpPr>
            <a:spLocks noGrp="1"/>
          </p:cNvSpPr>
          <p:nvPr>
            <p:ph idx="1"/>
          </p:nvPr>
        </p:nvSpPr>
        <p:spPr/>
        <p:txBody>
          <a:bodyPr/>
          <a:lstStyle/>
          <a:p>
            <a:pPr marL="0" indent="0">
              <a:buNone/>
            </a:pPr>
            <a:r>
              <a:rPr lang="en-US" dirty="0" smtClean="0"/>
              <a:t>Basically line rasterization (DDA)</a:t>
            </a:r>
            <a:endParaRPr lang="en-US" dirty="0"/>
          </a:p>
        </p:txBody>
      </p:sp>
      <p:pic>
        <p:nvPicPr>
          <p:cNvPr id="4" name="Picture 3"/>
          <p:cNvPicPr>
            <a:picLocks noChangeAspect="1"/>
          </p:cNvPicPr>
          <p:nvPr/>
        </p:nvPicPr>
        <p:blipFill>
          <a:blip r:embed="rId3"/>
          <a:stretch>
            <a:fillRect/>
          </a:stretch>
        </p:blipFill>
        <p:spPr>
          <a:xfrm>
            <a:off x="4267830" y="2962957"/>
            <a:ext cx="3123569" cy="3125106"/>
          </a:xfrm>
          <a:prstGeom prst="rect">
            <a:avLst/>
          </a:prstGeom>
        </p:spPr>
      </p:pic>
    </p:spTree>
    <p:extLst>
      <p:ext uri="{BB962C8B-B14F-4D97-AF65-F5344CB8AC3E}">
        <p14:creationId xmlns:p14="http://schemas.microsoft.com/office/powerpoint/2010/main" val="5203027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Uniform Grid</a:t>
            </a:r>
            <a:endParaRPr lang="en-US" dirty="0"/>
          </a:p>
        </p:txBody>
      </p:sp>
      <p:sp>
        <p:nvSpPr>
          <p:cNvPr id="3" name="Content Placeholder 2"/>
          <p:cNvSpPr>
            <a:spLocks noGrp="1"/>
          </p:cNvSpPr>
          <p:nvPr>
            <p:ph idx="1"/>
          </p:nvPr>
        </p:nvSpPr>
        <p:spPr/>
        <p:txBody>
          <a:bodyPr/>
          <a:lstStyle/>
          <a:p>
            <a:pPr marL="0" indent="0">
              <a:buNone/>
            </a:pPr>
            <a:r>
              <a:rPr lang="en-US" dirty="0" smtClean="0"/>
              <a:t>Partition space into grids</a:t>
            </a:r>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r>
              <a:rPr lang="en-US" dirty="0" smtClean="0"/>
              <a:t>We know only nearby objects can overlap</a:t>
            </a:r>
            <a:endParaRPr lang="en-US" dirty="0"/>
          </a:p>
        </p:txBody>
      </p:sp>
      <p:pic>
        <p:nvPicPr>
          <p:cNvPr id="7" name="Picture 6"/>
          <p:cNvPicPr>
            <a:picLocks noChangeAspect="1"/>
          </p:cNvPicPr>
          <p:nvPr/>
        </p:nvPicPr>
        <p:blipFill>
          <a:blip r:embed="rId3"/>
          <a:stretch>
            <a:fillRect/>
          </a:stretch>
        </p:blipFill>
        <p:spPr>
          <a:xfrm>
            <a:off x="3899531" y="2718594"/>
            <a:ext cx="2564138" cy="2565400"/>
          </a:xfrm>
          <a:prstGeom prst="rect">
            <a:avLst/>
          </a:prstGeom>
        </p:spPr>
      </p:pic>
      <p:sp>
        <p:nvSpPr>
          <p:cNvPr id="8" name="Rectangle 7"/>
          <p:cNvSpPr/>
          <p:nvPr/>
        </p:nvSpPr>
        <p:spPr>
          <a:xfrm rot="1401306">
            <a:off x="4127768" y="2911514"/>
            <a:ext cx="300446" cy="300446"/>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Lightning Bolt 8"/>
          <p:cNvSpPr/>
          <p:nvPr/>
        </p:nvSpPr>
        <p:spPr>
          <a:xfrm>
            <a:off x="5248275" y="4210050"/>
            <a:ext cx="361950" cy="361950"/>
          </a:xfrm>
          <a:prstGeom prst="lightningBolt">
            <a:avLst/>
          </a:prstGeom>
          <a:solidFill>
            <a:srgbClr val="00206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4400525" y="3511254"/>
            <a:ext cx="388870" cy="38887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Isosceles Triangle 10"/>
          <p:cNvSpPr/>
          <p:nvPr/>
        </p:nvSpPr>
        <p:spPr>
          <a:xfrm>
            <a:off x="4862685" y="4686079"/>
            <a:ext cx="385590" cy="332405"/>
          </a:xfrm>
          <a:prstGeom prst="triangl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6754217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noChangeAspect="1"/>
          </p:cNvPicPr>
          <p:nvPr/>
        </p:nvPicPr>
        <p:blipFill>
          <a:blip r:embed="rId3"/>
          <a:stretch>
            <a:fillRect/>
          </a:stretch>
        </p:blipFill>
        <p:spPr>
          <a:xfrm>
            <a:off x="4252005" y="2940396"/>
            <a:ext cx="3109350" cy="2558290"/>
          </a:xfrm>
          <a:prstGeom prst="rect">
            <a:avLst/>
          </a:prstGeom>
        </p:spPr>
      </p:pic>
      <p:sp>
        <p:nvSpPr>
          <p:cNvPr id="2" name="Title 1"/>
          <p:cNvSpPr>
            <a:spLocks noGrp="1"/>
          </p:cNvSpPr>
          <p:nvPr>
            <p:ph type="title"/>
          </p:nvPr>
        </p:nvSpPr>
        <p:spPr/>
        <p:txBody>
          <a:bodyPr/>
          <a:lstStyle/>
          <a:p>
            <a:r>
              <a:rPr lang="en-US" dirty="0" smtClean="0"/>
              <a:t>Ray Casting (DDA)</a:t>
            </a:r>
            <a:endParaRPr lang="en-US" dirty="0"/>
          </a:p>
        </p:txBody>
      </p:sp>
      <p:sp>
        <p:nvSpPr>
          <p:cNvPr id="3" name="Content Placeholder 2"/>
          <p:cNvSpPr>
            <a:spLocks noGrp="1"/>
          </p:cNvSpPr>
          <p:nvPr>
            <p:ph idx="1"/>
          </p:nvPr>
        </p:nvSpPr>
        <p:spPr/>
        <p:txBody>
          <a:bodyPr/>
          <a:lstStyle/>
          <a:p>
            <a:pPr marL="0" indent="0">
              <a:buNone/>
            </a:pPr>
            <a:r>
              <a:rPr lang="en-US" dirty="0" smtClean="0"/>
              <a:t>Check for x and y intersection times and choose smaller</a:t>
            </a:r>
            <a:endParaRPr lang="en-US" dirty="0"/>
          </a:p>
        </p:txBody>
      </p:sp>
      <mc:AlternateContent xmlns:mc="http://schemas.openxmlformats.org/markup-compatibility/2006" xmlns:a14="http://schemas.microsoft.com/office/drawing/2010/main">
        <mc:Choice Requires="a14">
          <p:sp>
            <p:nvSpPr>
              <p:cNvPr id="10" name="TextBox 9"/>
              <p:cNvSpPr txBox="1"/>
              <p:nvPr/>
            </p:nvSpPr>
            <p:spPr>
              <a:xfrm>
                <a:off x="1783949" y="4770514"/>
                <a:ext cx="1230049" cy="41030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𝑑</m:t>
                          </m:r>
                        </m:e>
                      </m:acc>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1,2</m:t>
                          </m:r>
                        </m:e>
                      </m:d>
                    </m:oMath>
                  </m:oMathPara>
                </a14:m>
                <a:endParaRPr lang="en-US" dirty="0"/>
              </a:p>
            </p:txBody>
          </p:sp>
        </mc:Choice>
        <mc:Fallback xmlns="">
          <p:sp>
            <p:nvSpPr>
              <p:cNvPr id="10" name="TextBox 9"/>
              <p:cNvSpPr txBox="1">
                <a:spLocks noRot="1" noChangeAspect="1" noMove="1" noResize="1" noEditPoints="1" noAdjustHandles="1" noChangeArrowheads="1" noChangeShapeType="1" noTextEdit="1"/>
              </p:cNvSpPr>
              <p:nvPr/>
            </p:nvSpPr>
            <p:spPr>
              <a:xfrm>
                <a:off x="1783949" y="4770514"/>
                <a:ext cx="1230049" cy="410305"/>
              </a:xfrm>
              <a:prstGeom prst="rect">
                <a:avLst/>
              </a:prstGeom>
              <a:blipFill rotWithShape="0">
                <a:blip r:embed="rId4"/>
                <a:stretch>
                  <a:fillRect t="-2089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7641932" y="3883893"/>
                <a:ext cx="2153795" cy="112954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𝑥</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2−1</m:t>
                          </m:r>
                        </m:num>
                        <m:den>
                          <m:r>
                            <a:rPr lang="en-US" b="0" i="1" smtClean="0">
                              <a:latin typeface="Cambria Math" panose="02040503050406030204" pitchFamily="18" charset="0"/>
                            </a:rPr>
                            <m:t>1</m:t>
                          </m:r>
                        </m:den>
                      </m:f>
                      <m:r>
                        <a:rPr lang="en-US" b="0" i="0" smtClean="0">
                          <a:latin typeface="Cambria Math" panose="02040503050406030204" pitchFamily="18" charset="0"/>
                        </a:rPr>
                        <m:t>=1</m:t>
                      </m:r>
                    </m:oMath>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𝑦</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1−0</m:t>
                          </m:r>
                        </m:num>
                        <m:den>
                          <m:r>
                            <a:rPr lang="en-US" b="0" i="1" smtClean="0">
                              <a:latin typeface="Cambria Math" panose="02040503050406030204" pitchFamily="18" charset="0"/>
                            </a:rPr>
                            <m:t>2</m:t>
                          </m:r>
                        </m:den>
                      </m:f>
                      <m:r>
                        <a:rPr lang="en-US" b="0" i="1" smtClean="0">
                          <a:latin typeface="Cambria Math" panose="02040503050406030204" pitchFamily="18" charset="0"/>
                        </a:rPr>
                        <m:t>=0.5</m:t>
                      </m:r>
                    </m:oMath>
                  </m:oMathPara>
                </a14:m>
                <a:endParaRPr lang="en-US" dirty="0"/>
              </a:p>
            </p:txBody>
          </p:sp>
        </mc:Choice>
        <mc:Fallback xmlns="">
          <p:sp>
            <p:nvSpPr>
              <p:cNvPr id="11" name="TextBox 10"/>
              <p:cNvSpPr txBox="1">
                <a:spLocks noRot="1" noChangeAspect="1" noMove="1" noResize="1" noEditPoints="1" noAdjustHandles="1" noChangeArrowheads="1" noChangeShapeType="1" noTextEdit="1"/>
              </p:cNvSpPr>
              <p:nvPr/>
            </p:nvSpPr>
            <p:spPr>
              <a:xfrm>
                <a:off x="7641932" y="3883893"/>
                <a:ext cx="2153795" cy="1129540"/>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p:cNvSpPr txBox="1"/>
              <p:nvPr/>
            </p:nvSpPr>
            <p:spPr>
              <a:xfrm>
                <a:off x="1754877" y="3516833"/>
                <a:ext cx="1751747" cy="6463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𝑝</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𝑦</m:t>
                          </m:r>
                        </m:e>
                      </m:d>
                      <m:r>
                        <a:rPr lang="en-US" b="0" i="1" smtClean="0">
                          <a:latin typeface="Cambria Math" panose="02040503050406030204" pitchFamily="18" charset="0"/>
                        </a:rPr>
                        <m:t>=(1,0)</m:t>
                      </m:r>
                    </m:oMath>
                  </m:oMathPara>
                </a14:m>
                <a:endParaRPr lang="en-US" dirty="0" smtClean="0"/>
              </a:p>
              <a:p>
                <a:endParaRPr lang="en-US" dirty="0"/>
              </a:p>
            </p:txBody>
          </p:sp>
        </mc:Choice>
        <mc:Fallback xmlns="">
          <p:sp>
            <p:nvSpPr>
              <p:cNvPr id="15" name="TextBox 14"/>
              <p:cNvSpPr txBox="1">
                <a:spLocks noRot="1" noChangeAspect="1" noMove="1" noResize="1" noEditPoints="1" noAdjustHandles="1" noChangeArrowheads="1" noChangeShapeType="1" noTextEdit="1"/>
              </p:cNvSpPr>
              <p:nvPr/>
            </p:nvSpPr>
            <p:spPr>
              <a:xfrm>
                <a:off x="1754877" y="3516833"/>
                <a:ext cx="1751747" cy="646331"/>
              </a:xfrm>
              <a:prstGeom prst="rect">
                <a:avLst/>
              </a:prstGeom>
              <a:blipFill rotWithShape="0">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p:cNvSpPr txBox="1"/>
              <p:nvPr/>
            </p:nvSpPr>
            <p:spPr>
              <a:xfrm>
                <a:off x="1769413" y="3919031"/>
                <a:ext cx="2054050" cy="6463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𝑝</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+1,</m:t>
                          </m:r>
                          <m:r>
                            <a:rPr lang="en-US" b="0" i="1" smtClean="0">
                              <a:latin typeface="Cambria Math" panose="02040503050406030204" pitchFamily="18" charset="0"/>
                            </a:rPr>
                            <m:t>𝑦</m:t>
                          </m:r>
                        </m:e>
                      </m:d>
                      <m:r>
                        <a:rPr lang="en-US" b="0" i="1" smtClean="0">
                          <a:latin typeface="Cambria Math" panose="02040503050406030204" pitchFamily="18" charset="0"/>
                        </a:rPr>
                        <m:t>=(2,0)</m:t>
                      </m:r>
                    </m:oMath>
                  </m:oMathPara>
                </a14:m>
                <a:endParaRPr lang="en-US" dirty="0" smtClean="0"/>
              </a:p>
              <a:p>
                <a:endParaRPr lang="en-US" dirty="0"/>
              </a:p>
            </p:txBody>
          </p:sp>
        </mc:Choice>
        <mc:Fallback xmlns="">
          <p:sp>
            <p:nvSpPr>
              <p:cNvPr id="16" name="TextBox 15"/>
              <p:cNvSpPr txBox="1">
                <a:spLocks noRot="1" noChangeAspect="1" noMove="1" noResize="1" noEditPoints="1" noAdjustHandles="1" noChangeArrowheads="1" noChangeShapeType="1" noTextEdit="1"/>
              </p:cNvSpPr>
              <p:nvPr/>
            </p:nvSpPr>
            <p:spPr>
              <a:xfrm>
                <a:off x="1769413" y="3919031"/>
                <a:ext cx="2054050" cy="646331"/>
              </a:xfrm>
              <a:prstGeom prst="rect">
                <a:avLst/>
              </a:prstGeom>
              <a:blipFill rotWithShape="0">
                <a:blip r:embed="rId7"/>
                <a:stretch>
                  <a:fillRect r="-89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7" name="TextBox 16"/>
              <p:cNvSpPr txBox="1"/>
              <p:nvPr/>
            </p:nvSpPr>
            <p:spPr>
              <a:xfrm>
                <a:off x="1783949" y="4329336"/>
                <a:ext cx="2054050" cy="6463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𝑝</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+1</m:t>
                          </m:r>
                        </m:e>
                      </m:d>
                      <m:r>
                        <a:rPr lang="en-US" b="0" i="1" smtClean="0">
                          <a:latin typeface="Cambria Math" panose="02040503050406030204" pitchFamily="18" charset="0"/>
                        </a:rPr>
                        <m:t>=(1,</m:t>
                      </m:r>
                      <m:r>
                        <a:rPr lang="en-US" b="0" i="1" smtClean="0">
                          <a:latin typeface="Cambria Math" panose="02040503050406030204" pitchFamily="18" charset="0"/>
                        </a:rPr>
                        <m:t>1</m:t>
                      </m:r>
                      <m:r>
                        <a:rPr lang="en-US" b="0" i="1" smtClean="0">
                          <a:latin typeface="Cambria Math" panose="02040503050406030204" pitchFamily="18" charset="0"/>
                        </a:rPr>
                        <m:t>)</m:t>
                      </m:r>
                    </m:oMath>
                  </m:oMathPara>
                </a14:m>
                <a:endParaRPr lang="en-US" dirty="0" smtClean="0"/>
              </a:p>
              <a:p>
                <a:endParaRPr lang="en-US" dirty="0"/>
              </a:p>
            </p:txBody>
          </p:sp>
        </mc:Choice>
        <mc:Fallback>
          <p:sp>
            <p:nvSpPr>
              <p:cNvPr id="17" name="TextBox 16"/>
              <p:cNvSpPr txBox="1">
                <a:spLocks noRot="1" noChangeAspect="1" noMove="1" noResize="1" noEditPoints="1" noAdjustHandles="1" noChangeArrowheads="1" noChangeShapeType="1" noTextEdit="1"/>
              </p:cNvSpPr>
              <p:nvPr/>
            </p:nvSpPr>
            <p:spPr>
              <a:xfrm>
                <a:off x="1783949" y="4329336"/>
                <a:ext cx="2054050" cy="646331"/>
              </a:xfrm>
              <a:prstGeom prst="rect">
                <a:avLst/>
              </a:prstGeom>
              <a:blipFill rotWithShape="0">
                <a:blip r:embed="rId8"/>
                <a:stretch>
                  <a:fillRect r="-890"/>
                </a:stretch>
              </a:blipFill>
            </p:spPr>
            <p:txBody>
              <a:bodyPr/>
              <a:lstStyle/>
              <a:p>
                <a:r>
                  <a:rPr lang="en-US">
                    <a:noFill/>
                  </a:rPr>
                  <a:t> </a:t>
                </a:r>
              </a:p>
            </p:txBody>
          </p:sp>
        </mc:Fallback>
      </mc:AlternateContent>
    </p:spTree>
    <p:extLst>
      <p:ext uri="{BB962C8B-B14F-4D97-AF65-F5344CB8AC3E}">
        <p14:creationId xmlns:p14="http://schemas.microsoft.com/office/powerpoint/2010/main" val="8703492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Ray Casting</a:t>
            </a:r>
            <a:endParaRPr lang="en-US" dirty="0"/>
          </a:p>
        </p:txBody>
      </p:sp>
      <p:sp>
        <p:nvSpPr>
          <p:cNvPr id="3" name="Content Placeholder 2"/>
          <p:cNvSpPr>
            <a:spLocks noGrp="1"/>
          </p:cNvSpPr>
          <p:nvPr>
            <p:ph idx="1"/>
          </p:nvPr>
        </p:nvSpPr>
        <p:spPr/>
        <p:txBody>
          <a:bodyPr/>
          <a:lstStyle/>
          <a:p>
            <a:pPr marL="0" indent="0">
              <a:buNone/>
            </a:pPr>
            <a:r>
              <a:rPr lang="en-US" dirty="0" smtClean="0"/>
              <a:t>How do we deal with infinite grids?</a:t>
            </a:r>
          </a:p>
          <a:p>
            <a:pPr marL="0" indent="0">
              <a:buNone/>
            </a:pPr>
            <a:r>
              <a:rPr lang="en-US" dirty="0" smtClean="0"/>
              <a:t>	Infinite ray + Infinite grid = Infinite traversal…</a:t>
            </a:r>
          </a:p>
          <a:p>
            <a:pPr marL="0" indent="0">
              <a:buNone/>
            </a:pPr>
            <a:endParaRPr lang="en-US" dirty="0" smtClean="0"/>
          </a:p>
          <a:p>
            <a:pPr marL="0" indent="0">
              <a:buNone/>
            </a:pPr>
            <a:r>
              <a:rPr lang="en-US" dirty="0" smtClean="0"/>
              <a:t>Need to convert ray to segment</a:t>
            </a:r>
            <a:endParaRPr lang="en-US" dirty="0"/>
          </a:p>
        </p:txBody>
      </p:sp>
    </p:spTree>
    <p:extLst>
      <p:ext uri="{BB962C8B-B14F-4D97-AF65-F5344CB8AC3E}">
        <p14:creationId xmlns:p14="http://schemas.microsoft.com/office/powerpoint/2010/main" val="38265408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Pair Query</a:t>
            </a:r>
            <a:endParaRPr lang="en-US" dirty="0"/>
          </a:p>
        </p:txBody>
      </p:sp>
      <p:sp>
        <p:nvSpPr>
          <p:cNvPr id="3" name="Content Placeholder 2"/>
          <p:cNvSpPr>
            <a:spLocks noGrp="1"/>
          </p:cNvSpPr>
          <p:nvPr>
            <p:ph idx="1"/>
          </p:nvPr>
        </p:nvSpPr>
        <p:spPr/>
        <p:txBody>
          <a:bodyPr/>
          <a:lstStyle/>
          <a:p>
            <a:pPr marL="0" indent="0">
              <a:buNone/>
            </a:pPr>
            <a:r>
              <a:rPr lang="en-US" dirty="0" smtClean="0"/>
              <a:t>2 Methods:</a:t>
            </a:r>
          </a:p>
          <a:p>
            <a:pPr marL="0" indent="0">
              <a:buNone/>
            </a:pPr>
            <a:r>
              <a:rPr lang="en-US" dirty="0"/>
              <a:t>	</a:t>
            </a:r>
            <a:r>
              <a:rPr lang="en-US" dirty="0" smtClean="0"/>
              <a:t>Incremental</a:t>
            </a:r>
          </a:p>
          <a:p>
            <a:pPr marL="0" indent="0">
              <a:buNone/>
            </a:pPr>
            <a:r>
              <a:rPr lang="en-US" dirty="0" smtClean="0"/>
              <a:t>	Batch</a:t>
            </a:r>
            <a:endParaRPr lang="en-US" dirty="0"/>
          </a:p>
        </p:txBody>
      </p:sp>
    </p:spTree>
    <p:extLst>
      <p:ext uri="{BB962C8B-B14F-4D97-AF65-F5344CB8AC3E}">
        <p14:creationId xmlns:p14="http://schemas.microsoft.com/office/powerpoint/2010/main" val="19455944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stretch>
            <a:fillRect/>
          </a:stretch>
        </p:blipFill>
        <p:spPr>
          <a:xfrm>
            <a:off x="4587774" y="2843775"/>
            <a:ext cx="2259488" cy="2260600"/>
          </a:xfrm>
          <a:prstGeom prst="rect">
            <a:avLst/>
          </a:prstGeom>
        </p:spPr>
      </p:pic>
      <p:sp>
        <p:nvSpPr>
          <p:cNvPr id="2" name="Title 1"/>
          <p:cNvSpPr>
            <a:spLocks noGrp="1"/>
          </p:cNvSpPr>
          <p:nvPr>
            <p:ph type="title"/>
          </p:nvPr>
        </p:nvSpPr>
        <p:spPr/>
        <p:txBody>
          <a:bodyPr/>
          <a:lstStyle/>
          <a:p>
            <a:r>
              <a:rPr lang="en-US" dirty="0" smtClean="0"/>
              <a:t>Pair Query</a:t>
            </a:r>
            <a:endParaRPr lang="en-US" dirty="0"/>
          </a:p>
        </p:txBody>
      </p:sp>
      <p:sp>
        <p:nvSpPr>
          <p:cNvPr id="3" name="Content Placeholder 2"/>
          <p:cNvSpPr>
            <a:spLocks noGrp="1"/>
          </p:cNvSpPr>
          <p:nvPr>
            <p:ph idx="1"/>
          </p:nvPr>
        </p:nvSpPr>
        <p:spPr/>
        <p:txBody>
          <a:bodyPr/>
          <a:lstStyle/>
          <a:p>
            <a:pPr marL="0" indent="0">
              <a:buNone/>
            </a:pPr>
            <a:r>
              <a:rPr lang="en-US" dirty="0" smtClean="0"/>
              <a:t>Add pairs for every object in the same cell</a:t>
            </a:r>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r>
              <a:rPr lang="en-US" dirty="0" smtClean="0"/>
              <a:t>Be careful of getting a pair twice</a:t>
            </a:r>
            <a:endParaRPr lang="en-US" dirty="0"/>
          </a:p>
        </p:txBody>
      </p:sp>
      <p:sp>
        <p:nvSpPr>
          <p:cNvPr id="5" name="Rectangle 4"/>
          <p:cNvSpPr/>
          <p:nvPr/>
        </p:nvSpPr>
        <p:spPr>
          <a:xfrm rot="1401306">
            <a:off x="5383749" y="3832457"/>
            <a:ext cx="615470" cy="61547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Oval 5"/>
          <p:cNvSpPr/>
          <p:nvPr/>
        </p:nvSpPr>
        <p:spPr>
          <a:xfrm>
            <a:off x="5339036" y="2881875"/>
            <a:ext cx="756964" cy="756964"/>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627307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Position Discretization</a:t>
            </a:r>
            <a:endParaRPr lang="en-US" dirty="0"/>
          </a:p>
        </p:txBody>
      </p:sp>
      <p:sp>
        <p:nvSpPr>
          <p:cNvPr id="3" name="Content Placeholder 2"/>
          <p:cNvSpPr>
            <a:spLocks noGrp="1"/>
          </p:cNvSpPr>
          <p:nvPr>
            <p:ph idx="1"/>
          </p:nvPr>
        </p:nvSpPr>
        <p:spPr/>
        <p:txBody>
          <a:bodyPr/>
          <a:lstStyle/>
          <a:p>
            <a:pPr marL="0" indent="0">
              <a:buNone/>
            </a:pPr>
            <a:r>
              <a:rPr lang="en-US" dirty="0" smtClean="0"/>
              <a:t>Can turn any point into a cell position</a:t>
            </a:r>
          </a:p>
          <a:p>
            <a:pPr marL="0" indent="0">
              <a:buNone/>
            </a:pPr>
            <a:endParaRPr lang="en-US" dirty="0"/>
          </a:p>
          <a:p>
            <a:pPr marL="0" indent="0">
              <a:buNone/>
            </a:pPr>
            <a:endParaRPr lang="en-US" dirty="0"/>
          </a:p>
        </p:txBody>
      </p:sp>
      <p:pic>
        <p:nvPicPr>
          <p:cNvPr id="4" name="Picture 3"/>
          <p:cNvPicPr>
            <a:picLocks noChangeAspect="1"/>
          </p:cNvPicPr>
          <p:nvPr/>
        </p:nvPicPr>
        <p:blipFill>
          <a:blip r:embed="rId3"/>
          <a:stretch>
            <a:fillRect/>
          </a:stretch>
        </p:blipFill>
        <p:spPr>
          <a:xfrm>
            <a:off x="3404231" y="2933700"/>
            <a:ext cx="2564138" cy="2565400"/>
          </a:xfrm>
          <a:prstGeom prst="rect">
            <a:avLst/>
          </a:prstGeom>
        </p:spPr>
      </p:pic>
      <mc:AlternateContent xmlns:mc="http://schemas.openxmlformats.org/markup-compatibility/2006" xmlns:a14="http://schemas.microsoft.com/office/drawing/2010/main">
        <mc:Choice Requires="a14">
          <p:sp>
            <p:nvSpPr>
              <p:cNvPr id="5" name="TextBox 4"/>
              <p:cNvSpPr txBox="1"/>
              <p:nvPr/>
            </p:nvSpPr>
            <p:spPr>
              <a:xfrm>
                <a:off x="2781931" y="5449371"/>
                <a:ext cx="6223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0,0</m:t>
                          </m:r>
                        </m:e>
                      </m:d>
                    </m:oMath>
                  </m:oMathPara>
                </a14:m>
                <a:endParaRPr lang="en-US" dirty="0"/>
              </a:p>
            </p:txBody>
          </p:sp>
        </mc:Choice>
        <mc:Fallback xmlns="">
          <p:sp>
            <p:nvSpPr>
              <p:cNvPr id="5" name="TextBox 4"/>
              <p:cNvSpPr txBox="1">
                <a:spLocks noRot="1" noChangeAspect="1" noMove="1" noResize="1" noEditPoints="1" noAdjustHandles="1" noChangeArrowheads="1" noChangeShapeType="1" noTextEdit="1"/>
              </p:cNvSpPr>
              <p:nvPr/>
            </p:nvSpPr>
            <p:spPr>
              <a:xfrm>
                <a:off x="2781931" y="5449371"/>
                <a:ext cx="622300" cy="369332"/>
              </a:xfrm>
              <a:prstGeom prst="rect">
                <a:avLst/>
              </a:prstGeom>
              <a:blipFill rotWithShape="0">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2781931" y="2690297"/>
                <a:ext cx="6223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0,4</m:t>
                          </m:r>
                        </m:e>
                      </m:d>
                    </m:oMath>
                  </m:oMathPara>
                </a14:m>
                <a:endParaRPr lang="en-US" dirty="0"/>
              </a:p>
            </p:txBody>
          </p:sp>
        </mc:Choice>
        <mc:Fallback xmlns="">
          <p:sp>
            <p:nvSpPr>
              <p:cNvPr id="6" name="TextBox 5"/>
              <p:cNvSpPr txBox="1">
                <a:spLocks noRot="1" noChangeAspect="1" noMove="1" noResize="1" noEditPoints="1" noAdjustHandles="1" noChangeArrowheads="1" noChangeShapeType="1" noTextEdit="1"/>
              </p:cNvSpPr>
              <p:nvPr/>
            </p:nvSpPr>
            <p:spPr>
              <a:xfrm>
                <a:off x="2781931" y="2690297"/>
                <a:ext cx="622300" cy="369332"/>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5925750" y="2679463"/>
                <a:ext cx="6223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4,4</m:t>
                          </m:r>
                        </m:e>
                      </m:d>
                    </m:oMath>
                  </m:oMathPara>
                </a14:m>
                <a:endParaRPr lang="en-US" dirty="0"/>
              </a:p>
            </p:txBody>
          </p:sp>
        </mc:Choice>
        <mc:Fallback xmlns="">
          <p:sp>
            <p:nvSpPr>
              <p:cNvPr id="7" name="TextBox 6"/>
              <p:cNvSpPr txBox="1">
                <a:spLocks noRot="1" noChangeAspect="1" noMove="1" noResize="1" noEditPoints="1" noAdjustHandles="1" noChangeArrowheads="1" noChangeShapeType="1" noTextEdit="1"/>
              </p:cNvSpPr>
              <p:nvPr/>
            </p:nvSpPr>
            <p:spPr>
              <a:xfrm>
                <a:off x="5925750" y="2679463"/>
                <a:ext cx="622300" cy="369332"/>
              </a:xfrm>
              <a:prstGeom prst="rect">
                <a:avLst/>
              </a:prstGeom>
              <a:blipFill rotWithShape="0">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5925750" y="5449371"/>
                <a:ext cx="6223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4,0</m:t>
                          </m:r>
                        </m:e>
                      </m:d>
                    </m:oMath>
                  </m:oMathPara>
                </a14:m>
                <a:endParaRPr lang="en-US" dirty="0"/>
              </a:p>
            </p:txBody>
          </p:sp>
        </mc:Choice>
        <mc:Fallback xmlns="">
          <p:sp>
            <p:nvSpPr>
              <p:cNvPr id="8" name="TextBox 7"/>
              <p:cNvSpPr txBox="1">
                <a:spLocks noRot="1" noChangeAspect="1" noMove="1" noResize="1" noEditPoints="1" noAdjustHandles="1" noChangeArrowheads="1" noChangeShapeType="1" noTextEdit="1"/>
              </p:cNvSpPr>
              <p:nvPr/>
            </p:nvSpPr>
            <p:spPr>
              <a:xfrm>
                <a:off x="5925750" y="5449371"/>
                <a:ext cx="622300" cy="369332"/>
              </a:xfrm>
              <a:prstGeom prst="rect">
                <a:avLst/>
              </a:prstGeom>
              <a:blipFill rotWithShape="0">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7062575" y="3419226"/>
                <a:ext cx="2486374" cy="161961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𝑖</m:t>
                          </m:r>
                        </m:e>
                        <m:sub>
                          <m:r>
                            <a:rPr lang="en-US" b="0" i="1" smtClean="0">
                              <a:latin typeface="Cambria Math" panose="02040503050406030204" pitchFamily="18" charset="0"/>
                            </a:rPr>
                            <m:t>𝑥</m:t>
                          </m:r>
                        </m:sub>
                      </m:sSub>
                      <m:r>
                        <a:rPr lang="en-US" b="0" i="1" smtClean="0">
                          <a:latin typeface="Cambria Math" panose="02040503050406030204" pitchFamily="18" charset="0"/>
                        </a:rPr>
                        <m:t>=</m:t>
                      </m:r>
                      <m:r>
                        <a:rPr lang="en-US" b="0" i="1" smtClean="0">
                          <a:latin typeface="Cambria Math" panose="02040503050406030204" pitchFamily="18" charset="0"/>
                        </a:rPr>
                        <m:t>𝑓𝑙𝑜𝑜𝑟</m:t>
                      </m:r>
                      <m:d>
                        <m:dPr>
                          <m:ctrlPr>
                            <a:rPr lang="en-US" b="0" i="1" smtClean="0">
                              <a:latin typeface="Cambria Math" panose="02040503050406030204" pitchFamily="18" charset="0"/>
                            </a:rPr>
                          </m:ctrlPr>
                        </m:dPr>
                        <m:e>
                          <m:f>
                            <m:fPr>
                              <m:ctrlPr>
                                <a:rPr lang="en-US" i="1" dirty="0">
                                  <a:latin typeface="Cambria Math" panose="02040503050406030204" pitchFamily="18" charset="0"/>
                                </a:rPr>
                              </m:ctrlPr>
                            </m:fPr>
                            <m:num>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𝑝</m:t>
                                  </m:r>
                                </m:e>
                                <m:sub>
                                  <m:r>
                                    <a:rPr lang="en-US" b="0" i="1" dirty="0" smtClean="0">
                                      <a:latin typeface="Cambria Math" panose="02040503050406030204" pitchFamily="18" charset="0"/>
                                    </a:rPr>
                                    <m:t>𝑥</m:t>
                                  </m:r>
                                </m:sub>
                              </m:sSub>
                            </m:num>
                            <m:den>
                              <m:r>
                                <a:rPr lang="en-US" i="1" dirty="0">
                                  <a:latin typeface="Cambria Math" panose="02040503050406030204" pitchFamily="18" charset="0"/>
                                </a:rPr>
                                <m:t>𝑠𝑖𝑧</m:t>
                              </m:r>
                              <m:sSub>
                                <m:sSubPr>
                                  <m:ctrlPr>
                                    <a:rPr lang="en-US" i="1" dirty="0">
                                      <a:latin typeface="Cambria Math" panose="02040503050406030204" pitchFamily="18" charset="0"/>
                                    </a:rPr>
                                  </m:ctrlPr>
                                </m:sSubPr>
                                <m:e>
                                  <m:r>
                                    <a:rPr lang="en-US" i="1" dirty="0">
                                      <a:latin typeface="Cambria Math" panose="02040503050406030204" pitchFamily="18" charset="0"/>
                                    </a:rPr>
                                    <m:t>𝑒</m:t>
                                  </m:r>
                                </m:e>
                                <m:sub>
                                  <m:r>
                                    <a:rPr lang="en-US" i="1" dirty="0">
                                      <a:latin typeface="Cambria Math" panose="02040503050406030204" pitchFamily="18" charset="0"/>
                                    </a:rPr>
                                    <m:t>𝑥</m:t>
                                  </m:r>
                                </m:sub>
                              </m:sSub>
                            </m:den>
                          </m:f>
                        </m:e>
                      </m:d>
                    </m:oMath>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𝑖</m:t>
                          </m:r>
                        </m:e>
                        <m:sub>
                          <m:r>
                            <a:rPr lang="en-US" b="0" i="1" smtClean="0">
                              <a:latin typeface="Cambria Math" panose="02040503050406030204" pitchFamily="18" charset="0"/>
                            </a:rPr>
                            <m:t>𝑦</m:t>
                          </m:r>
                        </m:sub>
                      </m:sSub>
                      <m:r>
                        <a:rPr lang="en-US" i="1">
                          <a:latin typeface="Cambria Math" panose="02040503050406030204" pitchFamily="18" charset="0"/>
                        </a:rPr>
                        <m:t>=</m:t>
                      </m:r>
                      <m:r>
                        <a:rPr lang="en-US" b="0" i="1" smtClean="0">
                          <a:latin typeface="Cambria Math" panose="02040503050406030204" pitchFamily="18" charset="0"/>
                        </a:rPr>
                        <m:t>𝑓𝑙𝑜𝑜𝑟</m:t>
                      </m:r>
                      <m:d>
                        <m:dPr>
                          <m:ctrlPr>
                            <a:rPr lang="en-US" b="0" i="1" smtClean="0">
                              <a:latin typeface="Cambria Math" panose="02040503050406030204" pitchFamily="18" charset="0"/>
                            </a:rPr>
                          </m:ctrlPr>
                        </m:dPr>
                        <m:e>
                          <m:f>
                            <m:fPr>
                              <m:ctrlPr>
                                <a:rPr lang="en-US" i="1" dirty="0">
                                  <a:latin typeface="Cambria Math" panose="02040503050406030204" pitchFamily="18" charset="0"/>
                                </a:rPr>
                              </m:ctrlPr>
                            </m:fPr>
                            <m:num>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𝑝</m:t>
                                  </m:r>
                                </m:e>
                                <m:sub>
                                  <m:r>
                                    <a:rPr lang="en-US" b="0" i="1" dirty="0" smtClean="0">
                                      <a:latin typeface="Cambria Math" panose="02040503050406030204" pitchFamily="18" charset="0"/>
                                    </a:rPr>
                                    <m:t>𝑦</m:t>
                                  </m:r>
                                </m:sub>
                              </m:sSub>
                            </m:num>
                            <m:den>
                              <m:r>
                                <a:rPr lang="en-US" i="1" dirty="0">
                                  <a:latin typeface="Cambria Math" panose="02040503050406030204" pitchFamily="18" charset="0"/>
                                </a:rPr>
                                <m:t>𝑠𝑖𝑧</m:t>
                              </m:r>
                              <m:sSub>
                                <m:sSubPr>
                                  <m:ctrlPr>
                                    <a:rPr lang="en-US" i="1" dirty="0">
                                      <a:latin typeface="Cambria Math" panose="02040503050406030204" pitchFamily="18" charset="0"/>
                                    </a:rPr>
                                  </m:ctrlPr>
                                </m:sSubPr>
                                <m:e>
                                  <m:r>
                                    <a:rPr lang="en-US" i="1" dirty="0">
                                      <a:latin typeface="Cambria Math" panose="02040503050406030204" pitchFamily="18" charset="0"/>
                                    </a:rPr>
                                    <m:t>𝑒</m:t>
                                  </m:r>
                                </m:e>
                                <m:sub>
                                  <m:r>
                                    <a:rPr lang="en-US" b="0" i="1" dirty="0" smtClean="0">
                                      <a:latin typeface="Cambria Math" panose="02040503050406030204" pitchFamily="18" charset="0"/>
                                    </a:rPr>
                                    <m:t>𝑦</m:t>
                                  </m:r>
                                </m:sub>
                              </m:sSub>
                            </m:den>
                          </m:f>
                        </m:e>
                      </m:d>
                    </m:oMath>
                  </m:oMathPara>
                </a14:m>
                <a:endParaRPr lang="en-US" dirty="0"/>
              </a:p>
              <a:p>
                <a:endParaRPr lang="en-US" dirty="0"/>
              </a:p>
            </p:txBody>
          </p:sp>
        </mc:Choice>
        <mc:Fallback xmlns="">
          <p:sp>
            <p:nvSpPr>
              <p:cNvPr id="9" name="TextBox 8"/>
              <p:cNvSpPr txBox="1">
                <a:spLocks noRot="1" noChangeAspect="1" noMove="1" noResize="1" noEditPoints="1" noAdjustHandles="1" noChangeArrowheads="1" noChangeShapeType="1" noTextEdit="1"/>
              </p:cNvSpPr>
              <p:nvPr/>
            </p:nvSpPr>
            <p:spPr>
              <a:xfrm>
                <a:off x="7062575" y="3419226"/>
                <a:ext cx="2486374" cy="1619611"/>
              </a:xfrm>
              <a:prstGeom prst="rect">
                <a:avLst/>
              </a:prstGeom>
              <a:blipFill rotWithShape="0">
                <a:blip r:embed="rId8"/>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4677086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Point Discretization</a:t>
            </a:r>
            <a:endParaRPr lang="en-US" dirty="0"/>
          </a:p>
        </p:txBody>
      </p:sp>
      <p:sp>
        <p:nvSpPr>
          <p:cNvPr id="3" name="Content Placeholder 2"/>
          <p:cNvSpPr>
            <a:spLocks noGrp="1"/>
          </p:cNvSpPr>
          <p:nvPr>
            <p:ph idx="1"/>
          </p:nvPr>
        </p:nvSpPr>
        <p:spPr/>
        <p:txBody>
          <a:bodyPr/>
          <a:lstStyle/>
          <a:p>
            <a:pPr marL="0" indent="0">
              <a:buNone/>
            </a:pPr>
            <a:r>
              <a:rPr lang="en-US" dirty="0" smtClean="0"/>
              <a:t>This discretization implies a “bottom left” fill rule</a:t>
            </a:r>
          </a:p>
          <a:p>
            <a:pPr marL="0" indent="0">
              <a:buNone/>
            </a:pPr>
            <a:endParaRPr lang="en-US" dirty="0"/>
          </a:p>
          <a:p>
            <a:pPr marL="0" indent="0">
              <a:buNone/>
            </a:pPr>
            <a:r>
              <a:rPr lang="en-US" dirty="0" smtClean="0"/>
              <a:t>Grid also positioned at bottom left at origin</a:t>
            </a:r>
            <a:endParaRPr lang="en-US" dirty="0"/>
          </a:p>
        </p:txBody>
      </p:sp>
    </p:spTree>
    <p:extLst>
      <p:ext uri="{BB962C8B-B14F-4D97-AF65-F5344CB8AC3E}">
        <p14:creationId xmlns:p14="http://schemas.microsoft.com/office/powerpoint/2010/main" val="39085858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Initial Grid Structure</a:t>
            </a:r>
            <a:endParaRPr lang="en-US" dirty="0"/>
          </a:p>
        </p:txBody>
      </p:sp>
      <p:sp>
        <p:nvSpPr>
          <p:cNvPr id="5" name="Text Box 4"/>
          <p:cNvSpPr txBox="1">
            <a:spLocks noChangeArrowheads="1"/>
          </p:cNvSpPr>
          <p:nvPr/>
        </p:nvSpPr>
        <p:spPr bwMode="auto">
          <a:xfrm>
            <a:off x="838200" y="2755712"/>
            <a:ext cx="4053646" cy="1938992"/>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spAutoFit/>
          </a:bodyPr>
          <a:lstStyle/>
          <a:p>
            <a:r>
              <a:rPr lang="en-US" sz="2000" dirty="0">
                <a:solidFill>
                  <a:srgbClr val="0000FF"/>
                </a:solidFill>
                <a:latin typeface="Consolas" panose="020B0609020204030204" pitchFamily="49" charset="0"/>
              </a:rPr>
              <a:t>class</a:t>
            </a:r>
            <a:r>
              <a:rPr lang="en-US" sz="2000" dirty="0">
                <a:solidFill>
                  <a:prstClr val="black"/>
                </a:solidFill>
                <a:latin typeface="Consolas" panose="020B0609020204030204" pitchFamily="49" charset="0"/>
              </a:rPr>
              <a:t> Grid</a:t>
            </a:r>
          </a:p>
          <a:p>
            <a:r>
              <a:rPr lang="en-US" sz="2000" dirty="0">
                <a:solidFill>
                  <a:prstClr val="black"/>
                </a:solidFill>
                <a:latin typeface="Consolas" panose="020B0609020204030204" pitchFamily="49" charset="0"/>
              </a:rPr>
              <a:t>{</a:t>
            </a:r>
          </a:p>
          <a:p>
            <a:r>
              <a:rPr lang="en-US" sz="2000" dirty="0">
                <a:solidFill>
                  <a:prstClr val="black"/>
                </a:solidFill>
                <a:latin typeface="Consolas" panose="020B0609020204030204" pitchFamily="49" charset="0"/>
              </a:rPr>
              <a:t>  </a:t>
            </a:r>
            <a:r>
              <a:rPr lang="en-US" sz="2000" dirty="0" err="1">
                <a:solidFill>
                  <a:prstClr val="black"/>
                </a:solidFill>
                <a:latin typeface="Consolas" panose="020B0609020204030204" pitchFamily="49" charset="0"/>
              </a:rPr>
              <a:t>size_t</a:t>
            </a:r>
            <a:r>
              <a:rPr lang="en-US" sz="2000" dirty="0">
                <a:solidFill>
                  <a:prstClr val="black"/>
                </a:solidFill>
                <a:latin typeface="Consolas" panose="020B0609020204030204" pitchFamily="49" charset="0"/>
              </a:rPr>
              <a:t> </a:t>
            </a:r>
            <a:r>
              <a:rPr lang="en-US" sz="2000" dirty="0" err="1">
                <a:solidFill>
                  <a:prstClr val="black"/>
                </a:solidFill>
                <a:latin typeface="Consolas" panose="020B0609020204030204" pitchFamily="49" charset="0"/>
              </a:rPr>
              <a:t>mSizeX</a:t>
            </a:r>
            <a:r>
              <a:rPr lang="en-US" sz="2000" dirty="0">
                <a:solidFill>
                  <a:prstClr val="black"/>
                </a:solidFill>
                <a:latin typeface="Consolas" panose="020B0609020204030204" pitchFamily="49" charset="0"/>
              </a:rPr>
              <a:t>;</a:t>
            </a:r>
          </a:p>
          <a:p>
            <a:r>
              <a:rPr lang="en-US" sz="2000" dirty="0">
                <a:solidFill>
                  <a:prstClr val="black"/>
                </a:solidFill>
                <a:latin typeface="Consolas" panose="020B0609020204030204" pitchFamily="49" charset="0"/>
              </a:rPr>
              <a:t>  </a:t>
            </a:r>
            <a:r>
              <a:rPr lang="en-US" sz="2000" dirty="0" err="1">
                <a:solidFill>
                  <a:prstClr val="black"/>
                </a:solidFill>
                <a:latin typeface="Consolas" panose="020B0609020204030204" pitchFamily="49" charset="0"/>
              </a:rPr>
              <a:t>size_t</a:t>
            </a:r>
            <a:r>
              <a:rPr lang="en-US" sz="2000" dirty="0">
                <a:solidFill>
                  <a:prstClr val="black"/>
                </a:solidFill>
                <a:latin typeface="Consolas" panose="020B0609020204030204" pitchFamily="49" charset="0"/>
              </a:rPr>
              <a:t> </a:t>
            </a:r>
            <a:r>
              <a:rPr lang="en-US" sz="2000" dirty="0" err="1">
                <a:solidFill>
                  <a:prstClr val="black"/>
                </a:solidFill>
                <a:latin typeface="Consolas" panose="020B0609020204030204" pitchFamily="49" charset="0"/>
              </a:rPr>
              <a:t>mSizeY</a:t>
            </a:r>
            <a:r>
              <a:rPr lang="en-US" sz="2000" dirty="0">
                <a:solidFill>
                  <a:prstClr val="black"/>
                </a:solidFill>
                <a:latin typeface="Consolas" panose="020B0609020204030204" pitchFamily="49" charset="0"/>
              </a:rPr>
              <a:t>;</a:t>
            </a:r>
          </a:p>
          <a:p>
            <a:r>
              <a:rPr lang="en-US" sz="2000" dirty="0">
                <a:solidFill>
                  <a:prstClr val="black"/>
                </a:solidFill>
                <a:latin typeface="Consolas" panose="020B0609020204030204" pitchFamily="49" charset="0"/>
              </a:rPr>
              <a:t>  Array&lt;Cell&gt; </a:t>
            </a:r>
            <a:r>
              <a:rPr lang="en-US" sz="2000" dirty="0" err="1">
                <a:solidFill>
                  <a:prstClr val="black"/>
                </a:solidFill>
                <a:latin typeface="Consolas" panose="020B0609020204030204" pitchFamily="49" charset="0"/>
              </a:rPr>
              <a:t>mCells</a:t>
            </a:r>
            <a:r>
              <a:rPr lang="en-US" sz="2000" dirty="0">
                <a:solidFill>
                  <a:prstClr val="black"/>
                </a:solidFill>
                <a:latin typeface="Consolas" panose="020B0609020204030204" pitchFamily="49" charset="0"/>
              </a:rPr>
              <a:t>;</a:t>
            </a:r>
          </a:p>
          <a:p>
            <a:r>
              <a:rPr lang="en-US" sz="2000" dirty="0">
                <a:solidFill>
                  <a:prstClr val="black"/>
                </a:solidFill>
                <a:latin typeface="Consolas" panose="020B0609020204030204" pitchFamily="49" charset="0"/>
              </a:rPr>
              <a:t>};</a:t>
            </a:r>
          </a:p>
        </p:txBody>
      </p:sp>
      <p:sp>
        <p:nvSpPr>
          <p:cNvPr id="6" name="Text Box 4"/>
          <p:cNvSpPr txBox="1">
            <a:spLocks noChangeArrowheads="1"/>
          </p:cNvSpPr>
          <p:nvPr/>
        </p:nvSpPr>
        <p:spPr bwMode="auto">
          <a:xfrm>
            <a:off x="5983380" y="3063488"/>
            <a:ext cx="4053646" cy="1323439"/>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spAutoFit/>
          </a:bodyPr>
          <a:lstStyle/>
          <a:p>
            <a:r>
              <a:rPr lang="en-US" sz="2000" dirty="0">
                <a:solidFill>
                  <a:srgbClr val="0000FF"/>
                </a:solidFill>
                <a:latin typeface="Consolas" panose="020B0609020204030204" pitchFamily="49" charset="0"/>
              </a:rPr>
              <a:t>class</a:t>
            </a:r>
            <a:r>
              <a:rPr lang="en-US" sz="2000" dirty="0">
                <a:solidFill>
                  <a:prstClr val="black"/>
                </a:solidFill>
                <a:latin typeface="Consolas" panose="020B0609020204030204" pitchFamily="49" charset="0"/>
              </a:rPr>
              <a:t> Cell</a:t>
            </a:r>
          </a:p>
          <a:p>
            <a:r>
              <a:rPr lang="en-US" sz="2000" dirty="0">
                <a:solidFill>
                  <a:prstClr val="black"/>
                </a:solidFill>
                <a:latin typeface="Consolas" panose="020B0609020204030204" pitchFamily="49" charset="0"/>
              </a:rPr>
              <a:t>{</a:t>
            </a:r>
          </a:p>
          <a:p>
            <a:r>
              <a:rPr lang="en-US" sz="2000" dirty="0">
                <a:solidFill>
                  <a:prstClr val="black"/>
                </a:solidFill>
                <a:latin typeface="Consolas" panose="020B0609020204030204" pitchFamily="49" charset="0"/>
              </a:rPr>
              <a:t>  Array&lt;</a:t>
            </a:r>
            <a:r>
              <a:rPr lang="en-US" sz="2000" dirty="0">
                <a:solidFill>
                  <a:srgbClr val="0000FF"/>
                </a:solidFill>
                <a:latin typeface="Consolas" panose="020B0609020204030204" pitchFamily="49" charset="0"/>
              </a:rPr>
              <a:t>void</a:t>
            </a:r>
            <a:r>
              <a:rPr lang="en-US" sz="2000" dirty="0">
                <a:solidFill>
                  <a:prstClr val="black"/>
                </a:solidFill>
                <a:latin typeface="Consolas" panose="020B0609020204030204" pitchFamily="49" charset="0"/>
              </a:rPr>
              <a:t>*&gt; </a:t>
            </a:r>
            <a:r>
              <a:rPr lang="en-US" sz="2000" dirty="0" err="1">
                <a:solidFill>
                  <a:prstClr val="black"/>
                </a:solidFill>
                <a:latin typeface="Consolas" panose="020B0609020204030204" pitchFamily="49" charset="0"/>
              </a:rPr>
              <a:t>mObjects</a:t>
            </a:r>
            <a:r>
              <a:rPr lang="en-US" sz="2000" dirty="0">
                <a:solidFill>
                  <a:prstClr val="black"/>
                </a:solidFill>
                <a:latin typeface="Consolas" panose="020B0609020204030204" pitchFamily="49" charset="0"/>
              </a:rPr>
              <a:t>;</a:t>
            </a:r>
          </a:p>
          <a:p>
            <a:r>
              <a:rPr lang="en-US" sz="2000" dirty="0">
                <a:solidFill>
                  <a:prstClr val="black"/>
                </a:solidFill>
                <a:latin typeface="Consolas" panose="020B0609020204030204" pitchFamily="49" charset="0"/>
              </a:rPr>
              <a:t>};</a:t>
            </a:r>
          </a:p>
        </p:txBody>
      </p:sp>
    </p:spTree>
    <p:extLst>
      <p:ext uri="{BB962C8B-B14F-4D97-AF65-F5344CB8AC3E}">
        <p14:creationId xmlns:p14="http://schemas.microsoft.com/office/powerpoint/2010/main" val="1444307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Isosceles Triangle 21"/>
          <p:cNvSpPr/>
          <p:nvPr/>
        </p:nvSpPr>
        <p:spPr>
          <a:xfrm>
            <a:off x="3323894" y="5650582"/>
            <a:ext cx="146832" cy="126579"/>
          </a:xfrm>
          <a:prstGeom prst="triangl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2"/>
          <p:cNvPicPr>
            <a:picLocks noChangeAspect="1"/>
          </p:cNvPicPr>
          <p:nvPr/>
        </p:nvPicPr>
        <p:blipFill>
          <a:blip r:embed="rId3"/>
          <a:stretch>
            <a:fillRect/>
          </a:stretch>
        </p:blipFill>
        <p:spPr>
          <a:xfrm>
            <a:off x="3294169" y="5226422"/>
            <a:ext cx="1073414" cy="1073943"/>
          </a:xfrm>
          <a:prstGeom prst="rect">
            <a:avLst/>
          </a:prstGeom>
        </p:spPr>
      </p:pic>
      <p:sp>
        <p:nvSpPr>
          <p:cNvPr id="2" name="Title 1"/>
          <p:cNvSpPr>
            <a:spLocks noGrp="1"/>
          </p:cNvSpPr>
          <p:nvPr>
            <p:ph type="title"/>
          </p:nvPr>
        </p:nvSpPr>
        <p:spPr/>
        <p:txBody>
          <a:bodyPr/>
          <a:lstStyle/>
          <a:p>
            <a:r>
              <a:rPr lang="en-US" dirty="0" smtClean="0"/>
              <a:t>Cell Size</a:t>
            </a:r>
            <a:endParaRPr lang="en-US" dirty="0"/>
          </a:p>
        </p:txBody>
      </p:sp>
      <p:sp>
        <p:nvSpPr>
          <p:cNvPr id="3" name="Content Placeholder 2"/>
          <p:cNvSpPr>
            <a:spLocks noGrp="1"/>
          </p:cNvSpPr>
          <p:nvPr>
            <p:ph idx="1"/>
          </p:nvPr>
        </p:nvSpPr>
        <p:spPr/>
        <p:txBody>
          <a:bodyPr/>
          <a:lstStyle/>
          <a:p>
            <a:pPr marL="0" indent="0">
              <a:buNone/>
            </a:pPr>
            <a:r>
              <a:rPr lang="en-US" dirty="0" smtClean="0"/>
              <a:t>How do we determine what cell size to use?</a:t>
            </a:r>
          </a:p>
          <a:p>
            <a:pPr marL="0" indent="0">
              <a:buNone/>
            </a:pPr>
            <a:endParaRPr lang="en-US" dirty="0"/>
          </a:p>
          <a:p>
            <a:pPr marL="0" indent="0">
              <a:buNone/>
            </a:pPr>
            <a:endParaRPr lang="en-US" dirty="0" smtClean="0"/>
          </a:p>
          <a:p>
            <a:pPr marL="0" indent="0">
              <a:buNone/>
            </a:pPr>
            <a:endParaRPr lang="en-US" dirty="0"/>
          </a:p>
          <a:p>
            <a:pPr marL="0" indent="0">
              <a:buNone/>
            </a:pPr>
            <a:endParaRPr lang="en-US" dirty="0"/>
          </a:p>
        </p:txBody>
      </p:sp>
      <p:pic>
        <p:nvPicPr>
          <p:cNvPr id="14" name="Picture 13"/>
          <p:cNvPicPr>
            <a:picLocks noChangeAspect="1"/>
          </p:cNvPicPr>
          <p:nvPr/>
        </p:nvPicPr>
        <p:blipFill>
          <a:blip r:embed="rId3"/>
          <a:stretch>
            <a:fillRect/>
          </a:stretch>
        </p:blipFill>
        <p:spPr>
          <a:xfrm>
            <a:off x="3294169" y="4186412"/>
            <a:ext cx="1073414" cy="1073943"/>
          </a:xfrm>
          <a:prstGeom prst="rect">
            <a:avLst/>
          </a:prstGeom>
        </p:spPr>
      </p:pic>
      <p:pic>
        <p:nvPicPr>
          <p:cNvPr id="15" name="Picture 14"/>
          <p:cNvPicPr>
            <a:picLocks noChangeAspect="1"/>
          </p:cNvPicPr>
          <p:nvPr/>
        </p:nvPicPr>
        <p:blipFill>
          <a:blip r:embed="rId3"/>
          <a:stretch>
            <a:fillRect/>
          </a:stretch>
        </p:blipFill>
        <p:spPr>
          <a:xfrm>
            <a:off x="2237768" y="3146402"/>
            <a:ext cx="1073414" cy="1073943"/>
          </a:xfrm>
          <a:prstGeom prst="rect">
            <a:avLst/>
          </a:prstGeom>
        </p:spPr>
      </p:pic>
      <p:pic>
        <p:nvPicPr>
          <p:cNvPr id="16" name="Picture 15"/>
          <p:cNvPicPr>
            <a:picLocks noChangeAspect="1"/>
          </p:cNvPicPr>
          <p:nvPr/>
        </p:nvPicPr>
        <p:blipFill>
          <a:blip r:embed="rId3"/>
          <a:stretch>
            <a:fillRect/>
          </a:stretch>
        </p:blipFill>
        <p:spPr>
          <a:xfrm>
            <a:off x="3294169" y="3146402"/>
            <a:ext cx="1073414" cy="1073943"/>
          </a:xfrm>
          <a:prstGeom prst="rect">
            <a:avLst/>
          </a:prstGeom>
        </p:spPr>
      </p:pic>
      <p:pic>
        <p:nvPicPr>
          <p:cNvPr id="4" name="Picture 3"/>
          <p:cNvPicPr>
            <a:picLocks noChangeAspect="1"/>
          </p:cNvPicPr>
          <p:nvPr/>
        </p:nvPicPr>
        <p:blipFill>
          <a:blip r:embed="rId3"/>
          <a:stretch>
            <a:fillRect/>
          </a:stretch>
        </p:blipFill>
        <p:spPr>
          <a:xfrm>
            <a:off x="2237768" y="4186412"/>
            <a:ext cx="1073414" cy="1073943"/>
          </a:xfrm>
          <a:prstGeom prst="rect">
            <a:avLst/>
          </a:prstGeom>
        </p:spPr>
      </p:pic>
      <p:pic>
        <p:nvPicPr>
          <p:cNvPr id="19" name="Picture 18"/>
          <p:cNvPicPr>
            <a:picLocks noChangeAspect="1"/>
          </p:cNvPicPr>
          <p:nvPr/>
        </p:nvPicPr>
        <p:blipFill>
          <a:blip r:embed="rId4"/>
          <a:stretch>
            <a:fillRect/>
          </a:stretch>
        </p:blipFill>
        <p:spPr>
          <a:xfrm>
            <a:off x="5869464" y="2993100"/>
            <a:ext cx="3511228" cy="3512957"/>
          </a:xfrm>
          <a:prstGeom prst="rect">
            <a:avLst/>
          </a:prstGeom>
        </p:spPr>
      </p:pic>
      <p:sp>
        <p:nvSpPr>
          <p:cNvPr id="11" name="Lightning Bolt 10"/>
          <p:cNvSpPr/>
          <p:nvPr/>
        </p:nvSpPr>
        <p:spPr>
          <a:xfrm>
            <a:off x="8664575" y="4715645"/>
            <a:ext cx="361950" cy="361950"/>
          </a:xfrm>
          <a:prstGeom prst="lightningBolt">
            <a:avLst/>
          </a:prstGeom>
          <a:solidFill>
            <a:srgbClr val="00206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7698686" y="3390765"/>
            <a:ext cx="1209700" cy="12097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Isosceles Triangle 12"/>
          <p:cNvSpPr/>
          <p:nvPr/>
        </p:nvSpPr>
        <p:spPr>
          <a:xfrm>
            <a:off x="8517743" y="5397500"/>
            <a:ext cx="146832" cy="126579"/>
          </a:xfrm>
          <a:prstGeom prst="triangl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Lightning Bolt 19"/>
          <p:cNvSpPr/>
          <p:nvPr/>
        </p:nvSpPr>
        <p:spPr>
          <a:xfrm>
            <a:off x="3470726" y="4981427"/>
            <a:ext cx="361950" cy="361950"/>
          </a:xfrm>
          <a:prstGeom prst="lightningBolt">
            <a:avLst/>
          </a:prstGeom>
          <a:solidFill>
            <a:srgbClr val="00206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2504837" y="3656547"/>
            <a:ext cx="1209700" cy="12097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Picture 23"/>
          <p:cNvPicPr>
            <a:picLocks noChangeAspect="1"/>
          </p:cNvPicPr>
          <p:nvPr/>
        </p:nvPicPr>
        <p:blipFill>
          <a:blip r:embed="rId3"/>
          <a:stretch>
            <a:fillRect/>
          </a:stretch>
        </p:blipFill>
        <p:spPr>
          <a:xfrm>
            <a:off x="2237768" y="5226422"/>
            <a:ext cx="1073414" cy="1073943"/>
          </a:xfrm>
          <a:prstGeom prst="rect">
            <a:avLst/>
          </a:prstGeom>
        </p:spPr>
      </p:pic>
      <p:sp>
        <p:nvSpPr>
          <p:cNvPr id="25" name="TextBox 24"/>
          <p:cNvSpPr txBox="1"/>
          <p:nvPr/>
        </p:nvSpPr>
        <p:spPr>
          <a:xfrm>
            <a:off x="4965155" y="4527288"/>
            <a:ext cx="502525" cy="369332"/>
          </a:xfrm>
          <a:prstGeom prst="rect">
            <a:avLst/>
          </a:prstGeom>
          <a:noFill/>
        </p:spPr>
        <p:txBody>
          <a:bodyPr wrap="square" rtlCol="0">
            <a:spAutoFit/>
          </a:bodyPr>
          <a:lstStyle/>
          <a:p>
            <a:r>
              <a:rPr lang="en-US" dirty="0" smtClean="0"/>
              <a:t>vs</a:t>
            </a:r>
            <a:endParaRPr lang="en-US" dirty="0"/>
          </a:p>
        </p:txBody>
      </p:sp>
    </p:spTree>
    <p:extLst>
      <p:ext uri="{BB962C8B-B14F-4D97-AF65-F5344CB8AC3E}">
        <p14:creationId xmlns:p14="http://schemas.microsoft.com/office/powerpoint/2010/main" val="4602019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 Insertion</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Object can overlap up to 4 cells in 2d</a:t>
            </a:r>
            <a:endParaRPr lang="en-US" dirty="0"/>
          </a:p>
          <a:p>
            <a:pPr marL="0" indent="0">
              <a:buNone/>
            </a:pPr>
            <a:endParaRPr lang="en-US" dirty="0" smtClean="0"/>
          </a:p>
          <a:p>
            <a:pPr marL="0" indent="0">
              <a:buNone/>
            </a:pPr>
            <a:r>
              <a:rPr lang="en-US" dirty="0" smtClean="0"/>
              <a:t>Which cells do we insert into?</a:t>
            </a:r>
          </a:p>
          <a:p>
            <a:pPr marL="457200" lvl="1" indent="0">
              <a:buNone/>
            </a:pPr>
            <a:r>
              <a:rPr lang="en-US" dirty="0" smtClean="0"/>
              <a:t>Center’s cell</a:t>
            </a:r>
          </a:p>
          <a:p>
            <a:pPr marL="457200" lvl="1" indent="0">
              <a:buNone/>
            </a:pPr>
            <a:r>
              <a:rPr lang="en-US" dirty="0" smtClean="0"/>
              <a:t>Bottom left’s cell</a:t>
            </a:r>
          </a:p>
          <a:p>
            <a:pPr marL="457200" lvl="1" indent="0">
              <a:buNone/>
            </a:pPr>
            <a:r>
              <a:rPr lang="en-US" dirty="0" smtClean="0"/>
              <a:t>All overlapped?</a:t>
            </a:r>
            <a:endParaRPr lang="en-US" dirty="0"/>
          </a:p>
        </p:txBody>
      </p:sp>
      <p:pic>
        <p:nvPicPr>
          <p:cNvPr id="9" name="Picture 8"/>
          <p:cNvPicPr>
            <a:picLocks noChangeAspect="1"/>
          </p:cNvPicPr>
          <p:nvPr/>
        </p:nvPicPr>
        <p:blipFill>
          <a:blip r:embed="rId3"/>
          <a:stretch>
            <a:fillRect/>
          </a:stretch>
        </p:blipFill>
        <p:spPr>
          <a:xfrm>
            <a:off x="7595156" y="2870994"/>
            <a:ext cx="2259488" cy="2260600"/>
          </a:xfrm>
          <a:prstGeom prst="rect">
            <a:avLst/>
          </a:prstGeom>
        </p:spPr>
      </p:pic>
    </p:spTree>
    <p:extLst>
      <p:ext uri="{BB962C8B-B14F-4D97-AF65-F5344CB8AC3E}">
        <p14:creationId xmlns:p14="http://schemas.microsoft.com/office/powerpoint/2010/main" val="6108250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 Insertion</a:t>
            </a:r>
            <a:endParaRPr lang="en-US" dirty="0"/>
          </a:p>
        </p:txBody>
      </p:sp>
      <p:sp>
        <p:nvSpPr>
          <p:cNvPr id="3" name="Content Placeholder 2"/>
          <p:cNvSpPr>
            <a:spLocks noGrp="1"/>
          </p:cNvSpPr>
          <p:nvPr>
            <p:ph idx="1"/>
          </p:nvPr>
        </p:nvSpPr>
        <p:spPr/>
        <p:txBody>
          <a:bodyPr/>
          <a:lstStyle/>
          <a:p>
            <a:pPr marL="0" indent="0">
              <a:buNone/>
            </a:pPr>
            <a:r>
              <a:rPr lang="en-US" dirty="0" smtClean="0"/>
              <a:t>One-point insertion breaks with:</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682039774"/>
              </p:ext>
            </p:extLst>
          </p:nvPr>
        </p:nvGraphicFramePr>
        <p:xfrm>
          <a:off x="2851472" y="2489571"/>
          <a:ext cx="857250" cy="3313601"/>
        </p:xfrm>
        <a:graphic>
          <a:graphicData uri="http://schemas.openxmlformats.org/presentationml/2006/ole">
            <mc:AlternateContent xmlns:mc="http://schemas.openxmlformats.org/markup-compatibility/2006">
              <mc:Choice xmlns:v="urn:schemas-microsoft-com:vml" Requires="v">
                <p:oleObj spid="_x0000_s1043" name="Visio" r:id="rId4" imgW="495424" imgH="1914570" progId="Visio.Drawing.15">
                  <p:embed/>
                </p:oleObj>
              </mc:Choice>
              <mc:Fallback>
                <p:oleObj name="Visio" r:id="rId4" imgW="495424" imgH="1914570" progId="Visio.Drawing.15">
                  <p:embed/>
                  <p:pic>
                    <p:nvPicPr>
                      <p:cNvPr id="0" name=""/>
                      <p:cNvPicPr/>
                      <p:nvPr/>
                    </p:nvPicPr>
                    <p:blipFill>
                      <a:blip r:embed="rId5"/>
                      <a:stretch>
                        <a:fillRect/>
                      </a:stretch>
                    </p:blipFill>
                    <p:spPr>
                      <a:xfrm>
                        <a:off x="2851472" y="2489571"/>
                        <a:ext cx="857250" cy="3313601"/>
                      </a:xfrm>
                      <a:prstGeom prst="rect">
                        <a:avLst/>
                      </a:prstGeom>
                    </p:spPr>
                  </p:pic>
                </p:oleObj>
              </mc:Fallback>
            </mc:AlternateContent>
          </a:graphicData>
        </a:graphic>
      </p:graphicFrame>
      <p:pic>
        <p:nvPicPr>
          <p:cNvPr id="5" name="Picture 4"/>
          <p:cNvPicPr>
            <a:picLocks noChangeAspect="1"/>
          </p:cNvPicPr>
          <p:nvPr/>
        </p:nvPicPr>
        <p:blipFill>
          <a:blip r:embed="rId6"/>
          <a:stretch>
            <a:fillRect/>
          </a:stretch>
        </p:blipFill>
        <p:spPr>
          <a:xfrm>
            <a:off x="5975672" y="2577677"/>
            <a:ext cx="2253928" cy="3327823"/>
          </a:xfrm>
          <a:prstGeom prst="rect">
            <a:avLst/>
          </a:prstGeom>
        </p:spPr>
      </p:pic>
      <p:sp>
        <p:nvSpPr>
          <p:cNvPr id="6" name="TextBox 5"/>
          <p:cNvSpPr txBox="1"/>
          <p:nvPr/>
        </p:nvSpPr>
        <p:spPr>
          <a:xfrm>
            <a:off x="2402151" y="6181726"/>
            <a:ext cx="1755891" cy="369332"/>
          </a:xfrm>
          <a:prstGeom prst="rect">
            <a:avLst/>
          </a:prstGeom>
          <a:noFill/>
        </p:spPr>
        <p:txBody>
          <a:bodyPr wrap="square" rtlCol="0">
            <a:spAutoFit/>
          </a:bodyPr>
          <a:lstStyle/>
          <a:p>
            <a:r>
              <a:rPr lang="en-US" dirty="0" smtClean="0"/>
              <a:t>Large objects</a:t>
            </a:r>
            <a:endParaRPr lang="en-US" dirty="0"/>
          </a:p>
        </p:txBody>
      </p:sp>
      <p:sp>
        <p:nvSpPr>
          <p:cNvPr id="7" name="TextBox 6"/>
          <p:cNvSpPr txBox="1"/>
          <p:nvPr/>
        </p:nvSpPr>
        <p:spPr>
          <a:xfrm>
            <a:off x="6435609" y="6127234"/>
            <a:ext cx="1374892" cy="369332"/>
          </a:xfrm>
          <a:prstGeom prst="rect">
            <a:avLst/>
          </a:prstGeom>
          <a:noFill/>
        </p:spPr>
        <p:txBody>
          <a:bodyPr wrap="square" rtlCol="0">
            <a:spAutoFit/>
          </a:bodyPr>
          <a:lstStyle/>
          <a:p>
            <a:r>
              <a:rPr lang="en-US" dirty="0" smtClean="0"/>
              <a:t>Ray-casts</a:t>
            </a:r>
            <a:endParaRPr lang="en-US" dirty="0"/>
          </a:p>
        </p:txBody>
      </p:sp>
    </p:spTree>
    <p:extLst>
      <p:ext uri="{BB962C8B-B14F-4D97-AF65-F5344CB8AC3E}">
        <p14:creationId xmlns:p14="http://schemas.microsoft.com/office/powerpoint/2010/main" val="38568278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 Insertion</a:t>
            </a:r>
            <a:endParaRPr lang="en-US" dirty="0"/>
          </a:p>
        </p:txBody>
      </p:sp>
      <p:sp>
        <p:nvSpPr>
          <p:cNvPr id="3" name="Content Placeholder 2"/>
          <p:cNvSpPr>
            <a:spLocks noGrp="1"/>
          </p:cNvSpPr>
          <p:nvPr>
            <p:ph idx="1"/>
          </p:nvPr>
        </p:nvSpPr>
        <p:spPr/>
        <p:txBody>
          <a:bodyPr/>
          <a:lstStyle/>
          <a:p>
            <a:pPr marL="0" indent="0">
              <a:buNone/>
            </a:pPr>
            <a:r>
              <a:rPr lang="en-US" dirty="0" smtClean="0"/>
              <a:t>To insert into all cells:</a:t>
            </a:r>
          </a:p>
          <a:p>
            <a:pPr marL="0" indent="0">
              <a:buNone/>
            </a:pPr>
            <a:r>
              <a:rPr lang="en-US" dirty="0" smtClean="0"/>
              <a:t>	Discretize Aabb min and max</a:t>
            </a:r>
          </a:p>
          <a:p>
            <a:pPr marL="0" indent="0">
              <a:buNone/>
            </a:pPr>
            <a:r>
              <a:rPr lang="en-US" dirty="0"/>
              <a:t>	</a:t>
            </a:r>
            <a:r>
              <a:rPr lang="en-US" dirty="0" smtClean="0"/>
              <a:t>Insert into all cells in range</a:t>
            </a:r>
          </a:p>
          <a:p>
            <a:pPr marL="0" indent="0">
              <a:buNone/>
            </a:pPr>
            <a:r>
              <a:rPr lang="en-US" dirty="0"/>
              <a:t>	</a:t>
            </a:r>
          </a:p>
        </p:txBody>
      </p:sp>
      <p:pic>
        <p:nvPicPr>
          <p:cNvPr id="5" name="Picture 4"/>
          <p:cNvPicPr>
            <a:picLocks noChangeAspect="1"/>
          </p:cNvPicPr>
          <p:nvPr/>
        </p:nvPicPr>
        <p:blipFill>
          <a:blip r:embed="rId3"/>
          <a:stretch>
            <a:fillRect/>
          </a:stretch>
        </p:blipFill>
        <p:spPr>
          <a:xfrm>
            <a:off x="2121375" y="3497244"/>
            <a:ext cx="3071906" cy="3073419"/>
          </a:xfrm>
          <a:prstGeom prst="rect">
            <a:avLst/>
          </a:prstGeom>
        </p:spPr>
      </p:pic>
      <mc:AlternateContent xmlns:mc="http://schemas.openxmlformats.org/markup-compatibility/2006" xmlns:a14="http://schemas.microsoft.com/office/drawing/2010/main">
        <mc:Choice Requires="a14">
          <p:sp>
            <p:nvSpPr>
              <p:cNvPr id="6" name="TextBox 5"/>
              <p:cNvSpPr txBox="1"/>
              <p:nvPr/>
            </p:nvSpPr>
            <p:spPr>
              <a:xfrm>
                <a:off x="2511037" y="5970689"/>
                <a:ext cx="1260863" cy="40312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𝑃</m:t>
                              </m:r>
                            </m:e>
                          </m:acc>
                        </m:e>
                        <m:sub>
                          <m:r>
                            <a:rPr lang="en-US" b="0" i="1" smtClean="0">
                              <a:latin typeface="Cambria Math" panose="02040503050406030204" pitchFamily="18" charset="0"/>
                            </a:rPr>
                            <m:t>𝑎</m:t>
                          </m:r>
                        </m:sub>
                      </m:sSub>
                      <m:r>
                        <a:rPr lang="en-US" b="0" i="1" smtClean="0">
                          <a:latin typeface="Cambria Math" panose="02040503050406030204" pitchFamily="18" charset="0"/>
                        </a:rPr>
                        <m:t>=(0,0)</m:t>
                      </m:r>
                    </m:oMath>
                  </m:oMathPara>
                </a14:m>
                <a:endParaRPr lang="en-US" dirty="0"/>
              </a:p>
            </p:txBody>
          </p:sp>
        </mc:Choice>
        <mc:Fallback xmlns="">
          <p:sp>
            <p:nvSpPr>
              <p:cNvPr id="6" name="TextBox 5"/>
              <p:cNvSpPr txBox="1">
                <a:spLocks noRot="1" noChangeAspect="1" noMove="1" noResize="1" noEditPoints="1" noAdjustHandles="1" noChangeArrowheads="1" noChangeShapeType="1" noTextEdit="1"/>
              </p:cNvSpPr>
              <p:nvPr/>
            </p:nvSpPr>
            <p:spPr>
              <a:xfrm>
                <a:off x="2511037" y="5970689"/>
                <a:ext cx="1260863" cy="403124"/>
              </a:xfrm>
              <a:prstGeom prst="rect">
                <a:avLst/>
              </a:prstGeom>
              <a:blipFill rotWithShape="0">
                <a:blip r:embed="rId4"/>
                <a:stretch>
                  <a:fillRect b="-134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4060437" y="3799732"/>
                <a:ext cx="1260863" cy="40312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𝑃</m:t>
                              </m:r>
                            </m:e>
                          </m:acc>
                        </m:e>
                        <m:sub>
                          <m:r>
                            <a:rPr lang="en-US" b="0" i="1" smtClean="0">
                              <a:latin typeface="Cambria Math" panose="02040503050406030204" pitchFamily="18" charset="0"/>
                            </a:rPr>
                            <m:t>𝑏</m:t>
                          </m:r>
                        </m:sub>
                      </m:sSub>
                      <m:r>
                        <a:rPr lang="en-US" b="0" i="1" smtClean="0">
                          <a:latin typeface="Cambria Math" panose="02040503050406030204" pitchFamily="18" charset="0"/>
                        </a:rPr>
                        <m:t>=(2,2)</m:t>
                      </m:r>
                    </m:oMath>
                  </m:oMathPara>
                </a14:m>
                <a:endParaRPr lang="en-US" dirty="0"/>
              </a:p>
            </p:txBody>
          </p:sp>
        </mc:Choice>
        <mc:Fallback xmlns="">
          <p:sp>
            <p:nvSpPr>
              <p:cNvPr id="7" name="TextBox 6"/>
              <p:cNvSpPr txBox="1">
                <a:spLocks noRot="1" noChangeAspect="1" noMove="1" noResize="1" noEditPoints="1" noAdjustHandles="1" noChangeArrowheads="1" noChangeShapeType="1" noTextEdit="1"/>
              </p:cNvSpPr>
              <p:nvPr/>
            </p:nvSpPr>
            <p:spPr>
              <a:xfrm>
                <a:off x="4060437" y="3799732"/>
                <a:ext cx="1260863" cy="403124"/>
              </a:xfrm>
              <a:prstGeom prst="rect">
                <a:avLst/>
              </a:prstGeom>
              <a:blipFill rotWithShape="0">
                <a:blip r:embed="rId5"/>
                <a:stretch>
                  <a:fillRect b="-15152"/>
                </a:stretch>
              </a:blipFill>
            </p:spPr>
            <p:txBody>
              <a:bodyPr/>
              <a:lstStyle/>
              <a:p>
                <a:r>
                  <a:rPr lang="en-US">
                    <a:noFill/>
                  </a:rPr>
                  <a:t> </a:t>
                </a:r>
              </a:p>
            </p:txBody>
          </p:sp>
        </mc:Fallback>
      </mc:AlternateContent>
    </p:spTree>
    <p:extLst>
      <p:ext uri="{BB962C8B-B14F-4D97-AF65-F5344CB8AC3E}">
        <p14:creationId xmlns:p14="http://schemas.microsoft.com/office/powerpoint/2010/main" val="24536769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2594</TotalTime>
  <Words>2812</Words>
  <Application>Microsoft Office PowerPoint</Application>
  <PresentationFormat>Widescreen</PresentationFormat>
  <Paragraphs>246</Paragraphs>
  <Slides>23</Slides>
  <Notes>22</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23</vt:i4>
      </vt:variant>
    </vt:vector>
  </HeadingPairs>
  <TitlesOfParts>
    <vt:vector size="32" baseType="lpstr">
      <vt:lpstr>Arial</vt:lpstr>
      <vt:lpstr>Calibri</vt:lpstr>
      <vt:lpstr>Calibri Light</vt:lpstr>
      <vt:lpstr>Cambria Math</vt:lpstr>
      <vt:lpstr>Consolas</vt:lpstr>
      <vt:lpstr>Times New Roman</vt:lpstr>
      <vt:lpstr>Verdana</vt:lpstr>
      <vt:lpstr>Office Theme</vt:lpstr>
      <vt:lpstr>Visio</vt:lpstr>
      <vt:lpstr>Uniform Grids</vt:lpstr>
      <vt:lpstr>Uniform Grid</vt:lpstr>
      <vt:lpstr>Position Discretization</vt:lpstr>
      <vt:lpstr>Point Discretization</vt:lpstr>
      <vt:lpstr>Initial Grid Structure</vt:lpstr>
      <vt:lpstr>Cell Size</vt:lpstr>
      <vt:lpstr>Object Insertion</vt:lpstr>
      <vt:lpstr>Object Insertion</vt:lpstr>
      <vt:lpstr>Object Insertion</vt:lpstr>
      <vt:lpstr>Update and Removal</vt:lpstr>
      <vt:lpstr>Rebuild From Scratch</vt:lpstr>
      <vt:lpstr>Intrusive Information</vt:lpstr>
      <vt:lpstr>Grid Size</vt:lpstr>
      <vt:lpstr>Cell Hashing</vt:lpstr>
      <vt:lpstr>Cell Hashing</vt:lpstr>
      <vt:lpstr>Cell Hashing</vt:lpstr>
      <vt:lpstr>Chunks</vt:lpstr>
      <vt:lpstr>Object Casting</vt:lpstr>
      <vt:lpstr>Ray Casting</vt:lpstr>
      <vt:lpstr>Ray Casting (DDA)</vt:lpstr>
      <vt:lpstr>Ray Casting</vt:lpstr>
      <vt:lpstr>Pair Query</vt:lpstr>
      <vt:lpstr>Pair Query</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Spatial Partitions</dc:title>
  <dc:creator>Joshua Davis</dc:creator>
  <cp:lastModifiedBy>JoshD</cp:lastModifiedBy>
  <cp:revision>143</cp:revision>
  <dcterms:created xsi:type="dcterms:W3CDTF">2015-01-13T03:43:20Z</dcterms:created>
  <dcterms:modified xsi:type="dcterms:W3CDTF">2016-01-27T15:34:52Z</dcterms:modified>
</cp:coreProperties>
</file>