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80" r:id="rId2"/>
  </p:sldMasterIdLst>
  <p:notesMasterIdLst>
    <p:notesMasterId r:id="rId76"/>
  </p:notesMasterIdLst>
  <p:handoutMasterIdLst>
    <p:handoutMasterId r:id="rId77"/>
  </p:handoutMasterIdLst>
  <p:sldIdLst>
    <p:sldId id="256" r:id="rId3"/>
    <p:sldId id="335" r:id="rId4"/>
    <p:sldId id="336" r:id="rId5"/>
    <p:sldId id="358" r:id="rId6"/>
    <p:sldId id="306" r:id="rId7"/>
    <p:sldId id="307" r:id="rId8"/>
    <p:sldId id="334" r:id="rId9"/>
    <p:sldId id="308" r:id="rId10"/>
    <p:sldId id="348" r:id="rId11"/>
    <p:sldId id="349" r:id="rId12"/>
    <p:sldId id="310" r:id="rId13"/>
    <p:sldId id="311" r:id="rId14"/>
    <p:sldId id="337" r:id="rId15"/>
    <p:sldId id="338" r:id="rId16"/>
    <p:sldId id="313" r:id="rId17"/>
    <p:sldId id="330" r:id="rId18"/>
    <p:sldId id="331" r:id="rId19"/>
    <p:sldId id="347" r:id="rId20"/>
    <p:sldId id="322" r:id="rId21"/>
    <p:sldId id="341" r:id="rId22"/>
    <p:sldId id="327" r:id="rId23"/>
    <p:sldId id="345" r:id="rId24"/>
    <p:sldId id="351" r:id="rId25"/>
    <p:sldId id="353" r:id="rId26"/>
    <p:sldId id="354" r:id="rId27"/>
    <p:sldId id="352" r:id="rId28"/>
    <p:sldId id="356" r:id="rId29"/>
    <p:sldId id="346" r:id="rId30"/>
    <p:sldId id="325" r:id="rId31"/>
    <p:sldId id="323" r:id="rId32"/>
    <p:sldId id="357" r:id="rId33"/>
    <p:sldId id="304" r:id="rId34"/>
    <p:sldId id="258" r:id="rId35"/>
    <p:sldId id="259" r:id="rId36"/>
    <p:sldId id="261" r:id="rId37"/>
    <p:sldId id="260" r:id="rId38"/>
    <p:sldId id="262" r:id="rId39"/>
    <p:sldId id="296" r:id="rId40"/>
    <p:sldId id="289" r:id="rId41"/>
    <p:sldId id="286" r:id="rId42"/>
    <p:sldId id="267" r:id="rId43"/>
    <p:sldId id="298" r:id="rId44"/>
    <p:sldId id="269" r:id="rId45"/>
    <p:sldId id="270" r:id="rId46"/>
    <p:sldId id="272" r:id="rId47"/>
    <p:sldId id="273" r:id="rId48"/>
    <p:sldId id="274" r:id="rId49"/>
    <p:sldId id="293" r:id="rId50"/>
    <p:sldId id="275" r:id="rId51"/>
    <p:sldId id="277" r:id="rId52"/>
    <p:sldId id="278" r:id="rId53"/>
    <p:sldId id="288" r:id="rId54"/>
    <p:sldId id="279" r:id="rId55"/>
    <p:sldId id="280" r:id="rId56"/>
    <p:sldId id="287" r:id="rId57"/>
    <p:sldId id="281" r:id="rId58"/>
    <p:sldId id="294" r:id="rId59"/>
    <p:sldId id="283" r:id="rId60"/>
    <p:sldId id="299" r:id="rId61"/>
    <p:sldId id="302" r:id="rId62"/>
    <p:sldId id="303" r:id="rId63"/>
    <p:sldId id="292" r:id="rId64"/>
    <p:sldId id="300" r:id="rId65"/>
    <p:sldId id="301" r:id="rId66"/>
    <p:sldId id="266" r:id="rId67"/>
    <p:sldId id="282" r:id="rId68"/>
    <p:sldId id="290" r:id="rId69"/>
    <p:sldId id="264" r:id="rId70"/>
    <p:sldId id="263" r:id="rId71"/>
    <p:sldId id="295" r:id="rId72"/>
    <p:sldId id="291" r:id="rId73"/>
    <p:sldId id="317" r:id="rId74"/>
    <p:sldId id="359"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ua Davis" initials="JD" lastIdx="1" clrIdx="0">
    <p:extLst>
      <p:ext uri="{19B8F6BF-5375-455C-9EA6-DF929625EA0E}">
        <p15:presenceInfo xmlns:p15="http://schemas.microsoft.com/office/powerpoint/2012/main" xmlns="" userId="6a873ecea06717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BBDF"/>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72037" autoAdjust="0"/>
  </p:normalViewPr>
  <p:slideViewPr>
    <p:cSldViewPr snapToGrid="0">
      <p:cViewPr varScale="1">
        <p:scale>
          <a:sx n="63" d="100"/>
          <a:sy n="63" d="100"/>
        </p:scale>
        <p:origin x="-1387" y="-62"/>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C12142-3EF8-47D2-88F4-8D2EAD8692A4}"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F65D5420-E3EB-4D51-8209-31ACAE0D19E2}">
      <dgm:prSet phldrT="[Text]"/>
      <dgm:spPr/>
      <dgm:t>
        <a:bodyPr/>
        <a:lstStyle/>
        <a:p>
          <a:r>
            <a:rPr lang="en-US" dirty="0" smtClean="0"/>
            <a:t>Different base assumptions</a:t>
          </a:r>
          <a:endParaRPr lang="en-US" dirty="0"/>
        </a:p>
      </dgm:t>
    </dgm:pt>
    <dgm:pt modelId="{0DF4A24A-F4F1-4D27-9895-272EA8AE8E8D}" type="parTrans" cxnId="{EB5326BD-0086-432F-A7A4-BCE38931591D}">
      <dgm:prSet/>
      <dgm:spPr/>
      <dgm:t>
        <a:bodyPr/>
        <a:lstStyle/>
        <a:p>
          <a:endParaRPr lang="en-US"/>
        </a:p>
      </dgm:t>
    </dgm:pt>
    <dgm:pt modelId="{B7708094-FBE9-48C2-BF08-DB1257A9AA52}" type="sibTrans" cxnId="{EB5326BD-0086-432F-A7A4-BCE38931591D}">
      <dgm:prSet/>
      <dgm:spPr/>
      <dgm:t>
        <a:bodyPr/>
        <a:lstStyle/>
        <a:p>
          <a:endParaRPr lang="en-US"/>
        </a:p>
      </dgm:t>
    </dgm:pt>
    <dgm:pt modelId="{70264167-5676-4BA9-A35E-E3AED77BA497}">
      <dgm:prSet phldrT="[Text]"/>
      <dgm:spPr/>
      <dgm:t>
        <a:bodyPr/>
        <a:lstStyle/>
        <a:p>
          <a:r>
            <a:rPr lang="en-US" dirty="0" smtClean="0"/>
            <a:t>Efficiency</a:t>
          </a:r>
          <a:endParaRPr lang="en-US" dirty="0"/>
        </a:p>
      </dgm:t>
    </dgm:pt>
    <dgm:pt modelId="{506EB036-F541-438B-957C-16A99B8DBBAB}" type="parTrans" cxnId="{94A18FC9-52F7-4AF7-B6B1-E863AF908046}">
      <dgm:prSet/>
      <dgm:spPr/>
      <dgm:t>
        <a:bodyPr/>
        <a:lstStyle/>
        <a:p>
          <a:endParaRPr lang="en-US"/>
        </a:p>
      </dgm:t>
    </dgm:pt>
    <dgm:pt modelId="{8305629D-8F40-4677-8533-E1DC1E21CC22}" type="sibTrans" cxnId="{94A18FC9-52F7-4AF7-B6B1-E863AF908046}">
      <dgm:prSet/>
      <dgm:spPr/>
      <dgm:t>
        <a:bodyPr/>
        <a:lstStyle/>
        <a:p>
          <a:endParaRPr lang="en-US"/>
        </a:p>
      </dgm:t>
    </dgm:pt>
    <dgm:pt modelId="{160EEC3D-E9C4-4450-9F52-15D1898CA489}">
      <dgm:prSet phldrT="[Text]"/>
      <dgm:spPr/>
      <dgm:t>
        <a:bodyPr/>
        <a:lstStyle/>
        <a:p>
          <a:r>
            <a:rPr lang="en-US" dirty="0" smtClean="0"/>
            <a:t>Stability</a:t>
          </a:r>
          <a:endParaRPr lang="en-US" dirty="0"/>
        </a:p>
      </dgm:t>
    </dgm:pt>
    <dgm:pt modelId="{7C1EC1FA-D24B-4C5C-95B6-7A5FCD7E3324}" type="parTrans" cxnId="{FAD05824-E44C-4482-89C7-056342F3EA8C}">
      <dgm:prSet/>
      <dgm:spPr/>
      <dgm:t>
        <a:bodyPr/>
        <a:lstStyle/>
        <a:p>
          <a:endParaRPr lang="en-US"/>
        </a:p>
      </dgm:t>
    </dgm:pt>
    <dgm:pt modelId="{4BB4FCFB-9EA7-4F03-95F3-707B8BFED58A}" type="sibTrans" cxnId="{FAD05824-E44C-4482-89C7-056342F3EA8C}">
      <dgm:prSet/>
      <dgm:spPr/>
      <dgm:t>
        <a:bodyPr/>
        <a:lstStyle/>
        <a:p>
          <a:endParaRPr lang="en-US"/>
        </a:p>
      </dgm:t>
    </dgm:pt>
    <dgm:pt modelId="{5BCAF09B-DFEF-4CCA-A7EB-1E723CFD3282}" type="pres">
      <dgm:prSet presAssocID="{2FC12142-3EF8-47D2-88F4-8D2EAD8692A4}" presName="Name0" presStyleCnt="0">
        <dgm:presLayoutVars>
          <dgm:dir/>
          <dgm:resizeHandles val="exact"/>
        </dgm:presLayoutVars>
      </dgm:prSet>
      <dgm:spPr/>
      <dgm:t>
        <a:bodyPr/>
        <a:lstStyle/>
        <a:p>
          <a:endParaRPr lang="en-US"/>
        </a:p>
      </dgm:t>
    </dgm:pt>
    <dgm:pt modelId="{E99ED974-6D2D-4B38-A872-7A2EDFABDD1D}" type="pres">
      <dgm:prSet presAssocID="{F65D5420-E3EB-4D51-8209-31ACAE0D19E2}" presName="node" presStyleLbl="node1" presStyleIdx="0" presStyleCnt="3">
        <dgm:presLayoutVars>
          <dgm:bulletEnabled val="1"/>
        </dgm:presLayoutVars>
      </dgm:prSet>
      <dgm:spPr/>
      <dgm:t>
        <a:bodyPr/>
        <a:lstStyle/>
        <a:p>
          <a:endParaRPr lang="en-US"/>
        </a:p>
      </dgm:t>
    </dgm:pt>
    <dgm:pt modelId="{B17EC3D4-E2FE-466A-9904-2B10F60134D3}" type="pres">
      <dgm:prSet presAssocID="{B7708094-FBE9-48C2-BF08-DB1257A9AA52}" presName="sibTrans" presStyleLbl="sibTrans2D1" presStyleIdx="0" presStyleCnt="3"/>
      <dgm:spPr/>
      <dgm:t>
        <a:bodyPr/>
        <a:lstStyle/>
        <a:p>
          <a:endParaRPr lang="en-US"/>
        </a:p>
      </dgm:t>
    </dgm:pt>
    <dgm:pt modelId="{D9864355-5A59-458A-8EC7-FC0634782106}" type="pres">
      <dgm:prSet presAssocID="{B7708094-FBE9-48C2-BF08-DB1257A9AA52}" presName="connectorText" presStyleLbl="sibTrans2D1" presStyleIdx="0" presStyleCnt="3"/>
      <dgm:spPr/>
      <dgm:t>
        <a:bodyPr/>
        <a:lstStyle/>
        <a:p>
          <a:endParaRPr lang="en-US"/>
        </a:p>
      </dgm:t>
    </dgm:pt>
    <dgm:pt modelId="{9D553AA8-CB6F-4846-A245-C0584FE6C2E1}" type="pres">
      <dgm:prSet presAssocID="{70264167-5676-4BA9-A35E-E3AED77BA497}" presName="node" presStyleLbl="node1" presStyleIdx="1" presStyleCnt="3">
        <dgm:presLayoutVars>
          <dgm:bulletEnabled val="1"/>
        </dgm:presLayoutVars>
      </dgm:prSet>
      <dgm:spPr/>
      <dgm:t>
        <a:bodyPr/>
        <a:lstStyle/>
        <a:p>
          <a:endParaRPr lang="en-US"/>
        </a:p>
      </dgm:t>
    </dgm:pt>
    <dgm:pt modelId="{819C6051-A3F8-40E8-A714-D81FE18671CE}" type="pres">
      <dgm:prSet presAssocID="{8305629D-8F40-4677-8533-E1DC1E21CC22}" presName="sibTrans" presStyleLbl="sibTrans2D1" presStyleIdx="1" presStyleCnt="3"/>
      <dgm:spPr/>
      <dgm:t>
        <a:bodyPr/>
        <a:lstStyle/>
        <a:p>
          <a:endParaRPr lang="en-US"/>
        </a:p>
      </dgm:t>
    </dgm:pt>
    <dgm:pt modelId="{600E2077-0C2C-4776-9F9C-E5890018381E}" type="pres">
      <dgm:prSet presAssocID="{8305629D-8F40-4677-8533-E1DC1E21CC22}" presName="connectorText" presStyleLbl="sibTrans2D1" presStyleIdx="1" presStyleCnt="3"/>
      <dgm:spPr/>
      <dgm:t>
        <a:bodyPr/>
        <a:lstStyle/>
        <a:p>
          <a:endParaRPr lang="en-US"/>
        </a:p>
      </dgm:t>
    </dgm:pt>
    <dgm:pt modelId="{718B0544-2759-4073-A240-083B82E38E74}" type="pres">
      <dgm:prSet presAssocID="{160EEC3D-E9C4-4450-9F52-15D1898CA489}" presName="node" presStyleLbl="node1" presStyleIdx="2" presStyleCnt="3">
        <dgm:presLayoutVars>
          <dgm:bulletEnabled val="1"/>
        </dgm:presLayoutVars>
      </dgm:prSet>
      <dgm:spPr/>
      <dgm:t>
        <a:bodyPr/>
        <a:lstStyle/>
        <a:p>
          <a:endParaRPr lang="en-US"/>
        </a:p>
      </dgm:t>
    </dgm:pt>
    <dgm:pt modelId="{E9F56170-8B23-45FA-BE9A-36C3D3A998B3}" type="pres">
      <dgm:prSet presAssocID="{4BB4FCFB-9EA7-4F03-95F3-707B8BFED58A}" presName="sibTrans" presStyleLbl="sibTrans2D1" presStyleIdx="2" presStyleCnt="3"/>
      <dgm:spPr/>
      <dgm:t>
        <a:bodyPr/>
        <a:lstStyle/>
        <a:p>
          <a:endParaRPr lang="en-US"/>
        </a:p>
      </dgm:t>
    </dgm:pt>
    <dgm:pt modelId="{3CD69F62-D17A-486B-A4C3-1FBCD6DD6915}" type="pres">
      <dgm:prSet presAssocID="{4BB4FCFB-9EA7-4F03-95F3-707B8BFED58A}" presName="connectorText" presStyleLbl="sibTrans2D1" presStyleIdx="2" presStyleCnt="3"/>
      <dgm:spPr/>
      <dgm:t>
        <a:bodyPr/>
        <a:lstStyle/>
        <a:p>
          <a:endParaRPr lang="en-US"/>
        </a:p>
      </dgm:t>
    </dgm:pt>
  </dgm:ptLst>
  <dgm:cxnLst>
    <dgm:cxn modelId="{3D4E971B-8C6B-4FFF-A88C-F7B3F430BBD4}" type="presOf" srcId="{160EEC3D-E9C4-4450-9F52-15D1898CA489}" destId="{718B0544-2759-4073-A240-083B82E38E74}" srcOrd="0" destOrd="0" presId="urn:microsoft.com/office/officeart/2005/8/layout/cycle7"/>
    <dgm:cxn modelId="{BA99978C-9D9B-411C-AE2B-7C1A50CAE602}" type="presOf" srcId="{4BB4FCFB-9EA7-4F03-95F3-707B8BFED58A}" destId="{E9F56170-8B23-45FA-BE9A-36C3D3A998B3}" srcOrd="0" destOrd="0" presId="urn:microsoft.com/office/officeart/2005/8/layout/cycle7"/>
    <dgm:cxn modelId="{D95895C4-3E13-4320-A35C-E15BFD1F88B3}" type="presOf" srcId="{8305629D-8F40-4677-8533-E1DC1E21CC22}" destId="{600E2077-0C2C-4776-9F9C-E5890018381E}" srcOrd="1" destOrd="0" presId="urn:microsoft.com/office/officeart/2005/8/layout/cycle7"/>
    <dgm:cxn modelId="{94A18FC9-52F7-4AF7-B6B1-E863AF908046}" srcId="{2FC12142-3EF8-47D2-88F4-8D2EAD8692A4}" destId="{70264167-5676-4BA9-A35E-E3AED77BA497}" srcOrd="1" destOrd="0" parTransId="{506EB036-F541-438B-957C-16A99B8DBBAB}" sibTransId="{8305629D-8F40-4677-8533-E1DC1E21CC22}"/>
    <dgm:cxn modelId="{03D8D40A-C5D8-40DE-BE98-EDC4AD562E23}" type="presOf" srcId="{B7708094-FBE9-48C2-BF08-DB1257A9AA52}" destId="{D9864355-5A59-458A-8EC7-FC0634782106}" srcOrd="1" destOrd="0" presId="urn:microsoft.com/office/officeart/2005/8/layout/cycle7"/>
    <dgm:cxn modelId="{FB0706A6-34FB-46FA-BBDE-3ED7D03D46B4}" type="presOf" srcId="{8305629D-8F40-4677-8533-E1DC1E21CC22}" destId="{819C6051-A3F8-40E8-A714-D81FE18671CE}" srcOrd="0" destOrd="0" presId="urn:microsoft.com/office/officeart/2005/8/layout/cycle7"/>
    <dgm:cxn modelId="{EB5326BD-0086-432F-A7A4-BCE38931591D}" srcId="{2FC12142-3EF8-47D2-88F4-8D2EAD8692A4}" destId="{F65D5420-E3EB-4D51-8209-31ACAE0D19E2}" srcOrd="0" destOrd="0" parTransId="{0DF4A24A-F4F1-4D27-9895-272EA8AE8E8D}" sibTransId="{B7708094-FBE9-48C2-BF08-DB1257A9AA52}"/>
    <dgm:cxn modelId="{475858ED-6133-40BF-8504-B34023D7DF97}" type="presOf" srcId="{4BB4FCFB-9EA7-4F03-95F3-707B8BFED58A}" destId="{3CD69F62-D17A-486B-A4C3-1FBCD6DD6915}" srcOrd="1" destOrd="0" presId="urn:microsoft.com/office/officeart/2005/8/layout/cycle7"/>
    <dgm:cxn modelId="{3575E798-A829-4D08-8810-BF9B83DFBA73}" type="presOf" srcId="{F65D5420-E3EB-4D51-8209-31ACAE0D19E2}" destId="{E99ED974-6D2D-4B38-A872-7A2EDFABDD1D}" srcOrd="0" destOrd="0" presId="urn:microsoft.com/office/officeart/2005/8/layout/cycle7"/>
    <dgm:cxn modelId="{59CF5999-2DF6-4999-9FE0-6187359497E2}" type="presOf" srcId="{B7708094-FBE9-48C2-BF08-DB1257A9AA52}" destId="{B17EC3D4-E2FE-466A-9904-2B10F60134D3}" srcOrd="0" destOrd="0" presId="urn:microsoft.com/office/officeart/2005/8/layout/cycle7"/>
    <dgm:cxn modelId="{AC9CB716-A972-4446-BF2D-A8E0C8DB4F8D}" type="presOf" srcId="{2FC12142-3EF8-47D2-88F4-8D2EAD8692A4}" destId="{5BCAF09B-DFEF-4CCA-A7EB-1E723CFD3282}" srcOrd="0" destOrd="0" presId="urn:microsoft.com/office/officeart/2005/8/layout/cycle7"/>
    <dgm:cxn modelId="{FAD05824-E44C-4482-89C7-056342F3EA8C}" srcId="{2FC12142-3EF8-47D2-88F4-8D2EAD8692A4}" destId="{160EEC3D-E9C4-4450-9F52-15D1898CA489}" srcOrd="2" destOrd="0" parTransId="{7C1EC1FA-D24B-4C5C-95B6-7A5FCD7E3324}" sibTransId="{4BB4FCFB-9EA7-4F03-95F3-707B8BFED58A}"/>
    <dgm:cxn modelId="{BAAEAA4D-D755-47A5-9833-45D50FFF87E9}" type="presOf" srcId="{70264167-5676-4BA9-A35E-E3AED77BA497}" destId="{9D553AA8-CB6F-4846-A245-C0584FE6C2E1}" srcOrd="0" destOrd="0" presId="urn:microsoft.com/office/officeart/2005/8/layout/cycle7"/>
    <dgm:cxn modelId="{C97AC3B2-9FE6-4A76-9886-3C7C178480F5}" type="presParOf" srcId="{5BCAF09B-DFEF-4CCA-A7EB-1E723CFD3282}" destId="{E99ED974-6D2D-4B38-A872-7A2EDFABDD1D}" srcOrd="0" destOrd="0" presId="urn:microsoft.com/office/officeart/2005/8/layout/cycle7"/>
    <dgm:cxn modelId="{E7EC556A-67F5-48E2-99D9-A4CAB960B507}" type="presParOf" srcId="{5BCAF09B-DFEF-4CCA-A7EB-1E723CFD3282}" destId="{B17EC3D4-E2FE-466A-9904-2B10F60134D3}" srcOrd="1" destOrd="0" presId="urn:microsoft.com/office/officeart/2005/8/layout/cycle7"/>
    <dgm:cxn modelId="{8AE892D7-D670-4FAC-B323-4041C1540C25}" type="presParOf" srcId="{B17EC3D4-E2FE-466A-9904-2B10F60134D3}" destId="{D9864355-5A59-458A-8EC7-FC0634782106}" srcOrd="0" destOrd="0" presId="urn:microsoft.com/office/officeart/2005/8/layout/cycle7"/>
    <dgm:cxn modelId="{E63BA1EF-299C-4D6A-8456-64DBAF7E3B6F}" type="presParOf" srcId="{5BCAF09B-DFEF-4CCA-A7EB-1E723CFD3282}" destId="{9D553AA8-CB6F-4846-A245-C0584FE6C2E1}" srcOrd="2" destOrd="0" presId="urn:microsoft.com/office/officeart/2005/8/layout/cycle7"/>
    <dgm:cxn modelId="{42806F54-3FC2-4AA4-84A0-BC21B8976B95}" type="presParOf" srcId="{5BCAF09B-DFEF-4CCA-A7EB-1E723CFD3282}" destId="{819C6051-A3F8-40E8-A714-D81FE18671CE}" srcOrd="3" destOrd="0" presId="urn:microsoft.com/office/officeart/2005/8/layout/cycle7"/>
    <dgm:cxn modelId="{BF98AE61-B5FF-49C7-AD6D-E14EC76E3AB1}" type="presParOf" srcId="{819C6051-A3F8-40E8-A714-D81FE18671CE}" destId="{600E2077-0C2C-4776-9F9C-E5890018381E}" srcOrd="0" destOrd="0" presId="urn:microsoft.com/office/officeart/2005/8/layout/cycle7"/>
    <dgm:cxn modelId="{E9B67FD8-EA55-4899-AA31-D661ED37D17C}" type="presParOf" srcId="{5BCAF09B-DFEF-4CCA-A7EB-1E723CFD3282}" destId="{718B0544-2759-4073-A240-083B82E38E74}" srcOrd="4" destOrd="0" presId="urn:microsoft.com/office/officeart/2005/8/layout/cycle7"/>
    <dgm:cxn modelId="{690267F9-DEB8-41E5-8FA8-29F2BD2E5B66}" type="presParOf" srcId="{5BCAF09B-DFEF-4CCA-A7EB-1E723CFD3282}" destId="{E9F56170-8B23-45FA-BE9A-36C3D3A998B3}" srcOrd="5" destOrd="0" presId="urn:microsoft.com/office/officeart/2005/8/layout/cycle7"/>
    <dgm:cxn modelId="{AEB67327-0244-48E8-9E61-542B9F010B52}" type="presParOf" srcId="{E9F56170-8B23-45FA-BE9A-36C3D3A998B3}" destId="{3CD69F62-D17A-486B-A4C3-1FBCD6DD6915}" srcOrd="0" destOrd="0" presId="urn:microsoft.com/office/officeart/2005/8/layout/cycle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0B587A-01EA-4DDE-B1C2-7F8CB4085F71}"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7DC1C504-E1DF-4A43-9BFF-A524EDD6FB99}">
      <dgm:prSet phldrT="[Text]"/>
      <dgm:spPr>
        <a:solidFill>
          <a:srgbClr val="00B050"/>
        </a:solidFill>
      </dgm:spPr>
      <dgm:t>
        <a:bodyPr/>
        <a:lstStyle/>
        <a:p>
          <a:r>
            <a:rPr lang="en-US" dirty="0" smtClean="0">
              <a:solidFill>
                <a:schemeClr val="tx1"/>
              </a:solidFill>
            </a:rPr>
            <a:t>My implementation</a:t>
          </a:r>
          <a:endParaRPr lang="en-US" dirty="0">
            <a:solidFill>
              <a:schemeClr val="tx1"/>
            </a:solidFill>
          </a:endParaRPr>
        </a:p>
      </dgm:t>
    </dgm:pt>
    <dgm:pt modelId="{C800B5C9-26A6-452E-BDB5-5062541FB40E}" type="parTrans" cxnId="{35479196-1BB6-4DDE-8B44-920C5484F4CE}">
      <dgm:prSet/>
      <dgm:spPr/>
      <dgm:t>
        <a:bodyPr/>
        <a:lstStyle/>
        <a:p>
          <a:endParaRPr lang="en-US"/>
        </a:p>
      </dgm:t>
    </dgm:pt>
    <dgm:pt modelId="{1D6927E1-6876-42E0-9AA0-BF3A28D1FAC0}" type="sibTrans" cxnId="{35479196-1BB6-4DDE-8B44-920C5484F4CE}">
      <dgm:prSet/>
      <dgm:spPr/>
      <dgm:t>
        <a:bodyPr/>
        <a:lstStyle/>
        <a:p>
          <a:endParaRPr lang="en-US"/>
        </a:p>
      </dgm:t>
    </dgm:pt>
    <dgm:pt modelId="{F895CD15-ECC8-483D-BB53-0673B2C8FB81}">
      <dgm:prSet phldrT="[Text]"/>
      <dgm:spPr>
        <a:solidFill>
          <a:srgbClr val="0070C0"/>
        </a:solidFill>
      </dgm:spPr>
      <dgm:t>
        <a:bodyPr/>
        <a:lstStyle/>
        <a:p>
          <a:r>
            <a:rPr lang="en-US" dirty="0" smtClean="0">
              <a:solidFill>
                <a:schemeClr val="tx1"/>
              </a:solidFill>
            </a:rPr>
            <a:t>Structure, </a:t>
          </a:r>
          <a:r>
            <a:rPr lang="en-US" dirty="0" smtClean="0">
              <a:solidFill>
                <a:schemeClr val="tx1"/>
              </a:solidFill>
            </a:rPr>
            <a:t>shear </a:t>
          </a:r>
          <a:r>
            <a:rPr lang="en-US" dirty="0" smtClean="0">
              <a:solidFill>
                <a:schemeClr val="tx1"/>
              </a:solidFill>
            </a:rPr>
            <a:t>and </a:t>
          </a:r>
          <a:r>
            <a:rPr lang="en-US" dirty="0" smtClean="0">
              <a:solidFill>
                <a:schemeClr val="tx1"/>
              </a:solidFill>
            </a:rPr>
            <a:t>bend springs </a:t>
          </a:r>
          <a:r>
            <a:rPr lang="en-US" dirty="0" smtClean="0">
              <a:solidFill>
                <a:schemeClr val="bg1">
                  <a:lumMod val="65000"/>
                </a:schemeClr>
              </a:solidFill>
              <a:latin typeface="Arial" panose="020B0604020202020204" pitchFamily="34" charset="0"/>
              <a:cs typeface="Arial" panose="020B0604020202020204" pitchFamily="34" charset="0"/>
            </a:rPr>
            <a:t>[Bridson02</a:t>
          </a:r>
          <a:r>
            <a:rPr lang="en-US" dirty="0" smtClean="0">
              <a:solidFill>
                <a:schemeClr val="bg1">
                  <a:lumMod val="65000"/>
                </a:schemeClr>
              </a:solidFill>
              <a:latin typeface="Arial" panose="020B0604020202020204" pitchFamily="34" charset="0"/>
              <a:cs typeface="Arial" panose="020B0604020202020204" pitchFamily="34" charset="0"/>
            </a:rPr>
            <a:t>]</a:t>
          </a:r>
          <a:endParaRPr lang="en-US" dirty="0">
            <a:solidFill>
              <a:schemeClr val="bg1">
                <a:lumMod val="65000"/>
              </a:schemeClr>
            </a:solidFill>
            <a:latin typeface="Arial" panose="020B0604020202020204" pitchFamily="34" charset="0"/>
            <a:cs typeface="Arial" panose="020B0604020202020204" pitchFamily="34" charset="0"/>
          </a:endParaRPr>
        </a:p>
      </dgm:t>
    </dgm:pt>
    <dgm:pt modelId="{B55D5AED-D784-4D52-BEF7-72E7BFD5BBD6}" type="parTrans" cxnId="{7483EA93-26A0-432F-94A1-1F87BF6460D3}">
      <dgm:prSet/>
      <dgm:spPr>
        <a:solidFill>
          <a:srgbClr val="FF0000">
            <a:alpha val="40000"/>
          </a:srgbClr>
        </a:solidFill>
      </dgm:spPr>
      <dgm:t>
        <a:bodyPr/>
        <a:lstStyle/>
        <a:p>
          <a:endParaRPr lang="en-US"/>
        </a:p>
      </dgm:t>
    </dgm:pt>
    <dgm:pt modelId="{864341B0-0EB7-489C-A959-08012099CA2C}" type="sibTrans" cxnId="{7483EA93-26A0-432F-94A1-1F87BF6460D3}">
      <dgm:prSet/>
      <dgm:spPr/>
      <dgm:t>
        <a:bodyPr/>
        <a:lstStyle/>
        <a:p>
          <a:endParaRPr lang="en-US"/>
        </a:p>
      </dgm:t>
    </dgm:pt>
    <dgm:pt modelId="{A67C02BE-3276-4C5A-8D5C-2D27DC244690}">
      <dgm:prSet phldrT="[Text]"/>
      <dgm:spPr>
        <a:solidFill>
          <a:srgbClr val="0070C0"/>
        </a:solidFill>
      </dgm:spPr>
      <dgm:t>
        <a:bodyPr/>
        <a:lstStyle/>
        <a:p>
          <a:r>
            <a:rPr lang="en-US" dirty="0" smtClean="0">
              <a:solidFill>
                <a:schemeClr val="tx1"/>
              </a:solidFill>
            </a:rPr>
            <a:t>Solve for spring and damping force </a:t>
          </a:r>
          <a:r>
            <a:rPr lang="en-US" dirty="0" smtClean="0">
              <a:solidFill>
                <a:schemeClr val="bg1">
                  <a:lumMod val="65000"/>
                </a:schemeClr>
              </a:solidFill>
              <a:latin typeface="Arial" panose="020B0604020202020204" pitchFamily="34" charset="0"/>
              <a:cs typeface="Arial" panose="020B0604020202020204" pitchFamily="34" charset="0"/>
            </a:rPr>
            <a:t>[Nealen05]</a:t>
          </a:r>
          <a:endParaRPr lang="en-US" dirty="0">
            <a:solidFill>
              <a:schemeClr val="bg1">
                <a:lumMod val="65000"/>
              </a:schemeClr>
            </a:solidFill>
            <a:latin typeface="Arial" panose="020B0604020202020204" pitchFamily="34" charset="0"/>
            <a:cs typeface="Arial" panose="020B0604020202020204" pitchFamily="34" charset="0"/>
          </a:endParaRPr>
        </a:p>
      </dgm:t>
    </dgm:pt>
    <dgm:pt modelId="{C8F2FE68-DF80-4E5C-8957-1ED55C63AB80}" type="parTrans" cxnId="{2D11EE5B-B524-4516-BA34-0604F0D0D8E1}">
      <dgm:prSet/>
      <dgm:spPr>
        <a:solidFill>
          <a:srgbClr val="FF0000">
            <a:alpha val="40000"/>
          </a:srgbClr>
        </a:solidFill>
      </dgm:spPr>
      <dgm:t>
        <a:bodyPr/>
        <a:lstStyle/>
        <a:p>
          <a:endParaRPr lang="en-US"/>
        </a:p>
      </dgm:t>
    </dgm:pt>
    <dgm:pt modelId="{75FFCC32-23B2-4B8F-9C4E-25F37CB69077}" type="sibTrans" cxnId="{2D11EE5B-B524-4516-BA34-0604F0D0D8E1}">
      <dgm:prSet/>
      <dgm:spPr/>
      <dgm:t>
        <a:bodyPr/>
        <a:lstStyle/>
        <a:p>
          <a:endParaRPr lang="en-US"/>
        </a:p>
      </dgm:t>
    </dgm:pt>
    <dgm:pt modelId="{0581EDFF-72EC-417E-B7FF-0532B257853E}">
      <dgm:prSet phldrT="[Text]"/>
      <dgm:spPr>
        <a:solidFill>
          <a:srgbClr val="0070C0"/>
        </a:solidFill>
      </dgm:spPr>
      <dgm:t>
        <a:bodyPr/>
        <a:lstStyle/>
        <a:p>
          <a:r>
            <a:rPr lang="en-US" dirty="0" smtClean="0">
              <a:solidFill>
                <a:schemeClr val="tx1"/>
              </a:solidFill>
            </a:rPr>
            <a:t>Semi-implicit Euler integrator</a:t>
          </a:r>
          <a:endParaRPr lang="en-US" dirty="0">
            <a:solidFill>
              <a:schemeClr val="tx1"/>
            </a:solidFill>
          </a:endParaRPr>
        </a:p>
      </dgm:t>
    </dgm:pt>
    <dgm:pt modelId="{CE561B3E-3DE5-45E9-8363-D0C03F9CEDD1}" type="parTrans" cxnId="{0402BC7A-E8A8-436E-937B-5D071A4F8CDA}">
      <dgm:prSet/>
      <dgm:spPr>
        <a:solidFill>
          <a:srgbClr val="FF0000">
            <a:alpha val="40000"/>
          </a:srgbClr>
        </a:solidFill>
      </dgm:spPr>
      <dgm:t>
        <a:bodyPr/>
        <a:lstStyle/>
        <a:p>
          <a:endParaRPr lang="en-US"/>
        </a:p>
      </dgm:t>
    </dgm:pt>
    <dgm:pt modelId="{386809F9-AB6B-4C48-B616-92AE46841644}" type="sibTrans" cxnId="{0402BC7A-E8A8-436E-937B-5D071A4F8CDA}">
      <dgm:prSet/>
      <dgm:spPr/>
      <dgm:t>
        <a:bodyPr/>
        <a:lstStyle/>
        <a:p>
          <a:endParaRPr lang="en-US"/>
        </a:p>
      </dgm:t>
    </dgm:pt>
    <dgm:pt modelId="{820FFDFA-2FF3-49D9-9CB9-D77D31E10693}">
      <dgm:prSet phldrT="[Text]"/>
      <dgm:spPr/>
      <dgm:t>
        <a:bodyPr/>
        <a:lstStyle/>
        <a:p>
          <a:endParaRPr lang="en-US"/>
        </a:p>
      </dgm:t>
    </dgm:pt>
    <dgm:pt modelId="{376E2DD1-A906-40EE-BA11-4C3AC3BB8C81}" type="parTrans" cxnId="{C4E40368-0D12-46AC-BC39-1A50585F2BA9}">
      <dgm:prSet/>
      <dgm:spPr/>
      <dgm:t>
        <a:bodyPr/>
        <a:lstStyle/>
        <a:p>
          <a:endParaRPr lang="en-US"/>
        </a:p>
      </dgm:t>
    </dgm:pt>
    <dgm:pt modelId="{22F9DC69-A9E3-4A0B-959E-C046AE42CF3A}" type="sibTrans" cxnId="{C4E40368-0D12-46AC-BC39-1A50585F2BA9}">
      <dgm:prSet/>
      <dgm:spPr/>
      <dgm:t>
        <a:bodyPr/>
        <a:lstStyle/>
        <a:p>
          <a:endParaRPr lang="en-US"/>
        </a:p>
      </dgm:t>
    </dgm:pt>
    <dgm:pt modelId="{F1617F20-92EF-4C5A-B831-BA6AFBDE7816}">
      <dgm:prSet phldrT="[Text]"/>
      <dgm:spPr>
        <a:solidFill>
          <a:srgbClr val="0070C0"/>
        </a:solidFill>
      </dgm:spPr>
      <dgm:t>
        <a:bodyPr/>
        <a:lstStyle/>
        <a:p>
          <a:r>
            <a:rPr lang="en-US" dirty="0" smtClean="0">
              <a:solidFill>
                <a:schemeClr val="tx1"/>
              </a:solidFill>
            </a:rPr>
            <a:t>Pressure-Model </a:t>
          </a:r>
          <a:r>
            <a:rPr lang="en-US" dirty="0" smtClean="0">
              <a:solidFill>
                <a:schemeClr val="tx1"/>
              </a:solidFill>
            </a:rPr>
            <a:t>Soft Body:  Gauss-Green </a:t>
          </a:r>
          <a:r>
            <a:rPr lang="en-US" dirty="0" smtClean="0">
              <a:solidFill>
                <a:schemeClr val="tx1"/>
              </a:solidFill>
            </a:rPr>
            <a:t>theorem </a:t>
          </a:r>
          <a:r>
            <a:rPr lang="en-US" dirty="0" smtClean="0">
              <a:solidFill>
                <a:schemeClr val="tx1"/>
              </a:solidFill>
            </a:rPr>
            <a:t>for volume </a:t>
          </a:r>
          <a:r>
            <a:rPr lang="en-US" dirty="0" smtClean="0">
              <a:solidFill>
                <a:schemeClr val="bg1">
                  <a:lumMod val="65000"/>
                </a:schemeClr>
              </a:solidFill>
              <a:latin typeface="Arial" panose="020B0604020202020204" pitchFamily="34" charset="0"/>
              <a:cs typeface="Arial" panose="020B0604020202020204" pitchFamily="34" charset="0"/>
            </a:rPr>
            <a:t>[Matyka04b]</a:t>
          </a:r>
          <a:endParaRPr lang="en-US" dirty="0">
            <a:solidFill>
              <a:schemeClr val="bg1">
                <a:lumMod val="65000"/>
              </a:schemeClr>
            </a:solidFill>
            <a:latin typeface="Arial" panose="020B0604020202020204" pitchFamily="34" charset="0"/>
            <a:cs typeface="Arial" panose="020B0604020202020204" pitchFamily="34" charset="0"/>
          </a:endParaRPr>
        </a:p>
      </dgm:t>
    </dgm:pt>
    <dgm:pt modelId="{C8BA4221-6D5A-47F2-97D3-91B4B51023F7}" type="parTrans" cxnId="{BAC7C532-D6DA-4400-8D84-74D16D455097}">
      <dgm:prSet/>
      <dgm:spPr>
        <a:solidFill>
          <a:srgbClr val="FF0000">
            <a:alpha val="40000"/>
          </a:srgbClr>
        </a:solidFill>
      </dgm:spPr>
      <dgm:t>
        <a:bodyPr/>
        <a:lstStyle/>
        <a:p>
          <a:endParaRPr lang="en-US"/>
        </a:p>
      </dgm:t>
    </dgm:pt>
    <dgm:pt modelId="{28E6995B-6CD4-4C7A-A219-80FDE4372DBF}" type="sibTrans" cxnId="{BAC7C532-D6DA-4400-8D84-74D16D455097}">
      <dgm:prSet/>
      <dgm:spPr/>
      <dgm:t>
        <a:bodyPr/>
        <a:lstStyle/>
        <a:p>
          <a:endParaRPr lang="en-US"/>
        </a:p>
      </dgm:t>
    </dgm:pt>
    <dgm:pt modelId="{5088286D-4CB0-4BDD-941C-E0629C8B7DF9}" type="pres">
      <dgm:prSet presAssocID="{FC0B587A-01EA-4DDE-B1C2-7F8CB4085F71}" presName="cycle" presStyleCnt="0">
        <dgm:presLayoutVars>
          <dgm:chMax val="1"/>
          <dgm:dir/>
          <dgm:animLvl val="ctr"/>
          <dgm:resizeHandles val="exact"/>
        </dgm:presLayoutVars>
      </dgm:prSet>
      <dgm:spPr/>
      <dgm:t>
        <a:bodyPr/>
        <a:lstStyle/>
        <a:p>
          <a:endParaRPr lang="en-US"/>
        </a:p>
      </dgm:t>
    </dgm:pt>
    <dgm:pt modelId="{CDCDA334-F801-4D5F-8CFC-4CBE5C87D48A}" type="pres">
      <dgm:prSet presAssocID="{7DC1C504-E1DF-4A43-9BFF-A524EDD6FB99}" presName="centerShape" presStyleLbl="node0" presStyleIdx="0" presStyleCnt="1" custLinFactNeighborX="1204" custLinFactNeighborY="-14338"/>
      <dgm:spPr/>
      <dgm:t>
        <a:bodyPr/>
        <a:lstStyle/>
        <a:p>
          <a:endParaRPr lang="en-US"/>
        </a:p>
      </dgm:t>
    </dgm:pt>
    <dgm:pt modelId="{E58BF2AA-C7CF-4236-93E5-45FDFFDCA01F}" type="pres">
      <dgm:prSet presAssocID="{B55D5AED-D784-4D52-BEF7-72E7BFD5BBD6}" presName="parTrans" presStyleLbl="bgSibTrans2D1" presStyleIdx="0" presStyleCnt="4"/>
      <dgm:spPr/>
      <dgm:t>
        <a:bodyPr/>
        <a:lstStyle/>
        <a:p>
          <a:endParaRPr lang="en-US"/>
        </a:p>
      </dgm:t>
    </dgm:pt>
    <dgm:pt modelId="{D82CA16F-B942-4F1A-8004-D6A8FB5C2297}" type="pres">
      <dgm:prSet presAssocID="{F895CD15-ECC8-483D-BB53-0673B2C8FB81}" presName="node" presStyleLbl="node1" presStyleIdx="0" presStyleCnt="4" custScaleY="63649" custRadScaleRad="150031" custRadScaleInc="48387">
        <dgm:presLayoutVars>
          <dgm:bulletEnabled val="1"/>
        </dgm:presLayoutVars>
      </dgm:prSet>
      <dgm:spPr/>
      <dgm:t>
        <a:bodyPr/>
        <a:lstStyle/>
        <a:p>
          <a:endParaRPr lang="en-US"/>
        </a:p>
      </dgm:t>
    </dgm:pt>
    <dgm:pt modelId="{ED0C481B-F4B5-464C-A5FF-91E2CAD17F2A}" type="pres">
      <dgm:prSet presAssocID="{C8F2FE68-DF80-4E5C-8957-1ED55C63AB80}" presName="parTrans" presStyleLbl="bgSibTrans2D1" presStyleIdx="1" presStyleCnt="4"/>
      <dgm:spPr/>
      <dgm:t>
        <a:bodyPr/>
        <a:lstStyle/>
        <a:p>
          <a:endParaRPr lang="en-US"/>
        </a:p>
      </dgm:t>
    </dgm:pt>
    <dgm:pt modelId="{BDA76712-E1CD-42B9-86EA-69DC3C225A96}" type="pres">
      <dgm:prSet presAssocID="{A67C02BE-3276-4C5A-8D5C-2D27DC244690}" presName="node" presStyleLbl="node1" presStyleIdx="1" presStyleCnt="4" custScaleY="55831" custRadScaleRad="121456" custRadScaleInc="-112288">
        <dgm:presLayoutVars>
          <dgm:bulletEnabled val="1"/>
        </dgm:presLayoutVars>
      </dgm:prSet>
      <dgm:spPr/>
      <dgm:t>
        <a:bodyPr/>
        <a:lstStyle/>
        <a:p>
          <a:endParaRPr lang="en-US"/>
        </a:p>
      </dgm:t>
    </dgm:pt>
    <dgm:pt modelId="{98ADBB3B-5AC4-4058-B036-6F74C8DD1170}" type="pres">
      <dgm:prSet presAssocID="{CE561B3E-3DE5-45E9-8363-D0C03F9CEDD1}" presName="parTrans" presStyleLbl="bgSibTrans2D1" presStyleIdx="2" presStyleCnt="4"/>
      <dgm:spPr/>
      <dgm:t>
        <a:bodyPr/>
        <a:lstStyle/>
        <a:p>
          <a:endParaRPr lang="en-US"/>
        </a:p>
      </dgm:t>
    </dgm:pt>
    <dgm:pt modelId="{D7DB4214-E679-4714-AE9D-39F413684586}" type="pres">
      <dgm:prSet presAssocID="{0581EDFF-72EC-417E-B7FF-0532B257853E}" presName="node" presStyleLbl="node1" presStyleIdx="2" presStyleCnt="4" custScaleY="46755" custRadScaleRad="120712" custRadScaleInc="-278810">
        <dgm:presLayoutVars>
          <dgm:bulletEnabled val="1"/>
        </dgm:presLayoutVars>
      </dgm:prSet>
      <dgm:spPr/>
      <dgm:t>
        <a:bodyPr/>
        <a:lstStyle/>
        <a:p>
          <a:endParaRPr lang="en-US"/>
        </a:p>
      </dgm:t>
    </dgm:pt>
    <dgm:pt modelId="{64369E0C-8873-49F9-B1C7-721322860A29}" type="pres">
      <dgm:prSet presAssocID="{C8BA4221-6D5A-47F2-97D3-91B4B51023F7}" presName="parTrans" presStyleLbl="bgSibTrans2D1" presStyleIdx="3" presStyleCnt="4"/>
      <dgm:spPr/>
      <dgm:t>
        <a:bodyPr/>
        <a:lstStyle/>
        <a:p>
          <a:endParaRPr lang="en-US"/>
        </a:p>
      </dgm:t>
    </dgm:pt>
    <dgm:pt modelId="{DD0A84DB-B0ED-40A8-A6BB-C806C1BDEAD3}" type="pres">
      <dgm:prSet presAssocID="{F1617F20-92EF-4C5A-B831-BA6AFBDE7816}" presName="node" presStyleLbl="node1" presStyleIdx="3" presStyleCnt="4" custScaleX="150034" custRadScaleRad="142712" custRadScaleInc="5949">
        <dgm:presLayoutVars>
          <dgm:bulletEnabled val="1"/>
        </dgm:presLayoutVars>
      </dgm:prSet>
      <dgm:spPr/>
      <dgm:t>
        <a:bodyPr/>
        <a:lstStyle/>
        <a:p>
          <a:endParaRPr lang="en-US"/>
        </a:p>
      </dgm:t>
    </dgm:pt>
  </dgm:ptLst>
  <dgm:cxnLst>
    <dgm:cxn modelId="{F6D438A0-ACDF-4C97-BFDD-BF2BEB2A3CA3}" type="presOf" srcId="{B55D5AED-D784-4D52-BEF7-72E7BFD5BBD6}" destId="{E58BF2AA-C7CF-4236-93E5-45FDFFDCA01F}" srcOrd="0" destOrd="0" presId="urn:microsoft.com/office/officeart/2005/8/layout/radial4"/>
    <dgm:cxn modelId="{BAC7C532-D6DA-4400-8D84-74D16D455097}" srcId="{7DC1C504-E1DF-4A43-9BFF-A524EDD6FB99}" destId="{F1617F20-92EF-4C5A-B831-BA6AFBDE7816}" srcOrd="3" destOrd="0" parTransId="{C8BA4221-6D5A-47F2-97D3-91B4B51023F7}" sibTransId="{28E6995B-6CD4-4C7A-A219-80FDE4372DBF}"/>
    <dgm:cxn modelId="{C4E40368-0D12-46AC-BC39-1A50585F2BA9}" srcId="{FC0B587A-01EA-4DDE-B1C2-7F8CB4085F71}" destId="{820FFDFA-2FF3-49D9-9CB9-D77D31E10693}" srcOrd="1" destOrd="0" parTransId="{376E2DD1-A906-40EE-BA11-4C3AC3BB8C81}" sibTransId="{22F9DC69-A9E3-4A0B-959E-C046AE42CF3A}"/>
    <dgm:cxn modelId="{0402BC7A-E8A8-436E-937B-5D071A4F8CDA}" srcId="{7DC1C504-E1DF-4A43-9BFF-A524EDD6FB99}" destId="{0581EDFF-72EC-417E-B7FF-0532B257853E}" srcOrd="2" destOrd="0" parTransId="{CE561B3E-3DE5-45E9-8363-D0C03F9CEDD1}" sibTransId="{386809F9-AB6B-4C48-B616-92AE46841644}"/>
    <dgm:cxn modelId="{45292989-2C55-4D73-BAC3-F5FA60177F8B}" type="presOf" srcId="{FC0B587A-01EA-4DDE-B1C2-7F8CB4085F71}" destId="{5088286D-4CB0-4BDD-941C-E0629C8B7DF9}" srcOrd="0" destOrd="0" presId="urn:microsoft.com/office/officeart/2005/8/layout/radial4"/>
    <dgm:cxn modelId="{7483EA93-26A0-432F-94A1-1F87BF6460D3}" srcId="{7DC1C504-E1DF-4A43-9BFF-A524EDD6FB99}" destId="{F895CD15-ECC8-483D-BB53-0673B2C8FB81}" srcOrd="0" destOrd="0" parTransId="{B55D5AED-D784-4D52-BEF7-72E7BFD5BBD6}" sibTransId="{864341B0-0EB7-489C-A959-08012099CA2C}"/>
    <dgm:cxn modelId="{35479196-1BB6-4DDE-8B44-920C5484F4CE}" srcId="{FC0B587A-01EA-4DDE-B1C2-7F8CB4085F71}" destId="{7DC1C504-E1DF-4A43-9BFF-A524EDD6FB99}" srcOrd="0" destOrd="0" parTransId="{C800B5C9-26A6-452E-BDB5-5062541FB40E}" sibTransId="{1D6927E1-6876-42E0-9AA0-BF3A28D1FAC0}"/>
    <dgm:cxn modelId="{9A9134D3-D1B0-4A8D-89A8-7BDAF44A7C22}" type="presOf" srcId="{CE561B3E-3DE5-45E9-8363-D0C03F9CEDD1}" destId="{98ADBB3B-5AC4-4058-B036-6F74C8DD1170}" srcOrd="0" destOrd="0" presId="urn:microsoft.com/office/officeart/2005/8/layout/radial4"/>
    <dgm:cxn modelId="{2D11EE5B-B524-4516-BA34-0604F0D0D8E1}" srcId="{7DC1C504-E1DF-4A43-9BFF-A524EDD6FB99}" destId="{A67C02BE-3276-4C5A-8D5C-2D27DC244690}" srcOrd="1" destOrd="0" parTransId="{C8F2FE68-DF80-4E5C-8957-1ED55C63AB80}" sibTransId="{75FFCC32-23B2-4B8F-9C4E-25F37CB69077}"/>
    <dgm:cxn modelId="{ADD6BBEC-EE77-4247-B40F-0EE67E962172}" type="presOf" srcId="{A67C02BE-3276-4C5A-8D5C-2D27DC244690}" destId="{BDA76712-E1CD-42B9-86EA-69DC3C225A96}" srcOrd="0" destOrd="0" presId="urn:microsoft.com/office/officeart/2005/8/layout/radial4"/>
    <dgm:cxn modelId="{6881309A-9A95-4545-85F8-7912705FF99F}" type="presOf" srcId="{F895CD15-ECC8-483D-BB53-0673B2C8FB81}" destId="{D82CA16F-B942-4F1A-8004-D6A8FB5C2297}" srcOrd="0" destOrd="0" presId="urn:microsoft.com/office/officeart/2005/8/layout/radial4"/>
    <dgm:cxn modelId="{429D74DC-9290-4101-989C-1AEAB81D77C7}" type="presOf" srcId="{F1617F20-92EF-4C5A-B831-BA6AFBDE7816}" destId="{DD0A84DB-B0ED-40A8-A6BB-C806C1BDEAD3}" srcOrd="0" destOrd="0" presId="urn:microsoft.com/office/officeart/2005/8/layout/radial4"/>
    <dgm:cxn modelId="{550397B7-8CB6-4333-89AA-BE8097D538AA}" type="presOf" srcId="{C8BA4221-6D5A-47F2-97D3-91B4B51023F7}" destId="{64369E0C-8873-49F9-B1C7-721322860A29}" srcOrd="0" destOrd="0" presId="urn:microsoft.com/office/officeart/2005/8/layout/radial4"/>
    <dgm:cxn modelId="{67AE4D84-BE88-46CE-8335-C46F330B93B4}" type="presOf" srcId="{0581EDFF-72EC-417E-B7FF-0532B257853E}" destId="{D7DB4214-E679-4714-AE9D-39F413684586}" srcOrd="0" destOrd="0" presId="urn:microsoft.com/office/officeart/2005/8/layout/radial4"/>
    <dgm:cxn modelId="{8C9E5BFA-FB51-4A1F-BBA4-8845AE2D32C4}" type="presOf" srcId="{C8F2FE68-DF80-4E5C-8957-1ED55C63AB80}" destId="{ED0C481B-F4B5-464C-A5FF-91E2CAD17F2A}" srcOrd="0" destOrd="0" presId="urn:microsoft.com/office/officeart/2005/8/layout/radial4"/>
    <dgm:cxn modelId="{B6B84928-BC6C-48D5-B8F0-2F13D9D6B241}" type="presOf" srcId="{7DC1C504-E1DF-4A43-9BFF-A524EDD6FB99}" destId="{CDCDA334-F801-4D5F-8CFC-4CBE5C87D48A}" srcOrd="0" destOrd="0" presId="urn:microsoft.com/office/officeart/2005/8/layout/radial4"/>
    <dgm:cxn modelId="{459994D1-F914-4920-9BE7-BE29EC60C0AC}" type="presParOf" srcId="{5088286D-4CB0-4BDD-941C-E0629C8B7DF9}" destId="{CDCDA334-F801-4D5F-8CFC-4CBE5C87D48A}" srcOrd="0" destOrd="0" presId="urn:microsoft.com/office/officeart/2005/8/layout/radial4"/>
    <dgm:cxn modelId="{2A4D7D47-3228-48C3-9AD2-C44968E258E8}" type="presParOf" srcId="{5088286D-4CB0-4BDD-941C-E0629C8B7DF9}" destId="{E58BF2AA-C7CF-4236-93E5-45FDFFDCA01F}" srcOrd="1" destOrd="0" presId="urn:microsoft.com/office/officeart/2005/8/layout/radial4"/>
    <dgm:cxn modelId="{BB269A2D-FE64-4E0C-B0F3-9519CC86DF12}" type="presParOf" srcId="{5088286D-4CB0-4BDD-941C-E0629C8B7DF9}" destId="{D82CA16F-B942-4F1A-8004-D6A8FB5C2297}" srcOrd="2" destOrd="0" presId="urn:microsoft.com/office/officeart/2005/8/layout/radial4"/>
    <dgm:cxn modelId="{9443F574-D374-46DF-B5AA-4AE786B9912E}" type="presParOf" srcId="{5088286D-4CB0-4BDD-941C-E0629C8B7DF9}" destId="{ED0C481B-F4B5-464C-A5FF-91E2CAD17F2A}" srcOrd="3" destOrd="0" presId="urn:microsoft.com/office/officeart/2005/8/layout/radial4"/>
    <dgm:cxn modelId="{1DC411E7-99B6-41B0-9BAF-3FDA6A928D30}" type="presParOf" srcId="{5088286D-4CB0-4BDD-941C-E0629C8B7DF9}" destId="{BDA76712-E1CD-42B9-86EA-69DC3C225A96}" srcOrd="4" destOrd="0" presId="urn:microsoft.com/office/officeart/2005/8/layout/radial4"/>
    <dgm:cxn modelId="{090167B0-FAF8-4B7C-AB37-E2B3108231E6}" type="presParOf" srcId="{5088286D-4CB0-4BDD-941C-E0629C8B7DF9}" destId="{98ADBB3B-5AC4-4058-B036-6F74C8DD1170}" srcOrd="5" destOrd="0" presId="urn:microsoft.com/office/officeart/2005/8/layout/radial4"/>
    <dgm:cxn modelId="{9FB4D432-6896-49FF-9DEB-9FB20C77D09C}" type="presParOf" srcId="{5088286D-4CB0-4BDD-941C-E0629C8B7DF9}" destId="{D7DB4214-E679-4714-AE9D-39F413684586}" srcOrd="6" destOrd="0" presId="urn:microsoft.com/office/officeart/2005/8/layout/radial4"/>
    <dgm:cxn modelId="{2C10CFFB-DA3F-4F06-ABEB-8035ADAA423A}" type="presParOf" srcId="{5088286D-4CB0-4BDD-941C-E0629C8B7DF9}" destId="{64369E0C-8873-49F9-B1C7-721322860A29}" srcOrd="7" destOrd="0" presId="urn:microsoft.com/office/officeart/2005/8/layout/radial4"/>
    <dgm:cxn modelId="{B14F53AF-4F9A-4427-B46C-3726ABF83BE2}" type="presParOf" srcId="{5088286D-4CB0-4BDD-941C-E0629C8B7DF9}" destId="{DD0A84DB-B0ED-40A8-A6BB-C806C1BDEAD3}" srcOrd="8"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C12142-3EF8-47D2-88F4-8D2EAD8692A4}"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F65D5420-E3EB-4D51-8209-31ACAE0D19E2}">
      <dgm:prSet phldrT="[Text]"/>
      <dgm:spPr/>
      <dgm:t>
        <a:bodyPr/>
        <a:lstStyle/>
        <a:p>
          <a:r>
            <a:rPr lang="en-US" dirty="0" smtClean="0"/>
            <a:t>Different base assumptions</a:t>
          </a:r>
          <a:endParaRPr lang="en-US" dirty="0"/>
        </a:p>
      </dgm:t>
    </dgm:pt>
    <dgm:pt modelId="{0DF4A24A-F4F1-4D27-9895-272EA8AE8E8D}" type="parTrans" cxnId="{EB5326BD-0086-432F-A7A4-BCE38931591D}">
      <dgm:prSet/>
      <dgm:spPr/>
      <dgm:t>
        <a:bodyPr/>
        <a:lstStyle/>
        <a:p>
          <a:endParaRPr lang="en-US"/>
        </a:p>
      </dgm:t>
    </dgm:pt>
    <dgm:pt modelId="{B7708094-FBE9-48C2-BF08-DB1257A9AA52}" type="sibTrans" cxnId="{EB5326BD-0086-432F-A7A4-BCE38931591D}">
      <dgm:prSet/>
      <dgm:spPr/>
      <dgm:t>
        <a:bodyPr/>
        <a:lstStyle/>
        <a:p>
          <a:endParaRPr lang="en-US"/>
        </a:p>
      </dgm:t>
    </dgm:pt>
    <dgm:pt modelId="{70264167-5676-4BA9-A35E-E3AED77BA497}">
      <dgm:prSet phldrT="[Text]"/>
      <dgm:spPr/>
      <dgm:t>
        <a:bodyPr/>
        <a:lstStyle/>
        <a:p>
          <a:r>
            <a:rPr lang="en-US" dirty="0" smtClean="0"/>
            <a:t>Efficiency</a:t>
          </a:r>
          <a:endParaRPr lang="en-US" dirty="0"/>
        </a:p>
      </dgm:t>
    </dgm:pt>
    <dgm:pt modelId="{506EB036-F541-438B-957C-16A99B8DBBAB}" type="parTrans" cxnId="{94A18FC9-52F7-4AF7-B6B1-E863AF908046}">
      <dgm:prSet/>
      <dgm:spPr/>
      <dgm:t>
        <a:bodyPr/>
        <a:lstStyle/>
        <a:p>
          <a:endParaRPr lang="en-US"/>
        </a:p>
      </dgm:t>
    </dgm:pt>
    <dgm:pt modelId="{8305629D-8F40-4677-8533-E1DC1E21CC22}" type="sibTrans" cxnId="{94A18FC9-52F7-4AF7-B6B1-E863AF908046}">
      <dgm:prSet/>
      <dgm:spPr/>
      <dgm:t>
        <a:bodyPr/>
        <a:lstStyle/>
        <a:p>
          <a:endParaRPr lang="en-US"/>
        </a:p>
      </dgm:t>
    </dgm:pt>
    <dgm:pt modelId="{160EEC3D-E9C4-4450-9F52-15D1898CA489}">
      <dgm:prSet phldrT="[Text]"/>
      <dgm:spPr/>
      <dgm:t>
        <a:bodyPr/>
        <a:lstStyle/>
        <a:p>
          <a:r>
            <a:rPr lang="en-US" dirty="0" smtClean="0"/>
            <a:t>Stability</a:t>
          </a:r>
          <a:endParaRPr lang="en-US" dirty="0"/>
        </a:p>
      </dgm:t>
    </dgm:pt>
    <dgm:pt modelId="{7C1EC1FA-D24B-4C5C-95B6-7A5FCD7E3324}" type="parTrans" cxnId="{FAD05824-E44C-4482-89C7-056342F3EA8C}">
      <dgm:prSet/>
      <dgm:spPr/>
      <dgm:t>
        <a:bodyPr/>
        <a:lstStyle/>
        <a:p>
          <a:endParaRPr lang="en-US"/>
        </a:p>
      </dgm:t>
    </dgm:pt>
    <dgm:pt modelId="{4BB4FCFB-9EA7-4F03-95F3-707B8BFED58A}" type="sibTrans" cxnId="{FAD05824-E44C-4482-89C7-056342F3EA8C}">
      <dgm:prSet/>
      <dgm:spPr/>
      <dgm:t>
        <a:bodyPr/>
        <a:lstStyle/>
        <a:p>
          <a:endParaRPr lang="en-US"/>
        </a:p>
      </dgm:t>
    </dgm:pt>
    <dgm:pt modelId="{5BCAF09B-DFEF-4CCA-A7EB-1E723CFD3282}" type="pres">
      <dgm:prSet presAssocID="{2FC12142-3EF8-47D2-88F4-8D2EAD8692A4}" presName="Name0" presStyleCnt="0">
        <dgm:presLayoutVars>
          <dgm:dir/>
          <dgm:resizeHandles val="exact"/>
        </dgm:presLayoutVars>
      </dgm:prSet>
      <dgm:spPr/>
      <dgm:t>
        <a:bodyPr/>
        <a:lstStyle/>
        <a:p>
          <a:endParaRPr lang="en-US"/>
        </a:p>
      </dgm:t>
    </dgm:pt>
    <dgm:pt modelId="{E99ED974-6D2D-4B38-A872-7A2EDFABDD1D}" type="pres">
      <dgm:prSet presAssocID="{F65D5420-E3EB-4D51-8209-31ACAE0D19E2}" presName="node" presStyleLbl="node1" presStyleIdx="0" presStyleCnt="3">
        <dgm:presLayoutVars>
          <dgm:bulletEnabled val="1"/>
        </dgm:presLayoutVars>
      </dgm:prSet>
      <dgm:spPr/>
      <dgm:t>
        <a:bodyPr/>
        <a:lstStyle/>
        <a:p>
          <a:endParaRPr lang="en-US"/>
        </a:p>
      </dgm:t>
    </dgm:pt>
    <dgm:pt modelId="{B17EC3D4-E2FE-466A-9904-2B10F60134D3}" type="pres">
      <dgm:prSet presAssocID="{B7708094-FBE9-48C2-BF08-DB1257A9AA52}" presName="sibTrans" presStyleLbl="sibTrans2D1" presStyleIdx="0" presStyleCnt="3"/>
      <dgm:spPr/>
      <dgm:t>
        <a:bodyPr/>
        <a:lstStyle/>
        <a:p>
          <a:endParaRPr lang="en-US"/>
        </a:p>
      </dgm:t>
    </dgm:pt>
    <dgm:pt modelId="{D9864355-5A59-458A-8EC7-FC0634782106}" type="pres">
      <dgm:prSet presAssocID="{B7708094-FBE9-48C2-BF08-DB1257A9AA52}" presName="connectorText" presStyleLbl="sibTrans2D1" presStyleIdx="0" presStyleCnt="3"/>
      <dgm:spPr/>
      <dgm:t>
        <a:bodyPr/>
        <a:lstStyle/>
        <a:p>
          <a:endParaRPr lang="en-US"/>
        </a:p>
      </dgm:t>
    </dgm:pt>
    <dgm:pt modelId="{9D553AA8-CB6F-4846-A245-C0584FE6C2E1}" type="pres">
      <dgm:prSet presAssocID="{70264167-5676-4BA9-A35E-E3AED77BA497}" presName="node" presStyleLbl="node1" presStyleIdx="1" presStyleCnt="3">
        <dgm:presLayoutVars>
          <dgm:bulletEnabled val="1"/>
        </dgm:presLayoutVars>
      </dgm:prSet>
      <dgm:spPr/>
      <dgm:t>
        <a:bodyPr/>
        <a:lstStyle/>
        <a:p>
          <a:endParaRPr lang="en-US"/>
        </a:p>
      </dgm:t>
    </dgm:pt>
    <dgm:pt modelId="{819C6051-A3F8-40E8-A714-D81FE18671CE}" type="pres">
      <dgm:prSet presAssocID="{8305629D-8F40-4677-8533-E1DC1E21CC22}" presName="sibTrans" presStyleLbl="sibTrans2D1" presStyleIdx="1" presStyleCnt="3"/>
      <dgm:spPr/>
      <dgm:t>
        <a:bodyPr/>
        <a:lstStyle/>
        <a:p>
          <a:endParaRPr lang="en-US"/>
        </a:p>
      </dgm:t>
    </dgm:pt>
    <dgm:pt modelId="{600E2077-0C2C-4776-9F9C-E5890018381E}" type="pres">
      <dgm:prSet presAssocID="{8305629D-8F40-4677-8533-E1DC1E21CC22}" presName="connectorText" presStyleLbl="sibTrans2D1" presStyleIdx="1" presStyleCnt="3"/>
      <dgm:spPr/>
      <dgm:t>
        <a:bodyPr/>
        <a:lstStyle/>
        <a:p>
          <a:endParaRPr lang="en-US"/>
        </a:p>
      </dgm:t>
    </dgm:pt>
    <dgm:pt modelId="{718B0544-2759-4073-A240-083B82E38E74}" type="pres">
      <dgm:prSet presAssocID="{160EEC3D-E9C4-4450-9F52-15D1898CA489}" presName="node" presStyleLbl="node1" presStyleIdx="2" presStyleCnt="3">
        <dgm:presLayoutVars>
          <dgm:bulletEnabled val="1"/>
        </dgm:presLayoutVars>
      </dgm:prSet>
      <dgm:spPr/>
      <dgm:t>
        <a:bodyPr/>
        <a:lstStyle/>
        <a:p>
          <a:endParaRPr lang="en-US"/>
        </a:p>
      </dgm:t>
    </dgm:pt>
    <dgm:pt modelId="{E9F56170-8B23-45FA-BE9A-36C3D3A998B3}" type="pres">
      <dgm:prSet presAssocID="{4BB4FCFB-9EA7-4F03-95F3-707B8BFED58A}" presName="sibTrans" presStyleLbl="sibTrans2D1" presStyleIdx="2" presStyleCnt="3"/>
      <dgm:spPr/>
      <dgm:t>
        <a:bodyPr/>
        <a:lstStyle/>
        <a:p>
          <a:endParaRPr lang="en-US"/>
        </a:p>
      </dgm:t>
    </dgm:pt>
    <dgm:pt modelId="{3CD69F62-D17A-486B-A4C3-1FBCD6DD6915}" type="pres">
      <dgm:prSet presAssocID="{4BB4FCFB-9EA7-4F03-95F3-707B8BFED58A}" presName="connectorText" presStyleLbl="sibTrans2D1" presStyleIdx="2" presStyleCnt="3"/>
      <dgm:spPr/>
      <dgm:t>
        <a:bodyPr/>
        <a:lstStyle/>
        <a:p>
          <a:endParaRPr lang="en-US"/>
        </a:p>
      </dgm:t>
    </dgm:pt>
  </dgm:ptLst>
  <dgm:cxnLst>
    <dgm:cxn modelId="{F503C08F-D606-41B6-8DF8-363D9FB64688}" type="presOf" srcId="{8305629D-8F40-4677-8533-E1DC1E21CC22}" destId="{600E2077-0C2C-4776-9F9C-E5890018381E}" srcOrd="1" destOrd="0" presId="urn:microsoft.com/office/officeart/2005/8/layout/cycle7"/>
    <dgm:cxn modelId="{61C9E555-1975-4AD6-8C8D-10B0FE8024A5}" type="presOf" srcId="{4BB4FCFB-9EA7-4F03-95F3-707B8BFED58A}" destId="{E9F56170-8B23-45FA-BE9A-36C3D3A998B3}" srcOrd="0" destOrd="0" presId="urn:microsoft.com/office/officeart/2005/8/layout/cycle7"/>
    <dgm:cxn modelId="{94A18FC9-52F7-4AF7-B6B1-E863AF908046}" srcId="{2FC12142-3EF8-47D2-88F4-8D2EAD8692A4}" destId="{70264167-5676-4BA9-A35E-E3AED77BA497}" srcOrd="1" destOrd="0" parTransId="{506EB036-F541-438B-957C-16A99B8DBBAB}" sibTransId="{8305629D-8F40-4677-8533-E1DC1E21CC22}"/>
    <dgm:cxn modelId="{072E8EF0-C8E0-4B84-99FD-A02A67DDD117}" type="presOf" srcId="{2FC12142-3EF8-47D2-88F4-8D2EAD8692A4}" destId="{5BCAF09B-DFEF-4CCA-A7EB-1E723CFD3282}" srcOrd="0" destOrd="0" presId="urn:microsoft.com/office/officeart/2005/8/layout/cycle7"/>
    <dgm:cxn modelId="{2084A2E6-B9E6-4D71-94A4-CE1BDA7B2EC2}" type="presOf" srcId="{70264167-5676-4BA9-A35E-E3AED77BA497}" destId="{9D553AA8-CB6F-4846-A245-C0584FE6C2E1}" srcOrd="0" destOrd="0" presId="urn:microsoft.com/office/officeart/2005/8/layout/cycle7"/>
    <dgm:cxn modelId="{393A5DF5-B033-422F-A28F-209EBC342D0F}" type="presOf" srcId="{F65D5420-E3EB-4D51-8209-31ACAE0D19E2}" destId="{E99ED974-6D2D-4B38-A872-7A2EDFABDD1D}" srcOrd="0" destOrd="0" presId="urn:microsoft.com/office/officeart/2005/8/layout/cycle7"/>
    <dgm:cxn modelId="{6C7D376A-0CEB-4B2A-8EF3-04361F8E064C}" type="presOf" srcId="{160EEC3D-E9C4-4450-9F52-15D1898CA489}" destId="{718B0544-2759-4073-A240-083B82E38E74}" srcOrd="0" destOrd="0" presId="urn:microsoft.com/office/officeart/2005/8/layout/cycle7"/>
    <dgm:cxn modelId="{69BE677E-6D67-4E03-B941-6E5CF56F7BF5}" type="presOf" srcId="{8305629D-8F40-4677-8533-E1DC1E21CC22}" destId="{819C6051-A3F8-40E8-A714-D81FE18671CE}" srcOrd="0" destOrd="0" presId="urn:microsoft.com/office/officeart/2005/8/layout/cycle7"/>
    <dgm:cxn modelId="{EB5326BD-0086-432F-A7A4-BCE38931591D}" srcId="{2FC12142-3EF8-47D2-88F4-8D2EAD8692A4}" destId="{F65D5420-E3EB-4D51-8209-31ACAE0D19E2}" srcOrd="0" destOrd="0" parTransId="{0DF4A24A-F4F1-4D27-9895-272EA8AE8E8D}" sibTransId="{B7708094-FBE9-48C2-BF08-DB1257A9AA52}"/>
    <dgm:cxn modelId="{B2A221FA-E26F-4DB0-A2D8-42419FEAE369}" type="presOf" srcId="{4BB4FCFB-9EA7-4F03-95F3-707B8BFED58A}" destId="{3CD69F62-D17A-486B-A4C3-1FBCD6DD6915}" srcOrd="1" destOrd="0" presId="urn:microsoft.com/office/officeart/2005/8/layout/cycle7"/>
    <dgm:cxn modelId="{807730C4-07C9-4A74-AF99-D3DED8B01FE3}" type="presOf" srcId="{B7708094-FBE9-48C2-BF08-DB1257A9AA52}" destId="{B17EC3D4-E2FE-466A-9904-2B10F60134D3}" srcOrd="0" destOrd="0" presId="urn:microsoft.com/office/officeart/2005/8/layout/cycle7"/>
    <dgm:cxn modelId="{4A0FE251-3EA4-404E-9335-7869652F7C0B}" type="presOf" srcId="{B7708094-FBE9-48C2-BF08-DB1257A9AA52}" destId="{D9864355-5A59-458A-8EC7-FC0634782106}" srcOrd="1" destOrd="0" presId="urn:microsoft.com/office/officeart/2005/8/layout/cycle7"/>
    <dgm:cxn modelId="{FAD05824-E44C-4482-89C7-056342F3EA8C}" srcId="{2FC12142-3EF8-47D2-88F4-8D2EAD8692A4}" destId="{160EEC3D-E9C4-4450-9F52-15D1898CA489}" srcOrd="2" destOrd="0" parTransId="{7C1EC1FA-D24B-4C5C-95B6-7A5FCD7E3324}" sibTransId="{4BB4FCFB-9EA7-4F03-95F3-707B8BFED58A}"/>
    <dgm:cxn modelId="{248E6F9C-7F3D-4F59-9FA8-27A6BFC22B14}" type="presParOf" srcId="{5BCAF09B-DFEF-4CCA-A7EB-1E723CFD3282}" destId="{E99ED974-6D2D-4B38-A872-7A2EDFABDD1D}" srcOrd="0" destOrd="0" presId="urn:microsoft.com/office/officeart/2005/8/layout/cycle7"/>
    <dgm:cxn modelId="{6968B6B2-16A5-4F65-A071-6BD6DE025142}" type="presParOf" srcId="{5BCAF09B-DFEF-4CCA-A7EB-1E723CFD3282}" destId="{B17EC3D4-E2FE-466A-9904-2B10F60134D3}" srcOrd="1" destOrd="0" presId="urn:microsoft.com/office/officeart/2005/8/layout/cycle7"/>
    <dgm:cxn modelId="{792E6665-6A9E-4FE2-88C7-419219DDA3CB}" type="presParOf" srcId="{B17EC3D4-E2FE-466A-9904-2B10F60134D3}" destId="{D9864355-5A59-458A-8EC7-FC0634782106}" srcOrd="0" destOrd="0" presId="urn:microsoft.com/office/officeart/2005/8/layout/cycle7"/>
    <dgm:cxn modelId="{9E0D76EF-6A0C-42EA-85CF-BF82D929E37C}" type="presParOf" srcId="{5BCAF09B-DFEF-4CCA-A7EB-1E723CFD3282}" destId="{9D553AA8-CB6F-4846-A245-C0584FE6C2E1}" srcOrd="2" destOrd="0" presId="urn:microsoft.com/office/officeart/2005/8/layout/cycle7"/>
    <dgm:cxn modelId="{F9F2BB1E-57AA-4BA4-A536-4BB939E6FD6B}" type="presParOf" srcId="{5BCAF09B-DFEF-4CCA-A7EB-1E723CFD3282}" destId="{819C6051-A3F8-40E8-A714-D81FE18671CE}" srcOrd="3" destOrd="0" presId="urn:microsoft.com/office/officeart/2005/8/layout/cycle7"/>
    <dgm:cxn modelId="{537FA33C-0EFE-4DBB-9770-1482E07F71F8}" type="presParOf" srcId="{819C6051-A3F8-40E8-A714-D81FE18671CE}" destId="{600E2077-0C2C-4776-9F9C-E5890018381E}" srcOrd="0" destOrd="0" presId="urn:microsoft.com/office/officeart/2005/8/layout/cycle7"/>
    <dgm:cxn modelId="{723564B5-C915-45F6-A645-96952C299D78}" type="presParOf" srcId="{5BCAF09B-DFEF-4CCA-A7EB-1E723CFD3282}" destId="{718B0544-2759-4073-A240-083B82E38E74}" srcOrd="4" destOrd="0" presId="urn:microsoft.com/office/officeart/2005/8/layout/cycle7"/>
    <dgm:cxn modelId="{4C999618-B91D-488B-AD5F-A9250A7846CA}" type="presParOf" srcId="{5BCAF09B-DFEF-4CCA-A7EB-1E723CFD3282}" destId="{E9F56170-8B23-45FA-BE9A-36C3D3A998B3}" srcOrd="5" destOrd="0" presId="urn:microsoft.com/office/officeart/2005/8/layout/cycle7"/>
    <dgm:cxn modelId="{13FF0644-1181-4125-A244-53233CD66831}" type="presParOf" srcId="{E9F56170-8B23-45FA-BE9A-36C3D3A998B3}" destId="{3CD69F62-D17A-486B-A4C3-1FBCD6DD6915}" srcOrd="0" destOrd="0" presId="urn:microsoft.com/office/officeart/2005/8/layout/cycle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99ED974-6D2D-4B38-A872-7A2EDFABDD1D}">
      <dsp:nvSpPr>
        <dsp:cNvPr id="0" name=""/>
        <dsp:cNvSpPr/>
      </dsp:nvSpPr>
      <dsp:spPr>
        <a:xfrm>
          <a:off x="2328562" y="1226"/>
          <a:ext cx="1638446" cy="819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Different base assumptions</a:t>
          </a:r>
          <a:endParaRPr lang="en-US" sz="1800" kern="1200" dirty="0"/>
        </a:p>
      </dsp:txBody>
      <dsp:txXfrm>
        <a:off x="2328562" y="1226"/>
        <a:ext cx="1638446" cy="819223"/>
      </dsp:txXfrm>
    </dsp:sp>
    <dsp:sp modelId="{B17EC3D4-E2FE-466A-9904-2B10F60134D3}">
      <dsp:nvSpPr>
        <dsp:cNvPr id="0" name=""/>
        <dsp:cNvSpPr/>
      </dsp:nvSpPr>
      <dsp:spPr>
        <a:xfrm rot="3600000">
          <a:off x="3397023" y="1439902"/>
          <a:ext cx="855327" cy="286728"/>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3600000">
        <a:off x="3397023" y="1439902"/>
        <a:ext cx="855327" cy="286728"/>
      </dsp:txXfrm>
    </dsp:sp>
    <dsp:sp modelId="{9D553AA8-CB6F-4846-A245-C0584FE6C2E1}">
      <dsp:nvSpPr>
        <dsp:cNvPr id="0" name=""/>
        <dsp:cNvSpPr/>
      </dsp:nvSpPr>
      <dsp:spPr>
        <a:xfrm>
          <a:off x="3682365" y="2346082"/>
          <a:ext cx="1638446" cy="819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Efficiency</a:t>
          </a:r>
          <a:endParaRPr lang="en-US" sz="1800" kern="1200" dirty="0"/>
        </a:p>
      </dsp:txBody>
      <dsp:txXfrm>
        <a:off x="3682365" y="2346082"/>
        <a:ext cx="1638446" cy="819223"/>
      </dsp:txXfrm>
    </dsp:sp>
    <dsp:sp modelId="{819C6051-A3F8-40E8-A714-D81FE18671CE}">
      <dsp:nvSpPr>
        <dsp:cNvPr id="0" name=""/>
        <dsp:cNvSpPr/>
      </dsp:nvSpPr>
      <dsp:spPr>
        <a:xfrm rot="10800000">
          <a:off x="2720121" y="2612330"/>
          <a:ext cx="855327" cy="286728"/>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2720121" y="2612330"/>
        <a:ext cx="855327" cy="286728"/>
      </dsp:txXfrm>
    </dsp:sp>
    <dsp:sp modelId="{718B0544-2759-4073-A240-083B82E38E74}">
      <dsp:nvSpPr>
        <dsp:cNvPr id="0" name=""/>
        <dsp:cNvSpPr/>
      </dsp:nvSpPr>
      <dsp:spPr>
        <a:xfrm>
          <a:off x="974758" y="2346082"/>
          <a:ext cx="1638446" cy="819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Stability</a:t>
          </a:r>
          <a:endParaRPr lang="en-US" sz="1800" kern="1200" dirty="0"/>
        </a:p>
      </dsp:txBody>
      <dsp:txXfrm>
        <a:off x="974758" y="2346082"/>
        <a:ext cx="1638446" cy="819223"/>
      </dsp:txXfrm>
    </dsp:sp>
    <dsp:sp modelId="{E9F56170-8B23-45FA-BE9A-36C3D3A998B3}">
      <dsp:nvSpPr>
        <dsp:cNvPr id="0" name=""/>
        <dsp:cNvSpPr/>
      </dsp:nvSpPr>
      <dsp:spPr>
        <a:xfrm rot="18000000">
          <a:off x="2043220" y="1439902"/>
          <a:ext cx="855327" cy="286728"/>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8000000">
        <a:off x="2043220" y="1439902"/>
        <a:ext cx="855327" cy="28672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DCDA334-F801-4D5F-8CFC-4CBE5C87D48A}">
      <dsp:nvSpPr>
        <dsp:cNvPr id="0" name=""/>
        <dsp:cNvSpPr/>
      </dsp:nvSpPr>
      <dsp:spPr>
        <a:xfrm>
          <a:off x="3690540" y="1116515"/>
          <a:ext cx="1878714" cy="1878714"/>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My implementation</a:t>
          </a:r>
          <a:endParaRPr lang="en-US" sz="1400" kern="1200" dirty="0">
            <a:solidFill>
              <a:schemeClr val="tx1"/>
            </a:solidFill>
          </a:endParaRPr>
        </a:p>
      </dsp:txBody>
      <dsp:txXfrm>
        <a:off x="3690540" y="1116515"/>
        <a:ext cx="1878714" cy="1878714"/>
      </dsp:txXfrm>
    </dsp:sp>
    <dsp:sp modelId="{E58BF2AA-C7CF-4236-93E5-45FDFFDCA01F}">
      <dsp:nvSpPr>
        <dsp:cNvPr id="0" name=""/>
        <dsp:cNvSpPr/>
      </dsp:nvSpPr>
      <dsp:spPr>
        <a:xfrm rot="12390544">
          <a:off x="1546012" y="809703"/>
          <a:ext cx="2244379" cy="535433"/>
        </a:xfrm>
        <a:prstGeom prst="leftArrow">
          <a:avLst>
            <a:gd name="adj1" fmla="val 60000"/>
            <a:gd name="adj2" fmla="val 50000"/>
          </a:avLst>
        </a:prstGeom>
        <a:solidFill>
          <a:srgbClr val="FF0000">
            <a:alpha val="40000"/>
          </a:srgbClr>
        </a:solidFill>
        <a:ln>
          <a:noFill/>
        </a:ln>
        <a:effectLst/>
      </dsp:spPr>
      <dsp:style>
        <a:lnRef idx="0">
          <a:scrgbClr r="0" g="0" b="0"/>
        </a:lnRef>
        <a:fillRef idx="1">
          <a:scrgbClr r="0" g="0" b="0"/>
        </a:fillRef>
        <a:effectRef idx="0">
          <a:scrgbClr r="0" g="0" b="0"/>
        </a:effectRef>
        <a:fontRef idx="minor">
          <a:schemeClr val="lt1"/>
        </a:fontRef>
      </dsp:style>
    </dsp:sp>
    <dsp:sp modelId="{D82CA16F-B942-4F1A-8004-D6A8FB5C2297}">
      <dsp:nvSpPr>
        <dsp:cNvPr id="0" name=""/>
        <dsp:cNvSpPr/>
      </dsp:nvSpPr>
      <dsp:spPr>
        <a:xfrm>
          <a:off x="771606" y="122144"/>
          <a:ext cx="1784778" cy="908795"/>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Structure, </a:t>
          </a:r>
          <a:r>
            <a:rPr lang="en-US" sz="1600" kern="1200" dirty="0" smtClean="0">
              <a:solidFill>
                <a:schemeClr val="tx1"/>
              </a:solidFill>
            </a:rPr>
            <a:t>shear </a:t>
          </a:r>
          <a:r>
            <a:rPr lang="en-US" sz="1600" kern="1200" dirty="0" smtClean="0">
              <a:solidFill>
                <a:schemeClr val="tx1"/>
              </a:solidFill>
            </a:rPr>
            <a:t>and </a:t>
          </a:r>
          <a:r>
            <a:rPr lang="en-US" sz="1600" kern="1200" dirty="0" smtClean="0">
              <a:solidFill>
                <a:schemeClr val="tx1"/>
              </a:solidFill>
            </a:rPr>
            <a:t>bend springs </a:t>
          </a:r>
          <a:r>
            <a:rPr lang="en-US" sz="1600" kern="1200" dirty="0" smtClean="0">
              <a:solidFill>
                <a:schemeClr val="bg1">
                  <a:lumMod val="65000"/>
                </a:schemeClr>
              </a:solidFill>
              <a:latin typeface="Arial" panose="020B0604020202020204" pitchFamily="34" charset="0"/>
              <a:cs typeface="Arial" panose="020B0604020202020204" pitchFamily="34" charset="0"/>
            </a:rPr>
            <a:t>[Bridson02</a:t>
          </a:r>
          <a:r>
            <a:rPr lang="en-US" sz="1600" kern="1200" dirty="0" smtClean="0">
              <a:solidFill>
                <a:schemeClr val="bg1">
                  <a:lumMod val="65000"/>
                </a:schemeClr>
              </a:solidFill>
              <a:latin typeface="Arial" panose="020B0604020202020204" pitchFamily="34" charset="0"/>
              <a:cs typeface="Arial" panose="020B0604020202020204" pitchFamily="34" charset="0"/>
            </a:rPr>
            <a:t>]</a:t>
          </a:r>
          <a:endParaRPr lang="en-US" sz="1600" kern="1200" dirty="0">
            <a:solidFill>
              <a:schemeClr val="bg1">
                <a:lumMod val="65000"/>
              </a:schemeClr>
            </a:solidFill>
            <a:latin typeface="Arial" panose="020B0604020202020204" pitchFamily="34" charset="0"/>
            <a:cs typeface="Arial" panose="020B0604020202020204" pitchFamily="34" charset="0"/>
          </a:endParaRPr>
        </a:p>
      </dsp:txBody>
      <dsp:txXfrm>
        <a:off x="771606" y="122144"/>
        <a:ext cx="1784778" cy="908795"/>
      </dsp:txXfrm>
    </dsp:sp>
    <dsp:sp modelId="{ED0C481B-F4B5-464C-A5FF-91E2CAD17F2A}">
      <dsp:nvSpPr>
        <dsp:cNvPr id="0" name=""/>
        <dsp:cNvSpPr/>
      </dsp:nvSpPr>
      <dsp:spPr>
        <a:xfrm rot="10847932">
          <a:off x="1726135" y="1760610"/>
          <a:ext cx="1856543" cy="535433"/>
        </a:xfrm>
        <a:prstGeom prst="leftArrow">
          <a:avLst>
            <a:gd name="adj1" fmla="val 60000"/>
            <a:gd name="adj2" fmla="val 50000"/>
          </a:avLst>
        </a:prstGeom>
        <a:solidFill>
          <a:srgbClr val="FF0000">
            <a:alpha val="40000"/>
          </a:srgbClr>
        </a:solidFill>
        <a:ln>
          <a:noFill/>
        </a:ln>
        <a:effectLst/>
      </dsp:spPr>
      <dsp:style>
        <a:lnRef idx="0">
          <a:scrgbClr r="0" g="0" b="0"/>
        </a:lnRef>
        <a:fillRef idx="1">
          <a:scrgbClr r="0" g="0" b="0"/>
        </a:fillRef>
        <a:effectRef idx="0">
          <a:scrgbClr r="0" g="0" b="0"/>
        </a:effectRef>
        <a:fontRef idx="minor">
          <a:schemeClr val="lt1"/>
        </a:fontRef>
      </dsp:style>
    </dsp:sp>
    <dsp:sp modelId="{BDA76712-E1CD-42B9-86EA-69DC3C225A96}">
      <dsp:nvSpPr>
        <dsp:cNvPr id="0" name=""/>
        <dsp:cNvSpPr/>
      </dsp:nvSpPr>
      <dsp:spPr>
        <a:xfrm>
          <a:off x="833836" y="1616801"/>
          <a:ext cx="1784778" cy="797167"/>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Solve for spring and damping force </a:t>
          </a:r>
          <a:r>
            <a:rPr lang="en-US" sz="1600" kern="1200" dirty="0" smtClean="0">
              <a:solidFill>
                <a:schemeClr val="bg1">
                  <a:lumMod val="65000"/>
                </a:schemeClr>
              </a:solidFill>
              <a:latin typeface="Arial" panose="020B0604020202020204" pitchFamily="34" charset="0"/>
              <a:cs typeface="Arial" panose="020B0604020202020204" pitchFamily="34" charset="0"/>
            </a:rPr>
            <a:t>[Nealen05]</a:t>
          </a:r>
          <a:endParaRPr lang="en-US" sz="1600" kern="1200" dirty="0">
            <a:solidFill>
              <a:schemeClr val="bg1">
                <a:lumMod val="65000"/>
              </a:schemeClr>
            </a:solidFill>
            <a:latin typeface="Arial" panose="020B0604020202020204" pitchFamily="34" charset="0"/>
            <a:cs typeface="Arial" panose="020B0604020202020204" pitchFamily="34" charset="0"/>
          </a:endParaRPr>
        </a:p>
      </dsp:txBody>
      <dsp:txXfrm>
        <a:off x="833836" y="1616801"/>
        <a:ext cx="1784778" cy="797167"/>
      </dsp:txXfrm>
    </dsp:sp>
    <dsp:sp modelId="{98ADBB3B-5AC4-4058-B036-6F74C8DD1170}">
      <dsp:nvSpPr>
        <dsp:cNvPr id="0" name=""/>
        <dsp:cNvSpPr/>
      </dsp:nvSpPr>
      <dsp:spPr>
        <a:xfrm rot="9439495">
          <a:off x="1617903" y="2605068"/>
          <a:ext cx="2113424" cy="535433"/>
        </a:xfrm>
        <a:prstGeom prst="leftArrow">
          <a:avLst>
            <a:gd name="adj1" fmla="val 60000"/>
            <a:gd name="adj2" fmla="val 50000"/>
          </a:avLst>
        </a:prstGeom>
        <a:solidFill>
          <a:srgbClr val="FF0000">
            <a:alpha val="40000"/>
          </a:srgbClr>
        </a:solidFill>
        <a:ln>
          <a:noFill/>
        </a:ln>
        <a:effectLst/>
      </dsp:spPr>
      <dsp:style>
        <a:lnRef idx="0">
          <a:scrgbClr r="0" g="0" b="0"/>
        </a:lnRef>
        <a:fillRef idx="1">
          <a:scrgbClr r="0" g="0" b="0"/>
        </a:fillRef>
        <a:effectRef idx="0">
          <a:scrgbClr r="0" g="0" b="0"/>
        </a:effectRef>
        <a:fontRef idx="minor">
          <a:schemeClr val="lt1"/>
        </a:fontRef>
      </dsp:style>
    </dsp:sp>
    <dsp:sp modelId="{D7DB4214-E679-4714-AE9D-39F413684586}">
      <dsp:nvSpPr>
        <dsp:cNvPr id="0" name=""/>
        <dsp:cNvSpPr/>
      </dsp:nvSpPr>
      <dsp:spPr>
        <a:xfrm>
          <a:off x="807192" y="2946363"/>
          <a:ext cx="1784778" cy="667578"/>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Semi-implicit Euler integrator</a:t>
          </a:r>
          <a:endParaRPr lang="en-US" sz="1600" kern="1200" dirty="0">
            <a:solidFill>
              <a:schemeClr val="tx1"/>
            </a:solidFill>
          </a:endParaRPr>
        </a:p>
      </dsp:txBody>
      <dsp:txXfrm>
        <a:off x="807192" y="2946363"/>
        <a:ext cx="1784778" cy="667578"/>
      </dsp:txXfrm>
    </dsp:sp>
    <dsp:sp modelId="{64369E0C-8873-49F9-B1C7-721322860A29}">
      <dsp:nvSpPr>
        <dsp:cNvPr id="0" name=""/>
        <dsp:cNvSpPr/>
      </dsp:nvSpPr>
      <dsp:spPr>
        <a:xfrm rot="21555296">
          <a:off x="5699751" y="1759643"/>
          <a:ext cx="2245347" cy="535433"/>
        </a:xfrm>
        <a:prstGeom prst="leftArrow">
          <a:avLst>
            <a:gd name="adj1" fmla="val 60000"/>
            <a:gd name="adj2" fmla="val 50000"/>
          </a:avLst>
        </a:prstGeom>
        <a:solidFill>
          <a:srgbClr val="FF0000">
            <a:alpha val="40000"/>
          </a:srgbClr>
        </a:solidFill>
        <a:ln>
          <a:noFill/>
        </a:ln>
        <a:effectLst/>
      </dsp:spPr>
      <dsp:style>
        <a:lnRef idx="0">
          <a:scrgbClr r="0" g="0" b="0"/>
        </a:lnRef>
        <a:fillRef idx="1">
          <a:scrgbClr r="0" g="0" b="0"/>
        </a:fillRef>
        <a:effectRef idx="0">
          <a:scrgbClr r="0" g="0" b="0"/>
        </a:effectRef>
        <a:fontRef idx="minor">
          <a:schemeClr val="lt1"/>
        </a:fontRef>
      </dsp:style>
    </dsp:sp>
    <dsp:sp modelId="{DD0A84DB-B0ED-40A8-A6BB-C806C1BDEAD3}">
      <dsp:nvSpPr>
        <dsp:cNvPr id="0" name=""/>
        <dsp:cNvSpPr/>
      </dsp:nvSpPr>
      <dsp:spPr>
        <a:xfrm>
          <a:off x="6606115" y="1298849"/>
          <a:ext cx="2677775" cy="1427823"/>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Pressure-Model </a:t>
          </a:r>
          <a:r>
            <a:rPr lang="en-US" sz="1600" kern="1200" dirty="0" smtClean="0">
              <a:solidFill>
                <a:schemeClr val="tx1"/>
              </a:solidFill>
            </a:rPr>
            <a:t>Soft Body:  Gauss-Green </a:t>
          </a:r>
          <a:r>
            <a:rPr lang="en-US" sz="1600" kern="1200" dirty="0" smtClean="0">
              <a:solidFill>
                <a:schemeClr val="tx1"/>
              </a:solidFill>
            </a:rPr>
            <a:t>theorem </a:t>
          </a:r>
          <a:r>
            <a:rPr lang="en-US" sz="1600" kern="1200" dirty="0" smtClean="0">
              <a:solidFill>
                <a:schemeClr val="tx1"/>
              </a:solidFill>
            </a:rPr>
            <a:t>for volume </a:t>
          </a:r>
          <a:r>
            <a:rPr lang="en-US" sz="1600" kern="1200" dirty="0" smtClean="0">
              <a:solidFill>
                <a:schemeClr val="bg1">
                  <a:lumMod val="65000"/>
                </a:schemeClr>
              </a:solidFill>
              <a:latin typeface="Arial" panose="020B0604020202020204" pitchFamily="34" charset="0"/>
              <a:cs typeface="Arial" panose="020B0604020202020204" pitchFamily="34" charset="0"/>
            </a:rPr>
            <a:t>[Matyka04b]</a:t>
          </a:r>
          <a:endParaRPr lang="en-US" sz="1600" kern="1200" dirty="0">
            <a:solidFill>
              <a:schemeClr val="bg1">
                <a:lumMod val="65000"/>
              </a:schemeClr>
            </a:solidFill>
            <a:latin typeface="Arial" panose="020B0604020202020204" pitchFamily="34" charset="0"/>
            <a:cs typeface="Arial" panose="020B0604020202020204" pitchFamily="34" charset="0"/>
          </a:endParaRPr>
        </a:p>
      </dsp:txBody>
      <dsp:txXfrm>
        <a:off x="6606115" y="1298849"/>
        <a:ext cx="2677775" cy="142782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99ED974-6D2D-4B38-A872-7A2EDFABDD1D}">
      <dsp:nvSpPr>
        <dsp:cNvPr id="0" name=""/>
        <dsp:cNvSpPr/>
      </dsp:nvSpPr>
      <dsp:spPr>
        <a:xfrm>
          <a:off x="2328562" y="1226"/>
          <a:ext cx="1638446" cy="819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Different base assumptions</a:t>
          </a:r>
          <a:endParaRPr lang="en-US" sz="1800" kern="1200" dirty="0"/>
        </a:p>
      </dsp:txBody>
      <dsp:txXfrm>
        <a:off x="2328562" y="1226"/>
        <a:ext cx="1638446" cy="819223"/>
      </dsp:txXfrm>
    </dsp:sp>
    <dsp:sp modelId="{B17EC3D4-E2FE-466A-9904-2B10F60134D3}">
      <dsp:nvSpPr>
        <dsp:cNvPr id="0" name=""/>
        <dsp:cNvSpPr/>
      </dsp:nvSpPr>
      <dsp:spPr>
        <a:xfrm rot="3600000">
          <a:off x="3397023" y="1439902"/>
          <a:ext cx="855327" cy="286728"/>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3600000">
        <a:off x="3397023" y="1439902"/>
        <a:ext cx="855327" cy="286728"/>
      </dsp:txXfrm>
    </dsp:sp>
    <dsp:sp modelId="{9D553AA8-CB6F-4846-A245-C0584FE6C2E1}">
      <dsp:nvSpPr>
        <dsp:cNvPr id="0" name=""/>
        <dsp:cNvSpPr/>
      </dsp:nvSpPr>
      <dsp:spPr>
        <a:xfrm>
          <a:off x="3682365" y="2346082"/>
          <a:ext cx="1638446" cy="819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Efficiency</a:t>
          </a:r>
          <a:endParaRPr lang="en-US" sz="1800" kern="1200" dirty="0"/>
        </a:p>
      </dsp:txBody>
      <dsp:txXfrm>
        <a:off x="3682365" y="2346082"/>
        <a:ext cx="1638446" cy="819223"/>
      </dsp:txXfrm>
    </dsp:sp>
    <dsp:sp modelId="{819C6051-A3F8-40E8-A714-D81FE18671CE}">
      <dsp:nvSpPr>
        <dsp:cNvPr id="0" name=""/>
        <dsp:cNvSpPr/>
      </dsp:nvSpPr>
      <dsp:spPr>
        <a:xfrm rot="10800000">
          <a:off x="2720121" y="2612330"/>
          <a:ext cx="855327" cy="286728"/>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2720121" y="2612330"/>
        <a:ext cx="855327" cy="286728"/>
      </dsp:txXfrm>
    </dsp:sp>
    <dsp:sp modelId="{718B0544-2759-4073-A240-083B82E38E74}">
      <dsp:nvSpPr>
        <dsp:cNvPr id="0" name=""/>
        <dsp:cNvSpPr/>
      </dsp:nvSpPr>
      <dsp:spPr>
        <a:xfrm>
          <a:off x="974758" y="2346082"/>
          <a:ext cx="1638446" cy="819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Stability</a:t>
          </a:r>
          <a:endParaRPr lang="en-US" sz="1800" kern="1200" dirty="0"/>
        </a:p>
      </dsp:txBody>
      <dsp:txXfrm>
        <a:off x="974758" y="2346082"/>
        <a:ext cx="1638446" cy="819223"/>
      </dsp:txXfrm>
    </dsp:sp>
    <dsp:sp modelId="{E9F56170-8B23-45FA-BE9A-36C3D3A998B3}">
      <dsp:nvSpPr>
        <dsp:cNvPr id="0" name=""/>
        <dsp:cNvSpPr/>
      </dsp:nvSpPr>
      <dsp:spPr>
        <a:xfrm rot="18000000">
          <a:off x="2043220" y="1439902"/>
          <a:ext cx="855327" cy="286728"/>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8000000">
        <a:off x="2043220" y="1439902"/>
        <a:ext cx="855327" cy="286728"/>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AB1AC3-3C07-41CD-BA20-CECE219A3B8E}" type="datetimeFigureOut">
              <a:rPr lang="en-US" smtClean="0"/>
              <a:pPr/>
              <a:t>4/10/2013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615F2B-969A-4A0A-8553-A276BB173700}" type="slidenum">
              <a:rPr lang="en-US" smtClean="0"/>
              <a:pPr/>
              <a:t>‹#›</a:t>
            </a:fld>
            <a:endParaRPr lang="en-US"/>
          </a:p>
        </p:txBody>
      </p:sp>
    </p:spTree>
    <p:extLst>
      <p:ext uri="{BB962C8B-B14F-4D97-AF65-F5344CB8AC3E}">
        <p14:creationId xmlns:p14="http://schemas.microsoft.com/office/powerpoint/2010/main" xmlns="" val="2750238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FF23C-5AD1-4960-A430-D16743EF929D}" type="datetimeFigureOut">
              <a:rPr lang="en-US" smtClean="0"/>
              <a:pPr/>
              <a:t>4/10/2013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CD160-5B31-439F-9F9D-B9127D6CB5F8}" type="slidenum">
              <a:rPr lang="en-US" smtClean="0"/>
              <a:pPr/>
              <a:t>‹#›</a:t>
            </a:fld>
            <a:endParaRPr lang="en-US"/>
          </a:p>
        </p:txBody>
      </p:sp>
    </p:spTree>
    <p:extLst>
      <p:ext uri="{BB962C8B-B14F-4D97-AF65-F5344CB8AC3E}">
        <p14:creationId xmlns:p14="http://schemas.microsoft.com/office/powerpoint/2010/main" xmlns="" val="11782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1CD160-5B31-439F-9F9D-B9127D6CB5F8}" type="slidenum">
              <a:rPr lang="en-US" smtClean="0"/>
              <a:pPr/>
              <a:t>1</a:t>
            </a:fld>
            <a:endParaRPr lang="en-US"/>
          </a:p>
        </p:txBody>
      </p:sp>
    </p:spTree>
    <p:extLst>
      <p:ext uri="{BB962C8B-B14F-4D97-AF65-F5344CB8AC3E}">
        <p14:creationId xmlns:p14="http://schemas.microsoft.com/office/powerpoint/2010/main" xmlns="" val="1115005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Pressure force inside</a:t>
            </a:r>
          </a:p>
          <a:p>
            <a:pPr marL="628650" lvl="1" indent="-171450">
              <a:buFont typeface="Arial" panose="020B0604020202020204" pitchFamily="34" charset="0"/>
              <a:buChar char="•"/>
            </a:pPr>
            <a:r>
              <a:rPr lang="en-US" baseline="0" dirty="0" smtClean="0"/>
              <a:t>Based on volume</a:t>
            </a:r>
          </a:p>
          <a:p>
            <a:pPr marL="171450" lvl="0" indent="-171450">
              <a:buFont typeface="Arial" panose="020B0604020202020204" pitchFamily="34" charset="0"/>
              <a:buChar char="•"/>
            </a:pPr>
            <a:r>
              <a:rPr lang="en-US" baseline="0" dirty="0" smtClean="0"/>
              <a:t>Balloon like objects</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11</a:t>
            </a:fld>
            <a:endParaRPr lang="en-US"/>
          </a:p>
        </p:txBody>
      </p:sp>
    </p:spTree>
    <p:extLst>
      <p:ext uri="{BB962C8B-B14F-4D97-AF65-F5344CB8AC3E}">
        <p14:creationId xmlns:p14="http://schemas.microsoft.com/office/powerpoint/2010/main" xmlns="" val="3450016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 used to solve</a:t>
            </a:r>
            <a:r>
              <a:rPr lang="en-US" baseline="0" dirty="0" smtClean="0"/>
              <a:t> generalized </a:t>
            </a:r>
            <a:r>
              <a:rPr lang="en-US" baseline="0" dirty="0" err="1" smtClean="0"/>
              <a:t>hooke’s</a:t>
            </a:r>
            <a:r>
              <a:rPr lang="en-US" baseline="0" dirty="0" smtClean="0"/>
              <a:t> law, swap that with breaks volume</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12</a:t>
            </a:fld>
            <a:endParaRPr lang="en-US"/>
          </a:p>
        </p:txBody>
      </p:sp>
    </p:spTree>
    <p:extLst>
      <p:ext uri="{BB962C8B-B14F-4D97-AF65-F5344CB8AC3E}">
        <p14:creationId xmlns:p14="http://schemas.microsoft.com/office/powerpoint/2010/main" xmlns="" val="1122391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Strain: related to deviation from equilibrium position</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14</a:t>
            </a:fld>
            <a:endParaRPr lang="en-US"/>
          </a:p>
        </p:txBody>
      </p:sp>
    </p:spTree>
    <p:extLst>
      <p:ext uri="{BB962C8B-B14F-4D97-AF65-F5344CB8AC3E}">
        <p14:creationId xmlns:p14="http://schemas.microsoft.com/office/powerpoint/2010/main" xmlns="" val="3286913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Why linearize?</a:t>
            </a:r>
          </a:p>
          <a:p>
            <a:pPr marL="171450" indent="-171450">
              <a:buFont typeface="Arial" panose="020B0604020202020204" pitchFamily="34" charset="0"/>
              <a:buChar char="•"/>
            </a:pPr>
            <a:r>
              <a:rPr lang="en-US" dirty="0" smtClean="0"/>
              <a:t>Problems</a:t>
            </a:r>
          </a:p>
          <a:p>
            <a:pPr marL="171450" indent="-171450">
              <a:buFont typeface="Arial" panose="020B0604020202020204" pitchFamily="34" charset="0"/>
              <a:buChar char="•"/>
            </a:pPr>
            <a:r>
              <a:rPr lang="en-US" dirty="0" smtClean="0"/>
              <a:t>Stiffness warping</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15</a:t>
            </a:fld>
            <a:endParaRPr lang="en-US"/>
          </a:p>
        </p:txBody>
      </p:sp>
    </p:spTree>
    <p:extLst>
      <p:ext uri="{BB962C8B-B14F-4D97-AF65-F5344CB8AC3E}">
        <p14:creationId xmlns:p14="http://schemas.microsoft.com/office/powerpoint/2010/main" xmlns="" val="865315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Coupling</a:t>
            </a:r>
          </a:p>
          <a:p>
            <a:pPr marL="171450" indent="-171450">
              <a:buFont typeface="Arial" panose="020B0604020202020204" pitchFamily="34" charset="0"/>
              <a:buChar char="•"/>
            </a:pPr>
            <a:r>
              <a:rPr lang="en-US" baseline="0" dirty="0" smtClean="0"/>
              <a:t>Embedding</a:t>
            </a:r>
          </a:p>
          <a:p>
            <a:pPr marL="171450" indent="-171450">
              <a:buFont typeface="Arial" panose="020B0604020202020204" pitchFamily="34" charset="0"/>
              <a:buChar char="•"/>
            </a:pPr>
            <a:r>
              <a:rPr lang="en-US" baseline="0" dirty="0" smtClean="0"/>
              <a:t>Mention picture</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16</a:t>
            </a:fld>
            <a:endParaRPr lang="en-US"/>
          </a:p>
        </p:txBody>
      </p:sp>
    </p:spTree>
    <p:extLst>
      <p:ext uri="{BB962C8B-B14F-4D97-AF65-F5344CB8AC3E}">
        <p14:creationId xmlns:p14="http://schemas.microsoft.com/office/powerpoint/2010/main" xmlns="" val="2127115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simulations sequentially</a:t>
            </a:r>
          </a:p>
          <a:p>
            <a:r>
              <a:rPr lang="en-US" dirty="0" smtClean="0"/>
              <a:t>Use other system’s previous results in the next step</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17</a:t>
            </a:fld>
            <a:endParaRPr lang="en-US"/>
          </a:p>
        </p:txBody>
      </p:sp>
    </p:spTree>
    <p:extLst>
      <p:ext uri="{BB962C8B-B14F-4D97-AF65-F5344CB8AC3E}">
        <p14:creationId xmlns:p14="http://schemas.microsoft.com/office/powerpoint/2010/main" xmlns="" val="136000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remove title and expand further down with 1-2</a:t>
            </a:r>
            <a:r>
              <a:rPr lang="en-US" baseline="0" dirty="0" smtClean="0"/>
              <a:t> way as title</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18</a:t>
            </a:fld>
            <a:endParaRPr lang="en-US"/>
          </a:p>
        </p:txBody>
      </p:sp>
    </p:spTree>
    <p:extLst>
      <p:ext uri="{BB962C8B-B14F-4D97-AF65-F5344CB8AC3E}">
        <p14:creationId xmlns:p14="http://schemas.microsoft.com/office/powerpoint/2010/main" xmlns="" val="1863765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Extra expensive</a:t>
            </a:r>
          </a:p>
          <a:p>
            <a:pPr marL="628650" lvl="1" indent="-171450">
              <a:buFont typeface="Arial" panose="020B0604020202020204" pitchFamily="34" charset="0"/>
              <a:buChar char="•"/>
            </a:pPr>
            <a:r>
              <a:rPr lang="en-US" baseline="0" dirty="0" smtClean="0"/>
              <a:t>Not just time(A) + time(B) + time(Coupling)</a:t>
            </a:r>
          </a:p>
          <a:p>
            <a:pPr marL="171450" lvl="0" indent="-171450">
              <a:buFont typeface="Arial" panose="020B0604020202020204" pitchFamily="34" charset="0"/>
              <a:buChar char="•"/>
            </a:pPr>
            <a:r>
              <a:rPr lang="en-US" baseline="0" dirty="0" smtClean="0"/>
              <a:t>Rigid body spring example</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19</a:t>
            </a:fld>
            <a:endParaRPr lang="en-US"/>
          </a:p>
        </p:txBody>
      </p:sp>
    </p:spTree>
    <p:extLst>
      <p:ext uri="{BB962C8B-B14F-4D97-AF65-F5344CB8AC3E}">
        <p14:creationId xmlns:p14="http://schemas.microsoft.com/office/powerpoint/2010/main" xmlns="" val="1020260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now talk about these in</a:t>
            </a:r>
            <a:r>
              <a:rPr lang="en-US" baseline="0" dirty="0" smtClean="0"/>
              <a:t> context of my thesis. </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21</a:t>
            </a:fld>
            <a:endParaRPr lang="en-US"/>
          </a:p>
        </p:txBody>
      </p:sp>
    </p:spTree>
    <p:extLst>
      <p:ext uri="{BB962C8B-B14F-4D97-AF65-F5344CB8AC3E}">
        <p14:creationId xmlns:p14="http://schemas.microsoft.com/office/powerpoint/2010/main" xmlns="" val="2522335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1CD160-5B31-439F-9F9D-B9127D6CB5F8}" type="slidenum">
              <a:rPr lang="en-US" smtClean="0"/>
              <a:pPr/>
              <a:t>25</a:t>
            </a:fld>
            <a:endParaRPr lang="en-US"/>
          </a:p>
        </p:txBody>
      </p:sp>
    </p:spTree>
    <p:extLst>
      <p:ext uri="{BB962C8B-B14F-4D97-AF65-F5344CB8AC3E}">
        <p14:creationId xmlns:p14="http://schemas.microsoft.com/office/powerpoint/2010/main" xmlns="" val="1969216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Thesis about multi-physics</a:t>
            </a:r>
          </a:p>
          <a:p>
            <a:pPr marL="171450" indent="-171450">
              <a:buFont typeface="Arial" panose="020B0604020202020204" pitchFamily="34" charset="0"/>
              <a:buChar char="•"/>
            </a:pPr>
            <a:r>
              <a:rPr lang="en-US" baseline="0" dirty="0" smtClean="0"/>
              <a:t>Issue because of assumptions</a:t>
            </a:r>
          </a:p>
          <a:p>
            <a:pPr marL="628650" lvl="1" indent="-171450">
              <a:buFont typeface="Arial" panose="020B0604020202020204" pitchFamily="34" charset="0"/>
              <a:buChar char="•"/>
            </a:pPr>
            <a:r>
              <a:rPr lang="en-US" baseline="0" dirty="0" smtClean="0"/>
              <a:t>Mention forces on rigid bodies</a:t>
            </a:r>
          </a:p>
          <a:p>
            <a:pPr marL="171450" lvl="0" indent="-171450">
              <a:buFont typeface="Arial" panose="020B0604020202020204" pitchFamily="34" charset="0"/>
              <a:buChar char="•"/>
            </a:pPr>
            <a:r>
              <a:rPr lang="en-US" baseline="0" dirty="0" smtClean="0"/>
              <a:t>Important for shown reason</a:t>
            </a:r>
          </a:p>
          <a:p>
            <a:pPr marL="171450" lvl="0" indent="-171450">
              <a:buFont typeface="Arial" panose="020B0604020202020204" pitchFamily="34" charset="0"/>
              <a:buChar char="•"/>
            </a:pPr>
            <a:r>
              <a:rPr lang="en-US" baseline="0" dirty="0" smtClean="0"/>
              <a:t>Talk about different models</a:t>
            </a:r>
          </a:p>
          <a:p>
            <a:pPr marL="171450" lvl="0" indent="-171450">
              <a:buFont typeface="Arial" panose="020B0604020202020204" pitchFamily="34" charset="0"/>
              <a:buChar char="•"/>
            </a:pPr>
            <a:r>
              <a:rPr lang="en-US" baseline="0" dirty="0" smtClean="0"/>
              <a:t>Discrete not continuous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2</a:t>
            </a:fld>
            <a:endParaRPr lang="en-US"/>
          </a:p>
        </p:txBody>
      </p:sp>
    </p:spTree>
    <p:extLst>
      <p:ext uri="{BB962C8B-B14F-4D97-AF65-F5344CB8AC3E}">
        <p14:creationId xmlns:p14="http://schemas.microsoft.com/office/powerpoint/2010/main" xmlns="" val="1106185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Efficiency:</a:t>
            </a:r>
          </a:p>
          <a:p>
            <a:pPr marL="628650" lvl="1" indent="-171450">
              <a:buFont typeface="Arial" panose="020B0604020202020204" pitchFamily="34" charset="0"/>
              <a:buChar char="•"/>
            </a:pPr>
            <a:r>
              <a:rPr lang="en-US" dirty="0" smtClean="0"/>
              <a:t>Embedding</a:t>
            </a:r>
            <a:r>
              <a:rPr lang="en-US" baseline="0" dirty="0" smtClean="0"/>
              <a:t> slows primary</a:t>
            </a:r>
          </a:p>
          <a:p>
            <a:pPr marL="628650" lvl="1" indent="-171450">
              <a:buFont typeface="Arial" panose="020B0604020202020204" pitchFamily="34" charset="0"/>
              <a:buChar char="•"/>
            </a:pPr>
            <a:r>
              <a:rPr lang="en-US" baseline="0" dirty="0" smtClean="0"/>
              <a:t>Coupling slows to most expensive</a:t>
            </a:r>
          </a:p>
          <a:p>
            <a:pPr marL="171450" lvl="0" indent="-171450">
              <a:buFont typeface="Arial" panose="020B0604020202020204" pitchFamily="34" charset="0"/>
              <a:buChar char="•"/>
            </a:pPr>
            <a:r>
              <a:rPr lang="en-US" baseline="0" dirty="0" smtClean="0"/>
              <a:t>Accuracy:</a:t>
            </a:r>
          </a:p>
          <a:p>
            <a:pPr marL="628650" lvl="1" indent="-171450">
              <a:buFont typeface="Arial" panose="020B0604020202020204" pitchFamily="34" charset="0"/>
              <a:buChar char="•"/>
            </a:pPr>
            <a:r>
              <a:rPr lang="en-US" baseline="0" dirty="0" smtClean="0"/>
              <a:t>Coupling more accurate</a:t>
            </a:r>
          </a:p>
          <a:p>
            <a:pPr marL="628650" lvl="1" indent="-171450">
              <a:buFont typeface="Arial" panose="020B0604020202020204" pitchFamily="34" charset="0"/>
              <a:buChar char="•"/>
            </a:pPr>
            <a:r>
              <a:rPr lang="en-US" baseline="0" dirty="0" smtClean="0"/>
              <a:t>Embedding believable</a:t>
            </a:r>
          </a:p>
          <a:p>
            <a:pPr marL="171450" lvl="0" indent="-171450">
              <a:buFont typeface="Arial" panose="020B0604020202020204" pitchFamily="34" charset="0"/>
              <a:buChar char="•"/>
            </a:pPr>
            <a:r>
              <a:rPr lang="en-US" baseline="0" dirty="0" smtClean="0"/>
              <a:t>Scalability:</a:t>
            </a:r>
          </a:p>
          <a:p>
            <a:pPr marL="628650" lvl="1" indent="-171450">
              <a:buFont typeface="Arial" panose="020B0604020202020204" pitchFamily="34" charset="0"/>
              <a:buChar char="•"/>
            </a:pPr>
            <a:r>
              <a:rPr lang="en-US" dirty="0" smtClean="0"/>
              <a:t>Coupling doesn’t scale</a:t>
            </a:r>
          </a:p>
          <a:p>
            <a:pPr marL="628650" lvl="1" indent="-171450">
              <a:buFont typeface="Arial" panose="020B0604020202020204" pitchFamily="34" charset="0"/>
              <a:buChar char="•"/>
            </a:pPr>
            <a:r>
              <a:rPr lang="en-US" dirty="0" smtClean="0"/>
              <a:t>Embedding scales</a:t>
            </a:r>
            <a:r>
              <a:rPr lang="en-US" baseline="0" dirty="0" smtClean="0"/>
              <a:t> and is simple</a:t>
            </a:r>
          </a:p>
          <a:p>
            <a:pPr marL="628650" lvl="1" indent="-171450">
              <a:buFont typeface="Arial" panose="020B0604020202020204" pitchFamily="34" charset="0"/>
              <a:buChar char="•"/>
            </a:pPr>
            <a:r>
              <a:rPr lang="en-US" baseline="0" dirty="0" smtClean="0"/>
              <a:t>Extra forces</a:t>
            </a:r>
          </a:p>
          <a:p>
            <a:pPr marL="628650" lvl="1" indent="-171450">
              <a:buFont typeface="Arial" panose="020B0604020202020204" pitchFamily="34" charset="0"/>
              <a:buChar char="•"/>
            </a:pPr>
            <a:r>
              <a:rPr lang="en-US" baseline="0" dirty="0" smtClean="0"/>
              <a:t>Embedding inherits PGS mass ratio issues</a:t>
            </a:r>
          </a:p>
          <a:p>
            <a:pPr marL="171450" lvl="0" indent="-171450">
              <a:buFont typeface="Arial" panose="020B0604020202020204" pitchFamily="34" charset="0"/>
              <a:buChar char="•"/>
            </a:pPr>
            <a:r>
              <a:rPr lang="en-US" baseline="0" dirty="0" smtClean="0"/>
              <a:t>Modifications:</a:t>
            </a:r>
          </a:p>
          <a:p>
            <a:pPr marL="628650" lvl="1" indent="-171450">
              <a:buFont typeface="Arial" panose="020B0604020202020204" pitchFamily="34" charset="0"/>
              <a:buChar char="•"/>
            </a:pPr>
            <a:r>
              <a:rPr lang="en-US" dirty="0" smtClean="0"/>
              <a:t>Both</a:t>
            </a:r>
            <a:r>
              <a:rPr lang="en-US" baseline="0" dirty="0" smtClean="0"/>
              <a:t> required</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29</a:t>
            </a:fld>
            <a:endParaRPr lang="en-US"/>
          </a:p>
        </p:txBody>
      </p:sp>
    </p:spTree>
    <p:extLst>
      <p:ext uri="{BB962C8B-B14F-4D97-AF65-F5344CB8AC3E}">
        <p14:creationId xmlns:p14="http://schemas.microsoft.com/office/powerpoint/2010/main" xmlns="" val="37206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a:t>
            </a:r>
            <a:r>
              <a:rPr lang="en-US" baseline="0" dirty="0" smtClean="0"/>
              <a:t> rigid body </a:t>
            </a:r>
            <a:r>
              <a:rPr lang="en-US" baseline="0" dirty="0" err="1" smtClean="0"/>
              <a:t>vs</a:t>
            </a:r>
            <a:r>
              <a:rPr lang="en-US" baseline="0" dirty="0" smtClean="0"/>
              <a:t> fem cube graph</a:t>
            </a:r>
          </a:p>
          <a:p>
            <a:r>
              <a:rPr lang="en-US" baseline="0" dirty="0" smtClean="0"/>
              <a:t>Maybe total rigid body count (element </a:t>
            </a:r>
            <a:r>
              <a:rPr lang="en-US" baseline="0" smtClean="0"/>
              <a:t>count stuff)</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1CD160-5B31-439F-9F9D-B9127D6CB5F8}" type="slidenum">
              <a:rPr lang="en-US" smtClean="0"/>
              <a:pPr/>
              <a:t>31</a:t>
            </a:fld>
            <a:endParaRPr lang="en-US"/>
          </a:p>
        </p:txBody>
      </p:sp>
    </p:spTree>
    <p:extLst>
      <p:ext uri="{BB962C8B-B14F-4D97-AF65-F5344CB8AC3E}">
        <p14:creationId xmlns:p14="http://schemas.microsoft.com/office/powerpoint/2010/main" xmlns="" val="3939018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Thesis about multi-physics</a:t>
            </a:r>
          </a:p>
          <a:p>
            <a:pPr marL="171450" indent="-171450">
              <a:buFont typeface="Arial" panose="020B0604020202020204" pitchFamily="34" charset="0"/>
              <a:buChar char="•"/>
            </a:pPr>
            <a:r>
              <a:rPr lang="en-US" baseline="0" dirty="0" smtClean="0"/>
              <a:t>Issue because of assumptions</a:t>
            </a:r>
          </a:p>
          <a:p>
            <a:pPr marL="628650" lvl="1" indent="-171450">
              <a:buFont typeface="Arial" panose="020B0604020202020204" pitchFamily="34" charset="0"/>
              <a:buChar char="•"/>
            </a:pPr>
            <a:r>
              <a:rPr lang="en-US" baseline="0" dirty="0" smtClean="0"/>
              <a:t>Mention forces on rigid bodies</a:t>
            </a:r>
          </a:p>
          <a:p>
            <a:pPr marL="171450" lvl="0" indent="-171450">
              <a:buFont typeface="Arial" panose="020B0604020202020204" pitchFamily="34" charset="0"/>
              <a:buChar char="•"/>
            </a:pPr>
            <a:r>
              <a:rPr lang="en-US" baseline="0" dirty="0" smtClean="0"/>
              <a:t>Important for shown reason</a:t>
            </a:r>
          </a:p>
          <a:p>
            <a:pPr marL="171450" lvl="0" indent="-171450">
              <a:buFont typeface="Arial" panose="020B0604020202020204" pitchFamily="34" charset="0"/>
              <a:buChar char="•"/>
            </a:pPr>
            <a:r>
              <a:rPr lang="en-US" baseline="0" dirty="0" smtClean="0"/>
              <a:t>Talk about different models</a:t>
            </a:r>
          </a:p>
          <a:p>
            <a:pPr marL="171450" lvl="0" indent="-171450">
              <a:buFont typeface="Arial" panose="020B0604020202020204" pitchFamily="34" charset="0"/>
              <a:buChar char="•"/>
            </a:pPr>
            <a:r>
              <a:rPr lang="en-US" baseline="0" dirty="0" smtClean="0"/>
              <a:t>Discrete not continuous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33</a:t>
            </a:fld>
            <a:endParaRPr lang="en-US"/>
          </a:p>
        </p:txBody>
      </p:sp>
    </p:spTree>
    <p:extLst>
      <p:ext uri="{BB962C8B-B14F-4D97-AF65-F5344CB8AC3E}">
        <p14:creationId xmlns:p14="http://schemas.microsoft.com/office/powerpoint/2010/main" xmlns="" val="1106185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What is a rigid body?</a:t>
            </a:r>
          </a:p>
          <a:p>
            <a:pPr marL="171450" indent="-171450">
              <a:buFont typeface="Arial" panose="020B0604020202020204" pitchFamily="34" charset="0"/>
              <a:buChar char="•"/>
            </a:pPr>
            <a:r>
              <a:rPr lang="en-US" baseline="0" dirty="0" smtClean="0"/>
              <a:t>Common metrics</a:t>
            </a:r>
          </a:p>
        </p:txBody>
      </p:sp>
      <p:sp>
        <p:nvSpPr>
          <p:cNvPr id="4" name="Slide Number Placeholder 3"/>
          <p:cNvSpPr>
            <a:spLocks noGrp="1"/>
          </p:cNvSpPr>
          <p:nvPr>
            <p:ph type="sldNum" sz="quarter" idx="10"/>
          </p:nvPr>
        </p:nvSpPr>
        <p:spPr/>
        <p:txBody>
          <a:bodyPr/>
          <a:lstStyle/>
          <a:p>
            <a:fld id="{771CD160-5B31-439F-9F9D-B9127D6CB5F8}" type="slidenum">
              <a:rPr lang="en-US" smtClean="0"/>
              <a:pPr/>
              <a:t>34</a:t>
            </a:fld>
            <a:endParaRPr lang="en-US"/>
          </a:p>
        </p:txBody>
      </p:sp>
    </p:spTree>
    <p:extLst>
      <p:ext uri="{BB962C8B-B14F-4D97-AF65-F5344CB8AC3E}">
        <p14:creationId xmlns:p14="http://schemas.microsoft.com/office/powerpoint/2010/main" xmlns="" val="79290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Explain each </a:t>
            </a:r>
            <a:r>
              <a:rPr lang="en-US" baseline="0" dirty="0" err="1" smtClean="0"/>
              <a:t>paramter</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35</a:t>
            </a:fld>
            <a:endParaRPr lang="en-US"/>
          </a:p>
        </p:txBody>
      </p:sp>
    </p:spTree>
    <p:extLst>
      <p:ext uri="{BB962C8B-B14F-4D97-AF65-F5344CB8AC3E}">
        <p14:creationId xmlns:p14="http://schemas.microsoft.com/office/powerpoint/2010/main" xmlns="" val="2774735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What is a penalty method?</a:t>
            </a:r>
          </a:p>
          <a:p>
            <a:pPr marL="171450" indent="-171450">
              <a:buFont typeface="Arial" panose="020B0604020202020204" pitchFamily="34" charset="0"/>
              <a:buChar char="•"/>
            </a:pPr>
            <a:r>
              <a:rPr lang="en-US" baseline="0" dirty="0" smtClean="0"/>
              <a:t>Problems</a:t>
            </a:r>
          </a:p>
          <a:p>
            <a:pPr marL="628650" lvl="1" indent="-171450">
              <a:buFont typeface="Arial" panose="020B0604020202020204" pitchFamily="34" charset="0"/>
              <a:buChar char="•"/>
            </a:pPr>
            <a:r>
              <a:rPr lang="en-US" baseline="0" dirty="0" smtClean="0"/>
              <a:t>Extra speed</a:t>
            </a:r>
          </a:p>
          <a:p>
            <a:pPr marL="628650" lvl="1" indent="-171450">
              <a:buFont typeface="Arial" panose="020B0604020202020204" pitchFamily="34" charset="0"/>
              <a:buChar char="•"/>
            </a:pPr>
            <a:r>
              <a:rPr lang="en-US" baseline="0" dirty="0" smtClean="0"/>
              <a:t>Not physical</a:t>
            </a:r>
          </a:p>
          <a:p>
            <a:pPr marL="628650" lvl="1" indent="-171450">
              <a:buFont typeface="Arial" panose="020B0604020202020204" pitchFamily="34" charset="0"/>
              <a:buChar char="•"/>
            </a:pPr>
            <a:r>
              <a:rPr lang="en-US" baseline="0" dirty="0" smtClean="0"/>
              <a:t>Extra restitution</a:t>
            </a:r>
          </a:p>
          <a:p>
            <a:pPr marL="628650" lvl="1" indent="-171450">
              <a:buFont typeface="Arial" panose="020B0604020202020204" pitchFamily="34" charset="0"/>
              <a:buChar char="•"/>
            </a:pPr>
            <a:r>
              <a:rPr lang="en-US" baseline="0" dirty="0" smtClean="0"/>
              <a:t>Different time steps</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36</a:t>
            </a:fld>
            <a:endParaRPr lang="en-US"/>
          </a:p>
        </p:txBody>
      </p:sp>
    </p:spTree>
    <p:extLst>
      <p:ext uri="{BB962C8B-B14F-4D97-AF65-F5344CB8AC3E}">
        <p14:creationId xmlns:p14="http://schemas.microsoft.com/office/powerpoint/2010/main" xmlns="" val="2713259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instantaneous force</a:t>
            </a:r>
          </a:p>
          <a:p>
            <a:pPr marL="171450" indent="-171450">
              <a:buFont typeface="Arial" panose="020B0604020202020204" pitchFamily="34" charset="0"/>
              <a:buChar char="•"/>
            </a:pPr>
            <a:r>
              <a:rPr lang="en-US" dirty="0" smtClean="0"/>
              <a:t>Compute</a:t>
            </a:r>
            <a:r>
              <a:rPr lang="en-US" baseline="0" dirty="0" smtClean="0"/>
              <a:t> j to apply to each object</a:t>
            </a:r>
          </a:p>
          <a:p>
            <a:pPr marL="171450" indent="-171450">
              <a:buFont typeface="Arial" panose="020B0604020202020204" pitchFamily="34" charset="0"/>
              <a:buChar char="•"/>
            </a:pPr>
            <a:r>
              <a:rPr lang="en-US" baseline="0" dirty="0" smtClean="0"/>
              <a:t>Updated shown below</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37</a:t>
            </a:fld>
            <a:endParaRPr lang="en-US"/>
          </a:p>
        </p:txBody>
      </p:sp>
    </p:spTree>
    <p:extLst>
      <p:ext uri="{BB962C8B-B14F-4D97-AF65-F5344CB8AC3E}">
        <p14:creationId xmlns:p14="http://schemas.microsoft.com/office/powerpoint/2010/main" xmlns="" val="1310261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Usual integration</a:t>
            </a:r>
          </a:p>
          <a:p>
            <a:pPr marL="628650" lvl="1" indent="-171450">
              <a:buFont typeface="Arial" panose="020B0604020202020204" pitchFamily="34" charset="0"/>
              <a:buChar char="•"/>
            </a:pPr>
            <a:r>
              <a:rPr lang="en-US" dirty="0" smtClean="0"/>
              <a:t>Objects at rest bounce</a:t>
            </a:r>
          </a:p>
          <a:p>
            <a:pPr marL="171450" lvl="0" indent="-171450">
              <a:buFont typeface="Arial" panose="020B0604020202020204" pitchFamily="34" charset="0"/>
              <a:buChar char="•"/>
            </a:pPr>
            <a:r>
              <a:rPr lang="en-US" dirty="0" smtClean="0"/>
              <a:t>Concept of collision vs.</a:t>
            </a:r>
            <a:r>
              <a:rPr lang="en-US" baseline="0" dirty="0" smtClean="0"/>
              <a:t> contact</a:t>
            </a:r>
          </a:p>
          <a:p>
            <a:pPr marL="171450" lvl="0" indent="-171450">
              <a:buFont typeface="Arial" panose="020B0604020202020204" pitchFamily="34" charset="0"/>
              <a:buChar char="•"/>
            </a:pPr>
            <a:r>
              <a:rPr lang="en-US" baseline="0" dirty="0" smtClean="0"/>
              <a:t>Velocity threshold</a:t>
            </a:r>
          </a:p>
          <a:p>
            <a:pPr marL="171450" lvl="0" indent="-171450">
              <a:buFont typeface="Arial" panose="020B0604020202020204" pitchFamily="34" charset="0"/>
              <a:buChar char="•"/>
            </a:pPr>
            <a:r>
              <a:rPr lang="en-US" baseline="0" dirty="0" err="1" smtClean="0"/>
              <a:t>Fedkiw</a:t>
            </a:r>
            <a:r>
              <a:rPr lang="en-US" baseline="0" dirty="0" smtClean="0"/>
              <a:t> approach</a:t>
            </a:r>
          </a:p>
          <a:p>
            <a:pPr marL="628650" lvl="1" indent="-171450">
              <a:buFont typeface="Arial" panose="020B0604020202020204" pitchFamily="34" charset="0"/>
              <a:buChar char="•"/>
            </a:pPr>
            <a:r>
              <a:rPr lang="en-US" baseline="0" dirty="0" smtClean="0"/>
              <a:t>Objects at rest don’t bounce</a:t>
            </a:r>
          </a:p>
          <a:p>
            <a:pPr marL="628650" lvl="1" indent="-171450">
              <a:buFont typeface="Arial" panose="020B0604020202020204" pitchFamily="34" charset="0"/>
              <a:buChar char="•"/>
            </a:pPr>
            <a:r>
              <a:rPr lang="en-US" baseline="0" dirty="0" smtClean="0"/>
              <a:t>Shock step for extra stability</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38</a:t>
            </a:fld>
            <a:endParaRPr lang="en-US"/>
          </a:p>
        </p:txBody>
      </p:sp>
    </p:spTree>
    <p:extLst>
      <p:ext uri="{BB962C8B-B14F-4D97-AF65-F5344CB8AC3E}">
        <p14:creationId xmlns:p14="http://schemas.microsoft.com/office/powerpoint/2010/main" xmlns="" val="4095598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Lagrange mechanics</a:t>
            </a:r>
          </a:p>
          <a:p>
            <a:pPr marL="628650" lvl="1" indent="-171450">
              <a:buFont typeface="Arial" panose="020B0604020202020204" pitchFamily="34" charset="0"/>
              <a:buChar char="•"/>
            </a:pPr>
            <a:r>
              <a:rPr lang="en-US" baseline="0" dirty="0" smtClean="0"/>
              <a:t>Solve for Q</a:t>
            </a:r>
          </a:p>
          <a:p>
            <a:pPr marL="171450" lvl="0" indent="-171450">
              <a:buFont typeface="Arial" panose="020B0604020202020204" pitchFamily="34" charset="0"/>
              <a:buChar char="•"/>
            </a:pPr>
            <a:r>
              <a:rPr lang="en-US" baseline="0" dirty="0" smtClean="0"/>
              <a:t>Sequential impulses (Catto)</a:t>
            </a:r>
          </a:p>
          <a:p>
            <a:pPr marL="171450" lvl="0" indent="-171450">
              <a:buFont typeface="Arial" panose="020B0604020202020204" pitchFamily="34" charset="0"/>
              <a:buChar char="•"/>
            </a:pPr>
            <a:r>
              <a:rPr lang="en-US" baseline="0" dirty="0" smtClean="0"/>
              <a:t>Penetration (Baumgarte)</a:t>
            </a:r>
          </a:p>
          <a:p>
            <a:pPr marL="628650" lvl="1" indent="-171450">
              <a:buFont typeface="Arial" panose="020B0604020202020204" pitchFamily="34" charset="0"/>
              <a:buChar char="•"/>
            </a:pPr>
            <a:r>
              <a:rPr lang="en-US" baseline="0" dirty="0" smtClean="0"/>
              <a:t>“Penalty force”</a:t>
            </a:r>
          </a:p>
          <a:p>
            <a:pPr marL="628650" lvl="1" indent="-171450">
              <a:buFont typeface="Arial" panose="020B0604020202020204" pitchFamily="34" charset="0"/>
              <a:buChar char="•"/>
            </a:pPr>
            <a:r>
              <a:rPr lang="en-US" baseline="0" dirty="0" smtClean="0"/>
              <a:t>Constraints can apply negative impulses that don’t reverse</a:t>
            </a:r>
          </a:p>
        </p:txBody>
      </p:sp>
      <p:sp>
        <p:nvSpPr>
          <p:cNvPr id="4" name="Slide Number Placeholder 3"/>
          <p:cNvSpPr>
            <a:spLocks noGrp="1"/>
          </p:cNvSpPr>
          <p:nvPr>
            <p:ph type="sldNum" sz="quarter" idx="10"/>
          </p:nvPr>
        </p:nvSpPr>
        <p:spPr/>
        <p:txBody>
          <a:bodyPr/>
          <a:lstStyle/>
          <a:p>
            <a:fld id="{771CD160-5B31-439F-9F9D-B9127D6CB5F8}" type="slidenum">
              <a:rPr lang="en-US" smtClean="0"/>
              <a:pPr/>
              <a:t>39</a:t>
            </a:fld>
            <a:endParaRPr lang="en-US"/>
          </a:p>
        </p:txBody>
      </p:sp>
    </p:spTree>
    <p:extLst>
      <p:ext uri="{BB962C8B-B14F-4D97-AF65-F5344CB8AC3E}">
        <p14:creationId xmlns:p14="http://schemas.microsoft.com/office/powerpoint/2010/main" xmlns="" val="3614242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What is a rigid body?</a:t>
            </a:r>
          </a:p>
          <a:p>
            <a:pPr marL="171450" indent="-171450">
              <a:buFont typeface="Arial" panose="020B0604020202020204" pitchFamily="34" charset="0"/>
              <a:buChar char="•"/>
            </a:pPr>
            <a:r>
              <a:rPr lang="en-US" baseline="0" dirty="0" smtClean="0"/>
              <a:t>Common metrics</a:t>
            </a:r>
          </a:p>
        </p:txBody>
      </p:sp>
      <p:sp>
        <p:nvSpPr>
          <p:cNvPr id="4" name="Slide Number Placeholder 3"/>
          <p:cNvSpPr>
            <a:spLocks noGrp="1"/>
          </p:cNvSpPr>
          <p:nvPr>
            <p:ph type="sldNum" sz="quarter" idx="10"/>
          </p:nvPr>
        </p:nvSpPr>
        <p:spPr/>
        <p:txBody>
          <a:bodyPr/>
          <a:lstStyle/>
          <a:p>
            <a:fld id="{771CD160-5B31-439F-9F9D-B9127D6CB5F8}" type="slidenum">
              <a:rPr lang="en-US" smtClean="0"/>
              <a:pPr/>
              <a:t>3</a:t>
            </a:fld>
            <a:endParaRPr lang="en-US"/>
          </a:p>
        </p:txBody>
      </p:sp>
    </p:spTree>
    <p:extLst>
      <p:ext uri="{BB962C8B-B14F-4D97-AF65-F5344CB8AC3E}">
        <p14:creationId xmlns:p14="http://schemas.microsoft.com/office/powerpoint/2010/main" xmlns="" val="79290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What is a Jacobian?</a:t>
            </a:r>
          </a:p>
          <a:p>
            <a:pPr marL="628650" lvl="1" indent="-171450">
              <a:buFont typeface="Arial" panose="020B0604020202020204" pitchFamily="34" charset="0"/>
              <a:buChar char="•"/>
            </a:pPr>
            <a:r>
              <a:rPr lang="en-US" dirty="0" smtClean="0"/>
              <a:t>Direction to solve</a:t>
            </a:r>
          </a:p>
          <a:p>
            <a:pPr marL="171450" lvl="0" indent="-171450">
              <a:buFont typeface="Arial" panose="020B0604020202020204" pitchFamily="34" charset="0"/>
              <a:buChar char="•"/>
            </a:pPr>
            <a:r>
              <a:rPr lang="en-US" dirty="0" smtClean="0"/>
              <a:t>What is lambda?</a:t>
            </a:r>
          </a:p>
          <a:p>
            <a:pPr marL="628650" lvl="1" indent="-171450">
              <a:buFont typeface="Arial" panose="020B0604020202020204" pitchFamily="34" charset="0"/>
              <a:buChar char="•"/>
            </a:pPr>
            <a:r>
              <a:rPr lang="en-US" dirty="0" smtClean="0"/>
              <a:t>Strength to solve</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40</a:t>
            </a:fld>
            <a:endParaRPr lang="en-US"/>
          </a:p>
        </p:txBody>
      </p:sp>
    </p:spTree>
    <p:extLst>
      <p:ext uri="{BB962C8B-B14F-4D97-AF65-F5344CB8AC3E}">
        <p14:creationId xmlns:p14="http://schemas.microsoft.com/office/powerpoint/2010/main" xmlns="" val="1146419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Allow lots of different joints</a:t>
            </a:r>
          </a:p>
          <a:p>
            <a:pPr marL="171450" indent="-171450">
              <a:buFont typeface="Arial" panose="020B0604020202020204" pitchFamily="34" charset="0"/>
              <a:buChar char="•"/>
            </a:pPr>
            <a:r>
              <a:rPr lang="en-US" baseline="0" dirty="0" smtClean="0"/>
              <a:t>Allow in same system</a:t>
            </a:r>
          </a:p>
          <a:p>
            <a:pPr marL="628650" lvl="1" indent="-171450">
              <a:buFont typeface="Arial" panose="020B0604020202020204" pitchFamily="34" charset="0"/>
              <a:buChar char="•"/>
            </a:pPr>
            <a:r>
              <a:rPr lang="en-US" baseline="0" dirty="0" smtClean="0"/>
              <a:t>Limits</a:t>
            </a:r>
          </a:p>
          <a:p>
            <a:pPr marL="628650" lvl="1" indent="-171450">
              <a:buFont typeface="Arial" panose="020B0604020202020204" pitchFamily="34" charset="0"/>
              <a:buChar char="•"/>
            </a:pPr>
            <a:r>
              <a:rPr lang="en-US" baseline="0" dirty="0" smtClean="0"/>
              <a:t>Motors</a:t>
            </a:r>
          </a:p>
          <a:p>
            <a:pPr marL="628650" lvl="1" indent="-171450">
              <a:buFont typeface="Arial" panose="020B0604020202020204" pitchFamily="34" charset="0"/>
              <a:buChar char="•"/>
            </a:pPr>
            <a:r>
              <a:rPr lang="en-US" baseline="0" dirty="0" smtClean="0"/>
              <a:t>Springs</a:t>
            </a:r>
          </a:p>
          <a:p>
            <a:pPr marL="1085850" lvl="2" indent="-171450">
              <a:buFont typeface="Arial" panose="020B0604020202020204" pitchFamily="34" charset="0"/>
              <a:buChar char="•"/>
            </a:pPr>
            <a:r>
              <a:rPr lang="en-US" baseline="0" dirty="0" smtClean="0"/>
              <a:t>More expensive but more robust than a normal spring</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41</a:t>
            </a:fld>
            <a:endParaRPr lang="en-US"/>
          </a:p>
        </p:txBody>
      </p:sp>
    </p:spTree>
    <p:extLst>
      <p:ext uri="{BB962C8B-B14F-4D97-AF65-F5344CB8AC3E}">
        <p14:creationId xmlns:p14="http://schemas.microsoft.com/office/powerpoint/2010/main" xmlns="" val="401851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smtClean="0"/>
              <a:t>Mass aggregates</a:t>
            </a:r>
          </a:p>
          <a:p>
            <a:pPr marL="628650" lvl="1" indent="-171450" algn="l">
              <a:buFont typeface="Arial" panose="020B0604020202020204" pitchFamily="34" charset="0"/>
              <a:buChar char="•"/>
            </a:pPr>
            <a:r>
              <a:rPr lang="en-US" dirty="0" smtClean="0"/>
              <a:t>Lump mass on nodes</a:t>
            </a:r>
          </a:p>
          <a:p>
            <a:pPr marL="628650" lvl="1" indent="-171450" algn="l">
              <a:buFont typeface="Arial" panose="020B0604020202020204" pitchFamily="34" charset="0"/>
              <a:buChar char="•"/>
            </a:pPr>
            <a:r>
              <a:rPr lang="en-US" dirty="0" smtClean="0"/>
              <a:t>Connected by springs</a:t>
            </a:r>
          </a:p>
          <a:p>
            <a:pPr marL="628650" lvl="1" indent="-171450" algn="l">
              <a:buFont typeface="Arial" panose="020B0604020202020204" pitchFamily="34" charset="0"/>
              <a:buChar char="•"/>
            </a:pPr>
            <a:r>
              <a:rPr lang="en-US" dirty="0" smtClean="0"/>
              <a:t>Nothing</a:t>
            </a:r>
            <a:r>
              <a:rPr lang="en-US" baseline="0" dirty="0" smtClean="0"/>
              <a:t> preserves area/volume</a:t>
            </a:r>
            <a:endParaRPr lang="en-US" dirty="0" smtClean="0"/>
          </a:p>
          <a:p>
            <a:pPr marL="171450" lvl="0" indent="-171450" algn="l">
              <a:buFont typeface="Arial" panose="020B0604020202020204" pitchFamily="34" charset="0"/>
              <a:buChar char="•"/>
            </a:pPr>
            <a:r>
              <a:rPr lang="en-US" dirty="0" smtClean="0"/>
              <a:t>Continuum</a:t>
            </a:r>
          </a:p>
          <a:p>
            <a:pPr marL="628650" lvl="1" indent="-171450" algn="l">
              <a:buFont typeface="Arial" panose="020B0604020202020204" pitchFamily="34" charset="0"/>
              <a:buChar char="•"/>
            </a:pPr>
            <a:r>
              <a:rPr lang="en-US" baseline="0" dirty="0" smtClean="0"/>
              <a:t>Solve for forces within volume</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42</a:t>
            </a:fld>
            <a:endParaRPr lang="en-US"/>
          </a:p>
        </p:txBody>
      </p:sp>
    </p:spTree>
    <p:extLst>
      <p:ext uri="{BB962C8B-B14F-4D97-AF65-F5344CB8AC3E}">
        <p14:creationId xmlns:p14="http://schemas.microsoft.com/office/powerpoint/2010/main" xmlns="" val="12923743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Not physically based</a:t>
            </a:r>
          </a:p>
          <a:p>
            <a:pPr marL="171450" indent="-171450">
              <a:buFont typeface="Arial" panose="020B0604020202020204" pitchFamily="34" charset="0"/>
              <a:buChar char="•"/>
            </a:pPr>
            <a:r>
              <a:rPr lang="en-US" baseline="0" dirty="0" smtClean="0"/>
              <a:t>Mass aggregate</a:t>
            </a:r>
          </a:p>
          <a:p>
            <a:pPr marL="171450" lvl="0" indent="-171450">
              <a:buFont typeface="Arial" panose="020B0604020202020204" pitchFamily="34" charset="0"/>
              <a:buChar char="•"/>
            </a:pPr>
            <a:r>
              <a:rPr lang="en-US" baseline="0" dirty="0" smtClean="0"/>
              <a:t>Infinite stiffness springs</a:t>
            </a:r>
          </a:p>
          <a:p>
            <a:pPr marL="628650" lvl="1" indent="-171450">
              <a:buFont typeface="Arial" panose="020B0604020202020204" pitchFamily="34" charset="0"/>
              <a:buChar char="•"/>
            </a:pPr>
            <a:r>
              <a:rPr lang="en-US" baseline="0" dirty="0" smtClean="0"/>
              <a:t>Why this is good</a:t>
            </a:r>
          </a:p>
          <a:p>
            <a:pPr marL="171450" lvl="0" indent="-171450">
              <a:buFont typeface="Arial" panose="020B0604020202020204" pitchFamily="34" charset="0"/>
              <a:buChar char="•"/>
            </a:pPr>
            <a:r>
              <a:rPr lang="en-US" baseline="0" dirty="0" smtClean="0"/>
              <a:t>Rigid bodies</a:t>
            </a:r>
          </a:p>
          <a:p>
            <a:pPr marL="171450" lvl="0" indent="-171450">
              <a:buFont typeface="Arial" panose="020B0604020202020204" pitchFamily="34" charset="0"/>
              <a:buChar char="•"/>
            </a:pPr>
            <a:r>
              <a:rPr lang="en-US" baseline="0" dirty="0" smtClean="0"/>
              <a:t>Verlet (implicit velocity)</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43</a:t>
            </a:fld>
            <a:endParaRPr lang="en-US"/>
          </a:p>
        </p:txBody>
      </p:sp>
    </p:spTree>
    <p:extLst>
      <p:ext uri="{BB962C8B-B14F-4D97-AF65-F5344CB8AC3E}">
        <p14:creationId xmlns:p14="http://schemas.microsoft.com/office/powerpoint/2010/main" xmlns="" val="649501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Collisions</a:t>
            </a:r>
          </a:p>
          <a:p>
            <a:pPr marL="628650" lvl="1" indent="-171450">
              <a:buFont typeface="Arial" panose="020B0604020202020204" pitchFamily="34" charset="0"/>
              <a:buChar char="•"/>
            </a:pPr>
            <a:r>
              <a:rPr lang="en-US" dirty="0" smtClean="0"/>
              <a:t>Restitution</a:t>
            </a:r>
          </a:p>
          <a:p>
            <a:pPr marL="171450" lvl="0" indent="-171450">
              <a:buFont typeface="Arial" panose="020B0604020202020204" pitchFamily="34" charset="0"/>
              <a:buChar char="•"/>
            </a:pPr>
            <a:r>
              <a:rPr lang="en-US" dirty="0" smtClean="0"/>
              <a:t>Articulated bodies</a:t>
            </a:r>
          </a:p>
          <a:p>
            <a:pPr marL="628650" lvl="1" indent="-171450">
              <a:buFont typeface="Arial" panose="020B0604020202020204" pitchFamily="34" charset="0"/>
              <a:buChar char="•"/>
            </a:pPr>
            <a:r>
              <a:rPr lang="en-US" dirty="0" smtClean="0"/>
              <a:t>Pin</a:t>
            </a:r>
          </a:p>
          <a:p>
            <a:pPr marL="628650" lvl="1" indent="-171450">
              <a:buFont typeface="Arial" panose="020B0604020202020204" pitchFamily="34" charset="0"/>
              <a:buChar char="•"/>
            </a:pPr>
            <a:r>
              <a:rPr lang="en-US" dirty="0" smtClean="0"/>
              <a:t>Hinge</a:t>
            </a:r>
          </a:p>
          <a:p>
            <a:pPr marL="628650" lvl="1" indent="-171450">
              <a:buFont typeface="Arial" panose="020B0604020202020204" pitchFamily="34" charset="0"/>
              <a:buChar char="•"/>
            </a:pPr>
            <a:r>
              <a:rPr lang="en-US" dirty="0" smtClean="0"/>
              <a:t>Ragdolls</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44</a:t>
            </a:fld>
            <a:endParaRPr lang="en-US"/>
          </a:p>
        </p:txBody>
      </p:sp>
    </p:spTree>
    <p:extLst>
      <p:ext uri="{BB962C8B-B14F-4D97-AF65-F5344CB8AC3E}">
        <p14:creationId xmlns:p14="http://schemas.microsoft.com/office/powerpoint/2010/main" xmlns="" val="1301386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Cloth</a:t>
            </a:r>
            <a:endParaRPr lang="en-US" baseline="0" dirty="0"/>
          </a:p>
          <a:p>
            <a:pPr marL="171450" indent="-171450">
              <a:buFont typeface="Arial" panose="020B0604020202020204" pitchFamily="34" charset="0"/>
              <a:buChar char="•"/>
            </a:pPr>
            <a:r>
              <a:rPr lang="en-US" baseline="0" dirty="0" smtClean="0"/>
              <a:t>Problems</a:t>
            </a:r>
          </a:p>
          <a:p>
            <a:pPr marL="628650" lvl="1" indent="-171450">
              <a:buFont typeface="Arial" panose="020B0604020202020204" pitchFamily="34" charset="0"/>
              <a:buChar char="•"/>
            </a:pPr>
            <a:r>
              <a:rPr lang="en-US" baseline="0" dirty="0" smtClean="0"/>
              <a:t>Overly stiff/damp</a:t>
            </a:r>
          </a:p>
          <a:p>
            <a:pPr marL="628650" lvl="1" indent="-171450">
              <a:buFont typeface="Arial" panose="020B0604020202020204" pitchFamily="34" charset="0"/>
              <a:buChar char="•"/>
            </a:pPr>
            <a:r>
              <a:rPr lang="en-US" baseline="0" dirty="0" smtClean="0"/>
              <a:t>What controls upper limit</a:t>
            </a:r>
          </a:p>
          <a:p>
            <a:pPr marL="628650" lvl="1" indent="-171450">
              <a:buFont typeface="Arial" panose="020B0604020202020204" pitchFamily="34" charset="0"/>
              <a:buChar char="•"/>
            </a:pPr>
            <a:r>
              <a:rPr lang="en-US" baseline="0" dirty="0" smtClean="0"/>
              <a:t>Overly restrictive timestep</a:t>
            </a:r>
          </a:p>
          <a:p>
            <a:pPr marL="171450" lvl="0" indent="-171450">
              <a:buFont typeface="Arial" panose="020B0604020202020204" pitchFamily="34" charset="0"/>
              <a:buChar char="•"/>
            </a:pPr>
            <a:r>
              <a:rPr lang="en-US" baseline="0" dirty="0" smtClean="0"/>
              <a:t>Unintuitive </a:t>
            </a:r>
            <a:r>
              <a:rPr lang="en-US" baseline="0" dirty="0" err="1" smtClean="0"/>
              <a:t>params</a:t>
            </a:r>
            <a:endParaRPr lang="en-US" baseline="0" dirty="0" smtClean="0"/>
          </a:p>
        </p:txBody>
      </p:sp>
      <p:sp>
        <p:nvSpPr>
          <p:cNvPr id="4" name="Slide Number Placeholder 3"/>
          <p:cNvSpPr>
            <a:spLocks noGrp="1"/>
          </p:cNvSpPr>
          <p:nvPr>
            <p:ph type="sldNum" sz="quarter" idx="10"/>
          </p:nvPr>
        </p:nvSpPr>
        <p:spPr/>
        <p:txBody>
          <a:bodyPr/>
          <a:lstStyle/>
          <a:p>
            <a:fld id="{771CD160-5B31-439F-9F9D-B9127D6CB5F8}" type="slidenum">
              <a:rPr lang="en-US" smtClean="0"/>
              <a:pPr/>
              <a:t>45</a:t>
            </a:fld>
            <a:endParaRPr lang="en-US"/>
          </a:p>
        </p:txBody>
      </p:sp>
    </p:spTree>
    <p:extLst>
      <p:ext uri="{BB962C8B-B14F-4D97-AF65-F5344CB8AC3E}">
        <p14:creationId xmlns:p14="http://schemas.microsoft.com/office/powerpoint/2010/main" xmlns="" val="3790270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Pressure force inside</a:t>
            </a:r>
          </a:p>
          <a:p>
            <a:pPr marL="628650" lvl="1" indent="-171450">
              <a:buFont typeface="Arial" panose="020B0604020202020204" pitchFamily="34" charset="0"/>
              <a:buChar char="•"/>
            </a:pPr>
            <a:r>
              <a:rPr lang="en-US" baseline="0" dirty="0" smtClean="0"/>
              <a:t>Based on volume</a:t>
            </a:r>
          </a:p>
          <a:p>
            <a:pPr marL="171450" lvl="0" indent="-171450">
              <a:buFont typeface="Arial" panose="020B0604020202020204" pitchFamily="34" charset="0"/>
              <a:buChar char="•"/>
            </a:pPr>
            <a:r>
              <a:rPr lang="en-US" baseline="0" dirty="0" smtClean="0"/>
              <a:t>Balloon like objects</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46</a:t>
            </a:fld>
            <a:endParaRPr lang="en-US"/>
          </a:p>
        </p:txBody>
      </p:sp>
    </p:spTree>
    <p:extLst>
      <p:ext uri="{BB962C8B-B14F-4D97-AF65-F5344CB8AC3E}">
        <p14:creationId xmlns:p14="http://schemas.microsoft.com/office/powerpoint/2010/main" xmlns="" val="4293893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Continuum (only fem talked about)</a:t>
            </a:r>
          </a:p>
          <a:p>
            <a:pPr marL="171450" lvl="0" indent="-171450">
              <a:buFont typeface="Arial" panose="020B0604020202020204" pitchFamily="34" charset="0"/>
              <a:buChar char="•"/>
            </a:pPr>
            <a:r>
              <a:rPr lang="en-US" baseline="0" dirty="0" smtClean="0"/>
              <a:t>Series of elements</a:t>
            </a:r>
          </a:p>
          <a:p>
            <a:pPr marL="171450" lvl="0" indent="-171450">
              <a:buFont typeface="Arial" panose="020B0604020202020204" pitchFamily="34" charset="0"/>
              <a:buChar char="•"/>
            </a:pPr>
            <a:r>
              <a:rPr lang="en-US" baseline="0" dirty="0" smtClean="0"/>
              <a:t>Explain each parameter</a:t>
            </a:r>
          </a:p>
          <a:p>
            <a:pPr marL="171450" lvl="0" indent="-171450">
              <a:buFont typeface="Arial" panose="020B0604020202020204" pitchFamily="34" charset="0"/>
              <a:buChar char="•"/>
            </a:pPr>
            <a:r>
              <a:rPr lang="en-US" baseline="0" dirty="0" smtClean="0"/>
              <a:t>Static equilibrium</a:t>
            </a:r>
          </a:p>
          <a:p>
            <a:pPr marL="628650" lvl="1" indent="-171450">
              <a:buFont typeface="Arial" panose="020B0604020202020204" pitchFamily="34" charset="0"/>
              <a:buChar char="•"/>
            </a:pPr>
            <a:r>
              <a:rPr lang="en-US" baseline="0" dirty="0" smtClean="0"/>
              <a:t>Dynamics not shown</a:t>
            </a:r>
          </a:p>
          <a:p>
            <a:pPr marL="171450" lvl="0" indent="-171450">
              <a:buFont typeface="Arial" panose="020B0604020202020204" pitchFamily="34" charset="0"/>
              <a:buChar char="•"/>
            </a:pPr>
            <a:r>
              <a:rPr lang="en-US" baseline="0" dirty="0" smtClean="0"/>
              <a:t>Benefits</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47</a:t>
            </a:fld>
            <a:endParaRPr lang="en-US"/>
          </a:p>
        </p:txBody>
      </p:sp>
    </p:spTree>
    <p:extLst>
      <p:ext uri="{BB962C8B-B14F-4D97-AF65-F5344CB8AC3E}">
        <p14:creationId xmlns:p14="http://schemas.microsoft.com/office/powerpoint/2010/main" xmlns="" val="3479577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Why linearize?</a:t>
            </a:r>
          </a:p>
          <a:p>
            <a:pPr marL="171450" indent="-171450">
              <a:buFont typeface="Arial" panose="020B0604020202020204" pitchFamily="34" charset="0"/>
              <a:buChar char="•"/>
            </a:pPr>
            <a:r>
              <a:rPr lang="en-US" dirty="0" smtClean="0"/>
              <a:t>Problems</a:t>
            </a:r>
          </a:p>
          <a:p>
            <a:pPr marL="171450" indent="-171450">
              <a:buFont typeface="Arial" panose="020B0604020202020204" pitchFamily="34" charset="0"/>
              <a:buChar char="•"/>
            </a:pPr>
            <a:r>
              <a:rPr lang="en-US" dirty="0" smtClean="0"/>
              <a:t>Stiffness warping</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48</a:t>
            </a:fld>
            <a:endParaRPr lang="en-US"/>
          </a:p>
        </p:txBody>
      </p:sp>
    </p:spTree>
    <p:extLst>
      <p:ext uri="{BB962C8B-B14F-4D97-AF65-F5344CB8AC3E}">
        <p14:creationId xmlns:p14="http://schemas.microsoft.com/office/powerpoint/2010/main" xmlns="" val="16862146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Coupling</a:t>
            </a:r>
          </a:p>
          <a:p>
            <a:pPr marL="171450" indent="-171450">
              <a:buFont typeface="Arial" panose="020B0604020202020204" pitchFamily="34" charset="0"/>
              <a:buChar char="•"/>
            </a:pPr>
            <a:r>
              <a:rPr lang="en-US" baseline="0" dirty="0" smtClean="0"/>
              <a:t>Embedding</a:t>
            </a:r>
          </a:p>
          <a:p>
            <a:pPr marL="171450" indent="-171450">
              <a:buFont typeface="Arial" panose="020B0604020202020204" pitchFamily="34" charset="0"/>
              <a:buChar char="•"/>
            </a:pPr>
            <a:r>
              <a:rPr lang="en-US" baseline="0" dirty="0" smtClean="0"/>
              <a:t>Mention picture</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49</a:t>
            </a:fld>
            <a:endParaRPr lang="en-US"/>
          </a:p>
        </p:txBody>
      </p:sp>
    </p:spTree>
    <p:extLst>
      <p:ext uri="{BB962C8B-B14F-4D97-AF65-F5344CB8AC3E}">
        <p14:creationId xmlns:p14="http://schemas.microsoft.com/office/powerpoint/2010/main" xmlns="" val="1003627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4</a:t>
            </a:fld>
            <a:endParaRPr lang="en-US"/>
          </a:p>
        </p:txBody>
      </p:sp>
    </p:spTree>
    <p:extLst>
      <p:ext uri="{BB962C8B-B14F-4D97-AF65-F5344CB8AC3E}">
        <p14:creationId xmlns:p14="http://schemas.microsoft.com/office/powerpoint/2010/main" xmlns="" val="827107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One way forces</a:t>
            </a:r>
          </a:p>
          <a:p>
            <a:pPr marL="171450" indent="-171450">
              <a:buFont typeface="Arial" panose="020B0604020202020204" pitchFamily="34" charset="0"/>
              <a:buChar char="•"/>
            </a:pPr>
            <a:r>
              <a:rPr lang="en-US" baseline="0" dirty="0" smtClean="0"/>
              <a:t>Useful in:</a:t>
            </a:r>
          </a:p>
          <a:p>
            <a:pPr marL="628650" lvl="1" indent="-171450">
              <a:buFont typeface="Arial" panose="020B0604020202020204" pitchFamily="34" charset="0"/>
              <a:buChar char="•"/>
            </a:pPr>
            <a:r>
              <a:rPr lang="en-US" baseline="0" dirty="0" smtClean="0"/>
              <a:t>Large mass differences</a:t>
            </a:r>
          </a:p>
          <a:p>
            <a:pPr marL="628650" lvl="1" indent="-171450">
              <a:buFont typeface="Arial" panose="020B0604020202020204" pitchFamily="34" charset="0"/>
              <a:buChar char="•"/>
            </a:pPr>
            <a:r>
              <a:rPr lang="en-US" baseline="0" dirty="0" smtClean="0"/>
              <a:t>Primary drives passive</a:t>
            </a:r>
          </a:p>
          <a:p>
            <a:pPr marL="628650" lvl="1" indent="-171450">
              <a:buFont typeface="Arial" panose="020B0604020202020204" pitchFamily="34" charset="0"/>
              <a:buChar char="•"/>
            </a:pPr>
            <a:r>
              <a:rPr lang="en-US" baseline="0" dirty="0" smtClean="0"/>
              <a:t>Li’s </a:t>
            </a:r>
            <a:r>
              <a:rPr lang="en-US" baseline="0" dirty="0" err="1" smtClean="0"/>
              <a:t>sim</a:t>
            </a:r>
            <a:endParaRPr lang="en-US" baseline="0" dirty="0" smtClean="0"/>
          </a:p>
        </p:txBody>
      </p:sp>
      <p:sp>
        <p:nvSpPr>
          <p:cNvPr id="4" name="Slide Number Placeholder 3"/>
          <p:cNvSpPr>
            <a:spLocks noGrp="1"/>
          </p:cNvSpPr>
          <p:nvPr>
            <p:ph type="sldNum" sz="quarter" idx="10"/>
          </p:nvPr>
        </p:nvSpPr>
        <p:spPr/>
        <p:txBody>
          <a:bodyPr/>
          <a:lstStyle/>
          <a:p>
            <a:fld id="{771CD160-5B31-439F-9F9D-B9127D6CB5F8}" type="slidenum">
              <a:rPr lang="en-US" smtClean="0"/>
              <a:pPr/>
              <a:t>50</a:t>
            </a:fld>
            <a:endParaRPr lang="en-US"/>
          </a:p>
        </p:txBody>
      </p:sp>
    </p:spTree>
    <p:extLst>
      <p:ext uri="{BB962C8B-B14F-4D97-AF65-F5344CB8AC3E}">
        <p14:creationId xmlns:p14="http://schemas.microsoft.com/office/powerpoint/2010/main" xmlns="" val="1493075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Accurate</a:t>
            </a:r>
          </a:p>
          <a:p>
            <a:pPr marL="171450" indent="-171450">
              <a:buFont typeface="Arial" panose="020B0604020202020204" pitchFamily="34" charset="0"/>
              <a:buChar char="•"/>
            </a:pPr>
            <a:r>
              <a:rPr lang="en-US" baseline="0" dirty="0" smtClean="0"/>
              <a:t>Full force transfer</a:t>
            </a:r>
          </a:p>
          <a:p>
            <a:pPr marL="171450" indent="-171450">
              <a:buFont typeface="Arial" panose="020B0604020202020204" pitchFamily="34" charset="0"/>
              <a:buChar char="•"/>
            </a:pPr>
            <a:r>
              <a:rPr lang="en-US" baseline="0" dirty="0" smtClean="0"/>
              <a:t>Hybrid</a:t>
            </a:r>
          </a:p>
          <a:p>
            <a:pPr marL="628650" lvl="1" indent="-171450">
              <a:buFont typeface="Arial" panose="020B0604020202020204" pitchFamily="34" charset="0"/>
              <a:buChar char="•"/>
            </a:pPr>
            <a:r>
              <a:rPr lang="en-US" baseline="0" dirty="0" smtClean="0"/>
              <a:t>Less accurate but fast approx.</a:t>
            </a:r>
          </a:p>
          <a:p>
            <a:pPr marL="628650" lvl="1" indent="-171450">
              <a:buFont typeface="Arial" panose="020B0604020202020204" pitchFamily="34" charset="0"/>
              <a:buChar char="•"/>
            </a:pPr>
            <a:r>
              <a:rPr lang="en-US" baseline="0" dirty="0" smtClean="0"/>
              <a:t>i.e. force fields</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51</a:t>
            </a:fld>
            <a:endParaRPr lang="en-US"/>
          </a:p>
        </p:txBody>
      </p:sp>
    </p:spTree>
    <p:extLst>
      <p:ext uri="{BB962C8B-B14F-4D97-AF65-F5344CB8AC3E}">
        <p14:creationId xmlns:p14="http://schemas.microsoft.com/office/powerpoint/2010/main" xmlns="" val="21400758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Coupling will be too late</a:t>
            </a:r>
          </a:p>
          <a:p>
            <a:pPr marL="171450" indent="-171450">
              <a:buFont typeface="Arial" panose="020B0604020202020204" pitchFamily="34" charset="0"/>
              <a:buChar char="•"/>
            </a:pPr>
            <a:r>
              <a:rPr lang="en-US" baseline="0" dirty="0" smtClean="0"/>
              <a:t>Coupling</a:t>
            </a:r>
          </a:p>
          <a:p>
            <a:pPr marL="628650" lvl="1" indent="-171450">
              <a:buFont typeface="Arial" panose="020B0604020202020204" pitchFamily="34" charset="0"/>
              <a:buChar char="•"/>
            </a:pPr>
            <a:r>
              <a:rPr lang="en-US" baseline="0" dirty="0" smtClean="0"/>
              <a:t>Resolve loop</a:t>
            </a:r>
          </a:p>
          <a:p>
            <a:pPr marL="628650" lvl="1" indent="-171450">
              <a:buFont typeface="Arial" panose="020B0604020202020204" pitchFamily="34" charset="0"/>
              <a:buChar char="•"/>
            </a:pPr>
            <a:r>
              <a:rPr lang="en-US" baseline="0" dirty="0" smtClean="0"/>
              <a:t>Full coupling iterate between systems</a:t>
            </a:r>
          </a:p>
        </p:txBody>
      </p:sp>
      <p:sp>
        <p:nvSpPr>
          <p:cNvPr id="4" name="Slide Number Placeholder 3"/>
          <p:cNvSpPr>
            <a:spLocks noGrp="1"/>
          </p:cNvSpPr>
          <p:nvPr>
            <p:ph type="sldNum" sz="quarter" idx="10"/>
          </p:nvPr>
        </p:nvSpPr>
        <p:spPr/>
        <p:txBody>
          <a:bodyPr/>
          <a:lstStyle/>
          <a:p>
            <a:fld id="{771CD160-5B31-439F-9F9D-B9127D6CB5F8}" type="slidenum">
              <a:rPr lang="en-US" smtClean="0"/>
              <a:pPr/>
              <a:t>52</a:t>
            </a:fld>
            <a:endParaRPr lang="en-US"/>
          </a:p>
        </p:txBody>
      </p:sp>
    </p:spTree>
    <p:extLst>
      <p:ext uri="{BB962C8B-B14F-4D97-AF65-F5344CB8AC3E}">
        <p14:creationId xmlns:p14="http://schemas.microsoft.com/office/powerpoint/2010/main" xmlns="" val="709893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Extra expensive</a:t>
            </a:r>
          </a:p>
          <a:p>
            <a:pPr marL="628650" lvl="1" indent="-171450">
              <a:buFont typeface="Arial" panose="020B0604020202020204" pitchFamily="34" charset="0"/>
              <a:buChar char="•"/>
            </a:pPr>
            <a:r>
              <a:rPr lang="en-US" baseline="0" dirty="0" smtClean="0"/>
              <a:t>Not just time(A) + time(B) + time(Coupling)</a:t>
            </a:r>
          </a:p>
          <a:p>
            <a:pPr marL="171450" lvl="0" indent="-171450">
              <a:buFont typeface="Arial" panose="020B0604020202020204" pitchFamily="34" charset="0"/>
              <a:buChar char="•"/>
            </a:pPr>
            <a:r>
              <a:rPr lang="en-US" baseline="0" dirty="0" smtClean="0"/>
              <a:t>Rigid body spring example</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53</a:t>
            </a:fld>
            <a:endParaRPr lang="en-US"/>
          </a:p>
        </p:txBody>
      </p:sp>
    </p:spTree>
    <p:extLst>
      <p:ext uri="{BB962C8B-B14F-4D97-AF65-F5344CB8AC3E}">
        <p14:creationId xmlns:p14="http://schemas.microsoft.com/office/powerpoint/2010/main" xmlns="" val="41517989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Embedding</a:t>
            </a:r>
          </a:p>
          <a:p>
            <a:pPr marL="628650" lvl="1" indent="-171450">
              <a:buFont typeface="Arial" panose="020B0604020202020204" pitchFamily="34" charset="0"/>
              <a:buChar char="•"/>
            </a:pPr>
            <a:r>
              <a:rPr lang="en-US" baseline="0" dirty="0" smtClean="0"/>
              <a:t>Everyone proxies into primary system</a:t>
            </a:r>
          </a:p>
          <a:p>
            <a:pPr marL="628650" lvl="1" indent="-171450">
              <a:buFont typeface="Arial" panose="020B0604020202020204" pitchFamily="34" charset="0"/>
              <a:buChar char="•"/>
            </a:pPr>
            <a:r>
              <a:rPr lang="en-US" baseline="0" dirty="0" smtClean="0"/>
              <a:t>Less accurate</a:t>
            </a:r>
          </a:p>
          <a:p>
            <a:pPr marL="628650" lvl="1" indent="-171450">
              <a:buFont typeface="Arial" panose="020B0604020202020204" pitchFamily="34" charset="0"/>
              <a:buChar char="•"/>
            </a:pPr>
            <a:r>
              <a:rPr lang="en-US" baseline="0" dirty="0" smtClean="0"/>
              <a:t>Believable</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54</a:t>
            </a:fld>
            <a:endParaRPr lang="en-US"/>
          </a:p>
        </p:txBody>
      </p:sp>
    </p:spTree>
    <p:extLst>
      <p:ext uri="{BB962C8B-B14F-4D97-AF65-F5344CB8AC3E}">
        <p14:creationId xmlns:p14="http://schemas.microsoft.com/office/powerpoint/2010/main" xmlns="" val="13473109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now talk about these in</a:t>
            </a:r>
            <a:r>
              <a:rPr lang="en-US" baseline="0" dirty="0" smtClean="0"/>
              <a:t> context of my thesis. </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55</a:t>
            </a:fld>
            <a:endParaRPr lang="en-US"/>
          </a:p>
        </p:txBody>
      </p:sp>
    </p:spTree>
    <p:extLst>
      <p:ext uri="{BB962C8B-B14F-4D97-AF65-F5344CB8AC3E}">
        <p14:creationId xmlns:p14="http://schemas.microsoft.com/office/powerpoint/2010/main" xmlns="" val="42380315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Trivial coupling</a:t>
            </a:r>
          </a:p>
          <a:p>
            <a:pPr marL="628650" lvl="1" indent="-171450">
              <a:buFont typeface="Arial" panose="020B0604020202020204" pitchFamily="34" charset="0"/>
              <a:buChar char="•"/>
            </a:pPr>
            <a:r>
              <a:rPr lang="en-US" i="0" baseline="0" dirty="0" smtClean="0"/>
              <a:t>Mal-adapted at </a:t>
            </a:r>
            <a:r>
              <a:rPr lang="en-US" baseline="0" dirty="0" smtClean="0"/>
              <a:t>rigid bodies</a:t>
            </a:r>
          </a:p>
          <a:p>
            <a:pPr marL="171450" lvl="0" indent="-171450">
              <a:buFont typeface="Arial" panose="020B0604020202020204" pitchFamily="34" charset="0"/>
              <a:buChar char="•"/>
            </a:pPr>
            <a:r>
              <a:rPr lang="en-US" baseline="0" dirty="0" smtClean="0"/>
              <a:t>Friction</a:t>
            </a:r>
          </a:p>
          <a:p>
            <a:pPr marL="171450" lvl="0" indent="-171450">
              <a:buFont typeface="Arial" panose="020B0604020202020204" pitchFamily="34" charset="0"/>
              <a:buChar char="•"/>
            </a:pPr>
            <a:r>
              <a:rPr lang="en-US" baseline="0" dirty="0" smtClean="0"/>
              <a:t>No complex interactions</a:t>
            </a:r>
          </a:p>
          <a:p>
            <a:pPr marL="628650" lvl="1" indent="-171450">
              <a:buFont typeface="Arial" panose="020B0604020202020204" pitchFamily="34" charset="0"/>
              <a:buChar char="•"/>
            </a:pPr>
            <a:r>
              <a:rPr lang="en-US" baseline="0" dirty="0" smtClean="0"/>
              <a:t>Stacking</a:t>
            </a:r>
          </a:p>
          <a:p>
            <a:pPr marL="171450" lvl="0" indent="-171450">
              <a:buFont typeface="Arial" panose="020B0604020202020204" pitchFamily="34" charset="0"/>
              <a:buChar char="•"/>
            </a:pPr>
            <a:r>
              <a:rPr lang="en-US" baseline="0" dirty="0" smtClean="0"/>
              <a:t>No </a:t>
            </a:r>
            <a:r>
              <a:rPr lang="en-US" baseline="0" dirty="0" err="1" smtClean="0"/>
              <a:t>prismatics</a:t>
            </a:r>
            <a:r>
              <a:rPr lang="en-US" baseline="0" dirty="0" smtClean="0"/>
              <a:t> or motors</a:t>
            </a:r>
          </a:p>
        </p:txBody>
      </p:sp>
      <p:sp>
        <p:nvSpPr>
          <p:cNvPr id="4" name="Slide Number Placeholder 3"/>
          <p:cNvSpPr>
            <a:spLocks noGrp="1"/>
          </p:cNvSpPr>
          <p:nvPr>
            <p:ph type="sldNum" sz="quarter" idx="10"/>
          </p:nvPr>
        </p:nvSpPr>
        <p:spPr/>
        <p:txBody>
          <a:bodyPr/>
          <a:lstStyle/>
          <a:p>
            <a:fld id="{771CD160-5B31-439F-9F9D-B9127D6CB5F8}" type="slidenum">
              <a:rPr lang="en-US" smtClean="0"/>
              <a:pPr/>
              <a:t>56</a:t>
            </a:fld>
            <a:endParaRPr lang="en-US"/>
          </a:p>
        </p:txBody>
      </p:sp>
    </p:spTree>
    <p:extLst>
      <p:ext uri="{BB962C8B-B14F-4D97-AF65-F5344CB8AC3E}">
        <p14:creationId xmlns:p14="http://schemas.microsoft.com/office/powerpoint/2010/main" xmlns="" val="10285377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Spring system as point mass</a:t>
            </a:r>
          </a:p>
          <a:p>
            <a:pPr marL="628650" lvl="1" indent="-171450">
              <a:buFont typeface="Arial" panose="020B0604020202020204" pitchFamily="34" charset="0"/>
              <a:buChar char="•"/>
            </a:pPr>
            <a:r>
              <a:rPr lang="en-US" dirty="0" smtClean="0"/>
              <a:t>Infinite</a:t>
            </a:r>
            <a:r>
              <a:rPr lang="en-US" baseline="0" dirty="0" smtClean="0"/>
              <a:t> inertia</a:t>
            </a:r>
          </a:p>
          <a:p>
            <a:pPr marL="171450" lvl="0" indent="-171450">
              <a:buFont typeface="Arial" panose="020B0604020202020204" pitchFamily="34" charset="0"/>
              <a:buChar char="•"/>
            </a:pPr>
            <a:r>
              <a:rPr lang="en-US" baseline="0" dirty="0" smtClean="0"/>
              <a:t>Impulse to resolve</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57</a:t>
            </a:fld>
            <a:endParaRPr lang="en-US"/>
          </a:p>
        </p:txBody>
      </p:sp>
    </p:spTree>
    <p:extLst>
      <p:ext uri="{BB962C8B-B14F-4D97-AF65-F5344CB8AC3E}">
        <p14:creationId xmlns:p14="http://schemas.microsoft.com/office/powerpoint/2010/main" xmlns="" val="41715182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Rigid body primary</a:t>
            </a:r>
          </a:p>
          <a:p>
            <a:pPr marL="171450" lvl="0" indent="-171450">
              <a:buFont typeface="Arial" panose="020B0604020202020204" pitchFamily="34" charset="0"/>
              <a:buChar char="•"/>
            </a:pPr>
            <a:r>
              <a:rPr lang="en-US" baseline="0" dirty="0" smtClean="0"/>
              <a:t>Fem pretends to be rigid body</a:t>
            </a:r>
          </a:p>
          <a:p>
            <a:pPr marL="628650" lvl="1" indent="-171450">
              <a:buFont typeface="Arial" panose="020B0604020202020204" pitchFamily="34" charset="0"/>
              <a:buChar char="•"/>
            </a:pPr>
            <a:r>
              <a:rPr lang="en-US" baseline="0" dirty="0" smtClean="0"/>
              <a:t>Mass, inertia, velocity approximated</a:t>
            </a:r>
          </a:p>
          <a:p>
            <a:pPr marL="171450" lvl="0" indent="-171450">
              <a:buFont typeface="Arial" panose="020B0604020202020204" pitchFamily="34" charset="0"/>
              <a:buChar char="•"/>
            </a:pPr>
            <a:r>
              <a:rPr lang="en-US" baseline="0" dirty="0" smtClean="0"/>
              <a:t>All joints work</a:t>
            </a:r>
          </a:p>
          <a:p>
            <a:pPr marL="628650" lvl="1" indent="-171450">
              <a:buFont typeface="Arial" panose="020B0604020202020204" pitchFamily="34" charset="0"/>
              <a:buChar char="•"/>
            </a:pPr>
            <a:r>
              <a:rPr lang="en-US" baseline="0" dirty="0" smtClean="0"/>
              <a:t>Issues due to approximations</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Full FEM coupling (every constraint iteration)</a:t>
            </a:r>
          </a:p>
          <a:p>
            <a:pPr marL="171450" lvl="0" indent="-171450">
              <a:buFont typeface="Arial" panose="020B0604020202020204" pitchFamily="34" charset="0"/>
              <a:buChar char="•"/>
            </a:pPr>
            <a:r>
              <a:rPr lang="en-US" baseline="0" dirty="0" smtClean="0"/>
              <a:t>Full mass of FEM for every tetrahedron for better behavior</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58</a:t>
            </a:fld>
            <a:endParaRPr lang="en-US"/>
          </a:p>
        </p:txBody>
      </p:sp>
    </p:spTree>
    <p:extLst>
      <p:ext uri="{BB962C8B-B14F-4D97-AF65-F5344CB8AC3E}">
        <p14:creationId xmlns:p14="http://schemas.microsoft.com/office/powerpoint/2010/main" xmlns="" val="36488282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Efficiency:</a:t>
            </a:r>
          </a:p>
          <a:p>
            <a:pPr marL="628650" lvl="1" indent="-171450">
              <a:buFont typeface="Arial" panose="020B0604020202020204" pitchFamily="34" charset="0"/>
              <a:buChar char="•"/>
            </a:pPr>
            <a:r>
              <a:rPr lang="en-US" dirty="0" smtClean="0"/>
              <a:t>Embedding</a:t>
            </a:r>
            <a:r>
              <a:rPr lang="en-US" baseline="0" dirty="0" smtClean="0"/>
              <a:t> slows primary</a:t>
            </a:r>
          </a:p>
          <a:p>
            <a:pPr marL="628650" lvl="1" indent="-171450">
              <a:buFont typeface="Arial" panose="020B0604020202020204" pitchFamily="34" charset="0"/>
              <a:buChar char="•"/>
            </a:pPr>
            <a:r>
              <a:rPr lang="en-US" baseline="0" dirty="0" smtClean="0"/>
              <a:t>Coupling slows to most expensive</a:t>
            </a:r>
          </a:p>
          <a:p>
            <a:pPr marL="171450" lvl="0" indent="-171450">
              <a:buFont typeface="Arial" panose="020B0604020202020204" pitchFamily="34" charset="0"/>
              <a:buChar char="•"/>
            </a:pPr>
            <a:r>
              <a:rPr lang="en-US" baseline="0" dirty="0" smtClean="0"/>
              <a:t>Accuracy:</a:t>
            </a:r>
          </a:p>
          <a:p>
            <a:pPr marL="628650" lvl="1" indent="-171450">
              <a:buFont typeface="Arial" panose="020B0604020202020204" pitchFamily="34" charset="0"/>
              <a:buChar char="•"/>
            </a:pPr>
            <a:r>
              <a:rPr lang="en-US" baseline="0" dirty="0" smtClean="0"/>
              <a:t>Coupling more accurate</a:t>
            </a:r>
          </a:p>
          <a:p>
            <a:pPr marL="628650" lvl="1" indent="-171450">
              <a:buFont typeface="Arial" panose="020B0604020202020204" pitchFamily="34" charset="0"/>
              <a:buChar char="•"/>
            </a:pPr>
            <a:r>
              <a:rPr lang="en-US" baseline="0" dirty="0" smtClean="0"/>
              <a:t>Embedding believable</a:t>
            </a:r>
          </a:p>
          <a:p>
            <a:pPr marL="171450" lvl="0" indent="-171450">
              <a:buFont typeface="Arial" panose="020B0604020202020204" pitchFamily="34" charset="0"/>
              <a:buChar char="•"/>
            </a:pPr>
            <a:r>
              <a:rPr lang="en-US" baseline="0" dirty="0" smtClean="0"/>
              <a:t>Scalability:</a:t>
            </a:r>
          </a:p>
          <a:p>
            <a:pPr marL="628650" lvl="1" indent="-171450">
              <a:buFont typeface="Arial" panose="020B0604020202020204" pitchFamily="34" charset="0"/>
              <a:buChar char="•"/>
            </a:pPr>
            <a:r>
              <a:rPr lang="en-US" dirty="0" smtClean="0"/>
              <a:t>Coupling doesn’t scale</a:t>
            </a:r>
          </a:p>
          <a:p>
            <a:pPr marL="628650" lvl="1" indent="-171450">
              <a:buFont typeface="Arial" panose="020B0604020202020204" pitchFamily="34" charset="0"/>
              <a:buChar char="•"/>
            </a:pPr>
            <a:r>
              <a:rPr lang="en-US" dirty="0" smtClean="0"/>
              <a:t>Embedding scales</a:t>
            </a:r>
            <a:r>
              <a:rPr lang="en-US" baseline="0" dirty="0" smtClean="0"/>
              <a:t> and is simple</a:t>
            </a:r>
          </a:p>
          <a:p>
            <a:pPr marL="628650" lvl="1" indent="-171450">
              <a:buFont typeface="Arial" panose="020B0604020202020204" pitchFamily="34" charset="0"/>
              <a:buChar char="•"/>
            </a:pPr>
            <a:r>
              <a:rPr lang="en-US" baseline="0" dirty="0" smtClean="0"/>
              <a:t>Extra forces</a:t>
            </a:r>
          </a:p>
          <a:p>
            <a:pPr marL="628650" lvl="1" indent="-171450">
              <a:buFont typeface="Arial" panose="020B0604020202020204" pitchFamily="34" charset="0"/>
              <a:buChar char="•"/>
            </a:pPr>
            <a:r>
              <a:rPr lang="en-US" baseline="0" dirty="0" smtClean="0"/>
              <a:t>Embedding inherits PGS mass ratio issues</a:t>
            </a:r>
          </a:p>
          <a:p>
            <a:pPr marL="171450" lvl="0" indent="-171450">
              <a:buFont typeface="Arial" panose="020B0604020202020204" pitchFamily="34" charset="0"/>
              <a:buChar char="•"/>
            </a:pPr>
            <a:r>
              <a:rPr lang="en-US" baseline="0" dirty="0" smtClean="0"/>
              <a:t>Modifications:</a:t>
            </a:r>
          </a:p>
          <a:p>
            <a:pPr marL="628650" lvl="1" indent="-171450">
              <a:buFont typeface="Arial" panose="020B0604020202020204" pitchFamily="34" charset="0"/>
              <a:buChar char="•"/>
            </a:pPr>
            <a:r>
              <a:rPr lang="en-US" dirty="0" smtClean="0"/>
              <a:t>Both</a:t>
            </a:r>
            <a:r>
              <a:rPr lang="en-US" baseline="0" dirty="0" smtClean="0"/>
              <a:t> required</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59</a:t>
            </a:fld>
            <a:endParaRPr lang="en-US"/>
          </a:p>
        </p:txBody>
      </p:sp>
    </p:spTree>
    <p:extLst>
      <p:ext uri="{BB962C8B-B14F-4D97-AF65-F5344CB8AC3E}">
        <p14:creationId xmlns:p14="http://schemas.microsoft.com/office/powerpoint/2010/main" xmlns="" val="875719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Negative restitution to propagate</a:t>
            </a:r>
            <a:r>
              <a:rPr lang="en-US" baseline="0" dirty="0" smtClean="0"/>
              <a:t> energy in contacts</a:t>
            </a:r>
          </a:p>
          <a:p>
            <a:r>
              <a:rPr lang="en-US" baseline="0" dirty="0" smtClean="0"/>
              <a:t>Iterates multiple times in each step</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5</a:t>
            </a:fld>
            <a:endParaRPr lang="en-US"/>
          </a:p>
        </p:txBody>
      </p:sp>
    </p:spTree>
    <p:extLst>
      <p:ext uri="{BB962C8B-B14F-4D97-AF65-F5344CB8AC3E}">
        <p14:creationId xmlns:p14="http://schemas.microsoft.com/office/powerpoint/2010/main" xmlns="" val="22415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1CD160-5B31-439F-9F9D-B9127D6CB5F8}" type="slidenum">
              <a:rPr lang="en-US" smtClean="0"/>
              <a:pPr/>
              <a:t>62</a:t>
            </a:fld>
            <a:endParaRPr lang="en-US"/>
          </a:p>
        </p:txBody>
      </p:sp>
    </p:spTree>
    <p:extLst>
      <p:ext uri="{BB962C8B-B14F-4D97-AF65-F5344CB8AC3E}">
        <p14:creationId xmlns:p14="http://schemas.microsoft.com/office/powerpoint/2010/main" xmlns="" val="41824277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65</a:t>
            </a:fld>
            <a:endParaRPr lang="en-US"/>
          </a:p>
        </p:txBody>
      </p:sp>
    </p:spTree>
    <p:extLst>
      <p:ext uri="{BB962C8B-B14F-4D97-AF65-F5344CB8AC3E}">
        <p14:creationId xmlns:p14="http://schemas.microsoft.com/office/powerpoint/2010/main" xmlns="" val="3839297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for coupling,</a:t>
            </a:r>
            <a:r>
              <a:rPr lang="en-US" baseline="0" dirty="0" smtClean="0"/>
              <a:t> I couple the Newtonian impulse and spring mass aggregate systems together. The way</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66</a:t>
            </a:fld>
            <a:endParaRPr lang="en-US"/>
          </a:p>
        </p:txBody>
      </p:sp>
    </p:spTree>
    <p:extLst>
      <p:ext uri="{BB962C8B-B14F-4D97-AF65-F5344CB8AC3E}">
        <p14:creationId xmlns:p14="http://schemas.microsoft.com/office/powerpoint/2010/main" xmlns="" val="28193549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Coupling is resolved with Newtonian</a:t>
            </a:r>
            <a:r>
              <a:rPr lang="en-US" baseline="0" dirty="0" smtClean="0"/>
              <a:t> impulses as a rigid body </a:t>
            </a:r>
            <a:r>
              <a:rPr lang="en-US" baseline="0" dirty="0" err="1" smtClean="0"/>
              <a:t>vs</a:t>
            </a:r>
            <a:r>
              <a:rPr lang="en-US" baseline="0" dirty="0" smtClean="0"/>
              <a:t> point mass. A point mass is just a point with a velocity and mass. The relevant angular terms from the impulse equation drop to zero then. The values of the point of contact are computed with by </a:t>
            </a:r>
            <a:r>
              <a:rPr lang="en-US" baseline="0" dirty="0" err="1" smtClean="0"/>
              <a:t>barycentrically</a:t>
            </a:r>
            <a:r>
              <a:rPr lang="en-US" baseline="0" dirty="0" smtClean="0"/>
              <a:t> averaging the nodal point values. These values compute the impulse to apply to this point, which in turn applies it back to the nodal points using the barycentric weights</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67</a:t>
            </a:fld>
            <a:endParaRPr lang="en-US"/>
          </a:p>
        </p:txBody>
      </p:sp>
    </p:spTree>
    <p:extLst>
      <p:ext uri="{BB962C8B-B14F-4D97-AF65-F5344CB8AC3E}">
        <p14:creationId xmlns:p14="http://schemas.microsoft.com/office/powerpoint/2010/main" xmlns="" val="465137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Being a discrete</a:t>
            </a:r>
            <a:r>
              <a:rPr lang="en-US" baseline="0" dirty="0" smtClean="0"/>
              <a:t> engine, we have to remove the penetration both for visual aesthetics and to keep position error from accumulating over time, causing objects to sink slowly into the ground. We could add an extra bias to the impulse calculation to push the objects out based upon penetration distance, but then we’d be back at a penalty method. Instead, we can just move the positions.</a:t>
            </a:r>
          </a:p>
          <a:p>
            <a:r>
              <a:rPr lang="en-US" baseline="0" dirty="0" smtClean="0"/>
              <a:t>We can once again compute an “impulse” of sorts as a mass weighted average of the penetration distance. We can then use this to push each object in the direction of the normal. This is only a linear projection, but it will work well enough to remove all penetration.</a:t>
            </a:r>
          </a:p>
          <a:p>
            <a:endParaRPr lang="en-US" baseline="0" dirty="0" smtClean="0"/>
          </a:p>
          <a:p>
            <a:r>
              <a:rPr lang="en-US" baseline="0" dirty="0" smtClean="0"/>
              <a:t>Shooting for zero penetration can cause some instabilities. To mitigate this we can both allow a slop factor where we only resolve penetrations above a certain amount. We can also choose to only resolve a portion of the penetrations each frame, thus causing the full amount to be pushed out in a sort of exponential </a:t>
            </a:r>
            <a:r>
              <a:rPr lang="en-US" baseline="0" dirty="0" err="1" smtClean="0"/>
              <a:t>fashon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68</a:t>
            </a:fld>
            <a:endParaRPr lang="en-US"/>
          </a:p>
        </p:txBody>
      </p:sp>
    </p:spTree>
    <p:extLst>
      <p:ext uri="{BB962C8B-B14F-4D97-AF65-F5344CB8AC3E}">
        <p14:creationId xmlns:p14="http://schemas.microsoft.com/office/powerpoint/2010/main" xmlns="" val="15667154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Newtonian impulses are</a:t>
            </a:r>
            <a:r>
              <a:rPr lang="en-US" baseline="0" dirty="0" smtClean="0"/>
              <a:t> conceptually simple and easy to implement. They give a good first stab at rigid body collision resolution. They are however hard to get stable stacks with, especially in 3d. I’ll demonstrate this in my demo, but especially when you have multiple points of contacts, getting good enough collision info from detection can be very difficult. Without “perfect” collision info, stacks will not be resolve to zero velocity. On top of that, the shock step will cause stacks to be overly stable, allowing this sort of staircase effect pictured here.</a:t>
            </a:r>
          </a:p>
          <a:p>
            <a:endParaRPr lang="en-US" baseline="0" dirty="0" smtClean="0"/>
          </a:p>
          <a:p>
            <a:r>
              <a:rPr lang="en-US" baseline="0" dirty="0" smtClean="0"/>
              <a:t>One other downside to a Newtonian impulse engine is that it only models collisions. To get other neat effects such as joints and motors, separate systems must be implemented.</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69</a:t>
            </a:fld>
            <a:endParaRPr lang="en-US"/>
          </a:p>
        </p:txBody>
      </p:sp>
    </p:spTree>
    <p:extLst>
      <p:ext uri="{BB962C8B-B14F-4D97-AF65-F5344CB8AC3E}">
        <p14:creationId xmlns:p14="http://schemas.microsoft.com/office/powerpoint/2010/main" xmlns="" val="3250913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main categories</a:t>
            </a:r>
            <a:r>
              <a:rPr lang="en-US" baseline="0" dirty="0" smtClean="0"/>
              <a:t> of modeling deformable objects I want to talk about. These two methods are mass aggregate models and continuum models. Mass aggregate models lump all of the mass of an object into point masses that are then usually connected by a form of spring. Continuum models on the other hand represent the entire volume of the object and solve for the forces within the object.</a:t>
            </a:r>
          </a:p>
          <a:p>
            <a:endParaRPr lang="en-US" baseline="0" dirty="0" smtClean="0"/>
          </a:p>
        </p:txBody>
      </p:sp>
      <p:sp>
        <p:nvSpPr>
          <p:cNvPr id="4" name="Slide Number Placeholder 3"/>
          <p:cNvSpPr>
            <a:spLocks noGrp="1"/>
          </p:cNvSpPr>
          <p:nvPr>
            <p:ph type="sldNum" sz="quarter" idx="10"/>
          </p:nvPr>
        </p:nvSpPr>
        <p:spPr/>
        <p:txBody>
          <a:bodyPr/>
          <a:lstStyle/>
          <a:p>
            <a:fld id="{771CD160-5B31-439F-9F9D-B9127D6CB5F8}" type="slidenum">
              <a:rPr lang="en-US" smtClean="0"/>
              <a:pPr/>
              <a:t>71</a:t>
            </a:fld>
            <a:endParaRPr lang="en-US"/>
          </a:p>
        </p:txBody>
      </p:sp>
    </p:spTree>
    <p:extLst>
      <p:ext uri="{BB962C8B-B14F-4D97-AF65-F5344CB8AC3E}">
        <p14:creationId xmlns:p14="http://schemas.microsoft.com/office/powerpoint/2010/main" xmlns="" val="2624143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6</a:t>
            </a:fld>
            <a:endParaRPr lang="en-US"/>
          </a:p>
        </p:txBody>
      </p:sp>
    </p:spTree>
    <p:extLst>
      <p:ext uri="{BB962C8B-B14F-4D97-AF65-F5344CB8AC3E}">
        <p14:creationId xmlns:p14="http://schemas.microsoft.com/office/powerpoint/2010/main" xmlns="" val="3364952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What is a Jacobian?</a:t>
            </a:r>
          </a:p>
          <a:p>
            <a:pPr marL="628650" lvl="1" indent="-171450">
              <a:buFont typeface="Arial" panose="020B0604020202020204" pitchFamily="34" charset="0"/>
              <a:buChar char="•"/>
            </a:pPr>
            <a:r>
              <a:rPr lang="en-US" dirty="0" smtClean="0"/>
              <a:t>Direction to solve</a:t>
            </a:r>
          </a:p>
          <a:p>
            <a:pPr marL="171450" lvl="0" indent="-171450">
              <a:buFont typeface="Arial" panose="020B0604020202020204" pitchFamily="34" charset="0"/>
              <a:buChar char="•"/>
            </a:pPr>
            <a:r>
              <a:rPr lang="en-US" dirty="0" smtClean="0"/>
              <a:t>What is lambda?</a:t>
            </a:r>
          </a:p>
          <a:p>
            <a:pPr marL="628650" lvl="1" indent="-171450">
              <a:buFont typeface="Arial" panose="020B0604020202020204" pitchFamily="34" charset="0"/>
              <a:buChar char="•"/>
            </a:pPr>
            <a:r>
              <a:rPr lang="en-US" dirty="0" smtClean="0"/>
              <a:t>Strength to solve</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7</a:t>
            </a:fld>
            <a:endParaRPr lang="en-US"/>
          </a:p>
        </p:txBody>
      </p:sp>
    </p:spTree>
    <p:extLst>
      <p:ext uri="{BB962C8B-B14F-4D97-AF65-F5344CB8AC3E}">
        <p14:creationId xmlns:p14="http://schemas.microsoft.com/office/powerpoint/2010/main" xmlns="" val="4272229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Infinite</a:t>
            </a:r>
            <a:r>
              <a:rPr lang="en-US" baseline="0" dirty="0" smtClean="0"/>
              <a:t> changes from dynamics to kinematics</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8</a:t>
            </a:fld>
            <a:endParaRPr lang="en-US"/>
          </a:p>
        </p:txBody>
      </p:sp>
    </p:spTree>
    <p:extLst>
      <p:ext uri="{BB962C8B-B14F-4D97-AF65-F5344CB8AC3E}">
        <p14:creationId xmlns:p14="http://schemas.microsoft.com/office/powerpoint/2010/main" xmlns="" val="1177356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Move Hooke’s law down a line</a:t>
            </a:r>
            <a:endParaRPr lang="en-US" dirty="0"/>
          </a:p>
        </p:txBody>
      </p:sp>
      <p:sp>
        <p:nvSpPr>
          <p:cNvPr id="4" name="Slide Number Placeholder 3"/>
          <p:cNvSpPr>
            <a:spLocks noGrp="1"/>
          </p:cNvSpPr>
          <p:nvPr>
            <p:ph type="sldNum" sz="quarter" idx="10"/>
          </p:nvPr>
        </p:nvSpPr>
        <p:spPr/>
        <p:txBody>
          <a:bodyPr/>
          <a:lstStyle/>
          <a:p>
            <a:fld id="{771CD160-5B31-439F-9F9D-B9127D6CB5F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8F1B9C0-2696-44A2-9A3D-83668D1A9160}" type="datetime1">
              <a:rPr lang="en-US" smtClean="0"/>
              <a:pPr/>
              <a:t>4/10/2013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732789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6F97CC-969F-4D8B-ADC7-A846D0F3BCA5}" type="datetime1">
              <a:rPr lang="en-US" smtClean="0"/>
              <a:pPr/>
              <a:t>4/10/2013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288976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4AF274-FFA5-489F-BE57-0C0BEF68564B}" type="datetime1">
              <a:rPr lang="en-US" smtClean="0"/>
              <a:pPr/>
              <a:t>4/10/2013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09076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B04CF29-B676-4AEA-9A19-243BED29C2AA}" type="datetime1">
              <a:rPr lang="en-US" smtClean="0">
                <a:solidFill>
                  <a:srgbClr val="DBF5F9">
                    <a:shade val="90000"/>
                  </a:srgbClr>
                </a:solidFill>
              </a:rPr>
              <a:pPr/>
              <a:t>4/10/2013</a:t>
            </a:fld>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C3334C66-4388-4076-9EA4-93FFE954A747}"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xmlns="" val="31822568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2DDFAF-685F-4672-B5A6-5DDC42EE5614}" type="datetime1">
              <a:rPr lang="en-US" smtClean="0">
                <a:solidFill>
                  <a:srgbClr val="04617B">
                    <a:shade val="90000"/>
                  </a:srgbClr>
                </a:solidFill>
              </a:rPr>
              <a:pPr/>
              <a:t>4/10/2013</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C3334C66-4388-4076-9EA4-93FFE954A747}"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xmlns="" val="685481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76ECDB3-77A0-4B51-BEA1-79CBE1CFD6AC}" type="datetime1">
              <a:rPr lang="en-US" smtClean="0">
                <a:solidFill>
                  <a:srgbClr val="DBF5F9">
                    <a:shade val="90000"/>
                  </a:srgbClr>
                </a:solidFill>
              </a:rPr>
              <a:pPr/>
              <a:t>4/10/2013</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C3334C66-4388-4076-9EA4-93FFE954A747}"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xmlns="" val="268556765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347ED25-0F34-430E-8A97-A049AD77D0AA}" type="datetime1">
              <a:rPr lang="en-US" smtClean="0">
                <a:solidFill>
                  <a:srgbClr val="04617B">
                    <a:shade val="90000"/>
                  </a:srgbClr>
                </a:solidFill>
              </a:rPr>
              <a:pPr/>
              <a:t>4/10/2013</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C3334C66-4388-4076-9EA4-93FFE954A747}"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xmlns="" val="3325437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8BCD1F-47BE-477C-B924-2F92E7D1A0CD}" type="datetime1">
              <a:rPr lang="en-US" smtClean="0">
                <a:solidFill>
                  <a:srgbClr val="04617B">
                    <a:shade val="90000"/>
                  </a:srgbClr>
                </a:solidFill>
              </a:rPr>
              <a:pPr/>
              <a:t>4/10/2013</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C3334C66-4388-4076-9EA4-93FFE954A747}"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xmlns="" val="1120861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291E0B-EDA8-4DD4-AB09-E68BA15CF500}" type="datetime1">
              <a:rPr lang="en-US" smtClean="0">
                <a:solidFill>
                  <a:srgbClr val="04617B">
                    <a:shade val="90000"/>
                  </a:srgbClr>
                </a:solidFill>
              </a:rPr>
              <a:pPr/>
              <a:t>4/10/2013</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C3334C66-4388-4076-9EA4-93FFE954A747}"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xmlns="" val="1848549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7288A-6912-41D1-BD87-68C2A7C7E7E2}" type="datetime1">
              <a:rPr lang="en-US" smtClean="0">
                <a:solidFill>
                  <a:srgbClr val="04617B">
                    <a:shade val="90000"/>
                  </a:srgbClr>
                </a:solidFill>
              </a:rPr>
              <a:pPr/>
              <a:t>4/10/2013</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C3334C66-4388-4076-9EA4-93FFE954A747}"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xmlns="" val="3956401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B2AC07-25F3-450D-879D-4A44AE57FD44}" type="datetime1">
              <a:rPr lang="en-US" smtClean="0">
                <a:solidFill>
                  <a:srgbClr val="04617B">
                    <a:shade val="90000"/>
                  </a:srgbClr>
                </a:solidFill>
              </a:rPr>
              <a:pPr/>
              <a:t>4/10/2013</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C3334C66-4388-4076-9EA4-93FFE954A747}"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xmlns="" val="51203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77D7C8-188C-4B3E-A866-D7F285316A5F}" type="datetime1">
              <a:rPr lang="en-US" smtClean="0"/>
              <a:pPr/>
              <a:t>4/10/2013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4028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4E1B8D-DE31-462D-9921-D49407D5F902}" type="datetime1">
              <a:rPr lang="en-US" smtClean="0">
                <a:solidFill>
                  <a:srgbClr val="04617B">
                    <a:shade val="90000"/>
                  </a:srgbClr>
                </a:solidFill>
              </a:rPr>
              <a:pPr/>
              <a:t>4/10/2013</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10769600" y="6356351"/>
            <a:ext cx="812800" cy="365125"/>
          </a:xfrm>
        </p:spPr>
        <p:txBody>
          <a:bodyPr/>
          <a:lstStyle/>
          <a:p>
            <a:fld id="{C3334C66-4388-4076-9EA4-93FFE954A747}"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defTabSz="914400"/>
            <a:endParaRPr lang="en-US" sz="1800">
              <a:solidFill>
                <a:prstClr val="black"/>
              </a:solidFill>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defTabSz="914400"/>
            <a:endParaRPr lang="en-US" sz="1800">
              <a:solidFill>
                <a:prstClr val="black"/>
              </a:solidFill>
            </a:endParaRPr>
          </a:p>
        </p:txBody>
      </p:sp>
    </p:spTree>
    <p:extLst>
      <p:ext uri="{BB962C8B-B14F-4D97-AF65-F5344CB8AC3E}">
        <p14:creationId xmlns:p14="http://schemas.microsoft.com/office/powerpoint/2010/main" xmlns="" val="19763854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8DCBE7-D3AC-4E4E-ABF9-7796772046F5}" type="datetime1">
              <a:rPr lang="en-US" smtClean="0">
                <a:solidFill>
                  <a:srgbClr val="04617B">
                    <a:shade val="90000"/>
                  </a:srgbClr>
                </a:solidFill>
              </a:rPr>
              <a:pPr/>
              <a:t>4/10/2013</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C3334C66-4388-4076-9EA4-93FFE954A747}"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xmlns="" val="4005550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CF7D0E-066F-4632-B0EF-9666AA4C6867}" type="datetime1">
              <a:rPr lang="en-US" smtClean="0">
                <a:solidFill>
                  <a:srgbClr val="04617B">
                    <a:shade val="90000"/>
                  </a:srgbClr>
                </a:solidFill>
              </a:rPr>
              <a:pPr/>
              <a:t>4/10/2013</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C3334C66-4388-4076-9EA4-93FFE954A747}"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xmlns="" val="133429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FB37383-D393-465D-ABFC-983F51357F2A}" type="datetime1">
              <a:rPr lang="en-US" smtClean="0"/>
              <a:pPr/>
              <a:t>4/10/2013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5002472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6A66FF-86BE-4728-BA92-31EC59BEB1B3}" type="datetime1">
              <a:rPr lang="en-US" smtClean="0"/>
              <a:pPr/>
              <a:t>4/10/2013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2099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826ADA-D811-4A0C-9C0B-1F37D67DB217}" type="datetime1">
              <a:rPr lang="en-US" smtClean="0"/>
              <a:pPr/>
              <a:t>4/10/2013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0324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0D9C3B-AAA2-4B82-96B0-689BA44A7C78}" type="datetime1">
              <a:rPr lang="en-US" smtClean="0"/>
              <a:pPr/>
              <a:t>4/10/2013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855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C6EDC-3454-404C-AF56-9BBCCB5315F1}" type="datetime1">
              <a:rPr lang="en-US" smtClean="0"/>
              <a:pPr/>
              <a:t>4/10/2013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05368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2064B3-87EA-4141-A0D9-CC904FBD96EE}" type="datetime1">
              <a:rPr lang="en-US" smtClean="0"/>
              <a:pPr/>
              <a:t>4/10/2013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10497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AD92DF-B793-4157-92BF-A42410A57F70}" type="datetime1">
              <a:rPr lang="en-US" smtClean="0"/>
              <a:pPr/>
              <a:t>4/10/2013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xmlns="" val="346088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5B1358-AB7B-4A94-B110-1026037E580E}" type="datetime1">
              <a:rPr lang="en-US" smtClean="0"/>
              <a:pPr/>
              <a:t>4/10/2013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extLst>
      <p:ext uri="{BB962C8B-B14F-4D97-AF65-F5344CB8AC3E}">
        <p14:creationId xmlns:p14="http://schemas.microsoft.com/office/powerpoint/2010/main" xmlns="" val="87679645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defTabSz="914400"/>
            <a:endParaRPr lang="en-US" sz="1800">
              <a:solidFill>
                <a:prstClr val="black"/>
              </a:solidFill>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defTabSz="914400"/>
            <a:endParaRPr lang="en-US" sz="1800">
              <a:solidFill>
                <a:prstClr val="black"/>
              </a:solidFill>
            </a:endParaRPr>
          </a:p>
        </p:txBody>
      </p:sp>
      <p:sp>
        <p:nvSpPr>
          <p:cNvPr id="9" name="Title Placeholder 8"/>
          <p:cNvSpPr>
            <a:spLocks noGrp="1"/>
          </p:cNvSpPr>
          <p:nvPr>
            <p:ph type="title"/>
          </p:nvPr>
        </p:nvSpPr>
        <p:spPr>
          <a:xfrm>
            <a:off x="609600" y="304800"/>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524000"/>
            <a:ext cx="10972800" cy="48006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400"/>
            <a:fld id="{DFE972DC-199F-47C0-979A-A666F651F8C5}" type="datetime1">
              <a:rPr lang="en-US" smtClean="0">
                <a:solidFill>
                  <a:srgbClr val="04617B">
                    <a:shade val="90000"/>
                  </a:srgbClr>
                </a:solidFill>
              </a:rPr>
              <a:pPr defTabSz="914400"/>
              <a:t>4/10/2013</a:t>
            </a:fld>
            <a:endParaRPr lang="en-US">
              <a:solidFill>
                <a:srgbClr val="04617B">
                  <a:shade val="90000"/>
                </a:srgb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400"/>
            <a:endParaRPr lang="en-US">
              <a:solidFill>
                <a:srgbClr val="04617B">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defTabSz="914400"/>
            <a:fld id="{C3334C66-4388-4076-9EA4-93FFE954A747}" type="slidenum">
              <a:rPr lang="en-US" smtClean="0">
                <a:solidFill>
                  <a:srgbClr val="04617B">
                    <a:shade val="90000"/>
                  </a:srgbClr>
                </a:solidFill>
              </a:rPr>
              <a:pPr defTabSz="914400"/>
              <a:t>‹#›</a:t>
            </a:fld>
            <a:endParaRPr lang="en-US" dirty="0">
              <a:solidFill>
                <a:srgbClr val="04617B">
                  <a:shade val="90000"/>
                </a:srgbClr>
              </a:solidFill>
            </a:endParaRPr>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400"/>
              <a:endParaRPr lang="en-US" sz="180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400"/>
              <a:endParaRPr lang="en-US" sz="1800">
                <a:solidFill>
                  <a:prstClr val="black"/>
                </a:solidFill>
              </a:endParaRPr>
            </a:p>
          </p:txBody>
        </p:sp>
      </p:grpSp>
    </p:spTree>
    <p:extLst>
      <p:ext uri="{BB962C8B-B14F-4D97-AF65-F5344CB8AC3E}">
        <p14:creationId xmlns:p14="http://schemas.microsoft.com/office/powerpoint/2010/main" xmlns="" val="22110596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7.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cs.cmu.edu/~jrs/jrspaper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43.xml"/><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54.png"/></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Survey of Multi-Physics</a:t>
            </a:r>
            <a:endParaRPr lang="en-US" dirty="0"/>
          </a:p>
        </p:txBody>
      </p:sp>
      <p:sp>
        <p:nvSpPr>
          <p:cNvPr id="3" name="Subtitle 2"/>
          <p:cNvSpPr>
            <a:spLocks noGrp="1"/>
          </p:cNvSpPr>
          <p:nvPr>
            <p:ph type="subTitle" idx="1"/>
          </p:nvPr>
        </p:nvSpPr>
        <p:spPr/>
        <p:txBody>
          <a:bodyPr/>
          <a:lstStyle/>
          <a:p>
            <a:r>
              <a:rPr lang="en-US" dirty="0" smtClean="0"/>
              <a:t>Joshua Davis – jodavis42@gmail.com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xmlns="" val="1680223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Cloth</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Problems:</a:t>
            </a:r>
          </a:p>
          <a:p>
            <a:pPr marL="0" indent="0">
              <a:buNone/>
            </a:pPr>
            <a:r>
              <a:rPr lang="en-US" dirty="0" smtClean="0"/>
              <a:t>    Stability </a:t>
            </a:r>
            <a:r>
              <a:rPr lang="en-US" dirty="0"/>
              <a:t>issues with stiff systems</a:t>
            </a:r>
          </a:p>
          <a:p>
            <a:pPr lvl="2"/>
            <a:r>
              <a:rPr lang="en-US" dirty="0"/>
              <a:t>Stiffness bound by the timestep</a:t>
            </a:r>
          </a:p>
          <a:p>
            <a:pPr marL="0" indent="0">
              <a:buNone/>
            </a:pPr>
            <a:r>
              <a:rPr lang="en-US" dirty="0" smtClean="0"/>
              <a:t>    Un-intuitive </a:t>
            </a:r>
            <a:r>
              <a:rPr lang="en-US" dirty="0"/>
              <a:t>material </a:t>
            </a:r>
            <a:r>
              <a:rPr lang="en-US" dirty="0" smtClean="0"/>
              <a:t>properties</a:t>
            </a:r>
          </a:p>
          <a:p>
            <a:pPr marL="0" indent="0">
              <a:buNone/>
            </a:pPr>
            <a:endParaRPr lang="en-US" dirty="0" smtClean="0"/>
          </a:p>
          <a:p>
            <a:endParaRPr lang="en-US" dirty="0" smtClean="0"/>
          </a:p>
          <a:p>
            <a:pPr marL="0" indent="0">
              <a:buNone/>
            </a:pPr>
            <a:r>
              <a:rPr lang="en-US" dirty="0" smtClean="0"/>
              <a:t>Why use spring systems?</a:t>
            </a:r>
          </a:p>
          <a:p>
            <a:pPr marL="0" indent="0">
              <a:buNone/>
            </a:pPr>
            <a:r>
              <a:rPr lang="en-US" dirty="0" smtClean="0"/>
              <a:t>    Efficiency</a:t>
            </a:r>
          </a:p>
          <a:p>
            <a:pPr marL="0" indent="0">
              <a:buNone/>
            </a:pPr>
            <a:r>
              <a:rPr lang="en-US" dirty="0"/>
              <a:t> </a:t>
            </a:r>
            <a:r>
              <a:rPr lang="en-US" dirty="0" smtClean="0"/>
              <a:t>   Cloth is actually a set of wet fibers, not a </a:t>
            </a:r>
            <a:r>
              <a:rPr lang="en-US" dirty="0" smtClean="0"/>
              <a:t>continuum </a:t>
            </a:r>
            <a:r>
              <a:rPr lang="en-US" dirty="0" smtClean="0">
                <a:solidFill>
                  <a:schemeClr val="bg1">
                    <a:lumMod val="65000"/>
                  </a:schemeClr>
                </a:solidFill>
                <a:latin typeface="Arial" panose="020B0604020202020204" pitchFamily="34" charset="0"/>
                <a:cs typeface="Arial" panose="020B0604020202020204" pitchFamily="34" charset="0"/>
              </a:rPr>
              <a:t>[Breen94]</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Pressure Model Soft Bodies</a:t>
            </a:r>
            <a:endParaRPr lang="en-US" dirty="0"/>
          </a:p>
        </p:txBody>
      </p:sp>
      <p:sp>
        <p:nvSpPr>
          <p:cNvPr id="3" name="Content Placeholder 2"/>
          <p:cNvSpPr>
            <a:spLocks noGrp="1"/>
          </p:cNvSpPr>
          <p:nvPr>
            <p:ph idx="1"/>
          </p:nvPr>
        </p:nvSpPr>
        <p:spPr/>
        <p:txBody>
          <a:bodyPr/>
          <a:lstStyle/>
          <a:p>
            <a:pPr marL="0" indent="0">
              <a:buNone/>
            </a:pPr>
            <a:r>
              <a:rPr lang="en-US" dirty="0" smtClean="0"/>
              <a:t>Spring system with a pressure force inside –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chemeClr val="bg1">
                    <a:lumMod val="65000"/>
                  </a:schemeClr>
                </a:solidFill>
                <a:latin typeface="Arial" panose="020B0604020202020204" pitchFamily="34" charset="0"/>
                <a:cs typeface="Arial" panose="020B0604020202020204" pitchFamily="34" charset="0"/>
              </a:rPr>
              <a:t>Matyka04a</a:t>
            </a:r>
            <a:r>
              <a:rPr lang="en-US" dirty="0" smtClean="0">
                <a:solidFill>
                  <a:schemeClr val="bg1">
                    <a:lumMod val="65000"/>
                  </a:schemeClr>
                </a:solidFill>
                <a:latin typeface="Arial" panose="020B0604020202020204" pitchFamily="34" charset="0"/>
                <a:cs typeface="Arial" panose="020B0604020202020204" pitchFamily="34"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14346" y="2617610"/>
            <a:ext cx="3405831" cy="3364498"/>
          </a:xfrm>
          <a:prstGeom prst="rect">
            <a:avLst/>
          </a:prstGeom>
        </p:spPr>
      </p:pic>
      <p:grpSp>
        <p:nvGrpSpPr>
          <p:cNvPr id="9" name="Group 8"/>
          <p:cNvGrpSpPr/>
          <p:nvPr/>
        </p:nvGrpSpPr>
        <p:grpSpPr>
          <a:xfrm>
            <a:off x="6556508" y="2600907"/>
            <a:ext cx="4394520" cy="3222952"/>
            <a:chOff x="6556508" y="2600907"/>
            <a:chExt cx="4394520" cy="3222952"/>
          </a:xfrm>
        </p:grpSpPr>
        <p:sp>
          <p:nvSpPr>
            <p:cNvPr id="4" name="Dodecagon 3"/>
            <p:cNvSpPr/>
            <p:nvPr/>
          </p:nvSpPr>
          <p:spPr>
            <a:xfrm>
              <a:off x="6960384" y="3389873"/>
              <a:ext cx="2433986" cy="2433986"/>
            </a:xfrm>
            <a:prstGeom prst="dodec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794466" y="4403664"/>
              <a:ext cx="1120346" cy="369332"/>
            </a:xfrm>
            <a:prstGeom prst="rect">
              <a:avLst/>
            </a:prstGeom>
            <a:noFill/>
          </p:spPr>
          <p:txBody>
            <a:bodyPr wrap="square" rtlCol="0">
              <a:spAutoFit/>
            </a:bodyPr>
            <a:lstStyle/>
            <a:p>
              <a:r>
                <a:rPr lang="en-US" dirty="0" smtClean="0"/>
                <a:t>Volume</a:t>
              </a:r>
              <a:endParaRPr lang="en-US" dirty="0"/>
            </a:p>
          </p:txBody>
        </p:sp>
        <p:cxnSp>
          <p:nvCxnSpPr>
            <p:cNvPr id="13" name="Straight Arrow Connector 12"/>
            <p:cNvCxnSpPr/>
            <p:nvPr/>
          </p:nvCxnSpPr>
          <p:spPr>
            <a:xfrm flipV="1">
              <a:off x="9229981" y="3757827"/>
              <a:ext cx="328777" cy="2095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9459684" y="4256316"/>
              <a:ext cx="339370" cy="6640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9873637" y="4299859"/>
              <a:ext cx="1077391" cy="369332"/>
            </a:xfrm>
            <a:prstGeom prst="rect">
              <a:avLst/>
            </a:prstGeom>
            <a:noFill/>
          </p:spPr>
          <p:txBody>
            <a:bodyPr wrap="square" rtlCol="0">
              <a:spAutoFit/>
            </a:bodyPr>
            <a:lstStyle/>
            <a:p>
              <a:r>
                <a:rPr lang="en-US" dirty="0" smtClean="0"/>
                <a:t>Area</a:t>
              </a:r>
              <a:endParaRPr lang="en-US" dirty="0"/>
            </a:p>
          </p:txBody>
        </p:sp>
        <p:sp>
          <p:nvSpPr>
            <p:cNvPr id="14" name="TextBox 13"/>
            <p:cNvSpPr txBox="1"/>
            <p:nvPr/>
          </p:nvSpPr>
          <p:spPr>
            <a:xfrm>
              <a:off x="9370024" y="3389184"/>
              <a:ext cx="1120346" cy="369332"/>
            </a:xfrm>
            <a:prstGeom prst="rect">
              <a:avLst/>
            </a:prstGeom>
            <a:noFill/>
          </p:spPr>
          <p:txBody>
            <a:bodyPr wrap="square" rtlCol="0">
              <a:spAutoFit/>
            </a:bodyPr>
            <a:lstStyle/>
            <a:p>
              <a:r>
                <a:rPr lang="en-US" dirty="0" smtClean="0"/>
                <a:t>Normal</a:t>
              </a:r>
              <a:endParaRPr lang="en-US" dirty="0"/>
            </a:p>
          </p:txBody>
        </p:sp>
        <mc:AlternateContent xmlns:mc="http://schemas.openxmlformats.org/markup-compatibility/2006">
          <mc:Choice xmlns:a14="http://schemas.microsoft.com/office/drawing/2010/main" xmlns="" Requires="a14">
            <p:sp>
              <p:nvSpPr>
                <p:cNvPr id="6" name="TextBox 5"/>
                <p:cNvSpPr txBox="1"/>
                <p:nvPr/>
              </p:nvSpPr>
              <p:spPr>
                <a:xfrm>
                  <a:off x="6556508" y="2600907"/>
                  <a:ext cx="3436427" cy="612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m:rPr>
                                    <m:sty m:val="p"/>
                                  </m:rPr>
                                  <a:rPr lang="en-US">
                                    <a:latin typeface="Cambria Math" panose="02040503050406030204" pitchFamily="18" charset="0"/>
                                  </a:rPr>
                                  <m:t>F</m:t>
                                </m:r>
                              </m:e>
                            </m:acc>
                          </m:e>
                          <m:sub>
                            <m:r>
                              <a:rPr lang="en-US" i="1">
                                <a:latin typeface="Cambria Math" panose="02040503050406030204" pitchFamily="18" charset="0"/>
                              </a:rPr>
                              <m:t>𝑝</m:t>
                            </m:r>
                          </m:sub>
                        </m:sSub>
                        <m:r>
                          <a:rPr lang="en-US" i="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m:rPr>
                                <m:sty m:val="p"/>
                              </m:rPr>
                              <a:rPr lang="en-US">
                                <a:latin typeface="Cambria Math" panose="02040503050406030204" pitchFamily="18" charset="0"/>
                              </a:rPr>
                              <m:t>V</m:t>
                            </m:r>
                          </m:den>
                        </m:f>
                        <m:r>
                          <m:rPr>
                            <m:sty m:val="p"/>
                          </m:rPr>
                          <a:rPr lang="en-US">
                            <a:latin typeface="Cambria Math" panose="02040503050406030204" pitchFamily="18" charset="0"/>
                          </a:rPr>
                          <m:t>Area</m:t>
                        </m:r>
                        <m:r>
                          <a:rPr lang="en-US">
                            <a:latin typeface="Cambria Math" panose="02040503050406030204" pitchFamily="18" charset="0"/>
                          </a:rPr>
                          <m:t>∗</m:t>
                        </m:r>
                        <m:r>
                          <m:rPr>
                            <m:sty m:val="p"/>
                          </m:rPr>
                          <a:rPr lang="en-US">
                            <a:latin typeface="Cambria Math" panose="02040503050406030204" pitchFamily="18" charset="0"/>
                          </a:rPr>
                          <m:t>Pressure</m:t>
                        </m:r>
                        <m:r>
                          <a:rPr lang="en-US">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panose="02040503050406030204" pitchFamily="18" charset="0"/>
                              </a:rPr>
                              <m:t>n</m:t>
                            </m:r>
                          </m:e>
                        </m:acc>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6556508" y="2600907"/>
                  <a:ext cx="3436427" cy="612796"/>
                </a:xfrm>
                <a:prstGeom prst="rect">
                  <a:avLst/>
                </a:prstGeom>
                <a:blipFill rotWithShape="0">
                  <a:blip r:embed="rId4"/>
                  <a:stretch>
                    <a:fillRect/>
                  </a:stretch>
                </a:blipFill>
              </p:spPr>
              <p:txBody>
                <a:bodyPr/>
                <a:lstStyle/>
                <a:p>
                  <a:r>
                    <a:rPr lang="en-US">
                      <a:noFill/>
                    </a:rPr>
                    <a:t> </a:t>
                  </a:r>
                </a:p>
              </p:txBody>
            </p:sp>
          </mc:Fallback>
        </mc:AlternateContent>
      </p:grpSp>
      <p:sp>
        <p:nvSpPr>
          <p:cNvPr id="10" name="Slide Number Placeholder 9"/>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xmlns="" val="1205972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a:t>
            </a:r>
            <a:endParaRPr lang="en-US" dirty="0"/>
          </a:p>
        </p:txBody>
      </p:sp>
      <p:sp>
        <p:nvSpPr>
          <p:cNvPr id="3" name="Content Placeholder 2"/>
          <p:cNvSpPr>
            <a:spLocks noGrp="1"/>
          </p:cNvSpPr>
          <p:nvPr>
            <p:ph idx="1"/>
          </p:nvPr>
        </p:nvSpPr>
        <p:spPr/>
        <p:txBody>
          <a:bodyPr/>
          <a:lstStyle/>
          <a:p>
            <a:pPr marL="0" indent="0">
              <a:buNone/>
            </a:pPr>
            <a:r>
              <a:rPr lang="en-US" dirty="0" smtClean="0"/>
              <a:t>Pioneered by </a:t>
            </a:r>
            <a:r>
              <a:rPr lang="en-US" dirty="0" err="1" smtClean="0"/>
              <a:t>Terzopolous</a:t>
            </a:r>
            <a:r>
              <a:rPr lang="en-US" dirty="0" smtClean="0"/>
              <a:t> </a:t>
            </a:r>
            <a:r>
              <a:rPr lang="en-US" dirty="0" smtClean="0">
                <a:solidFill>
                  <a:schemeClr val="bg1">
                    <a:lumMod val="65000"/>
                  </a:schemeClr>
                </a:solidFill>
                <a:latin typeface="Arial" panose="020B0604020202020204" pitchFamily="34" charset="0"/>
                <a:cs typeface="Arial" panose="020B0604020202020204" pitchFamily="34" charset="0"/>
              </a:rPr>
              <a:t>[Terzopoulos88]</a:t>
            </a:r>
          </a:p>
          <a:p>
            <a:pPr marL="0" indent="0">
              <a:buNone/>
            </a:pPr>
            <a:r>
              <a:rPr lang="en-US" dirty="0" smtClean="0"/>
              <a:t>Evaluates the continuum of the object</a:t>
            </a:r>
          </a:p>
          <a:p>
            <a:pPr marL="0" indent="0">
              <a:buNone/>
            </a:pPr>
            <a:r>
              <a:rPr lang="en-US" dirty="0" smtClean="0"/>
              <a:t>Solves </a:t>
            </a:r>
            <a:r>
              <a:rPr lang="en-US" dirty="0"/>
              <a:t>the generalized form of Hooke’s Law:</a:t>
            </a:r>
          </a:p>
          <a:p>
            <a:pPr lvl="1"/>
            <a:endParaRPr lang="en-US" dirty="0" smtClean="0"/>
          </a:p>
          <a:p>
            <a:pPr marL="0" indent="0">
              <a:buNone/>
            </a:pPr>
            <a:endParaRPr lang="en-US" dirty="0" smtClean="0"/>
          </a:p>
          <a:p>
            <a:pPr marL="0" indent="0">
              <a:buNone/>
            </a:pPr>
            <a:r>
              <a:rPr lang="en-US" dirty="0" smtClean="0"/>
              <a:t>Breaks the volume of the object up into </a:t>
            </a:r>
            <a:r>
              <a:rPr lang="en-US" dirty="0" err="1" smtClean="0"/>
              <a:t>tetrahedra</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TextBox 5"/>
          <p:cNvSpPr txBox="1"/>
          <p:nvPr/>
        </p:nvSpPr>
        <p:spPr>
          <a:xfrm>
            <a:off x="2142699" y="5404513"/>
            <a:ext cx="4817659" cy="369332"/>
          </a:xfrm>
          <a:prstGeom prst="rect">
            <a:avLst/>
          </a:prstGeom>
          <a:noFill/>
        </p:spPr>
        <p:txBody>
          <a:bodyPr wrap="square" rtlCol="0">
            <a:spAutoFit/>
          </a:bodyPr>
          <a:lstStyle/>
          <a:p>
            <a:r>
              <a:rPr lang="en-US" dirty="0" smtClean="0"/>
              <a:t>Volume spring instead of position spring</a:t>
            </a:r>
          </a:p>
        </p:txBody>
      </p:sp>
      <mc:AlternateContent xmlns:mc="http://schemas.openxmlformats.org/markup-compatibility/2006">
        <mc:Choice xmlns:a14="http://schemas.microsoft.com/office/drawing/2010/main" xmlns="" Requires="a14">
          <p:sp>
            <p:nvSpPr>
              <p:cNvPr id="5" name="TextBox 4"/>
              <p:cNvSpPr txBox="1"/>
              <p:nvPr/>
            </p:nvSpPr>
            <p:spPr>
              <a:xfrm>
                <a:off x="698500" y="3323590"/>
                <a:ext cx="2222500" cy="5171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𝑲</m:t>
                      </m:r>
                      <m:acc>
                        <m:accPr>
                          <m:chr m:val="⃗"/>
                          <m:ctrlPr>
                            <a:rPr lang="en-US" sz="2400" i="1">
                              <a:latin typeface="Cambria Math" panose="02040503050406030204" pitchFamily="18" charset="0"/>
                            </a:rPr>
                          </m:ctrlPr>
                        </m:accPr>
                        <m:e>
                          <m:r>
                            <a:rPr lang="en-US" sz="2400" i="1">
                              <a:latin typeface="Cambria Math" panose="02040503050406030204" pitchFamily="18" charset="0"/>
                            </a:rPr>
                            <m:t>𝑢</m:t>
                          </m:r>
                        </m:e>
                      </m:acc>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𝑓</m:t>
                              </m:r>
                            </m:e>
                          </m:acc>
                        </m:e>
                        <m:sub>
                          <m:r>
                            <a:rPr lang="en-US" sz="2400" i="1" dirty="0">
                              <a:latin typeface="Cambria Math" panose="02040503050406030204" pitchFamily="18" charset="0"/>
                            </a:rPr>
                            <m:t>𝑒𝑥𝑡</m:t>
                          </m:r>
                        </m:sub>
                      </m:sSub>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698500" y="3323590"/>
                <a:ext cx="2222500" cy="517129"/>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3681152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Brittle Fracture</a:t>
            </a:r>
            <a:endParaRPr lang="en-US" dirty="0"/>
          </a:p>
        </p:txBody>
      </p:sp>
      <p:sp>
        <p:nvSpPr>
          <p:cNvPr id="3" name="Content Placeholder 2"/>
          <p:cNvSpPr>
            <a:spLocks noGrp="1"/>
          </p:cNvSpPr>
          <p:nvPr>
            <p:ph idx="1"/>
          </p:nvPr>
        </p:nvSpPr>
        <p:spPr/>
        <p:txBody>
          <a:bodyPr/>
          <a:lstStyle/>
          <a:p>
            <a:pPr marL="0" indent="0">
              <a:buNone/>
            </a:pPr>
            <a:r>
              <a:rPr lang="en-US" dirty="0" smtClean="0"/>
              <a:t>Fracture objects based upon </a:t>
            </a:r>
            <a:r>
              <a:rPr lang="en-US" dirty="0" smtClean="0"/>
              <a:t>e</a:t>
            </a:r>
            <a:r>
              <a:rPr lang="en-US" dirty="0" smtClean="0"/>
              <a:t>igenvalue </a:t>
            </a:r>
            <a:r>
              <a:rPr lang="en-US" dirty="0" smtClean="0"/>
              <a:t>and </a:t>
            </a:r>
            <a:r>
              <a:rPr lang="en-US" dirty="0" smtClean="0"/>
              <a:t>eigenvector </a:t>
            </a:r>
            <a:r>
              <a:rPr lang="en-US" dirty="0" smtClean="0"/>
              <a:t>of strain tensor</a:t>
            </a:r>
          </a:p>
          <a:p>
            <a:pPr lvl="1"/>
            <a:r>
              <a:rPr lang="en-US" dirty="0" smtClean="0"/>
              <a:t>eigenvalue </a:t>
            </a:r>
            <a:r>
              <a:rPr lang="en-US" dirty="0" smtClean="0"/>
              <a:t>determines whether or not to split</a:t>
            </a:r>
          </a:p>
          <a:p>
            <a:pPr lvl="1"/>
            <a:r>
              <a:rPr lang="en-US" dirty="0" smtClean="0"/>
              <a:t>eigenvector </a:t>
            </a:r>
            <a:r>
              <a:rPr lang="en-US" dirty="0" smtClean="0"/>
              <a:t>is the fracture </a:t>
            </a:r>
            <a:r>
              <a:rPr lang="en-US" dirty="0" smtClean="0"/>
              <a:t>plane</a:t>
            </a:r>
          </a:p>
          <a:p>
            <a:pPr lvl="1"/>
            <a:endParaRPr lang="en-US" dirty="0" smtClean="0"/>
          </a:p>
          <a:p>
            <a:pPr lvl="1"/>
            <a:endParaRPr lang="en-US" dirty="0" smtClean="0"/>
          </a:p>
          <a:p>
            <a:pPr>
              <a:buNone/>
            </a:pPr>
            <a:r>
              <a:rPr lang="en-US" dirty="0" smtClean="0"/>
              <a:t>Local </a:t>
            </a:r>
            <a:r>
              <a:rPr lang="en-US" dirty="0" err="1" smtClean="0"/>
              <a:t>remeshing</a:t>
            </a:r>
            <a:r>
              <a:rPr lang="en-US" dirty="0" smtClean="0"/>
              <a:t> of object during fracture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TextBox 4"/>
          <p:cNvSpPr txBox="1"/>
          <p:nvPr/>
        </p:nvSpPr>
        <p:spPr>
          <a:xfrm>
            <a:off x="4635500" y="1378049"/>
            <a:ext cx="1701800" cy="646331"/>
          </a:xfrm>
          <a:prstGeom prst="rect">
            <a:avLst/>
          </a:prstGeom>
          <a:noFill/>
        </p:spPr>
        <p:txBody>
          <a:bodyPr wrap="square" rtlCol="0">
            <a:spAutoFit/>
          </a:bodyPr>
          <a:lstStyle/>
          <a:p>
            <a:r>
              <a:rPr lang="en-US" dirty="0">
                <a:solidFill>
                  <a:schemeClr val="bg1">
                    <a:lumMod val="65000"/>
                  </a:schemeClr>
                </a:solidFill>
                <a:latin typeface="Arial" panose="020B0604020202020204" pitchFamily="34" charset="0"/>
                <a:cs typeface="Arial" panose="020B0604020202020204" pitchFamily="34" charset="0"/>
              </a:rPr>
              <a:t>[O`Brien99]</a:t>
            </a:r>
          </a:p>
          <a:p>
            <a:endParaRPr lang="en-US" dirty="0"/>
          </a:p>
        </p:txBody>
      </p:sp>
    </p:spTree>
    <p:extLst>
      <p:ext uri="{BB962C8B-B14F-4D97-AF65-F5344CB8AC3E}">
        <p14:creationId xmlns:p14="http://schemas.microsoft.com/office/powerpoint/2010/main" xmlns="" val="1204707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Ductile Fracture and Plasticity</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pPr marL="0" indent="0">
                  <a:buNone/>
                </a:pPr>
                <a:r>
                  <a:rPr lang="en-US" dirty="0" smtClean="0"/>
                  <a:t>Plastic deformation from plastic strain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𝑒𝑙𝑎𝑠𝑡𝑖𝑐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𝑝𝑙𝑎𝑠𝑡𝑖𝑐</m:t>
                        </m:r>
                      </m:sub>
                    </m:sSub>
                  </m:oMath>
                </a14:m>
                <a:endParaRPr lang="en-US" b="0" dirty="0" smtClean="0"/>
              </a:p>
              <a:p>
                <a:pPr marL="0" indent="0">
                  <a:buNone/>
                </a:pPr>
                <a:r>
                  <a:rPr lang="en-US" dirty="0" smtClean="0"/>
                  <a:t>Use material properties of yield, creep and max</a:t>
                </a:r>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00" t="-1250"/>
                </a:stretch>
              </a:blipFill>
            </p:spPr>
            <p:txBody>
              <a:bodyPr/>
              <a:lstStyle/>
              <a:p>
                <a:r>
                  <a:rPr lang="en-US" dirty="0">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TextBox 4"/>
          <p:cNvSpPr txBox="1"/>
          <p:nvPr/>
        </p:nvSpPr>
        <p:spPr>
          <a:xfrm>
            <a:off x="8369300" y="1337286"/>
            <a:ext cx="1701800" cy="369332"/>
          </a:xfrm>
          <a:prstGeom prst="rect">
            <a:avLst/>
          </a:prstGeom>
          <a:noFill/>
        </p:spPr>
        <p:txBody>
          <a:bodyPr wrap="square" rtlCol="0">
            <a:spAutoFit/>
          </a:bodyPr>
          <a:lstStyle/>
          <a:p>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chemeClr val="bg1">
                    <a:lumMod val="65000"/>
                  </a:schemeClr>
                </a:solidFill>
                <a:latin typeface="Arial" panose="020B0604020202020204" pitchFamily="34" charset="0"/>
                <a:cs typeface="Arial" panose="020B0604020202020204" pitchFamily="34" charset="0"/>
              </a:rPr>
              <a:t>O`Brien02]</a:t>
            </a:r>
            <a:endParaRPr lang="en-US"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xmlns="" Requires="a14">
          <p:sp>
            <p:nvSpPr>
              <p:cNvPr id="7" name="TextBox 6"/>
              <p:cNvSpPr txBox="1"/>
              <p:nvPr/>
            </p:nvSpPr>
            <p:spPr>
              <a:xfrm>
                <a:off x="876300" y="3444240"/>
                <a:ext cx="5867400" cy="2166619"/>
              </a:xfrm>
              <a:prstGeom prst="rect">
                <a:avLst/>
              </a:prstGeom>
              <a:noFill/>
            </p:spPr>
            <p:txBody>
              <a:bodyPr wrap="square" rtlCol="0">
                <a:spAutoFit/>
              </a:bodyPr>
              <a:lstStyle/>
              <a:p>
                <a:pPr lvl="1"/>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𝑖𝑓</m:t>
                      </m:r>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𝑒𝑙𝑎𝑠𝑡𝑖𝑐</m:t>
                                  </m:r>
                                </m:sub>
                              </m:sSub>
                            </m:e>
                          </m:d>
                          <m:r>
                            <a:rPr lang="en-US" sz="2000" i="1">
                              <a:latin typeface="Cambria Math" panose="02040503050406030204" pitchFamily="18" charset="0"/>
                            </a:rPr>
                            <m:t>&gt;</m:t>
                          </m:r>
                          <m:r>
                            <a:rPr lang="en-US" sz="2000" i="1">
                              <a:latin typeface="Cambria Math" panose="02040503050406030204" pitchFamily="18" charset="0"/>
                            </a:rPr>
                            <m:t>𝑦𝑖𝑒𝑙𝑑</m:t>
                          </m:r>
                        </m:e>
                      </m:d>
                    </m:oMath>
                  </m:oMathPara>
                </a14:m>
                <a:endParaRPr lang="en-US" sz="2000" dirty="0"/>
              </a:p>
              <a:p>
                <a:pPr lvl="2"/>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𝑝𝑙𝑎𝑠𝑡𝑖𝑐</m:t>
                          </m:r>
                        </m:sub>
                      </m:sSub>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min</m:t>
                          </m:r>
                        </m:fName>
                        <m:e>
                          <m:d>
                            <m:dPr>
                              <m:ctrlPr>
                                <a:rPr lang="en-US" sz="2000" i="1">
                                  <a:latin typeface="Cambria Math" panose="02040503050406030204" pitchFamily="18" charset="0"/>
                                </a:rPr>
                              </m:ctrlPr>
                            </m:dPr>
                            <m:e>
                              <m:r>
                                <a:rPr lang="en-US" sz="2000" i="1">
                                  <a:latin typeface="Cambria Math" panose="02040503050406030204" pitchFamily="18" charset="0"/>
                                </a:rPr>
                                <m:t>𝑐𝑟𝑒𝑒𝑝</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𝑑𝑡</m:t>
                                  </m:r>
                                </m:den>
                              </m:f>
                            </m:e>
                          </m:d>
                        </m:e>
                      </m:func>
                      <m:r>
                        <a:rPr lang="en-US" sz="2000" i="1">
                          <a:latin typeface="Cambria Math" panose="02040503050406030204" pitchFamily="18" charset="0"/>
                        </a:rPr>
                        <m:t>∗</m:t>
                      </m:r>
                      <m:r>
                        <a:rPr lang="en-US" sz="2000" i="1">
                          <a:latin typeface="Cambria Math" panose="02040503050406030204" pitchFamily="18" charset="0"/>
                        </a:rPr>
                        <m:t>𝑑𝑡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𝑒𝑙𝑎𝑠𝑡𝑖𝑐</m:t>
                          </m:r>
                        </m:sub>
                      </m:sSub>
                    </m:oMath>
                  </m:oMathPara>
                </a14:m>
                <a:endParaRPr lang="en-US" sz="2000" dirty="0"/>
              </a:p>
              <a:p>
                <a:pPr lvl="1"/>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𝑖𝑓</m:t>
                      </m:r>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𝑝𝑙𝑎𝑠𝑡𝑖𝑐</m:t>
                                  </m:r>
                                </m:sub>
                              </m:sSub>
                            </m:e>
                          </m:d>
                          <m:r>
                            <a:rPr lang="en-US" sz="2000" i="1">
                              <a:latin typeface="Cambria Math" panose="02040503050406030204" pitchFamily="18" charset="0"/>
                            </a:rPr>
                            <m:t>&gt;</m:t>
                          </m:r>
                          <m:r>
                            <a:rPr lang="en-US" sz="2000" i="1">
                              <a:latin typeface="Cambria Math" panose="02040503050406030204" pitchFamily="18" charset="0"/>
                            </a:rPr>
                            <m:t>𝑚𝑎𝑥</m:t>
                          </m:r>
                        </m:e>
                      </m:d>
                    </m:oMath>
                  </m:oMathPara>
                </a14:m>
                <a:endParaRPr lang="en-US" sz="2000" dirty="0"/>
              </a:p>
              <a:p>
                <a:pPr lvl="2"/>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𝑝𝑙𝑎𝑠𝑡𝑖𝑐</m:t>
                          </m:r>
                        </m:sub>
                      </m:sSub>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𝑝𝑙𝑎𝑠𝑡𝑖𝑐</m:t>
                                  </m:r>
                                </m:sub>
                              </m:sSub>
                            </m:num>
                            <m:den>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𝑝𝑙𝑎𝑠𝑡𝑖𝑐</m:t>
                                      </m:r>
                                    </m:sub>
                                  </m:sSub>
                                </m:e>
                              </m:d>
                            </m:den>
                          </m:f>
                        </m:e>
                      </m:d>
                      <m:r>
                        <a:rPr lang="en-US" sz="2000" i="1">
                          <a:latin typeface="Cambria Math" panose="02040503050406030204" pitchFamily="18" charset="0"/>
                        </a:rPr>
                        <m:t>∗</m:t>
                      </m:r>
                      <m:r>
                        <a:rPr lang="en-US" sz="2000" i="1">
                          <a:latin typeface="Cambria Math" panose="02040503050406030204" pitchFamily="18" charset="0"/>
                        </a:rPr>
                        <m:t>𝑚𝑎𝑥</m:t>
                      </m:r>
                    </m:oMath>
                  </m:oMathPara>
                </a14:m>
                <a:endParaRPr lang="en-US" sz="2000" dirty="0"/>
              </a:p>
            </p:txBody>
          </p:sp>
        </mc:Choice>
        <mc:Fallback>
          <p:sp>
            <p:nvSpPr>
              <p:cNvPr id="7" name="TextBox 6"/>
              <p:cNvSpPr txBox="1">
                <a:spLocks noRot="1" noChangeAspect="1" noMove="1" noResize="1" noEditPoints="1" noAdjustHandles="1" noChangeArrowheads="1" noChangeShapeType="1" noTextEdit="1"/>
              </p:cNvSpPr>
              <p:nvPr/>
            </p:nvSpPr>
            <p:spPr>
              <a:xfrm>
                <a:off x="876300" y="3444240"/>
                <a:ext cx="5867400" cy="2166619"/>
              </a:xfrm>
              <a:prstGeom prst="rect">
                <a:avLst/>
              </a:prstGeom>
              <a:blipFill rotWithShape="0">
                <a:blip r:embed="rId4"/>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442608" y="3303622"/>
            <a:ext cx="5039428" cy="2743583"/>
          </a:xfrm>
          <a:prstGeom prst="rect">
            <a:avLst/>
          </a:prstGeom>
        </p:spPr>
      </p:pic>
    </p:spTree>
    <p:extLst>
      <p:ext uri="{BB962C8B-B14F-4D97-AF65-F5344CB8AC3E}">
        <p14:creationId xmlns:p14="http://schemas.microsoft.com/office/powerpoint/2010/main" xmlns="" val="1702461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 improvements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Linearized Green-Strain produces rotation artifacts</a:t>
            </a:r>
          </a:p>
          <a:p>
            <a:endParaRPr lang="en-US" dirty="0"/>
          </a:p>
          <a:p>
            <a:endParaRPr lang="en-US" dirty="0" smtClean="0"/>
          </a:p>
          <a:p>
            <a:endParaRPr lang="en-US" dirty="0"/>
          </a:p>
          <a:p>
            <a:endParaRPr lang="en-US" dirty="0" smtClean="0"/>
          </a:p>
          <a:p>
            <a:endParaRPr lang="en-US" dirty="0" smtClean="0"/>
          </a:p>
          <a:p>
            <a:endParaRPr lang="en-US" dirty="0"/>
          </a:p>
          <a:p>
            <a:pPr>
              <a:buNone/>
            </a:pPr>
            <a:r>
              <a:rPr lang="en-US" dirty="0" smtClean="0"/>
              <a:t>Stiffness warping fixes this</a:t>
            </a:r>
          </a:p>
          <a:p>
            <a:pPr marL="850392" lvl="1" indent="-457200">
              <a:buFont typeface="+mj-lt"/>
              <a:buAutoNum type="arabicPeriod"/>
            </a:pPr>
            <a:r>
              <a:rPr lang="en-US" dirty="0" smtClean="0"/>
              <a:t>Compute the forces in an un-rotated frame</a:t>
            </a:r>
          </a:p>
          <a:p>
            <a:pPr marL="850392" lvl="1" indent="-457200">
              <a:buFont typeface="+mj-lt"/>
              <a:buAutoNum type="arabicPeriod"/>
            </a:pPr>
            <a:r>
              <a:rPr lang="en-US" dirty="0" smtClean="0"/>
              <a:t>Rotate the forces to the world frame</a:t>
            </a:r>
            <a:endParaRPr lang="en-US" dirty="0"/>
          </a:p>
        </p:txBody>
      </p:sp>
      <p:pic>
        <p:nvPicPr>
          <p:cNvPr id="4" name="Picture 3" descr="LinearizedStrain.png"/>
          <p:cNvPicPr/>
          <p:nvPr/>
        </p:nvPicPr>
        <p:blipFill>
          <a:blip r:embed="rId3" cstate="print"/>
          <a:stretch>
            <a:fillRect/>
          </a:stretch>
        </p:blipFill>
        <p:spPr>
          <a:xfrm rot="10800000">
            <a:off x="1629256" y="2987334"/>
            <a:ext cx="2984500" cy="1389380"/>
          </a:xfrm>
          <a:prstGeom prst="rect">
            <a:avLst/>
          </a:prstGeom>
          <a:ln>
            <a:solidFill>
              <a:schemeClr val="tx1"/>
            </a:solidFill>
          </a:ln>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269584" y="2552412"/>
            <a:ext cx="4018960" cy="2259224"/>
          </a:xfrm>
          <a:prstGeom prst="rect">
            <a:avLst/>
          </a:prstGeom>
        </p:spPr>
      </p:pic>
      <p:sp>
        <p:nvSpPr>
          <p:cNvPr id="7" name="TextBox 6"/>
          <p:cNvSpPr txBox="1"/>
          <p:nvPr/>
        </p:nvSpPr>
        <p:spPr>
          <a:xfrm>
            <a:off x="5825216" y="1328778"/>
            <a:ext cx="1329963" cy="369332"/>
          </a:xfrm>
          <a:prstGeom prst="rect">
            <a:avLst/>
          </a:prstGeom>
          <a:noFill/>
        </p:spPr>
        <p:txBody>
          <a:bodyPr wrap="square" rtlCol="0">
            <a:spAutoFit/>
          </a:bodyPr>
          <a:lstStyle/>
          <a:p>
            <a:r>
              <a:rPr lang="en-US" dirty="0" smtClean="0">
                <a:solidFill>
                  <a:schemeClr val="bg1">
                    <a:lumMod val="65000"/>
                  </a:schemeClr>
                </a:solidFill>
                <a:latin typeface="Arial" panose="020B0604020202020204" pitchFamily="34" charset="0"/>
                <a:cs typeface="Arial" panose="020B0604020202020204" pitchFamily="34" charset="0"/>
              </a:rPr>
              <a:t>[Muller04]</a:t>
            </a:r>
            <a:endParaRPr lang="en-US" dirty="0">
              <a:solidFill>
                <a:schemeClr val="bg1">
                  <a:lumMod val="65000"/>
                </a:schemeClr>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xmlns="" val="2119673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Multi-Physics</a:t>
            </a:r>
            <a:endParaRPr lang="en-US" dirty="0"/>
          </a:p>
        </p:txBody>
      </p:sp>
      <p:sp>
        <p:nvSpPr>
          <p:cNvPr id="3" name="Content Placeholder 2"/>
          <p:cNvSpPr>
            <a:spLocks noGrp="1"/>
          </p:cNvSpPr>
          <p:nvPr>
            <p:ph idx="1"/>
          </p:nvPr>
        </p:nvSpPr>
        <p:spPr/>
        <p:txBody>
          <a:bodyPr/>
          <a:lstStyle/>
          <a:p>
            <a:pPr>
              <a:buNone/>
            </a:pPr>
            <a:r>
              <a:rPr lang="en-US" dirty="0" smtClean="0"/>
              <a:t>Two main categories to focus on:</a:t>
            </a:r>
          </a:p>
          <a:p>
            <a:pPr marL="850392" lvl="1" indent="-457200">
              <a:buFont typeface="+mj-lt"/>
              <a:buAutoNum type="arabicPeriod"/>
            </a:pPr>
            <a:r>
              <a:rPr lang="en-US" dirty="0" smtClean="0"/>
              <a:t>Coupling – Defining a pair-wise relationship for two systems</a:t>
            </a:r>
          </a:p>
          <a:p>
            <a:pPr marL="850392" lvl="1" indent="-457200">
              <a:buFont typeface="+mj-lt"/>
              <a:buAutoNum type="arabicPeriod"/>
            </a:pPr>
            <a:r>
              <a:rPr lang="en-US" dirty="0" smtClean="0"/>
              <a:t>Embedding – </a:t>
            </a:r>
            <a:r>
              <a:rPr lang="en-US" dirty="0" err="1" smtClean="0"/>
              <a:t>Proxying</a:t>
            </a:r>
            <a:r>
              <a:rPr lang="en-US" dirty="0" smtClean="0"/>
              <a:t> a system into the primary system</a:t>
            </a:r>
            <a:endParaRPr lang="en-US" dirty="0"/>
          </a:p>
        </p:txBody>
      </p:sp>
      <p:grpSp>
        <p:nvGrpSpPr>
          <p:cNvPr id="4" name="Group 3"/>
          <p:cNvGrpSpPr/>
          <p:nvPr/>
        </p:nvGrpSpPr>
        <p:grpSpPr>
          <a:xfrm>
            <a:off x="2756848" y="3867231"/>
            <a:ext cx="4419600" cy="1640518"/>
            <a:chOff x="6753225" y="2055370"/>
            <a:chExt cx="4419600" cy="1640518"/>
          </a:xfrm>
        </p:grpSpPr>
        <p:sp>
          <p:nvSpPr>
            <p:cNvPr id="5" name="TextBox 4"/>
            <p:cNvSpPr txBox="1"/>
            <p:nvPr/>
          </p:nvSpPr>
          <p:spPr>
            <a:xfrm>
              <a:off x="7158682" y="2055370"/>
              <a:ext cx="1309816" cy="369332"/>
            </a:xfrm>
            <a:prstGeom prst="rect">
              <a:avLst/>
            </a:prstGeom>
            <a:noFill/>
          </p:spPr>
          <p:txBody>
            <a:bodyPr wrap="square" rtlCol="0">
              <a:spAutoFit/>
            </a:bodyPr>
            <a:lstStyle/>
            <a:p>
              <a:r>
                <a:rPr lang="en-US" dirty="0" smtClean="0"/>
                <a:t>Coupling</a:t>
              </a:r>
              <a:endParaRPr lang="en-US" dirty="0"/>
            </a:p>
          </p:txBody>
        </p:sp>
        <p:sp>
          <p:nvSpPr>
            <p:cNvPr id="6" name="TextBox 5"/>
            <p:cNvSpPr txBox="1"/>
            <p:nvPr/>
          </p:nvSpPr>
          <p:spPr>
            <a:xfrm>
              <a:off x="9440563" y="2059518"/>
              <a:ext cx="1474572" cy="369332"/>
            </a:xfrm>
            <a:prstGeom prst="rect">
              <a:avLst/>
            </a:prstGeom>
            <a:noFill/>
          </p:spPr>
          <p:txBody>
            <a:bodyPr wrap="square" rtlCol="0">
              <a:spAutoFit/>
            </a:bodyPr>
            <a:lstStyle/>
            <a:p>
              <a:r>
                <a:rPr lang="en-US" dirty="0" smtClean="0"/>
                <a:t>Embedding</a:t>
              </a:r>
              <a:endParaRPr lang="en-US" dirty="0"/>
            </a:p>
          </p:txBody>
        </p:sp>
        <p:grpSp>
          <p:nvGrpSpPr>
            <p:cNvPr id="7" name="Group 6"/>
            <p:cNvGrpSpPr/>
            <p:nvPr/>
          </p:nvGrpSpPr>
          <p:grpSpPr>
            <a:xfrm>
              <a:off x="6753225" y="2552888"/>
              <a:ext cx="4419600" cy="1143000"/>
              <a:chOff x="1752600" y="609600"/>
              <a:chExt cx="4419600" cy="1143000"/>
            </a:xfrm>
          </p:grpSpPr>
          <p:sp>
            <p:nvSpPr>
              <p:cNvPr id="8" name="Rectangle 7"/>
              <p:cNvSpPr/>
              <p:nvPr/>
            </p:nvSpPr>
            <p:spPr>
              <a:xfrm>
                <a:off x="41910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9" name="Rectangle 8"/>
              <p:cNvSpPr/>
              <p:nvPr/>
            </p:nvSpPr>
            <p:spPr>
              <a:xfrm>
                <a:off x="41910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0" name="Rectangle 9"/>
              <p:cNvSpPr/>
              <p:nvPr/>
            </p:nvSpPr>
            <p:spPr>
              <a:xfrm>
                <a:off x="54864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1" name="Rectangle 10"/>
              <p:cNvSpPr/>
              <p:nvPr/>
            </p:nvSpPr>
            <p:spPr>
              <a:xfrm>
                <a:off x="54864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17526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3" name="Rectangle 12"/>
              <p:cNvSpPr/>
              <p:nvPr/>
            </p:nvSpPr>
            <p:spPr>
              <a:xfrm>
                <a:off x="17526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4" name="Rectangle 13"/>
              <p:cNvSpPr/>
              <p:nvPr/>
            </p:nvSpPr>
            <p:spPr>
              <a:xfrm>
                <a:off x="30480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5" name="Rectangle 14"/>
              <p:cNvSpPr/>
              <p:nvPr/>
            </p:nvSpPr>
            <p:spPr>
              <a:xfrm>
                <a:off x="30480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 name="Straight Arrow Connector 15"/>
              <p:cNvCxnSpPr>
                <a:stCxn id="13" idx="0"/>
                <a:endCxn id="12" idx="2"/>
              </p:cNvCxnSpPr>
              <p:nvPr/>
            </p:nvCxnSpPr>
            <p:spPr>
              <a:xfrm rot="5400000" flipH="1" flipV="1">
                <a:off x="1905000" y="1181100"/>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5" idx="1"/>
              </p:cNvCxnSpPr>
              <p:nvPr/>
            </p:nvCxnSpPr>
            <p:spPr>
              <a:xfrm>
                <a:off x="2438400" y="800100"/>
                <a:ext cx="609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2"/>
                <a:endCxn id="14" idx="0"/>
              </p:cNvCxnSpPr>
              <p:nvPr/>
            </p:nvCxnSpPr>
            <p:spPr>
              <a:xfrm rot="5400000">
                <a:off x="3200400" y="1181100"/>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4" idx="1"/>
              </p:cNvCxnSpPr>
              <p:nvPr/>
            </p:nvCxnSpPr>
            <p:spPr>
              <a:xfrm>
                <a:off x="2438400" y="1562100"/>
                <a:ext cx="609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438400" y="990600"/>
                <a:ext cx="6096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438400" y="990600"/>
                <a:ext cx="6096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4876800" y="9906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0"/>
                <a:endCxn id="8" idx="2"/>
              </p:cNvCxnSpPr>
              <p:nvPr/>
            </p:nvCxnSpPr>
            <p:spPr>
              <a:xfrm rot="5400000" flipH="1" flipV="1">
                <a:off x="4343400" y="1181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1"/>
                <a:endCxn id="8" idx="3"/>
              </p:cNvCxnSpPr>
              <p:nvPr/>
            </p:nvCxnSpPr>
            <p:spPr>
              <a:xfrm rot="10800000">
                <a:off x="4876800" y="8001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Arc 24"/>
              <p:cNvSpPr/>
              <p:nvPr/>
            </p:nvSpPr>
            <p:spPr>
              <a:xfrm>
                <a:off x="1861870" y="1430548"/>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a:off x="3158704" y="1421922"/>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p:cNvSpPr/>
              <p:nvPr/>
            </p:nvSpPr>
            <p:spPr>
              <a:xfrm>
                <a:off x="1853244" y="668548"/>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a:off x="3157270" y="659922"/>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9" name="Slide Number Placeholder 28"/>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xmlns="" val="3064378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Interleaving</a:t>
            </a:r>
            <a:endParaRPr lang="en-US" dirty="0"/>
          </a:p>
        </p:txBody>
      </p:sp>
      <p:sp>
        <p:nvSpPr>
          <p:cNvPr id="3" name="Content Placeholder 2"/>
          <p:cNvSpPr>
            <a:spLocks noGrp="1"/>
          </p:cNvSpPr>
          <p:nvPr>
            <p:ph idx="1"/>
          </p:nvPr>
        </p:nvSpPr>
        <p:spPr/>
        <p:txBody>
          <a:bodyPr/>
          <a:lstStyle/>
          <a:p>
            <a:pPr marL="0" indent="0">
              <a:buNone/>
            </a:pPr>
            <a:r>
              <a:rPr lang="en-US" dirty="0" smtClean="0"/>
              <a:t>Problems:</a:t>
            </a:r>
          </a:p>
          <a:p>
            <a:pPr lvl="1"/>
            <a:r>
              <a:rPr lang="en-US" dirty="0" smtClean="0"/>
              <a:t>Needs a repair step</a:t>
            </a:r>
          </a:p>
          <a:p>
            <a:pPr lvl="1"/>
            <a:r>
              <a:rPr lang="en-US" dirty="0" smtClean="0"/>
              <a:t>Works best with large mass disparity</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24" name="TextBox 23"/>
          <p:cNvSpPr txBox="1"/>
          <p:nvPr/>
        </p:nvSpPr>
        <p:spPr>
          <a:xfrm>
            <a:off x="3932917" y="1337286"/>
            <a:ext cx="1235984" cy="369332"/>
          </a:xfrm>
          <a:prstGeom prst="rect">
            <a:avLst/>
          </a:prstGeom>
          <a:noFill/>
        </p:spPr>
        <p:txBody>
          <a:bodyPr wrap="square" rtlCol="0">
            <a:spAutoFit/>
          </a:bodyPr>
          <a:lstStyle/>
          <a:p>
            <a:r>
              <a:rPr lang="en-US" dirty="0" smtClean="0">
                <a:solidFill>
                  <a:schemeClr val="bg1">
                    <a:lumMod val="65000"/>
                  </a:schemeClr>
                </a:solidFill>
                <a:latin typeface="Arial" panose="020B0604020202020204" pitchFamily="34" charset="0"/>
                <a:cs typeface="Arial" panose="020B0604020202020204" pitchFamily="34" charset="0"/>
              </a:rPr>
              <a:t>[Baraff92]</a:t>
            </a:r>
            <a:endParaRPr lang="en-US" dirty="0">
              <a:solidFill>
                <a:schemeClr val="bg1">
                  <a:lumMod val="65000"/>
                </a:schemeClr>
              </a:solidFill>
              <a:latin typeface="Arial" panose="020B0604020202020204" pitchFamily="34" charset="0"/>
              <a:cs typeface="Arial" panose="020B0604020202020204" pitchFamily="34" charset="0"/>
            </a:endParaRPr>
          </a:p>
        </p:txBody>
      </p:sp>
      <p:grpSp>
        <p:nvGrpSpPr>
          <p:cNvPr id="10" name="Group 9"/>
          <p:cNvGrpSpPr/>
          <p:nvPr/>
        </p:nvGrpSpPr>
        <p:grpSpPr>
          <a:xfrm>
            <a:off x="6426200" y="2167889"/>
            <a:ext cx="3803650" cy="3924301"/>
            <a:chOff x="7061200" y="2247899"/>
            <a:chExt cx="3803650" cy="3924301"/>
          </a:xfrm>
        </p:grpSpPr>
        <p:sp>
          <p:nvSpPr>
            <p:cNvPr id="5" name="Rectangle 4"/>
            <p:cNvSpPr/>
            <p:nvPr/>
          </p:nvSpPr>
          <p:spPr>
            <a:xfrm>
              <a:off x="7061200" y="2275086"/>
              <a:ext cx="1409700" cy="711200"/>
            </a:xfrm>
            <a:prstGeom prst="rect">
              <a:avLst/>
            </a:prstGeom>
            <a:solidFill>
              <a:srgbClr val="FF0000">
                <a:alpha val="50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 A</a:t>
              </a:r>
              <a:endParaRPr lang="en-US" dirty="0">
                <a:solidFill>
                  <a:schemeClr val="tx1"/>
                </a:solidFill>
              </a:endParaRPr>
            </a:p>
          </p:txBody>
        </p:sp>
        <p:sp>
          <p:nvSpPr>
            <p:cNvPr id="6" name="Rectangle 5"/>
            <p:cNvSpPr/>
            <p:nvPr/>
          </p:nvSpPr>
          <p:spPr>
            <a:xfrm>
              <a:off x="8737600" y="2999740"/>
              <a:ext cx="1409700" cy="711200"/>
            </a:xfrm>
            <a:prstGeom prst="rect">
              <a:avLst/>
            </a:prstGeom>
            <a:solidFill>
              <a:srgbClr val="00B050">
                <a:alpha val="50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 B</a:t>
              </a:r>
              <a:endParaRPr lang="en-US" dirty="0">
                <a:solidFill>
                  <a:schemeClr val="tx1"/>
                </a:solidFill>
              </a:endParaRPr>
            </a:p>
          </p:txBody>
        </p:sp>
        <p:sp>
          <p:nvSpPr>
            <p:cNvPr id="7" name="Rectangle 6"/>
            <p:cNvSpPr/>
            <p:nvPr/>
          </p:nvSpPr>
          <p:spPr>
            <a:xfrm>
              <a:off x="7061200" y="3721100"/>
              <a:ext cx="1409700" cy="711200"/>
            </a:xfrm>
            <a:prstGeom prst="rect">
              <a:avLst/>
            </a:prstGeom>
            <a:solidFill>
              <a:srgbClr val="FF0000">
                <a:alpha val="50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 A</a:t>
              </a:r>
            </a:p>
          </p:txBody>
        </p:sp>
        <p:sp>
          <p:nvSpPr>
            <p:cNvPr id="8" name="Rectangle 7"/>
            <p:cNvSpPr/>
            <p:nvPr/>
          </p:nvSpPr>
          <p:spPr>
            <a:xfrm>
              <a:off x="8737600" y="4432300"/>
              <a:ext cx="1409700" cy="711200"/>
            </a:xfrm>
            <a:prstGeom prst="rect">
              <a:avLst/>
            </a:prstGeom>
            <a:solidFill>
              <a:srgbClr val="00B050">
                <a:alpha val="50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System B</a:t>
              </a:r>
            </a:p>
          </p:txBody>
        </p:sp>
        <p:sp>
          <p:nvSpPr>
            <p:cNvPr id="9" name="Rectangle 8"/>
            <p:cNvSpPr/>
            <p:nvPr/>
          </p:nvSpPr>
          <p:spPr>
            <a:xfrm>
              <a:off x="7061200" y="5143500"/>
              <a:ext cx="1409700" cy="711200"/>
            </a:xfrm>
            <a:prstGeom prst="rect">
              <a:avLst/>
            </a:prstGeom>
            <a:solidFill>
              <a:srgbClr val="FF0000">
                <a:alpha val="50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 A</a:t>
              </a:r>
            </a:p>
          </p:txBody>
        </p:sp>
        <p:cxnSp>
          <p:nvCxnSpPr>
            <p:cNvPr id="11" name="Elbow Connector 10"/>
            <p:cNvCxnSpPr>
              <a:stCxn id="5" idx="3"/>
              <a:endCxn id="6" idx="0"/>
            </p:cNvCxnSpPr>
            <p:nvPr/>
          </p:nvCxnSpPr>
          <p:spPr>
            <a:xfrm>
              <a:off x="8470900" y="2630686"/>
              <a:ext cx="971550" cy="36905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1"/>
              <a:endCxn id="7" idx="0"/>
            </p:cNvCxnSpPr>
            <p:nvPr/>
          </p:nvCxnSpPr>
          <p:spPr>
            <a:xfrm rot="10800000" flipV="1">
              <a:off x="7766050" y="3355340"/>
              <a:ext cx="971550" cy="36576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3"/>
              <a:endCxn id="8" idx="0"/>
            </p:cNvCxnSpPr>
            <p:nvPr/>
          </p:nvCxnSpPr>
          <p:spPr>
            <a:xfrm>
              <a:off x="8470900" y="4076700"/>
              <a:ext cx="971550" cy="35560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1"/>
              <a:endCxn id="9" idx="0"/>
            </p:cNvCxnSpPr>
            <p:nvPr/>
          </p:nvCxnSpPr>
          <p:spPr>
            <a:xfrm rot="10800000" flipV="1">
              <a:off x="7766050" y="4787900"/>
              <a:ext cx="971550" cy="35560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689974" y="2247899"/>
              <a:ext cx="1457326" cy="369332"/>
            </a:xfrm>
            <a:prstGeom prst="rect">
              <a:avLst/>
            </a:prstGeom>
            <a:noFill/>
          </p:spPr>
          <p:txBody>
            <a:bodyPr wrap="square" rtlCol="0">
              <a:spAutoFit/>
            </a:bodyPr>
            <a:lstStyle/>
            <a:p>
              <a:r>
                <a:rPr lang="en-US" dirty="0" smtClean="0"/>
                <a:t>Input Forces</a:t>
              </a:r>
              <a:endParaRPr lang="en-US" dirty="0"/>
            </a:p>
          </p:txBody>
        </p:sp>
        <p:cxnSp>
          <p:nvCxnSpPr>
            <p:cNvPr id="12" name="Straight Connector 11"/>
            <p:cNvCxnSpPr/>
            <p:nvPr/>
          </p:nvCxnSpPr>
          <p:spPr>
            <a:xfrm>
              <a:off x="10477500" y="2275086"/>
              <a:ext cx="0" cy="3897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14" name="TextBox 13"/>
                <p:cNvSpPr txBox="1"/>
                <p:nvPr/>
              </p:nvSpPr>
              <p:spPr>
                <a:xfrm>
                  <a:off x="10439400" y="2432565"/>
                  <a:ext cx="400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0439400" y="2432565"/>
                  <a:ext cx="400050"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9" name="TextBox 18"/>
                <p:cNvSpPr txBox="1"/>
                <p:nvPr/>
              </p:nvSpPr>
              <p:spPr>
                <a:xfrm>
                  <a:off x="10439400" y="3141503"/>
                  <a:ext cx="400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10439400" y="3141503"/>
                  <a:ext cx="400050"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0" name="TextBox 19"/>
                <p:cNvSpPr txBox="1"/>
                <p:nvPr/>
              </p:nvSpPr>
              <p:spPr>
                <a:xfrm>
                  <a:off x="10439400" y="3839447"/>
                  <a:ext cx="400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0439400" y="3839447"/>
                  <a:ext cx="400050"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1" name="TextBox 20"/>
                <p:cNvSpPr txBox="1"/>
                <p:nvPr/>
              </p:nvSpPr>
              <p:spPr>
                <a:xfrm>
                  <a:off x="10458451" y="4548385"/>
                  <a:ext cx="400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3</m:t>
                            </m:r>
                          </m:sub>
                        </m:sSub>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10458451" y="4548385"/>
                  <a:ext cx="400050"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2" name="TextBox 21"/>
                <p:cNvSpPr txBox="1"/>
                <p:nvPr/>
              </p:nvSpPr>
              <p:spPr>
                <a:xfrm>
                  <a:off x="10464800" y="5314434"/>
                  <a:ext cx="400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4</m:t>
                            </m:r>
                          </m:sub>
                        </m:sSub>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10464800" y="5314434"/>
                  <a:ext cx="400050" cy="369332"/>
                </a:xfrm>
                <a:prstGeom prst="rect">
                  <a:avLst/>
                </a:prstGeom>
                <a:blipFill rotWithShape="0">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xmlns="" val="3046811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p>
        </p:txBody>
      </p:sp>
      <p:sp>
        <p:nvSpPr>
          <p:cNvPr id="3" name="Text Placeholder 2"/>
          <p:cNvSpPr>
            <a:spLocks noGrp="1"/>
          </p:cNvSpPr>
          <p:nvPr>
            <p:ph type="body" idx="1"/>
          </p:nvPr>
        </p:nvSpPr>
        <p:spPr>
          <a:xfrm>
            <a:off x="609599" y="2339531"/>
            <a:ext cx="5386917" cy="526529"/>
          </a:xfrm>
        </p:spPr>
        <p:txBody>
          <a:bodyPr/>
          <a:lstStyle/>
          <a:p>
            <a:pPr algn="ctr"/>
            <a:r>
              <a:rPr lang="en-US" dirty="0" smtClean="0"/>
              <a:t>One-way coupling</a:t>
            </a:r>
            <a:endParaRPr lang="en-US" dirty="0"/>
          </a:p>
        </p:txBody>
      </p:sp>
      <p:sp>
        <p:nvSpPr>
          <p:cNvPr id="4" name="Text Placeholder 3"/>
          <p:cNvSpPr>
            <a:spLocks noGrp="1"/>
          </p:cNvSpPr>
          <p:nvPr>
            <p:ph type="body" sz="half" idx="3"/>
          </p:nvPr>
        </p:nvSpPr>
        <p:spPr>
          <a:xfrm>
            <a:off x="6193367" y="2343134"/>
            <a:ext cx="5389033" cy="522928"/>
          </a:xfrm>
        </p:spPr>
        <p:txBody>
          <a:bodyPr/>
          <a:lstStyle/>
          <a:p>
            <a:pPr algn="ctr"/>
            <a:r>
              <a:rPr lang="en-US" dirty="0" smtClean="0"/>
              <a:t>Two-way coupling</a:t>
            </a:r>
            <a:endParaRPr lang="en-US" dirty="0"/>
          </a:p>
        </p:txBody>
      </p:sp>
      <p:sp>
        <p:nvSpPr>
          <p:cNvPr id="5" name="Content Placeholder 4"/>
          <p:cNvSpPr>
            <a:spLocks noGrp="1"/>
          </p:cNvSpPr>
          <p:nvPr>
            <p:ph sz="quarter" idx="2"/>
          </p:nvPr>
        </p:nvSpPr>
        <p:spPr>
          <a:xfrm>
            <a:off x="1104900" y="3848100"/>
            <a:ext cx="4891617" cy="2588420"/>
          </a:xfrm>
          <a:ln>
            <a:noFill/>
          </a:ln>
        </p:spPr>
        <p:txBody>
          <a:bodyPr/>
          <a:lstStyle/>
          <a:p>
            <a:pPr marL="0" indent="0">
              <a:buNone/>
            </a:pPr>
            <a:r>
              <a:rPr lang="en-US" dirty="0" smtClean="0"/>
              <a:t>Soil simulation </a:t>
            </a:r>
            <a:r>
              <a:rPr lang="en-US" dirty="0">
                <a:solidFill>
                  <a:schemeClr val="bg1">
                    <a:lumMod val="65000"/>
                  </a:schemeClr>
                </a:solidFill>
                <a:latin typeface="Arial" panose="020B0604020202020204" pitchFamily="34" charset="0"/>
                <a:cs typeface="Arial" panose="020B0604020202020204" pitchFamily="34" charset="0"/>
              </a:rPr>
              <a:t>[Li93]</a:t>
            </a:r>
          </a:p>
          <a:p>
            <a:endParaRPr lang="en-US" dirty="0"/>
          </a:p>
          <a:p>
            <a:pPr marL="0" indent="0">
              <a:buNone/>
            </a:pPr>
            <a:endParaRPr lang="en-US" dirty="0"/>
          </a:p>
        </p:txBody>
      </p:sp>
      <p:sp>
        <p:nvSpPr>
          <p:cNvPr id="6" name="Content Placeholder 5"/>
          <p:cNvSpPr>
            <a:spLocks noGrp="1"/>
          </p:cNvSpPr>
          <p:nvPr>
            <p:ph sz="quarter" idx="4"/>
          </p:nvPr>
        </p:nvSpPr>
        <p:spPr>
          <a:xfrm>
            <a:off x="6565900" y="3848100"/>
            <a:ext cx="5016501" cy="2588420"/>
          </a:xfrm>
          <a:ln>
            <a:noFill/>
          </a:ln>
        </p:spPr>
        <p:txBody>
          <a:bodyPr>
            <a:normAutofit/>
          </a:bodyPr>
          <a:lstStyle/>
          <a:p>
            <a:pPr marL="0" indent="0">
              <a:buNone/>
            </a:pPr>
            <a:r>
              <a:rPr lang="en-US" dirty="0" smtClean="0"/>
              <a:t>Impulses </a:t>
            </a:r>
            <a:r>
              <a:rPr lang="en-US" dirty="0" smtClean="0">
                <a:solidFill>
                  <a:schemeClr val="bg1">
                    <a:lumMod val="65000"/>
                  </a:schemeClr>
                </a:solidFill>
                <a:latin typeface="Arial" panose="020B0604020202020204" pitchFamily="34" charset="0"/>
                <a:cs typeface="Arial" panose="020B0604020202020204" pitchFamily="34" charset="0"/>
              </a:rPr>
              <a:t>[Sifakis07]</a:t>
            </a:r>
          </a:p>
          <a:p>
            <a:pPr marL="393192" lvl="1" indent="0">
              <a:buNone/>
            </a:pPr>
            <a:r>
              <a:rPr lang="en-US" dirty="0" smtClean="0"/>
              <a:t>Soft bound particles</a:t>
            </a:r>
          </a:p>
          <a:p>
            <a:pPr marL="0" indent="0">
              <a:buNone/>
            </a:pPr>
            <a:r>
              <a:rPr lang="en-US" dirty="0" smtClean="0"/>
              <a:t>Constraints </a:t>
            </a:r>
            <a:r>
              <a:rPr lang="en-US" dirty="0" smtClean="0">
                <a:solidFill>
                  <a:schemeClr val="bg1">
                    <a:lumMod val="65000"/>
                  </a:schemeClr>
                </a:solidFill>
                <a:latin typeface="Arial" panose="020B0604020202020204" pitchFamily="34" charset="0"/>
                <a:cs typeface="Arial" panose="020B0604020202020204" pitchFamily="34" charset="0"/>
              </a:rPr>
              <a:t>[Shinar08]</a:t>
            </a:r>
          </a:p>
          <a:p>
            <a:pPr marL="393192" lvl="1" indent="0">
              <a:buNone/>
            </a:pPr>
            <a:r>
              <a:rPr lang="en-US" dirty="0" smtClean="0"/>
              <a:t>Allowed embedding rigid body skeletons</a:t>
            </a:r>
          </a:p>
        </p:txBody>
      </p:sp>
      <p:sp>
        <p:nvSpPr>
          <p:cNvPr id="7" name="Slide Number Placeholder 6"/>
          <p:cNvSpPr>
            <a:spLocks noGrp="1"/>
          </p:cNvSpPr>
          <p:nvPr>
            <p:ph type="sldNum" sz="quarter" idx="12"/>
          </p:nvPr>
        </p:nvSpPr>
        <p:spPr>
          <a:xfrm>
            <a:off x="10566400" y="6429904"/>
            <a:ext cx="1016000" cy="291572"/>
          </a:xfrm>
        </p:spPr>
        <p:txBody>
          <a:bodyPr/>
          <a:lstStyle/>
          <a:p>
            <a:fld id="{D57F1E4F-1CFF-5643-939E-217C01CDF565}" type="slidenum">
              <a:rPr lang="en-US" smtClean="0"/>
              <a:pPr/>
              <a:t>18</a:t>
            </a:fld>
            <a:endParaRPr lang="en-US" dirty="0"/>
          </a:p>
        </p:txBody>
      </p:sp>
      <p:sp>
        <p:nvSpPr>
          <p:cNvPr id="8" name="TextBox 7"/>
          <p:cNvSpPr txBox="1"/>
          <p:nvPr/>
        </p:nvSpPr>
        <p:spPr>
          <a:xfrm>
            <a:off x="508000" y="1847088"/>
            <a:ext cx="11074400" cy="492443"/>
          </a:xfrm>
          <a:prstGeom prst="rect">
            <a:avLst/>
          </a:prstGeom>
          <a:noFill/>
        </p:spPr>
        <p:txBody>
          <a:bodyPr wrap="square" rtlCol="0">
            <a:spAutoFit/>
          </a:bodyPr>
          <a:lstStyle/>
          <a:p>
            <a:pPr algn="ctr"/>
            <a:r>
              <a:rPr lang="en-US" sz="2600" dirty="0" smtClean="0"/>
              <a:t>One-way vs. Two way coupling </a:t>
            </a:r>
            <a:r>
              <a:rPr lang="en-US" sz="2600" dirty="0" smtClean="0">
                <a:solidFill>
                  <a:schemeClr val="bg1">
                    <a:lumMod val="65000"/>
                  </a:schemeClr>
                </a:solidFill>
                <a:latin typeface="Arial" panose="020B0604020202020204" pitchFamily="34" charset="0"/>
                <a:cs typeface="Arial" panose="020B0604020202020204" pitchFamily="34" charset="0"/>
              </a:rPr>
              <a:t>[O`Brien00]</a:t>
            </a:r>
            <a:endParaRPr lang="en-US" sz="2600" dirty="0">
              <a:solidFill>
                <a:schemeClr val="bg1">
                  <a:lumMod val="65000"/>
                </a:schemeClr>
              </a:solidFill>
              <a:latin typeface="Arial" panose="020B0604020202020204" pitchFamily="34" charset="0"/>
              <a:cs typeface="Arial" panose="020B0604020202020204" pitchFamily="34" charset="0"/>
            </a:endParaRPr>
          </a:p>
        </p:txBody>
      </p:sp>
      <p:sp>
        <p:nvSpPr>
          <p:cNvPr id="10" name="TextBox 9"/>
          <p:cNvSpPr txBox="1"/>
          <p:nvPr/>
        </p:nvSpPr>
        <p:spPr>
          <a:xfrm>
            <a:off x="1104900" y="2957497"/>
            <a:ext cx="1066800" cy="646331"/>
          </a:xfrm>
          <a:prstGeom prst="rect">
            <a:avLst/>
          </a:prstGeom>
          <a:noFill/>
        </p:spPr>
        <p:txBody>
          <a:bodyPr wrap="square" rtlCol="0">
            <a:spAutoFit/>
          </a:bodyPr>
          <a:lstStyle/>
          <a:p>
            <a:r>
              <a:rPr lang="en-US" dirty="0" smtClean="0"/>
              <a:t>Primary System</a:t>
            </a:r>
            <a:endParaRPr lang="en-US" dirty="0"/>
          </a:p>
        </p:txBody>
      </p:sp>
      <p:sp>
        <p:nvSpPr>
          <p:cNvPr id="11" name="TextBox 10"/>
          <p:cNvSpPr txBox="1"/>
          <p:nvPr/>
        </p:nvSpPr>
        <p:spPr>
          <a:xfrm>
            <a:off x="4472514" y="2990088"/>
            <a:ext cx="1066800" cy="646331"/>
          </a:xfrm>
          <a:prstGeom prst="rect">
            <a:avLst/>
          </a:prstGeom>
          <a:noFill/>
        </p:spPr>
        <p:txBody>
          <a:bodyPr wrap="square" rtlCol="0">
            <a:spAutoFit/>
          </a:bodyPr>
          <a:lstStyle/>
          <a:p>
            <a:r>
              <a:rPr lang="en-US" dirty="0" smtClean="0"/>
              <a:t>Passive System</a:t>
            </a:r>
            <a:endParaRPr lang="en-US" dirty="0"/>
          </a:p>
        </p:txBody>
      </p:sp>
      <p:sp>
        <p:nvSpPr>
          <p:cNvPr id="12" name="Right Arrow 11"/>
          <p:cNvSpPr/>
          <p:nvPr/>
        </p:nvSpPr>
        <p:spPr>
          <a:xfrm>
            <a:off x="2318807" y="2990088"/>
            <a:ext cx="1968500" cy="6731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Forces</a:t>
            </a:r>
            <a:endParaRPr lang="en-US" dirty="0">
              <a:solidFill>
                <a:schemeClr val="tx1"/>
              </a:solidFill>
            </a:endParaRPr>
          </a:p>
        </p:txBody>
      </p:sp>
      <p:sp>
        <p:nvSpPr>
          <p:cNvPr id="13" name="TextBox 12"/>
          <p:cNvSpPr txBox="1"/>
          <p:nvPr/>
        </p:nvSpPr>
        <p:spPr>
          <a:xfrm>
            <a:off x="6565900" y="2957497"/>
            <a:ext cx="1066800" cy="646331"/>
          </a:xfrm>
          <a:prstGeom prst="rect">
            <a:avLst/>
          </a:prstGeom>
          <a:noFill/>
        </p:spPr>
        <p:txBody>
          <a:bodyPr wrap="square" rtlCol="0">
            <a:spAutoFit/>
          </a:bodyPr>
          <a:lstStyle/>
          <a:p>
            <a:pPr algn="ctr"/>
            <a:r>
              <a:rPr lang="en-US" dirty="0" smtClean="0"/>
              <a:t>System A</a:t>
            </a:r>
            <a:endParaRPr lang="en-US" dirty="0"/>
          </a:p>
        </p:txBody>
      </p:sp>
      <p:sp>
        <p:nvSpPr>
          <p:cNvPr id="14" name="TextBox 13"/>
          <p:cNvSpPr txBox="1"/>
          <p:nvPr/>
        </p:nvSpPr>
        <p:spPr>
          <a:xfrm>
            <a:off x="9933514" y="2990088"/>
            <a:ext cx="1066800" cy="646331"/>
          </a:xfrm>
          <a:prstGeom prst="rect">
            <a:avLst/>
          </a:prstGeom>
          <a:noFill/>
        </p:spPr>
        <p:txBody>
          <a:bodyPr wrap="square" rtlCol="0">
            <a:spAutoFit/>
          </a:bodyPr>
          <a:lstStyle/>
          <a:p>
            <a:pPr algn="ctr"/>
            <a:r>
              <a:rPr lang="en-US" dirty="0" smtClean="0"/>
              <a:t>System B</a:t>
            </a:r>
            <a:endParaRPr lang="en-US" dirty="0"/>
          </a:p>
        </p:txBody>
      </p:sp>
      <p:sp>
        <p:nvSpPr>
          <p:cNvPr id="16" name="Left-Right Arrow 15"/>
          <p:cNvSpPr/>
          <p:nvPr/>
        </p:nvSpPr>
        <p:spPr>
          <a:xfrm>
            <a:off x="7627407" y="3024880"/>
            <a:ext cx="2306107" cy="646331"/>
          </a:xfrm>
          <a:prstGeom prst="lef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Forces</a:t>
            </a:r>
            <a:endParaRPr lang="en-US" dirty="0">
              <a:solidFill>
                <a:schemeClr val="tx1"/>
              </a:solidFill>
            </a:endParaRPr>
          </a:p>
        </p:txBody>
      </p:sp>
      <p:cxnSp>
        <p:nvCxnSpPr>
          <p:cNvPr id="15" name="Straight Connector 14"/>
          <p:cNvCxnSpPr/>
          <p:nvPr/>
        </p:nvCxnSpPr>
        <p:spPr>
          <a:xfrm>
            <a:off x="5996516" y="2853360"/>
            <a:ext cx="0" cy="36527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04900" y="2853360"/>
            <a:ext cx="98954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58498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Content Placeholder 2"/>
          <p:cNvSpPr>
            <a:spLocks noGrp="1"/>
          </p:cNvSpPr>
          <p:nvPr>
            <p:ph idx="1"/>
          </p:nvPr>
        </p:nvSpPr>
        <p:spPr/>
        <p:txBody>
          <a:bodyPr/>
          <a:lstStyle/>
          <a:p>
            <a:r>
              <a:rPr lang="en-US" dirty="0" smtClean="0"/>
              <a:t>A full two-way coupling is more expensive than it seems </a:t>
            </a:r>
            <a:r>
              <a:rPr lang="en-US" dirty="0" smtClean="0">
                <a:solidFill>
                  <a:schemeClr val="bg1">
                    <a:lumMod val="65000"/>
                  </a:schemeClr>
                </a:solidFill>
                <a:latin typeface="Arial" panose="020B0604020202020204" pitchFamily="34" charset="0"/>
                <a:cs typeface="Arial" panose="020B0604020202020204" pitchFamily="34" charset="0"/>
              </a:rPr>
              <a:t>[O`Brien00]</a:t>
            </a:r>
            <a:endParaRPr lang="en-US" dirty="0">
              <a:solidFill>
                <a:schemeClr val="bg1">
                  <a:lumMod val="65000"/>
                </a:schemeClr>
              </a:solidFill>
              <a:latin typeface="Arial" panose="020B0604020202020204" pitchFamily="34" charset="0"/>
              <a:cs typeface="Arial" panose="020B0604020202020204" pitchFamily="34" charset="0"/>
            </a:endParaRPr>
          </a:p>
        </p:txBody>
      </p:sp>
      <p:sp>
        <p:nvSpPr>
          <p:cNvPr id="6" name="TextBox 5"/>
          <p:cNvSpPr txBox="1"/>
          <p:nvPr/>
        </p:nvSpPr>
        <p:spPr>
          <a:xfrm>
            <a:off x="709159" y="3708751"/>
            <a:ext cx="2710249" cy="369332"/>
          </a:xfrm>
          <a:prstGeom prst="rect">
            <a:avLst/>
          </a:prstGeom>
          <a:noFill/>
        </p:spPr>
        <p:txBody>
          <a:bodyPr wrap="square" rtlCol="0">
            <a:spAutoFit/>
          </a:bodyPr>
          <a:lstStyle/>
          <a:p>
            <a:r>
              <a:rPr lang="en-US" dirty="0" smtClean="0"/>
              <a:t>Timestep not coupled</a:t>
            </a:r>
            <a:endParaRPr lang="en-US" dirty="0"/>
          </a:p>
        </p:txBody>
      </p:sp>
      <p:sp>
        <p:nvSpPr>
          <p:cNvPr id="7" name="TextBox 6"/>
          <p:cNvSpPr txBox="1"/>
          <p:nvPr/>
        </p:nvSpPr>
        <p:spPr>
          <a:xfrm>
            <a:off x="915812" y="4720309"/>
            <a:ext cx="2296945" cy="369332"/>
          </a:xfrm>
          <a:prstGeom prst="rect">
            <a:avLst/>
          </a:prstGeom>
          <a:noFill/>
        </p:spPr>
        <p:txBody>
          <a:bodyPr wrap="square" rtlCol="0">
            <a:spAutoFit/>
          </a:bodyPr>
          <a:lstStyle/>
          <a:p>
            <a:r>
              <a:rPr lang="en-US" dirty="0" smtClean="0"/>
              <a:t>Timestep coupled</a:t>
            </a:r>
            <a:endParaRPr lang="en-US" dirty="0"/>
          </a:p>
        </p:txBody>
      </p:sp>
      <p:grpSp>
        <p:nvGrpSpPr>
          <p:cNvPr id="157" name="Group 156"/>
          <p:cNvGrpSpPr/>
          <p:nvPr/>
        </p:nvGrpSpPr>
        <p:grpSpPr>
          <a:xfrm>
            <a:off x="3076575" y="3067050"/>
            <a:ext cx="5613057" cy="2305050"/>
            <a:chOff x="3076575" y="3067050"/>
            <a:chExt cx="5613057" cy="2305050"/>
          </a:xfrm>
        </p:grpSpPr>
        <p:sp>
          <p:nvSpPr>
            <p:cNvPr id="4" name="Rectangle 3"/>
            <p:cNvSpPr/>
            <p:nvPr/>
          </p:nvSpPr>
          <p:spPr>
            <a:xfrm>
              <a:off x="3076575" y="3067050"/>
              <a:ext cx="5534025" cy="2305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8736" y="3560726"/>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3618736" y="3865526"/>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3618736" y="4170326"/>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94936" y="4170326"/>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771136" y="4170326"/>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47336" y="4170326"/>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923536" y="4170326"/>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999736" y="4170326"/>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618736" y="465483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61736" y="465483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18736" y="499270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380736" y="499270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56936" y="499270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218936" y="499270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295136" y="499270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057136" y="499270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133336" y="499270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895336" y="499270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971536" y="499270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7733536" y="499270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lus 64"/>
            <p:cNvSpPr/>
            <p:nvPr/>
          </p:nvSpPr>
          <p:spPr>
            <a:xfrm>
              <a:off x="4413806" y="4620334"/>
              <a:ext cx="304800" cy="304800"/>
            </a:xfrm>
            <a:prstGeom prst="mathPlu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Equal 65"/>
            <p:cNvSpPr/>
            <p:nvPr/>
          </p:nvSpPr>
          <p:spPr>
            <a:xfrm>
              <a:off x="3211858" y="4120004"/>
              <a:ext cx="304800" cy="304800"/>
            </a:xfrm>
            <a:prstGeom prst="mathEqual">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Double Bracket 66"/>
            <p:cNvSpPr/>
            <p:nvPr/>
          </p:nvSpPr>
          <p:spPr>
            <a:xfrm>
              <a:off x="3542536" y="4670656"/>
              <a:ext cx="1371600" cy="228600"/>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Equal 67"/>
            <p:cNvSpPr/>
            <p:nvPr/>
          </p:nvSpPr>
          <p:spPr>
            <a:xfrm>
              <a:off x="3221918" y="4932326"/>
              <a:ext cx="304800" cy="304800"/>
            </a:xfrm>
            <a:prstGeom prst="mathEqual">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Plus 68"/>
            <p:cNvSpPr/>
            <p:nvPr/>
          </p:nvSpPr>
          <p:spPr>
            <a:xfrm>
              <a:off x="3220484" y="3678622"/>
              <a:ext cx="304800" cy="304800"/>
            </a:xfrm>
            <a:prstGeom prst="mathPlu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p:nvPr/>
          </p:nvCxnSpPr>
          <p:spPr>
            <a:xfrm>
              <a:off x="3237736" y="4542700"/>
              <a:ext cx="455474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050957" y="316390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a:off x="6144659" y="3096334"/>
              <a:ext cx="1054764" cy="338554"/>
            </a:xfrm>
            <a:prstGeom prst="rect">
              <a:avLst/>
            </a:prstGeom>
            <a:noFill/>
          </p:spPr>
          <p:txBody>
            <a:bodyPr wrap="square" rtlCol="0">
              <a:spAutoFit/>
            </a:bodyPr>
            <a:lstStyle/>
            <a:p>
              <a:r>
                <a:rPr lang="en-US" sz="1600" dirty="0" smtClean="0"/>
                <a:t>System B</a:t>
              </a:r>
              <a:endParaRPr lang="en-US" sz="1600" dirty="0"/>
            </a:p>
          </p:txBody>
        </p:sp>
        <p:sp>
          <p:nvSpPr>
            <p:cNvPr id="72" name="Rectangle 71"/>
            <p:cNvSpPr/>
            <p:nvPr/>
          </p:nvSpPr>
          <p:spPr>
            <a:xfrm>
              <a:off x="7038211" y="316390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3088932" y="3122212"/>
              <a:ext cx="1066800" cy="338554"/>
            </a:xfrm>
            <a:prstGeom prst="rect">
              <a:avLst/>
            </a:prstGeom>
            <a:noFill/>
          </p:spPr>
          <p:txBody>
            <a:bodyPr wrap="square" rtlCol="0">
              <a:spAutoFit/>
            </a:bodyPr>
            <a:lstStyle/>
            <a:p>
              <a:r>
                <a:rPr lang="en-US" sz="1600" dirty="0" smtClean="0"/>
                <a:t>System A</a:t>
              </a:r>
              <a:endParaRPr lang="en-US" sz="1600" dirty="0"/>
            </a:p>
          </p:txBody>
        </p:sp>
        <p:sp>
          <p:nvSpPr>
            <p:cNvPr id="75" name="TextBox 74"/>
            <p:cNvSpPr txBox="1"/>
            <p:nvPr/>
          </p:nvSpPr>
          <p:spPr>
            <a:xfrm>
              <a:off x="4755807" y="3096334"/>
              <a:ext cx="1752600" cy="338554"/>
            </a:xfrm>
            <a:prstGeom prst="rect">
              <a:avLst/>
            </a:prstGeom>
            <a:noFill/>
          </p:spPr>
          <p:txBody>
            <a:bodyPr wrap="square" rtlCol="0">
              <a:spAutoFit/>
            </a:bodyPr>
            <a:lstStyle/>
            <a:p>
              <a:r>
                <a:rPr lang="en-US" sz="1600" dirty="0" smtClean="0"/>
                <a:t>@ native 60fps</a:t>
              </a:r>
              <a:endParaRPr lang="en-US" sz="1600" dirty="0"/>
            </a:p>
          </p:txBody>
        </p:sp>
        <p:sp>
          <p:nvSpPr>
            <p:cNvPr id="76" name="TextBox 75"/>
            <p:cNvSpPr txBox="1"/>
            <p:nvPr/>
          </p:nvSpPr>
          <p:spPr>
            <a:xfrm>
              <a:off x="7076311" y="3079082"/>
              <a:ext cx="1613321" cy="338554"/>
            </a:xfrm>
            <a:prstGeom prst="rect">
              <a:avLst/>
            </a:prstGeom>
            <a:noFill/>
          </p:spPr>
          <p:txBody>
            <a:bodyPr wrap="square" rtlCol="0">
              <a:spAutoFit/>
            </a:bodyPr>
            <a:lstStyle/>
            <a:p>
              <a:r>
                <a:rPr lang="en-US" sz="1600" dirty="0" smtClean="0"/>
                <a:t>@ native 300fps</a:t>
              </a:r>
              <a:endParaRPr lang="en-US" sz="1600" dirty="0"/>
            </a:p>
          </p:txBody>
        </p:sp>
        <p:graphicFrame>
          <p:nvGraphicFramePr>
            <p:cNvPr id="77" name="Object 76"/>
            <p:cNvGraphicFramePr>
              <a:graphicFrameLocks noChangeAspect="1"/>
            </p:cNvGraphicFramePr>
            <p:nvPr>
              <p:extLst/>
            </p:nvPr>
          </p:nvGraphicFramePr>
          <p:xfrm>
            <a:off x="4448310" y="3480720"/>
            <a:ext cx="776288" cy="379412"/>
          </p:xfrm>
          <a:graphic>
            <a:graphicData uri="http://schemas.openxmlformats.org/presentationml/2006/ole">
              <p:oleObj spid="_x0000_s4203" name="Equation" r:id="rId4" imgW="469900" imgH="228600" progId="Equation.3">
                <p:embed/>
              </p:oleObj>
            </a:graphicData>
          </a:graphic>
        </p:graphicFrame>
        <p:graphicFrame>
          <p:nvGraphicFramePr>
            <p:cNvPr id="78" name="Object 3"/>
            <p:cNvGraphicFramePr>
              <a:graphicFrameLocks noChangeAspect="1"/>
            </p:cNvGraphicFramePr>
            <p:nvPr>
              <p:extLst/>
            </p:nvPr>
          </p:nvGraphicFramePr>
          <p:xfrm>
            <a:off x="4448310" y="3794146"/>
            <a:ext cx="839788" cy="377825"/>
          </p:xfrm>
          <a:graphic>
            <a:graphicData uri="http://schemas.openxmlformats.org/presentationml/2006/ole">
              <p:oleObj spid="_x0000_s4204" name="Equation" r:id="rId5" imgW="508000" imgH="228600" progId="Equation.3">
                <p:embed/>
              </p:oleObj>
            </a:graphicData>
          </a:graphic>
        </p:graphicFrame>
        <p:graphicFrame>
          <p:nvGraphicFramePr>
            <p:cNvPr id="79" name="Object 4"/>
            <p:cNvGraphicFramePr>
              <a:graphicFrameLocks noChangeAspect="1"/>
            </p:cNvGraphicFramePr>
            <p:nvPr>
              <p:extLst/>
            </p:nvPr>
          </p:nvGraphicFramePr>
          <p:xfrm>
            <a:off x="4837936" y="4078308"/>
            <a:ext cx="776288" cy="379412"/>
          </p:xfrm>
          <a:graphic>
            <a:graphicData uri="http://schemas.openxmlformats.org/presentationml/2006/ole">
              <p:oleObj spid="_x0000_s4205" name="Equation" r:id="rId6" imgW="469900" imgH="228600" progId="Equation.3">
                <p:embed/>
              </p:oleObj>
            </a:graphicData>
          </a:graphic>
        </p:graphicFrame>
        <p:graphicFrame>
          <p:nvGraphicFramePr>
            <p:cNvPr id="80" name="Object 5"/>
            <p:cNvGraphicFramePr>
              <a:graphicFrameLocks noChangeAspect="1"/>
            </p:cNvGraphicFramePr>
            <p:nvPr>
              <p:extLst/>
            </p:nvPr>
          </p:nvGraphicFramePr>
          <p:xfrm>
            <a:off x="4981710" y="4587264"/>
            <a:ext cx="839787" cy="377825"/>
          </p:xfrm>
          <a:graphic>
            <a:graphicData uri="http://schemas.openxmlformats.org/presentationml/2006/ole">
              <p:oleObj spid="_x0000_s4206" name="Equation" r:id="rId7" imgW="508000" imgH="228600" progId="Equation.3">
                <p:embed/>
              </p:oleObj>
            </a:graphicData>
          </a:graphic>
        </p:graphicFrame>
        <p:graphicFrame>
          <p:nvGraphicFramePr>
            <p:cNvPr id="81" name="Object 6"/>
            <p:cNvGraphicFramePr>
              <a:graphicFrameLocks noChangeAspect="1"/>
            </p:cNvGraphicFramePr>
            <p:nvPr>
              <p:extLst/>
            </p:nvPr>
          </p:nvGraphicFramePr>
          <p:xfrm>
            <a:off x="7826988" y="4916508"/>
            <a:ext cx="776288" cy="379413"/>
          </p:xfrm>
          <a:graphic>
            <a:graphicData uri="http://schemas.openxmlformats.org/presentationml/2006/ole">
              <p:oleObj spid="_x0000_s4207" name="Equation" r:id="rId8" imgW="469900" imgH="228600" progId="Equation.3">
                <p:embed/>
              </p:oleObj>
            </a:graphicData>
          </a:graphic>
        </p:graphicFrame>
      </p:gr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xmlns="" val="110465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 – “Multi-Physics”</a:t>
            </a:r>
            <a:endParaRPr lang="en-US" dirty="0"/>
          </a:p>
        </p:txBody>
      </p:sp>
      <p:sp>
        <p:nvSpPr>
          <p:cNvPr id="3" name="Content Placeholder 2"/>
          <p:cNvSpPr>
            <a:spLocks noGrp="1"/>
          </p:cNvSpPr>
          <p:nvPr>
            <p:ph idx="1"/>
          </p:nvPr>
        </p:nvSpPr>
        <p:spPr/>
        <p:txBody>
          <a:bodyPr/>
          <a:lstStyle/>
          <a:p>
            <a:r>
              <a:rPr lang="en-US" dirty="0" smtClean="0"/>
              <a:t>Interactions between different kinds of physics simulations</a:t>
            </a:r>
          </a:p>
          <a:p>
            <a:pPr lvl="1"/>
            <a:endParaRPr lang="en-US" dirty="0"/>
          </a:p>
        </p:txBody>
      </p:sp>
      <p:graphicFrame>
        <p:nvGraphicFramePr>
          <p:cNvPr id="4" name="Diagram 3"/>
          <p:cNvGraphicFramePr/>
          <p:nvPr>
            <p:extLst>
              <p:ext uri="{D42A27DB-BD31-4B8C-83A1-F6EECF244321}">
                <p14:modId xmlns:p14="http://schemas.microsoft.com/office/powerpoint/2010/main" xmlns="" val="632350668"/>
              </p:ext>
            </p:extLst>
          </p:nvPr>
        </p:nvGraphicFramePr>
        <p:xfrm>
          <a:off x="1741714" y="2645228"/>
          <a:ext cx="6295571" cy="3166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xmlns="" val="150297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TextBox 4"/>
          <p:cNvSpPr txBox="1"/>
          <p:nvPr/>
        </p:nvSpPr>
        <p:spPr>
          <a:xfrm>
            <a:off x="4933950" y="4057387"/>
            <a:ext cx="1714500" cy="430887"/>
          </a:xfrm>
          <a:prstGeom prst="rect">
            <a:avLst/>
          </a:prstGeom>
          <a:noFill/>
        </p:spPr>
        <p:txBody>
          <a:bodyPr wrap="square" rtlCol="0">
            <a:spAutoFit/>
          </a:bodyPr>
          <a:lstStyle/>
          <a:p>
            <a:r>
              <a:rPr lang="en-US" sz="2200" dirty="0" smtClean="0"/>
              <a:t>Rigid Body</a:t>
            </a:r>
            <a:endParaRPr lang="en-US" sz="2200" dirty="0"/>
          </a:p>
        </p:txBody>
      </p:sp>
      <p:sp>
        <p:nvSpPr>
          <p:cNvPr id="6" name="TextBox 5"/>
          <p:cNvSpPr txBox="1"/>
          <p:nvPr/>
        </p:nvSpPr>
        <p:spPr>
          <a:xfrm>
            <a:off x="8858250" y="4093044"/>
            <a:ext cx="750094" cy="430887"/>
          </a:xfrm>
          <a:prstGeom prst="rect">
            <a:avLst/>
          </a:prstGeom>
          <a:noFill/>
        </p:spPr>
        <p:txBody>
          <a:bodyPr wrap="square" rtlCol="0">
            <a:spAutoFit/>
          </a:bodyPr>
          <a:lstStyle/>
          <a:p>
            <a:r>
              <a:rPr lang="en-US" sz="2200" dirty="0" smtClean="0"/>
              <a:t>FEM</a:t>
            </a:r>
            <a:endParaRPr lang="en-US" sz="2200" dirty="0"/>
          </a:p>
        </p:txBody>
      </p:sp>
      <p:sp>
        <p:nvSpPr>
          <p:cNvPr id="7" name="Right Arrow 6"/>
          <p:cNvSpPr/>
          <p:nvPr/>
        </p:nvSpPr>
        <p:spPr>
          <a:xfrm>
            <a:off x="6508750" y="3910101"/>
            <a:ext cx="2260600" cy="796771"/>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[Fishman12]</a:t>
            </a:r>
            <a:endParaRPr lang="en-US" sz="2200" dirty="0">
              <a:latin typeface="Arial" panose="020B0604020202020204" pitchFamily="34" charset="0"/>
              <a:cs typeface="Arial" panose="020B0604020202020204" pitchFamily="34" charset="0"/>
            </a:endParaRPr>
          </a:p>
        </p:txBody>
      </p:sp>
      <p:sp>
        <p:nvSpPr>
          <p:cNvPr id="8" name="TextBox 7"/>
          <p:cNvSpPr txBox="1"/>
          <p:nvPr/>
        </p:nvSpPr>
        <p:spPr>
          <a:xfrm>
            <a:off x="4470400" y="4753277"/>
            <a:ext cx="6350000" cy="646331"/>
          </a:xfrm>
          <a:prstGeom prst="rect">
            <a:avLst/>
          </a:prstGeom>
          <a:noFill/>
        </p:spPr>
        <p:txBody>
          <a:bodyPr wrap="square" rtlCol="0">
            <a:spAutoFit/>
          </a:bodyPr>
          <a:lstStyle/>
          <a:p>
            <a:pPr marL="800100" lvl="1" indent="-342900">
              <a:buFont typeface="+mj-lt"/>
              <a:buAutoNum type="arabicPeriod"/>
            </a:pPr>
            <a:r>
              <a:rPr lang="en-US" dirty="0" smtClean="0"/>
              <a:t>Collided </a:t>
            </a:r>
            <a:r>
              <a:rPr lang="en-US" dirty="0"/>
              <a:t>as point masses (infinite inertia</a:t>
            </a:r>
            <a:r>
              <a:rPr lang="en-US" dirty="0" smtClean="0"/>
              <a:t>)</a:t>
            </a:r>
          </a:p>
          <a:p>
            <a:pPr marL="800100" lvl="1" indent="-342900">
              <a:buFont typeface="+mj-lt"/>
              <a:buAutoNum type="arabicPeriod"/>
            </a:pPr>
            <a:r>
              <a:rPr lang="en-US" dirty="0" smtClean="0"/>
              <a:t>Solved with constraints</a:t>
            </a:r>
            <a:endParaRPr lang="en-US" dirty="0"/>
          </a:p>
        </p:txBody>
      </p:sp>
      <p:sp>
        <p:nvSpPr>
          <p:cNvPr id="9" name="TextBox 8"/>
          <p:cNvSpPr txBox="1"/>
          <p:nvPr/>
        </p:nvSpPr>
        <p:spPr>
          <a:xfrm>
            <a:off x="4933950" y="2301904"/>
            <a:ext cx="1714500" cy="430887"/>
          </a:xfrm>
          <a:prstGeom prst="rect">
            <a:avLst/>
          </a:prstGeom>
          <a:noFill/>
        </p:spPr>
        <p:txBody>
          <a:bodyPr wrap="square" rtlCol="0">
            <a:spAutoFit/>
          </a:bodyPr>
          <a:lstStyle/>
          <a:p>
            <a:r>
              <a:rPr lang="en-US" sz="2200" dirty="0" smtClean="0"/>
              <a:t>Rigid Body</a:t>
            </a:r>
            <a:endParaRPr lang="en-US" sz="2200" dirty="0"/>
          </a:p>
        </p:txBody>
      </p:sp>
      <p:sp>
        <p:nvSpPr>
          <p:cNvPr id="10" name="TextBox 9"/>
          <p:cNvSpPr txBox="1"/>
          <p:nvPr/>
        </p:nvSpPr>
        <p:spPr>
          <a:xfrm>
            <a:off x="8858250" y="2301904"/>
            <a:ext cx="750094" cy="430887"/>
          </a:xfrm>
          <a:prstGeom prst="rect">
            <a:avLst/>
          </a:prstGeom>
          <a:noFill/>
        </p:spPr>
        <p:txBody>
          <a:bodyPr wrap="square" rtlCol="0">
            <a:spAutoFit/>
          </a:bodyPr>
          <a:lstStyle/>
          <a:p>
            <a:r>
              <a:rPr lang="en-US" sz="2200" dirty="0" smtClean="0"/>
              <a:t>FEM</a:t>
            </a:r>
            <a:endParaRPr lang="en-US" sz="2200" dirty="0"/>
          </a:p>
        </p:txBody>
      </p:sp>
      <p:sp>
        <p:nvSpPr>
          <p:cNvPr id="12" name="Left Arrow 11"/>
          <p:cNvSpPr/>
          <p:nvPr/>
        </p:nvSpPr>
        <p:spPr>
          <a:xfrm>
            <a:off x="6508750" y="2115083"/>
            <a:ext cx="2260600" cy="804527"/>
          </a:xfrm>
          <a:prstGeom prst="leftArrow">
            <a:avLst/>
          </a:prstGeom>
          <a:solidFill>
            <a:srgbClr val="FF00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[Parker09]</a:t>
            </a:r>
            <a:endParaRPr lang="en-US" sz="2200" dirty="0">
              <a:latin typeface="Arial" panose="020B0604020202020204" pitchFamily="34" charset="0"/>
              <a:cs typeface="Arial" panose="020B0604020202020204" pitchFamily="34" charset="0"/>
            </a:endParaRPr>
          </a:p>
        </p:txBody>
      </p:sp>
      <p:sp>
        <p:nvSpPr>
          <p:cNvPr id="13" name="TextBox 12"/>
          <p:cNvSpPr txBox="1"/>
          <p:nvPr/>
        </p:nvSpPr>
        <p:spPr>
          <a:xfrm>
            <a:off x="4470400" y="2873205"/>
            <a:ext cx="7302500" cy="923330"/>
          </a:xfrm>
          <a:prstGeom prst="rect">
            <a:avLst/>
          </a:prstGeom>
          <a:noFill/>
        </p:spPr>
        <p:txBody>
          <a:bodyPr wrap="square" rtlCol="0">
            <a:spAutoFit/>
          </a:bodyPr>
          <a:lstStyle/>
          <a:p>
            <a:pPr marL="800100" lvl="1" indent="-342900">
              <a:buFont typeface="+mj-lt"/>
              <a:buAutoNum type="arabicPeriod"/>
            </a:pPr>
            <a:r>
              <a:rPr lang="en-US" dirty="0"/>
              <a:t>Approximated center mass’ velocity to apply back to rigid </a:t>
            </a:r>
            <a:r>
              <a:rPr lang="en-US" dirty="0" smtClean="0"/>
              <a:t>bodies</a:t>
            </a:r>
            <a:endParaRPr lang="en-US" dirty="0"/>
          </a:p>
          <a:p>
            <a:pPr marL="800100" lvl="1" indent="-342900">
              <a:buFont typeface="+mj-lt"/>
              <a:buAutoNum type="arabicPeriod"/>
            </a:pPr>
            <a:r>
              <a:rPr lang="en-US" dirty="0" smtClean="0"/>
              <a:t>Commercial </a:t>
            </a:r>
            <a:r>
              <a:rPr lang="en-US" dirty="0"/>
              <a:t>rigid body </a:t>
            </a:r>
            <a:r>
              <a:rPr lang="en-US" dirty="0" smtClean="0"/>
              <a:t>engine</a:t>
            </a:r>
          </a:p>
          <a:p>
            <a:pPr marL="800100" lvl="1" indent="-342900">
              <a:buFont typeface="+mj-lt"/>
              <a:buAutoNum type="arabicPeriod"/>
            </a:pPr>
            <a:r>
              <a:rPr lang="en-US" dirty="0" smtClean="0"/>
              <a:t>Solved with penalty forces</a:t>
            </a:r>
            <a:endParaRPr lang="en-US" dirty="0"/>
          </a:p>
        </p:txBody>
      </p:sp>
      <p:sp>
        <p:nvSpPr>
          <p:cNvPr id="14" name="TextBox 13"/>
          <p:cNvSpPr txBox="1"/>
          <p:nvPr/>
        </p:nvSpPr>
        <p:spPr>
          <a:xfrm>
            <a:off x="723900" y="2006600"/>
            <a:ext cx="3924300" cy="830997"/>
          </a:xfrm>
          <a:prstGeom prst="rect">
            <a:avLst/>
          </a:prstGeom>
          <a:noFill/>
        </p:spPr>
        <p:txBody>
          <a:bodyPr wrap="square" rtlCol="0">
            <a:spAutoFit/>
          </a:bodyPr>
          <a:lstStyle/>
          <a:p>
            <a:r>
              <a:rPr lang="en-US" sz="2400" dirty="0" smtClean="0"/>
              <a:t>Proxy objects into primary system</a:t>
            </a:r>
            <a:endParaRPr lang="en-US" sz="2400" dirty="0"/>
          </a:p>
        </p:txBody>
      </p:sp>
      <p:grpSp>
        <p:nvGrpSpPr>
          <p:cNvPr id="18" name="Group 17"/>
          <p:cNvGrpSpPr/>
          <p:nvPr/>
        </p:nvGrpSpPr>
        <p:grpSpPr>
          <a:xfrm>
            <a:off x="1346200" y="3196370"/>
            <a:ext cx="1981200" cy="1143000"/>
            <a:chOff x="4191000" y="609600"/>
            <a:chExt cx="1981200" cy="1143000"/>
          </a:xfrm>
        </p:grpSpPr>
        <p:sp>
          <p:nvSpPr>
            <p:cNvPr id="19" name="Rectangle 18"/>
            <p:cNvSpPr/>
            <p:nvPr/>
          </p:nvSpPr>
          <p:spPr>
            <a:xfrm>
              <a:off x="41910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20" name="Rectangle 19"/>
            <p:cNvSpPr/>
            <p:nvPr/>
          </p:nvSpPr>
          <p:spPr>
            <a:xfrm>
              <a:off x="41910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54864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22" name="Rectangle 21"/>
            <p:cNvSpPr/>
            <p:nvPr/>
          </p:nvSpPr>
          <p:spPr>
            <a:xfrm>
              <a:off x="54864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33" name="Straight Arrow Connector 32"/>
            <p:cNvCxnSpPr/>
            <p:nvPr/>
          </p:nvCxnSpPr>
          <p:spPr>
            <a:xfrm rot="10800000">
              <a:off x="4876800" y="9906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0"/>
              <a:endCxn id="19" idx="2"/>
            </p:cNvCxnSpPr>
            <p:nvPr/>
          </p:nvCxnSpPr>
          <p:spPr>
            <a:xfrm rot="5400000" flipH="1" flipV="1">
              <a:off x="4343400" y="1181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2" idx="1"/>
              <a:endCxn id="19" idx="3"/>
            </p:cNvCxnSpPr>
            <p:nvPr/>
          </p:nvCxnSpPr>
          <p:spPr>
            <a:xfrm rot="10800000">
              <a:off x="4876800" y="8001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59670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Projects</a:t>
            </a:r>
            <a:endParaRPr lang="en-US" dirty="0"/>
          </a:p>
        </p:txBody>
      </p:sp>
      <p:sp>
        <p:nvSpPr>
          <p:cNvPr id="4" name="Rectangle 3"/>
          <p:cNvSpPr/>
          <p:nvPr/>
        </p:nvSpPr>
        <p:spPr>
          <a:xfrm>
            <a:off x="2372202" y="2665373"/>
            <a:ext cx="1883229" cy="642257"/>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Jakobsen</a:t>
            </a:r>
          </a:p>
          <a:p>
            <a:pPr algn="ctr"/>
            <a:r>
              <a:rPr lang="en-US" dirty="0" smtClean="0">
                <a:solidFill>
                  <a:schemeClr val="tx1"/>
                </a:solidFill>
              </a:rPr>
              <a:t>Stick Constraint</a:t>
            </a:r>
          </a:p>
        </p:txBody>
      </p:sp>
      <p:sp>
        <p:nvSpPr>
          <p:cNvPr id="5" name="Rectangle 4"/>
          <p:cNvSpPr/>
          <p:nvPr/>
        </p:nvSpPr>
        <p:spPr>
          <a:xfrm>
            <a:off x="7210904" y="2665373"/>
            <a:ext cx="1883229" cy="642257"/>
          </a:xfrm>
          <a:prstGeom prst="rect">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Jakobsen</a:t>
            </a:r>
          </a:p>
          <a:p>
            <a:pPr algn="ctr"/>
            <a:r>
              <a:rPr lang="en-US" dirty="0" smtClean="0">
                <a:solidFill>
                  <a:schemeClr val="tx1"/>
                </a:solidFill>
              </a:rPr>
              <a:t>Stick Constraint</a:t>
            </a:r>
          </a:p>
        </p:txBody>
      </p:sp>
      <p:sp>
        <p:nvSpPr>
          <p:cNvPr id="6" name="TextBox 5"/>
          <p:cNvSpPr txBox="1"/>
          <p:nvPr/>
        </p:nvSpPr>
        <p:spPr>
          <a:xfrm>
            <a:off x="2372202" y="2224110"/>
            <a:ext cx="1883229" cy="369332"/>
          </a:xfrm>
          <a:prstGeom prst="rect">
            <a:avLst/>
          </a:prstGeom>
          <a:noFill/>
        </p:spPr>
        <p:txBody>
          <a:bodyPr wrap="square" rtlCol="0">
            <a:spAutoFit/>
          </a:bodyPr>
          <a:lstStyle/>
          <a:p>
            <a:pPr algn="ctr"/>
            <a:r>
              <a:rPr lang="en-US" dirty="0" smtClean="0"/>
              <a:t>Rigid</a:t>
            </a:r>
            <a:endParaRPr lang="en-US" dirty="0"/>
          </a:p>
        </p:txBody>
      </p:sp>
      <p:sp>
        <p:nvSpPr>
          <p:cNvPr id="7" name="TextBox 6"/>
          <p:cNvSpPr txBox="1"/>
          <p:nvPr/>
        </p:nvSpPr>
        <p:spPr>
          <a:xfrm>
            <a:off x="7210904" y="2224110"/>
            <a:ext cx="1883229" cy="369332"/>
          </a:xfrm>
          <a:prstGeom prst="rect">
            <a:avLst/>
          </a:prstGeom>
          <a:noFill/>
        </p:spPr>
        <p:txBody>
          <a:bodyPr wrap="square" rtlCol="0">
            <a:spAutoFit/>
          </a:bodyPr>
          <a:lstStyle/>
          <a:p>
            <a:pPr algn="ctr"/>
            <a:r>
              <a:rPr lang="en-US" dirty="0" smtClean="0"/>
              <a:t>Deformable</a:t>
            </a:r>
            <a:endParaRPr lang="en-US" dirty="0"/>
          </a:p>
        </p:txBody>
      </p:sp>
      <p:sp>
        <p:nvSpPr>
          <p:cNvPr id="8" name="Left-Right Arrow 7"/>
          <p:cNvSpPr/>
          <p:nvPr/>
        </p:nvSpPr>
        <p:spPr>
          <a:xfrm>
            <a:off x="4413270" y="2841503"/>
            <a:ext cx="2634340" cy="321129"/>
          </a:xfrm>
          <a:prstGeom prst="leftRightArrow">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13274" y="2528910"/>
            <a:ext cx="2623457" cy="369332"/>
          </a:xfrm>
          <a:prstGeom prst="rect">
            <a:avLst/>
          </a:prstGeom>
          <a:noFill/>
        </p:spPr>
        <p:txBody>
          <a:bodyPr wrap="square" rtlCol="0">
            <a:spAutoFit/>
          </a:bodyPr>
          <a:lstStyle/>
          <a:p>
            <a:pPr algn="ctr"/>
            <a:r>
              <a:rPr lang="en-US" dirty="0" smtClean="0"/>
              <a:t>Trivial coupling</a:t>
            </a:r>
            <a:endParaRPr lang="en-US" dirty="0"/>
          </a:p>
        </p:txBody>
      </p:sp>
      <p:sp>
        <p:nvSpPr>
          <p:cNvPr id="16" name="Rectangle 15"/>
          <p:cNvSpPr/>
          <p:nvPr/>
        </p:nvSpPr>
        <p:spPr>
          <a:xfrm>
            <a:off x="2372202" y="3807066"/>
            <a:ext cx="1883229" cy="642257"/>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Newtonian Impulse</a:t>
            </a:r>
          </a:p>
        </p:txBody>
      </p:sp>
      <p:sp>
        <p:nvSpPr>
          <p:cNvPr id="17" name="Rectangle 16"/>
          <p:cNvSpPr/>
          <p:nvPr/>
        </p:nvSpPr>
        <p:spPr>
          <a:xfrm>
            <a:off x="7210904" y="3807066"/>
            <a:ext cx="1883229" cy="642257"/>
          </a:xfrm>
          <a:prstGeom prst="rect">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Spring Mass Aggregate</a:t>
            </a:r>
          </a:p>
        </p:txBody>
      </p:sp>
      <p:sp>
        <p:nvSpPr>
          <p:cNvPr id="18" name="Left-Right Arrow 17"/>
          <p:cNvSpPr/>
          <p:nvPr/>
        </p:nvSpPr>
        <p:spPr>
          <a:xfrm>
            <a:off x="4413270" y="3983196"/>
            <a:ext cx="2634340" cy="321129"/>
          </a:xfrm>
          <a:prstGeom prst="leftRightArrow">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372202" y="4992196"/>
            <a:ext cx="1883229" cy="642257"/>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Constraints</a:t>
            </a:r>
          </a:p>
        </p:txBody>
      </p:sp>
      <p:sp>
        <p:nvSpPr>
          <p:cNvPr id="20" name="Rectangle 19"/>
          <p:cNvSpPr/>
          <p:nvPr/>
        </p:nvSpPr>
        <p:spPr>
          <a:xfrm>
            <a:off x="7210904" y="4992196"/>
            <a:ext cx="1883229" cy="642257"/>
          </a:xfrm>
          <a:prstGeom prst="rect">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FEM</a:t>
            </a:r>
          </a:p>
        </p:txBody>
      </p:sp>
      <p:sp>
        <p:nvSpPr>
          <p:cNvPr id="23" name="TextBox 22"/>
          <p:cNvSpPr txBox="1"/>
          <p:nvPr/>
        </p:nvSpPr>
        <p:spPr>
          <a:xfrm>
            <a:off x="4413270" y="3682794"/>
            <a:ext cx="2623457" cy="369332"/>
          </a:xfrm>
          <a:prstGeom prst="rect">
            <a:avLst/>
          </a:prstGeom>
          <a:noFill/>
        </p:spPr>
        <p:txBody>
          <a:bodyPr wrap="square" rtlCol="0">
            <a:spAutoFit/>
          </a:bodyPr>
          <a:lstStyle/>
          <a:p>
            <a:pPr algn="ctr"/>
            <a:r>
              <a:rPr lang="en-US" dirty="0" smtClean="0"/>
              <a:t>Coupling</a:t>
            </a:r>
            <a:endParaRPr lang="en-US" dirty="0"/>
          </a:p>
        </p:txBody>
      </p:sp>
      <p:sp>
        <p:nvSpPr>
          <p:cNvPr id="24" name="TextBox 23"/>
          <p:cNvSpPr txBox="1"/>
          <p:nvPr/>
        </p:nvSpPr>
        <p:spPr>
          <a:xfrm>
            <a:off x="4424153" y="4869337"/>
            <a:ext cx="2623457" cy="369332"/>
          </a:xfrm>
          <a:prstGeom prst="rect">
            <a:avLst/>
          </a:prstGeom>
          <a:noFill/>
        </p:spPr>
        <p:txBody>
          <a:bodyPr wrap="square" rtlCol="0">
            <a:spAutoFit/>
          </a:bodyPr>
          <a:lstStyle/>
          <a:p>
            <a:pPr algn="ctr"/>
            <a:r>
              <a:rPr lang="en-US" dirty="0" smtClean="0"/>
              <a:t>Embedding</a:t>
            </a:r>
            <a:endParaRPr lang="en-US" dirty="0"/>
          </a:p>
        </p:txBody>
      </p:sp>
      <p:sp>
        <p:nvSpPr>
          <p:cNvPr id="10" name="Left Arrow 9"/>
          <p:cNvSpPr/>
          <p:nvPr/>
        </p:nvSpPr>
        <p:spPr>
          <a:xfrm>
            <a:off x="4424153" y="5168326"/>
            <a:ext cx="2449293" cy="321129"/>
          </a:xfrm>
          <a:prstGeom prst="leftArrow">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xmlns="" val="1908125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Newtonian Impulses</a:t>
            </a:r>
            <a:endParaRPr lang="en-US" dirty="0"/>
          </a:p>
        </p:txBody>
      </p:sp>
      <p:sp>
        <p:nvSpPr>
          <p:cNvPr id="3" name="Text Placeholder 2"/>
          <p:cNvSpPr>
            <a:spLocks noGrp="1"/>
          </p:cNvSpPr>
          <p:nvPr>
            <p:ph type="body" idx="1"/>
          </p:nvPr>
        </p:nvSpPr>
        <p:spPr>
          <a:xfrm>
            <a:off x="457200" y="4153948"/>
            <a:ext cx="5386917" cy="659352"/>
          </a:xfrm>
        </p:spPr>
        <p:txBody>
          <a:bodyPr/>
          <a:lstStyle/>
          <a:p>
            <a:pPr algn="ctr"/>
            <a:r>
              <a:rPr lang="en-US" dirty="0" smtClean="0"/>
              <a:t>Guendelman</a:t>
            </a:r>
            <a:endParaRPr lang="en-US" dirty="0"/>
          </a:p>
        </p:txBody>
      </p:sp>
      <p:sp>
        <p:nvSpPr>
          <p:cNvPr id="4" name="Text Placeholder 3"/>
          <p:cNvSpPr>
            <a:spLocks noGrp="1"/>
          </p:cNvSpPr>
          <p:nvPr>
            <p:ph type="body" sz="half" idx="3"/>
          </p:nvPr>
        </p:nvSpPr>
        <p:spPr>
          <a:xfrm>
            <a:off x="6040968" y="4158458"/>
            <a:ext cx="5389033" cy="654843"/>
          </a:xfrm>
        </p:spPr>
        <p:txBody>
          <a:bodyPr/>
          <a:lstStyle/>
          <a:p>
            <a:pPr algn="ctr"/>
            <a:r>
              <a:rPr lang="en-US" dirty="0" smtClean="0"/>
              <a:t>Me</a:t>
            </a:r>
            <a:endParaRPr lang="en-US" dirty="0"/>
          </a:p>
        </p:txBody>
      </p:sp>
      <p:sp>
        <p:nvSpPr>
          <p:cNvPr id="5" name="Content Placeholder 4"/>
          <p:cNvSpPr>
            <a:spLocks noGrp="1"/>
          </p:cNvSpPr>
          <p:nvPr>
            <p:ph sz="quarter" idx="2"/>
          </p:nvPr>
        </p:nvSpPr>
        <p:spPr>
          <a:xfrm>
            <a:off x="457200" y="4737100"/>
            <a:ext cx="5386917" cy="1752600"/>
          </a:xfrm>
        </p:spPr>
        <p:txBody>
          <a:bodyPr>
            <a:normAutofit/>
          </a:bodyPr>
          <a:lstStyle/>
          <a:p>
            <a:pPr marL="0" indent="0">
              <a:buNone/>
            </a:pPr>
            <a:r>
              <a:rPr lang="en-US" dirty="0" smtClean="0"/>
              <a:t>    Level </a:t>
            </a:r>
            <a:r>
              <a:rPr lang="en-US" dirty="0"/>
              <a:t>set geometry</a:t>
            </a:r>
          </a:p>
          <a:p>
            <a:pPr marL="0" indent="0">
              <a:buNone/>
            </a:pPr>
            <a:r>
              <a:rPr lang="en-US" dirty="0" smtClean="0"/>
              <a:t>    Offline</a:t>
            </a:r>
            <a:endParaRPr lang="en-US" dirty="0"/>
          </a:p>
          <a:p>
            <a:pPr marL="0" indent="0">
              <a:buNone/>
            </a:pPr>
            <a:r>
              <a:rPr lang="en-US" dirty="0" smtClean="0"/>
              <a:t>    Remove </a:t>
            </a:r>
            <a:r>
              <a:rPr lang="en-US" dirty="0"/>
              <a:t>contacts when separating</a:t>
            </a:r>
          </a:p>
          <a:p>
            <a:endParaRPr lang="en-US" dirty="0"/>
          </a:p>
        </p:txBody>
      </p:sp>
      <p:sp>
        <p:nvSpPr>
          <p:cNvPr id="6" name="Content Placeholder 5"/>
          <p:cNvSpPr>
            <a:spLocks noGrp="1"/>
          </p:cNvSpPr>
          <p:nvPr>
            <p:ph sz="quarter" idx="4"/>
          </p:nvPr>
        </p:nvSpPr>
        <p:spPr>
          <a:xfrm>
            <a:off x="6040968" y="4737100"/>
            <a:ext cx="5643032" cy="1752600"/>
          </a:xfrm>
        </p:spPr>
        <p:txBody>
          <a:bodyPr>
            <a:normAutofit/>
          </a:bodyPr>
          <a:lstStyle/>
          <a:p>
            <a:pPr marL="0" lvl="1" indent="0">
              <a:buClr>
                <a:schemeClr val="accent3"/>
              </a:buClr>
              <a:buSzPct val="95000"/>
              <a:buNone/>
            </a:pPr>
            <a:r>
              <a:rPr lang="en-US" sz="2200" dirty="0"/>
              <a:t> </a:t>
            </a:r>
            <a:r>
              <a:rPr lang="en-US" sz="2200" dirty="0" smtClean="0"/>
              <a:t>   Only </a:t>
            </a:r>
            <a:r>
              <a:rPr lang="en-US" sz="2200" dirty="0"/>
              <a:t>convex shapes (mesh based)</a:t>
            </a:r>
          </a:p>
          <a:p>
            <a:pPr marL="0" lvl="1" indent="0">
              <a:buClr>
                <a:schemeClr val="accent3"/>
              </a:buClr>
              <a:buSzPct val="95000"/>
              <a:buNone/>
            </a:pPr>
            <a:r>
              <a:rPr lang="en-US" sz="2200" dirty="0" smtClean="0"/>
              <a:t>    Real-time</a:t>
            </a:r>
            <a:endParaRPr lang="en-US" sz="2200" dirty="0"/>
          </a:p>
          <a:p>
            <a:pPr marL="0" lvl="1" indent="0">
              <a:buClr>
                <a:schemeClr val="accent3"/>
              </a:buClr>
              <a:buSzPct val="95000"/>
              <a:buNone/>
            </a:pPr>
            <a:r>
              <a:rPr lang="en-US" sz="2200" dirty="0" smtClean="0"/>
              <a:t>    Ignore </a:t>
            </a:r>
            <a:r>
              <a:rPr lang="en-US" sz="2200" dirty="0"/>
              <a:t>separating contacts</a:t>
            </a:r>
          </a:p>
          <a:p>
            <a:pPr marL="0" indent="0">
              <a:buNone/>
            </a:pPr>
            <a:endParaRPr lang="en-US" dirty="0"/>
          </a:p>
        </p:txBody>
      </p:sp>
      <p:sp>
        <p:nvSpPr>
          <p:cNvPr id="8" name="Text Placeholder 2"/>
          <p:cNvSpPr txBox="1">
            <a:spLocks/>
          </p:cNvSpPr>
          <p:nvPr/>
        </p:nvSpPr>
        <p:spPr>
          <a:xfrm>
            <a:off x="3150658" y="1847088"/>
            <a:ext cx="5386917" cy="659352"/>
          </a:xfrm>
          <a:prstGeom prst="rect">
            <a:avLst/>
          </a:prstGeom>
        </p:spPr>
        <p:txBody>
          <a:bodyPr vert="horz" lIns="45720" tIns="0" rIns="45720" bIns="0" anchor="ctr">
            <a:noAutofit/>
          </a:bodyPr>
          <a:lstStyle>
            <a:lvl1pPr marL="0" indent="0" algn="l" rtl="0" eaLnBrk="1" latinLnBrk="0" hangingPunct="1">
              <a:spcBef>
                <a:spcPct val="20000"/>
              </a:spcBef>
              <a:buClr>
                <a:schemeClr val="accent3"/>
              </a:buClr>
              <a:buSzPct val="95000"/>
              <a:buFont typeface="Wingdings 2"/>
              <a:buNone/>
              <a:defRPr kumimoji="0" sz="2400" b="1" kern="1200" cap="none" baseline="0">
                <a:solidFill>
                  <a:schemeClr val="tx2"/>
                </a:solidFill>
                <a:effectLst/>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2000" b="1"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800" b="1"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600" b="1"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600" b="1"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r>
              <a:rPr lang="en-US" dirty="0" smtClean="0"/>
              <a:t>Same</a:t>
            </a:r>
            <a:endParaRPr lang="en-US" dirty="0"/>
          </a:p>
        </p:txBody>
      </p:sp>
      <p:sp>
        <p:nvSpPr>
          <p:cNvPr id="9" name="Content Placeholder 4"/>
          <p:cNvSpPr txBox="1">
            <a:spLocks/>
          </p:cNvSpPr>
          <p:nvPr/>
        </p:nvSpPr>
        <p:spPr>
          <a:xfrm>
            <a:off x="4585970" y="2401529"/>
            <a:ext cx="3020060" cy="1184228"/>
          </a:xfrm>
          <a:prstGeom prst="rect">
            <a:avLst/>
          </a:prstGeom>
        </p:spPr>
        <p:txBody>
          <a:bodyPr vert="horz" tIns="0">
            <a:normAutofit fontScale="85000" lnSpcReduction="20000"/>
          </a:bodyPr>
          <a:lstStyle>
            <a:lvl1pPr marL="274320" indent="-274320" algn="l" rtl="0" eaLnBrk="1" latinLnBrk="0" hangingPunct="1">
              <a:spcBef>
                <a:spcPct val="20000"/>
              </a:spcBef>
              <a:buClr>
                <a:schemeClr val="accent3"/>
              </a:buClr>
              <a:buSzPct val="95000"/>
              <a:buFont typeface="Wingdings 2"/>
              <a:buChar char=""/>
              <a:defRPr kumimoji="0" sz="22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0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8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16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16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defTabSz="914400">
              <a:buFont typeface="+mj-lt"/>
              <a:buAutoNum type="arabicPeriod"/>
            </a:pPr>
            <a:r>
              <a:rPr lang="en-US" dirty="0"/>
              <a:t>Integration scheme</a:t>
            </a:r>
            <a:endParaRPr lang="en-US" sz="3200" dirty="0"/>
          </a:p>
          <a:p>
            <a:pPr marL="457200" indent="-457200" defTabSz="914400">
              <a:buFont typeface="+mj-lt"/>
              <a:buAutoNum type="arabicPeriod"/>
            </a:pPr>
            <a:r>
              <a:rPr lang="en-US" sz="2200" dirty="0" smtClean="0"/>
              <a:t>Negative restitution</a:t>
            </a:r>
          </a:p>
          <a:p>
            <a:pPr marL="457200" indent="-457200" defTabSz="914400">
              <a:buFont typeface="+mj-lt"/>
              <a:buAutoNum type="arabicPeriod"/>
            </a:pPr>
            <a:r>
              <a:rPr lang="en-US" dirty="0" smtClean="0"/>
              <a:t>Contact Graph</a:t>
            </a:r>
            <a:endParaRPr lang="en-US" sz="2200" dirty="0" smtClean="0"/>
          </a:p>
          <a:p>
            <a:pPr marL="457200" indent="-457200" defTabSz="914400">
              <a:buFont typeface="+mj-lt"/>
              <a:buAutoNum type="arabicPeriod"/>
            </a:pPr>
            <a:r>
              <a:rPr lang="en-US" dirty="0"/>
              <a:t>Shock propagation</a:t>
            </a:r>
          </a:p>
          <a:p>
            <a:pPr marL="0" indent="0" defTabSz="914400">
              <a:buNone/>
            </a:pPr>
            <a:endParaRPr lang="en-US" dirty="0"/>
          </a:p>
        </p:txBody>
      </p:sp>
      <p:sp>
        <p:nvSpPr>
          <p:cNvPr id="10" name="Text Placeholder 2"/>
          <p:cNvSpPr txBox="1">
            <a:spLocks/>
          </p:cNvSpPr>
          <p:nvPr/>
        </p:nvSpPr>
        <p:spPr>
          <a:xfrm>
            <a:off x="3150658" y="3786172"/>
            <a:ext cx="5386917" cy="659352"/>
          </a:xfrm>
          <a:prstGeom prst="rect">
            <a:avLst/>
          </a:prstGeom>
        </p:spPr>
        <p:txBody>
          <a:bodyPr vert="horz" lIns="45720" tIns="0" rIns="45720" bIns="0" anchor="ctr">
            <a:noAutofit/>
          </a:bodyPr>
          <a:lstStyle>
            <a:lvl1pPr marL="0" indent="0" algn="l" rtl="0" eaLnBrk="1" latinLnBrk="0" hangingPunct="1">
              <a:spcBef>
                <a:spcPct val="20000"/>
              </a:spcBef>
              <a:buClr>
                <a:schemeClr val="accent3"/>
              </a:buClr>
              <a:buSzPct val="95000"/>
              <a:buFont typeface="Wingdings 2"/>
              <a:buNone/>
              <a:defRPr kumimoji="0" sz="2400" b="1" kern="1200" cap="none" baseline="0">
                <a:solidFill>
                  <a:schemeClr val="tx2"/>
                </a:solidFill>
                <a:effectLst/>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2000" b="1"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800" b="1"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600" b="1"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600" b="1"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r>
              <a:rPr lang="en-US" dirty="0" smtClean="0"/>
              <a:t>Differences</a:t>
            </a:r>
            <a:endParaRPr lang="en-US" dirty="0"/>
          </a:p>
        </p:txBody>
      </p:sp>
      <p:sp>
        <p:nvSpPr>
          <p:cNvPr id="11" name="Rectangle 10"/>
          <p:cNvSpPr/>
          <p:nvPr/>
        </p:nvSpPr>
        <p:spPr>
          <a:xfrm>
            <a:off x="457200" y="3771900"/>
            <a:ext cx="112268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xmlns="" val="3950349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Text Placeholder 2"/>
          <p:cNvSpPr>
            <a:spLocks noGrp="1"/>
          </p:cNvSpPr>
          <p:nvPr>
            <p:ph type="body" idx="1"/>
          </p:nvPr>
        </p:nvSpPr>
        <p:spPr>
          <a:xfrm>
            <a:off x="457200" y="3722148"/>
            <a:ext cx="5386917" cy="659352"/>
          </a:xfrm>
        </p:spPr>
        <p:txBody>
          <a:bodyPr/>
          <a:lstStyle/>
          <a:p>
            <a:pPr algn="ctr"/>
            <a:r>
              <a:rPr lang="en-US" dirty="0" smtClean="0"/>
              <a:t>Catto</a:t>
            </a:r>
            <a:endParaRPr lang="en-US" dirty="0"/>
          </a:p>
        </p:txBody>
      </p:sp>
      <p:sp>
        <p:nvSpPr>
          <p:cNvPr id="4" name="Text Placeholder 3"/>
          <p:cNvSpPr>
            <a:spLocks noGrp="1"/>
          </p:cNvSpPr>
          <p:nvPr>
            <p:ph type="body" sz="half" idx="3"/>
          </p:nvPr>
        </p:nvSpPr>
        <p:spPr>
          <a:xfrm>
            <a:off x="6040968" y="3726658"/>
            <a:ext cx="5389033" cy="654843"/>
          </a:xfrm>
        </p:spPr>
        <p:txBody>
          <a:bodyPr/>
          <a:lstStyle/>
          <a:p>
            <a:pPr algn="ctr"/>
            <a:r>
              <a:rPr lang="en-US" dirty="0" smtClean="0"/>
              <a:t>Me</a:t>
            </a:r>
            <a:endParaRPr lang="en-US" dirty="0"/>
          </a:p>
        </p:txBody>
      </p:sp>
      <p:sp>
        <p:nvSpPr>
          <p:cNvPr id="5" name="Content Placeholder 4"/>
          <p:cNvSpPr>
            <a:spLocks noGrp="1"/>
          </p:cNvSpPr>
          <p:nvPr>
            <p:ph sz="quarter" idx="2"/>
          </p:nvPr>
        </p:nvSpPr>
        <p:spPr>
          <a:xfrm>
            <a:off x="457200" y="4381500"/>
            <a:ext cx="5386917" cy="1676400"/>
          </a:xfrm>
        </p:spPr>
        <p:txBody>
          <a:bodyPr>
            <a:normAutofit/>
          </a:bodyPr>
          <a:lstStyle/>
          <a:p>
            <a:pPr marL="0" lvl="1" indent="0">
              <a:buClr>
                <a:schemeClr val="accent3"/>
              </a:buClr>
              <a:buSzPct val="95000"/>
              <a:buNone/>
            </a:pPr>
            <a:r>
              <a:rPr lang="en-US" sz="2200" dirty="0" smtClean="0"/>
              <a:t>  Friction direction (velocity projection)</a:t>
            </a:r>
          </a:p>
          <a:p>
            <a:pPr marL="0" lvl="1" indent="0">
              <a:buClr>
                <a:schemeClr val="accent3"/>
              </a:buClr>
              <a:buSzPct val="95000"/>
              <a:buNone/>
            </a:pPr>
            <a:r>
              <a:rPr lang="en-US" sz="2200" dirty="0" smtClean="0"/>
              <a:t>  Friction Limits are constant</a:t>
            </a:r>
          </a:p>
          <a:p>
            <a:pPr marL="0" lvl="1" indent="0">
              <a:buClr>
                <a:schemeClr val="accent3"/>
              </a:buClr>
              <a:buSzPct val="95000"/>
              <a:buNone/>
            </a:pPr>
            <a:r>
              <a:rPr lang="en-US" sz="2200" dirty="0" smtClean="0"/>
              <a:t>  Contact caching from contact ids</a:t>
            </a:r>
            <a:endParaRPr lang="en-US" sz="2200" dirty="0"/>
          </a:p>
          <a:p>
            <a:endParaRPr lang="en-US" dirty="0"/>
          </a:p>
        </p:txBody>
      </p:sp>
      <p:sp>
        <p:nvSpPr>
          <p:cNvPr id="6" name="Content Placeholder 5"/>
          <p:cNvSpPr>
            <a:spLocks noGrp="1"/>
          </p:cNvSpPr>
          <p:nvPr>
            <p:ph sz="quarter" idx="4"/>
          </p:nvPr>
        </p:nvSpPr>
        <p:spPr>
          <a:xfrm>
            <a:off x="6040968" y="4381500"/>
            <a:ext cx="5643032" cy="1676400"/>
          </a:xfrm>
        </p:spPr>
        <p:txBody>
          <a:bodyPr>
            <a:normAutofit/>
          </a:bodyPr>
          <a:lstStyle/>
          <a:p>
            <a:pPr marL="0" indent="0">
              <a:buNone/>
            </a:pPr>
            <a:r>
              <a:rPr lang="en-US" dirty="0" smtClean="0"/>
              <a:t>  Persistent friction direction</a:t>
            </a:r>
          </a:p>
          <a:p>
            <a:pPr marL="0" indent="0">
              <a:buNone/>
            </a:pPr>
            <a:r>
              <a:rPr lang="en-US" dirty="0" smtClean="0"/>
              <a:t>  Friction limits based upon normal impulse</a:t>
            </a:r>
          </a:p>
          <a:p>
            <a:pPr marL="0" indent="0">
              <a:buNone/>
            </a:pPr>
            <a:r>
              <a:rPr lang="en-US" dirty="0" smtClean="0"/>
              <a:t>  Contact caching from point proximity</a:t>
            </a:r>
            <a:endParaRPr lang="en-US" dirty="0"/>
          </a:p>
        </p:txBody>
      </p:sp>
      <p:sp>
        <p:nvSpPr>
          <p:cNvPr id="8" name="Text Placeholder 2"/>
          <p:cNvSpPr txBox="1">
            <a:spLocks/>
          </p:cNvSpPr>
          <p:nvPr/>
        </p:nvSpPr>
        <p:spPr>
          <a:xfrm>
            <a:off x="3150658" y="1847088"/>
            <a:ext cx="5386917" cy="659352"/>
          </a:xfrm>
          <a:prstGeom prst="rect">
            <a:avLst/>
          </a:prstGeom>
        </p:spPr>
        <p:txBody>
          <a:bodyPr vert="horz" lIns="45720" tIns="0" rIns="45720" bIns="0" anchor="ctr">
            <a:noAutofit/>
          </a:bodyPr>
          <a:lstStyle>
            <a:lvl1pPr marL="0" indent="0" algn="l" rtl="0" eaLnBrk="1" latinLnBrk="0" hangingPunct="1">
              <a:spcBef>
                <a:spcPct val="20000"/>
              </a:spcBef>
              <a:buClr>
                <a:schemeClr val="accent3"/>
              </a:buClr>
              <a:buSzPct val="95000"/>
              <a:buFont typeface="Wingdings 2"/>
              <a:buNone/>
              <a:defRPr kumimoji="0" sz="2400" b="1" kern="1200" cap="none" baseline="0">
                <a:solidFill>
                  <a:schemeClr val="tx2"/>
                </a:solidFill>
                <a:effectLst/>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2000" b="1"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800" b="1"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600" b="1"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600" b="1"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r>
              <a:rPr lang="en-US" dirty="0" smtClean="0"/>
              <a:t>Same</a:t>
            </a:r>
            <a:endParaRPr lang="en-US" dirty="0"/>
          </a:p>
        </p:txBody>
      </p:sp>
      <p:sp>
        <p:nvSpPr>
          <p:cNvPr id="9" name="Content Placeholder 4"/>
          <p:cNvSpPr txBox="1">
            <a:spLocks/>
          </p:cNvSpPr>
          <p:nvPr/>
        </p:nvSpPr>
        <p:spPr>
          <a:xfrm>
            <a:off x="3632200" y="2397974"/>
            <a:ext cx="5386917" cy="942126"/>
          </a:xfrm>
          <a:prstGeom prst="rect">
            <a:avLst/>
          </a:prstGeom>
        </p:spPr>
        <p:txBody>
          <a:bodyPr vert="horz" tIns="0">
            <a:normAutofit/>
          </a:bodyPr>
          <a:lstStyle>
            <a:lvl1pPr marL="274320" indent="-274320" algn="l" rtl="0" eaLnBrk="1" latinLnBrk="0" hangingPunct="1">
              <a:spcBef>
                <a:spcPct val="20000"/>
              </a:spcBef>
              <a:buClr>
                <a:schemeClr val="accent3"/>
              </a:buClr>
              <a:buSzPct val="95000"/>
              <a:buFont typeface="Wingdings 2"/>
              <a:buChar char=""/>
              <a:defRPr kumimoji="0" sz="22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0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8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16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16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defTabSz="914400">
              <a:buFont typeface="+mj-lt"/>
              <a:buAutoNum type="arabicPeriod"/>
            </a:pPr>
            <a:r>
              <a:rPr lang="en-US" dirty="0" smtClean="0"/>
              <a:t>Sequential Impulses</a:t>
            </a:r>
          </a:p>
          <a:p>
            <a:pPr marL="457200" indent="-457200" defTabSz="914400">
              <a:buFont typeface="+mj-lt"/>
              <a:buAutoNum type="arabicPeriod"/>
            </a:pPr>
            <a:r>
              <a:rPr lang="en-US" sz="2200" dirty="0" smtClean="0"/>
              <a:t>Baumgarte penetration resolution</a:t>
            </a:r>
          </a:p>
          <a:p>
            <a:pPr defTabSz="914400"/>
            <a:endParaRPr lang="en-US" dirty="0"/>
          </a:p>
        </p:txBody>
      </p:sp>
      <p:sp>
        <p:nvSpPr>
          <p:cNvPr id="10" name="Text Placeholder 2"/>
          <p:cNvSpPr txBox="1">
            <a:spLocks/>
          </p:cNvSpPr>
          <p:nvPr/>
        </p:nvSpPr>
        <p:spPr>
          <a:xfrm>
            <a:off x="3150658" y="3245415"/>
            <a:ext cx="5386917" cy="659352"/>
          </a:xfrm>
          <a:prstGeom prst="rect">
            <a:avLst/>
          </a:prstGeom>
        </p:spPr>
        <p:txBody>
          <a:bodyPr vert="horz" lIns="45720" tIns="0" rIns="45720" bIns="0" anchor="ctr">
            <a:noAutofit/>
          </a:bodyPr>
          <a:lstStyle>
            <a:lvl1pPr marL="0" indent="0" algn="l" rtl="0" eaLnBrk="1" latinLnBrk="0" hangingPunct="1">
              <a:spcBef>
                <a:spcPct val="20000"/>
              </a:spcBef>
              <a:buClr>
                <a:schemeClr val="accent3"/>
              </a:buClr>
              <a:buSzPct val="95000"/>
              <a:buFont typeface="Wingdings 2"/>
              <a:buNone/>
              <a:defRPr kumimoji="0" sz="2400" b="1" kern="1200" cap="none" baseline="0">
                <a:solidFill>
                  <a:schemeClr val="tx2"/>
                </a:solidFill>
                <a:effectLst/>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2000" b="1"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800" b="1"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600" b="1"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600" b="1"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r>
              <a:rPr lang="en-US" dirty="0" smtClean="0"/>
              <a:t>Differences</a:t>
            </a:r>
            <a:endParaRPr lang="en-US" dirty="0"/>
          </a:p>
        </p:txBody>
      </p:sp>
      <p:sp>
        <p:nvSpPr>
          <p:cNvPr id="11" name="Rectangle 10"/>
          <p:cNvSpPr/>
          <p:nvPr/>
        </p:nvSpPr>
        <p:spPr>
          <a:xfrm>
            <a:off x="457200" y="3340100"/>
            <a:ext cx="112268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xmlns="" val="3672897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Jakobsen</a:t>
            </a:r>
            <a:endParaRPr lang="en-US" dirty="0"/>
          </a:p>
        </p:txBody>
      </p:sp>
      <p:sp>
        <p:nvSpPr>
          <p:cNvPr id="3" name="Text Placeholder 2"/>
          <p:cNvSpPr>
            <a:spLocks noGrp="1"/>
          </p:cNvSpPr>
          <p:nvPr>
            <p:ph type="body" idx="1"/>
          </p:nvPr>
        </p:nvSpPr>
        <p:spPr>
          <a:xfrm>
            <a:off x="457200" y="4153948"/>
            <a:ext cx="5386917" cy="659352"/>
          </a:xfrm>
        </p:spPr>
        <p:txBody>
          <a:bodyPr/>
          <a:lstStyle/>
          <a:p>
            <a:pPr algn="ctr"/>
            <a:r>
              <a:rPr lang="en-US" dirty="0"/>
              <a:t>Jakobsen</a:t>
            </a:r>
          </a:p>
        </p:txBody>
      </p:sp>
      <p:sp>
        <p:nvSpPr>
          <p:cNvPr id="4" name="Text Placeholder 3"/>
          <p:cNvSpPr>
            <a:spLocks noGrp="1"/>
          </p:cNvSpPr>
          <p:nvPr>
            <p:ph type="body" sz="half" idx="3"/>
          </p:nvPr>
        </p:nvSpPr>
        <p:spPr>
          <a:xfrm>
            <a:off x="6040968" y="4158458"/>
            <a:ext cx="5389033" cy="654843"/>
          </a:xfrm>
        </p:spPr>
        <p:txBody>
          <a:bodyPr/>
          <a:lstStyle/>
          <a:p>
            <a:pPr algn="ctr"/>
            <a:r>
              <a:rPr lang="en-US" dirty="0" smtClean="0"/>
              <a:t>Me</a:t>
            </a:r>
            <a:endParaRPr lang="en-US" dirty="0"/>
          </a:p>
        </p:txBody>
      </p:sp>
      <p:sp>
        <p:nvSpPr>
          <p:cNvPr id="5" name="Content Placeholder 4"/>
          <p:cNvSpPr>
            <a:spLocks noGrp="1"/>
          </p:cNvSpPr>
          <p:nvPr>
            <p:ph sz="quarter" idx="2"/>
          </p:nvPr>
        </p:nvSpPr>
        <p:spPr>
          <a:xfrm>
            <a:off x="457200" y="4737100"/>
            <a:ext cx="5386917" cy="1752600"/>
          </a:xfrm>
        </p:spPr>
        <p:txBody>
          <a:bodyPr>
            <a:normAutofit/>
          </a:bodyPr>
          <a:lstStyle/>
          <a:p>
            <a:pPr marL="0" indent="0">
              <a:buNone/>
            </a:pPr>
            <a:r>
              <a:rPr lang="en-US" dirty="0" smtClean="0"/>
              <a:t>    Collision with points</a:t>
            </a:r>
            <a:endParaRPr lang="en-US" dirty="0"/>
          </a:p>
          <a:p>
            <a:endParaRPr lang="en-US" dirty="0"/>
          </a:p>
        </p:txBody>
      </p:sp>
      <p:sp>
        <p:nvSpPr>
          <p:cNvPr id="6" name="Content Placeholder 5"/>
          <p:cNvSpPr>
            <a:spLocks noGrp="1"/>
          </p:cNvSpPr>
          <p:nvPr>
            <p:ph sz="quarter" idx="4"/>
          </p:nvPr>
        </p:nvSpPr>
        <p:spPr>
          <a:xfrm>
            <a:off x="6040968" y="4737100"/>
            <a:ext cx="5643032" cy="1752600"/>
          </a:xfrm>
        </p:spPr>
        <p:txBody>
          <a:bodyPr>
            <a:normAutofit/>
          </a:bodyPr>
          <a:lstStyle/>
          <a:p>
            <a:pPr marL="0" lvl="1" indent="0">
              <a:buClr>
                <a:schemeClr val="accent3"/>
              </a:buClr>
              <a:buSzPct val="95000"/>
              <a:buNone/>
            </a:pPr>
            <a:r>
              <a:rPr lang="en-US" sz="2200" dirty="0"/>
              <a:t> </a:t>
            </a:r>
            <a:r>
              <a:rPr lang="en-US" sz="2200" dirty="0" smtClean="0"/>
              <a:t>   Collision with triangles</a:t>
            </a:r>
          </a:p>
          <a:p>
            <a:pPr marL="0" lvl="1" indent="0">
              <a:buClr>
                <a:schemeClr val="accent3"/>
              </a:buClr>
              <a:buSzPct val="95000"/>
              <a:buNone/>
            </a:pPr>
            <a:r>
              <a:rPr lang="en-US" sz="2200" dirty="0"/>
              <a:t> </a:t>
            </a:r>
            <a:r>
              <a:rPr lang="en-US" sz="2200" dirty="0" smtClean="0"/>
              <a:t>   Barycentric weights for nodal points</a:t>
            </a:r>
            <a:endParaRPr lang="en-US" sz="2200" dirty="0"/>
          </a:p>
          <a:p>
            <a:pPr marL="0" indent="0">
              <a:buNone/>
            </a:pPr>
            <a:endParaRPr lang="en-US" dirty="0"/>
          </a:p>
        </p:txBody>
      </p:sp>
      <p:sp>
        <p:nvSpPr>
          <p:cNvPr id="8" name="Text Placeholder 2"/>
          <p:cNvSpPr txBox="1">
            <a:spLocks/>
          </p:cNvSpPr>
          <p:nvPr/>
        </p:nvSpPr>
        <p:spPr>
          <a:xfrm>
            <a:off x="3150658" y="1847088"/>
            <a:ext cx="5386917" cy="659352"/>
          </a:xfrm>
          <a:prstGeom prst="rect">
            <a:avLst/>
          </a:prstGeom>
        </p:spPr>
        <p:txBody>
          <a:bodyPr vert="horz" lIns="45720" tIns="0" rIns="45720" bIns="0" anchor="ctr">
            <a:noAutofit/>
          </a:bodyPr>
          <a:lstStyle>
            <a:lvl1pPr marL="0" indent="0" algn="l" rtl="0" eaLnBrk="1" latinLnBrk="0" hangingPunct="1">
              <a:spcBef>
                <a:spcPct val="20000"/>
              </a:spcBef>
              <a:buClr>
                <a:schemeClr val="accent3"/>
              </a:buClr>
              <a:buSzPct val="95000"/>
              <a:buFont typeface="Wingdings 2"/>
              <a:buNone/>
              <a:defRPr kumimoji="0" sz="2400" b="1" kern="1200" cap="none" baseline="0">
                <a:solidFill>
                  <a:schemeClr val="tx2"/>
                </a:solidFill>
                <a:effectLst/>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2000" b="1"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800" b="1"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600" b="1"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600" b="1"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r>
              <a:rPr lang="en-US" dirty="0" smtClean="0"/>
              <a:t>Same</a:t>
            </a:r>
            <a:endParaRPr lang="en-US" dirty="0"/>
          </a:p>
        </p:txBody>
      </p:sp>
      <p:sp>
        <p:nvSpPr>
          <p:cNvPr id="9" name="Content Placeholder 4"/>
          <p:cNvSpPr txBox="1">
            <a:spLocks/>
          </p:cNvSpPr>
          <p:nvPr/>
        </p:nvSpPr>
        <p:spPr>
          <a:xfrm>
            <a:off x="4585970" y="2401529"/>
            <a:ext cx="3643630" cy="1184228"/>
          </a:xfrm>
          <a:prstGeom prst="rect">
            <a:avLst/>
          </a:prstGeom>
        </p:spPr>
        <p:txBody>
          <a:bodyPr vert="horz" tIns="0">
            <a:normAutofit fontScale="92500"/>
          </a:bodyPr>
          <a:lstStyle>
            <a:lvl1pPr marL="274320" indent="-274320" algn="l" rtl="0" eaLnBrk="1" latinLnBrk="0" hangingPunct="1">
              <a:spcBef>
                <a:spcPct val="20000"/>
              </a:spcBef>
              <a:buClr>
                <a:schemeClr val="accent3"/>
              </a:buClr>
              <a:buSzPct val="95000"/>
              <a:buFont typeface="Wingdings 2"/>
              <a:buChar char=""/>
              <a:defRPr kumimoji="0" sz="22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0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8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16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16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defTabSz="914400">
              <a:buFont typeface="+mj-lt"/>
              <a:buAutoNum type="arabicPeriod"/>
            </a:pPr>
            <a:r>
              <a:rPr lang="en-US" dirty="0" smtClean="0"/>
              <a:t>Verlet Integration</a:t>
            </a:r>
          </a:p>
          <a:p>
            <a:pPr marL="457200" indent="-457200" defTabSz="914400">
              <a:buFont typeface="+mj-lt"/>
              <a:buAutoNum type="arabicPeriod"/>
            </a:pPr>
            <a:r>
              <a:rPr lang="en-US" dirty="0" smtClean="0"/>
              <a:t>Position-based constraints</a:t>
            </a:r>
            <a:endParaRPr lang="en-US" dirty="0" smtClean="0"/>
          </a:p>
          <a:p>
            <a:pPr marL="457200" indent="-457200" defTabSz="914400">
              <a:buFont typeface="+mj-lt"/>
              <a:buAutoNum type="arabicPeriod"/>
            </a:pPr>
            <a:r>
              <a:rPr lang="en-US" dirty="0" smtClean="0"/>
              <a:t>Friction</a:t>
            </a:r>
          </a:p>
          <a:p>
            <a:pPr marL="0" indent="0" defTabSz="914400">
              <a:buNone/>
            </a:pPr>
            <a:endParaRPr lang="en-US" dirty="0"/>
          </a:p>
        </p:txBody>
      </p:sp>
      <p:sp>
        <p:nvSpPr>
          <p:cNvPr id="10" name="Text Placeholder 2"/>
          <p:cNvSpPr txBox="1">
            <a:spLocks/>
          </p:cNvSpPr>
          <p:nvPr/>
        </p:nvSpPr>
        <p:spPr>
          <a:xfrm>
            <a:off x="3150658" y="3786172"/>
            <a:ext cx="5386917" cy="659352"/>
          </a:xfrm>
          <a:prstGeom prst="rect">
            <a:avLst/>
          </a:prstGeom>
        </p:spPr>
        <p:txBody>
          <a:bodyPr vert="horz" lIns="45720" tIns="0" rIns="45720" bIns="0" anchor="ctr">
            <a:noAutofit/>
          </a:bodyPr>
          <a:lstStyle>
            <a:lvl1pPr marL="0" indent="0" algn="l" rtl="0" eaLnBrk="1" latinLnBrk="0" hangingPunct="1">
              <a:spcBef>
                <a:spcPct val="20000"/>
              </a:spcBef>
              <a:buClr>
                <a:schemeClr val="accent3"/>
              </a:buClr>
              <a:buSzPct val="95000"/>
              <a:buFont typeface="Wingdings 2"/>
              <a:buNone/>
              <a:defRPr kumimoji="0" sz="2400" b="1" kern="1200" cap="none" baseline="0">
                <a:solidFill>
                  <a:schemeClr val="tx2"/>
                </a:solidFill>
                <a:effectLst/>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2000" b="1"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800" b="1"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600" b="1"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600" b="1"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r>
              <a:rPr lang="en-US" dirty="0" smtClean="0"/>
              <a:t>Differences</a:t>
            </a:r>
            <a:endParaRPr lang="en-US" dirty="0"/>
          </a:p>
        </p:txBody>
      </p:sp>
      <p:sp>
        <p:nvSpPr>
          <p:cNvPr id="11" name="Rectangle 10"/>
          <p:cNvSpPr/>
          <p:nvPr/>
        </p:nvSpPr>
        <p:spPr>
          <a:xfrm>
            <a:off x="457200" y="3771900"/>
            <a:ext cx="112268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xmlns="" val="1243879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graphicFrame>
        <p:nvGraphicFramePr>
          <p:cNvPr id="6" name="Diagram 5"/>
          <p:cNvGraphicFramePr/>
          <p:nvPr>
            <p:extLst>
              <p:ext uri="{D42A27DB-BD31-4B8C-83A1-F6EECF244321}">
                <p14:modId xmlns:p14="http://schemas.microsoft.com/office/powerpoint/2010/main" xmlns="" val="3613577821"/>
              </p:ext>
            </p:extLst>
          </p:nvPr>
        </p:nvGraphicFramePr>
        <p:xfrm>
          <a:off x="1531620" y="2205990"/>
          <a:ext cx="9589770" cy="3847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977765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 Deformable Bodies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Implementation details by </a:t>
            </a:r>
            <a:r>
              <a:rPr lang="en-US" dirty="0" err="1" smtClean="0"/>
              <a:t>Erleben</a:t>
            </a:r>
            <a:r>
              <a:rPr lang="en-US" dirty="0" smtClean="0"/>
              <a:t> </a:t>
            </a:r>
            <a:r>
              <a:rPr lang="en-US" dirty="0">
                <a:solidFill>
                  <a:schemeClr val="bg1">
                    <a:lumMod val="65000"/>
                  </a:schemeClr>
                </a:solidFill>
                <a:latin typeface="Arial" panose="020B0604020202020204" pitchFamily="34" charset="0"/>
                <a:cs typeface="Arial" panose="020B0604020202020204" pitchFamily="34" charset="0"/>
              </a:rPr>
              <a:t>[</a:t>
            </a:r>
            <a:r>
              <a:rPr lang="en-US" dirty="0" smtClean="0">
                <a:solidFill>
                  <a:schemeClr val="bg1">
                    <a:lumMod val="65000"/>
                  </a:schemeClr>
                </a:solidFill>
                <a:latin typeface="Arial" panose="020B0604020202020204" pitchFamily="34" charset="0"/>
                <a:cs typeface="Arial" panose="020B0604020202020204" pitchFamily="34" charset="0"/>
              </a:rPr>
              <a:t>Erleben05]</a:t>
            </a:r>
            <a:endParaRPr lang="en-US" dirty="0" smtClean="0">
              <a:latin typeface="Arial" panose="020B0604020202020204" pitchFamily="34" charset="0"/>
              <a:cs typeface="Arial" panose="020B0604020202020204" pitchFamily="34" charset="0"/>
            </a:endParaRPr>
          </a:p>
          <a:p>
            <a:pPr marL="514350" indent="-514350">
              <a:buFont typeface="+mj-lt"/>
              <a:buAutoNum type="arabicPeriod"/>
            </a:pPr>
            <a:r>
              <a:rPr lang="en-US" dirty="0" smtClean="0"/>
              <a:t>Linearized Cauchy Strain</a:t>
            </a:r>
          </a:p>
          <a:p>
            <a:pPr marL="514350" indent="-514350">
              <a:buFont typeface="+mj-lt"/>
              <a:buAutoNum type="arabicPeriod"/>
            </a:pPr>
            <a:r>
              <a:rPr lang="en-US" dirty="0" smtClean="0"/>
              <a:t>Stiffness warping</a:t>
            </a:r>
          </a:p>
          <a:p>
            <a:pPr marL="514350" indent="-514350">
              <a:buFont typeface="+mj-lt"/>
              <a:buAutoNum type="arabicPeriod"/>
            </a:pPr>
            <a:r>
              <a:rPr lang="en-US" dirty="0" smtClean="0"/>
              <a:t>Rotation computation</a:t>
            </a:r>
          </a:p>
          <a:p>
            <a:pPr marL="514350" indent="-514350">
              <a:buFont typeface="+mj-lt"/>
              <a:buAutoNum type="arabicPeriod"/>
            </a:pPr>
            <a:r>
              <a:rPr lang="en-US" dirty="0" smtClean="0"/>
              <a:t>Plasticity</a:t>
            </a:r>
          </a:p>
          <a:p>
            <a:pPr marL="514350" indent="-514350">
              <a:buFont typeface="+mj-lt"/>
              <a:buAutoNum type="arabicPeriod"/>
            </a:pPr>
            <a:r>
              <a:rPr lang="en-US" dirty="0" smtClean="0"/>
              <a:t>Conjugate Gradient </a:t>
            </a:r>
            <a:r>
              <a:rPr lang="en-US" dirty="0">
                <a:solidFill>
                  <a:schemeClr val="bg1">
                    <a:lumMod val="65000"/>
                  </a:schemeClr>
                </a:solidFill>
                <a:latin typeface="Arial" panose="020B0604020202020204" pitchFamily="34" charset="0"/>
                <a:cs typeface="Arial" panose="020B0604020202020204" pitchFamily="34" charset="0"/>
              </a:rPr>
              <a:t>[Shewchuk94]</a:t>
            </a:r>
          </a:p>
          <a:p>
            <a:pPr marL="514350" indent="-514350">
              <a:buFont typeface="+mj-lt"/>
              <a:buAutoNum type="arabicPeriod"/>
            </a:pPr>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
        <p:nvSpPr>
          <p:cNvPr id="5" name="TextBox 4"/>
          <p:cNvSpPr txBox="1"/>
          <p:nvPr/>
        </p:nvSpPr>
        <p:spPr>
          <a:xfrm>
            <a:off x="3108960" y="5241715"/>
            <a:ext cx="5280660" cy="954107"/>
          </a:xfrm>
          <a:prstGeom prst="rect">
            <a:avLst/>
          </a:prstGeom>
          <a:noFill/>
        </p:spPr>
        <p:txBody>
          <a:bodyPr wrap="square" rtlCol="0">
            <a:spAutoFit/>
          </a:bodyPr>
          <a:lstStyle/>
          <a:p>
            <a:r>
              <a:rPr lang="en-US" sz="2800" dirty="0" smtClean="0"/>
              <a:t>Extras:</a:t>
            </a:r>
          </a:p>
          <a:p>
            <a:r>
              <a:rPr lang="en-US" sz="2800" dirty="0"/>
              <a:t>	</a:t>
            </a:r>
            <a:r>
              <a:rPr lang="en-US" sz="2800" dirty="0" smtClean="0"/>
              <a:t>Inverted Elements </a:t>
            </a:r>
            <a:r>
              <a:rPr lang="en-US" sz="2800" dirty="0">
                <a:solidFill>
                  <a:schemeClr val="bg1">
                    <a:lumMod val="65000"/>
                  </a:schemeClr>
                </a:solidFill>
                <a:latin typeface="Arial" panose="020B0604020202020204" pitchFamily="34" charset="0"/>
                <a:cs typeface="Arial" panose="020B0604020202020204" pitchFamily="34" charset="0"/>
              </a:rPr>
              <a:t>[Nesme05]</a:t>
            </a:r>
          </a:p>
        </p:txBody>
      </p:sp>
    </p:spTree>
    <p:extLst>
      <p:ext uri="{BB962C8B-B14F-4D97-AF65-F5344CB8AC3E}">
        <p14:creationId xmlns:p14="http://schemas.microsoft.com/office/powerpoint/2010/main" xmlns="" val="3073615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Multi-Physics - Coupling</a:t>
            </a:r>
            <a:endParaRPr lang="en-US" dirty="0"/>
          </a:p>
        </p:txBody>
      </p:sp>
      <p:sp>
        <p:nvSpPr>
          <p:cNvPr id="3" name="Text Placeholder 2"/>
          <p:cNvSpPr>
            <a:spLocks noGrp="1"/>
          </p:cNvSpPr>
          <p:nvPr>
            <p:ph type="body" idx="1"/>
          </p:nvPr>
        </p:nvSpPr>
        <p:spPr>
          <a:xfrm>
            <a:off x="609600" y="2518188"/>
            <a:ext cx="5386917" cy="659352"/>
          </a:xfrm>
        </p:spPr>
        <p:txBody>
          <a:bodyPr/>
          <a:lstStyle/>
          <a:p>
            <a:r>
              <a:rPr lang="en-US" dirty="0" smtClean="0"/>
              <a:t>Same</a:t>
            </a:r>
            <a:endParaRPr lang="en-US" dirty="0"/>
          </a:p>
        </p:txBody>
      </p:sp>
      <p:sp>
        <p:nvSpPr>
          <p:cNvPr id="4" name="Text Placeholder 3"/>
          <p:cNvSpPr>
            <a:spLocks noGrp="1"/>
          </p:cNvSpPr>
          <p:nvPr>
            <p:ph type="body" sz="half" idx="3"/>
          </p:nvPr>
        </p:nvSpPr>
        <p:spPr>
          <a:xfrm>
            <a:off x="6193368" y="2522698"/>
            <a:ext cx="5389033" cy="654843"/>
          </a:xfrm>
        </p:spPr>
        <p:txBody>
          <a:bodyPr/>
          <a:lstStyle/>
          <a:p>
            <a:r>
              <a:rPr lang="en-US" dirty="0" smtClean="0"/>
              <a:t>Different</a:t>
            </a:r>
            <a:endParaRPr lang="en-US" dirty="0"/>
          </a:p>
        </p:txBody>
      </p:sp>
      <p:sp>
        <p:nvSpPr>
          <p:cNvPr id="5" name="Content Placeholder 4"/>
          <p:cNvSpPr>
            <a:spLocks noGrp="1"/>
          </p:cNvSpPr>
          <p:nvPr>
            <p:ph sz="quarter" idx="2"/>
          </p:nvPr>
        </p:nvSpPr>
        <p:spPr>
          <a:xfrm>
            <a:off x="609600" y="3223260"/>
            <a:ext cx="5386917" cy="3137060"/>
          </a:xfrm>
        </p:spPr>
        <p:txBody>
          <a:bodyPr/>
          <a:lstStyle/>
          <a:p>
            <a:pPr marL="0" indent="0">
              <a:buNone/>
            </a:pPr>
            <a:r>
              <a:rPr lang="en-US" dirty="0" smtClean="0"/>
              <a:t>    </a:t>
            </a:r>
            <a:r>
              <a:rPr lang="en-US" dirty="0"/>
              <a:t>Deformables collide as point masses</a:t>
            </a:r>
            <a:endParaRPr lang="en-US" dirty="0" smtClean="0"/>
          </a:p>
          <a:p>
            <a:pPr marL="0" indent="0">
              <a:buNone/>
            </a:pPr>
            <a:r>
              <a:rPr lang="en-US" dirty="0" smtClean="0"/>
              <a:t>    Impulses for resolution</a:t>
            </a:r>
          </a:p>
        </p:txBody>
      </p:sp>
      <p:sp>
        <p:nvSpPr>
          <p:cNvPr id="6" name="Content Placeholder 5"/>
          <p:cNvSpPr>
            <a:spLocks noGrp="1"/>
          </p:cNvSpPr>
          <p:nvPr>
            <p:ph sz="quarter" idx="4"/>
          </p:nvPr>
        </p:nvSpPr>
        <p:spPr>
          <a:xfrm>
            <a:off x="6193368" y="3223260"/>
            <a:ext cx="5389033" cy="3137060"/>
          </a:xfrm>
        </p:spPr>
        <p:txBody>
          <a:bodyPr/>
          <a:lstStyle/>
          <a:p>
            <a:pPr marL="0" indent="0">
              <a:buNone/>
            </a:pPr>
            <a:r>
              <a:rPr lang="en-US" dirty="0" smtClean="0"/>
              <a:t>    No persistent soft bound points</a:t>
            </a:r>
          </a:p>
          <a:p>
            <a:pPr marL="0" indent="0">
              <a:buNone/>
            </a:pPr>
            <a:r>
              <a:rPr lang="en-US" dirty="0" smtClean="0"/>
              <a:t>    Soft bound point comes from collision 	</a:t>
            </a:r>
            <a:r>
              <a:rPr lang="en-US" dirty="0" smtClean="0"/>
              <a:t>detection</a:t>
            </a:r>
          </a:p>
          <a:p>
            <a:pPr marL="0" indent="0">
              <a:buNone/>
            </a:pPr>
            <a:r>
              <a:rPr lang="en-US" dirty="0" smtClean="0"/>
              <a:t> </a:t>
            </a:r>
            <a:r>
              <a:rPr lang="en-US" dirty="0" smtClean="0"/>
              <a:t>   Rigid bodies not represented as point</a:t>
            </a:r>
          </a:p>
          <a:p>
            <a:pPr marL="0" indent="0">
              <a:buNone/>
            </a:pPr>
            <a:r>
              <a:rPr lang="en-US" dirty="0" smtClean="0"/>
              <a:t> </a:t>
            </a:r>
            <a:r>
              <a:rPr lang="en-US" dirty="0" smtClean="0"/>
              <a:t>            masses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27</a:t>
            </a:fld>
            <a:endParaRPr lang="en-US" dirty="0"/>
          </a:p>
        </p:txBody>
      </p:sp>
      <p:sp>
        <p:nvSpPr>
          <p:cNvPr id="8" name="TextBox 7"/>
          <p:cNvSpPr txBox="1"/>
          <p:nvPr/>
        </p:nvSpPr>
        <p:spPr>
          <a:xfrm>
            <a:off x="491278" y="2042730"/>
            <a:ext cx="6583680" cy="492443"/>
          </a:xfrm>
          <a:prstGeom prst="rect">
            <a:avLst/>
          </a:prstGeom>
          <a:noFill/>
        </p:spPr>
        <p:txBody>
          <a:bodyPr wrap="square" rtlCol="0">
            <a:spAutoFit/>
          </a:bodyPr>
          <a:lstStyle/>
          <a:p>
            <a:r>
              <a:rPr lang="en-US" sz="2600" dirty="0" smtClean="0"/>
              <a:t>Based on Sifakis’ work </a:t>
            </a:r>
            <a:r>
              <a:rPr lang="en-US" sz="2600" dirty="0" smtClean="0">
                <a:solidFill>
                  <a:schemeClr val="bg1">
                    <a:lumMod val="65000"/>
                  </a:schemeClr>
                </a:solidFill>
                <a:latin typeface="Arial" panose="020B0604020202020204" pitchFamily="34" charset="0"/>
                <a:cs typeface="Arial" panose="020B0604020202020204" pitchFamily="34" charset="0"/>
              </a:rPr>
              <a:t>[Sifakis07]</a:t>
            </a:r>
          </a:p>
        </p:txBody>
      </p:sp>
      <p:cxnSp>
        <p:nvCxnSpPr>
          <p:cNvPr id="10" name="Straight Connector 9"/>
          <p:cNvCxnSpPr/>
          <p:nvPr/>
        </p:nvCxnSpPr>
        <p:spPr>
          <a:xfrm>
            <a:off x="609600" y="2535173"/>
            <a:ext cx="104889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680710" y="2535173"/>
            <a:ext cx="0" cy="39456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24551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Multi-Physics - Embedding</a:t>
            </a:r>
            <a:endParaRPr lang="en-US" dirty="0"/>
          </a:p>
        </p:txBody>
      </p:sp>
      <p:sp>
        <p:nvSpPr>
          <p:cNvPr id="3" name="Content Placeholder 2"/>
          <p:cNvSpPr>
            <a:spLocks noGrp="1"/>
          </p:cNvSpPr>
          <p:nvPr>
            <p:ph idx="1"/>
          </p:nvPr>
        </p:nvSpPr>
        <p:spPr/>
        <p:txBody>
          <a:bodyPr/>
          <a:lstStyle/>
          <a:p>
            <a:pPr marL="0" indent="0">
              <a:buNone/>
            </a:pPr>
            <a:r>
              <a:rPr lang="en-US" dirty="0" smtClean="0"/>
              <a:t>Most similar to Fishman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
        <p:nvSpPr>
          <p:cNvPr id="5" name="TextBox 4"/>
          <p:cNvSpPr txBox="1"/>
          <p:nvPr/>
        </p:nvSpPr>
        <p:spPr>
          <a:xfrm>
            <a:off x="2161777" y="2827290"/>
            <a:ext cx="1714500" cy="461665"/>
          </a:xfrm>
          <a:prstGeom prst="rect">
            <a:avLst/>
          </a:prstGeom>
          <a:noFill/>
        </p:spPr>
        <p:txBody>
          <a:bodyPr wrap="square" rtlCol="0">
            <a:spAutoFit/>
          </a:bodyPr>
          <a:lstStyle/>
          <a:p>
            <a:r>
              <a:rPr lang="en-US" sz="2400" dirty="0" smtClean="0"/>
              <a:t>Rigid Body</a:t>
            </a:r>
            <a:endParaRPr lang="en-US" sz="2400" dirty="0"/>
          </a:p>
        </p:txBody>
      </p:sp>
      <p:sp>
        <p:nvSpPr>
          <p:cNvPr id="6" name="TextBox 5"/>
          <p:cNvSpPr txBox="1"/>
          <p:nvPr/>
        </p:nvSpPr>
        <p:spPr>
          <a:xfrm>
            <a:off x="6890344" y="2827289"/>
            <a:ext cx="838994" cy="461665"/>
          </a:xfrm>
          <a:prstGeom prst="rect">
            <a:avLst/>
          </a:prstGeom>
          <a:noFill/>
        </p:spPr>
        <p:txBody>
          <a:bodyPr wrap="square" rtlCol="0">
            <a:spAutoFit/>
          </a:bodyPr>
          <a:lstStyle/>
          <a:p>
            <a:r>
              <a:rPr lang="en-US" sz="2400" dirty="0" smtClean="0"/>
              <a:t>FEM</a:t>
            </a:r>
            <a:endParaRPr lang="en-US" sz="2400" dirty="0"/>
          </a:p>
        </p:txBody>
      </p:sp>
      <p:sp>
        <p:nvSpPr>
          <p:cNvPr id="7" name="Right Arrow 6"/>
          <p:cNvSpPr/>
          <p:nvPr/>
        </p:nvSpPr>
        <p:spPr>
          <a:xfrm>
            <a:off x="4253010" y="2655598"/>
            <a:ext cx="2260600" cy="80504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panose="020B0604020202020204" pitchFamily="34" charset="0"/>
                <a:cs typeface="Arial" panose="020B0604020202020204" pitchFamily="34" charset="0"/>
              </a:rPr>
              <a:t>[Fishman12]</a:t>
            </a:r>
            <a:endParaRPr lang="en-US" sz="2400" dirty="0">
              <a:latin typeface="Arial" panose="020B0604020202020204" pitchFamily="34" charset="0"/>
              <a:cs typeface="Arial" panose="020B0604020202020204" pitchFamily="34" charset="0"/>
            </a:endParaRPr>
          </a:p>
        </p:txBody>
      </p:sp>
      <p:sp>
        <p:nvSpPr>
          <p:cNvPr id="8" name="TextBox 7"/>
          <p:cNvSpPr txBox="1"/>
          <p:nvPr/>
        </p:nvSpPr>
        <p:spPr>
          <a:xfrm>
            <a:off x="3595388" y="3373095"/>
            <a:ext cx="4566444" cy="400110"/>
          </a:xfrm>
          <a:prstGeom prst="rect">
            <a:avLst/>
          </a:prstGeom>
          <a:noFill/>
        </p:spPr>
        <p:txBody>
          <a:bodyPr wrap="square" rtlCol="0">
            <a:spAutoFit/>
          </a:bodyPr>
          <a:lstStyle/>
          <a:p>
            <a:r>
              <a:rPr lang="en-US" sz="2000" dirty="0" smtClean="0"/>
              <a:t>Constraints with point masses</a:t>
            </a:r>
            <a:endParaRPr lang="en-US" sz="2000" dirty="0"/>
          </a:p>
        </p:txBody>
      </p:sp>
      <p:sp>
        <p:nvSpPr>
          <p:cNvPr id="9" name="TextBox 8"/>
          <p:cNvSpPr txBox="1"/>
          <p:nvPr/>
        </p:nvSpPr>
        <p:spPr>
          <a:xfrm>
            <a:off x="2161777" y="4443418"/>
            <a:ext cx="1714500" cy="461665"/>
          </a:xfrm>
          <a:prstGeom prst="rect">
            <a:avLst/>
          </a:prstGeom>
          <a:noFill/>
        </p:spPr>
        <p:txBody>
          <a:bodyPr wrap="square" rtlCol="0">
            <a:spAutoFit/>
          </a:bodyPr>
          <a:lstStyle/>
          <a:p>
            <a:r>
              <a:rPr lang="en-US" sz="2400" dirty="0" smtClean="0"/>
              <a:t>Rigid Body</a:t>
            </a:r>
            <a:endParaRPr lang="en-US" sz="2400" dirty="0"/>
          </a:p>
        </p:txBody>
      </p:sp>
      <p:sp>
        <p:nvSpPr>
          <p:cNvPr id="10" name="TextBox 9"/>
          <p:cNvSpPr txBox="1"/>
          <p:nvPr/>
        </p:nvSpPr>
        <p:spPr>
          <a:xfrm>
            <a:off x="6890344" y="4443418"/>
            <a:ext cx="864394" cy="461665"/>
          </a:xfrm>
          <a:prstGeom prst="rect">
            <a:avLst/>
          </a:prstGeom>
          <a:noFill/>
        </p:spPr>
        <p:txBody>
          <a:bodyPr wrap="square" rtlCol="0">
            <a:spAutoFit/>
          </a:bodyPr>
          <a:lstStyle/>
          <a:p>
            <a:r>
              <a:rPr lang="en-US" sz="2400" dirty="0" smtClean="0"/>
              <a:t>FEM</a:t>
            </a:r>
            <a:endParaRPr lang="en-US" sz="2400" dirty="0"/>
          </a:p>
        </p:txBody>
      </p:sp>
      <p:sp>
        <p:nvSpPr>
          <p:cNvPr id="11" name="Right Arrow 10"/>
          <p:cNvSpPr/>
          <p:nvPr/>
        </p:nvSpPr>
        <p:spPr>
          <a:xfrm>
            <a:off x="4253010" y="4272801"/>
            <a:ext cx="2260600" cy="802898"/>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a:t>
            </a:r>
            <a:endParaRPr lang="en-US" sz="2400" dirty="0"/>
          </a:p>
        </p:txBody>
      </p:sp>
      <p:sp>
        <p:nvSpPr>
          <p:cNvPr id="12" name="TextBox 11"/>
          <p:cNvSpPr txBox="1"/>
          <p:nvPr/>
        </p:nvSpPr>
        <p:spPr>
          <a:xfrm>
            <a:off x="3595388" y="5048392"/>
            <a:ext cx="5142805" cy="1015663"/>
          </a:xfrm>
          <a:prstGeom prst="rect">
            <a:avLst/>
          </a:prstGeom>
          <a:noFill/>
        </p:spPr>
        <p:txBody>
          <a:bodyPr wrap="square" rtlCol="0">
            <a:spAutoFit/>
          </a:bodyPr>
          <a:lstStyle/>
          <a:p>
            <a:r>
              <a:rPr lang="en-US" sz="2000" dirty="0" smtClean="0"/>
              <a:t>Fully proxy rigid body:</a:t>
            </a:r>
          </a:p>
          <a:p>
            <a:r>
              <a:rPr lang="en-US" sz="2000" dirty="0"/>
              <a:t>	</a:t>
            </a:r>
            <a:r>
              <a:rPr lang="en-US" sz="2000" dirty="0" smtClean="0"/>
              <a:t>center of mass, angular velocity, inertia and orientation</a:t>
            </a:r>
            <a:endParaRPr lang="en-US" sz="2000" dirty="0"/>
          </a:p>
        </p:txBody>
      </p:sp>
    </p:spTree>
    <p:extLst>
      <p:ext uri="{BB962C8B-B14F-4D97-AF65-F5344CB8AC3E}">
        <p14:creationId xmlns:p14="http://schemas.microsoft.com/office/powerpoint/2010/main" xmlns="" val="2737764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70424"/>
            <a:ext cx="10972800" cy="1143000"/>
          </a:xfrm>
        </p:spPr>
        <p:txBody>
          <a:bodyPr/>
          <a:lstStyle/>
          <a:p>
            <a:r>
              <a:rPr lang="en-US" dirty="0" smtClean="0"/>
              <a:t>Comparison</a:t>
            </a:r>
            <a:endParaRPr lang="en-US" dirty="0"/>
          </a:p>
        </p:txBody>
      </p:sp>
      <p:sp>
        <p:nvSpPr>
          <p:cNvPr id="3" name="Text Placeholder 2"/>
          <p:cNvSpPr>
            <a:spLocks noGrp="1"/>
          </p:cNvSpPr>
          <p:nvPr>
            <p:ph type="body" idx="1"/>
          </p:nvPr>
        </p:nvSpPr>
        <p:spPr>
          <a:xfrm>
            <a:off x="609600" y="1613424"/>
            <a:ext cx="5386917" cy="659352"/>
          </a:xfrm>
        </p:spPr>
        <p:txBody>
          <a:bodyPr/>
          <a:lstStyle/>
          <a:p>
            <a:r>
              <a:rPr lang="en-US" dirty="0" smtClean="0"/>
              <a:t>Coupling</a:t>
            </a:r>
            <a:endParaRPr lang="en-US" dirty="0"/>
          </a:p>
        </p:txBody>
      </p:sp>
      <p:sp>
        <p:nvSpPr>
          <p:cNvPr id="4" name="Text Placeholder 3"/>
          <p:cNvSpPr>
            <a:spLocks noGrp="1"/>
          </p:cNvSpPr>
          <p:nvPr>
            <p:ph type="body" sz="half" idx="3"/>
          </p:nvPr>
        </p:nvSpPr>
        <p:spPr>
          <a:xfrm>
            <a:off x="6193368" y="1617934"/>
            <a:ext cx="5389033" cy="654843"/>
          </a:xfrm>
        </p:spPr>
        <p:txBody>
          <a:bodyPr/>
          <a:lstStyle/>
          <a:p>
            <a:r>
              <a:rPr lang="en-US" dirty="0" smtClean="0"/>
              <a:t>Embedding</a:t>
            </a:r>
            <a:endParaRPr lang="en-US" dirty="0"/>
          </a:p>
        </p:txBody>
      </p:sp>
      <p:sp>
        <p:nvSpPr>
          <p:cNvPr id="5" name="Content Placeholder 4"/>
          <p:cNvSpPr>
            <a:spLocks noGrp="1"/>
          </p:cNvSpPr>
          <p:nvPr>
            <p:ph sz="quarter" idx="2"/>
          </p:nvPr>
        </p:nvSpPr>
        <p:spPr>
          <a:xfrm>
            <a:off x="609600" y="2272776"/>
            <a:ext cx="5386917" cy="2632557"/>
          </a:xfrm>
        </p:spPr>
        <p:txBody>
          <a:bodyPr>
            <a:normAutofit fontScale="92500" lnSpcReduction="20000"/>
          </a:bodyPr>
          <a:lstStyle/>
          <a:p>
            <a:pPr marL="0" indent="0">
              <a:buNone/>
            </a:pPr>
            <a:r>
              <a:rPr lang="en-US" dirty="0" smtClean="0"/>
              <a:t>Pros:</a:t>
            </a:r>
          </a:p>
          <a:p>
            <a:pPr lvl="1"/>
            <a:r>
              <a:rPr lang="en-US" dirty="0" smtClean="0"/>
              <a:t>Efficient</a:t>
            </a:r>
          </a:p>
          <a:p>
            <a:pPr lvl="1"/>
            <a:r>
              <a:rPr lang="en-US" dirty="0" smtClean="0"/>
              <a:t>Explicit control of system interactions</a:t>
            </a:r>
          </a:p>
          <a:p>
            <a:pPr lvl="1"/>
            <a:r>
              <a:rPr lang="en-US" dirty="0" smtClean="0"/>
              <a:t>More accurate</a:t>
            </a:r>
          </a:p>
          <a:p>
            <a:pPr marL="0" indent="0">
              <a:buNone/>
            </a:pPr>
            <a:r>
              <a:rPr lang="en-US" dirty="0" smtClean="0"/>
              <a:t>Cons:</a:t>
            </a:r>
          </a:p>
          <a:p>
            <a:pPr lvl="1"/>
            <a:r>
              <a:rPr lang="en-US" dirty="0" smtClean="0"/>
              <a:t>Not scalable</a:t>
            </a:r>
          </a:p>
          <a:p>
            <a:pPr lvl="1"/>
            <a:r>
              <a:rPr lang="en-US" dirty="0" smtClean="0"/>
              <a:t>Extra forces must be explicitly added</a:t>
            </a:r>
          </a:p>
          <a:p>
            <a:pPr lvl="1"/>
            <a:r>
              <a:rPr lang="en-US" dirty="0" smtClean="0"/>
              <a:t>Requires a way to modify the update loop</a:t>
            </a:r>
          </a:p>
          <a:p>
            <a:pPr lvl="1"/>
            <a:r>
              <a:rPr lang="en-US" dirty="0" smtClean="0"/>
              <a:t>Scales to most expensive system</a:t>
            </a:r>
            <a:endParaRPr lang="en-US" dirty="0"/>
          </a:p>
        </p:txBody>
      </p:sp>
      <p:sp>
        <p:nvSpPr>
          <p:cNvPr id="6" name="Content Placeholder 5"/>
          <p:cNvSpPr>
            <a:spLocks noGrp="1"/>
          </p:cNvSpPr>
          <p:nvPr>
            <p:ph sz="quarter" idx="4"/>
          </p:nvPr>
        </p:nvSpPr>
        <p:spPr>
          <a:xfrm>
            <a:off x="6193368" y="2272776"/>
            <a:ext cx="5389033" cy="2448588"/>
          </a:xfrm>
        </p:spPr>
        <p:txBody>
          <a:bodyPr>
            <a:normAutofit fontScale="92500" lnSpcReduction="20000"/>
          </a:bodyPr>
          <a:lstStyle/>
          <a:p>
            <a:pPr marL="0" indent="0">
              <a:buNone/>
            </a:pPr>
            <a:r>
              <a:rPr lang="en-US" dirty="0" smtClean="0"/>
              <a:t>Pros:</a:t>
            </a:r>
          </a:p>
          <a:p>
            <a:pPr lvl="1"/>
            <a:r>
              <a:rPr lang="en-US" dirty="0" smtClean="0"/>
              <a:t>Simpler</a:t>
            </a:r>
          </a:p>
          <a:p>
            <a:pPr lvl="1"/>
            <a:r>
              <a:rPr lang="en-US" dirty="0" smtClean="0"/>
              <a:t>Transfers </a:t>
            </a:r>
            <a:r>
              <a:rPr lang="en-US" dirty="0"/>
              <a:t>extra forces </a:t>
            </a:r>
            <a:r>
              <a:rPr lang="en-US" dirty="0" smtClean="0"/>
              <a:t>easier</a:t>
            </a:r>
          </a:p>
          <a:p>
            <a:pPr marL="0" indent="0">
              <a:buNone/>
            </a:pPr>
            <a:r>
              <a:rPr lang="en-US" dirty="0" smtClean="0"/>
              <a:t>Cons:</a:t>
            </a:r>
          </a:p>
          <a:p>
            <a:pPr lvl="1"/>
            <a:r>
              <a:rPr lang="en-US" dirty="0" smtClean="0"/>
              <a:t>Slows down primary system</a:t>
            </a:r>
          </a:p>
          <a:p>
            <a:pPr lvl="1"/>
            <a:r>
              <a:rPr lang="en-US" dirty="0" smtClean="0"/>
              <a:t>Requires a way to proxy in primary system</a:t>
            </a:r>
          </a:p>
          <a:p>
            <a:pPr lvl="1"/>
            <a:r>
              <a:rPr lang="en-US" dirty="0" smtClean="0"/>
              <a:t>Approximation</a:t>
            </a:r>
          </a:p>
          <a:p>
            <a:pPr lvl="1"/>
            <a:r>
              <a:rPr lang="en-US" dirty="0" smtClean="0"/>
              <a:t>Extra memory</a:t>
            </a:r>
            <a:endParaRPr lang="en-US" dirty="0"/>
          </a:p>
          <a:p>
            <a:endParaRPr lang="en-US" dirty="0" smtClean="0"/>
          </a:p>
          <a:p>
            <a:pPr marL="0" indent="0">
              <a:buNone/>
            </a:pPr>
            <a:endParaRPr lang="en-US" dirty="0" smtClean="0"/>
          </a:p>
          <a:p>
            <a:endParaRPr lang="en-US" dirty="0"/>
          </a:p>
        </p:txBody>
      </p:sp>
      <p:grpSp>
        <p:nvGrpSpPr>
          <p:cNvPr id="7" name="Group 6"/>
          <p:cNvGrpSpPr/>
          <p:nvPr/>
        </p:nvGrpSpPr>
        <p:grpSpPr>
          <a:xfrm>
            <a:off x="3495675" y="4906127"/>
            <a:ext cx="4419600" cy="1640518"/>
            <a:chOff x="6753225" y="2055370"/>
            <a:chExt cx="4419600" cy="1640518"/>
          </a:xfrm>
        </p:grpSpPr>
        <p:sp>
          <p:nvSpPr>
            <p:cNvPr id="8" name="TextBox 7"/>
            <p:cNvSpPr txBox="1"/>
            <p:nvPr/>
          </p:nvSpPr>
          <p:spPr>
            <a:xfrm>
              <a:off x="7158682" y="2055370"/>
              <a:ext cx="1309816" cy="369332"/>
            </a:xfrm>
            <a:prstGeom prst="rect">
              <a:avLst/>
            </a:prstGeom>
            <a:noFill/>
          </p:spPr>
          <p:txBody>
            <a:bodyPr wrap="square" rtlCol="0">
              <a:spAutoFit/>
            </a:bodyPr>
            <a:lstStyle/>
            <a:p>
              <a:r>
                <a:rPr lang="en-US" dirty="0" smtClean="0"/>
                <a:t>Coupling</a:t>
              </a:r>
              <a:endParaRPr lang="en-US" dirty="0"/>
            </a:p>
          </p:txBody>
        </p:sp>
        <p:sp>
          <p:nvSpPr>
            <p:cNvPr id="9" name="TextBox 8"/>
            <p:cNvSpPr txBox="1"/>
            <p:nvPr/>
          </p:nvSpPr>
          <p:spPr>
            <a:xfrm>
              <a:off x="9440563" y="2059518"/>
              <a:ext cx="1474572" cy="369332"/>
            </a:xfrm>
            <a:prstGeom prst="rect">
              <a:avLst/>
            </a:prstGeom>
            <a:noFill/>
          </p:spPr>
          <p:txBody>
            <a:bodyPr wrap="square" rtlCol="0">
              <a:spAutoFit/>
            </a:bodyPr>
            <a:lstStyle/>
            <a:p>
              <a:r>
                <a:rPr lang="en-US" dirty="0" smtClean="0"/>
                <a:t>Embedding</a:t>
              </a:r>
              <a:endParaRPr lang="en-US" dirty="0"/>
            </a:p>
          </p:txBody>
        </p:sp>
        <p:grpSp>
          <p:nvGrpSpPr>
            <p:cNvPr id="10" name="Group 9"/>
            <p:cNvGrpSpPr/>
            <p:nvPr/>
          </p:nvGrpSpPr>
          <p:grpSpPr>
            <a:xfrm>
              <a:off x="6753225" y="2552888"/>
              <a:ext cx="4419600" cy="1143000"/>
              <a:chOff x="1752600" y="609600"/>
              <a:chExt cx="4419600" cy="1143000"/>
            </a:xfrm>
          </p:grpSpPr>
          <p:sp>
            <p:nvSpPr>
              <p:cNvPr id="11" name="Rectangle 10"/>
              <p:cNvSpPr/>
              <p:nvPr/>
            </p:nvSpPr>
            <p:spPr>
              <a:xfrm>
                <a:off x="41910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2" name="Rectangle 11"/>
              <p:cNvSpPr/>
              <p:nvPr/>
            </p:nvSpPr>
            <p:spPr>
              <a:xfrm>
                <a:off x="41910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54864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54864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5" name="Rectangle 14"/>
              <p:cNvSpPr/>
              <p:nvPr/>
            </p:nvSpPr>
            <p:spPr>
              <a:xfrm>
                <a:off x="17526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6" name="Rectangle 15"/>
              <p:cNvSpPr/>
              <p:nvPr/>
            </p:nvSpPr>
            <p:spPr>
              <a:xfrm>
                <a:off x="17526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7" name="Rectangle 16"/>
              <p:cNvSpPr/>
              <p:nvPr/>
            </p:nvSpPr>
            <p:spPr>
              <a:xfrm>
                <a:off x="30480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8" name="Rectangle 17"/>
              <p:cNvSpPr/>
              <p:nvPr/>
            </p:nvSpPr>
            <p:spPr>
              <a:xfrm>
                <a:off x="30480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9" name="Straight Arrow Connector 18"/>
              <p:cNvCxnSpPr>
                <a:stCxn id="16" idx="0"/>
                <a:endCxn id="15" idx="2"/>
              </p:cNvCxnSpPr>
              <p:nvPr/>
            </p:nvCxnSpPr>
            <p:spPr>
              <a:xfrm rot="5400000" flipH="1" flipV="1">
                <a:off x="1905000" y="1181100"/>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3"/>
                <a:endCxn id="18" idx="1"/>
              </p:cNvCxnSpPr>
              <p:nvPr/>
            </p:nvCxnSpPr>
            <p:spPr>
              <a:xfrm>
                <a:off x="2438400" y="800100"/>
                <a:ext cx="609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2"/>
                <a:endCxn id="17" idx="0"/>
              </p:cNvCxnSpPr>
              <p:nvPr/>
            </p:nvCxnSpPr>
            <p:spPr>
              <a:xfrm rot="5400000">
                <a:off x="3200400" y="1181100"/>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3"/>
                <a:endCxn id="17" idx="1"/>
              </p:cNvCxnSpPr>
              <p:nvPr/>
            </p:nvCxnSpPr>
            <p:spPr>
              <a:xfrm>
                <a:off x="2438400" y="1562100"/>
                <a:ext cx="609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438400" y="990600"/>
                <a:ext cx="6096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438400" y="990600"/>
                <a:ext cx="6096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4876800" y="9906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0"/>
                <a:endCxn id="11" idx="2"/>
              </p:cNvCxnSpPr>
              <p:nvPr/>
            </p:nvCxnSpPr>
            <p:spPr>
              <a:xfrm rot="5400000" flipH="1" flipV="1">
                <a:off x="4343400" y="1181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1"/>
                <a:endCxn id="11" idx="3"/>
              </p:cNvCxnSpPr>
              <p:nvPr/>
            </p:nvCxnSpPr>
            <p:spPr>
              <a:xfrm rot="10800000">
                <a:off x="4876800" y="8001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Arc 27"/>
              <p:cNvSpPr/>
              <p:nvPr/>
            </p:nvSpPr>
            <p:spPr>
              <a:xfrm>
                <a:off x="1861870" y="1430548"/>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a:off x="3158704" y="1421922"/>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p:cNvSpPr/>
              <p:nvPr/>
            </p:nvSpPr>
            <p:spPr>
              <a:xfrm>
                <a:off x="1853244" y="668548"/>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p:cNvSpPr/>
              <p:nvPr/>
            </p:nvSpPr>
            <p:spPr>
              <a:xfrm>
                <a:off x="3157270" y="659922"/>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32" name="Slide Number Placeholder 31"/>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xmlns="" val="3700226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 Bodies</a:t>
            </a:r>
            <a:endParaRPr lang="en-US" dirty="0"/>
          </a:p>
        </p:txBody>
      </p:sp>
      <p:sp>
        <p:nvSpPr>
          <p:cNvPr id="3" name="Content Placeholder 2"/>
          <p:cNvSpPr>
            <a:spLocks noGrp="1"/>
          </p:cNvSpPr>
          <p:nvPr>
            <p:ph idx="1"/>
          </p:nvPr>
        </p:nvSpPr>
        <p:spPr/>
        <p:txBody>
          <a:bodyPr/>
          <a:lstStyle/>
          <a:p>
            <a:r>
              <a:rPr lang="en-US" dirty="0" smtClean="0"/>
              <a:t>Expected behavior</a:t>
            </a:r>
          </a:p>
          <a:p>
            <a:pPr lvl="1"/>
            <a:r>
              <a:rPr lang="en-US" dirty="0" smtClean="0"/>
              <a:t>Efficient</a:t>
            </a:r>
          </a:p>
          <a:p>
            <a:pPr lvl="1"/>
            <a:r>
              <a:rPr lang="en-US" dirty="0"/>
              <a:t>Stable multi-body </a:t>
            </a:r>
            <a:r>
              <a:rPr lang="en-US" dirty="0" smtClean="0"/>
              <a:t>interactions</a:t>
            </a:r>
            <a:endParaRPr lang="en-US" dirty="0"/>
          </a:p>
          <a:p>
            <a:pPr lvl="1"/>
            <a:r>
              <a:rPr lang="en-US" dirty="0" smtClean="0"/>
              <a:t>Stacking</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551714" y="1375548"/>
            <a:ext cx="6030686" cy="4163852"/>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xmlns="" val="3169111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Benchmarks</a:t>
            </a:r>
            <a:endParaRPr lang="en-US" dirty="0"/>
          </a:p>
        </p:txBody>
      </p:sp>
      <p:sp>
        <p:nvSpPr>
          <p:cNvPr id="3" name="Content Placeholder 2"/>
          <p:cNvSpPr>
            <a:spLocks noGrp="1"/>
          </p:cNvSpPr>
          <p:nvPr>
            <p:ph idx="1"/>
          </p:nvPr>
        </p:nvSpPr>
        <p:spPr/>
        <p:txBody>
          <a:bodyPr>
            <a:normAutofit/>
          </a:bodyPr>
          <a:lstStyle/>
          <a:p>
            <a:r>
              <a:rPr lang="en-US" dirty="0" smtClean="0"/>
              <a:t>Impulse: 300 cubes</a:t>
            </a:r>
          </a:p>
          <a:p>
            <a:r>
              <a:rPr lang="en-US" dirty="0" smtClean="0"/>
              <a:t>Constraints: 300 cubes at </a:t>
            </a:r>
            <a:r>
              <a:rPr lang="en-US" dirty="0" smtClean="0"/>
              <a:t>60 fps</a:t>
            </a:r>
            <a:endParaRPr lang="en-US" dirty="0" smtClean="0"/>
          </a:p>
          <a:p>
            <a:r>
              <a:rPr lang="en-US" dirty="0"/>
              <a:t>100 Jakobsen cubes (800 particles and 2000 constraints + more for contacts)</a:t>
            </a:r>
          </a:p>
          <a:p>
            <a:r>
              <a:rPr lang="en-US" dirty="0" smtClean="0"/>
              <a:t>Springs: 30x30 cloth</a:t>
            </a:r>
          </a:p>
          <a:p>
            <a:r>
              <a:rPr lang="en-US" dirty="0" smtClean="0"/>
              <a:t>PMSB: 1500 vertices</a:t>
            </a:r>
          </a:p>
          <a:p>
            <a:r>
              <a:rPr lang="en-US" dirty="0" smtClean="0"/>
              <a:t>FEM: around 2000 tetrahedron at </a:t>
            </a:r>
            <a:r>
              <a:rPr lang="en-US" dirty="0" smtClean="0"/>
              <a:t>60 fps</a:t>
            </a:r>
            <a:endParaRPr lang="en-US" dirty="0" smtClean="0"/>
          </a:p>
          <a:p>
            <a:r>
              <a:rPr lang="en-US" dirty="0" smtClean="0"/>
              <a:t>Coupling: hundreds each</a:t>
            </a:r>
          </a:p>
          <a:p>
            <a:r>
              <a:rPr lang="en-US" dirty="0" smtClean="0"/>
              <a:t>Embedding: 60 each fem cubes and rigid body cubes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xmlns="" val="1047596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r>
              <a:rPr lang="en-US" sz="1000" dirty="0">
                <a:solidFill>
                  <a:schemeClr val="bg1">
                    <a:lumMod val="65000"/>
                  </a:schemeClr>
                </a:solidFill>
                <a:latin typeface="Arial" panose="020B0604020202020204" pitchFamily="34" charset="0"/>
                <a:cs typeface="Arial" panose="020B0604020202020204" pitchFamily="34" charset="0"/>
              </a:rPr>
              <a:t>[Baraff92]</a:t>
            </a:r>
            <a:r>
              <a:rPr lang="en-US" sz="1000" dirty="0">
                <a:solidFill>
                  <a:schemeClr val="bg1">
                    <a:lumMod val="65000"/>
                  </a:schemeClr>
                </a:solidFill>
              </a:rPr>
              <a:t> </a:t>
            </a:r>
            <a:r>
              <a:rPr lang="en-US" sz="1000" dirty="0"/>
              <a:t>Baraff D., Witkin A. " Dynamic Simulation of Non-penetrating Flexible Bodies." </a:t>
            </a:r>
            <a:r>
              <a:rPr lang="en-US" sz="1000" i="1" dirty="0"/>
              <a:t>Computer Graphics</a:t>
            </a:r>
            <a:r>
              <a:rPr lang="en-US" sz="1000" dirty="0"/>
              <a:t>, Vol. 26, No. 2. (1992), pp. 303-308</a:t>
            </a:r>
            <a:r>
              <a:rPr lang="en-US" sz="1000" dirty="0" smtClean="0"/>
              <a:t>.</a:t>
            </a:r>
            <a:endParaRPr lang="en-US" sz="1000" dirty="0" smtClean="0">
              <a:solidFill>
                <a:schemeClr val="bg1">
                  <a:lumMod val="65000"/>
                </a:schemeClr>
              </a:solidFill>
            </a:endParaRPr>
          </a:p>
          <a:p>
            <a:r>
              <a:rPr lang="en-US" sz="1000" dirty="0" smtClean="0">
                <a:solidFill>
                  <a:schemeClr val="bg1">
                    <a:lumMod val="65000"/>
                  </a:schemeClr>
                </a:solidFill>
                <a:latin typeface="Arial" panose="020B0604020202020204" pitchFamily="34" charset="0"/>
                <a:cs typeface="Arial" panose="020B0604020202020204" pitchFamily="34" charset="0"/>
              </a:rPr>
              <a:t>[</a:t>
            </a:r>
            <a:r>
              <a:rPr lang="en-US" sz="1000" dirty="0">
                <a:solidFill>
                  <a:schemeClr val="bg1">
                    <a:lumMod val="65000"/>
                  </a:schemeClr>
                </a:solidFill>
                <a:latin typeface="Arial" panose="020B0604020202020204" pitchFamily="34" charset="0"/>
                <a:cs typeface="Arial" panose="020B0604020202020204" pitchFamily="34" charset="0"/>
              </a:rPr>
              <a:t>Breen94] </a:t>
            </a:r>
            <a:r>
              <a:rPr lang="en-US" sz="1000" dirty="0"/>
              <a:t>Breen D., House D., Wozny M. "Predicting the Drape of Woven Cloth Using Interacting Particles." SIGGRAPH `94 (1994), pp. 365-372</a:t>
            </a:r>
            <a:r>
              <a:rPr lang="en-US" sz="1000" dirty="0" smtClean="0"/>
              <a:t>.</a:t>
            </a:r>
            <a:endParaRPr lang="en-US" sz="1000" dirty="0" smtClean="0">
              <a:solidFill>
                <a:schemeClr val="bg1">
                  <a:lumMod val="65000"/>
                </a:schemeClr>
              </a:solidFill>
            </a:endParaRPr>
          </a:p>
          <a:p>
            <a:r>
              <a:rPr lang="en-US" sz="1000" dirty="0" smtClean="0">
                <a:solidFill>
                  <a:schemeClr val="bg1">
                    <a:lumMod val="65000"/>
                  </a:schemeClr>
                </a:solidFill>
                <a:latin typeface="Arial" panose="020B0604020202020204" pitchFamily="34" charset="0"/>
                <a:cs typeface="Arial" panose="020B0604020202020204" pitchFamily="34" charset="0"/>
              </a:rPr>
              <a:t>[</a:t>
            </a:r>
            <a:r>
              <a:rPr lang="en-US" sz="1000" dirty="0">
                <a:solidFill>
                  <a:schemeClr val="bg1">
                    <a:lumMod val="65000"/>
                  </a:schemeClr>
                </a:solidFill>
                <a:latin typeface="Arial" panose="020B0604020202020204" pitchFamily="34" charset="0"/>
                <a:cs typeface="Arial" panose="020B0604020202020204" pitchFamily="34" charset="0"/>
              </a:rPr>
              <a:t>Bridson02]</a:t>
            </a:r>
            <a:r>
              <a:rPr lang="en-US" sz="1000" dirty="0">
                <a:solidFill>
                  <a:schemeClr val="bg1">
                    <a:lumMod val="65000"/>
                  </a:schemeClr>
                </a:solidFill>
              </a:rPr>
              <a:t> </a:t>
            </a:r>
            <a:r>
              <a:rPr lang="en-US" sz="1000" dirty="0" err="1"/>
              <a:t>B</a:t>
            </a:r>
            <a:r>
              <a:rPr lang="en-US" sz="1000" dirty="0" err="1" smtClean="0"/>
              <a:t>ridson</a:t>
            </a:r>
            <a:r>
              <a:rPr lang="en-US" sz="1000" dirty="0" smtClean="0"/>
              <a:t> R., </a:t>
            </a:r>
            <a:r>
              <a:rPr lang="en-US" sz="1000" dirty="0" err="1" smtClean="0"/>
              <a:t>Fedkiw</a:t>
            </a:r>
            <a:r>
              <a:rPr lang="en-US" sz="1000" dirty="0" smtClean="0"/>
              <a:t> R., Anderson J. “Robust </a:t>
            </a:r>
            <a:r>
              <a:rPr lang="en-US" sz="1000" dirty="0"/>
              <a:t>Treatment of Collisions, Contact and Friction for Cloth Animation”. ACM Transactions on Graphics, vol. 21, no. 3, Proc. ACM SIGGRAPH 2002, pp. 594-603.</a:t>
            </a:r>
            <a:endParaRPr lang="en-US" sz="1000" dirty="0" smtClean="0"/>
          </a:p>
          <a:p>
            <a:r>
              <a:rPr lang="en-US" sz="1000" dirty="0" smtClean="0">
                <a:solidFill>
                  <a:schemeClr val="bg1">
                    <a:lumMod val="65000"/>
                  </a:schemeClr>
                </a:solidFill>
                <a:latin typeface="Arial" panose="020B0604020202020204" pitchFamily="34" charset="0"/>
                <a:cs typeface="Arial" panose="020B0604020202020204" pitchFamily="34" charset="0"/>
              </a:rPr>
              <a:t>[</a:t>
            </a:r>
            <a:r>
              <a:rPr lang="en-US" sz="1000" dirty="0">
                <a:solidFill>
                  <a:schemeClr val="bg1">
                    <a:lumMod val="65000"/>
                  </a:schemeClr>
                </a:solidFill>
                <a:latin typeface="Arial" panose="020B0604020202020204" pitchFamily="34" charset="0"/>
                <a:cs typeface="Arial" panose="020B0604020202020204" pitchFamily="34" charset="0"/>
              </a:rPr>
              <a:t>Cat05]</a:t>
            </a:r>
            <a:r>
              <a:rPr lang="en-US" sz="1000" dirty="0">
                <a:latin typeface="Arial" panose="020B0604020202020204" pitchFamily="34" charset="0"/>
                <a:cs typeface="Arial" panose="020B0604020202020204" pitchFamily="34" charset="0"/>
              </a:rPr>
              <a:t> </a:t>
            </a:r>
            <a:r>
              <a:rPr lang="en-US" sz="1000" dirty="0"/>
              <a:t>Catto, E. "Iterative Dynamics with Temporal Coherence". Game Developers Conference 2005</a:t>
            </a:r>
            <a:r>
              <a:rPr lang="en-US" sz="1000" dirty="0" smtClean="0"/>
              <a:t>.</a:t>
            </a:r>
          </a:p>
          <a:p>
            <a:r>
              <a:rPr lang="en-US" sz="1000" dirty="0">
                <a:solidFill>
                  <a:schemeClr val="bg1">
                    <a:lumMod val="65000"/>
                  </a:schemeClr>
                </a:solidFill>
                <a:latin typeface="Arial" panose="020B0604020202020204" pitchFamily="34" charset="0"/>
                <a:cs typeface="Arial" panose="020B0604020202020204" pitchFamily="34" charset="0"/>
              </a:rPr>
              <a:t>[Erleben05] </a:t>
            </a:r>
            <a:r>
              <a:rPr lang="en-US" sz="1000" dirty="0" err="1"/>
              <a:t>Erleben</a:t>
            </a:r>
            <a:r>
              <a:rPr lang="en-US" sz="1000" dirty="0"/>
              <a:t> K., </a:t>
            </a:r>
            <a:r>
              <a:rPr lang="en-US" sz="1000" dirty="0" err="1"/>
              <a:t>Sprorring</a:t>
            </a:r>
            <a:r>
              <a:rPr lang="en-US" sz="1000" dirty="0"/>
              <a:t> J., </a:t>
            </a:r>
            <a:r>
              <a:rPr lang="en-US" sz="1000" dirty="0" err="1"/>
              <a:t>Henriksen</a:t>
            </a:r>
            <a:r>
              <a:rPr lang="en-US" sz="1000" dirty="0"/>
              <a:t> K., </a:t>
            </a:r>
            <a:r>
              <a:rPr lang="en-US" sz="1000" dirty="0" err="1"/>
              <a:t>Dohlman</a:t>
            </a:r>
            <a:r>
              <a:rPr lang="en-US" sz="1000" dirty="0"/>
              <a:t> H. "Physics Based Animation." Charles River Media, 2005.</a:t>
            </a:r>
            <a:endParaRPr lang="en-US" sz="1000" dirty="0" smtClean="0"/>
          </a:p>
          <a:p>
            <a:r>
              <a:rPr lang="en-US" sz="1000" dirty="0">
                <a:solidFill>
                  <a:schemeClr val="bg1">
                    <a:lumMod val="65000"/>
                  </a:schemeClr>
                </a:solidFill>
                <a:latin typeface="Arial" panose="020B0604020202020204" pitchFamily="34" charset="0"/>
                <a:cs typeface="Arial" panose="020B0604020202020204" pitchFamily="34" charset="0"/>
              </a:rPr>
              <a:t>[Fishman12]</a:t>
            </a:r>
            <a:r>
              <a:rPr lang="en-US" sz="1000" dirty="0">
                <a:solidFill>
                  <a:schemeClr val="bg1">
                    <a:lumMod val="65000"/>
                  </a:schemeClr>
                </a:solidFill>
              </a:rPr>
              <a:t> </a:t>
            </a:r>
            <a:r>
              <a:rPr lang="en-US" sz="1000" dirty="0"/>
              <a:t>Fishman T. Real-Time Deformation with the Finite Element Method and Embedding Using Rigid Body Proxies. Master Thesis. DigiPen Institution of Technology, Summer 2012.</a:t>
            </a:r>
            <a:endParaRPr lang="en-US" sz="1000" dirty="0" smtClean="0">
              <a:solidFill>
                <a:schemeClr val="bg1">
                  <a:lumMod val="65000"/>
                </a:schemeClr>
              </a:solidFill>
            </a:endParaRPr>
          </a:p>
          <a:p>
            <a:r>
              <a:rPr lang="en-US" sz="1000" dirty="0">
                <a:solidFill>
                  <a:schemeClr val="bg1">
                    <a:lumMod val="65000"/>
                  </a:schemeClr>
                </a:solidFill>
                <a:latin typeface="Arial" panose="020B0604020202020204" pitchFamily="34" charset="0"/>
                <a:cs typeface="Arial" panose="020B0604020202020204" pitchFamily="34" charset="0"/>
              </a:rPr>
              <a:t>[Gue03]</a:t>
            </a:r>
            <a:r>
              <a:rPr lang="en-US" sz="1000" dirty="0"/>
              <a:t> Guendelman E., </a:t>
            </a:r>
            <a:r>
              <a:rPr lang="en-US" sz="1000" dirty="0" err="1"/>
              <a:t>Bridson</a:t>
            </a:r>
            <a:r>
              <a:rPr lang="en-US" sz="1000" dirty="0"/>
              <a:t> R. and </a:t>
            </a:r>
            <a:r>
              <a:rPr lang="en-US" sz="1000" dirty="0" err="1"/>
              <a:t>Fedkiw</a:t>
            </a:r>
            <a:r>
              <a:rPr lang="en-US" sz="1000" dirty="0"/>
              <a:t> R. "</a:t>
            </a:r>
            <a:r>
              <a:rPr lang="en-US" sz="1000" dirty="0" err="1"/>
              <a:t>Nonconvex</a:t>
            </a:r>
            <a:r>
              <a:rPr lang="en-US" sz="1000" dirty="0"/>
              <a:t> Rigid Bodies with Stacking." SIGGRAPH 2003. ACM TOG 22, 871-878 (2003).</a:t>
            </a:r>
            <a:endParaRPr lang="en-US" sz="1000" dirty="0">
              <a:solidFill>
                <a:schemeClr val="bg1">
                  <a:lumMod val="65000"/>
                </a:schemeClr>
              </a:solidFill>
            </a:endParaRPr>
          </a:p>
          <a:p>
            <a:r>
              <a:rPr lang="en-US" sz="1000" dirty="0">
                <a:solidFill>
                  <a:schemeClr val="bg1">
                    <a:lumMod val="65000"/>
                  </a:schemeClr>
                </a:solidFill>
                <a:latin typeface="Arial" panose="020B0604020202020204" pitchFamily="34" charset="0"/>
                <a:cs typeface="Arial" panose="020B0604020202020204" pitchFamily="34" charset="0"/>
              </a:rPr>
              <a:t>[Jak03]</a:t>
            </a:r>
            <a:r>
              <a:rPr lang="en-US" sz="1000" dirty="0"/>
              <a:t> Jakobsen T. "Advanced Character Physics." Web. 21 January 2003. http://</a:t>
            </a:r>
            <a:r>
              <a:rPr lang="en-US" sz="1000" dirty="0" smtClean="0"/>
              <a:t>www.gamasutra.com/view/feature/131313/advanced_character_physics.php</a:t>
            </a:r>
            <a:endParaRPr lang="en-US" sz="1000" dirty="0" smtClean="0">
              <a:solidFill>
                <a:schemeClr val="bg1">
                  <a:lumMod val="65000"/>
                </a:schemeClr>
              </a:solidFill>
            </a:endParaRPr>
          </a:p>
          <a:p>
            <a:r>
              <a:rPr lang="en-US" sz="1000" dirty="0" smtClean="0">
                <a:solidFill>
                  <a:schemeClr val="bg1">
                    <a:lumMod val="65000"/>
                  </a:schemeClr>
                </a:solidFill>
                <a:latin typeface="Arial" panose="020B0604020202020204" pitchFamily="34" charset="0"/>
                <a:cs typeface="Arial" panose="020B0604020202020204" pitchFamily="34" charset="0"/>
              </a:rPr>
              <a:t>[Li93]</a:t>
            </a:r>
            <a:r>
              <a:rPr lang="en-US" sz="1000" dirty="0" smtClean="0">
                <a:latin typeface="Arial" panose="020B0604020202020204" pitchFamily="34" charset="0"/>
                <a:cs typeface="Arial" panose="020B0604020202020204" pitchFamily="34" charset="0"/>
              </a:rPr>
              <a:t> </a:t>
            </a:r>
            <a:r>
              <a:rPr lang="en-US" sz="1000" dirty="0" smtClean="0"/>
              <a:t>Li </a:t>
            </a:r>
            <a:r>
              <a:rPr lang="en-US" sz="1000" dirty="0"/>
              <a:t>X. and </a:t>
            </a:r>
            <a:r>
              <a:rPr lang="en-US" sz="1000" dirty="0" err="1"/>
              <a:t>Moshell</a:t>
            </a:r>
            <a:r>
              <a:rPr lang="en-US" sz="1000" dirty="0"/>
              <a:t> J. M. Modeling Soil: </a:t>
            </a:r>
            <a:r>
              <a:rPr lang="en-US" sz="1000" dirty="0" err="1"/>
              <a:t>Realtime</a:t>
            </a:r>
            <a:r>
              <a:rPr lang="en-US" sz="1000" dirty="0"/>
              <a:t> Dynamic Models for Soil Slippage and Manipulation. Proc. </a:t>
            </a:r>
            <a:r>
              <a:rPr lang="en-US" sz="1000" dirty="0" err="1"/>
              <a:t>Siggraph</a:t>
            </a:r>
            <a:r>
              <a:rPr lang="en-US" sz="1000" dirty="0"/>
              <a:t> 93, ACM, New York, Aug. 1993, pp.361-368</a:t>
            </a:r>
            <a:r>
              <a:rPr lang="en-US" sz="1000" dirty="0" smtClean="0"/>
              <a:t>.</a:t>
            </a:r>
            <a:endParaRPr lang="en-US" sz="1000" dirty="0" smtClean="0">
              <a:solidFill>
                <a:schemeClr val="bg1">
                  <a:lumMod val="65000"/>
                </a:schemeClr>
              </a:solidFill>
            </a:endParaRPr>
          </a:p>
          <a:p>
            <a:r>
              <a:rPr lang="en-US" sz="1000" dirty="0" smtClean="0">
                <a:solidFill>
                  <a:schemeClr val="bg1">
                    <a:lumMod val="65000"/>
                  </a:schemeClr>
                </a:solidFill>
                <a:latin typeface="Arial" panose="020B0604020202020204" pitchFamily="34" charset="0"/>
                <a:cs typeface="Arial" panose="020B0604020202020204" pitchFamily="34" charset="0"/>
              </a:rPr>
              <a:t>[Matyka04b] </a:t>
            </a:r>
            <a:r>
              <a:rPr lang="en-US" sz="1000" dirty="0"/>
              <a:t>Matyka M., </a:t>
            </a:r>
            <a:r>
              <a:rPr lang="en-US" sz="1000" dirty="0" err="1"/>
              <a:t>Ollila</a:t>
            </a:r>
            <a:r>
              <a:rPr lang="en-US" sz="1000" dirty="0"/>
              <a:t> M. "Pressure Model Soft Body Simulation." </a:t>
            </a:r>
            <a:r>
              <a:rPr lang="en-US" sz="1000" i="1" dirty="0"/>
              <a:t>SIGGRAPH</a:t>
            </a:r>
            <a:r>
              <a:rPr lang="en-US" sz="1000" dirty="0"/>
              <a:t> (November 2003), pp. 20-21</a:t>
            </a:r>
            <a:r>
              <a:rPr lang="en-US" sz="1000" dirty="0" smtClean="0"/>
              <a:t>.</a:t>
            </a:r>
          </a:p>
          <a:p>
            <a:r>
              <a:rPr lang="en-US" sz="1000" dirty="0">
                <a:solidFill>
                  <a:schemeClr val="bg1">
                    <a:lumMod val="65000"/>
                  </a:schemeClr>
                </a:solidFill>
                <a:latin typeface="Arial" panose="020B0604020202020204" pitchFamily="34" charset="0"/>
                <a:cs typeface="Arial" panose="020B0604020202020204" pitchFamily="34" charset="0"/>
              </a:rPr>
              <a:t>[Matyka04b] </a:t>
            </a:r>
            <a:r>
              <a:rPr lang="en-US" sz="1000" dirty="0"/>
              <a:t>Matyka M. "How To Implement a Pressure Soft Body Model." Web. 30 March 2004. http://www.matyka.pl/.</a:t>
            </a:r>
            <a:endParaRPr lang="en-US" sz="1000" dirty="0" smtClean="0"/>
          </a:p>
          <a:p>
            <a:r>
              <a:rPr lang="en-US" sz="1000" dirty="0">
                <a:solidFill>
                  <a:schemeClr val="bg1">
                    <a:lumMod val="65000"/>
                  </a:schemeClr>
                </a:solidFill>
                <a:latin typeface="Arial" panose="020B0604020202020204" pitchFamily="34" charset="0"/>
                <a:cs typeface="Arial" panose="020B0604020202020204" pitchFamily="34" charset="0"/>
              </a:rPr>
              <a:t>[Mirtich94] </a:t>
            </a:r>
            <a:r>
              <a:rPr lang="en-US" sz="1000" dirty="0"/>
              <a:t>Mirtich B., Canny J. "Impulse-based Dynamic Simulation.'' In Proc. Workshop on  Algorithmic Foundations of Robotics (WAFR-94), February 1994</a:t>
            </a:r>
            <a:r>
              <a:rPr lang="en-US" sz="1000" dirty="0" smtClean="0"/>
              <a:t>.</a:t>
            </a:r>
          </a:p>
          <a:p>
            <a:r>
              <a:rPr lang="en-US" sz="1000" dirty="0">
                <a:solidFill>
                  <a:schemeClr val="bg1">
                    <a:lumMod val="65000"/>
                  </a:schemeClr>
                </a:solidFill>
                <a:latin typeface="Arial" panose="020B0604020202020204" pitchFamily="34" charset="0"/>
                <a:cs typeface="Arial" panose="020B0604020202020204" pitchFamily="34" charset="0"/>
              </a:rPr>
              <a:t>[Muller04] </a:t>
            </a:r>
            <a:r>
              <a:rPr lang="en-US" sz="1000" dirty="0"/>
              <a:t>Muller M., Gross M. "Interactive Virtual Materials." In </a:t>
            </a:r>
            <a:r>
              <a:rPr lang="en-US" sz="1000" i="1" dirty="0"/>
              <a:t>GI ’04: Proceedings of Graphics Interface 2004 </a:t>
            </a:r>
            <a:r>
              <a:rPr lang="en-US" sz="1000" dirty="0"/>
              <a:t>(2004), pp. 239–246</a:t>
            </a:r>
            <a:r>
              <a:rPr lang="en-US" sz="1000" dirty="0" smtClean="0"/>
              <a:t>.</a:t>
            </a:r>
          </a:p>
          <a:p>
            <a:r>
              <a:rPr lang="en-US" sz="1000" dirty="0">
                <a:solidFill>
                  <a:schemeClr val="bg1">
                    <a:lumMod val="65000"/>
                  </a:schemeClr>
                </a:solidFill>
                <a:latin typeface="Arial" panose="020B0604020202020204" pitchFamily="34" charset="0"/>
                <a:cs typeface="Arial" panose="020B0604020202020204" pitchFamily="34" charset="0"/>
              </a:rPr>
              <a:t>[Nealan05] </a:t>
            </a:r>
            <a:r>
              <a:rPr lang="en-US" sz="1000" dirty="0"/>
              <a:t>Nealan A., Muller M., Keiser R., </a:t>
            </a:r>
            <a:r>
              <a:rPr lang="en-US" sz="1000" dirty="0" err="1"/>
              <a:t>Boxerman</a:t>
            </a:r>
            <a:r>
              <a:rPr lang="en-US" sz="1000" dirty="0"/>
              <a:t> E., Carlson M. "Physically Based Deformable Models in Computer Graphics." EUROGRAPHICS 2005</a:t>
            </a:r>
            <a:r>
              <a:rPr lang="en-US" sz="1000" dirty="0" smtClean="0"/>
              <a:t>.</a:t>
            </a:r>
          </a:p>
          <a:p>
            <a:r>
              <a:rPr lang="en-US" sz="1000" dirty="0">
                <a:solidFill>
                  <a:schemeClr val="bg1">
                    <a:lumMod val="65000"/>
                  </a:schemeClr>
                </a:solidFill>
                <a:latin typeface="Arial" panose="020B0604020202020204" pitchFamily="34" charset="0"/>
                <a:cs typeface="Arial" panose="020B0604020202020204" pitchFamily="34" charset="0"/>
              </a:rPr>
              <a:t>[Nesme05] </a:t>
            </a:r>
            <a:r>
              <a:rPr lang="en-US" sz="1000" dirty="0"/>
              <a:t>Nesme M., </a:t>
            </a:r>
            <a:r>
              <a:rPr lang="en-US" sz="1000" dirty="0" err="1"/>
              <a:t>Payan</a:t>
            </a:r>
            <a:r>
              <a:rPr lang="en-US" sz="1000" dirty="0"/>
              <a:t> Y., Faure F. "Efficient, physically plausible finite elements." EUROGRAPHICS 2005.</a:t>
            </a:r>
            <a:endParaRPr lang="en-US" sz="1000" dirty="0" smtClean="0"/>
          </a:p>
          <a:p>
            <a:r>
              <a:rPr lang="en-US" sz="1000" dirty="0">
                <a:solidFill>
                  <a:schemeClr val="bg1">
                    <a:lumMod val="65000"/>
                  </a:schemeClr>
                </a:solidFill>
                <a:latin typeface="Arial" panose="020B0604020202020204" pitchFamily="34" charset="0"/>
                <a:cs typeface="Arial" panose="020B0604020202020204" pitchFamily="34" charset="0"/>
              </a:rPr>
              <a:t>[O`Brien99] </a:t>
            </a:r>
            <a:r>
              <a:rPr lang="en-US" sz="1000" dirty="0"/>
              <a:t>O`Brien J., </a:t>
            </a:r>
            <a:r>
              <a:rPr lang="en-US" sz="1000" dirty="0" err="1"/>
              <a:t>Hodgins</a:t>
            </a:r>
            <a:r>
              <a:rPr lang="en-US" sz="1000" dirty="0"/>
              <a:t> J. "Graphical Modeling and Animation of Brittle Fracture." In </a:t>
            </a:r>
            <a:r>
              <a:rPr lang="en-US" sz="1000" i="1" dirty="0"/>
              <a:t>Proceedings of SIGGRAPH</a:t>
            </a:r>
            <a:r>
              <a:rPr lang="en-US" sz="1000" dirty="0"/>
              <a:t> 1999 (1999), pp. 287–296</a:t>
            </a:r>
            <a:r>
              <a:rPr lang="en-US" sz="1000" dirty="0" smtClean="0"/>
              <a:t>.</a:t>
            </a:r>
          </a:p>
          <a:p>
            <a:r>
              <a:rPr lang="en-US" sz="1000" dirty="0" smtClean="0">
                <a:solidFill>
                  <a:schemeClr val="bg1">
                    <a:lumMod val="65000"/>
                  </a:schemeClr>
                </a:solidFill>
                <a:latin typeface="Arial" panose="020B0604020202020204" pitchFamily="34" charset="0"/>
                <a:cs typeface="Arial" panose="020B0604020202020204" pitchFamily="34" charset="0"/>
              </a:rPr>
              <a:t>[</a:t>
            </a:r>
            <a:r>
              <a:rPr lang="en-US" sz="1000" dirty="0">
                <a:solidFill>
                  <a:schemeClr val="bg1">
                    <a:lumMod val="65000"/>
                  </a:schemeClr>
                </a:solidFill>
                <a:latin typeface="Arial" panose="020B0604020202020204" pitchFamily="34" charset="0"/>
                <a:cs typeface="Arial" panose="020B0604020202020204" pitchFamily="34" charset="0"/>
              </a:rPr>
              <a:t>O`Brien00]</a:t>
            </a:r>
            <a:r>
              <a:rPr lang="en-US" sz="1000" dirty="0">
                <a:solidFill>
                  <a:schemeClr val="bg1">
                    <a:lumMod val="65000"/>
                  </a:schemeClr>
                </a:solidFill>
              </a:rPr>
              <a:t> </a:t>
            </a:r>
            <a:r>
              <a:rPr lang="en-US" sz="1000" dirty="0"/>
              <a:t>O`Brien J., </a:t>
            </a:r>
            <a:r>
              <a:rPr lang="en-US" sz="1000" dirty="0" err="1"/>
              <a:t>Zordan</a:t>
            </a:r>
            <a:r>
              <a:rPr lang="en-US" sz="1000" dirty="0"/>
              <a:t> V., </a:t>
            </a:r>
            <a:r>
              <a:rPr lang="en-US" sz="1000" dirty="0" err="1"/>
              <a:t>Hodgins</a:t>
            </a:r>
            <a:r>
              <a:rPr lang="en-US" sz="1000" dirty="0"/>
              <a:t> J. "Combining Active and Passive Simulations for Secondary Motion." IEEE Computer Graphics and Applications. 20. (2000</a:t>
            </a:r>
            <a:r>
              <a:rPr lang="en-US" sz="1000" dirty="0" smtClean="0"/>
              <a:t>).</a:t>
            </a:r>
          </a:p>
          <a:p>
            <a:r>
              <a:rPr lang="en-US" sz="1000" dirty="0" smtClean="0">
                <a:solidFill>
                  <a:schemeClr val="bg1">
                    <a:lumMod val="65000"/>
                  </a:schemeClr>
                </a:solidFill>
                <a:latin typeface="Arial" panose="020B0604020202020204" pitchFamily="34" charset="0"/>
                <a:cs typeface="Arial" panose="020B0604020202020204" pitchFamily="34" charset="0"/>
              </a:rPr>
              <a:t>[O`Brien02] </a:t>
            </a:r>
            <a:r>
              <a:rPr lang="en-US" sz="1000" dirty="0" smtClean="0"/>
              <a:t>O`Brien </a:t>
            </a:r>
            <a:r>
              <a:rPr lang="en-US" sz="1000" dirty="0"/>
              <a:t>J., </a:t>
            </a:r>
            <a:r>
              <a:rPr lang="en-US" sz="1000" dirty="0" err="1"/>
              <a:t>Bargteil</a:t>
            </a:r>
            <a:r>
              <a:rPr lang="en-US" sz="1000" dirty="0"/>
              <a:t> A., </a:t>
            </a:r>
            <a:r>
              <a:rPr lang="en-US" sz="1000" dirty="0" err="1"/>
              <a:t>Hodgins</a:t>
            </a:r>
            <a:r>
              <a:rPr lang="en-US" sz="1000" dirty="0"/>
              <a:t> J. "Graphical Modeling and Animation of Ductile Fracture." </a:t>
            </a:r>
            <a:r>
              <a:rPr lang="en-US" sz="1000" i="1" dirty="0"/>
              <a:t>In Proceedings of SIGGRAPH 2002</a:t>
            </a:r>
            <a:r>
              <a:rPr lang="en-US" sz="1000" dirty="0"/>
              <a:t> (2002), pp. 291–294</a:t>
            </a:r>
            <a:r>
              <a:rPr lang="en-US" sz="1000" dirty="0" smtClean="0"/>
              <a:t>.</a:t>
            </a:r>
          </a:p>
          <a:p>
            <a:r>
              <a:rPr lang="en-US" sz="1000" dirty="0" smtClean="0">
                <a:solidFill>
                  <a:schemeClr val="bg1">
                    <a:lumMod val="65000"/>
                  </a:schemeClr>
                </a:solidFill>
                <a:latin typeface="Arial" panose="020B0604020202020204" pitchFamily="34" charset="0"/>
                <a:cs typeface="Arial" panose="020B0604020202020204" pitchFamily="34" charset="0"/>
              </a:rPr>
              <a:t>[</a:t>
            </a:r>
            <a:r>
              <a:rPr lang="en-US" sz="1000" dirty="0">
                <a:solidFill>
                  <a:schemeClr val="bg1">
                    <a:lumMod val="65000"/>
                  </a:schemeClr>
                </a:solidFill>
                <a:latin typeface="Arial" panose="020B0604020202020204" pitchFamily="34" charset="0"/>
                <a:cs typeface="Arial" panose="020B0604020202020204" pitchFamily="34" charset="0"/>
              </a:rPr>
              <a:t>Parker09] </a:t>
            </a:r>
            <a:r>
              <a:rPr lang="en-US" sz="1000" dirty="0"/>
              <a:t>Parker E., O’Brien F. "Real Time Deformation and Fracture in a Game </a:t>
            </a:r>
            <a:r>
              <a:rPr lang="en-US" sz="1000" dirty="0" err="1"/>
              <a:t>EnvironMent</a:t>
            </a:r>
            <a:r>
              <a:rPr lang="en-US" sz="1000" dirty="0"/>
              <a:t>." </a:t>
            </a:r>
            <a:r>
              <a:rPr lang="en-US" sz="1000" dirty="0" err="1"/>
              <a:t>Eurographics</a:t>
            </a:r>
            <a:r>
              <a:rPr lang="en-US" sz="1000" dirty="0"/>
              <a:t>/ACM SIGGRAPH Symposium on Computer Animation (2009</a:t>
            </a:r>
            <a:r>
              <a:rPr lang="en-US" sz="1000" dirty="0" smtClean="0"/>
              <a:t>).</a:t>
            </a:r>
          </a:p>
          <a:p>
            <a:r>
              <a:rPr lang="en-US" sz="1000" dirty="0" smtClean="0">
                <a:solidFill>
                  <a:schemeClr val="bg1">
                    <a:lumMod val="65000"/>
                  </a:schemeClr>
                </a:solidFill>
                <a:latin typeface="Arial" panose="020B0604020202020204" pitchFamily="34" charset="0"/>
                <a:cs typeface="Arial" panose="020B0604020202020204" pitchFamily="34" charset="0"/>
              </a:rPr>
              <a:t>[</a:t>
            </a:r>
            <a:r>
              <a:rPr lang="en-US" sz="1000" dirty="0">
                <a:solidFill>
                  <a:schemeClr val="bg1">
                    <a:lumMod val="65000"/>
                  </a:schemeClr>
                </a:solidFill>
                <a:latin typeface="Arial" panose="020B0604020202020204" pitchFamily="34" charset="0"/>
                <a:cs typeface="Arial" panose="020B0604020202020204" pitchFamily="34" charset="0"/>
              </a:rPr>
              <a:t>Shinar08]</a:t>
            </a:r>
            <a:r>
              <a:rPr lang="en-US" sz="1000" dirty="0">
                <a:latin typeface="Arial" panose="020B0604020202020204" pitchFamily="34" charset="0"/>
                <a:cs typeface="Arial" panose="020B0604020202020204" pitchFamily="34" charset="0"/>
              </a:rPr>
              <a:t> </a:t>
            </a:r>
            <a:r>
              <a:rPr lang="en-US" sz="1000" dirty="0"/>
              <a:t>Shinar T., Schroeder C., </a:t>
            </a:r>
            <a:r>
              <a:rPr lang="en-US" sz="1000" dirty="0" err="1"/>
              <a:t>Fedkiw</a:t>
            </a:r>
            <a:r>
              <a:rPr lang="en-US" sz="1000" dirty="0"/>
              <a:t> R. Two-way Coupling of Rigid and Deformable Bodies. In SCA `08: Proceedings of the 2008 ACM SIGGRAPH/</a:t>
            </a:r>
            <a:r>
              <a:rPr lang="en-US" sz="1000" dirty="0" err="1"/>
              <a:t>Eurographics</a:t>
            </a:r>
            <a:r>
              <a:rPr lang="en-US" sz="1000" dirty="0"/>
              <a:t> symposium on </a:t>
            </a:r>
            <a:r>
              <a:rPr lang="en-US" sz="1000" dirty="0" smtClean="0"/>
              <a:t>Computer </a:t>
            </a:r>
            <a:r>
              <a:rPr lang="en-US" sz="1000" dirty="0"/>
              <a:t>animation. pages 95-103, 2008</a:t>
            </a:r>
            <a:r>
              <a:rPr lang="en-US" sz="1000" dirty="0" smtClean="0"/>
              <a:t>.</a:t>
            </a:r>
          </a:p>
          <a:p>
            <a:r>
              <a:rPr lang="en-US" sz="1000" dirty="0" smtClean="0">
                <a:solidFill>
                  <a:schemeClr val="bg1">
                    <a:lumMod val="65000"/>
                  </a:schemeClr>
                </a:solidFill>
                <a:latin typeface="Arial" panose="020B0604020202020204" pitchFamily="34" charset="0"/>
                <a:cs typeface="Arial" panose="020B0604020202020204" pitchFamily="34" charset="0"/>
              </a:rPr>
              <a:t>[</a:t>
            </a:r>
            <a:r>
              <a:rPr lang="en-US" sz="1000" dirty="0">
                <a:solidFill>
                  <a:schemeClr val="bg1">
                    <a:lumMod val="65000"/>
                  </a:schemeClr>
                </a:solidFill>
                <a:latin typeface="Arial" panose="020B0604020202020204" pitchFamily="34" charset="0"/>
                <a:cs typeface="Arial" panose="020B0604020202020204" pitchFamily="34" charset="0"/>
              </a:rPr>
              <a:t>Sifakis07] </a:t>
            </a:r>
            <a:r>
              <a:rPr lang="en-US" sz="1000" dirty="0"/>
              <a:t>Sifakis E., Shinar T., Irving G., </a:t>
            </a:r>
            <a:r>
              <a:rPr lang="en-US" sz="1000" dirty="0" err="1"/>
              <a:t>Fedkiw</a:t>
            </a:r>
            <a:r>
              <a:rPr lang="en-US" sz="1000" dirty="0"/>
              <a:t> R. Hybrid Simulation f Deformable Solids. In Proc. OF ACM SIGGRAPH/</a:t>
            </a:r>
            <a:r>
              <a:rPr lang="en-US" sz="1000" dirty="0" err="1"/>
              <a:t>Eurographics</a:t>
            </a:r>
            <a:r>
              <a:rPr lang="en-US" sz="1000" dirty="0"/>
              <a:t> </a:t>
            </a:r>
            <a:r>
              <a:rPr lang="en-US" sz="1000" dirty="0" err="1"/>
              <a:t>Symp</a:t>
            </a:r>
            <a:r>
              <a:rPr lang="en-US" sz="1000" dirty="0"/>
              <a:t>. on Computer Animation. (2007), pp.81-90</a:t>
            </a:r>
            <a:r>
              <a:rPr lang="en-US" sz="1000" dirty="0" smtClean="0"/>
              <a:t>.</a:t>
            </a:r>
          </a:p>
          <a:p>
            <a:r>
              <a:rPr lang="en-US" sz="1000" dirty="0" smtClean="0">
                <a:solidFill>
                  <a:schemeClr val="bg1">
                    <a:lumMod val="65000"/>
                  </a:schemeClr>
                </a:solidFill>
                <a:latin typeface="Arial" panose="020B0604020202020204" pitchFamily="34" charset="0"/>
                <a:cs typeface="Arial" panose="020B0604020202020204" pitchFamily="34" charset="0"/>
              </a:rPr>
              <a:t>[</a:t>
            </a:r>
            <a:r>
              <a:rPr lang="en-US" sz="1000" dirty="0">
                <a:solidFill>
                  <a:schemeClr val="bg1">
                    <a:lumMod val="65000"/>
                  </a:schemeClr>
                </a:solidFill>
                <a:latin typeface="Arial" panose="020B0604020202020204" pitchFamily="34" charset="0"/>
                <a:cs typeface="Arial" panose="020B0604020202020204" pitchFamily="34" charset="0"/>
              </a:rPr>
              <a:t>Shewchuk94] </a:t>
            </a:r>
            <a:r>
              <a:rPr lang="en-US" sz="1000" dirty="0"/>
              <a:t>Shewchuk J. "An Introduction to the Conjugate Gradient Method Without the Agonizing Pain." August 1994. </a:t>
            </a:r>
            <a:r>
              <a:rPr lang="en-US" sz="1000" dirty="0">
                <a:hlinkClick r:id="rId3"/>
              </a:rPr>
              <a:t>http://www.cs.cmu.edu/~</a:t>
            </a:r>
            <a:r>
              <a:rPr lang="en-US" sz="1000" dirty="0" smtClean="0">
                <a:hlinkClick r:id="rId3"/>
              </a:rPr>
              <a:t>jrs/jrspapers.html</a:t>
            </a:r>
            <a:endParaRPr lang="en-US" sz="1000" dirty="0" smtClean="0"/>
          </a:p>
          <a:p>
            <a:r>
              <a:rPr lang="en-US" sz="1000" dirty="0" smtClean="0">
                <a:solidFill>
                  <a:schemeClr val="bg1">
                    <a:lumMod val="65000"/>
                  </a:schemeClr>
                </a:solidFill>
                <a:latin typeface="Arial" panose="020B0604020202020204" pitchFamily="34" charset="0"/>
                <a:cs typeface="Arial" panose="020B0604020202020204" pitchFamily="34" charset="0"/>
              </a:rPr>
              <a:t>[Terzopoulos88</a:t>
            </a:r>
            <a:r>
              <a:rPr lang="en-US" sz="1000" dirty="0">
                <a:solidFill>
                  <a:schemeClr val="bg1">
                    <a:lumMod val="65000"/>
                  </a:schemeClr>
                </a:solidFill>
                <a:latin typeface="Arial" panose="020B0604020202020204" pitchFamily="34" charset="0"/>
                <a:cs typeface="Arial" panose="020B0604020202020204" pitchFamily="34" charset="0"/>
              </a:rPr>
              <a:t>]</a:t>
            </a:r>
            <a:r>
              <a:rPr lang="en-US" sz="1000" dirty="0"/>
              <a:t> Terzopoulos D. and Witkin A. "Physically Based Models with Rigid and Deformable Components." </a:t>
            </a:r>
            <a:r>
              <a:rPr lang="en-US" sz="1000" i="1" dirty="0"/>
              <a:t>IEEE Computer Graphics and Applications 8</a:t>
            </a:r>
            <a:r>
              <a:rPr lang="en-US" sz="1000" dirty="0"/>
              <a:t>, 6 (1988), 41–51.</a:t>
            </a:r>
            <a:br>
              <a:rPr lang="en-US" sz="1000" dirty="0"/>
            </a:br>
            <a:r>
              <a:rPr lang="en-US" sz="1000" dirty="0"/>
              <a:t/>
            </a:r>
            <a:br>
              <a:rPr lang="en-US" sz="1000" dirty="0"/>
            </a:br>
            <a:endParaRPr lang="en-US" sz="1000" dirty="0" smtClean="0">
              <a:solidFill>
                <a:schemeClr val="bg1">
                  <a:lumMod val="6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xmlns="" val="33597142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new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xmlns="" val="4724900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 – “Multi-Physics”</a:t>
            </a:r>
            <a:endParaRPr lang="en-US" dirty="0"/>
          </a:p>
        </p:txBody>
      </p:sp>
      <p:sp>
        <p:nvSpPr>
          <p:cNvPr id="3" name="Content Placeholder 2"/>
          <p:cNvSpPr>
            <a:spLocks noGrp="1"/>
          </p:cNvSpPr>
          <p:nvPr>
            <p:ph idx="1"/>
          </p:nvPr>
        </p:nvSpPr>
        <p:spPr/>
        <p:txBody>
          <a:bodyPr/>
          <a:lstStyle/>
          <a:p>
            <a:r>
              <a:rPr lang="en-US" dirty="0" smtClean="0"/>
              <a:t>Interactions between different kinds of physics simulations</a:t>
            </a:r>
          </a:p>
          <a:p>
            <a:pPr lvl="1"/>
            <a:endParaRPr lang="en-US" dirty="0"/>
          </a:p>
        </p:txBody>
      </p:sp>
      <p:graphicFrame>
        <p:nvGraphicFramePr>
          <p:cNvPr id="4" name="Diagram 3"/>
          <p:cNvGraphicFramePr/>
          <p:nvPr>
            <p:extLst>
              <p:ext uri="{D42A27DB-BD31-4B8C-83A1-F6EECF244321}">
                <p14:modId xmlns:p14="http://schemas.microsoft.com/office/powerpoint/2010/main" xmlns="" val="632350668"/>
              </p:ext>
            </p:extLst>
          </p:nvPr>
        </p:nvGraphicFramePr>
        <p:xfrm>
          <a:off x="1741714" y="2645228"/>
          <a:ext cx="6295571" cy="3166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xmlns="" val="15029744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 Bodies</a:t>
            </a:r>
            <a:endParaRPr lang="en-US" dirty="0"/>
          </a:p>
        </p:txBody>
      </p:sp>
      <p:sp>
        <p:nvSpPr>
          <p:cNvPr id="3" name="Content Placeholder 2"/>
          <p:cNvSpPr>
            <a:spLocks noGrp="1"/>
          </p:cNvSpPr>
          <p:nvPr>
            <p:ph idx="1"/>
          </p:nvPr>
        </p:nvSpPr>
        <p:spPr/>
        <p:txBody>
          <a:bodyPr/>
          <a:lstStyle/>
          <a:p>
            <a:r>
              <a:rPr lang="en-US" dirty="0" smtClean="0"/>
              <a:t>Expected behavior</a:t>
            </a:r>
          </a:p>
          <a:p>
            <a:pPr lvl="1"/>
            <a:r>
              <a:rPr lang="en-US" dirty="0" smtClean="0"/>
              <a:t>Efficient</a:t>
            </a:r>
          </a:p>
          <a:p>
            <a:pPr lvl="1"/>
            <a:r>
              <a:rPr lang="en-US" dirty="0"/>
              <a:t>Stable multi-body </a:t>
            </a:r>
            <a:r>
              <a:rPr lang="en-US" dirty="0" smtClean="0"/>
              <a:t>interactions</a:t>
            </a:r>
            <a:endParaRPr lang="en-US" dirty="0"/>
          </a:p>
          <a:p>
            <a:pPr lvl="1"/>
            <a:r>
              <a:rPr lang="en-US" dirty="0" smtClean="0"/>
              <a:t>Stacking</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551714" y="1375548"/>
            <a:ext cx="6030686" cy="4163852"/>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xmlns="" val="31691111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 Body Manifold</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Normal</a:t>
            </a:r>
          </a:p>
          <a:p>
            <a:pPr marL="514350" indent="-514350">
              <a:buFont typeface="+mj-lt"/>
              <a:buAutoNum type="arabicPeriod"/>
            </a:pPr>
            <a:r>
              <a:rPr lang="en-US" dirty="0" smtClean="0"/>
              <a:t>Point(s) of contact</a:t>
            </a:r>
          </a:p>
          <a:p>
            <a:pPr marL="514350" indent="-514350">
              <a:buFont typeface="+mj-lt"/>
              <a:buAutoNum type="arabicPeriod"/>
            </a:pPr>
            <a:r>
              <a:rPr lang="en-US" dirty="0" smtClean="0"/>
              <a:t>Penetration depth(s)</a:t>
            </a:r>
          </a:p>
          <a:p>
            <a:pPr marL="0" indent="0">
              <a:buNone/>
            </a:pPr>
            <a:endParaRPr lang="en-US" dirty="0"/>
          </a:p>
        </p:txBody>
      </p:sp>
      <p:pic>
        <p:nvPicPr>
          <p:cNvPr id="4" name="Picture 2" descr="C:\Users\Admin\Desktop\Physics Engine Architecture Images\CollisionData.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13793" y="1652452"/>
            <a:ext cx="4953000" cy="317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xmlns="" val="31797750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792948" y="3063868"/>
            <a:ext cx="3179852" cy="1113924"/>
          </a:xfrm>
          <a:prstGeom prst="rect">
            <a:avLst/>
          </a:prstGeom>
          <a:solidFill>
            <a:schemeClr val="tx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722759" y="1856613"/>
            <a:ext cx="1407560" cy="1407560"/>
          </a:xfrm>
          <a:prstGeom prst="ellipse">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Penalty method</a:t>
            </a:r>
            <a:endParaRPr lang="en-US" dirty="0"/>
          </a:p>
        </p:txBody>
      </p:sp>
      <p:sp>
        <p:nvSpPr>
          <p:cNvPr id="3" name="Content Placeholder 2"/>
          <p:cNvSpPr>
            <a:spLocks noGrp="1"/>
          </p:cNvSpPr>
          <p:nvPr>
            <p:ph idx="1"/>
          </p:nvPr>
        </p:nvSpPr>
        <p:spPr/>
        <p:txBody>
          <a:bodyPr/>
          <a:lstStyle/>
          <a:p>
            <a:r>
              <a:rPr lang="en-US" dirty="0" smtClean="0"/>
              <a:t>Apply a force based upon penetration distance</a:t>
            </a:r>
          </a:p>
          <a:p>
            <a:pPr lvl="1"/>
            <a:r>
              <a:rPr lang="en-US" dirty="0" smtClean="0"/>
              <a:t>a spring oscillates</a:t>
            </a:r>
          </a:p>
          <a:p>
            <a:r>
              <a:rPr lang="en-US" dirty="0" smtClean="0"/>
              <a:t>Side effects:</a:t>
            </a:r>
          </a:p>
          <a:p>
            <a:pPr lvl="1"/>
            <a:r>
              <a:rPr lang="en-US" dirty="0" smtClean="0"/>
              <a:t>Non-physical response</a:t>
            </a:r>
          </a:p>
          <a:p>
            <a:pPr lvl="1"/>
            <a:r>
              <a:rPr lang="en-US" dirty="0" smtClean="0"/>
              <a:t>Not stable</a:t>
            </a:r>
          </a:p>
          <a:p>
            <a:pPr lvl="1"/>
            <a:r>
              <a:rPr lang="en-US" dirty="0" smtClean="0"/>
              <a:t>Extra restitution depending</a:t>
            </a:r>
          </a:p>
          <a:p>
            <a:pPr marL="393192" lvl="1" indent="0">
              <a:buNone/>
            </a:pPr>
            <a:r>
              <a:rPr lang="en-US" dirty="0" smtClean="0"/>
              <a:t>	on penetration distance</a:t>
            </a:r>
            <a:endParaRPr lang="en-US" dirty="0"/>
          </a:p>
        </p:txBody>
      </p:sp>
      <p:cxnSp>
        <p:nvCxnSpPr>
          <p:cNvPr id="16" name="Straight Connector 15"/>
          <p:cNvCxnSpPr/>
          <p:nvPr/>
        </p:nvCxnSpPr>
        <p:spPr>
          <a:xfrm>
            <a:off x="7792948" y="3063868"/>
            <a:ext cx="3179852" cy="82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rot="5400000">
            <a:off x="9335333" y="3064895"/>
            <a:ext cx="182411" cy="207586"/>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xmlns="" val="3066125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Newtonian Impulses</a:t>
            </a:r>
            <a:endParaRPr lang="en-US" dirty="0"/>
          </a:p>
        </p:txBody>
      </p:sp>
      <p:sp>
        <p:nvSpPr>
          <p:cNvPr id="3" name="Content Placeholder 2"/>
          <p:cNvSpPr>
            <a:spLocks noGrp="1"/>
          </p:cNvSpPr>
          <p:nvPr>
            <p:ph idx="1"/>
          </p:nvPr>
        </p:nvSpPr>
        <p:spPr/>
        <p:txBody>
          <a:bodyPr/>
          <a:lstStyle/>
          <a:p>
            <a:r>
              <a:rPr lang="en-US" dirty="0" smtClean="0"/>
              <a:t>Idea: Find the impulse to separate the velocities at the point of contact</a:t>
            </a:r>
          </a:p>
          <a:p>
            <a:endParaRPr lang="en-US" dirty="0" smtClean="0"/>
          </a:p>
          <a:p>
            <a:r>
              <a:rPr lang="en-US" dirty="0" smtClean="0"/>
              <a:t>Solve for impulse scalar:</a:t>
            </a:r>
          </a:p>
          <a:p>
            <a:pPr marL="0" indent="0">
              <a:buNone/>
            </a:pPr>
            <a:endParaRPr lang="en-US" dirty="0" smtClean="0"/>
          </a:p>
          <a:p>
            <a:endParaRPr lang="en-US" dirty="0"/>
          </a:p>
          <a:p>
            <a:endParaRPr lang="en-US" dirty="0" smtClean="0"/>
          </a:p>
          <a:p>
            <a:r>
              <a:rPr lang="en-US" dirty="0" smtClean="0"/>
              <a:t>Apply the impulse to each object:</a:t>
            </a:r>
          </a:p>
          <a:p>
            <a:pPr marL="393192" lvl="1" indent="0">
              <a:buNone/>
            </a:pPr>
            <a:endParaRPr lang="en-US" dirty="0" smtClean="0"/>
          </a:p>
        </p:txBody>
      </p:sp>
      <mc:AlternateContent xmlns:mc="http://schemas.openxmlformats.org/markup-compatibility/2006">
        <mc:Choice xmlns:a14="http://schemas.microsoft.com/office/drawing/2010/main" xmlns="" Requires="a14">
          <p:sp>
            <p:nvSpPr>
              <p:cNvPr id="4" name="Rectangle 3"/>
              <p:cNvSpPr/>
              <p:nvPr/>
            </p:nvSpPr>
            <p:spPr>
              <a:xfrm>
                <a:off x="5127172" y="2677884"/>
                <a:ext cx="5736771" cy="11321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rPr>
                        <m:t>𝑗</m:t>
                      </m:r>
                      <m:r>
                        <a:rPr lang="en-US" sz="1400" i="1" smtClean="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1+</m:t>
                              </m:r>
                              <m:r>
                                <a:rPr lang="en-US" sz="1400" i="1">
                                  <a:solidFill>
                                    <a:schemeClr val="tx1"/>
                                  </a:solidFill>
                                  <a:latin typeface="Cambria Math" panose="02040503050406030204" pitchFamily="18" charset="0"/>
                                </a:rPr>
                                <m:t>𝜖</m:t>
                              </m:r>
                            </m:e>
                          </m:d>
                          <m:sSub>
                            <m:sSubPr>
                              <m:ctrlPr>
                                <a:rPr lang="en-US" sz="1400" i="1">
                                  <a:solidFill>
                                    <a:schemeClr val="tx1"/>
                                  </a:solidFill>
                                  <a:latin typeface="Cambria Math" panose="02040503050406030204" pitchFamily="18" charset="0"/>
                                </a:rPr>
                              </m:ctrlPr>
                            </m:sSubPr>
                            <m:e>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𝑣</m:t>
                                  </m:r>
                                </m:e>
                              </m:acc>
                            </m:e>
                            <m:sub>
                              <m:r>
                                <a:rPr lang="en-US" sz="1400" i="1">
                                  <a:solidFill>
                                    <a:schemeClr val="tx1"/>
                                  </a:solidFill>
                                  <a:latin typeface="Cambria Math" panose="02040503050406030204" pitchFamily="18" charset="0"/>
                                </a:rPr>
                                <m:t>𝑟𝑒𝑙</m:t>
                              </m:r>
                            </m:sub>
                          </m:sSub>
                          <m:r>
                            <a:rPr lang="en-US" sz="1400" i="1">
                              <a:solidFill>
                                <a:schemeClr val="tx1"/>
                              </a:solidFill>
                              <a:latin typeface="Cambria Math" panose="02040503050406030204" pitchFamily="18" charset="0"/>
                            </a:rPr>
                            <m:t>∙ </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𝑛</m:t>
                              </m:r>
                            </m:e>
                          </m:acc>
                          <m:r>
                            <a:rPr lang="en-US" sz="1400" i="1">
                              <a:solidFill>
                                <a:schemeClr val="tx1"/>
                              </a:solidFill>
                              <a:latin typeface="Cambria Math" panose="02040503050406030204" pitchFamily="18" charset="0"/>
                            </a:rPr>
                            <m:t> </m:t>
                          </m:r>
                        </m:num>
                        <m:den>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1</m:t>
                              </m:r>
                            </m:num>
                            <m:den>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𝑚</m:t>
                                  </m:r>
                                </m:e>
                                <m:sub>
                                  <m:r>
                                    <a:rPr lang="en-US" sz="1400" i="1">
                                      <a:solidFill>
                                        <a:schemeClr val="tx1"/>
                                      </a:solidFill>
                                      <a:latin typeface="Cambria Math" panose="02040503050406030204" pitchFamily="18" charset="0"/>
                                    </a:rPr>
                                    <m:t>1</m:t>
                                  </m:r>
                                </m:sub>
                              </m:sSub>
                            </m:den>
                          </m:f>
                          <m:r>
                            <a:rPr lang="en-US" sz="1400" i="1">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1</m:t>
                              </m:r>
                            </m:num>
                            <m:den>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𝑚</m:t>
                                  </m:r>
                                </m:e>
                                <m:sub>
                                  <m:r>
                                    <a:rPr lang="en-US" sz="1400" i="1">
                                      <a:solidFill>
                                        <a:schemeClr val="tx1"/>
                                      </a:solidFill>
                                      <a:latin typeface="Cambria Math" panose="02040503050406030204" pitchFamily="18" charset="0"/>
                                    </a:rPr>
                                    <m:t>2</m:t>
                                  </m:r>
                                </m:sub>
                              </m:sSub>
                            </m:den>
                          </m:f>
                          <m:r>
                            <a:rPr lang="en-US" sz="1400" i="1">
                              <a:solidFill>
                                <a:schemeClr val="tx1"/>
                              </a:solidFill>
                              <a:latin typeface="Cambria Math" panose="02040503050406030204" pitchFamily="18" charset="0"/>
                            </a:rPr>
                            <m:t>+</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e>
                                <m:sub>
                                  <m:r>
                                    <a:rPr lang="en-US" sz="1400" i="1">
                                      <a:solidFill>
                                        <a:schemeClr val="tx1"/>
                                      </a:solidFill>
                                      <a:latin typeface="Cambria Math" panose="02040503050406030204" pitchFamily="18" charset="0"/>
                                    </a:rPr>
                                    <m:t>1</m:t>
                                  </m:r>
                                </m:sub>
                              </m:sSub>
                              <m:r>
                                <a:rPr lang="en-US" sz="1400" i="1">
                                  <a:solidFill>
                                    <a:schemeClr val="tx1"/>
                                  </a:solidFill>
                                  <a:latin typeface="Cambria Math" panose="02040503050406030204" pitchFamily="18" charset="0"/>
                                </a:rPr>
                                <m:t>×</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𝑛</m:t>
                                  </m:r>
                                </m:e>
                              </m:acc>
                            </m:e>
                          </m:d>
                          <m:r>
                            <a:rPr lang="en-US" sz="1400" i="1">
                              <a:solidFill>
                                <a:schemeClr val="tx1"/>
                              </a:solidFill>
                              <a:latin typeface="Cambria Math" panose="02040503050406030204" pitchFamily="18" charset="0"/>
                            </a:rPr>
                            <m:t>∙</m:t>
                          </m:r>
                          <m:d>
                            <m:dPr>
                              <m:begChr m:val="["/>
                              <m:endChr m:val="]"/>
                              <m:ctrlPr>
                                <a:rPr lang="en-US" sz="1400" i="1">
                                  <a:solidFill>
                                    <a:schemeClr val="tx1"/>
                                  </a:solidFill>
                                  <a:latin typeface="Cambria Math" panose="02040503050406030204" pitchFamily="18" charset="0"/>
                                </a:rPr>
                              </m:ctrlPr>
                            </m:dPr>
                            <m:e>
                              <m:sSubSup>
                                <m:sSubSupPr>
                                  <m:ctrlPr>
                                    <a:rPr lang="en-US" sz="1400" b="1" i="1">
                                      <a:solidFill>
                                        <a:schemeClr val="tx1"/>
                                      </a:solidFill>
                                      <a:latin typeface="Cambria Math" panose="02040503050406030204" pitchFamily="18" charset="0"/>
                                    </a:rPr>
                                  </m:ctrlPr>
                                </m:sSubSupPr>
                                <m:e>
                                  <m:r>
                                    <a:rPr lang="en-US" sz="1400" b="1" i="1">
                                      <a:solidFill>
                                        <a:schemeClr val="tx1"/>
                                      </a:solidFill>
                                      <a:latin typeface="Cambria Math" panose="02040503050406030204" pitchFamily="18" charset="0"/>
                                    </a:rPr>
                                    <m:t>𝑰</m:t>
                                  </m:r>
                                </m:e>
                                <m:sub>
                                  <m:r>
                                    <a:rPr lang="en-US" sz="1400" b="1" i="1">
                                      <a:solidFill>
                                        <a:schemeClr val="tx1"/>
                                      </a:solidFill>
                                      <a:latin typeface="Cambria Math" panose="02040503050406030204" pitchFamily="18" charset="0"/>
                                    </a:rPr>
                                    <m:t>𝟏</m:t>
                                  </m:r>
                                </m:sub>
                                <m:sup>
                                  <m:r>
                                    <a:rPr lang="en-US" sz="1400" b="1" i="1">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𝟏</m:t>
                                  </m:r>
                                </m:sup>
                              </m:sSubSup>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e>
                                    <m:sub>
                                      <m:r>
                                        <a:rPr lang="en-US" sz="1400" i="1">
                                          <a:solidFill>
                                            <a:schemeClr val="tx1"/>
                                          </a:solidFill>
                                          <a:latin typeface="Cambria Math" panose="02040503050406030204" pitchFamily="18" charset="0"/>
                                        </a:rPr>
                                        <m:t>1</m:t>
                                      </m:r>
                                    </m:sub>
                                  </m:sSub>
                                  <m:r>
                                    <a:rPr lang="en-US" sz="1400" i="1">
                                      <a:solidFill>
                                        <a:schemeClr val="tx1"/>
                                      </a:solidFill>
                                      <a:latin typeface="Cambria Math" panose="02040503050406030204" pitchFamily="18" charset="0"/>
                                    </a:rPr>
                                    <m:t>×</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𝑛</m:t>
                                      </m:r>
                                    </m:e>
                                  </m:acc>
                                </m:e>
                              </m:d>
                            </m:e>
                          </m:d>
                          <m:r>
                            <a:rPr lang="en-US" sz="1400" i="1">
                              <a:solidFill>
                                <a:schemeClr val="tx1"/>
                              </a:solidFill>
                              <a:latin typeface="Cambria Math" panose="02040503050406030204" pitchFamily="18" charset="0"/>
                            </a:rPr>
                            <m:t>+</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e>
                                <m:sub>
                                  <m:r>
                                    <a:rPr lang="en-US" sz="1400" i="1">
                                      <a:solidFill>
                                        <a:schemeClr val="tx1"/>
                                      </a:solidFill>
                                      <a:latin typeface="Cambria Math" panose="02040503050406030204" pitchFamily="18" charset="0"/>
                                    </a:rPr>
                                    <m:t>2</m:t>
                                  </m:r>
                                </m:sub>
                              </m:sSub>
                              <m:r>
                                <a:rPr lang="en-US" sz="1400" i="1">
                                  <a:solidFill>
                                    <a:schemeClr val="tx1"/>
                                  </a:solidFill>
                                  <a:latin typeface="Cambria Math" panose="02040503050406030204" pitchFamily="18" charset="0"/>
                                </a:rPr>
                                <m:t>×</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𝑛</m:t>
                                  </m:r>
                                </m:e>
                              </m:acc>
                            </m:e>
                          </m:d>
                          <m:r>
                            <a:rPr lang="en-US" sz="1400" i="1">
                              <a:solidFill>
                                <a:schemeClr val="tx1"/>
                              </a:solidFill>
                              <a:latin typeface="Cambria Math" panose="02040503050406030204" pitchFamily="18" charset="0"/>
                            </a:rPr>
                            <m:t> ∙</m:t>
                          </m:r>
                          <m:d>
                            <m:dPr>
                              <m:begChr m:val="["/>
                              <m:endChr m:val="]"/>
                              <m:ctrlPr>
                                <a:rPr lang="en-US" sz="1400" i="1">
                                  <a:solidFill>
                                    <a:schemeClr val="tx1"/>
                                  </a:solidFill>
                                  <a:latin typeface="Cambria Math" panose="02040503050406030204" pitchFamily="18" charset="0"/>
                                </a:rPr>
                              </m:ctrlPr>
                            </m:dPr>
                            <m:e>
                              <m:sSubSup>
                                <m:sSubSupPr>
                                  <m:ctrlPr>
                                    <a:rPr lang="en-US" sz="1400" b="1" i="1">
                                      <a:solidFill>
                                        <a:schemeClr val="tx1"/>
                                      </a:solidFill>
                                      <a:latin typeface="Cambria Math" panose="02040503050406030204" pitchFamily="18" charset="0"/>
                                    </a:rPr>
                                  </m:ctrlPr>
                                </m:sSubSupPr>
                                <m:e>
                                  <m:r>
                                    <a:rPr lang="en-US" sz="1400" b="1" i="1">
                                      <a:solidFill>
                                        <a:schemeClr val="tx1"/>
                                      </a:solidFill>
                                      <a:latin typeface="Cambria Math" panose="02040503050406030204" pitchFamily="18" charset="0"/>
                                    </a:rPr>
                                    <m:t>𝑰</m:t>
                                  </m:r>
                                </m:e>
                                <m:sub>
                                  <m:r>
                                    <a:rPr lang="en-US" sz="1400" b="1" i="1">
                                      <a:solidFill>
                                        <a:schemeClr val="tx1"/>
                                      </a:solidFill>
                                      <a:latin typeface="Cambria Math" panose="02040503050406030204" pitchFamily="18" charset="0"/>
                                    </a:rPr>
                                    <m:t>𝟐</m:t>
                                  </m:r>
                                </m:sub>
                                <m:sup>
                                  <m:r>
                                    <a:rPr lang="en-US" sz="1400" b="1" i="1">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𝟏</m:t>
                                  </m:r>
                                </m:sup>
                              </m:sSubSup>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e>
                                    <m:sub>
                                      <m:r>
                                        <a:rPr lang="en-US" sz="1400" i="1">
                                          <a:solidFill>
                                            <a:schemeClr val="tx1"/>
                                          </a:solidFill>
                                          <a:latin typeface="Cambria Math" panose="02040503050406030204" pitchFamily="18" charset="0"/>
                                        </a:rPr>
                                        <m:t>2</m:t>
                                      </m:r>
                                    </m:sub>
                                  </m:sSub>
                                  <m:r>
                                    <a:rPr lang="en-US" sz="1400" i="1">
                                      <a:solidFill>
                                        <a:schemeClr val="tx1"/>
                                      </a:solidFill>
                                      <a:latin typeface="Cambria Math" panose="02040503050406030204" pitchFamily="18" charset="0"/>
                                    </a:rPr>
                                    <m:t>×</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𝑛</m:t>
                                      </m:r>
                                    </m:e>
                                  </m:acc>
                                </m:e>
                              </m:d>
                            </m:e>
                          </m:d>
                        </m:den>
                      </m:f>
                    </m:oMath>
                  </m:oMathPara>
                </a14:m>
                <a:endParaRPr lang="en-US" sz="1400" dirty="0">
                  <a:solidFill>
                    <a:schemeClr val="tx1"/>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5127172" y="2677884"/>
                <a:ext cx="5736771" cy="1132115"/>
              </a:xfrm>
              <a:prstGeom prst="rect">
                <a:avLst/>
              </a:prstGeom>
              <a:blipFill rotWithShape="0">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xmlns="" Requires="a14">
          <p:graphicFrame>
            <p:nvGraphicFramePr>
              <p:cNvPr id="5" name="Table 4"/>
              <p:cNvGraphicFramePr>
                <a:graphicFrameLocks noGrp="1"/>
              </p:cNvGraphicFramePr>
              <p:nvPr>
                <p:extLst>
                  <p:ext uri="{D42A27DB-BD31-4B8C-83A1-F6EECF244321}">
                    <p14:modId xmlns:p14="http://schemas.microsoft.com/office/powerpoint/2010/main" val="1325329213"/>
                  </p:ext>
                </p:extLst>
              </p:nvPr>
            </p:nvGraphicFramePr>
            <p:xfrm>
              <a:off x="6004872" y="4653920"/>
              <a:ext cx="4859070" cy="786130"/>
            </p:xfrm>
            <a:graphic>
              <a:graphicData uri="http://schemas.openxmlformats.org/drawingml/2006/table">
                <a:tbl>
                  <a:tblPr firstRow="1" bandRow="1">
                    <a:tableStyleId>{5C22544A-7EE6-4342-B048-85BDC9FD1C3A}</a:tableStyleId>
                  </a:tblPr>
                  <a:tblGrid>
                    <a:gridCol w="2429535"/>
                    <a:gridCol w="2429535"/>
                  </a:tblGrid>
                  <a:tr h="0">
                    <a:tc>
                      <a:txBody>
                        <a:bodyPr/>
                        <a:lstStyle/>
                        <a:p>
                          <a:pPr algn="l"/>
                          <a14:m>
                            <m:oMathPara xmlns:m="http://schemas.openxmlformats.org/officeDocument/2006/math">
                              <m:oMathParaPr>
                                <m:jc m:val="left"/>
                              </m:oMathParaPr>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𝑉</m:t>
                                        </m:r>
                                      </m:e>
                                    </m:acc>
                                  </m:e>
                                  <m:sub>
                                    <m:r>
                                      <a:rPr lang="en-US" i="1">
                                        <a:solidFill>
                                          <a:schemeClr val="tx1"/>
                                        </a:solidFill>
                                        <a:latin typeface="Cambria Math" panose="02040503050406030204" pitchFamily="18" charset="0"/>
                                      </a:rPr>
                                      <m:t>𝑐𝑚</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SubSup>
                                  <m:sSubSupPr>
                                    <m:ctrlPr>
                                      <a:rPr lang="en-US" b="1" i="1">
                                        <a:solidFill>
                                          <a:schemeClr val="tx1"/>
                                        </a:solidFill>
                                        <a:latin typeface="Cambria Math" panose="02040503050406030204" pitchFamily="18" charset="0"/>
                                      </a:rPr>
                                    </m:ctrlPr>
                                  </m:sSubSupPr>
                                  <m:e>
                                    <m:r>
                                      <a:rPr lang="en-US" b="1" i="1">
                                        <a:solidFill>
                                          <a:schemeClr val="tx1"/>
                                        </a:solidFill>
                                        <a:latin typeface="Cambria Math" panose="02040503050406030204" pitchFamily="18" charset="0"/>
                                      </a:rPr>
                                      <m:t>𝑴</m:t>
                                    </m:r>
                                  </m:e>
                                  <m:sub>
                                    <m:r>
                                      <a:rPr lang="en-US" b="1" i="1">
                                        <a:solidFill>
                                          <a:schemeClr val="tx1"/>
                                        </a:solidFill>
                                        <a:latin typeface="Cambria Math" panose="02040503050406030204" pitchFamily="18" charset="0"/>
                                      </a:rPr>
                                      <m:t>𝟏</m:t>
                                    </m:r>
                                  </m:sub>
                                  <m:sup>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𝟏</m:t>
                                    </m:r>
                                  </m:sup>
                                </m:sSubSup>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𝑛</m:t>
                                    </m:r>
                                  </m:e>
                                </m:acc>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14:m>
                            <m:oMathPara xmlns:m="http://schemas.openxmlformats.org/officeDocument/2006/math">
                              <m:oMathParaPr>
                                <m:jc m:val="left"/>
                              </m:oMathParaPr>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𝑉</m:t>
                                        </m:r>
                                      </m:e>
                                    </m:acc>
                                  </m:e>
                                  <m:sub>
                                    <m:r>
                                      <a:rPr lang="en-US" i="1">
                                        <a:solidFill>
                                          <a:schemeClr val="tx1"/>
                                        </a:solidFill>
                                        <a:latin typeface="Cambria Math" panose="02040503050406030204" pitchFamily="18" charset="0"/>
                                      </a:rPr>
                                      <m:t>𝑐𝑚</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SubSup>
                                  <m:sSubSupPr>
                                    <m:ctrlPr>
                                      <a:rPr lang="en-US" b="1" i="1">
                                        <a:solidFill>
                                          <a:schemeClr val="tx1"/>
                                        </a:solidFill>
                                        <a:latin typeface="Cambria Math" panose="02040503050406030204" pitchFamily="18" charset="0"/>
                                      </a:rPr>
                                    </m:ctrlPr>
                                  </m:sSubSupPr>
                                  <m:e>
                                    <m:r>
                                      <a:rPr lang="en-US" b="1" i="1">
                                        <a:solidFill>
                                          <a:schemeClr val="tx1"/>
                                        </a:solidFill>
                                        <a:latin typeface="Cambria Math" panose="02040503050406030204" pitchFamily="18" charset="0"/>
                                      </a:rPr>
                                      <m:t>𝑴</m:t>
                                    </m:r>
                                  </m:e>
                                  <m:sub>
                                    <m:r>
                                      <a:rPr lang="en-US" b="1" i="1">
                                        <a:solidFill>
                                          <a:schemeClr val="tx1"/>
                                        </a:solidFill>
                                        <a:latin typeface="Cambria Math" panose="02040503050406030204" pitchFamily="18" charset="0"/>
                                      </a:rPr>
                                      <m:t>𝟐</m:t>
                                    </m:r>
                                  </m:sub>
                                  <m:sup>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𝟏</m:t>
                                    </m:r>
                                  </m:sup>
                                </m:sSubSup>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𝑛</m:t>
                                    </m:r>
                                  </m:e>
                                </m:acc>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l"/>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    </m:t>
                                </m:r>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𝜔</m:t>
                                        </m:r>
                                      </m:e>
                                    </m:acc>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SubSup>
                                  <m:sSubSupPr>
                                    <m:ctrlPr>
                                      <a:rPr lang="en-US" b="1" i="1">
                                        <a:solidFill>
                                          <a:schemeClr val="tx1"/>
                                        </a:solidFill>
                                        <a:latin typeface="Cambria Math" panose="02040503050406030204" pitchFamily="18" charset="0"/>
                                      </a:rPr>
                                    </m:ctrlPr>
                                  </m:sSubSupPr>
                                  <m:e>
                                    <m:r>
                                      <a:rPr lang="en-US" b="1" i="1">
                                        <a:solidFill>
                                          <a:schemeClr val="tx1"/>
                                        </a:solidFill>
                                        <a:latin typeface="Cambria Math" panose="02040503050406030204" pitchFamily="18" charset="0"/>
                                      </a:rPr>
                                      <m:t>𝑰</m:t>
                                    </m:r>
                                  </m:e>
                                  <m:sub>
                                    <m:r>
                                      <a:rPr lang="en-US" b="1" i="1">
                                        <a:solidFill>
                                          <a:schemeClr val="tx1"/>
                                        </a:solidFill>
                                        <a:latin typeface="Cambria Math" panose="02040503050406030204" pitchFamily="18" charset="0"/>
                                      </a:rPr>
                                      <m:t>𝟏</m:t>
                                    </m:r>
                                  </m:sub>
                                  <m:sup>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𝟏</m:t>
                                    </m:r>
                                  </m:sup>
                                </m:sSubSup>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𝑟</m:t>
                                            </m:r>
                                          </m:e>
                                        </m:acc>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𝑛</m:t>
                                        </m:r>
                                      </m:e>
                                    </m:acc>
                                  </m:e>
                                </m:d>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    </m:t>
                                </m:r>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𝜔</m:t>
                                        </m:r>
                                      </m:e>
                                    </m:acc>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SubSup>
                                  <m:sSubSupPr>
                                    <m:ctrlPr>
                                      <a:rPr lang="en-US" b="1" i="1">
                                        <a:solidFill>
                                          <a:schemeClr val="tx1"/>
                                        </a:solidFill>
                                        <a:latin typeface="Cambria Math" panose="02040503050406030204" pitchFamily="18" charset="0"/>
                                      </a:rPr>
                                    </m:ctrlPr>
                                  </m:sSubSupPr>
                                  <m:e>
                                    <m:r>
                                      <a:rPr lang="en-US" b="1" i="1">
                                        <a:solidFill>
                                          <a:schemeClr val="tx1"/>
                                        </a:solidFill>
                                        <a:latin typeface="Cambria Math" panose="02040503050406030204" pitchFamily="18" charset="0"/>
                                      </a:rPr>
                                      <m:t>𝑰</m:t>
                                    </m:r>
                                  </m:e>
                                  <m:sub>
                                    <m:r>
                                      <a:rPr lang="en-US" b="1" i="1">
                                        <a:solidFill>
                                          <a:schemeClr val="tx1"/>
                                        </a:solidFill>
                                        <a:latin typeface="Cambria Math" panose="02040503050406030204" pitchFamily="18" charset="0"/>
                                      </a:rPr>
                                      <m:t>𝟐</m:t>
                                    </m:r>
                                  </m:sub>
                                  <m:sup>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𝟏</m:t>
                                    </m:r>
                                  </m:sup>
                                </m:sSubSup>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𝑟</m:t>
                                            </m:r>
                                          </m:e>
                                        </m:acc>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𝑛</m:t>
                                        </m:r>
                                      </m:e>
                                    </m:acc>
                                  </m:e>
                                </m:d>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xmlns="" xmlns:a14="http://schemas.microsoft.com/office/drawing/2010/main" val="784219765"/>
                  </p:ext>
                </p:extLst>
              </p:nvPr>
            </p:nvGraphicFramePr>
            <p:xfrm>
              <a:off x="6004872" y="4653920"/>
              <a:ext cx="4859070" cy="786130"/>
            </p:xfrm>
            <a:graphic>
              <a:graphicData uri="http://schemas.openxmlformats.org/drawingml/2006/table">
                <a:tbl>
                  <a:tblPr firstRow="1" bandRow="1">
                    <a:tableStyleId>{5C22544A-7EE6-4342-B048-85BDC9FD1C3A}</a:tableStyleId>
                  </a:tblPr>
                  <a:tblGrid>
                    <a:gridCol w="2429535"/>
                    <a:gridCol w="2429535"/>
                  </a:tblGrid>
                  <a:tr h="4027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51" t="-1493" r="-100501" b="-10597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251" t="-1493" r="-501" b="-105970"/>
                          </a:stretch>
                        </a:blipFill>
                      </a:tcPr>
                    </a:tc>
                  </a:tr>
                  <a:tr h="3834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51" t="-107937" r="-100501" b="-1269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251" t="-107937" r="-501" b="-12698"/>
                          </a:stretch>
                        </a:blipFill>
                      </a:tcPr>
                    </a:tc>
                  </a:tr>
                </a:tbl>
              </a:graphicData>
            </a:graphic>
          </p:graphicFrame>
        </mc:Fallback>
      </mc:AlternateContent>
      <p:sp>
        <p:nvSpPr>
          <p:cNvPr id="6" name="Slide Number Placeholder 5"/>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xmlns="" val="2742767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Newtonian Impulse - Stacking</a:t>
            </a:r>
            <a:endParaRPr lang="en-US" dirty="0"/>
          </a:p>
        </p:txBody>
      </p:sp>
      <p:sp>
        <p:nvSpPr>
          <p:cNvPr id="3" name="Text Placeholder 2"/>
          <p:cNvSpPr>
            <a:spLocks noGrp="1"/>
          </p:cNvSpPr>
          <p:nvPr>
            <p:ph type="body" idx="1"/>
          </p:nvPr>
        </p:nvSpPr>
        <p:spPr/>
        <p:txBody>
          <a:bodyPr/>
          <a:lstStyle/>
          <a:p>
            <a:r>
              <a:rPr lang="en-US" dirty="0" smtClean="0"/>
              <a:t>“Usual” integration</a:t>
            </a:r>
            <a:endParaRPr lang="en-US" dirty="0"/>
          </a:p>
        </p:txBody>
      </p:sp>
      <p:sp>
        <p:nvSpPr>
          <p:cNvPr id="4" name="Text Placeholder 3"/>
          <p:cNvSpPr>
            <a:spLocks noGrp="1"/>
          </p:cNvSpPr>
          <p:nvPr>
            <p:ph type="body" sz="half" idx="3"/>
          </p:nvPr>
        </p:nvSpPr>
        <p:spPr/>
        <p:txBody>
          <a:bodyPr/>
          <a:lstStyle/>
          <a:p>
            <a:r>
              <a:rPr lang="en-US" dirty="0" smtClean="0"/>
              <a:t>Updated integration - </a:t>
            </a:r>
            <a:r>
              <a:rPr lang="en-US" dirty="0">
                <a:solidFill>
                  <a:schemeClr val="bg1">
                    <a:lumMod val="65000"/>
                  </a:schemeClr>
                </a:solidFill>
              </a:rPr>
              <a:t>[</a:t>
            </a:r>
            <a:r>
              <a:rPr lang="en-US" dirty="0" err="1">
                <a:solidFill>
                  <a:schemeClr val="bg1">
                    <a:lumMod val="65000"/>
                  </a:schemeClr>
                </a:solidFill>
              </a:rPr>
              <a:t>Gue</a:t>
            </a:r>
            <a:r>
              <a:rPr lang="en-US" dirty="0">
                <a:solidFill>
                  <a:schemeClr val="bg1">
                    <a:lumMod val="65000"/>
                  </a:schemeClr>
                </a:solidFill>
              </a:rPr>
              <a:t> 03</a:t>
            </a:r>
            <a:r>
              <a:rPr lang="en-US" dirty="0" smtClean="0">
                <a:solidFill>
                  <a:schemeClr val="bg1">
                    <a:lumMod val="65000"/>
                  </a:schemeClr>
                </a:solidFill>
              </a:rPr>
              <a:t>]</a:t>
            </a:r>
            <a:endParaRPr lang="en-US" dirty="0">
              <a:solidFill>
                <a:schemeClr val="bg1">
                  <a:lumMod val="65000"/>
                </a:schemeClr>
              </a:solidFill>
            </a:endParaRPr>
          </a:p>
        </p:txBody>
      </p:sp>
      <p:sp>
        <p:nvSpPr>
          <p:cNvPr id="5" name="Content Placeholder 4"/>
          <p:cNvSpPr>
            <a:spLocks noGrp="1"/>
          </p:cNvSpPr>
          <p:nvPr>
            <p:ph sz="quarter" idx="2"/>
          </p:nvPr>
        </p:nvSpPr>
        <p:spPr>
          <a:xfrm>
            <a:off x="609600" y="2439184"/>
            <a:ext cx="5386917" cy="3845720"/>
          </a:xfrm>
          <a:ln w="15875">
            <a:solidFill>
              <a:schemeClr val="tx1"/>
            </a:solidFill>
          </a:ln>
        </p:spPr>
        <p:txBody>
          <a:bodyPr/>
          <a:lstStyle/>
          <a:p>
            <a:pPr marL="850392" lvl="1" indent="-457200">
              <a:buFont typeface="+mj-lt"/>
              <a:buAutoNum type="arabicPeriod"/>
            </a:pPr>
            <a:r>
              <a:rPr lang="en-US" dirty="0"/>
              <a:t>Detect Collision</a:t>
            </a:r>
          </a:p>
          <a:p>
            <a:pPr marL="850392" lvl="1" indent="-457200">
              <a:buFont typeface="+mj-lt"/>
              <a:buAutoNum type="arabicPeriod"/>
            </a:pPr>
            <a:r>
              <a:rPr lang="en-US" dirty="0" smtClean="0"/>
              <a:t>Integrate Velocity</a:t>
            </a:r>
          </a:p>
          <a:p>
            <a:pPr marL="850392" lvl="1" indent="-457200">
              <a:buFont typeface="+mj-lt"/>
              <a:buAutoNum type="arabicPeriod"/>
            </a:pPr>
            <a:r>
              <a:rPr lang="en-US" dirty="0" smtClean="0"/>
              <a:t>Resolve Collisions</a:t>
            </a:r>
          </a:p>
          <a:p>
            <a:pPr marL="850392" lvl="1" indent="-457200">
              <a:buFont typeface="+mj-lt"/>
              <a:buAutoNum type="arabicPeriod"/>
            </a:pPr>
            <a:r>
              <a:rPr lang="en-US" dirty="0" smtClean="0"/>
              <a:t>Integrate </a:t>
            </a:r>
            <a:r>
              <a:rPr lang="en-US" dirty="0"/>
              <a:t>Positions</a:t>
            </a:r>
          </a:p>
          <a:p>
            <a:endParaRPr lang="en-US" dirty="0"/>
          </a:p>
        </p:txBody>
      </p:sp>
      <p:sp>
        <p:nvSpPr>
          <p:cNvPr id="6" name="Content Placeholder 5"/>
          <p:cNvSpPr>
            <a:spLocks noGrp="1"/>
          </p:cNvSpPr>
          <p:nvPr>
            <p:ph sz="quarter" idx="4"/>
          </p:nvPr>
        </p:nvSpPr>
        <p:spPr>
          <a:xfrm>
            <a:off x="6193368" y="2439184"/>
            <a:ext cx="5389033" cy="3845720"/>
          </a:xfrm>
          <a:ln w="15875">
            <a:solidFill>
              <a:schemeClr val="tx1"/>
            </a:solidFill>
          </a:ln>
        </p:spPr>
        <p:txBody>
          <a:bodyPr/>
          <a:lstStyle/>
          <a:p>
            <a:pPr marL="850392" lvl="1" indent="-457200">
              <a:buFont typeface="+mj-lt"/>
              <a:buAutoNum type="arabicPeriod"/>
            </a:pPr>
            <a:r>
              <a:rPr lang="en-US" dirty="0"/>
              <a:t>Detect Collision</a:t>
            </a:r>
          </a:p>
          <a:p>
            <a:pPr marL="850392" lvl="1" indent="-457200">
              <a:buFont typeface="+mj-lt"/>
              <a:buAutoNum type="arabicPeriod"/>
            </a:pPr>
            <a:r>
              <a:rPr lang="en-US" dirty="0"/>
              <a:t>Resolve Collisions</a:t>
            </a:r>
          </a:p>
          <a:p>
            <a:pPr marL="850392" lvl="1" indent="-457200">
              <a:buFont typeface="+mj-lt"/>
              <a:buAutoNum type="arabicPeriod"/>
            </a:pPr>
            <a:r>
              <a:rPr lang="en-US" dirty="0"/>
              <a:t>Integrate Velocity</a:t>
            </a:r>
          </a:p>
          <a:p>
            <a:pPr marL="850392" lvl="1" indent="-457200">
              <a:buFont typeface="+mj-lt"/>
              <a:buAutoNum type="arabicPeriod"/>
            </a:pPr>
            <a:r>
              <a:rPr lang="en-US" dirty="0"/>
              <a:t>Resolve Contacts</a:t>
            </a:r>
          </a:p>
          <a:p>
            <a:pPr marL="1124712" lvl="2" indent="-457200">
              <a:buFont typeface="+mj-lt"/>
              <a:buAutoNum type="alphaUcPeriod"/>
            </a:pPr>
            <a:r>
              <a:rPr lang="en-US" dirty="0"/>
              <a:t>Shock Step</a:t>
            </a:r>
          </a:p>
          <a:p>
            <a:pPr marL="850392" lvl="1" indent="-457200">
              <a:buFont typeface="+mj-lt"/>
              <a:buAutoNum type="arabicPeriod"/>
            </a:pPr>
            <a:r>
              <a:rPr lang="en-US" dirty="0"/>
              <a:t>Integrate Positions</a:t>
            </a:r>
          </a:p>
          <a:p>
            <a:endParaRPr lang="en-US" dirty="0"/>
          </a:p>
        </p:txBody>
      </p:sp>
      <p:grpSp>
        <p:nvGrpSpPr>
          <p:cNvPr id="55" name="Group 54"/>
          <p:cNvGrpSpPr/>
          <p:nvPr/>
        </p:nvGrpSpPr>
        <p:grpSpPr>
          <a:xfrm>
            <a:off x="2658900" y="4792827"/>
            <a:ext cx="1296031" cy="1492077"/>
            <a:chOff x="2159473" y="4684909"/>
            <a:chExt cx="1296031" cy="1492077"/>
          </a:xfrm>
        </p:grpSpPr>
        <p:grpSp>
          <p:nvGrpSpPr>
            <p:cNvPr id="31" name="Group 30"/>
            <p:cNvGrpSpPr/>
            <p:nvPr/>
          </p:nvGrpSpPr>
          <p:grpSpPr>
            <a:xfrm>
              <a:off x="2159473" y="4684909"/>
              <a:ext cx="1296030" cy="1116812"/>
              <a:chOff x="2159473" y="4684909"/>
              <a:chExt cx="1296030" cy="1116812"/>
            </a:xfrm>
          </p:grpSpPr>
          <p:sp>
            <p:nvSpPr>
              <p:cNvPr id="18" name="Rectangle 17"/>
              <p:cNvSpPr/>
              <p:nvPr/>
            </p:nvSpPr>
            <p:spPr>
              <a:xfrm>
                <a:off x="2159473" y="5196907"/>
                <a:ext cx="1296030" cy="604814"/>
              </a:xfrm>
              <a:prstGeom prst="rect">
                <a:avLst/>
              </a:prstGeom>
              <a:solidFill>
                <a:schemeClr val="tx2">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451009" y="4684909"/>
                <a:ext cx="583214" cy="583214"/>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2739065" y="5274056"/>
                <a:ext cx="0" cy="3755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V="1">
                <a:off x="2704852" y="5230416"/>
                <a:ext cx="62494" cy="6249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2159473" y="5807654"/>
              <a:ext cx="1296031" cy="369332"/>
            </a:xfrm>
            <a:prstGeom prst="rect">
              <a:avLst/>
            </a:prstGeom>
            <a:noFill/>
          </p:spPr>
          <p:txBody>
            <a:bodyPr wrap="square" rtlCol="0">
              <a:spAutoFit/>
            </a:bodyPr>
            <a:lstStyle/>
            <a:p>
              <a:pPr algn="ctr"/>
              <a:r>
                <a:rPr lang="en-US" dirty="0" smtClean="0"/>
                <a:t>Step 2</a:t>
              </a:r>
              <a:endParaRPr lang="en-US" dirty="0"/>
            </a:p>
          </p:txBody>
        </p:sp>
      </p:grpSp>
      <p:grpSp>
        <p:nvGrpSpPr>
          <p:cNvPr id="63" name="Group 62"/>
          <p:cNvGrpSpPr/>
          <p:nvPr/>
        </p:nvGrpSpPr>
        <p:grpSpPr>
          <a:xfrm>
            <a:off x="1109026" y="4792827"/>
            <a:ext cx="1296031" cy="1492077"/>
            <a:chOff x="2159473" y="4684909"/>
            <a:chExt cx="1296031" cy="1492077"/>
          </a:xfrm>
        </p:grpSpPr>
        <p:grpSp>
          <p:nvGrpSpPr>
            <p:cNvPr id="64" name="Group 63"/>
            <p:cNvGrpSpPr/>
            <p:nvPr/>
          </p:nvGrpSpPr>
          <p:grpSpPr>
            <a:xfrm>
              <a:off x="2159473" y="4684909"/>
              <a:ext cx="1296030" cy="1116812"/>
              <a:chOff x="2159473" y="4684909"/>
              <a:chExt cx="1296030" cy="1116812"/>
            </a:xfrm>
          </p:grpSpPr>
          <p:sp>
            <p:nvSpPr>
              <p:cNvPr id="66" name="Rectangle 65"/>
              <p:cNvSpPr/>
              <p:nvPr/>
            </p:nvSpPr>
            <p:spPr>
              <a:xfrm>
                <a:off x="2159473" y="5196907"/>
                <a:ext cx="1296030" cy="604814"/>
              </a:xfrm>
              <a:prstGeom prst="rect">
                <a:avLst/>
              </a:prstGeom>
              <a:solidFill>
                <a:schemeClr val="tx2">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451009" y="4684909"/>
                <a:ext cx="583214" cy="583214"/>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flipV="1">
                <a:off x="2704852" y="5230416"/>
                <a:ext cx="62494" cy="6249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2159473" y="5807654"/>
              <a:ext cx="1296031" cy="369332"/>
            </a:xfrm>
            <a:prstGeom prst="rect">
              <a:avLst/>
            </a:prstGeom>
            <a:noFill/>
          </p:spPr>
          <p:txBody>
            <a:bodyPr wrap="square" rtlCol="0">
              <a:spAutoFit/>
            </a:bodyPr>
            <a:lstStyle/>
            <a:p>
              <a:pPr algn="ctr"/>
              <a:r>
                <a:rPr lang="en-US" dirty="0" smtClean="0"/>
                <a:t>Step 1</a:t>
              </a:r>
              <a:endParaRPr lang="en-US" dirty="0"/>
            </a:p>
          </p:txBody>
        </p:sp>
      </p:grpSp>
      <p:grpSp>
        <p:nvGrpSpPr>
          <p:cNvPr id="71" name="Group 70"/>
          <p:cNvGrpSpPr/>
          <p:nvPr/>
        </p:nvGrpSpPr>
        <p:grpSpPr>
          <a:xfrm>
            <a:off x="4205152" y="4792827"/>
            <a:ext cx="1296031" cy="1492077"/>
            <a:chOff x="2159473" y="4684909"/>
            <a:chExt cx="1296031" cy="1492077"/>
          </a:xfrm>
        </p:grpSpPr>
        <p:grpSp>
          <p:nvGrpSpPr>
            <p:cNvPr id="72" name="Group 71"/>
            <p:cNvGrpSpPr/>
            <p:nvPr/>
          </p:nvGrpSpPr>
          <p:grpSpPr>
            <a:xfrm>
              <a:off x="2159473" y="4684909"/>
              <a:ext cx="1296030" cy="1116812"/>
              <a:chOff x="2159473" y="4684909"/>
              <a:chExt cx="1296030" cy="1116812"/>
            </a:xfrm>
          </p:grpSpPr>
          <p:sp>
            <p:nvSpPr>
              <p:cNvPr id="74" name="Rectangle 73"/>
              <p:cNvSpPr/>
              <p:nvPr/>
            </p:nvSpPr>
            <p:spPr>
              <a:xfrm>
                <a:off x="2159473" y="5196907"/>
                <a:ext cx="1296030" cy="604814"/>
              </a:xfrm>
              <a:prstGeom prst="rect">
                <a:avLst/>
              </a:prstGeom>
              <a:solidFill>
                <a:schemeClr val="tx2">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451009" y="4684909"/>
                <a:ext cx="583214" cy="583214"/>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p:nvPr/>
            </p:nvCxnSpPr>
            <p:spPr>
              <a:xfrm flipV="1">
                <a:off x="2739065" y="4883085"/>
                <a:ext cx="0" cy="390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flipV="1">
                <a:off x="2704852" y="5230416"/>
                <a:ext cx="62494" cy="6249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TextBox 72"/>
            <p:cNvSpPr txBox="1"/>
            <p:nvPr/>
          </p:nvSpPr>
          <p:spPr>
            <a:xfrm>
              <a:off x="2159473" y="5807654"/>
              <a:ext cx="1296031" cy="369332"/>
            </a:xfrm>
            <a:prstGeom prst="rect">
              <a:avLst/>
            </a:prstGeom>
            <a:noFill/>
          </p:spPr>
          <p:txBody>
            <a:bodyPr wrap="square" rtlCol="0">
              <a:spAutoFit/>
            </a:bodyPr>
            <a:lstStyle/>
            <a:p>
              <a:pPr algn="ctr"/>
              <a:r>
                <a:rPr lang="en-US" dirty="0" smtClean="0"/>
                <a:t>Step 3</a:t>
              </a:r>
              <a:endParaRPr lang="en-US" dirty="0"/>
            </a:p>
          </p:txBody>
        </p:sp>
      </p:grpSp>
      <p:grpSp>
        <p:nvGrpSpPr>
          <p:cNvPr id="79" name="Group 78"/>
          <p:cNvGrpSpPr/>
          <p:nvPr/>
        </p:nvGrpSpPr>
        <p:grpSpPr>
          <a:xfrm>
            <a:off x="6653999" y="4792827"/>
            <a:ext cx="1296031" cy="1492077"/>
            <a:chOff x="2159473" y="4684909"/>
            <a:chExt cx="1296031" cy="1492077"/>
          </a:xfrm>
        </p:grpSpPr>
        <p:grpSp>
          <p:nvGrpSpPr>
            <p:cNvPr id="80" name="Group 79"/>
            <p:cNvGrpSpPr/>
            <p:nvPr/>
          </p:nvGrpSpPr>
          <p:grpSpPr>
            <a:xfrm>
              <a:off x="2159473" y="4684909"/>
              <a:ext cx="1296030" cy="1116812"/>
              <a:chOff x="2159473" y="4684909"/>
              <a:chExt cx="1296030" cy="1116812"/>
            </a:xfrm>
          </p:grpSpPr>
          <p:sp>
            <p:nvSpPr>
              <p:cNvPr id="82" name="Rectangle 81"/>
              <p:cNvSpPr/>
              <p:nvPr/>
            </p:nvSpPr>
            <p:spPr>
              <a:xfrm>
                <a:off x="2159473" y="5196907"/>
                <a:ext cx="1296030" cy="604814"/>
              </a:xfrm>
              <a:prstGeom prst="rect">
                <a:avLst/>
              </a:prstGeom>
              <a:solidFill>
                <a:schemeClr val="tx2">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451009" y="4684909"/>
                <a:ext cx="583214" cy="583214"/>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flipV="1">
                <a:off x="2704852" y="5230416"/>
                <a:ext cx="62494" cy="6249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TextBox 80"/>
            <p:cNvSpPr txBox="1"/>
            <p:nvPr/>
          </p:nvSpPr>
          <p:spPr>
            <a:xfrm>
              <a:off x="2159473" y="5807654"/>
              <a:ext cx="1296031" cy="369332"/>
            </a:xfrm>
            <a:prstGeom prst="rect">
              <a:avLst/>
            </a:prstGeom>
            <a:noFill/>
          </p:spPr>
          <p:txBody>
            <a:bodyPr wrap="square" rtlCol="0">
              <a:spAutoFit/>
            </a:bodyPr>
            <a:lstStyle/>
            <a:p>
              <a:pPr algn="ctr"/>
              <a:r>
                <a:rPr lang="en-US" dirty="0" smtClean="0"/>
                <a:t>Step 2</a:t>
              </a:r>
              <a:endParaRPr lang="en-US" dirty="0"/>
            </a:p>
          </p:txBody>
        </p:sp>
      </p:grpSp>
      <p:grpSp>
        <p:nvGrpSpPr>
          <p:cNvPr id="91" name="Group 90"/>
          <p:cNvGrpSpPr/>
          <p:nvPr/>
        </p:nvGrpSpPr>
        <p:grpSpPr>
          <a:xfrm>
            <a:off x="9836240" y="4792827"/>
            <a:ext cx="1296031" cy="1492077"/>
            <a:chOff x="2159473" y="4684909"/>
            <a:chExt cx="1296031" cy="1492077"/>
          </a:xfrm>
        </p:grpSpPr>
        <p:grpSp>
          <p:nvGrpSpPr>
            <p:cNvPr id="92" name="Group 91"/>
            <p:cNvGrpSpPr/>
            <p:nvPr/>
          </p:nvGrpSpPr>
          <p:grpSpPr>
            <a:xfrm>
              <a:off x="2159473" y="4684909"/>
              <a:ext cx="1296030" cy="1116812"/>
              <a:chOff x="2159473" y="4684909"/>
              <a:chExt cx="1296030" cy="1116812"/>
            </a:xfrm>
          </p:grpSpPr>
          <p:sp>
            <p:nvSpPr>
              <p:cNvPr id="94" name="Rectangle 93"/>
              <p:cNvSpPr/>
              <p:nvPr/>
            </p:nvSpPr>
            <p:spPr>
              <a:xfrm>
                <a:off x="2159473" y="5196907"/>
                <a:ext cx="1296030" cy="604814"/>
              </a:xfrm>
              <a:prstGeom prst="rect">
                <a:avLst/>
              </a:prstGeom>
              <a:solidFill>
                <a:schemeClr val="tx2">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451009" y="4684909"/>
                <a:ext cx="583214" cy="583214"/>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flipV="1">
                <a:off x="2704852" y="5230416"/>
                <a:ext cx="62494" cy="6249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p:cNvSpPr txBox="1"/>
            <p:nvPr/>
          </p:nvSpPr>
          <p:spPr>
            <a:xfrm>
              <a:off x="2159473" y="5807654"/>
              <a:ext cx="1296031" cy="369332"/>
            </a:xfrm>
            <a:prstGeom prst="rect">
              <a:avLst/>
            </a:prstGeom>
            <a:noFill/>
          </p:spPr>
          <p:txBody>
            <a:bodyPr wrap="square" rtlCol="0">
              <a:spAutoFit/>
            </a:bodyPr>
            <a:lstStyle/>
            <a:p>
              <a:pPr algn="ctr"/>
              <a:r>
                <a:rPr lang="en-US" dirty="0" smtClean="0"/>
                <a:t>Step 4</a:t>
              </a:r>
              <a:endParaRPr lang="en-US" dirty="0"/>
            </a:p>
          </p:txBody>
        </p:sp>
      </p:grpSp>
      <p:grpSp>
        <p:nvGrpSpPr>
          <p:cNvPr id="97" name="Group 96"/>
          <p:cNvGrpSpPr/>
          <p:nvPr/>
        </p:nvGrpSpPr>
        <p:grpSpPr>
          <a:xfrm>
            <a:off x="8245738" y="4792827"/>
            <a:ext cx="1296031" cy="1492077"/>
            <a:chOff x="2159473" y="4684909"/>
            <a:chExt cx="1296031" cy="1492077"/>
          </a:xfrm>
        </p:grpSpPr>
        <p:grpSp>
          <p:nvGrpSpPr>
            <p:cNvPr id="98" name="Group 97"/>
            <p:cNvGrpSpPr/>
            <p:nvPr/>
          </p:nvGrpSpPr>
          <p:grpSpPr>
            <a:xfrm>
              <a:off x="2159473" y="4684909"/>
              <a:ext cx="1296030" cy="1116812"/>
              <a:chOff x="2159473" y="4684909"/>
              <a:chExt cx="1296030" cy="1116812"/>
            </a:xfrm>
          </p:grpSpPr>
          <p:sp>
            <p:nvSpPr>
              <p:cNvPr id="100" name="Rectangle 99"/>
              <p:cNvSpPr/>
              <p:nvPr/>
            </p:nvSpPr>
            <p:spPr>
              <a:xfrm>
                <a:off x="2159473" y="5196907"/>
                <a:ext cx="1296030" cy="604814"/>
              </a:xfrm>
              <a:prstGeom prst="rect">
                <a:avLst/>
              </a:prstGeom>
              <a:solidFill>
                <a:schemeClr val="tx2">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451009" y="4684909"/>
                <a:ext cx="583214" cy="583214"/>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p:nvPr/>
            </p:nvCxnSpPr>
            <p:spPr>
              <a:xfrm>
                <a:off x="2739065" y="5274056"/>
                <a:ext cx="0" cy="3755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flipV="1">
                <a:off x="2704852" y="5230416"/>
                <a:ext cx="62494" cy="6249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TextBox 98"/>
            <p:cNvSpPr txBox="1"/>
            <p:nvPr/>
          </p:nvSpPr>
          <p:spPr>
            <a:xfrm>
              <a:off x="2159473" y="5807654"/>
              <a:ext cx="1296031" cy="369332"/>
            </a:xfrm>
            <a:prstGeom prst="rect">
              <a:avLst/>
            </a:prstGeom>
            <a:noFill/>
          </p:spPr>
          <p:txBody>
            <a:bodyPr wrap="square" rtlCol="0">
              <a:spAutoFit/>
            </a:bodyPr>
            <a:lstStyle/>
            <a:p>
              <a:pPr algn="ctr"/>
              <a:r>
                <a:rPr lang="en-US" dirty="0" smtClean="0"/>
                <a:t>Step 3</a:t>
              </a:r>
              <a:endParaRPr lang="en-US" dirty="0"/>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xmlns="" val="20945406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marL="0" indent="0">
                  <a:buNone/>
                </a:pPr>
                <a:endParaRPr lang="en-US" b="0" i="1" dirty="0" smtClean="0">
                  <a:latin typeface="Cambria Math" panose="02040503050406030204" pitchFamily="18" charset="0"/>
                </a:endParaRPr>
              </a:p>
              <a:p>
                <a:pPr>
                  <a:buClr>
                    <a:schemeClr val="accent1"/>
                  </a:buClr>
                </a:pPr>
                <a:r>
                  <a:rPr lang="en-US" dirty="0" smtClean="0"/>
                  <a:t>Come from </a:t>
                </a:r>
                <a:r>
                  <a:rPr lang="en-US" dirty="0"/>
                  <a:t>L</a:t>
                </a:r>
                <a:r>
                  <a:rPr lang="en-US" dirty="0" smtClean="0"/>
                  <a:t>agrange mechanics</a:t>
                </a:r>
              </a:p>
              <a:p>
                <a:pPr>
                  <a:buClr>
                    <a:schemeClr val="accent1"/>
                  </a:buClr>
                </a:pPr>
                <a:endParaRPr lang="en-US" dirty="0" smtClean="0"/>
              </a:p>
              <a:p>
                <a:pPr>
                  <a:buClr>
                    <a:schemeClr val="accent1"/>
                  </a:buClr>
                </a:pPr>
                <a:r>
                  <a:rPr lang="en-US" dirty="0" smtClean="0"/>
                  <a:t>Solve for the unknown impulse magnitude – </a:t>
                </a:r>
                <a:r>
                  <a:rPr lang="en-US" dirty="0" smtClean="0">
                    <a:solidFill>
                      <a:schemeClr val="bg1">
                        <a:lumMod val="65000"/>
                      </a:schemeClr>
                    </a:solidFill>
                  </a:rPr>
                  <a:t>[Cat05]</a:t>
                </a:r>
              </a:p>
              <a:p>
                <a:pPr lvl="1"/>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𝐽𝑉</m:t>
                        </m:r>
                        <m:r>
                          <a:rPr lang="en-US" i="1">
                            <a:latin typeface="Cambria Math" panose="02040503050406030204" pitchFamily="18" charset="0"/>
                          </a:rPr>
                          <m:t>+</m:t>
                        </m:r>
                        <m:r>
                          <a:rPr lang="en-US" i="1">
                            <a:latin typeface="Cambria Math" panose="02040503050406030204" pitchFamily="18" charset="0"/>
                          </a:rPr>
                          <m:t>𝑏</m:t>
                        </m:r>
                      </m:num>
                      <m:den>
                        <m:r>
                          <a:rPr lang="en-US" i="1">
                            <a:latin typeface="Cambria Math" panose="02040503050406030204" pitchFamily="18" charset="0"/>
                          </a:rPr>
                          <m:t>𝐽</m:t>
                        </m:r>
                        <m:sSup>
                          <m:sSupPr>
                            <m:ctrlPr>
                              <a:rPr lang="en-US" b="1" i="1">
                                <a:latin typeface="Cambria Math" panose="02040503050406030204" pitchFamily="18" charset="0"/>
                              </a:rPr>
                            </m:ctrlPr>
                          </m:sSupPr>
                          <m:e>
                            <m:r>
                              <a:rPr lang="en-US" b="1" i="1">
                                <a:latin typeface="Cambria Math" panose="02040503050406030204" pitchFamily="18" charset="0"/>
                              </a:rPr>
                              <m:t>𝑴</m:t>
                            </m:r>
                          </m:e>
                          <m:sup>
                            <m:r>
                              <a:rPr lang="en-US" b="1" i="1">
                                <a:latin typeface="Cambria Math" panose="02040503050406030204" pitchFamily="18" charset="0"/>
                              </a:rPr>
                              <m:t>−</m:t>
                            </m:r>
                            <m:r>
                              <a:rPr lang="en-US" b="1" i="1">
                                <a:latin typeface="Cambria Math" panose="02040503050406030204" pitchFamily="18" charset="0"/>
                              </a:rPr>
                              <m:t>𝟏</m:t>
                            </m:r>
                          </m:sup>
                        </m:sSup>
                        <m:sSup>
                          <m:sSupPr>
                            <m:ctrlPr>
                              <a:rPr lang="en-US" i="1">
                                <a:latin typeface="Cambria Math" panose="02040503050406030204" pitchFamily="18" charset="0"/>
                              </a:rPr>
                            </m:ctrlPr>
                          </m:sSupPr>
                          <m:e>
                            <m:r>
                              <a:rPr lang="en-US" i="1">
                                <a:latin typeface="Cambria Math" panose="02040503050406030204" pitchFamily="18" charset="0"/>
                              </a:rPr>
                              <m:t>𝐽</m:t>
                            </m:r>
                          </m:e>
                          <m:sup>
                            <m:r>
                              <a:rPr lang="en-US" i="1">
                                <a:latin typeface="Cambria Math" panose="02040503050406030204" pitchFamily="18" charset="0"/>
                              </a:rPr>
                              <m:t>𝑇</m:t>
                            </m:r>
                          </m:sup>
                        </m:sSup>
                      </m:den>
                    </m:f>
                  </m:oMath>
                </a14:m>
                <a:endParaRPr lang="en-US" dirty="0" smtClean="0"/>
              </a:p>
              <a:p>
                <a:pPr lvl="2">
                  <a:buClr>
                    <a:schemeClr val="accent1"/>
                  </a:buClr>
                </a:pPr>
                <a:endParaRPr lang="en-US" dirty="0"/>
              </a:p>
              <a:p>
                <a:pPr>
                  <a:buClr>
                    <a:schemeClr val="accent1"/>
                  </a:buClr>
                </a:pPr>
                <a:r>
                  <a:rPr lang="en-US" dirty="0" smtClean="0"/>
                  <a:t>Penetration fixed with Baumgarte stabilization</a:t>
                </a:r>
              </a:p>
              <a:p>
                <a:pPr lvl="1"/>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𝐶</m:t>
                    </m:r>
                  </m:oMath>
                </a14:m>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 name="Rectangle 3"/>
              <p:cNvSpPr/>
              <p:nvPr/>
            </p:nvSpPr>
            <p:spPr>
              <a:xfrm>
                <a:off x="5802085" y="2275115"/>
                <a:ext cx="2623457" cy="7040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en-US" i="1" smtClean="0">
                              <a:solidFill>
                                <a:schemeClr val="tx1"/>
                              </a:solidFill>
                              <a:latin typeface="Cambria Math" panose="02040503050406030204" pitchFamily="18" charset="0"/>
                            </a:rPr>
                            <m:t>𝛿</m:t>
                          </m:r>
                          <m:r>
                            <a:rPr lang="en-US" b="0" i="1" smtClean="0">
                              <a:solidFill>
                                <a:schemeClr val="tx1"/>
                              </a:solidFill>
                              <a:latin typeface="Cambria Math" panose="02040503050406030204" pitchFamily="18" charset="0"/>
                            </a:rPr>
                            <m:t>𝐿</m:t>
                          </m:r>
                        </m:num>
                        <m:den>
                          <m:r>
                            <a:rPr lang="en-US" b="0" i="1" smtClean="0">
                              <a:solidFill>
                                <a:schemeClr val="tx1"/>
                              </a:solidFill>
                              <a:latin typeface="Cambria Math" panose="02040503050406030204" pitchFamily="18" charset="0"/>
                            </a:rPr>
                            <m:t>𝛿</m:t>
                          </m:r>
                          <m:r>
                            <a:rPr lang="en-US" b="0" i="1" smtClean="0">
                              <a:solidFill>
                                <a:schemeClr val="tx1"/>
                              </a:solidFill>
                              <a:latin typeface="Cambria Math" panose="02040503050406030204" pitchFamily="18" charset="0"/>
                            </a:rPr>
                            <m:t>𝑞</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m:t>
                          </m:r>
                        </m:num>
                        <m:den>
                          <m:r>
                            <a:rPr lang="en-US" b="0" i="1" smtClean="0">
                              <a:solidFill>
                                <a:schemeClr val="tx1"/>
                              </a:solidFill>
                              <a:latin typeface="Cambria Math" panose="02040503050406030204" pitchFamily="18" charset="0"/>
                            </a:rPr>
                            <m:t>𝑑𝑡</m:t>
                          </m:r>
                        </m:den>
                      </m:f>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𝛿</m:t>
                          </m:r>
                          <m:r>
                            <a:rPr lang="en-US" b="0" i="1" smtClean="0">
                              <a:solidFill>
                                <a:schemeClr val="tx1"/>
                              </a:solidFill>
                              <a:latin typeface="Cambria Math" panose="02040503050406030204" pitchFamily="18" charset="0"/>
                            </a:rPr>
                            <m:t>𝐿</m:t>
                          </m:r>
                        </m:num>
                        <m:den>
                          <m:r>
                            <a:rPr lang="en-US" b="0" i="1" smtClean="0">
                              <a:solidFill>
                                <a:schemeClr val="tx1"/>
                              </a:solidFill>
                              <a:latin typeface="Cambria Math" panose="02040503050406030204" pitchFamily="18" charset="0"/>
                            </a:rPr>
                            <m:t>𝛿</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𝜆</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𝛿</m:t>
                          </m:r>
                          <m:r>
                            <a:rPr lang="en-US" b="0" i="1" smtClean="0">
                              <a:solidFill>
                                <a:schemeClr val="tx1"/>
                              </a:solidFill>
                              <a:latin typeface="Cambria Math" panose="02040503050406030204" pitchFamily="18" charset="0"/>
                            </a:rPr>
                            <m:t>𝑄</m:t>
                          </m:r>
                        </m:num>
                        <m:den>
                          <m:r>
                            <a:rPr lang="en-US" b="0" i="1" smtClean="0">
                              <a:solidFill>
                                <a:schemeClr val="tx1"/>
                              </a:solidFill>
                              <a:latin typeface="Cambria Math" panose="02040503050406030204" pitchFamily="18" charset="0"/>
                            </a:rPr>
                            <m:t>𝛿</m:t>
                          </m:r>
                          <m:r>
                            <a:rPr lang="en-US" b="0" i="1" smtClean="0">
                              <a:solidFill>
                                <a:schemeClr val="tx1"/>
                              </a:solidFill>
                              <a:latin typeface="Cambria Math" panose="02040503050406030204" pitchFamily="18" charset="0"/>
                            </a:rPr>
                            <m:t>𝑞</m:t>
                          </m:r>
                        </m:den>
                      </m:f>
                      <m:r>
                        <a:rPr lang="en-US" b="0" i="1" smtClean="0">
                          <a:solidFill>
                            <a:schemeClr val="tx1"/>
                          </a:solidFill>
                          <a:latin typeface="Cambria Math" panose="02040503050406030204" pitchFamily="18" charset="0"/>
                        </a:rPr>
                        <m:t>=0</m:t>
                      </m:r>
                    </m:oMath>
                  </m:oMathPara>
                </a14:m>
                <a:endParaRPr lang="en-US" dirty="0">
                  <a:solidFill>
                    <a:schemeClr val="tx1"/>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5802085" y="2275115"/>
                <a:ext cx="2623457" cy="704089"/>
              </a:xfrm>
              <a:prstGeom prst="rect">
                <a:avLst/>
              </a:prstGeom>
              <a:blipFill rotWithShape="0">
                <a:blip r:embed="rId4"/>
                <a:stretch>
                  <a:fillRect/>
                </a:stretch>
              </a:blipFill>
              <a:ln w="12700">
                <a:solidFill>
                  <a:schemeClr val="tx1"/>
                </a:solid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xmlns="" val="1185713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4"/>
          <p:cNvSpPr txBox="1">
            <a:spLocks/>
          </p:cNvSpPr>
          <p:nvPr/>
        </p:nvSpPr>
        <p:spPr>
          <a:xfrm>
            <a:off x="7016750" y="2326918"/>
            <a:ext cx="4183228" cy="3459560"/>
          </a:xfrm>
          <a:prstGeom prst="rect">
            <a:avLst/>
          </a:prstGeom>
          <a:ln w="15875">
            <a:solidFill>
              <a:schemeClr val="tx1"/>
            </a:solidFill>
          </a:ln>
        </p:spPr>
        <p:txBody>
          <a:bodyPr/>
          <a:lstStyle/>
          <a:p>
            <a:pPr marL="850392" marR="0" lvl="1" indent="-457200" algn="l" defTabSz="914400" rtl="0" eaLnBrk="1" fontAlgn="auto" latinLnBrk="0" hangingPunct="1">
              <a:lnSpc>
                <a:spcPct val="100000"/>
              </a:lnSpc>
              <a:spcBef>
                <a:spcPct val="20000"/>
              </a:spcBef>
              <a:spcAft>
                <a:spcPts val="0"/>
              </a:spcAft>
              <a:buClr>
                <a:schemeClr val="accent1"/>
              </a:buClr>
              <a:buSzPct val="85000"/>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Kinematic Integration</a:t>
            </a:r>
          </a:p>
          <a:p>
            <a:pPr marL="850392" marR="0" lvl="1" indent="-457200" algn="l" defTabSz="914400" rtl="0" eaLnBrk="1" fontAlgn="auto" latinLnBrk="0" hangingPunct="1">
              <a:lnSpc>
                <a:spcPct val="100000"/>
              </a:lnSpc>
              <a:spcBef>
                <a:spcPct val="20000"/>
              </a:spcBef>
              <a:spcAft>
                <a:spcPts val="0"/>
              </a:spcAft>
              <a:buClr>
                <a:schemeClr val="accent1"/>
              </a:buClr>
              <a:buSzPct val="85000"/>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Collision Detection</a:t>
            </a:r>
          </a:p>
          <a:p>
            <a:pPr marL="850392" marR="0" lvl="1" indent="-457200" algn="l" defTabSz="914400" rtl="0" eaLnBrk="1" fontAlgn="auto" latinLnBrk="0" hangingPunct="1">
              <a:lnSpc>
                <a:spcPct val="100000"/>
              </a:lnSpc>
              <a:spcBef>
                <a:spcPct val="20000"/>
              </a:spcBef>
              <a:spcAft>
                <a:spcPts val="0"/>
              </a:spcAft>
              <a:buClr>
                <a:schemeClr val="accent1"/>
              </a:buClr>
              <a:buSzPct val="85000"/>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Resolve Dynamics</a:t>
            </a:r>
          </a:p>
          <a:p>
            <a:pPr marL="850392" marR="0" lvl="1" indent="-457200" algn="l" defTabSz="914400" rtl="0" eaLnBrk="1" fontAlgn="auto" latinLnBrk="0" hangingPunct="1">
              <a:lnSpc>
                <a:spcPct val="100000"/>
              </a:lnSpc>
              <a:spcBef>
                <a:spcPct val="20000"/>
              </a:spcBef>
              <a:spcAft>
                <a:spcPts val="0"/>
              </a:spcAft>
              <a:buClr>
                <a:schemeClr val="accent1"/>
              </a:buClr>
              <a:buSzPct val="85000"/>
              <a:buFont typeface="+mj-lt"/>
              <a:buAutoNum type="arabicPeriod"/>
              <a:tabLst/>
              <a:defRPr/>
            </a:pPr>
            <a:endParaRPr lang="en-US" sz="24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Rigid Bodies</a:t>
            </a:r>
            <a:endParaRPr lang="en-US" dirty="0"/>
          </a:p>
        </p:txBody>
      </p:sp>
      <p:sp>
        <p:nvSpPr>
          <p:cNvPr id="3" name="Content Placeholder 2"/>
          <p:cNvSpPr>
            <a:spLocks noGrp="1"/>
          </p:cNvSpPr>
          <p:nvPr>
            <p:ph idx="1"/>
          </p:nvPr>
        </p:nvSpPr>
        <p:spPr>
          <a:xfrm>
            <a:off x="746078" y="1826298"/>
            <a:ext cx="10972800" cy="4389120"/>
          </a:xfrm>
        </p:spPr>
        <p:txBody>
          <a:bodyPr/>
          <a:lstStyle/>
          <a:p>
            <a:r>
              <a:rPr lang="en-US" dirty="0" smtClean="0"/>
              <a:t>Mirtich </a:t>
            </a:r>
            <a:r>
              <a:rPr lang="en-US" dirty="0" smtClean="0">
                <a:solidFill>
                  <a:schemeClr val="bg1">
                    <a:lumMod val="65000"/>
                  </a:schemeClr>
                </a:solidFill>
                <a:latin typeface="Arial" panose="020B0604020202020204" pitchFamily="34" charset="0"/>
                <a:cs typeface="Arial" panose="020B0604020202020204" pitchFamily="34" charset="0"/>
              </a:rPr>
              <a:t>[Mirtich94] </a:t>
            </a:r>
            <a:r>
              <a:rPr lang="en-US" dirty="0" smtClean="0"/>
              <a:t>separates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18" name="TextBox 17"/>
          <p:cNvSpPr txBox="1"/>
          <p:nvPr/>
        </p:nvSpPr>
        <p:spPr>
          <a:xfrm>
            <a:off x="7305796" y="4471187"/>
            <a:ext cx="1250933" cy="369332"/>
          </a:xfrm>
          <a:prstGeom prst="rect">
            <a:avLst/>
          </a:prstGeom>
          <a:noFill/>
        </p:spPr>
        <p:txBody>
          <a:bodyPr wrap="square" rtlCol="0">
            <a:spAutoFit/>
          </a:bodyPr>
          <a:lstStyle/>
          <a:p>
            <a:r>
              <a:rPr lang="en-US" dirty="0" smtClean="0"/>
              <a:t>Problem</a:t>
            </a:r>
            <a:endParaRPr lang="en-US" dirty="0"/>
          </a:p>
        </p:txBody>
      </p:sp>
      <p:grpSp>
        <p:nvGrpSpPr>
          <p:cNvPr id="26" name="Group 25"/>
          <p:cNvGrpSpPr/>
          <p:nvPr/>
        </p:nvGrpSpPr>
        <p:grpSpPr>
          <a:xfrm>
            <a:off x="8731576" y="3944312"/>
            <a:ext cx="1582556" cy="1749833"/>
            <a:chOff x="1384300" y="2718308"/>
            <a:chExt cx="1582556" cy="1749833"/>
          </a:xfrm>
        </p:grpSpPr>
        <p:cxnSp>
          <p:nvCxnSpPr>
            <p:cNvPr id="27" name="Straight Connector 26"/>
            <p:cNvCxnSpPr/>
            <p:nvPr/>
          </p:nvCxnSpPr>
          <p:spPr>
            <a:xfrm>
              <a:off x="1384300" y="2806700"/>
              <a:ext cx="1315855" cy="1217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778000" y="2718308"/>
              <a:ext cx="635000" cy="6350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778000" y="3833141"/>
              <a:ext cx="635000" cy="635000"/>
            </a:xfrm>
            <a:prstGeom prst="ellipse">
              <a:avLst/>
            </a:prstGeom>
            <a:solidFill>
              <a:srgbClr val="00B050">
                <a:alpha val="75000"/>
              </a:srgbClr>
            </a:solidFill>
            <a:ln w="15875">
              <a:solidFill>
                <a:schemeClr val="tx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Arrow Connector 29"/>
            <p:cNvCxnSpPr/>
            <p:nvPr/>
          </p:nvCxnSpPr>
          <p:spPr>
            <a:xfrm>
              <a:off x="2095500" y="3035808"/>
              <a:ext cx="0" cy="114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331856" y="3234438"/>
              <a:ext cx="635000" cy="6350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V="1">
              <a:off x="2083503" y="3538422"/>
              <a:ext cx="588961" cy="63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8713932" y="4556979"/>
            <a:ext cx="1016000" cy="369332"/>
          </a:xfrm>
          <a:prstGeom prst="rect">
            <a:avLst/>
          </a:prstGeom>
          <a:noFill/>
        </p:spPr>
        <p:txBody>
          <a:bodyPr wrap="square" rtlCol="0">
            <a:spAutoFit/>
          </a:bodyPr>
          <a:lstStyle/>
          <a:p>
            <a:r>
              <a:rPr lang="en-US" dirty="0" smtClean="0"/>
              <a:t>Step 1</a:t>
            </a:r>
            <a:endParaRPr lang="en-US" dirty="0"/>
          </a:p>
        </p:txBody>
      </p:sp>
      <p:sp>
        <p:nvSpPr>
          <p:cNvPr id="33" name="TextBox 32"/>
          <p:cNvSpPr txBox="1"/>
          <p:nvPr/>
        </p:nvSpPr>
        <p:spPr>
          <a:xfrm>
            <a:off x="9760276" y="5151488"/>
            <a:ext cx="1016000" cy="369332"/>
          </a:xfrm>
          <a:prstGeom prst="rect">
            <a:avLst/>
          </a:prstGeom>
          <a:noFill/>
        </p:spPr>
        <p:txBody>
          <a:bodyPr wrap="square" rtlCol="0">
            <a:spAutoFit/>
          </a:bodyPr>
          <a:lstStyle/>
          <a:p>
            <a:r>
              <a:rPr lang="en-US" dirty="0" smtClean="0"/>
              <a:t>Step 3</a:t>
            </a:r>
            <a:endParaRPr lang="en-US" dirty="0"/>
          </a:p>
        </p:txBody>
      </p:sp>
      <p:sp>
        <p:nvSpPr>
          <p:cNvPr id="37" name="TextBox 36"/>
          <p:cNvSpPr txBox="1"/>
          <p:nvPr/>
        </p:nvSpPr>
        <p:spPr>
          <a:xfrm>
            <a:off x="7016750" y="1798835"/>
            <a:ext cx="4183227" cy="523220"/>
          </a:xfrm>
          <a:prstGeom prst="rect">
            <a:avLst/>
          </a:prstGeom>
          <a:noFill/>
        </p:spPr>
        <p:txBody>
          <a:bodyPr wrap="square" rtlCol="0">
            <a:spAutoFit/>
          </a:bodyPr>
          <a:lstStyle/>
          <a:p>
            <a:pPr algn="ctr"/>
            <a:r>
              <a:rPr lang="en-US" sz="2800" dirty="0" smtClean="0"/>
              <a:t>Update Loop</a:t>
            </a:r>
            <a:endParaRPr lang="en-US" sz="2800" dirty="0"/>
          </a:p>
        </p:txBody>
      </p:sp>
      <p:sp>
        <p:nvSpPr>
          <p:cNvPr id="12" name="TextBox 11"/>
          <p:cNvSpPr txBox="1"/>
          <p:nvPr/>
        </p:nvSpPr>
        <p:spPr>
          <a:xfrm>
            <a:off x="908301" y="4400328"/>
            <a:ext cx="2687924" cy="830997"/>
          </a:xfrm>
          <a:prstGeom prst="rect">
            <a:avLst/>
          </a:prstGeom>
          <a:noFill/>
        </p:spPr>
        <p:txBody>
          <a:bodyPr wrap="square" rtlCol="0">
            <a:spAutoFit/>
          </a:bodyPr>
          <a:lstStyle/>
          <a:p>
            <a:r>
              <a:rPr lang="en-US" sz="2400" dirty="0" smtClean="0"/>
              <a:t>Collisions:</a:t>
            </a:r>
          </a:p>
          <a:p>
            <a:r>
              <a:rPr lang="en-US" sz="2400" dirty="0" smtClean="0"/>
              <a:t>	Basic Impulses</a:t>
            </a:r>
            <a:endParaRPr lang="en-US" sz="2400" dirty="0"/>
          </a:p>
        </p:txBody>
      </p:sp>
      <p:sp>
        <p:nvSpPr>
          <p:cNvPr id="25" name="TextBox 24"/>
          <p:cNvSpPr txBox="1"/>
          <p:nvPr/>
        </p:nvSpPr>
        <p:spPr>
          <a:xfrm>
            <a:off x="4076198" y="4400328"/>
            <a:ext cx="2726777" cy="830997"/>
          </a:xfrm>
          <a:prstGeom prst="rect">
            <a:avLst/>
          </a:prstGeom>
          <a:noFill/>
        </p:spPr>
        <p:txBody>
          <a:bodyPr wrap="square" rtlCol="0">
            <a:spAutoFit/>
          </a:bodyPr>
          <a:lstStyle/>
          <a:p>
            <a:r>
              <a:rPr lang="en-US" sz="2400" dirty="0" smtClean="0"/>
              <a:t>Contacts:</a:t>
            </a:r>
          </a:p>
          <a:p>
            <a:r>
              <a:rPr lang="en-US" sz="2400" dirty="0"/>
              <a:t>	</a:t>
            </a:r>
            <a:r>
              <a:rPr lang="en-US" sz="2400" dirty="0" smtClean="0"/>
              <a:t>Restitution of 1</a:t>
            </a:r>
            <a:endParaRPr lang="en-US" sz="2400" dirty="0"/>
          </a:p>
        </p:txBody>
      </p:sp>
      <p:cxnSp>
        <p:nvCxnSpPr>
          <p:cNvPr id="7" name="Elbow Connector 6"/>
          <p:cNvCxnSpPr>
            <a:endCxn id="12" idx="0"/>
          </p:cNvCxnSpPr>
          <p:nvPr/>
        </p:nvCxnSpPr>
        <p:spPr>
          <a:xfrm rot="5400000">
            <a:off x="1991996" y="2582323"/>
            <a:ext cx="2078273" cy="1557737"/>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endCxn id="25" idx="0"/>
          </p:cNvCxnSpPr>
          <p:nvPr/>
        </p:nvCxnSpPr>
        <p:spPr>
          <a:xfrm rot="16200000" flipH="1">
            <a:off x="3640902" y="2601642"/>
            <a:ext cx="2078273" cy="1519097"/>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335821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Velocity Constraint</a:t>
            </a:r>
            <a:endParaRPr lang="en-US" dirty="0"/>
          </a:p>
        </p:txBody>
      </p:sp>
      <p:sp>
        <p:nvSpPr>
          <p:cNvPr id="5" name="Rectangle 4"/>
          <p:cNvSpPr/>
          <p:nvPr/>
        </p:nvSpPr>
        <p:spPr>
          <a:xfrm>
            <a:off x="1905000" y="1447800"/>
            <a:ext cx="8153400" cy="3048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cxnSp>
        <p:nvCxnSpPr>
          <p:cNvPr id="7" name="Straight Connector 6"/>
          <p:cNvCxnSpPr>
            <a:stCxn id="5" idx="2"/>
          </p:cNvCxnSpPr>
          <p:nvPr/>
        </p:nvCxnSpPr>
        <p:spPr>
          <a:xfrm rot="5400000">
            <a:off x="3983693" y="2152651"/>
            <a:ext cx="2398059" cy="1597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4800600" y="4343400"/>
            <a:ext cx="533400" cy="38100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3238500" y="3238500"/>
            <a:ext cx="990600" cy="762000"/>
          </a:xfrm>
          <a:prstGeom prst="line">
            <a:avLst/>
          </a:prstGeom>
          <a:ln>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90800" y="3352800"/>
            <a:ext cx="1143000" cy="369332"/>
          </a:xfrm>
          <a:prstGeom prst="rect">
            <a:avLst/>
          </a:prstGeom>
          <a:noFill/>
        </p:spPr>
        <p:txBody>
          <a:bodyPr wrap="square" rtlCol="0">
            <a:spAutoFit/>
          </a:bodyPr>
          <a:lstStyle/>
          <a:p>
            <a:pPr defTabSz="914400"/>
            <a:r>
              <a:rPr lang="en-US" dirty="0">
                <a:solidFill>
                  <a:prstClr val="black"/>
                </a:solidFill>
              </a:rPr>
              <a:t>Jacobian</a:t>
            </a:r>
          </a:p>
        </p:txBody>
      </p:sp>
      <p:sp>
        <p:nvSpPr>
          <p:cNvPr id="24" name="TextBox 23"/>
          <p:cNvSpPr txBox="1"/>
          <p:nvPr/>
        </p:nvSpPr>
        <p:spPr>
          <a:xfrm>
            <a:off x="4935070" y="4117503"/>
            <a:ext cx="1295400" cy="369332"/>
          </a:xfrm>
          <a:prstGeom prst="rect">
            <a:avLst/>
          </a:prstGeom>
          <a:noFill/>
        </p:spPr>
        <p:txBody>
          <a:bodyPr wrap="square" rtlCol="0">
            <a:spAutoFit/>
          </a:bodyPr>
          <a:lstStyle/>
          <a:p>
            <a:pPr defTabSz="914400"/>
            <a:r>
              <a:rPr lang="en-US" dirty="0">
                <a:solidFill>
                  <a:prstClr val="black"/>
                </a:solidFill>
              </a:rPr>
              <a:t>velocity</a:t>
            </a:r>
          </a:p>
        </p:txBody>
      </p:sp>
      <p:sp>
        <p:nvSpPr>
          <p:cNvPr id="13" name="TextBox 12"/>
          <p:cNvSpPr txBox="1"/>
          <p:nvPr/>
        </p:nvSpPr>
        <p:spPr>
          <a:xfrm>
            <a:off x="6838361" y="3423721"/>
            <a:ext cx="3505200" cy="369332"/>
          </a:xfrm>
          <a:prstGeom prst="rect">
            <a:avLst/>
          </a:prstGeom>
          <a:noFill/>
        </p:spPr>
        <p:txBody>
          <a:bodyPr wrap="square" rtlCol="0">
            <a:spAutoFit/>
          </a:bodyPr>
          <a:lstStyle/>
          <a:p>
            <a:pPr defTabSz="914400"/>
            <a:r>
              <a:rPr lang="en-US" dirty="0" smtClean="0">
                <a:solidFill>
                  <a:prstClr val="black"/>
                </a:solidFill>
              </a:rPr>
              <a:t>J </a:t>
            </a:r>
            <a:r>
              <a:rPr lang="en-US" dirty="0">
                <a:solidFill>
                  <a:prstClr val="black"/>
                </a:solidFill>
              </a:rPr>
              <a:t>and V are perpendicular</a:t>
            </a:r>
          </a:p>
        </p:txBody>
      </p:sp>
      <p:sp>
        <p:nvSpPr>
          <p:cNvPr id="4" name="Oval 3"/>
          <p:cNvSpPr/>
          <p:nvPr/>
        </p:nvSpPr>
        <p:spPr>
          <a:xfrm>
            <a:off x="3886200" y="3581400"/>
            <a:ext cx="990600" cy="9906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graphicFrame>
        <p:nvGraphicFramePr>
          <p:cNvPr id="21" name="Object 20"/>
          <p:cNvGraphicFramePr>
            <a:graphicFrameLocks noChangeAspect="1"/>
          </p:cNvGraphicFramePr>
          <p:nvPr>
            <p:extLst>
              <p:ext uri="{D42A27DB-BD31-4B8C-83A1-F6EECF244321}">
                <p14:modId xmlns:p14="http://schemas.microsoft.com/office/powerpoint/2010/main" xmlns="" val="2722713108"/>
              </p:ext>
            </p:extLst>
          </p:nvPr>
        </p:nvGraphicFramePr>
        <p:xfrm>
          <a:off x="6867952" y="3172895"/>
          <a:ext cx="1293813" cy="363538"/>
        </p:xfrm>
        <a:graphic>
          <a:graphicData uri="http://schemas.openxmlformats.org/presentationml/2006/ole">
            <p:oleObj spid="_x0000_s2196" name="Equation" r:id="rId4" imgW="723586" imgH="203112" progId="Equation.3">
              <p:embed/>
            </p:oleObj>
          </a:graphicData>
        </a:graphic>
      </p:graphicFrame>
      <p:graphicFrame>
        <p:nvGraphicFramePr>
          <p:cNvPr id="102402" name="Object 2"/>
          <p:cNvGraphicFramePr>
            <a:graphicFrameLocks noChangeAspect="1"/>
          </p:cNvGraphicFramePr>
          <p:nvPr>
            <p:extLst>
              <p:ext uri="{D42A27DB-BD31-4B8C-83A1-F6EECF244321}">
                <p14:modId xmlns:p14="http://schemas.microsoft.com/office/powerpoint/2010/main" xmlns="" val="882748358"/>
              </p:ext>
            </p:extLst>
          </p:nvPr>
        </p:nvGraphicFramePr>
        <p:xfrm>
          <a:off x="8512628" y="4497928"/>
          <a:ext cx="749300" cy="361950"/>
        </p:xfrm>
        <a:graphic>
          <a:graphicData uri="http://schemas.openxmlformats.org/presentationml/2006/ole">
            <p:oleObj spid="_x0000_s2197" name="Equation" r:id="rId5" imgW="418918" imgH="203112" progId="Equation.3">
              <p:embed/>
            </p:oleObj>
          </a:graphicData>
        </a:graphic>
      </p:graphicFrame>
      <p:cxnSp>
        <p:nvCxnSpPr>
          <p:cNvPr id="25" name="Straight Arrow Connector 24"/>
          <p:cNvCxnSpPr/>
          <p:nvPr/>
        </p:nvCxnSpPr>
        <p:spPr>
          <a:xfrm rot="5400000">
            <a:off x="3696097" y="5295503"/>
            <a:ext cx="1447800" cy="79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4229100" y="4914900"/>
            <a:ext cx="1295400" cy="914400"/>
          </a:xfrm>
          <a:prstGeom prst="straightConnector1">
            <a:avLst/>
          </a:prstGeom>
          <a:ln>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81400" y="4888468"/>
            <a:ext cx="914400" cy="369332"/>
          </a:xfrm>
          <a:prstGeom prst="rect">
            <a:avLst/>
          </a:prstGeom>
          <a:noFill/>
        </p:spPr>
        <p:txBody>
          <a:bodyPr wrap="square" rtlCol="0">
            <a:spAutoFit/>
          </a:bodyPr>
          <a:lstStyle/>
          <a:p>
            <a:pPr defTabSz="914400"/>
            <a:r>
              <a:rPr lang="en-US" dirty="0">
                <a:solidFill>
                  <a:prstClr val="black"/>
                </a:solidFill>
              </a:rPr>
              <a:t>gravity</a:t>
            </a:r>
          </a:p>
        </p:txBody>
      </p:sp>
      <p:sp>
        <p:nvSpPr>
          <p:cNvPr id="32" name="TextBox 31"/>
          <p:cNvSpPr txBox="1"/>
          <p:nvPr/>
        </p:nvSpPr>
        <p:spPr>
          <a:xfrm>
            <a:off x="4800600" y="5269469"/>
            <a:ext cx="1295400" cy="646331"/>
          </a:xfrm>
          <a:prstGeom prst="rect">
            <a:avLst/>
          </a:prstGeom>
          <a:noFill/>
        </p:spPr>
        <p:txBody>
          <a:bodyPr wrap="square" rtlCol="0">
            <a:spAutoFit/>
          </a:bodyPr>
          <a:lstStyle/>
          <a:p>
            <a:pPr defTabSz="914400"/>
            <a:r>
              <a:rPr lang="en-US" dirty="0">
                <a:solidFill>
                  <a:prstClr val="black"/>
                </a:solidFill>
              </a:rPr>
              <a:t>Corrective force</a:t>
            </a:r>
          </a:p>
        </p:txBody>
      </p:sp>
      <p:sp>
        <p:nvSpPr>
          <p:cNvPr id="26" name="TextBox 25"/>
          <p:cNvSpPr txBox="1"/>
          <p:nvPr/>
        </p:nvSpPr>
        <p:spPr>
          <a:xfrm>
            <a:off x="6781800" y="4498000"/>
            <a:ext cx="1894114" cy="369332"/>
          </a:xfrm>
          <a:prstGeom prst="rect">
            <a:avLst/>
          </a:prstGeom>
          <a:noFill/>
        </p:spPr>
        <p:txBody>
          <a:bodyPr wrap="square" rtlCol="0">
            <a:spAutoFit/>
          </a:bodyPr>
          <a:lstStyle/>
          <a:p>
            <a:pPr defTabSz="914400"/>
            <a:r>
              <a:rPr lang="en-US" dirty="0" smtClean="0">
                <a:solidFill>
                  <a:prstClr val="black"/>
                </a:solidFill>
              </a:rPr>
              <a:t>Corrective Force</a:t>
            </a:r>
            <a:endParaRPr lang="en-US" dirty="0">
              <a:solidFill>
                <a:prstClr val="black"/>
              </a:solidFill>
            </a:endParaRPr>
          </a:p>
        </p:txBody>
      </p:sp>
      <p:sp>
        <p:nvSpPr>
          <p:cNvPr id="19" name="TextBox 18"/>
          <p:cNvSpPr txBox="1"/>
          <p:nvPr/>
        </p:nvSpPr>
        <p:spPr>
          <a:xfrm>
            <a:off x="7799533" y="5545660"/>
            <a:ext cx="1151878" cy="646331"/>
          </a:xfrm>
          <a:prstGeom prst="rect">
            <a:avLst/>
          </a:prstGeom>
          <a:noFill/>
        </p:spPr>
        <p:txBody>
          <a:bodyPr wrap="square" rtlCol="0">
            <a:spAutoFit/>
          </a:bodyPr>
          <a:lstStyle/>
          <a:p>
            <a:pPr algn="ctr" defTabSz="914400"/>
            <a:r>
              <a:rPr lang="en-US" dirty="0" smtClean="0">
                <a:solidFill>
                  <a:prstClr val="black"/>
                </a:solidFill>
              </a:rPr>
              <a:t>Direction of force</a:t>
            </a:r>
            <a:endParaRPr lang="en-US" dirty="0">
              <a:solidFill>
                <a:prstClr val="black"/>
              </a:solidFill>
            </a:endParaRPr>
          </a:p>
        </p:txBody>
      </p:sp>
      <p:sp>
        <p:nvSpPr>
          <p:cNvPr id="20" name="TextBox 19"/>
          <p:cNvSpPr txBox="1"/>
          <p:nvPr/>
        </p:nvSpPr>
        <p:spPr>
          <a:xfrm>
            <a:off x="8951411" y="5538206"/>
            <a:ext cx="1502453" cy="646331"/>
          </a:xfrm>
          <a:prstGeom prst="rect">
            <a:avLst/>
          </a:prstGeom>
          <a:noFill/>
        </p:spPr>
        <p:txBody>
          <a:bodyPr wrap="square" rtlCol="0">
            <a:spAutoFit/>
          </a:bodyPr>
          <a:lstStyle/>
          <a:p>
            <a:pPr algn="ctr" defTabSz="914400"/>
            <a:r>
              <a:rPr lang="en-US" dirty="0" smtClean="0">
                <a:solidFill>
                  <a:prstClr val="black"/>
                </a:solidFill>
              </a:rPr>
              <a:t>Magnitude of force</a:t>
            </a:r>
            <a:endParaRPr lang="en-US" dirty="0">
              <a:solidFill>
                <a:prstClr val="black"/>
              </a:solidFill>
            </a:endParaRPr>
          </a:p>
        </p:txBody>
      </p:sp>
      <p:cxnSp>
        <p:nvCxnSpPr>
          <p:cNvPr id="6" name="Elbow Connector 5"/>
          <p:cNvCxnSpPr>
            <a:stCxn id="102402" idx="2"/>
            <a:endCxn id="19" idx="0"/>
          </p:cNvCxnSpPr>
          <p:nvPr/>
        </p:nvCxnSpPr>
        <p:spPr>
          <a:xfrm rot="5400000">
            <a:off x="8288484" y="4946866"/>
            <a:ext cx="685782" cy="5118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endCxn id="20" idx="0"/>
          </p:cNvCxnSpPr>
          <p:nvPr/>
        </p:nvCxnSpPr>
        <p:spPr>
          <a:xfrm rot="16200000" flipH="1">
            <a:off x="9090101" y="4925668"/>
            <a:ext cx="665375" cy="559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C3334C66-4388-4076-9EA4-93FFE954A747}" type="slidenum">
              <a:rPr lang="en-US" smtClean="0">
                <a:solidFill>
                  <a:srgbClr val="04617B">
                    <a:shade val="90000"/>
                  </a:srgbClr>
                </a:solidFill>
              </a:rPr>
              <a:pPr/>
              <a:t>40</a:t>
            </a:fld>
            <a:endParaRPr lang="en-US">
              <a:solidFill>
                <a:srgbClr val="04617B">
                  <a:shade val="90000"/>
                </a:srgbClr>
              </a:solidFill>
            </a:endParaRPr>
          </a:p>
        </p:txBody>
      </p:sp>
    </p:spTree>
    <p:extLst>
      <p:ext uri="{BB962C8B-B14F-4D97-AF65-F5344CB8AC3E}">
        <p14:creationId xmlns:p14="http://schemas.microsoft.com/office/powerpoint/2010/main" xmlns="" val="42476681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lstStyle/>
          <a:p>
            <a:r>
              <a:rPr lang="en-US" dirty="0" smtClean="0"/>
              <a:t>Also allow modeling of:</a:t>
            </a:r>
          </a:p>
          <a:p>
            <a:pPr lvl="1"/>
            <a:r>
              <a:rPr lang="en-US" dirty="0" smtClean="0"/>
              <a:t>Limits</a:t>
            </a:r>
          </a:p>
          <a:p>
            <a:pPr lvl="1"/>
            <a:r>
              <a:rPr lang="en-US" dirty="0" smtClean="0"/>
              <a:t>Motors</a:t>
            </a:r>
          </a:p>
          <a:p>
            <a:pPr lvl="1"/>
            <a:r>
              <a:rPr lang="en-US" dirty="0" smtClean="0"/>
              <a:t>Springs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xmlns="" val="16633390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7006169" y="2742170"/>
            <a:ext cx="3762900" cy="3391373"/>
          </a:xfrm>
        </p:spPr>
      </p:pic>
      <p:sp>
        <p:nvSpPr>
          <p:cNvPr id="2" name="Title 1"/>
          <p:cNvSpPr>
            <a:spLocks noGrp="1"/>
          </p:cNvSpPr>
          <p:nvPr>
            <p:ph type="title"/>
          </p:nvPr>
        </p:nvSpPr>
        <p:spPr/>
        <p:txBody>
          <a:bodyPr/>
          <a:lstStyle/>
          <a:p>
            <a:r>
              <a:rPr lang="en-US" dirty="0" smtClean="0"/>
              <a:t>Deformables</a:t>
            </a:r>
            <a:endParaRPr lang="en-US" dirty="0"/>
          </a:p>
        </p:txBody>
      </p:sp>
      <p:sp>
        <p:nvSpPr>
          <p:cNvPr id="3" name="Text Placeholder 2"/>
          <p:cNvSpPr>
            <a:spLocks noGrp="1"/>
          </p:cNvSpPr>
          <p:nvPr>
            <p:ph type="body" idx="1"/>
          </p:nvPr>
        </p:nvSpPr>
        <p:spPr/>
        <p:txBody>
          <a:bodyPr/>
          <a:lstStyle/>
          <a:p>
            <a:pPr algn="ctr"/>
            <a:r>
              <a:rPr lang="en-US" dirty="0" smtClean="0"/>
              <a:t>Mass Aggregate Model</a:t>
            </a:r>
            <a:endParaRPr lang="en-US" dirty="0"/>
          </a:p>
        </p:txBody>
      </p:sp>
      <p:sp>
        <p:nvSpPr>
          <p:cNvPr id="4" name="Text Placeholder 3"/>
          <p:cNvSpPr>
            <a:spLocks noGrp="1"/>
          </p:cNvSpPr>
          <p:nvPr>
            <p:ph type="body" sz="half" idx="3"/>
          </p:nvPr>
        </p:nvSpPr>
        <p:spPr/>
        <p:txBody>
          <a:bodyPr/>
          <a:lstStyle/>
          <a:p>
            <a:pPr algn="ctr"/>
            <a:r>
              <a:rPr lang="en-US" dirty="0" smtClean="0"/>
              <a:t>Continuum Model</a:t>
            </a:r>
            <a:endParaRPr lang="en-US" dirty="0"/>
          </a:p>
        </p:txBody>
      </p:sp>
      <p:pic>
        <p:nvPicPr>
          <p:cNvPr id="9" name="Picture 8"/>
          <p:cNvPicPr>
            <a:picLocks noChangeAspect="1"/>
          </p:cNvPicPr>
          <p:nvPr/>
        </p:nvPicPr>
        <p:blipFill>
          <a:blip r:embed="rId4"/>
          <a:stretch>
            <a:fillRect/>
          </a:stretch>
        </p:blipFill>
        <p:spPr>
          <a:xfrm>
            <a:off x="1650999" y="2697628"/>
            <a:ext cx="3478743" cy="3480455"/>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xmlns="" val="22484073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2161280" y="3587714"/>
            <a:ext cx="1156180" cy="2122386"/>
          </a:xfrm>
          <a:prstGeom prst="rect">
            <a:avLst/>
          </a:prstGeom>
        </p:spPr>
      </p:pic>
      <p:pic>
        <p:nvPicPr>
          <p:cNvPr id="20" name="Picture 19"/>
          <p:cNvPicPr>
            <a:picLocks noChangeAspect="1"/>
          </p:cNvPicPr>
          <p:nvPr/>
        </p:nvPicPr>
        <p:blipFill>
          <a:blip r:embed="rId4"/>
          <a:stretch>
            <a:fillRect/>
          </a:stretch>
        </p:blipFill>
        <p:spPr>
          <a:xfrm>
            <a:off x="8341842" y="4050421"/>
            <a:ext cx="672238" cy="1171899"/>
          </a:xfrm>
          <a:prstGeom prst="rect">
            <a:avLst/>
          </a:prstGeom>
        </p:spPr>
      </p:pic>
      <p:sp>
        <p:nvSpPr>
          <p:cNvPr id="2" name="Title 1"/>
          <p:cNvSpPr>
            <a:spLocks noGrp="1"/>
          </p:cNvSpPr>
          <p:nvPr>
            <p:ph type="title"/>
          </p:nvPr>
        </p:nvSpPr>
        <p:spPr/>
        <p:txBody>
          <a:bodyPr/>
          <a:lstStyle/>
          <a:p>
            <a:r>
              <a:rPr lang="en-US" dirty="0" smtClean="0"/>
              <a:t>Jakobsen Constraint</a:t>
            </a:r>
            <a:endParaRPr lang="en-US" dirty="0"/>
          </a:p>
        </p:txBody>
      </p:sp>
      <p:sp>
        <p:nvSpPr>
          <p:cNvPr id="3" name="Content Placeholder 2"/>
          <p:cNvSpPr>
            <a:spLocks noGrp="1"/>
          </p:cNvSpPr>
          <p:nvPr>
            <p:ph idx="1"/>
          </p:nvPr>
        </p:nvSpPr>
        <p:spPr>
          <a:xfrm>
            <a:off x="609600" y="1947606"/>
            <a:ext cx="10972800" cy="4389120"/>
          </a:xfrm>
        </p:spPr>
        <p:txBody>
          <a:bodyPr/>
          <a:lstStyle/>
          <a:p>
            <a:r>
              <a:rPr lang="en-US" dirty="0" smtClean="0"/>
              <a:t>Model everything as point masses</a:t>
            </a:r>
          </a:p>
          <a:p>
            <a:r>
              <a:rPr lang="en-US" dirty="0" smtClean="0"/>
              <a:t>Connected with infinite stiffness springs</a:t>
            </a:r>
          </a:p>
          <a:p>
            <a:r>
              <a:rPr lang="en-US" dirty="0" smtClean="0"/>
              <a:t>Verlet integration</a:t>
            </a:r>
          </a:p>
          <a:p>
            <a:endParaRPr lang="en-US" dirty="0"/>
          </a:p>
        </p:txBody>
      </p:sp>
      <p:sp>
        <p:nvSpPr>
          <p:cNvPr id="96" name="Rectangle 95"/>
          <p:cNvSpPr/>
          <p:nvPr/>
        </p:nvSpPr>
        <p:spPr>
          <a:xfrm>
            <a:off x="1012371" y="3382833"/>
            <a:ext cx="9677400" cy="2797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ight Arrow 119"/>
          <p:cNvSpPr/>
          <p:nvPr/>
        </p:nvSpPr>
        <p:spPr>
          <a:xfrm>
            <a:off x="4005173" y="4466570"/>
            <a:ext cx="718457" cy="364671"/>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ight Arrow 120"/>
          <p:cNvSpPr/>
          <p:nvPr/>
        </p:nvSpPr>
        <p:spPr>
          <a:xfrm rot="10800000">
            <a:off x="6749036" y="4466570"/>
            <a:ext cx="718457" cy="364671"/>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1831520" y="5668275"/>
            <a:ext cx="1981200" cy="369332"/>
          </a:xfrm>
          <a:prstGeom prst="rect">
            <a:avLst/>
          </a:prstGeom>
          <a:noFill/>
        </p:spPr>
        <p:txBody>
          <a:bodyPr wrap="square" rtlCol="0">
            <a:spAutoFit/>
          </a:bodyPr>
          <a:lstStyle/>
          <a:p>
            <a:r>
              <a:rPr lang="en-US" dirty="0" smtClean="0"/>
              <a:t>Distance too large</a:t>
            </a:r>
            <a:endParaRPr lang="en-US" dirty="0"/>
          </a:p>
        </p:txBody>
      </p:sp>
      <p:sp>
        <p:nvSpPr>
          <p:cNvPr id="132" name="TextBox 131"/>
          <p:cNvSpPr txBox="1"/>
          <p:nvPr/>
        </p:nvSpPr>
        <p:spPr>
          <a:xfrm>
            <a:off x="7541077" y="5667186"/>
            <a:ext cx="1981200" cy="369332"/>
          </a:xfrm>
          <a:prstGeom prst="rect">
            <a:avLst/>
          </a:prstGeom>
          <a:noFill/>
        </p:spPr>
        <p:txBody>
          <a:bodyPr wrap="square" rtlCol="0">
            <a:spAutoFit/>
          </a:bodyPr>
          <a:lstStyle/>
          <a:p>
            <a:r>
              <a:rPr lang="en-US" dirty="0" smtClean="0"/>
              <a:t>Distance to short</a:t>
            </a:r>
            <a:endParaRPr lang="en-US" dirty="0"/>
          </a:p>
        </p:txBody>
      </p:sp>
      <p:sp>
        <p:nvSpPr>
          <p:cNvPr id="133" name="TextBox 132"/>
          <p:cNvSpPr txBox="1"/>
          <p:nvPr/>
        </p:nvSpPr>
        <p:spPr>
          <a:xfrm>
            <a:off x="4834617" y="5667186"/>
            <a:ext cx="1981200" cy="369332"/>
          </a:xfrm>
          <a:prstGeom prst="rect">
            <a:avLst/>
          </a:prstGeom>
          <a:noFill/>
        </p:spPr>
        <p:txBody>
          <a:bodyPr wrap="square" rtlCol="0">
            <a:spAutoFit/>
          </a:bodyPr>
          <a:lstStyle/>
          <a:p>
            <a:r>
              <a:rPr lang="en-US" dirty="0" smtClean="0"/>
              <a:t>Correct distance</a:t>
            </a:r>
            <a:endParaRPr lang="en-US" dirty="0"/>
          </a:p>
        </p:txBody>
      </p:sp>
      <p:sp>
        <p:nvSpPr>
          <p:cNvPr id="4" name="TextBox 3"/>
          <p:cNvSpPr txBox="1"/>
          <p:nvPr/>
        </p:nvSpPr>
        <p:spPr>
          <a:xfrm>
            <a:off x="5825217" y="1328778"/>
            <a:ext cx="981076" cy="369332"/>
          </a:xfrm>
          <a:prstGeom prst="rect">
            <a:avLst/>
          </a:prstGeom>
          <a:noFill/>
        </p:spPr>
        <p:txBody>
          <a:bodyPr wrap="square" rtlCol="0">
            <a:spAutoFit/>
          </a:bodyPr>
          <a:lstStyle/>
          <a:p>
            <a:r>
              <a:rPr lang="en-US" dirty="0" smtClean="0">
                <a:solidFill>
                  <a:schemeClr val="bg1">
                    <a:lumMod val="65000"/>
                  </a:schemeClr>
                </a:solidFill>
              </a:rPr>
              <a:t>[Jak03]</a:t>
            </a:r>
            <a:endParaRPr lang="en-US" dirty="0">
              <a:solidFill>
                <a:schemeClr val="bg1">
                  <a:lumMod val="65000"/>
                </a:schemeClr>
              </a:solidFill>
            </a:endParaRPr>
          </a:p>
        </p:txBody>
      </p:sp>
      <p:pic>
        <p:nvPicPr>
          <p:cNvPr id="17" name="Picture 16"/>
          <p:cNvPicPr>
            <a:picLocks noChangeAspect="1"/>
          </p:cNvPicPr>
          <p:nvPr/>
        </p:nvPicPr>
        <p:blipFill>
          <a:blip r:embed="rId5"/>
          <a:stretch>
            <a:fillRect/>
          </a:stretch>
        </p:blipFill>
        <p:spPr>
          <a:xfrm>
            <a:off x="5396615" y="4075492"/>
            <a:ext cx="657857" cy="1146828"/>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xmlns="" val="38504487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5" idx="1"/>
            <a:endCxn id="6" idx="1"/>
          </p:cNvCxnSpPr>
          <p:nvPr/>
        </p:nvCxnSpPr>
        <p:spPr>
          <a:xfrm>
            <a:off x="2102150" y="2388853"/>
            <a:ext cx="375557" cy="642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r>
              <a:rPr lang="en-US" dirty="0" smtClean="0"/>
              <a:t>Collision resolved by snapping points to surface</a:t>
            </a:r>
          </a:p>
          <a:p>
            <a:endParaRPr lang="en-US" dirty="0" smtClean="0"/>
          </a:p>
          <a:p>
            <a:endParaRPr lang="en-US" dirty="0"/>
          </a:p>
          <a:p>
            <a:endParaRPr lang="en-US" dirty="0" smtClean="0"/>
          </a:p>
          <a:p>
            <a:r>
              <a:rPr lang="en-US" dirty="0" smtClean="0"/>
              <a:t>Velocity implicitly fixed from Verlet</a:t>
            </a:r>
            <a:endParaRPr lang="en-US" dirty="0"/>
          </a:p>
          <a:p>
            <a:pPr marL="0" indent="0">
              <a:buNone/>
            </a:pPr>
            <a:r>
              <a:rPr lang="en-US" dirty="0" smtClean="0"/>
              <a:t>Can also be used to model articulate bodies</a:t>
            </a:r>
            <a:endParaRPr lang="en-US" dirty="0"/>
          </a:p>
        </p:txBody>
      </p:sp>
      <p:cxnSp>
        <p:nvCxnSpPr>
          <p:cNvPr id="39" name="Straight Connector 38"/>
          <p:cNvCxnSpPr>
            <a:stCxn id="37" idx="1"/>
            <a:endCxn id="38" idx="5"/>
          </p:cNvCxnSpPr>
          <p:nvPr/>
        </p:nvCxnSpPr>
        <p:spPr>
          <a:xfrm>
            <a:off x="6433311" y="2639930"/>
            <a:ext cx="811488" cy="542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Jakobsen Constraint</a:t>
            </a:r>
            <a:endParaRPr lang="en-US" dirty="0"/>
          </a:p>
        </p:txBody>
      </p:sp>
      <p:sp>
        <p:nvSpPr>
          <p:cNvPr id="4" name="Rectangle 3"/>
          <p:cNvSpPr/>
          <p:nvPr/>
        </p:nvSpPr>
        <p:spPr>
          <a:xfrm>
            <a:off x="1371600" y="3222924"/>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614" y="2371317"/>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460171" y="3014011"/>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5392492" y="2583416"/>
            <a:ext cx="653143" cy="3573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728271" y="3220516"/>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826521" y="3384831"/>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3075128" y="2583416"/>
            <a:ext cx="653143" cy="3573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826521" y="3081112"/>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30" idx="0"/>
            <a:endCxn id="35" idx="4"/>
          </p:cNvCxnSpPr>
          <p:nvPr/>
        </p:nvCxnSpPr>
        <p:spPr>
          <a:xfrm flipV="1">
            <a:off x="4886393" y="3200855"/>
            <a:ext cx="0" cy="18397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044342" y="3220516"/>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415775" y="2622394"/>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097584" y="4808191"/>
            <a:ext cx="3477110" cy="1771897"/>
          </a:xfrm>
          <a:prstGeom prst="rect">
            <a:avLst/>
          </a:prstGeom>
        </p:spPr>
      </p:pic>
      <p:cxnSp>
        <p:nvCxnSpPr>
          <p:cNvPr id="32" name="Straight Connector 31"/>
          <p:cNvCxnSpPr>
            <a:stCxn id="28" idx="1"/>
            <a:endCxn id="30" idx="1"/>
          </p:cNvCxnSpPr>
          <p:nvPr/>
        </p:nvCxnSpPr>
        <p:spPr>
          <a:xfrm>
            <a:off x="4468500" y="2759673"/>
            <a:ext cx="375557" cy="642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142592" y="3080028"/>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450964" y="2742137"/>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xmlns="" val="38926706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Mass Aggregate</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dirty="0" smtClean="0"/>
                  <a:t>Nodal point masses connected by springs</a:t>
                </a:r>
              </a:p>
              <a:p>
                <a:pPr lvl="1"/>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𝐹</m:t>
                        </m:r>
                      </m:e>
                    </m:acc>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𝑘𝑥</m:t>
                    </m:r>
                  </m:oMath>
                </a14:m>
                <a:endParaRPr lang="en-US" dirty="0" smtClean="0"/>
              </a:p>
              <a:p>
                <a:r>
                  <a:rPr lang="en-US" dirty="0" smtClean="0"/>
                  <a:t>Commonly used for cloth</a:t>
                </a:r>
              </a:p>
              <a:p>
                <a:r>
                  <a:rPr lang="en-US" dirty="0" smtClean="0"/>
                  <a:t>Stability issues with stiff systems</a:t>
                </a:r>
              </a:p>
              <a:p>
                <a:pPr lvl="1"/>
                <a:r>
                  <a:rPr lang="en-US" dirty="0" smtClean="0"/>
                  <a:t>Stiffness bound by the timestep</a:t>
                </a:r>
              </a:p>
              <a:p>
                <a:r>
                  <a:rPr lang="en-US" dirty="0" smtClean="0"/>
                  <a:t>Un-intuitive material properties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67" t="-1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 name="Rectangle 3"/>
              <p:cNvSpPr/>
              <p:nvPr/>
            </p:nvSpPr>
            <p:spPr>
              <a:xfrm>
                <a:off x="7783286" y="1935480"/>
                <a:ext cx="3265714" cy="16437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𝐹</m:t>
                          </m:r>
                        </m:e>
                      </m:acc>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𝑘</m:t>
                          </m:r>
                        </m:e>
                        <m:sub>
                          <m:r>
                            <a:rPr lang="en-US" i="1">
                              <a:solidFill>
                                <a:schemeClr val="tx1"/>
                              </a:solidFill>
                              <a:latin typeface="Cambria Math" panose="02040503050406030204" pitchFamily="18" charset="0"/>
                            </a:rPr>
                            <m:t>𝑠</m:t>
                          </m:r>
                        </m:sub>
                      </m:sSub>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𝑙</m:t>
                          </m:r>
                        </m:e>
                      </m:d>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num>
                        <m:den>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e>
                          </m:d>
                        </m:den>
                      </m:f>
                    </m:oMath>
                  </m:oMathPara>
                </a14:m>
                <a:endParaRPr lang="en-US" dirty="0">
                  <a:solidFill>
                    <a:schemeClr val="tx1"/>
                  </a:solidFill>
                </a:endParaRPr>
              </a:p>
              <a:p>
                <a:pPr lvl="1"/>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𝐹</m:t>
                              </m:r>
                            </m:e>
                          </m:acc>
                        </m:e>
                        <m:sub>
                          <m:r>
                            <a:rPr lang="en-US" i="1">
                              <a:solidFill>
                                <a:schemeClr val="tx1"/>
                              </a:solidFill>
                              <a:latin typeface="Cambria Math" panose="02040503050406030204" pitchFamily="18" charset="0"/>
                            </a:rPr>
                            <m:t>𝑑</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𝑘</m:t>
                          </m:r>
                        </m:e>
                        <m:sub>
                          <m:r>
                            <a:rPr lang="en-US" i="1">
                              <a:solidFill>
                                <a:schemeClr val="tx1"/>
                              </a:solidFill>
                              <a:latin typeface="Cambria Math" panose="02040503050406030204" pitchFamily="18" charset="0"/>
                            </a:rPr>
                            <m:t>𝑑</m:t>
                          </m:r>
                        </m:sub>
                      </m:sSub>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𝑖𝑗</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num>
                        <m:den>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e>
                          </m:d>
                        </m:den>
                      </m:f>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oMath>
                  </m:oMathPara>
                </a14:m>
                <a:endParaRPr lang="en-US" dirty="0">
                  <a:solidFill>
                    <a:schemeClr val="tx1"/>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7783286" y="1935480"/>
                <a:ext cx="3265714" cy="1643742"/>
              </a:xfrm>
              <a:prstGeom prst="rect">
                <a:avLst/>
              </a:prstGeom>
              <a:blipFill rotWithShape="0">
                <a:blip r:embed="rId4"/>
                <a:stretch>
                  <a:fillRect/>
                </a:stretch>
              </a:blipFill>
              <a:ln w="19050">
                <a:solidFill>
                  <a:schemeClr val="tx1"/>
                </a:solid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xmlns="" val="29366553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Pressure Model Soft Bodies</a:t>
            </a:r>
            <a:endParaRPr lang="en-US" dirty="0"/>
          </a:p>
        </p:txBody>
      </p:sp>
      <p:sp>
        <p:nvSpPr>
          <p:cNvPr id="3" name="Content Placeholder 2"/>
          <p:cNvSpPr>
            <a:spLocks noGrp="1"/>
          </p:cNvSpPr>
          <p:nvPr>
            <p:ph idx="1"/>
          </p:nvPr>
        </p:nvSpPr>
        <p:spPr/>
        <p:txBody>
          <a:bodyPr/>
          <a:lstStyle/>
          <a:p>
            <a:pPr marL="0" indent="0">
              <a:buNone/>
            </a:pPr>
            <a:r>
              <a:rPr lang="en-US" dirty="0" smtClean="0"/>
              <a:t>Spring system with a pressure force inside – </a:t>
            </a:r>
            <a:r>
              <a:rPr lang="en-US" dirty="0" smtClean="0">
                <a:solidFill>
                  <a:schemeClr val="bg1">
                    <a:lumMod val="65000"/>
                  </a:schemeClr>
                </a:solidFill>
              </a:rPr>
              <a:t>[Mat04]</a:t>
            </a: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14346" y="2617610"/>
            <a:ext cx="3405831" cy="3364498"/>
          </a:xfrm>
          <a:prstGeom prst="rect">
            <a:avLst/>
          </a:prstGeom>
        </p:spPr>
      </p:pic>
      <p:grpSp>
        <p:nvGrpSpPr>
          <p:cNvPr id="9" name="Group 8"/>
          <p:cNvGrpSpPr/>
          <p:nvPr/>
        </p:nvGrpSpPr>
        <p:grpSpPr>
          <a:xfrm>
            <a:off x="6556508" y="2600907"/>
            <a:ext cx="4394520" cy="3222952"/>
            <a:chOff x="6556508" y="2600907"/>
            <a:chExt cx="4394520" cy="3222952"/>
          </a:xfrm>
        </p:grpSpPr>
        <p:sp>
          <p:nvSpPr>
            <p:cNvPr id="4" name="Dodecagon 3"/>
            <p:cNvSpPr/>
            <p:nvPr/>
          </p:nvSpPr>
          <p:spPr>
            <a:xfrm>
              <a:off x="6960384" y="3389873"/>
              <a:ext cx="2433986" cy="2433986"/>
            </a:xfrm>
            <a:prstGeom prst="dodec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794466" y="4403664"/>
              <a:ext cx="1120346" cy="369332"/>
            </a:xfrm>
            <a:prstGeom prst="rect">
              <a:avLst/>
            </a:prstGeom>
            <a:noFill/>
          </p:spPr>
          <p:txBody>
            <a:bodyPr wrap="square" rtlCol="0">
              <a:spAutoFit/>
            </a:bodyPr>
            <a:lstStyle/>
            <a:p>
              <a:r>
                <a:rPr lang="en-US" dirty="0" smtClean="0"/>
                <a:t>Volume</a:t>
              </a:r>
              <a:endParaRPr lang="en-US" dirty="0"/>
            </a:p>
          </p:txBody>
        </p:sp>
        <p:cxnSp>
          <p:nvCxnSpPr>
            <p:cNvPr id="13" name="Straight Arrow Connector 12"/>
            <p:cNvCxnSpPr/>
            <p:nvPr/>
          </p:nvCxnSpPr>
          <p:spPr>
            <a:xfrm flipV="1">
              <a:off x="9229981" y="3757827"/>
              <a:ext cx="328777" cy="2095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9459684" y="4256316"/>
              <a:ext cx="339370" cy="6640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9873637" y="4299859"/>
              <a:ext cx="1077391" cy="369332"/>
            </a:xfrm>
            <a:prstGeom prst="rect">
              <a:avLst/>
            </a:prstGeom>
            <a:noFill/>
          </p:spPr>
          <p:txBody>
            <a:bodyPr wrap="square" rtlCol="0">
              <a:spAutoFit/>
            </a:bodyPr>
            <a:lstStyle/>
            <a:p>
              <a:r>
                <a:rPr lang="en-US" dirty="0" smtClean="0"/>
                <a:t>Area</a:t>
              </a:r>
              <a:endParaRPr lang="en-US" dirty="0"/>
            </a:p>
          </p:txBody>
        </p:sp>
        <p:sp>
          <p:nvSpPr>
            <p:cNvPr id="14" name="TextBox 13"/>
            <p:cNvSpPr txBox="1"/>
            <p:nvPr/>
          </p:nvSpPr>
          <p:spPr>
            <a:xfrm>
              <a:off x="9370024" y="3389184"/>
              <a:ext cx="1120346" cy="369332"/>
            </a:xfrm>
            <a:prstGeom prst="rect">
              <a:avLst/>
            </a:prstGeom>
            <a:noFill/>
          </p:spPr>
          <p:txBody>
            <a:bodyPr wrap="square" rtlCol="0">
              <a:spAutoFit/>
            </a:bodyPr>
            <a:lstStyle/>
            <a:p>
              <a:r>
                <a:rPr lang="en-US" dirty="0" smtClean="0"/>
                <a:t>Normal</a:t>
              </a:r>
              <a:endParaRPr lang="en-US" dirty="0"/>
            </a:p>
          </p:txBody>
        </p:sp>
        <mc:AlternateContent xmlns:mc="http://schemas.openxmlformats.org/markup-compatibility/2006">
          <mc:Choice xmlns:a14="http://schemas.microsoft.com/office/drawing/2010/main" xmlns="" Requires="a14">
            <p:sp>
              <p:nvSpPr>
                <p:cNvPr id="6" name="TextBox 5"/>
                <p:cNvSpPr txBox="1"/>
                <p:nvPr/>
              </p:nvSpPr>
              <p:spPr>
                <a:xfrm>
                  <a:off x="6556508" y="2600907"/>
                  <a:ext cx="3436427" cy="612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m:rPr>
                                    <m:sty m:val="p"/>
                                  </m:rPr>
                                  <a:rPr lang="en-US">
                                    <a:latin typeface="Cambria Math" panose="02040503050406030204" pitchFamily="18" charset="0"/>
                                  </a:rPr>
                                  <m:t>F</m:t>
                                </m:r>
                              </m:e>
                            </m:acc>
                          </m:e>
                          <m:sub>
                            <m:r>
                              <a:rPr lang="en-US" i="1">
                                <a:latin typeface="Cambria Math" panose="02040503050406030204" pitchFamily="18" charset="0"/>
                              </a:rPr>
                              <m:t>𝑝</m:t>
                            </m:r>
                          </m:sub>
                        </m:sSub>
                        <m:r>
                          <a:rPr lang="en-US" i="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m:rPr>
                                <m:sty m:val="p"/>
                              </m:rPr>
                              <a:rPr lang="en-US">
                                <a:latin typeface="Cambria Math" panose="02040503050406030204" pitchFamily="18" charset="0"/>
                              </a:rPr>
                              <m:t>V</m:t>
                            </m:r>
                          </m:den>
                        </m:f>
                        <m:r>
                          <m:rPr>
                            <m:sty m:val="p"/>
                          </m:rPr>
                          <a:rPr lang="en-US">
                            <a:latin typeface="Cambria Math" panose="02040503050406030204" pitchFamily="18" charset="0"/>
                          </a:rPr>
                          <m:t>Area</m:t>
                        </m:r>
                        <m:r>
                          <a:rPr lang="en-US">
                            <a:latin typeface="Cambria Math" panose="02040503050406030204" pitchFamily="18" charset="0"/>
                          </a:rPr>
                          <m:t>∗</m:t>
                        </m:r>
                        <m:r>
                          <m:rPr>
                            <m:sty m:val="p"/>
                          </m:rPr>
                          <a:rPr lang="en-US">
                            <a:latin typeface="Cambria Math" panose="02040503050406030204" pitchFamily="18" charset="0"/>
                          </a:rPr>
                          <m:t>Pressure</m:t>
                        </m:r>
                        <m:r>
                          <a:rPr lang="en-US">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panose="02040503050406030204" pitchFamily="18" charset="0"/>
                              </a:rPr>
                              <m:t>n</m:t>
                            </m:r>
                          </m:e>
                        </m:acc>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6556508" y="2600907"/>
                  <a:ext cx="3436427" cy="612796"/>
                </a:xfrm>
                <a:prstGeom prst="rect">
                  <a:avLst/>
                </a:prstGeom>
                <a:blipFill rotWithShape="0">
                  <a:blip r:embed="rId4"/>
                  <a:stretch>
                    <a:fillRect/>
                  </a:stretch>
                </a:blipFill>
              </p:spPr>
              <p:txBody>
                <a:bodyPr/>
                <a:lstStyle/>
                <a:p>
                  <a:r>
                    <a:rPr lang="en-US">
                      <a:noFill/>
                    </a:rPr>
                    <a:t> </a:t>
                  </a:r>
                </a:p>
              </p:txBody>
            </p:sp>
          </mc:Fallback>
        </mc:AlternateContent>
      </p:grpSp>
      <p:sp>
        <p:nvSpPr>
          <p:cNvPr id="10" name="Slide Number Placeholder 9"/>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xmlns="" val="2938276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Element Method</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dirty="0" smtClean="0"/>
                  <a:t>Evaluates the continuum of the object</a:t>
                </a:r>
              </a:p>
              <a:p>
                <a:pPr lvl="1"/>
                <a:r>
                  <a:rPr lang="en-US" dirty="0" smtClean="0"/>
                  <a:t>Solves the generalized form of Hooke’s Law:</a:t>
                </a:r>
              </a:p>
              <a:p>
                <a:pPr lvl="2"/>
                <a14:m>
                  <m:oMath xmlns:m="http://schemas.openxmlformats.org/officeDocument/2006/math">
                    <m:r>
                      <a:rPr lang="en-US" b="1" i="1" smtClean="0">
                        <a:latin typeface="Cambria Math" panose="02040503050406030204" pitchFamily="18" charset="0"/>
                      </a:rPr>
                      <m:t>𝑲</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𝑓</m:t>
                            </m:r>
                          </m:e>
                        </m:acc>
                      </m:e>
                      <m:sub>
                        <m:r>
                          <a:rPr lang="en-US" b="0" i="1" dirty="0" smtClean="0">
                            <a:latin typeface="Cambria Math" panose="02040503050406030204" pitchFamily="18" charset="0"/>
                          </a:rPr>
                          <m:t>𝑒𝑥𝑡</m:t>
                        </m:r>
                      </m:sub>
                    </m:sSub>
                  </m:oMath>
                </a14:m>
                <a:endParaRPr lang="en-US" dirty="0" smtClean="0"/>
              </a:p>
              <a:p>
                <a:r>
                  <a:rPr lang="en-US" dirty="0" smtClean="0"/>
                  <a:t>FEM has:</a:t>
                </a:r>
              </a:p>
              <a:p>
                <a:pPr lvl="1"/>
                <a:r>
                  <a:rPr lang="en-US" dirty="0" smtClean="0"/>
                  <a:t>Robust Deformation</a:t>
                </a:r>
              </a:p>
              <a:p>
                <a:pPr lvl="1"/>
                <a:r>
                  <a:rPr lang="en-US" dirty="0" smtClean="0"/>
                  <a:t>Plasticity</a:t>
                </a:r>
              </a:p>
              <a:p>
                <a:pPr lvl="1"/>
                <a:r>
                  <a:rPr lang="en-US" dirty="0" smtClean="0"/>
                  <a:t>Fracture</a:t>
                </a:r>
              </a:p>
              <a:p>
                <a:pPr lvl="1"/>
                <a:r>
                  <a:rPr lang="en-US" dirty="0" smtClean="0"/>
                  <a:t>Realistic material properties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67" t="-1250"/>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638235" y="2944012"/>
            <a:ext cx="4944165" cy="2372056"/>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xmlns="" val="22597327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 improvements</a:t>
            </a:r>
            <a:endParaRPr lang="en-US" dirty="0"/>
          </a:p>
        </p:txBody>
      </p:sp>
      <p:sp>
        <p:nvSpPr>
          <p:cNvPr id="3" name="Content Placeholder 2"/>
          <p:cNvSpPr>
            <a:spLocks noGrp="1"/>
          </p:cNvSpPr>
          <p:nvPr>
            <p:ph idx="1"/>
          </p:nvPr>
        </p:nvSpPr>
        <p:spPr/>
        <p:txBody>
          <a:bodyPr>
            <a:normAutofit lnSpcReduction="10000"/>
          </a:bodyPr>
          <a:lstStyle/>
          <a:p>
            <a:r>
              <a:rPr lang="en-US" dirty="0" smtClean="0"/>
              <a:t>Linearized Green-Strain produces rotation artifacts</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Stiffness warping fixes this</a:t>
            </a:r>
          </a:p>
          <a:p>
            <a:pPr marL="850392" lvl="1" indent="-457200">
              <a:buFont typeface="+mj-lt"/>
              <a:buAutoNum type="arabicPeriod"/>
            </a:pPr>
            <a:r>
              <a:rPr lang="en-US" dirty="0" smtClean="0"/>
              <a:t>Compute the forces in an un-rotated frame</a:t>
            </a:r>
          </a:p>
          <a:p>
            <a:pPr marL="850392" lvl="1" indent="-457200">
              <a:buFont typeface="+mj-lt"/>
              <a:buAutoNum type="arabicPeriod"/>
            </a:pPr>
            <a:r>
              <a:rPr lang="en-US" dirty="0" smtClean="0"/>
              <a:t>Rotate the forces to the world frame</a:t>
            </a:r>
            <a:endParaRPr lang="en-US" dirty="0"/>
          </a:p>
        </p:txBody>
      </p:sp>
      <p:pic>
        <p:nvPicPr>
          <p:cNvPr id="4" name="Picture 3" descr="LinearizedStrain.png"/>
          <p:cNvPicPr/>
          <p:nvPr/>
        </p:nvPicPr>
        <p:blipFill>
          <a:blip r:embed="rId3" cstate="print"/>
          <a:stretch>
            <a:fillRect/>
          </a:stretch>
        </p:blipFill>
        <p:spPr>
          <a:xfrm rot="10800000">
            <a:off x="1629256" y="2987334"/>
            <a:ext cx="2984500" cy="1389380"/>
          </a:xfrm>
          <a:prstGeom prst="rect">
            <a:avLst/>
          </a:prstGeom>
          <a:ln>
            <a:solidFill>
              <a:schemeClr val="tx1"/>
            </a:solidFill>
          </a:ln>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269584" y="2552412"/>
            <a:ext cx="4018960" cy="2259224"/>
          </a:xfrm>
          <a:prstGeom prst="rect">
            <a:avLst/>
          </a:prstGeom>
        </p:spPr>
      </p:pic>
      <p:sp>
        <p:nvSpPr>
          <p:cNvPr id="7" name="TextBox 6"/>
          <p:cNvSpPr txBox="1"/>
          <p:nvPr/>
        </p:nvSpPr>
        <p:spPr>
          <a:xfrm>
            <a:off x="5825217" y="1328778"/>
            <a:ext cx="981076" cy="369332"/>
          </a:xfrm>
          <a:prstGeom prst="rect">
            <a:avLst/>
          </a:prstGeom>
          <a:noFill/>
        </p:spPr>
        <p:txBody>
          <a:bodyPr wrap="square" rtlCol="0">
            <a:spAutoFit/>
          </a:bodyPr>
          <a:lstStyle/>
          <a:p>
            <a:r>
              <a:rPr lang="en-US" dirty="0" smtClean="0">
                <a:solidFill>
                  <a:schemeClr val="bg1">
                    <a:lumMod val="65000"/>
                  </a:schemeClr>
                </a:solidFill>
              </a:rPr>
              <a:t>[Mul04]</a:t>
            </a:r>
            <a:endParaRPr lang="en-US" dirty="0">
              <a:solidFill>
                <a:schemeClr val="bg1">
                  <a:lumMod val="65000"/>
                </a:scheme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xmlns="" val="536666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Multi-Physics</a:t>
            </a:r>
            <a:endParaRPr lang="en-US" dirty="0"/>
          </a:p>
        </p:txBody>
      </p:sp>
      <p:sp>
        <p:nvSpPr>
          <p:cNvPr id="3" name="Content Placeholder 2"/>
          <p:cNvSpPr>
            <a:spLocks noGrp="1"/>
          </p:cNvSpPr>
          <p:nvPr>
            <p:ph idx="1"/>
          </p:nvPr>
        </p:nvSpPr>
        <p:spPr/>
        <p:txBody>
          <a:bodyPr/>
          <a:lstStyle/>
          <a:p>
            <a:r>
              <a:rPr lang="en-US" dirty="0" smtClean="0"/>
              <a:t>Many different ways to try to combine physics engines</a:t>
            </a:r>
          </a:p>
          <a:p>
            <a:r>
              <a:rPr lang="en-US" dirty="0" smtClean="0"/>
              <a:t>Two main categories to focus on:</a:t>
            </a:r>
          </a:p>
          <a:p>
            <a:pPr lvl="1"/>
            <a:r>
              <a:rPr lang="en-US" dirty="0" smtClean="0"/>
              <a:t>Coupling – Defining a pair-wise relationship for two systems</a:t>
            </a:r>
          </a:p>
          <a:p>
            <a:pPr lvl="1"/>
            <a:r>
              <a:rPr lang="en-US" dirty="0" smtClean="0"/>
              <a:t>Embedding – </a:t>
            </a:r>
            <a:r>
              <a:rPr lang="en-US" dirty="0" err="1" smtClean="0"/>
              <a:t>Proxying</a:t>
            </a:r>
            <a:r>
              <a:rPr lang="en-US" dirty="0" smtClean="0"/>
              <a:t> a system into the primary system</a:t>
            </a:r>
            <a:endParaRPr lang="en-US" dirty="0"/>
          </a:p>
        </p:txBody>
      </p:sp>
      <p:grpSp>
        <p:nvGrpSpPr>
          <p:cNvPr id="4" name="Group 3"/>
          <p:cNvGrpSpPr/>
          <p:nvPr/>
        </p:nvGrpSpPr>
        <p:grpSpPr>
          <a:xfrm>
            <a:off x="2743200" y="4112895"/>
            <a:ext cx="4419600" cy="1640518"/>
            <a:chOff x="6753225" y="2055370"/>
            <a:chExt cx="4419600" cy="1640518"/>
          </a:xfrm>
        </p:grpSpPr>
        <p:sp>
          <p:nvSpPr>
            <p:cNvPr id="5" name="TextBox 4"/>
            <p:cNvSpPr txBox="1"/>
            <p:nvPr/>
          </p:nvSpPr>
          <p:spPr>
            <a:xfrm>
              <a:off x="7158682" y="2055370"/>
              <a:ext cx="1309816" cy="369332"/>
            </a:xfrm>
            <a:prstGeom prst="rect">
              <a:avLst/>
            </a:prstGeom>
            <a:noFill/>
          </p:spPr>
          <p:txBody>
            <a:bodyPr wrap="square" rtlCol="0">
              <a:spAutoFit/>
            </a:bodyPr>
            <a:lstStyle/>
            <a:p>
              <a:r>
                <a:rPr lang="en-US" dirty="0" smtClean="0"/>
                <a:t>Coupling</a:t>
              </a:r>
              <a:endParaRPr lang="en-US" dirty="0"/>
            </a:p>
          </p:txBody>
        </p:sp>
        <p:sp>
          <p:nvSpPr>
            <p:cNvPr id="6" name="TextBox 5"/>
            <p:cNvSpPr txBox="1"/>
            <p:nvPr/>
          </p:nvSpPr>
          <p:spPr>
            <a:xfrm>
              <a:off x="9440563" y="2059518"/>
              <a:ext cx="1474572" cy="369332"/>
            </a:xfrm>
            <a:prstGeom prst="rect">
              <a:avLst/>
            </a:prstGeom>
            <a:noFill/>
          </p:spPr>
          <p:txBody>
            <a:bodyPr wrap="square" rtlCol="0">
              <a:spAutoFit/>
            </a:bodyPr>
            <a:lstStyle/>
            <a:p>
              <a:r>
                <a:rPr lang="en-US" dirty="0" smtClean="0"/>
                <a:t>Embedding</a:t>
              </a:r>
              <a:endParaRPr lang="en-US" dirty="0"/>
            </a:p>
          </p:txBody>
        </p:sp>
        <p:grpSp>
          <p:nvGrpSpPr>
            <p:cNvPr id="7" name="Group 6"/>
            <p:cNvGrpSpPr/>
            <p:nvPr/>
          </p:nvGrpSpPr>
          <p:grpSpPr>
            <a:xfrm>
              <a:off x="6753225" y="2552888"/>
              <a:ext cx="4419600" cy="1143000"/>
              <a:chOff x="1752600" y="609600"/>
              <a:chExt cx="4419600" cy="1143000"/>
            </a:xfrm>
          </p:grpSpPr>
          <p:sp>
            <p:nvSpPr>
              <p:cNvPr id="8" name="Rectangle 7"/>
              <p:cNvSpPr/>
              <p:nvPr/>
            </p:nvSpPr>
            <p:spPr>
              <a:xfrm>
                <a:off x="41910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9" name="Rectangle 8"/>
              <p:cNvSpPr/>
              <p:nvPr/>
            </p:nvSpPr>
            <p:spPr>
              <a:xfrm>
                <a:off x="41910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0" name="Rectangle 9"/>
              <p:cNvSpPr/>
              <p:nvPr/>
            </p:nvSpPr>
            <p:spPr>
              <a:xfrm>
                <a:off x="54864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1" name="Rectangle 10"/>
              <p:cNvSpPr/>
              <p:nvPr/>
            </p:nvSpPr>
            <p:spPr>
              <a:xfrm>
                <a:off x="54864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17526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3" name="Rectangle 12"/>
              <p:cNvSpPr/>
              <p:nvPr/>
            </p:nvSpPr>
            <p:spPr>
              <a:xfrm>
                <a:off x="17526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4" name="Rectangle 13"/>
              <p:cNvSpPr/>
              <p:nvPr/>
            </p:nvSpPr>
            <p:spPr>
              <a:xfrm>
                <a:off x="30480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5" name="Rectangle 14"/>
              <p:cNvSpPr/>
              <p:nvPr/>
            </p:nvSpPr>
            <p:spPr>
              <a:xfrm>
                <a:off x="30480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 name="Straight Arrow Connector 15"/>
              <p:cNvCxnSpPr>
                <a:stCxn id="13" idx="0"/>
                <a:endCxn id="12" idx="2"/>
              </p:cNvCxnSpPr>
              <p:nvPr/>
            </p:nvCxnSpPr>
            <p:spPr>
              <a:xfrm rot="5400000" flipH="1" flipV="1">
                <a:off x="1905000" y="1181100"/>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5" idx="1"/>
              </p:cNvCxnSpPr>
              <p:nvPr/>
            </p:nvCxnSpPr>
            <p:spPr>
              <a:xfrm>
                <a:off x="2438400" y="800100"/>
                <a:ext cx="609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2"/>
                <a:endCxn id="14" idx="0"/>
              </p:cNvCxnSpPr>
              <p:nvPr/>
            </p:nvCxnSpPr>
            <p:spPr>
              <a:xfrm rot="5400000">
                <a:off x="3200400" y="1181100"/>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4" idx="1"/>
              </p:cNvCxnSpPr>
              <p:nvPr/>
            </p:nvCxnSpPr>
            <p:spPr>
              <a:xfrm>
                <a:off x="2438400" y="1562100"/>
                <a:ext cx="609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438400" y="990600"/>
                <a:ext cx="6096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438400" y="990600"/>
                <a:ext cx="6096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4876800" y="9906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0"/>
                <a:endCxn id="8" idx="2"/>
              </p:cNvCxnSpPr>
              <p:nvPr/>
            </p:nvCxnSpPr>
            <p:spPr>
              <a:xfrm rot="5400000" flipH="1" flipV="1">
                <a:off x="4343400" y="1181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1"/>
                <a:endCxn id="8" idx="3"/>
              </p:cNvCxnSpPr>
              <p:nvPr/>
            </p:nvCxnSpPr>
            <p:spPr>
              <a:xfrm rot="10800000">
                <a:off x="4876800" y="8001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Arc 24"/>
              <p:cNvSpPr/>
              <p:nvPr/>
            </p:nvSpPr>
            <p:spPr>
              <a:xfrm>
                <a:off x="1861870" y="1430548"/>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a:off x="3158704" y="1421922"/>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p:cNvSpPr/>
              <p:nvPr/>
            </p:nvSpPr>
            <p:spPr>
              <a:xfrm>
                <a:off x="1853244" y="668548"/>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a:off x="3157270" y="659922"/>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9" name="Slide Number Placeholder 28"/>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xmlns="" val="1020744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 Bodies with Stacking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Text Placeholder 3"/>
          <p:cNvSpPr txBox="1">
            <a:spLocks/>
          </p:cNvSpPr>
          <p:nvPr/>
        </p:nvSpPr>
        <p:spPr>
          <a:xfrm>
            <a:off x="2789768" y="1847088"/>
            <a:ext cx="6114202" cy="654843"/>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defTabSz="914400">
              <a:buNone/>
            </a:pPr>
            <a:r>
              <a:rPr lang="en-US" dirty="0" smtClean="0"/>
              <a:t>Updated integration - </a:t>
            </a:r>
            <a:r>
              <a:rPr lang="en-US" dirty="0" smtClean="0">
                <a:solidFill>
                  <a:schemeClr val="bg1">
                    <a:lumMod val="65000"/>
                  </a:schemeClr>
                </a:solidFill>
                <a:latin typeface="Arial" panose="020B0604020202020204" pitchFamily="34" charset="0"/>
                <a:cs typeface="Arial" panose="020B0604020202020204" pitchFamily="34" charset="0"/>
              </a:rPr>
              <a:t>[Guendelman 03]</a:t>
            </a:r>
            <a:endParaRPr lang="en-US" dirty="0">
              <a:solidFill>
                <a:schemeClr val="bg1">
                  <a:lumMod val="65000"/>
                </a:schemeClr>
              </a:solidFill>
              <a:latin typeface="Arial" panose="020B0604020202020204" pitchFamily="34" charset="0"/>
              <a:cs typeface="Arial" panose="020B0604020202020204" pitchFamily="34" charset="0"/>
            </a:endParaRPr>
          </a:p>
        </p:txBody>
      </p:sp>
      <p:sp>
        <p:nvSpPr>
          <p:cNvPr id="6" name="Content Placeholder 5"/>
          <p:cNvSpPr txBox="1">
            <a:spLocks/>
          </p:cNvSpPr>
          <p:nvPr/>
        </p:nvSpPr>
        <p:spPr>
          <a:xfrm>
            <a:off x="2904068" y="2299514"/>
            <a:ext cx="5604932" cy="4302074"/>
          </a:xfrm>
          <a:prstGeom prst="rect">
            <a:avLst/>
          </a:prstGeom>
          <a:ln w="15875">
            <a:solidFill>
              <a:schemeClr val="tx1"/>
            </a:solidFill>
          </a:ln>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850392" lvl="1" indent="-457200" defTabSz="914400">
              <a:buFont typeface="+mj-lt"/>
              <a:buAutoNum type="arabicPeriod"/>
            </a:pPr>
            <a:r>
              <a:rPr lang="en-US" dirty="0" smtClean="0"/>
              <a:t>Detect Collision</a:t>
            </a:r>
          </a:p>
          <a:p>
            <a:pPr marL="850392" lvl="1" indent="-457200" defTabSz="914400">
              <a:buFont typeface="+mj-lt"/>
              <a:buAutoNum type="arabicPeriod"/>
            </a:pPr>
            <a:r>
              <a:rPr lang="en-US" dirty="0"/>
              <a:t>Resolve Dynamics </a:t>
            </a:r>
            <a:r>
              <a:rPr lang="en-US" dirty="0" smtClean="0"/>
              <a:t>(Collisions)</a:t>
            </a:r>
            <a:endParaRPr lang="en-US" dirty="0"/>
          </a:p>
          <a:p>
            <a:pPr marL="850392" lvl="1" indent="-457200" defTabSz="914400">
              <a:buFont typeface="+mj-lt"/>
              <a:buAutoNum type="arabicPeriod"/>
            </a:pPr>
            <a:r>
              <a:rPr lang="en-US" dirty="0" smtClean="0"/>
              <a:t>Kinematic Velocity Integration</a:t>
            </a:r>
          </a:p>
          <a:p>
            <a:pPr marL="850392" lvl="1" indent="-457200" defTabSz="914400">
              <a:buFont typeface="+mj-lt"/>
              <a:buAutoNum type="arabicPeriod"/>
            </a:pPr>
            <a:r>
              <a:rPr lang="en-US" dirty="0" smtClean="0"/>
              <a:t>Resolve Dynamics (Contacts)</a:t>
            </a:r>
          </a:p>
          <a:p>
            <a:pPr marL="1124712" lvl="2" indent="-457200" defTabSz="914400">
              <a:buFont typeface="+mj-lt"/>
              <a:buAutoNum type="alphaUcPeriod"/>
            </a:pPr>
            <a:r>
              <a:rPr lang="en-US" dirty="0" smtClean="0"/>
              <a:t>Shock Step</a:t>
            </a:r>
          </a:p>
          <a:p>
            <a:pPr marL="850392" lvl="1" indent="-457200" defTabSz="914400">
              <a:buFont typeface="+mj-lt"/>
              <a:buAutoNum type="arabicPeriod"/>
            </a:pPr>
            <a:r>
              <a:rPr lang="en-US" dirty="0"/>
              <a:t>Kinematic </a:t>
            </a:r>
            <a:r>
              <a:rPr lang="en-US" dirty="0" smtClean="0"/>
              <a:t>Position Integration</a:t>
            </a:r>
          </a:p>
          <a:p>
            <a:pPr defTabSz="914400"/>
            <a:endParaRPr lang="en-US" dirty="0"/>
          </a:p>
        </p:txBody>
      </p:sp>
      <p:grpSp>
        <p:nvGrpSpPr>
          <p:cNvPr id="7" name="Group 6"/>
          <p:cNvGrpSpPr/>
          <p:nvPr/>
        </p:nvGrpSpPr>
        <p:grpSpPr>
          <a:xfrm>
            <a:off x="3364699" y="4983357"/>
            <a:ext cx="1296031" cy="1492077"/>
            <a:chOff x="2159473" y="4684909"/>
            <a:chExt cx="1296031" cy="1492077"/>
          </a:xfrm>
        </p:grpSpPr>
        <p:grpSp>
          <p:nvGrpSpPr>
            <p:cNvPr id="8" name="Group 7"/>
            <p:cNvGrpSpPr/>
            <p:nvPr/>
          </p:nvGrpSpPr>
          <p:grpSpPr>
            <a:xfrm>
              <a:off x="2159473" y="4684909"/>
              <a:ext cx="1296030" cy="1116812"/>
              <a:chOff x="2159473" y="4684909"/>
              <a:chExt cx="1296030" cy="1116812"/>
            </a:xfrm>
          </p:grpSpPr>
          <p:sp>
            <p:nvSpPr>
              <p:cNvPr id="10" name="Rectangle 9"/>
              <p:cNvSpPr/>
              <p:nvPr/>
            </p:nvSpPr>
            <p:spPr>
              <a:xfrm>
                <a:off x="2159473" y="5196907"/>
                <a:ext cx="1296030" cy="604814"/>
              </a:xfrm>
              <a:prstGeom prst="rect">
                <a:avLst/>
              </a:prstGeom>
              <a:solidFill>
                <a:schemeClr val="tx2">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451009" y="4684909"/>
                <a:ext cx="583214" cy="583214"/>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V="1">
                <a:off x="2704852" y="5230416"/>
                <a:ext cx="62494" cy="6249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2159473" y="5807654"/>
              <a:ext cx="1296031" cy="369332"/>
            </a:xfrm>
            <a:prstGeom prst="rect">
              <a:avLst/>
            </a:prstGeom>
            <a:noFill/>
          </p:spPr>
          <p:txBody>
            <a:bodyPr wrap="square" rtlCol="0">
              <a:spAutoFit/>
            </a:bodyPr>
            <a:lstStyle/>
            <a:p>
              <a:pPr algn="ctr"/>
              <a:r>
                <a:rPr lang="en-US" dirty="0" smtClean="0"/>
                <a:t>Step 2</a:t>
              </a:r>
              <a:endParaRPr lang="en-US" dirty="0"/>
            </a:p>
          </p:txBody>
        </p:sp>
      </p:grpSp>
      <p:grpSp>
        <p:nvGrpSpPr>
          <p:cNvPr id="13" name="Group 12"/>
          <p:cNvGrpSpPr/>
          <p:nvPr/>
        </p:nvGrpSpPr>
        <p:grpSpPr>
          <a:xfrm>
            <a:off x="6546940" y="4983357"/>
            <a:ext cx="1296031" cy="1492077"/>
            <a:chOff x="2159473" y="4684909"/>
            <a:chExt cx="1296031" cy="1492077"/>
          </a:xfrm>
        </p:grpSpPr>
        <p:grpSp>
          <p:nvGrpSpPr>
            <p:cNvPr id="14" name="Group 13"/>
            <p:cNvGrpSpPr/>
            <p:nvPr/>
          </p:nvGrpSpPr>
          <p:grpSpPr>
            <a:xfrm>
              <a:off x="2159473" y="4684909"/>
              <a:ext cx="1296030" cy="1116812"/>
              <a:chOff x="2159473" y="4684909"/>
              <a:chExt cx="1296030" cy="1116812"/>
            </a:xfrm>
          </p:grpSpPr>
          <p:sp>
            <p:nvSpPr>
              <p:cNvPr id="16" name="Rectangle 15"/>
              <p:cNvSpPr/>
              <p:nvPr/>
            </p:nvSpPr>
            <p:spPr>
              <a:xfrm>
                <a:off x="2159473" y="5196907"/>
                <a:ext cx="1296030" cy="604814"/>
              </a:xfrm>
              <a:prstGeom prst="rect">
                <a:avLst/>
              </a:prstGeom>
              <a:solidFill>
                <a:schemeClr val="tx2">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51009" y="4684909"/>
                <a:ext cx="583214" cy="583214"/>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V="1">
                <a:off x="2704852" y="5230416"/>
                <a:ext cx="62494" cy="6249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2159473" y="5807654"/>
              <a:ext cx="1296031" cy="369332"/>
            </a:xfrm>
            <a:prstGeom prst="rect">
              <a:avLst/>
            </a:prstGeom>
            <a:noFill/>
          </p:spPr>
          <p:txBody>
            <a:bodyPr wrap="square" rtlCol="0">
              <a:spAutoFit/>
            </a:bodyPr>
            <a:lstStyle/>
            <a:p>
              <a:pPr algn="ctr"/>
              <a:r>
                <a:rPr lang="en-US" dirty="0" smtClean="0"/>
                <a:t>Step 4</a:t>
              </a:r>
              <a:endParaRPr lang="en-US" dirty="0"/>
            </a:p>
          </p:txBody>
        </p:sp>
      </p:grpSp>
      <p:grpSp>
        <p:nvGrpSpPr>
          <p:cNvPr id="19" name="Group 18"/>
          <p:cNvGrpSpPr/>
          <p:nvPr/>
        </p:nvGrpSpPr>
        <p:grpSpPr>
          <a:xfrm>
            <a:off x="4956438" y="4983357"/>
            <a:ext cx="1296031" cy="1492077"/>
            <a:chOff x="2159473" y="4684909"/>
            <a:chExt cx="1296031" cy="1492077"/>
          </a:xfrm>
        </p:grpSpPr>
        <p:grpSp>
          <p:nvGrpSpPr>
            <p:cNvPr id="20" name="Group 19"/>
            <p:cNvGrpSpPr/>
            <p:nvPr/>
          </p:nvGrpSpPr>
          <p:grpSpPr>
            <a:xfrm>
              <a:off x="2159473" y="4684909"/>
              <a:ext cx="1296030" cy="1116812"/>
              <a:chOff x="2159473" y="4684909"/>
              <a:chExt cx="1296030" cy="1116812"/>
            </a:xfrm>
          </p:grpSpPr>
          <p:sp>
            <p:nvSpPr>
              <p:cNvPr id="22" name="Rectangle 21"/>
              <p:cNvSpPr/>
              <p:nvPr/>
            </p:nvSpPr>
            <p:spPr>
              <a:xfrm>
                <a:off x="2159473" y="5196907"/>
                <a:ext cx="1296030" cy="604814"/>
              </a:xfrm>
              <a:prstGeom prst="rect">
                <a:avLst/>
              </a:prstGeom>
              <a:solidFill>
                <a:schemeClr val="tx2">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451009" y="4684909"/>
                <a:ext cx="583214" cy="583214"/>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2739065" y="5274056"/>
                <a:ext cx="0" cy="3755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flipV="1">
                <a:off x="2704852" y="5230416"/>
                <a:ext cx="62494" cy="6249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2159473" y="5807654"/>
              <a:ext cx="1296031" cy="369332"/>
            </a:xfrm>
            <a:prstGeom prst="rect">
              <a:avLst/>
            </a:prstGeom>
            <a:noFill/>
          </p:spPr>
          <p:txBody>
            <a:bodyPr wrap="square" rtlCol="0">
              <a:spAutoFit/>
            </a:bodyPr>
            <a:lstStyle/>
            <a:p>
              <a:pPr algn="ctr"/>
              <a:r>
                <a:rPr lang="en-US" dirty="0" smtClean="0"/>
                <a:t>Step 3</a:t>
              </a:r>
              <a:endParaRPr lang="en-US" dirty="0"/>
            </a:p>
          </p:txBody>
        </p:sp>
      </p:grpSp>
    </p:spTree>
    <p:extLst>
      <p:ext uri="{BB962C8B-B14F-4D97-AF65-F5344CB8AC3E}">
        <p14:creationId xmlns:p14="http://schemas.microsoft.com/office/powerpoint/2010/main" xmlns="" val="7301249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One-way Coupling</a:t>
            </a:r>
            <a:endParaRPr lang="en-US" dirty="0"/>
          </a:p>
        </p:txBody>
      </p:sp>
      <p:sp>
        <p:nvSpPr>
          <p:cNvPr id="3" name="Content Placeholder 2"/>
          <p:cNvSpPr>
            <a:spLocks noGrp="1"/>
          </p:cNvSpPr>
          <p:nvPr>
            <p:ph idx="1"/>
          </p:nvPr>
        </p:nvSpPr>
        <p:spPr/>
        <p:txBody>
          <a:bodyPr/>
          <a:lstStyle/>
          <a:p>
            <a:r>
              <a:rPr lang="en-US" dirty="0" smtClean="0"/>
              <a:t>One system does not affect the other</a:t>
            </a:r>
          </a:p>
          <a:p>
            <a:r>
              <a:rPr lang="en-US" dirty="0" smtClean="0"/>
              <a:t>Useful for several kinds of simulations:</a:t>
            </a:r>
          </a:p>
          <a:p>
            <a:pPr lvl="1"/>
            <a:r>
              <a:rPr lang="en-US" dirty="0" smtClean="0"/>
              <a:t>Large mass differences</a:t>
            </a:r>
          </a:p>
          <a:p>
            <a:pPr lvl="1"/>
            <a:r>
              <a:rPr lang="en-US" dirty="0" smtClean="0"/>
              <a:t>When one system is not important for the simulation</a:t>
            </a:r>
          </a:p>
          <a:p>
            <a:pPr lvl="2"/>
            <a:r>
              <a:rPr lang="en-US" dirty="0" smtClean="0"/>
              <a:t>Soil simulation </a:t>
            </a:r>
            <a:r>
              <a:rPr lang="en-US" dirty="0" smtClean="0">
                <a:solidFill>
                  <a:schemeClr val="bg1">
                    <a:lumMod val="75000"/>
                  </a:schemeClr>
                </a:solidFill>
              </a:rPr>
              <a:t>[Li93]</a:t>
            </a:r>
            <a:endParaRPr lang="en-US"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xmlns="" val="22334240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coupling</a:t>
            </a:r>
            <a:endParaRPr lang="en-US" dirty="0"/>
          </a:p>
        </p:txBody>
      </p:sp>
      <p:sp>
        <p:nvSpPr>
          <p:cNvPr id="3" name="Content Placeholder 2"/>
          <p:cNvSpPr>
            <a:spLocks noGrp="1"/>
          </p:cNvSpPr>
          <p:nvPr>
            <p:ph idx="1"/>
          </p:nvPr>
        </p:nvSpPr>
        <p:spPr/>
        <p:txBody>
          <a:bodyPr/>
          <a:lstStyle/>
          <a:p>
            <a:r>
              <a:rPr lang="en-US" dirty="0" smtClean="0"/>
              <a:t>The forces are applied equally to each system</a:t>
            </a:r>
          </a:p>
          <a:p>
            <a:r>
              <a:rPr lang="en-US" dirty="0" smtClean="0"/>
              <a:t>Generally uses a very accurate method of response</a:t>
            </a:r>
          </a:p>
          <a:p>
            <a:r>
              <a:rPr lang="en-US" dirty="0" smtClean="0"/>
              <a:t>Hybrid approaches can be used as well</a:t>
            </a:r>
          </a:p>
          <a:p>
            <a:pPr lvl="1"/>
            <a:r>
              <a:rPr lang="en-US" dirty="0" smtClean="0"/>
              <a:t>Less accurate but reasonable approximations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xmlns="" val="7252132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Text Placeholder 2"/>
          <p:cNvSpPr>
            <a:spLocks noGrp="1"/>
          </p:cNvSpPr>
          <p:nvPr>
            <p:ph type="body" idx="1"/>
          </p:nvPr>
        </p:nvSpPr>
        <p:spPr/>
        <p:txBody>
          <a:bodyPr/>
          <a:lstStyle/>
          <a:p>
            <a:pPr algn="ctr"/>
            <a:r>
              <a:rPr lang="en-US" dirty="0" smtClean="0"/>
              <a:t>Before Coupling</a:t>
            </a:r>
            <a:endParaRPr lang="en-US" dirty="0"/>
          </a:p>
        </p:txBody>
      </p:sp>
      <p:sp>
        <p:nvSpPr>
          <p:cNvPr id="4" name="Text Placeholder 3"/>
          <p:cNvSpPr>
            <a:spLocks noGrp="1"/>
          </p:cNvSpPr>
          <p:nvPr>
            <p:ph type="body" sz="half" idx="3"/>
          </p:nvPr>
        </p:nvSpPr>
        <p:spPr/>
        <p:txBody>
          <a:bodyPr/>
          <a:lstStyle/>
          <a:p>
            <a:pPr algn="ctr"/>
            <a:r>
              <a:rPr lang="en-US" dirty="0" smtClean="0"/>
              <a:t>With Coupling</a:t>
            </a:r>
            <a:endParaRPr lang="en-US" dirty="0"/>
          </a:p>
        </p:txBody>
      </p:sp>
      <p:sp>
        <p:nvSpPr>
          <p:cNvPr id="5" name="Content Placeholder 4"/>
          <p:cNvSpPr>
            <a:spLocks noGrp="1"/>
          </p:cNvSpPr>
          <p:nvPr>
            <p:ph sz="quarter" idx="2"/>
          </p:nvPr>
        </p:nvSpPr>
        <p:spPr>
          <a:noFill/>
          <a:ln>
            <a:solidFill>
              <a:schemeClr val="tx1"/>
            </a:solidFill>
          </a:ln>
        </p:spPr>
        <p:txBody>
          <a:bodyPr/>
          <a:lstStyle/>
          <a:p>
            <a:pPr marL="0" indent="0">
              <a:buNone/>
            </a:pPr>
            <a:endParaRPr lang="en-US" dirty="0"/>
          </a:p>
        </p:txBody>
      </p:sp>
      <p:sp>
        <p:nvSpPr>
          <p:cNvPr id="6" name="Content Placeholder 5"/>
          <p:cNvSpPr>
            <a:spLocks noGrp="1"/>
          </p:cNvSpPr>
          <p:nvPr>
            <p:ph sz="quarter" idx="4"/>
          </p:nvPr>
        </p:nvSpPr>
        <p:spPr>
          <a:noFill/>
          <a:ln>
            <a:solidFill>
              <a:schemeClr val="tx1"/>
            </a:solidFill>
          </a:ln>
        </p:spPr>
        <p:txBody>
          <a:bodyPr/>
          <a:lstStyle/>
          <a:p>
            <a:pPr marL="0" indent="0">
              <a:buNone/>
            </a:pPr>
            <a:endParaRPr lang="en-US" dirty="0"/>
          </a:p>
        </p:txBody>
      </p:sp>
      <p:sp>
        <p:nvSpPr>
          <p:cNvPr id="7" name="Rectangle 6"/>
          <p:cNvSpPr/>
          <p:nvPr/>
        </p:nvSpPr>
        <p:spPr>
          <a:xfrm>
            <a:off x="1973162" y="2520774"/>
            <a:ext cx="2298357" cy="1762897"/>
          </a:xfrm>
          <a:prstGeom prst="rect">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System A:</a:t>
            </a:r>
          </a:p>
          <a:p>
            <a:endParaRPr lang="en-US" sz="1600" dirty="0" smtClean="0">
              <a:solidFill>
                <a:schemeClr val="tx1"/>
              </a:solidFill>
            </a:endParaRPr>
          </a:p>
          <a:p>
            <a:r>
              <a:rPr lang="en-US" sz="1600" dirty="0" smtClean="0">
                <a:solidFill>
                  <a:schemeClr val="tx1"/>
                </a:solidFill>
              </a:rPr>
              <a:t>Integrate Velocity</a:t>
            </a:r>
          </a:p>
          <a:p>
            <a:r>
              <a:rPr lang="en-US" sz="1600" dirty="0" smtClean="0">
                <a:solidFill>
                  <a:schemeClr val="tx1"/>
                </a:solidFill>
              </a:rPr>
              <a:t>Detect Collision</a:t>
            </a:r>
          </a:p>
          <a:p>
            <a:r>
              <a:rPr lang="en-US" sz="1600" dirty="0" smtClean="0">
                <a:solidFill>
                  <a:schemeClr val="tx1"/>
                </a:solidFill>
              </a:rPr>
              <a:t>Resolve Collision</a:t>
            </a:r>
          </a:p>
          <a:p>
            <a:r>
              <a:rPr lang="en-US" sz="1600" dirty="0" smtClean="0">
                <a:solidFill>
                  <a:schemeClr val="tx1"/>
                </a:solidFill>
              </a:rPr>
              <a:t>Integrate Position</a:t>
            </a:r>
          </a:p>
          <a:p>
            <a:r>
              <a:rPr lang="en-US" sz="1600" dirty="0" smtClean="0">
                <a:solidFill>
                  <a:schemeClr val="tx1"/>
                </a:solidFill>
              </a:rPr>
              <a:t>Publish Results</a:t>
            </a:r>
          </a:p>
        </p:txBody>
      </p:sp>
      <p:sp>
        <p:nvSpPr>
          <p:cNvPr id="8" name="Rectangle 7"/>
          <p:cNvSpPr/>
          <p:nvPr/>
        </p:nvSpPr>
        <p:spPr>
          <a:xfrm>
            <a:off x="1973161" y="4597421"/>
            <a:ext cx="2298357" cy="1762897"/>
          </a:xfrm>
          <a:prstGeom prst="rect">
            <a:avLst/>
          </a:prstGeom>
          <a:solidFill>
            <a:srgbClr val="0070C0">
              <a:alpha val="4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System </a:t>
            </a:r>
            <a:r>
              <a:rPr lang="en-US" sz="1600" dirty="0" smtClean="0">
                <a:solidFill>
                  <a:schemeClr val="tx1"/>
                </a:solidFill>
              </a:rPr>
              <a:t>B:</a:t>
            </a:r>
          </a:p>
          <a:p>
            <a:endParaRPr lang="en-US" sz="1600" dirty="0" smtClean="0">
              <a:solidFill>
                <a:schemeClr val="tx1"/>
              </a:solidFill>
            </a:endParaRPr>
          </a:p>
          <a:p>
            <a:r>
              <a:rPr lang="en-US" sz="1600" dirty="0" smtClean="0">
                <a:solidFill>
                  <a:schemeClr val="tx1"/>
                </a:solidFill>
              </a:rPr>
              <a:t>Integrate Velocity</a:t>
            </a:r>
          </a:p>
          <a:p>
            <a:r>
              <a:rPr lang="en-US" sz="1600" dirty="0" smtClean="0">
                <a:solidFill>
                  <a:schemeClr val="tx1"/>
                </a:solidFill>
              </a:rPr>
              <a:t>Detect Collision</a:t>
            </a:r>
          </a:p>
          <a:p>
            <a:r>
              <a:rPr lang="en-US" sz="1600" dirty="0" smtClean="0">
                <a:solidFill>
                  <a:schemeClr val="tx1"/>
                </a:solidFill>
              </a:rPr>
              <a:t>Resolve Collision</a:t>
            </a:r>
          </a:p>
          <a:p>
            <a:r>
              <a:rPr lang="en-US" sz="1600" dirty="0" smtClean="0">
                <a:solidFill>
                  <a:schemeClr val="tx1"/>
                </a:solidFill>
              </a:rPr>
              <a:t>Integrate Position</a:t>
            </a:r>
          </a:p>
          <a:p>
            <a:r>
              <a:rPr lang="en-US" sz="1600" dirty="0" smtClean="0">
                <a:solidFill>
                  <a:schemeClr val="tx1"/>
                </a:solidFill>
              </a:rPr>
              <a:t>Publish Results</a:t>
            </a:r>
          </a:p>
        </p:txBody>
      </p:sp>
      <p:sp>
        <p:nvSpPr>
          <p:cNvPr id="9" name="Rectangle 8"/>
          <p:cNvSpPr/>
          <p:nvPr/>
        </p:nvSpPr>
        <p:spPr>
          <a:xfrm>
            <a:off x="6193366" y="2514599"/>
            <a:ext cx="2298357" cy="1288866"/>
          </a:xfrm>
          <a:prstGeom prst="rect">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a:t>
            </a:r>
            <a:r>
              <a:rPr lang="en-US" sz="1600" dirty="0" smtClean="0">
                <a:solidFill>
                  <a:schemeClr val="tx1"/>
                </a:solidFill>
              </a:rPr>
              <a:t>:</a:t>
            </a:r>
          </a:p>
          <a:p>
            <a:endParaRPr lang="en-US" sz="1600" dirty="0" smtClean="0">
              <a:solidFill>
                <a:schemeClr val="tx1"/>
              </a:solidFill>
            </a:endParaRPr>
          </a:p>
          <a:p>
            <a:r>
              <a:rPr lang="en-US" sz="1600" dirty="0" smtClean="0">
                <a:solidFill>
                  <a:schemeClr val="tx1"/>
                </a:solidFill>
              </a:rPr>
              <a:t>Integrate Velocity</a:t>
            </a:r>
          </a:p>
          <a:p>
            <a:r>
              <a:rPr lang="en-US" sz="1600" dirty="0" smtClean="0">
                <a:solidFill>
                  <a:schemeClr val="tx1"/>
                </a:solidFill>
              </a:rPr>
              <a:t>Detect Collision</a:t>
            </a:r>
          </a:p>
          <a:p>
            <a:r>
              <a:rPr lang="en-US" sz="1600" dirty="0" smtClean="0">
                <a:solidFill>
                  <a:schemeClr val="tx1"/>
                </a:solidFill>
              </a:rPr>
              <a:t>Resolve Collision</a:t>
            </a:r>
          </a:p>
        </p:txBody>
      </p:sp>
      <p:sp>
        <p:nvSpPr>
          <p:cNvPr id="11" name="Rectangle 10"/>
          <p:cNvSpPr/>
          <p:nvPr/>
        </p:nvSpPr>
        <p:spPr>
          <a:xfrm>
            <a:off x="6193367" y="5280454"/>
            <a:ext cx="2298357" cy="1079865"/>
          </a:xfrm>
          <a:prstGeom prst="rect">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a:t>
            </a:r>
            <a:r>
              <a:rPr lang="en-US" sz="1600" dirty="0" smtClean="0">
                <a:solidFill>
                  <a:schemeClr val="tx1"/>
                </a:solidFill>
              </a:rPr>
              <a:t>:</a:t>
            </a:r>
          </a:p>
          <a:p>
            <a:endParaRPr lang="en-US" sz="1600" dirty="0" smtClean="0">
              <a:solidFill>
                <a:schemeClr val="tx1"/>
              </a:solidFill>
            </a:endParaRPr>
          </a:p>
          <a:p>
            <a:r>
              <a:rPr lang="en-US" sz="1600" dirty="0" smtClean="0">
                <a:solidFill>
                  <a:schemeClr val="tx1"/>
                </a:solidFill>
              </a:rPr>
              <a:t>Integrate Position</a:t>
            </a:r>
          </a:p>
          <a:p>
            <a:r>
              <a:rPr lang="en-US" sz="1600" dirty="0" smtClean="0">
                <a:solidFill>
                  <a:schemeClr val="tx1"/>
                </a:solidFill>
              </a:rPr>
              <a:t>Publish Results</a:t>
            </a:r>
          </a:p>
        </p:txBody>
      </p:sp>
      <p:sp>
        <p:nvSpPr>
          <p:cNvPr id="13" name="Rectangle 12"/>
          <p:cNvSpPr/>
          <p:nvPr/>
        </p:nvSpPr>
        <p:spPr>
          <a:xfrm>
            <a:off x="9284043" y="5280453"/>
            <a:ext cx="2298357" cy="1079865"/>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B:</a:t>
            </a:r>
          </a:p>
          <a:p>
            <a:endParaRPr lang="en-US" sz="1600" dirty="0" smtClean="0">
              <a:solidFill>
                <a:schemeClr val="tx1"/>
              </a:solidFill>
            </a:endParaRPr>
          </a:p>
          <a:p>
            <a:r>
              <a:rPr lang="en-US" sz="1600" dirty="0" smtClean="0">
                <a:solidFill>
                  <a:schemeClr val="tx1"/>
                </a:solidFill>
              </a:rPr>
              <a:t>Integrate Position</a:t>
            </a:r>
          </a:p>
          <a:p>
            <a:r>
              <a:rPr lang="en-US" sz="1600" dirty="0" smtClean="0">
                <a:solidFill>
                  <a:schemeClr val="tx1"/>
                </a:solidFill>
              </a:rPr>
              <a:t>Publish Results</a:t>
            </a:r>
          </a:p>
        </p:txBody>
      </p:sp>
      <p:sp>
        <p:nvSpPr>
          <p:cNvPr id="14" name="Rectangle 13"/>
          <p:cNvSpPr/>
          <p:nvPr/>
        </p:nvSpPr>
        <p:spPr>
          <a:xfrm>
            <a:off x="9284043" y="2511299"/>
            <a:ext cx="2298357" cy="1288866"/>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B:</a:t>
            </a:r>
          </a:p>
          <a:p>
            <a:endParaRPr lang="en-US" sz="1600" dirty="0" smtClean="0">
              <a:solidFill>
                <a:schemeClr val="tx1"/>
              </a:solidFill>
            </a:endParaRPr>
          </a:p>
          <a:p>
            <a:r>
              <a:rPr lang="en-US" sz="1600" dirty="0" smtClean="0">
                <a:solidFill>
                  <a:schemeClr val="tx1"/>
                </a:solidFill>
              </a:rPr>
              <a:t>Integrate Velocity</a:t>
            </a:r>
          </a:p>
          <a:p>
            <a:r>
              <a:rPr lang="en-US" sz="1600" dirty="0" smtClean="0">
                <a:solidFill>
                  <a:schemeClr val="tx1"/>
                </a:solidFill>
              </a:rPr>
              <a:t>Detect Collision</a:t>
            </a:r>
          </a:p>
          <a:p>
            <a:r>
              <a:rPr lang="en-US" sz="1600" dirty="0" smtClean="0">
                <a:solidFill>
                  <a:schemeClr val="tx1"/>
                </a:solidFill>
              </a:rPr>
              <a:t>Resolve Collision</a:t>
            </a:r>
          </a:p>
        </p:txBody>
      </p:sp>
      <p:sp>
        <p:nvSpPr>
          <p:cNvPr id="16" name="Rectangle 15"/>
          <p:cNvSpPr/>
          <p:nvPr/>
        </p:nvSpPr>
        <p:spPr>
          <a:xfrm>
            <a:off x="7738705" y="4058795"/>
            <a:ext cx="2298357" cy="909055"/>
          </a:xfrm>
          <a:prstGeom prst="rect">
            <a:avLst/>
          </a:prstGeom>
          <a:solidFill>
            <a:srgbClr val="00B050">
              <a:alpha val="7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Coupling:</a:t>
            </a:r>
          </a:p>
          <a:p>
            <a:pPr algn="ctr"/>
            <a:endParaRPr lang="en-US" sz="1600" dirty="0" smtClean="0">
              <a:solidFill>
                <a:schemeClr val="tx1"/>
              </a:solidFill>
            </a:endParaRPr>
          </a:p>
          <a:p>
            <a:r>
              <a:rPr lang="en-US" sz="1600" dirty="0" smtClean="0">
                <a:solidFill>
                  <a:schemeClr val="tx1"/>
                </a:solidFill>
              </a:rPr>
              <a:t>Detect Collision</a:t>
            </a:r>
          </a:p>
          <a:p>
            <a:r>
              <a:rPr lang="en-US" sz="1600" dirty="0" smtClean="0">
                <a:solidFill>
                  <a:schemeClr val="tx1"/>
                </a:solidFill>
              </a:rPr>
              <a:t>Resolve Collision</a:t>
            </a:r>
          </a:p>
        </p:txBody>
      </p:sp>
      <p:cxnSp>
        <p:nvCxnSpPr>
          <p:cNvPr id="24" name="Elbow Connector 23"/>
          <p:cNvCxnSpPr>
            <a:stCxn id="14" idx="2"/>
            <a:endCxn id="16" idx="3"/>
          </p:cNvCxnSpPr>
          <p:nvPr/>
        </p:nvCxnSpPr>
        <p:spPr>
          <a:xfrm rot="5400000">
            <a:off x="9878563" y="3958664"/>
            <a:ext cx="713158" cy="39616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6" idx="1"/>
            <a:endCxn id="11" idx="0"/>
          </p:cNvCxnSpPr>
          <p:nvPr/>
        </p:nvCxnSpPr>
        <p:spPr>
          <a:xfrm rot="10800000" flipV="1">
            <a:off x="7342547" y="4513322"/>
            <a:ext cx="396159" cy="7671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3" idx="1"/>
          </p:cNvCxnSpPr>
          <p:nvPr/>
        </p:nvCxnSpPr>
        <p:spPr>
          <a:xfrm flipV="1">
            <a:off x="8491724" y="5820386"/>
            <a:ext cx="79231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3"/>
            <a:endCxn id="14" idx="1"/>
          </p:cNvCxnSpPr>
          <p:nvPr/>
        </p:nvCxnSpPr>
        <p:spPr>
          <a:xfrm flipV="1">
            <a:off x="8491723" y="3155732"/>
            <a:ext cx="792320" cy="3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3122340" y="4283671"/>
            <a:ext cx="1" cy="313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xmlns="" val="2558834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Content Placeholder 2"/>
          <p:cNvSpPr>
            <a:spLocks noGrp="1"/>
          </p:cNvSpPr>
          <p:nvPr>
            <p:ph idx="1"/>
          </p:nvPr>
        </p:nvSpPr>
        <p:spPr/>
        <p:txBody>
          <a:bodyPr/>
          <a:lstStyle/>
          <a:p>
            <a:r>
              <a:rPr lang="en-US" dirty="0" smtClean="0"/>
              <a:t>A full two-way coupling is more expensive than it seems</a:t>
            </a:r>
            <a:endParaRPr lang="en-US" dirty="0"/>
          </a:p>
        </p:txBody>
      </p:sp>
      <p:sp>
        <p:nvSpPr>
          <p:cNvPr id="6" name="TextBox 5"/>
          <p:cNvSpPr txBox="1"/>
          <p:nvPr/>
        </p:nvSpPr>
        <p:spPr>
          <a:xfrm>
            <a:off x="709159" y="3708751"/>
            <a:ext cx="2710249" cy="369332"/>
          </a:xfrm>
          <a:prstGeom prst="rect">
            <a:avLst/>
          </a:prstGeom>
          <a:noFill/>
        </p:spPr>
        <p:txBody>
          <a:bodyPr wrap="square" rtlCol="0">
            <a:spAutoFit/>
          </a:bodyPr>
          <a:lstStyle/>
          <a:p>
            <a:r>
              <a:rPr lang="en-US" dirty="0" smtClean="0"/>
              <a:t>Timestep not coupled</a:t>
            </a:r>
            <a:endParaRPr lang="en-US" dirty="0"/>
          </a:p>
        </p:txBody>
      </p:sp>
      <p:sp>
        <p:nvSpPr>
          <p:cNvPr id="7" name="TextBox 6"/>
          <p:cNvSpPr txBox="1"/>
          <p:nvPr/>
        </p:nvSpPr>
        <p:spPr>
          <a:xfrm>
            <a:off x="915812" y="4720309"/>
            <a:ext cx="2296945" cy="369332"/>
          </a:xfrm>
          <a:prstGeom prst="rect">
            <a:avLst/>
          </a:prstGeom>
          <a:noFill/>
        </p:spPr>
        <p:txBody>
          <a:bodyPr wrap="square" rtlCol="0">
            <a:spAutoFit/>
          </a:bodyPr>
          <a:lstStyle/>
          <a:p>
            <a:r>
              <a:rPr lang="en-US" dirty="0" smtClean="0"/>
              <a:t>Timestep coupled</a:t>
            </a:r>
            <a:endParaRPr lang="en-US" dirty="0"/>
          </a:p>
        </p:txBody>
      </p:sp>
      <p:grpSp>
        <p:nvGrpSpPr>
          <p:cNvPr id="157" name="Group 156"/>
          <p:cNvGrpSpPr/>
          <p:nvPr/>
        </p:nvGrpSpPr>
        <p:grpSpPr>
          <a:xfrm>
            <a:off x="3076575" y="3067050"/>
            <a:ext cx="5613057" cy="2305050"/>
            <a:chOff x="3076575" y="3067050"/>
            <a:chExt cx="5613057" cy="2305050"/>
          </a:xfrm>
        </p:grpSpPr>
        <p:sp>
          <p:nvSpPr>
            <p:cNvPr id="4" name="Rectangle 3"/>
            <p:cNvSpPr/>
            <p:nvPr/>
          </p:nvSpPr>
          <p:spPr>
            <a:xfrm>
              <a:off x="3076575" y="3067050"/>
              <a:ext cx="5534025" cy="2305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8736" y="3560726"/>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3618736" y="3865526"/>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3618736" y="4170326"/>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94936" y="4170326"/>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771136" y="4170326"/>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47336" y="4170326"/>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923536" y="4170326"/>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999736" y="4170326"/>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618736" y="465483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61736" y="465483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18736" y="499270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380736" y="499270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56936" y="499270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218936" y="499270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295136" y="499270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057136" y="499270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133336" y="499270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895336" y="499270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971536" y="499270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7733536" y="499270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lus 64"/>
            <p:cNvSpPr/>
            <p:nvPr/>
          </p:nvSpPr>
          <p:spPr>
            <a:xfrm>
              <a:off x="4413806" y="4620334"/>
              <a:ext cx="304800" cy="304800"/>
            </a:xfrm>
            <a:prstGeom prst="mathPlu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Equal 65"/>
            <p:cNvSpPr/>
            <p:nvPr/>
          </p:nvSpPr>
          <p:spPr>
            <a:xfrm>
              <a:off x="3211858" y="4120004"/>
              <a:ext cx="304800" cy="304800"/>
            </a:xfrm>
            <a:prstGeom prst="mathEqual">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Double Bracket 66"/>
            <p:cNvSpPr/>
            <p:nvPr/>
          </p:nvSpPr>
          <p:spPr>
            <a:xfrm>
              <a:off x="3542536" y="4670656"/>
              <a:ext cx="1371600" cy="228600"/>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Equal 67"/>
            <p:cNvSpPr/>
            <p:nvPr/>
          </p:nvSpPr>
          <p:spPr>
            <a:xfrm>
              <a:off x="3221918" y="4932326"/>
              <a:ext cx="304800" cy="304800"/>
            </a:xfrm>
            <a:prstGeom prst="mathEqual">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Plus 68"/>
            <p:cNvSpPr/>
            <p:nvPr/>
          </p:nvSpPr>
          <p:spPr>
            <a:xfrm>
              <a:off x="3220484" y="3678622"/>
              <a:ext cx="304800" cy="304800"/>
            </a:xfrm>
            <a:prstGeom prst="mathPlu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p:nvPr/>
          </p:nvCxnSpPr>
          <p:spPr>
            <a:xfrm>
              <a:off x="3237736" y="4542700"/>
              <a:ext cx="455474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050957" y="3163908"/>
              <a:ext cx="762000" cy="2286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a:off x="6144659" y="3096334"/>
              <a:ext cx="1054764" cy="338554"/>
            </a:xfrm>
            <a:prstGeom prst="rect">
              <a:avLst/>
            </a:prstGeom>
            <a:noFill/>
          </p:spPr>
          <p:txBody>
            <a:bodyPr wrap="square" rtlCol="0">
              <a:spAutoFit/>
            </a:bodyPr>
            <a:lstStyle/>
            <a:p>
              <a:r>
                <a:rPr lang="en-US" sz="1600" dirty="0" smtClean="0"/>
                <a:t>System B</a:t>
              </a:r>
              <a:endParaRPr lang="en-US" sz="1600" dirty="0"/>
            </a:p>
          </p:txBody>
        </p:sp>
        <p:sp>
          <p:nvSpPr>
            <p:cNvPr id="72" name="Rectangle 71"/>
            <p:cNvSpPr/>
            <p:nvPr/>
          </p:nvSpPr>
          <p:spPr>
            <a:xfrm>
              <a:off x="7038211" y="3163908"/>
              <a:ext cx="76200" cy="2286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3088932" y="3122212"/>
              <a:ext cx="1066800" cy="338554"/>
            </a:xfrm>
            <a:prstGeom prst="rect">
              <a:avLst/>
            </a:prstGeom>
            <a:noFill/>
          </p:spPr>
          <p:txBody>
            <a:bodyPr wrap="square" rtlCol="0">
              <a:spAutoFit/>
            </a:bodyPr>
            <a:lstStyle/>
            <a:p>
              <a:r>
                <a:rPr lang="en-US" sz="1600" dirty="0" smtClean="0"/>
                <a:t>System A</a:t>
              </a:r>
              <a:endParaRPr lang="en-US" sz="1600" dirty="0"/>
            </a:p>
          </p:txBody>
        </p:sp>
        <p:sp>
          <p:nvSpPr>
            <p:cNvPr id="75" name="TextBox 74"/>
            <p:cNvSpPr txBox="1"/>
            <p:nvPr/>
          </p:nvSpPr>
          <p:spPr>
            <a:xfrm>
              <a:off x="4755807" y="3096334"/>
              <a:ext cx="1752600" cy="338554"/>
            </a:xfrm>
            <a:prstGeom prst="rect">
              <a:avLst/>
            </a:prstGeom>
            <a:noFill/>
          </p:spPr>
          <p:txBody>
            <a:bodyPr wrap="square" rtlCol="0">
              <a:spAutoFit/>
            </a:bodyPr>
            <a:lstStyle/>
            <a:p>
              <a:r>
                <a:rPr lang="en-US" sz="1600" dirty="0" smtClean="0"/>
                <a:t>@ native 60fps</a:t>
              </a:r>
              <a:endParaRPr lang="en-US" sz="1600" dirty="0"/>
            </a:p>
          </p:txBody>
        </p:sp>
        <p:sp>
          <p:nvSpPr>
            <p:cNvPr id="76" name="TextBox 75"/>
            <p:cNvSpPr txBox="1"/>
            <p:nvPr/>
          </p:nvSpPr>
          <p:spPr>
            <a:xfrm>
              <a:off x="7076311" y="3079082"/>
              <a:ext cx="1613321" cy="338554"/>
            </a:xfrm>
            <a:prstGeom prst="rect">
              <a:avLst/>
            </a:prstGeom>
            <a:noFill/>
          </p:spPr>
          <p:txBody>
            <a:bodyPr wrap="square" rtlCol="0">
              <a:spAutoFit/>
            </a:bodyPr>
            <a:lstStyle/>
            <a:p>
              <a:r>
                <a:rPr lang="en-US" sz="1600" dirty="0" smtClean="0"/>
                <a:t>@ native 300fps</a:t>
              </a:r>
              <a:endParaRPr lang="en-US" sz="1600" dirty="0"/>
            </a:p>
          </p:txBody>
        </p:sp>
        <p:graphicFrame>
          <p:nvGraphicFramePr>
            <p:cNvPr id="77" name="Object 76"/>
            <p:cNvGraphicFramePr>
              <a:graphicFrameLocks noChangeAspect="1"/>
            </p:cNvGraphicFramePr>
            <p:nvPr>
              <p:extLst>
                <p:ext uri="{D42A27DB-BD31-4B8C-83A1-F6EECF244321}">
                  <p14:modId xmlns:p14="http://schemas.microsoft.com/office/powerpoint/2010/main" xmlns="" val="995092984"/>
                </p:ext>
              </p:extLst>
            </p:nvPr>
          </p:nvGraphicFramePr>
          <p:xfrm>
            <a:off x="4448310" y="3480720"/>
            <a:ext cx="776288" cy="379412"/>
          </p:xfrm>
          <a:graphic>
            <a:graphicData uri="http://schemas.openxmlformats.org/presentationml/2006/ole">
              <p:oleObj spid="_x0000_s3329" name="Equation" r:id="rId4" imgW="469900" imgH="228600" progId="Equation.3">
                <p:embed/>
              </p:oleObj>
            </a:graphicData>
          </a:graphic>
        </p:graphicFrame>
        <p:graphicFrame>
          <p:nvGraphicFramePr>
            <p:cNvPr id="78" name="Object 3"/>
            <p:cNvGraphicFramePr>
              <a:graphicFrameLocks noChangeAspect="1"/>
            </p:cNvGraphicFramePr>
            <p:nvPr>
              <p:extLst>
                <p:ext uri="{D42A27DB-BD31-4B8C-83A1-F6EECF244321}">
                  <p14:modId xmlns:p14="http://schemas.microsoft.com/office/powerpoint/2010/main" xmlns="" val="2826147000"/>
                </p:ext>
              </p:extLst>
            </p:nvPr>
          </p:nvGraphicFramePr>
          <p:xfrm>
            <a:off x="4448310" y="3794146"/>
            <a:ext cx="839788" cy="377825"/>
          </p:xfrm>
          <a:graphic>
            <a:graphicData uri="http://schemas.openxmlformats.org/presentationml/2006/ole">
              <p:oleObj spid="_x0000_s3330" name="Equation" r:id="rId5" imgW="508000" imgH="228600" progId="Equation.3">
                <p:embed/>
              </p:oleObj>
            </a:graphicData>
          </a:graphic>
        </p:graphicFrame>
        <p:graphicFrame>
          <p:nvGraphicFramePr>
            <p:cNvPr id="79" name="Object 4"/>
            <p:cNvGraphicFramePr>
              <a:graphicFrameLocks noChangeAspect="1"/>
            </p:cNvGraphicFramePr>
            <p:nvPr>
              <p:extLst>
                <p:ext uri="{D42A27DB-BD31-4B8C-83A1-F6EECF244321}">
                  <p14:modId xmlns:p14="http://schemas.microsoft.com/office/powerpoint/2010/main" xmlns="" val="2536606616"/>
                </p:ext>
              </p:extLst>
            </p:nvPr>
          </p:nvGraphicFramePr>
          <p:xfrm>
            <a:off x="4837936" y="4078308"/>
            <a:ext cx="776288" cy="379412"/>
          </p:xfrm>
          <a:graphic>
            <a:graphicData uri="http://schemas.openxmlformats.org/presentationml/2006/ole">
              <p:oleObj spid="_x0000_s3331" name="Equation" r:id="rId6" imgW="469900" imgH="228600" progId="Equation.3">
                <p:embed/>
              </p:oleObj>
            </a:graphicData>
          </a:graphic>
        </p:graphicFrame>
        <p:graphicFrame>
          <p:nvGraphicFramePr>
            <p:cNvPr id="80" name="Object 5"/>
            <p:cNvGraphicFramePr>
              <a:graphicFrameLocks noChangeAspect="1"/>
            </p:cNvGraphicFramePr>
            <p:nvPr>
              <p:extLst>
                <p:ext uri="{D42A27DB-BD31-4B8C-83A1-F6EECF244321}">
                  <p14:modId xmlns:p14="http://schemas.microsoft.com/office/powerpoint/2010/main" xmlns="" val="2921685540"/>
                </p:ext>
              </p:extLst>
            </p:nvPr>
          </p:nvGraphicFramePr>
          <p:xfrm>
            <a:off x="4981710" y="4587264"/>
            <a:ext cx="839787" cy="377825"/>
          </p:xfrm>
          <a:graphic>
            <a:graphicData uri="http://schemas.openxmlformats.org/presentationml/2006/ole">
              <p:oleObj spid="_x0000_s3332" name="Equation" r:id="rId7" imgW="508000" imgH="228600" progId="Equation.3">
                <p:embed/>
              </p:oleObj>
            </a:graphicData>
          </a:graphic>
        </p:graphicFrame>
        <p:graphicFrame>
          <p:nvGraphicFramePr>
            <p:cNvPr id="81" name="Object 6"/>
            <p:cNvGraphicFramePr>
              <a:graphicFrameLocks noChangeAspect="1"/>
            </p:cNvGraphicFramePr>
            <p:nvPr>
              <p:extLst>
                <p:ext uri="{D42A27DB-BD31-4B8C-83A1-F6EECF244321}">
                  <p14:modId xmlns:p14="http://schemas.microsoft.com/office/powerpoint/2010/main" xmlns="" val="4000689330"/>
                </p:ext>
              </p:extLst>
            </p:nvPr>
          </p:nvGraphicFramePr>
          <p:xfrm>
            <a:off x="7826988" y="4916508"/>
            <a:ext cx="776288" cy="379413"/>
          </p:xfrm>
          <a:graphic>
            <a:graphicData uri="http://schemas.openxmlformats.org/presentationml/2006/ole">
              <p:oleObj spid="_x0000_s3333" name="Equation" r:id="rId8" imgW="469900" imgH="228600" progId="Equation.3">
                <p:embed/>
              </p:oleObj>
            </a:graphicData>
          </a:graphic>
        </p:graphicFrame>
      </p:gr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xmlns="" val="1000496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a:t>
            </a:r>
            <a:endParaRPr lang="en-US" dirty="0"/>
          </a:p>
        </p:txBody>
      </p:sp>
      <p:sp>
        <p:nvSpPr>
          <p:cNvPr id="3" name="Content Placeholder 2"/>
          <p:cNvSpPr>
            <a:spLocks noGrp="1"/>
          </p:cNvSpPr>
          <p:nvPr>
            <p:ph idx="1"/>
          </p:nvPr>
        </p:nvSpPr>
        <p:spPr/>
        <p:txBody>
          <a:bodyPr/>
          <a:lstStyle/>
          <a:p>
            <a:r>
              <a:rPr lang="en-US" dirty="0" smtClean="0"/>
              <a:t>Define a primary system</a:t>
            </a:r>
          </a:p>
          <a:p>
            <a:r>
              <a:rPr lang="en-US" dirty="0" smtClean="0"/>
              <a:t>Proxy all other systems into the primary</a:t>
            </a:r>
          </a:p>
          <a:p>
            <a:pPr lvl="1"/>
            <a:r>
              <a:rPr lang="en-US" dirty="0" smtClean="0"/>
              <a:t>Proxies pretend to be native object types</a:t>
            </a:r>
          </a:p>
          <a:p>
            <a:pPr lvl="1"/>
            <a:endParaRPr lang="en-US" dirty="0"/>
          </a:p>
          <a:p>
            <a:r>
              <a:rPr lang="en-US" dirty="0" smtClean="0"/>
              <a:t>Inherently less accurate than two-way coupling</a:t>
            </a:r>
          </a:p>
          <a:p>
            <a:pPr lvl="1"/>
            <a:r>
              <a:rPr lang="en-US" dirty="0" smtClean="0"/>
              <a:t>Believable though</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xmlns="" val="19470374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Projects</a:t>
            </a:r>
            <a:endParaRPr lang="en-US" dirty="0"/>
          </a:p>
        </p:txBody>
      </p:sp>
      <p:sp>
        <p:nvSpPr>
          <p:cNvPr id="4" name="Rectangle 3"/>
          <p:cNvSpPr/>
          <p:nvPr/>
        </p:nvSpPr>
        <p:spPr>
          <a:xfrm>
            <a:off x="1758042" y="2665373"/>
            <a:ext cx="1883229" cy="642257"/>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Jakobsen</a:t>
            </a:r>
          </a:p>
          <a:p>
            <a:pPr algn="ctr"/>
            <a:r>
              <a:rPr lang="en-US" dirty="0" smtClean="0">
                <a:solidFill>
                  <a:schemeClr val="tx1"/>
                </a:solidFill>
              </a:rPr>
              <a:t>Stick Constraint</a:t>
            </a:r>
          </a:p>
        </p:txBody>
      </p:sp>
      <p:sp>
        <p:nvSpPr>
          <p:cNvPr id="5" name="Rectangle 4"/>
          <p:cNvSpPr/>
          <p:nvPr/>
        </p:nvSpPr>
        <p:spPr>
          <a:xfrm>
            <a:off x="6596744" y="2665373"/>
            <a:ext cx="1883229" cy="642257"/>
          </a:xfrm>
          <a:prstGeom prst="rect">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Jakobsen</a:t>
            </a:r>
          </a:p>
          <a:p>
            <a:pPr algn="ctr"/>
            <a:r>
              <a:rPr lang="en-US" dirty="0" smtClean="0">
                <a:solidFill>
                  <a:schemeClr val="tx1"/>
                </a:solidFill>
              </a:rPr>
              <a:t>Stick Constraint</a:t>
            </a:r>
          </a:p>
        </p:txBody>
      </p:sp>
      <p:sp>
        <p:nvSpPr>
          <p:cNvPr id="6" name="TextBox 5"/>
          <p:cNvSpPr txBox="1"/>
          <p:nvPr/>
        </p:nvSpPr>
        <p:spPr>
          <a:xfrm>
            <a:off x="1758042" y="2224110"/>
            <a:ext cx="1883229" cy="369332"/>
          </a:xfrm>
          <a:prstGeom prst="rect">
            <a:avLst/>
          </a:prstGeom>
          <a:noFill/>
        </p:spPr>
        <p:txBody>
          <a:bodyPr wrap="square" rtlCol="0">
            <a:spAutoFit/>
          </a:bodyPr>
          <a:lstStyle/>
          <a:p>
            <a:pPr algn="ctr"/>
            <a:r>
              <a:rPr lang="en-US" dirty="0" smtClean="0"/>
              <a:t>Rigid</a:t>
            </a:r>
            <a:endParaRPr lang="en-US" dirty="0"/>
          </a:p>
        </p:txBody>
      </p:sp>
      <p:sp>
        <p:nvSpPr>
          <p:cNvPr id="7" name="TextBox 6"/>
          <p:cNvSpPr txBox="1"/>
          <p:nvPr/>
        </p:nvSpPr>
        <p:spPr>
          <a:xfrm>
            <a:off x="6596744" y="2224110"/>
            <a:ext cx="1883229" cy="369332"/>
          </a:xfrm>
          <a:prstGeom prst="rect">
            <a:avLst/>
          </a:prstGeom>
          <a:noFill/>
        </p:spPr>
        <p:txBody>
          <a:bodyPr wrap="square" rtlCol="0">
            <a:spAutoFit/>
          </a:bodyPr>
          <a:lstStyle/>
          <a:p>
            <a:pPr algn="ctr"/>
            <a:r>
              <a:rPr lang="en-US" dirty="0" smtClean="0"/>
              <a:t>Deformable</a:t>
            </a:r>
            <a:endParaRPr lang="en-US" dirty="0"/>
          </a:p>
        </p:txBody>
      </p:sp>
      <p:sp>
        <p:nvSpPr>
          <p:cNvPr id="8" name="Left-Right Arrow 7"/>
          <p:cNvSpPr/>
          <p:nvPr/>
        </p:nvSpPr>
        <p:spPr>
          <a:xfrm>
            <a:off x="3799110" y="2841503"/>
            <a:ext cx="2634340" cy="321129"/>
          </a:xfrm>
          <a:prstGeom prst="leftRightArrow">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99114" y="2528910"/>
            <a:ext cx="2623457" cy="369332"/>
          </a:xfrm>
          <a:prstGeom prst="rect">
            <a:avLst/>
          </a:prstGeom>
          <a:noFill/>
        </p:spPr>
        <p:txBody>
          <a:bodyPr wrap="square" rtlCol="0">
            <a:spAutoFit/>
          </a:bodyPr>
          <a:lstStyle/>
          <a:p>
            <a:pPr algn="ctr"/>
            <a:r>
              <a:rPr lang="en-US" dirty="0" smtClean="0"/>
              <a:t>Trivial coupling</a:t>
            </a:r>
            <a:endParaRPr lang="en-US" dirty="0"/>
          </a:p>
        </p:txBody>
      </p:sp>
      <p:sp>
        <p:nvSpPr>
          <p:cNvPr id="16" name="Rectangle 15"/>
          <p:cNvSpPr/>
          <p:nvPr/>
        </p:nvSpPr>
        <p:spPr>
          <a:xfrm>
            <a:off x="1758042" y="3807066"/>
            <a:ext cx="1883229" cy="642257"/>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Newtonian Impulse</a:t>
            </a:r>
          </a:p>
        </p:txBody>
      </p:sp>
      <p:sp>
        <p:nvSpPr>
          <p:cNvPr id="17" name="Rectangle 16"/>
          <p:cNvSpPr/>
          <p:nvPr/>
        </p:nvSpPr>
        <p:spPr>
          <a:xfrm>
            <a:off x="6596744" y="3807066"/>
            <a:ext cx="1883229" cy="642257"/>
          </a:xfrm>
          <a:prstGeom prst="rect">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Spring Mass Aggregate</a:t>
            </a:r>
          </a:p>
        </p:txBody>
      </p:sp>
      <p:sp>
        <p:nvSpPr>
          <p:cNvPr id="18" name="Left-Right Arrow 17"/>
          <p:cNvSpPr/>
          <p:nvPr/>
        </p:nvSpPr>
        <p:spPr>
          <a:xfrm>
            <a:off x="3799110" y="3983196"/>
            <a:ext cx="2634340" cy="321129"/>
          </a:xfrm>
          <a:prstGeom prst="leftRightArrow">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758042" y="4992196"/>
            <a:ext cx="1883229" cy="642257"/>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Constraints</a:t>
            </a:r>
          </a:p>
        </p:txBody>
      </p:sp>
      <p:sp>
        <p:nvSpPr>
          <p:cNvPr id="20" name="Rectangle 19"/>
          <p:cNvSpPr/>
          <p:nvPr/>
        </p:nvSpPr>
        <p:spPr>
          <a:xfrm>
            <a:off x="6596744" y="4992196"/>
            <a:ext cx="1883229" cy="642257"/>
          </a:xfrm>
          <a:prstGeom prst="rect">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FEM</a:t>
            </a:r>
          </a:p>
        </p:txBody>
      </p:sp>
      <p:sp>
        <p:nvSpPr>
          <p:cNvPr id="23" name="TextBox 22"/>
          <p:cNvSpPr txBox="1"/>
          <p:nvPr/>
        </p:nvSpPr>
        <p:spPr>
          <a:xfrm>
            <a:off x="3799110" y="3682794"/>
            <a:ext cx="2623457" cy="369332"/>
          </a:xfrm>
          <a:prstGeom prst="rect">
            <a:avLst/>
          </a:prstGeom>
          <a:noFill/>
        </p:spPr>
        <p:txBody>
          <a:bodyPr wrap="square" rtlCol="0">
            <a:spAutoFit/>
          </a:bodyPr>
          <a:lstStyle/>
          <a:p>
            <a:pPr algn="ctr"/>
            <a:r>
              <a:rPr lang="en-US" dirty="0" smtClean="0"/>
              <a:t>Coupling</a:t>
            </a:r>
            <a:endParaRPr lang="en-US" dirty="0"/>
          </a:p>
        </p:txBody>
      </p:sp>
      <p:sp>
        <p:nvSpPr>
          <p:cNvPr id="24" name="TextBox 23"/>
          <p:cNvSpPr txBox="1"/>
          <p:nvPr/>
        </p:nvSpPr>
        <p:spPr>
          <a:xfrm>
            <a:off x="3809993" y="4869337"/>
            <a:ext cx="2623457" cy="369332"/>
          </a:xfrm>
          <a:prstGeom prst="rect">
            <a:avLst/>
          </a:prstGeom>
          <a:noFill/>
        </p:spPr>
        <p:txBody>
          <a:bodyPr wrap="square" rtlCol="0">
            <a:spAutoFit/>
          </a:bodyPr>
          <a:lstStyle/>
          <a:p>
            <a:pPr algn="ctr"/>
            <a:r>
              <a:rPr lang="en-US" dirty="0" smtClean="0"/>
              <a:t>Embedding</a:t>
            </a:r>
            <a:endParaRPr lang="en-US" dirty="0"/>
          </a:p>
        </p:txBody>
      </p:sp>
      <p:sp>
        <p:nvSpPr>
          <p:cNvPr id="10" name="Left Arrow 9"/>
          <p:cNvSpPr/>
          <p:nvPr/>
        </p:nvSpPr>
        <p:spPr>
          <a:xfrm>
            <a:off x="3809993" y="5168326"/>
            <a:ext cx="2449293" cy="321129"/>
          </a:xfrm>
          <a:prstGeom prst="leftArrow">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xmlns="" val="17725372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Jakobsen system</a:t>
            </a:r>
            <a:endParaRPr lang="en-US" dirty="0"/>
          </a:p>
        </p:txBody>
      </p:sp>
      <p:sp>
        <p:nvSpPr>
          <p:cNvPr id="3" name="Content Placeholder 2"/>
          <p:cNvSpPr>
            <a:spLocks noGrp="1"/>
          </p:cNvSpPr>
          <p:nvPr>
            <p:ph idx="1"/>
          </p:nvPr>
        </p:nvSpPr>
        <p:spPr/>
        <p:txBody>
          <a:bodyPr/>
          <a:lstStyle/>
          <a:p>
            <a:r>
              <a:rPr lang="en-US" dirty="0"/>
              <a:t>A</a:t>
            </a:r>
            <a:r>
              <a:rPr lang="en-US" dirty="0" smtClean="0"/>
              <a:t>llows modeling of rigid and deformable objects together</a:t>
            </a:r>
          </a:p>
          <a:p>
            <a:r>
              <a:rPr lang="en-US" dirty="0" smtClean="0"/>
              <a:t>Simple interactions</a:t>
            </a:r>
          </a:p>
          <a:p>
            <a:r>
              <a:rPr lang="en-US" dirty="0" smtClean="0"/>
              <a:t>No stacking</a:t>
            </a:r>
          </a:p>
          <a:p>
            <a:r>
              <a:rPr lang="en-US" dirty="0" smtClean="0"/>
              <a:t>Lacks robust and stable collision</a:t>
            </a:r>
          </a:p>
          <a:p>
            <a:r>
              <a:rPr lang="en-US" dirty="0" smtClean="0"/>
              <a:t>Only simple “constraints”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xmlns="" val="14212450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Coupling</a:t>
            </a:r>
            <a:endParaRPr lang="en-US" dirty="0"/>
          </a:p>
        </p:txBody>
      </p:sp>
      <p:sp>
        <p:nvSpPr>
          <p:cNvPr id="3" name="Content Placeholder 2"/>
          <p:cNvSpPr>
            <a:spLocks noGrp="1"/>
          </p:cNvSpPr>
          <p:nvPr>
            <p:ph idx="1"/>
          </p:nvPr>
        </p:nvSpPr>
        <p:spPr/>
        <p:txBody>
          <a:bodyPr/>
          <a:lstStyle/>
          <a:p>
            <a:r>
              <a:rPr lang="en-US" dirty="0" smtClean="0"/>
              <a:t>Spring-mass aggregate and Newtonian impulse</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Collide springs as a point mass</a:t>
            </a: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95696" y="2527664"/>
            <a:ext cx="4089966" cy="2564665"/>
          </a:xfrm>
          <a:prstGeom prst="rect">
            <a:avLst/>
          </a:prstGeom>
        </p:spPr>
      </p:pic>
      <mc:AlternateContent xmlns:mc="http://schemas.openxmlformats.org/markup-compatibility/2006">
        <mc:Choice xmlns:a14="http://schemas.microsoft.com/office/drawing/2010/main" xmlns="" Requires="a14">
          <p:sp>
            <p:nvSpPr>
              <p:cNvPr id="5" name="Rectangle 4"/>
              <p:cNvSpPr/>
              <p:nvPr/>
            </p:nvSpPr>
            <p:spPr>
              <a:xfrm>
                <a:off x="5671758" y="3243938"/>
                <a:ext cx="5736771" cy="11321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rPr>
                        <m:t>𝑗</m:t>
                      </m:r>
                      <m:r>
                        <a:rPr lang="en-US" sz="1400" i="1" smtClean="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1+</m:t>
                              </m:r>
                              <m:r>
                                <a:rPr lang="en-US" sz="1400" i="1">
                                  <a:solidFill>
                                    <a:schemeClr val="tx1"/>
                                  </a:solidFill>
                                  <a:latin typeface="Cambria Math" panose="02040503050406030204" pitchFamily="18" charset="0"/>
                                </a:rPr>
                                <m:t>𝜖</m:t>
                              </m:r>
                            </m:e>
                          </m:d>
                          <m:sSub>
                            <m:sSubPr>
                              <m:ctrlPr>
                                <a:rPr lang="en-US" sz="1400" i="1">
                                  <a:solidFill>
                                    <a:schemeClr val="tx1"/>
                                  </a:solidFill>
                                  <a:latin typeface="Cambria Math" panose="02040503050406030204" pitchFamily="18" charset="0"/>
                                </a:rPr>
                              </m:ctrlPr>
                            </m:sSubPr>
                            <m:e>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𝑣</m:t>
                                  </m:r>
                                </m:e>
                              </m:acc>
                            </m:e>
                            <m:sub>
                              <m:r>
                                <a:rPr lang="en-US" sz="1400" i="1">
                                  <a:solidFill>
                                    <a:schemeClr val="tx1"/>
                                  </a:solidFill>
                                  <a:latin typeface="Cambria Math" panose="02040503050406030204" pitchFamily="18" charset="0"/>
                                </a:rPr>
                                <m:t>𝑟𝑒𝑙</m:t>
                              </m:r>
                            </m:sub>
                          </m:sSub>
                          <m:r>
                            <a:rPr lang="en-US" sz="1400" i="1">
                              <a:solidFill>
                                <a:schemeClr val="tx1"/>
                              </a:solidFill>
                              <a:latin typeface="Cambria Math" panose="02040503050406030204" pitchFamily="18" charset="0"/>
                            </a:rPr>
                            <m:t>∙ </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𝑛</m:t>
                              </m:r>
                            </m:e>
                          </m:acc>
                          <m:r>
                            <a:rPr lang="en-US" sz="1400" i="1">
                              <a:solidFill>
                                <a:schemeClr val="tx1"/>
                              </a:solidFill>
                              <a:latin typeface="Cambria Math" panose="02040503050406030204" pitchFamily="18" charset="0"/>
                            </a:rPr>
                            <m:t> </m:t>
                          </m:r>
                        </m:num>
                        <m:den>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1</m:t>
                              </m:r>
                            </m:num>
                            <m:den>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𝑚</m:t>
                                  </m:r>
                                </m:e>
                                <m:sub>
                                  <m:r>
                                    <a:rPr lang="en-US" sz="1400" i="1">
                                      <a:solidFill>
                                        <a:schemeClr val="tx1"/>
                                      </a:solidFill>
                                      <a:latin typeface="Cambria Math" panose="02040503050406030204" pitchFamily="18" charset="0"/>
                                    </a:rPr>
                                    <m:t>1</m:t>
                                  </m:r>
                                </m:sub>
                              </m:sSub>
                            </m:den>
                          </m:f>
                          <m:r>
                            <a:rPr lang="en-US" sz="1400" i="1">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1</m:t>
                              </m:r>
                            </m:num>
                            <m:den>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𝑚</m:t>
                                  </m:r>
                                </m:e>
                                <m:sub>
                                  <m:r>
                                    <a:rPr lang="en-US" sz="1400" i="1">
                                      <a:solidFill>
                                        <a:schemeClr val="tx1"/>
                                      </a:solidFill>
                                      <a:latin typeface="Cambria Math" panose="02040503050406030204" pitchFamily="18" charset="0"/>
                                    </a:rPr>
                                    <m:t>2</m:t>
                                  </m:r>
                                </m:sub>
                              </m:sSub>
                            </m:den>
                          </m:f>
                          <m:r>
                            <a:rPr lang="en-US" sz="1400" i="1">
                              <a:solidFill>
                                <a:schemeClr val="tx1"/>
                              </a:solidFill>
                              <a:latin typeface="Cambria Math" panose="02040503050406030204" pitchFamily="18" charset="0"/>
                            </a:rPr>
                            <m:t>+</m:t>
                          </m:r>
                          <m:d>
                            <m:dPr>
                              <m:ctrlPr>
                                <a:rPr lang="en-US" sz="1400" i="1" smtClean="0">
                                  <a:solidFill>
                                    <a:schemeClr val="bg1">
                                      <a:lumMod val="75000"/>
                                    </a:schemeClr>
                                  </a:solidFill>
                                  <a:latin typeface="Cambria Math" panose="02040503050406030204" pitchFamily="18" charset="0"/>
                                </a:rPr>
                              </m:ctrlPr>
                            </m:dPr>
                            <m:e>
                              <m:sSub>
                                <m:sSubPr>
                                  <m:ctrlPr>
                                    <a:rPr lang="en-US" sz="1400" i="1">
                                      <a:solidFill>
                                        <a:schemeClr val="bg1">
                                          <a:lumMod val="75000"/>
                                        </a:schemeClr>
                                      </a:solidFill>
                                      <a:latin typeface="Cambria Math" panose="02040503050406030204" pitchFamily="18" charset="0"/>
                                    </a:rPr>
                                  </m:ctrlPr>
                                </m:sSubPr>
                                <m:e>
                                  <m:acc>
                                    <m:accPr>
                                      <m:chr m:val="⃗"/>
                                      <m:ctrlPr>
                                        <a:rPr lang="en-US" sz="1400" i="1">
                                          <a:solidFill>
                                            <a:schemeClr val="bg1">
                                              <a:lumMod val="75000"/>
                                            </a:schemeClr>
                                          </a:solidFill>
                                          <a:latin typeface="Cambria Math" panose="02040503050406030204" pitchFamily="18" charset="0"/>
                                        </a:rPr>
                                      </m:ctrlPr>
                                    </m:accPr>
                                    <m:e>
                                      <m:r>
                                        <a:rPr lang="en-US" sz="1400" i="1">
                                          <a:solidFill>
                                            <a:schemeClr val="bg1">
                                              <a:lumMod val="75000"/>
                                            </a:schemeClr>
                                          </a:solidFill>
                                          <a:latin typeface="Cambria Math" panose="02040503050406030204" pitchFamily="18" charset="0"/>
                                        </a:rPr>
                                        <m:t>𝑟</m:t>
                                      </m:r>
                                    </m:e>
                                  </m:acc>
                                </m:e>
                                <m:sub>
                                  <m:r>
                                    <a:rPr lang="en-US" sz="1400" i="1">
                                      <a:solidFill>
                                        <a:schemeClr val="bg1">
                                          <a:lumMod val="75000"/>
                                        </a:schemeClr>
                                      </a:solidFill>
                                      <a:latin typeface="Cambria Math" panose="02040503050406030204" pitchFamily="18" charset="0"/>
                                    </a:rPr>
                                    <m:t>1</m:t>
                                  </m:r>
                                </m:sub>
                              </m:sSub>
                              <m:r>
                                <a:rPr lang="en-US" sz="1400" i="1">
                                  <a:solidFill>
                                    <a:schemeClr val="bg1">
                                      <a:lumMod val="75000"/>
                                    </a:schemeClr>
                                  </a:solidFill>
                                  <a:latin typeface="Cambria Math" panose="02040503050406030204" pitchFamily="18" charset="0"/>
                                </a:rPr>
                                <m:t>×</m:t>
                              </m:r>
                              <m:acc>
                                <m:accPr>
                                  <m:chr m:val="⃗"/>
                                  <m:ctrlPr>
                                    <a:rPr lang="en-US" sz="1400" i="1">
                                      <a:solidFill>
                                        <a:schemeClr val="bg1">
                                          <a:lumMod val="75000"/>
                                        </a:schemeClr>
                                      </a:solidFill>
                                      <a:latin typeface="Cambria Math" panose="02040503050406030204" pitchFamily="18" charset="0"/>
                                    </a:rPr>
                                  </m:ctrlPr>
                                </m:accPr>
                                <m:e>
                                  <m:r>
                                    <a:rPr lang="en-US" sz="1400" i="1">
                                      <a:solidFill>
                                        <a:schemeClr val="bg1">
                                          <a:lumMod val="75000"/>
                                        </a:schemeClr>
                                      </a:solidFill>
                                      <a:latin typeface="Cambria Math" panose="02040503050406030204" pitchFamily="18" charset="0"/>
                                    </a:rPr>
                                    <m:t>𝑛</m:t>
                                  </m:r>
                                </m:e>
                              </m:acc>
                            </m:e>
                          </m:d>
                          <m:r>
                            <a:rPr lang="en-US" sz="1400" i="1">
                              <a:solidFill>
                                <a:schemeClr val="bg1">
                                  <a:lumMod val="75000"/>
                                </a:schemeClr>
                              </a:solidFill>
                              <a:latin typeface="Cambria Math" panose="02040503050406030204" pitchFamily="18" charset="0"/>
                            </a:rPr>
                            <m:t>∙</m:t>
                          </m:r>
                          <m:d>
                            <m:dPr>
                              <m:begChr m:val="["/>
                              <m:endChr m:val="]"/>
                              <m:ctrlPr>
                                <a:rPr lang="en-US" sz="1400" i="1">
                                  <a:solidFill>
                                    <a:schemeClr val="bg1">
                                      <a:lumMod val="75000"/>
                                    </a:schemeClr>
                                  </a:solidFill>
                                  <a:latin typeface="Cambria Math" panose="02040503050406030204" pitchFamily="18" charset="0"/>
                                </a:rPr>
                              </m:ctrlPr>
                            </m:dPr>
                            <m:e>
                              <m:sSubSup>
                                <m:sSubSupPr>
                                  <m:ctrlPr>
                                    <a:rPr lang="en-US" sz="1400" b="1" i="1">
                                      <a:solidFill>
                                        <a:schemeClr val="bg1">
                                          <a:lumMod val="75000"/>
                                        </a:schemeClr>
                                      </a:solidFill>
                                      <a:latin typeface="Cambria Math" panose="02040503050406030204" pitchFamily="18" charset="0"/>
                                    </a:rPr>
                                  </m:ctrlPr>
                                </m:sSubSupPr>
                                <m:e>
                                  <m:r>
                                    <a:rPr lang="en-US" sz="1400" b="1" i="1">
                                      <a:solidFill>
                                        <a:schemeClr val="bg1">
                                          <a:lumMod val="75000"/>
                                        </a:schemeClr>
                                      </a:solidFill>
                                      <a:latin typeface="Cambria Math" panose="02040503050406030204" pitchFamily="18" charset="0"/>
                                    </a:rPr>
                                    <m:t>𝑰</m:t>
                                  </m:r>
                                </m:e>
                                <m:sub>
                                  <m:r>
                                    <a:rPr lang="en-US" sz="1400" b="1" i="1">
                                      <a:solidFill>
                                        <a:schemeClr val="bg1">
                                          <a:lumMod val="75000"/>
                                        </a:schemeClr>
                                      </a:solidFill>
                                      <a:latin typeface="Cambria Math" panose="02040503050406030204" pitchFamily="18" charset="0"/>
                                    </a:rPr>
                                    <m:t>𝟏</m:t>
                                  </m:r>
                                </m:sub>
                                <m:sup>
                                  <m:r>
                                    <a:rPr lang="en-US" sz="1400" b="1" i="1">
                                      <a:solidFill>
                                        <a:schemeClr val="bg1">
                                          <a:lumMod val="75000"/>
                                        </a:schemeClr>
                                      </a:solidFill>
                                      <a:latin typeface="Cambria Math" panose="02040503050406030204" pitchFamily="18" charset="0"/>
                                    </a:rPr>
                                    <m:t>−</m:t>
                                  </m:r>
                                  <m:r>
                                    <a:rPr lang="en-US" sz="1400" b="1" i="1">
                                      <a:solidFill>
                                        <a:schemeClr val="bg1">
                                          <a:lumMod val="75000"/>
                                        </a:schemeClr>
                                      </a:solidFill>
                                      <a:latin typeface="Cambria Math" panose="02040503050406030204" pitchFamily="18" charset="0"/>
                                    </a:rPr>
                                    <m:t>𝟏</m:t>
                                  </m:r>
                                </m:sup>
                              </m:sSubSup>
                              <m:d>
                                <m:dPr>
                                  <m:ctrlPr>
                                    <a:rPr lang="en-US" sz="1400" i="1">
                                      <a:solidFill>
                                        <a:schemeClr val="bg1">
                                          <a:lumMod val="75000"/>
                                        </a:schemeClr>
                                      </a:solidFill>
                                      <a:latin typeface="Cambria Math" panose="02040503050406030204" pitchFamily="18" charset="0"/>
                                    </a:rPr>
                                  </m:ctrlPr>
                                </m:dPr>
                                <m:e>
                                  <m:sSub>
                                    <m:sSubPr>
                                      <m:ctrlPr>
                                        <a:rPr lang="en-US" sz="1400" i="1">
                                          <a:solidFill>
                                            <a:schemeClr val="bg1">
                                              <a:lumMod val="75000"/>
                                            </a:schemeClr>
                                          </a:solidFill>
                                          <a:latin typeface="Cambria Math" panose="02040503050406030204" pitchFamily="18" charset="0"/>
                                        </a:rPr>
                                      </m:ctrlPr>
                                    </m:sSubPr>
                                    <m:e>
                                      <m:acc>
                                        <m:accPr>
                                          <m:chr m:val="⃗"/>
                                          <m:ctrlPr>
                                            <a:rPr lang="en-US" sz="1400" i="1">
                                              <a:solidFill>
                                                <a:schemeClr val="bg1">
                                                  <a:lumMod val="75000"/>
                                                </a:schemeClr>
                                              </a:solidFill>
                                              <a:latin typeface="Cambria Math" panose="02040503050406030204" pitchFamily="18" charset="0"/>
                                            </a:rPr>
                                          </m:ctrlPr>
                                        </m:accPr>
                                        <m:e>
                                          <m:r>
                                            <a:rPr lang="en-US" sz="1400" i="1">
                                              <a:solidFill>
                                                <a:schemeClr val="bg1">
                                                  <a:lumMod val="75000"/>
                                                </a:schemeClr>
                                              </a:solidFill>
                                              <a:latin typeface="Cambria Math" panose="02040503050406030204" pitchFamily="18" charset="0"/>
                                            </a:rPr>
                                            <m:t>𝑟</m:t>
                                          </m:r>
                                        </m:e>
                                      </m:acc>
                                    </m:e>
                                    <m:sub>
                                      <m:r>
                                        <a:rPr lang="en-US" sz="1400" i="1">
                                          <a:solidFill>
                                            <a:schemeClr val="bg1">
                                              <a:lumMod val="75000"/>
                                            </a:schemeClr>
                                          </a:solidFill>
                                          <a:latin typeface="Cambria Math" panose="02040503050406030204" pitchFamily="18" charset="0"/>
                                        </a:rPr>
                                        <m:t>1</m:t>
                                      </m:r>
                                    </m:sub>
                                  </m:sSub>
                                  <m:r>
                                    <a:rPr lang="en-US" sz="1400" i="1">
                                      <a:solidFill>
                                        <a:schemeClr val="bg1">
                                          <a:lumMod val="75000"/>
                                        </a:schemeClr>
                                      </a:solidFill>
                                      <a:latin typeface="Cambria Math" panose="02040503050406030204" pitchFamily="18" charset="0"/>
                                    </a:rPr>
                                    <m:t>×</m:t>
                                  </m:r>
                                  <m:acc>
                                    <m:accPr>
                                      <m:chr m:val="⃗"/>
                                      <m:ctrlPr>
                                        <a:rPr lang="en-US" sz="1400" i="1">
                                          <a:solidFill>
                                            <a:schemeClr val="bg1">
                                              <a:lumMod val="75000"/>
                                            </a:schemeClr>
                                          </a:solidFill>
                                          <a:latin typeface="Cambria Math" panose="02040503050406030204" pitchFamily="18" charset="0"/>
                                        </a:rPr>
                                      </m:ctrlPr>
                                    </m:accPr>
                                    <m:e>
                                      <m:r>
                                        <a:rPr lang="en-US" sz="1400" i="1">
                                          <a:solidFill>
                                            <a:schemeClr val="bg1">
                                              <a:lumMod val="75000"/>
                                            </a:schemeClr>
                                          </a:solidFill>
                                          <a:latin typeface="Cambria Math" panose="02040503050406030204" pitchFamily="18" charset="0"/>
                                        </a:rPr>
                                        <m:t>𝑛</m:t>
                                      </m:r>
                                    </m:e>
                                  </m:acc>
                                </m:e>
                              </m:d>
                            </m:e>
                          </m:d>
                          <m:r>
                            <a:rPr lang="en-US" sz="1400" i="1">
                              <a:solidFill>
                                <a:schemeClr val="bg1">
                                  <a:lumMod val="75000"/>
                                </a:schemeClr>
                              </a:solidFill>
                              <a:latin typeface="Cambria Math" panose="02040503050406030204" pitchFamily="18" charset="0"/>
                            </a:rPr>
                            <m:t>+</m:t>
                          </m:r>
                          <m:d>
                            <m:dPr>
                              <m:ctrlPr>
                                <a:rPr lang="en-US" sz="1400" i="1" smtClean="0">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acc>
                                    <m:accPr>
                                      <m:chr m:val="⃗"/>
                                      <m:ctrlPr>
                                        <a:rPr lang="en-US" sz="1400" i="1">
                                          <a:solidFill>
                                            <a:schemeClr val="tx1"/>
                                          </a:solidFill>
                                          <a:latin typeface="Cambria Math" panose="02040503050406030204" pitchFamily="18" charset="0"/>
                                        </a:rPr>
                                      </m:ctrlPr>
                                    </m:accPr>
                                    <m:e>
                                      <m:r>
                                        <m:rPr>
                                          <m:sty m:val="p"/>
                                        </m:rPr>
                                        <a:rPr lang="en-US" sz="1400" i="0">
                                          <a:solidFill>
                                            <a:schemeClr val="tx1"/>
                                          </a:solidFill>
                                          <a:latin typeface="Cambria Math" panose="02040503050406030204" pitchFamily="18" charset="0"/>
                                        </a:rPr>
                                        <m:t>r</m:t>
                                      </m:r>
                                    </m:e>
                                  </m:acc>
                                </m:e>
                                <m:sub>
                                  <m:r>
                                    <a:rPr lang="en-US" sz="1400" i="0">
                                      <a:solidFill>
                                        <a:schemeClr val="tx1"/>
                                      </a:solidFill>
                                      <a:latin typeface="Cambria Math" panose="02040503050406030204" pitchFamily="18" charset="0"/>
                                    </a:rPr>
                                    <m:t>2</m:t>
                                  </m:r>
                                </m:sub>
                              </m:sSub>
                              <m:r>
                                <a:rPr lang="en-US" sz="1400" i="0">
                                  <a:solidFill>
                                    <a:schemeClr val="tx1"/>
                                  </a:solidFill>
                                  <a:latin typeface="Cambria Math" panose="02040503050406030204" pitchFamily="18" charset="0"/>
                                </a:rPr>
                                <m:t>×</m:t>
                              </m:r>
                              <m:acc>
                                <m:accPr>
                                  <m:chr m:val="⃗"/>
                                  <m:ctrlPr>
                                    <a:rPr lang="en-US" sz="1400" i="1">
                                      <a:solidFill>
                                        <a:schemeClr val="tx1"/>
                                      </a:solidFill>
                                      <a:latin typeface="Cambria Math" panose="02040503050406030204" pitchFamily="18" charset="0"/>
                                    </a:rPr>
                                  </m:ctrlPr>
                                </m:accPr>
                                <m:e>
                                  <m:r>
                                    <m:rPr>
                                      <m:sty m:val="p"/>
                                    </m:rPr>
                                    <a:rPr lang="en-US" sz="1400" i="0">
                                      <a:solidFill>
                                        <a:schemeClr val="tx1"/>
                                      </a:solidFill>
                                      <a:latin typeface="Cambria Math" panose="02040503050406030204" pitchFamily="18" charset="0"/>
                                    </a:rPr>
                                    <m:t>n</m:t>
                                  </m:r>
                                </m:e>
                              </m:acc>
                            </m:e>
                          </m:d>
                          <m:r>
                            <a:rPr lang="en-US" sz="1400" i="0">
                              <a:solidFill>
                                <a:schemeClr val="tx1"/>
                              </a:solidFill>
                              <a:latin typeface="Cambria Math" panose="02040503050406030204" pitchFamily="18" charset="0"/>
                            </a:rPr>
                            <m:t> ∙</m:t>
                          </m:r>
                          <m:d>
                            <m:dPr>
                              <m:begChr m:val="["/>
                              <m:endChr m:val="]"/>
                              <m:ctrlPr>
                                <a:rPr lang="en-US" sz="1400" i="1">
                                  <a:solidFill>
                                    <a:schemeClr val="tx1"/>
                                  </a:solidFill>
                                  <a:latin typeface="Cambria Math" panose="02040503050406030204" pitchFamily="18" charset="0"/>
                                </a:rPr>
                              </m:ctrlPr>
                            </m:dPr>
                            <m:e>
                              <m:sSubSup>
                                <m:sSubSupPr>
                                  <m:ctrlPr>
                                    <a:rPr lang="en-US" sz="1400" b="1" i="1">
                                      <a:solidFill>
                                        <a:schemeClr val="tx1"/>
                                      </a:solidFill>
                                      <a:latin typeface="Cambria Math" panose="02040503050406030204" pitchFamily="18" charset="0"/>
                                    </a:rPr>
                                  </m:ctrlPr>
                                </m:sSubSupPr>
                                <m:e>
                                  <m:r>
                                    <a:rPr lang="en-US" sz="1400" b="1" i="0">
                                      <a:solidFill>
                                        <a:schemeClr val="tx1"/>
                                      </a:solidFill>
                                      <a:latin typeface="Cambria Math" panose="02040503050406030204" pitchFamily="18" charset="0"/>
                                    </a:rPr>
                                    <m:t>𝐈</m:t>
                                  </m:r>
                                </m:e>
                                <m:sub>
                                  <m:r>
                                    <a:rPr lang="en-US" sz="1400" b="1" i="0">
                                      <a:solidFill>
                                        <a:schemeClr val="tx1"/>
                                      </a:solidFill>
                                      <a:latin typeface="Cambria Math" panose="02040503050406030204" pitchFamily="18" charset="0"/>
                                    </a:rPr>
                                    <m:t>𝟐</m:t>
                                  </m:r>
                                </m:sub>
                                <m:sup>
                                  <m:r>
                                    <a:rPr lang="en-US" sz="1400" b="1" i="0">
                                      <a:solidFill>
                                        <a:schemeClr val="tx1"/>
                                      </a:solidFill>
                                      <a:latin typeface="Cambria Math" panose="02040503050406030204" pitchFamily="18" charset="0"/>
                                    </a:rPr>
                                    <m:t>−</m:t>
                                  </m:r>
                                  <m:r>
                                    <a:rPr lang="en-US" sz="1400" b="1" i="0">
                                      <a:solidFill>
                                        <a:schemeClr val="tx1"/>
                                      </a:solidFill>
                                      <a:latin typeface="Cambria Math" panose="02040503050406030204" pitchFamily="18" charset="0"/>
                                    </a:rPr>
                                    <m:t>𝟏</m:t>
                                  </m:r>
                                </m:sup>
                              </m:sSubSup>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acc>
                                        <m:accPr>
                                          <m:chr m:val="⃗"/>
                                          <m:ctrlPr>
                                            <a:rPr lang="en-US" sz="1400" i="1">
                                              <a:solidFill>
                                                <a:schemeClr val="tx1"/>
                                              </a:solidFill>
                                              <a:latin typeface="Cambria Math" panose="02040503050406030204" pitchFamily="18" charset="0"/>
                                            </a:rPr>
                                          </m:ctrlPr>
                                        </m:accPr>
                                        <m:e>
                                          <m:r>
                                            <m:rPr>
                                              <m:sty m:val="p"/>
                                            </m:rPr>
                                            <a:rPr lang="en-US" sz="1400" i="0">
                                              <a:solidFill>
                                                <a:schemeClr val="tx1"/>
                                              </a:solidFill>
                                              <a:latin typeface="Cambria Math" panose="02040503050406030204" pitchFamily="18" charset="0"/>
                                            </a:rPr>
                                            <m:t>r</m:t>
                                          </m:r>
                                        </m:e>
                                      </m:acc>
                                    </m:e>
                                    <m:sub>
                                      <m:r>
                                        <a:rPr lang="en-US" sz="1400" i="0">
                                          <a:solidFill>
                                            <a:schemeClr val="tx1"/>
                                          </a:solidFill>
                                          <a:latin typeface="Cambria Math" panose="02040503050406030204" pitchFamily="18" charset="0"/>
                                        </a:rPr>
                                        <m:t>2</m:t>
                                      </m:r>
                                    </m:sub>
                                  </m:sSub>
                                  <m:r>
                                    <a:rPr lang="en-US" sz="1400" i="0">
                                      <a:solidFill>
                                        <a:schemeClr val="tx1"/>
                                      </a:solidFill>
                                      <a:latin typeface="Cambria Math" panose="02040503050406030204" pitchFamily="18" charset="0"/>
                                    </a:rPr>
                                    <m:t>×</m:t>
                                  </m:r>
                                  <m:acc>
                                    <m:accPr>
                                      <m:chr m:val="⃗"/>
                                      <m:ctrlPr>
                                        <a:rPr lang="en-US" sz="1400" i="1">
                                          <a:solidFill>
                                            <a:schemeClr val="tx1"/>
                                          </a:solidFill>
                                          <a:latin typeface="Cambria Math" panose="02040503050406030204" pitchFamily="18" charset="0"/>
                                        </a:rPr>
                                      </m:ctrlPr>
                                    </m:accPr>
                                    <m:e>
                                      <m:r>
                                        <m:rPr>
                                          <m:sty m:val="p"/>
                                        </m:rPr>
                                        <a:rPr lang="en-US" sz="1400" i="0">
                                          <a:solidFill>
                                            <a:schemeClr val="tx1"/>
                                          </a:solidFill>
                                          <a:latin typeface="Cambria Math" panose="02040503050406030204" pitchFamily="18" charset="0"/>
                                        </a:rPr>
                                        <m:t>n</m:t>
                                      </m:r>
                                    </m:e>
                                  </m:acc>
                                </m:e>
                              </m:d>
                            </m:e>
                          </m:d>
                        </m:den>
                      </m:f>
                    </m:oMath>
                  </m:oMathPara>
                </a14:m>
                <a:endParaRPr lang="en-US" sz="1400" dirty="0">
                  <a:solidFill>
                    <a:schemeClr val="tx1"/>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5671758" y="3243938"/>
                <a:ext cx="5736771" cy="1132115"/>
              </a:xfrm>
              <a:prstGeom prst="rect">
                <a:avLst/>
              </a:prstGeom>
              <a:blipFill rotWithShape="0">
                <a:blip r:embed="rId4"/>
                <a:stretch>
                  <a:fillRect/>
                </a:stretch>
              </a:blipFill>
              <a:ln w="12700">
                <a:solidFill>
                  <a:schemeClr val="tx1"/>
                </a:solidFill>
              </a:ln>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xmlns="" val="40920317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a:t>
            </a:r>
            <a:endParaRPr lang="en-US" dirty="0"/>
          </a:p>
        </p:txBody>
      </p:sp>
      <p:sp>
        <p:nvSpPr>
          <p:cNvPr id="3" name="Content Placeholder 2"/>
          <p:cNvSpPr>
            <a:spLocks noGrp="1"/>
          </p:cNvSpPr>
          <p:nvPr>
            <p:ph idx="1"/>
          </p:nvPr>
        </p:nvSpPr>
        <p:spPr/>
        <p:txBody>
          <a:bodyPr/>
          <a:lstStyle/>
          <a:p>
            <a:r>
              <a:rPr lang="en-US" dirty="0" smtClean="0"/>
              <a:t>Constraints and FEM</a:t>
            </a:r>
          </a:p>
          <a:p>
            <a:pPr lvl="1"/>
            <a:r>
              <a:rPr lang="en-US" dirty="0" smtClean="0"/>
              <a:t>FEM proxies each tetrahedron as a rigid body</a:t>
            </a:r>
          </a:p>
          <a:p>
            <a:pPr lvl="1"/>
            <a:r>
              <a:rPr lang="en-US" dirty="0" smtClean="0"/>
              <a:t>FEM computes mass, inertia and velocities for rigid body system</a:t>
            </a:r>
          </a:p>
          <a:p>
            <a:pPr lvl="1"/>
            <a:r>
              <a:rPr lang="en-US" dirty="0" smtClean="0"/>
              <a:t>Constraints solved as normal, not knowing the difference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17058" y="3798922"/>
            <a:ext cx="5039428" cy="2743583"/>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xmlns="" val="5586541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70424"/>
            <a:ext cx="10972800" cy="1143000"/>
          </a:xfrm>
        </p:spPr>
        <p:txBody>
          <a:bodyPr/>
          <a:lstStyle/>
          <a:p>
            <a:r>
              <a:rPr lang="en-US" dirty="0" smtClean="0"/>
              <a:t>Comparison</a:t>
            </a:r>
            <a:endParaRPr lang="en-US" dirty="0"/>
          </a:p>
        </p:txBody>
      </p:sp>
      <p:sp>
        <p:nvSpPr>
          <p:cNvPr id="3" name="Text Placeholder 2"/>
          <p:cNvSpPr>
            <a:spLocks noGrp="1"/>
          </p:cNvSpPr>
          <p:nvPr>
            <p:ph type="body" idx="1"/>
          </p:nvPr>
        </p:nvSpPr>
        <p:spPr>
          <a:xfrm>
            <a:off x="609600" y="1613424"/>
            <a:ext cx="5386917" cy="659352"/>
          </a:xfrm>
        </p:spPr>
        <p:txBody>
          <a:bodyPr/>
          <a:lstStyle/>
          <a:p>
            <a:r>
              <a:rPr lang="en-US" dirty="0" smtClean="0"/>
              <a:t>Coupling</a:t>
            </a:r>
            <a:endParaRPr lang="en-US" dirty="0"/>
          </a:p>
        </p:txBody>
      </p:sp>
      <p:sp>
        <p:nvSpPr>
          <p:cNvPr id="4" name="Text Placeholder 3"/>
          <p:cNvSpPr>
            <a:spLocks noGrp="1"/>
          </p:cNvSpPr>
          <p:nvPr>
            <p:ph type="body" sz="half" idx="3"/>
          </p:nvPr>
        </p:nvSpPr>
        <p:spPr>
          <a:xfrm>
            <a:off x="6193368" y="1617934"/>
            <a:ext cx="5389033" cy="654843"/>
          </a:xfrm>
        </p:spPr>
        <p:txBody>
          <a:bodyPr/>
          <a:lstStyle/>
          <a:p>
            <a:r>
              <a:rPr lang="en-US" dirty="0" smtClean="0"/>
              <a:t>Embedding</a:t>
            </a:r>
            <a:endParaRPr lang="en-US" dirty="0"/>
          </a:p>
        </p:txBody>
      </p:sp>
      <p:sp>
        <p:nvSpPr>
          <p:cNvPr id="5" name="Content Placeholder 4"/>
          <p:cNvSpPr>
            <a:spLocks noGrp="1"/>
          </p:cNvSpPr>
          <p:nvPr>
            <p:ph sz="quarter" idx="2"/>
          </p:nvPr>
        </p:nvSpPr>
        <p:spPr>
          <a:xfrm>
            <a:off x="609600" y="2272776"/>
            <a:ext cx="5386917" cy="2632557"/>
          </a:xfrm>
        </p:spPr>
        <p:txBody>
          <a:bodyPr>
            <a:normAutofit fontScale="92500" lnSpcReduction="20000"/>
          </a:bodyPr>
          <a:lstStyle/>
          <a:p>
            <a:r>
              <a:rPr lang="en-US" dirty="0" smtClean="0"/>
              <a:t>Pros:</a:t>
            </a:r>
          </a:p>
          <a:p>
            <a:pPr lvl="1"/>
            <a:r>
              <a:rPr lang="en-US" dirty="0" smtClean="0"/>
              <a:t>Efficient</a:t>
            </a:r>
          </a:p>
          <a:p>
            <a:pPr lvl="1"/>
            <a:r>
              <a:rPr lang="en-US" dirty="0" smtClean="0"/>
              <a:t>Explicit control of system interactions</a:t>
            </a:r>
          </a:p>
          <a:p>
            <a:pPr lvl="1"/>
            <a:r>
              <a:rPr lang="en-US" dirty="0" smtClean="0"/>
              <a:t>More accurate</a:t>
            </a:r>
          </a:p>
          <a:p>
            <a:r>
              <a:rPr lang="en-US" dirty="0" smtClean="0"/>
              <a:t>Cons:</a:t>
            </a:r>
          </a:p>
          <a:p>
            <a:pPr lvl="1"/>
            <a:r>
              <a:rPr lang="en-US" dirty="0" smtClean="0"/>
              <a:t>Not scalable</a:t>
            </a:r>
          </a:p>
          <a:p>
            <a:pPr lvl="1"/>
            <a:r>
              <a:rPr lang="en-US" dirty="0" smtClean="0"/>
              <a:t>Extra forces must be explicitly added</a:t>
            </a:r>
          </a:p>
          <a:p>
            <a:pPr lvl="1"/>
            <a:r>
              <a:rPr lang="en-US" dirty="0" smtClean="0"/>
              <a:t>Requires a way to modify the update loop</a:t>
            </a:r>
          </a:p>
          <a:p>
            <a:pPr lvl="1"/>
            <a:r>
              <a:rPr lang="en-US" dirty="0" smtClean="0"/>
              <a:t>Scales to most expensive system</a:t>
            </a:r>
            <a:endParaRPr lang="en-US" dirty="0"/>
          </a:p>
        </p:txBody>
      </p:sp>
      <p:sp>
        <p:nvSpPr>
          <p:cNvPr id="6" name="Content Placeholder 5"/>
          <p:cNvSpPr>
            <a:spLocks noGrp="1"/>
          </p:cNvSpPr>
          <p:nvPr>
            <p:ph sz="quarter" idx="4"/>
          </p:nvPr>
        </p:nvSpPr>
        <p:spPr>
          <a:xfrm>
            <a:off x="6193368" y="2272776"/>
            <a:ext cx="5389033" cy="2448588"/>
          </a:xfrm>
        </p:spPr>
        <p:txBody>
          <a:bodyPr>
            <a:normAutofit fontScale="92500" lnSpcReduction="20000"/>
          </a:bodyPr>
          <a:lstStyle/>
          <a:p>
            <a:r>
              <a:rPr lang="en-US" dirty="0" smtClean="0"/>
              <a:t>Pros:</a:t>
            </a:r>
          </a:p>
          <a:p>
            <a:pPr lvl="1"/>
            <a:r>
              <a:rPr lang="en-US" dirty="0" smtClean="0"/>
              <a:t>Simpler</a:t>
            </a:r>
          </a:p>
          <a:p>
            <a:pPr lvl="1"/>
            <a:r>
              <a:rPr lang="en-US" dirty="0" smtClean="0"/>
              <a:t>Transfers </a:t>
            </a:r>
            <a:r>
              <a:rPr lang="en-US" dirty="0"/>
              <a:t>extra forces </a:t>
            </a:r>
            <a:r>
              <a:rPr lang="en-US" dirty="0" smtClean="0"/>
              <a:t>easier</a:t>
            </a:r>
          </a:p>
          <a:p>
            <a:r>
              <a:rPr lang="en-US" dirty="0" smtClean="0"/>
              <a:t>Cons:</a:t>
            </a:r>
          </a:p>
          <a:p>
            <a:pPr lvl="1"/>
            <a:r>
              <a:rPr lang="en-US" dirty="0" smtClean="0"/>
              <a:t>Slows down primary system</a:t>
            </a:r>
          </a:p>
          <a:p>
            <a:pPr lvl="1"/>
            <a:r>
              <a:rPr lang="en-US" dirty="0" smtClean="0"/>
              <a:t>Requires a way to proxy in primary system</a:t>
            </a:r>
          </a:p>
          <a:p>
            <a:pPr lvl="1"/>
            <a:r>
              <a:rPr lang="en-US" dirty="0" smtClean="0"/>
              <a:t>Approximation</a:t>
            </a:r>
          </a:p>
          <a:p>
            <a:pPr lvl="1"/>
            <a:r>
              <a:rPr lang="en-US" dirty="0" smtClean="0"/>
              <a:t>Extra memory</a:t>
            </a:r>
            <a:endParaRPr lang="en-US" dirty="0"/>
          </a:p>
          <a:p>
            <a:endParaRPr lang="en-US" dirty="0" smtClean="0"/>
          </a:p>
          <a:p>
            <a:pPr marL="0" indent="0">
              <a:buNone/>
            </a:pPr>
            <a:endParaRPr lang="en-US" dirty="0" smtClean="0"/>
          </a:p>
          <a:p>
            <a:endParaRPr lang="en-US" dirty="0"/>
          </a:p>
        </p:txBody>
      </p:sp>
      <p:grpSp>
        <p:nvGrpSpPr>
          <p:cNvPr id="7" name="Group 6"/>
          <p:cNvGrpSpPr/>
          <p:nvPr/>
        </p:nvGrpSpPr>
        <p:grpSpPr>
          <a:xfrm>
            <a:off x="3495675" y="4906127"/>
            <a:ext cx="4419600" cy="1640518"/>
            <a:chOff x="6753225" y="2055370"/>
            <a:chExt cx="4419600" cy="1640518"/>
          </a:xfrm>
        </p:grpSpPr>
        <p:sp>
          <p:nvSpPr>
            <p:cNvPr id="8" name="TextBox 7"/>
            <p:cNvSpPr txBox="1"/>
            <p:nvPr/>
          </p:nvSpPr>
          <p:spPr>
            <a:xfrm>
              <a:off x="7158682" y="2055370"/>
              <a:ext cx="1309816" cy="369332"/>
            </a:xfrm>
            <a:prstGeom prst="rect">
              <a:avLst/>
            </a:prstGeom>
            <a:noFill/>
          </p:spPr>
          <p:txBody>
            <a:bodyPr wrap="square" rtlCol="0">
              <a:spAutoFit/>
            </a:bodyPr>
            <a:lstStyle/>
            <a:p>
              <a:r>
                <a:rPr lang="en-US" dirty="0" smtClean="0"/>
                <a:t>Coupling</a:t>
              </a:r>
              <a:endParaRPr lang="en-US" dirty="0"/>
            </a:p>
          </p:txBody>
        </p:sp>
        <p:sp>
          <p:nvSpPr>
            <p:cNvPr id="9" name="TextBox 8"/>
            <p:cNvSpPr txBox="1"/>
            <p:nvPr/>
          </p:nvSpPr>
          <p:spPr>
            <a:xfrm>
              <a:off x="9440563" y="2059518"/>
              <a:ext cx="1474572" cy="369332"/>
            </a:xfrm>
            <a:prstGeom prst="rect">
              <a:avLst/>
            </a:prstGeom>
            <a:noFill/>
          </p:spPr>
          <p:txBody>
            <a:bodyPr wrap="square" rtlCol="0">
              <a:spAutoFit/>
            </a:bodyPr>
            <a:lstStyle/>
            <a:p>
              <a:r>
                <a:rPr lang="en-US" dirty="0" smtClean="0"/>
                <a:t>Embedding</a:t>
              </a:r>
              <a:endParaRPr lang="en-US" dirty="0"/>
            </a:p>
          </p:txBody>
        </p:sp>
        <p:grpSp>
          <p:nvGrpSpPr>
            <p:cNvPr id="10" name="Group 9"/>
            <p:cNvGrpSpPr/>
            <p:nvPr/>
          </p:nvGrpSpPr>
          <p:grpSpPr>
            <a:xfrm>
              <a:off x="6753225" y="2552888"/>
              <a:ext cx="4419600" cy="1143000"/>
              <a:chOff x="1752600" y="609600"/>
              <a:chExt cx="4419600" cy="1143000"/>
            </a:xfrm>
          </p:grpSpPr>
          <p:sp>
            <p:nvSpPr>
              <p:cNvPr id="11" name="Rectangle 10"/>
              <p:cNvSpPr/>
              <p:nvPr/>
            </p:nvSpPr>
            <p:spPr>
              <a:xfrm>
                <a:off x="41910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2" name="Rectangle 11"/>
              <p:cNvSpPr/>
              <p:nvPr/>
            </p:nvSpPr>
            <p:spPr>
              <a:xfrm>
                <a:off x="41910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54864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54864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5" name="Rectangle 14"/>
              <p:cNvSpPr/>
              <p:nvPr/>
            </p:nvSpPr>
            <p:spPr>
              <a:xfrm>
                <a:off x="17526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6" name="Rectangle 15"/>
              <p:cNvSpPr/>
              <p:nvPr/>
            </p:nvSpPr>
            <p:spPr>
              <a:xfrm>
                <a:off x="17526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7" name="Rectangle 16"/>
              <p:cNvSpPr/>
              <p:nvPr/>
            </p:nvSpPr>
            <p:spPr>
              <a:xfrm>
                <a:off x="3048000" y="1371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8" name="Rectangle 17"/>
              <p:cNvSpPr/>
              <p:nvPr/>
            </p:nvSpPr>
            <p:spPr>
              <a:xfrm>
                <a:off x="3048000" y="6096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9" name="Straight Arrow Connector 18"/>
              <p:cNvCxnSpPr>
                <a:stCxn id="16" idx="0"/>
                <a:endCxn id="15" idx="2"/>
              </p:cNvCxnSpPr>
              <p:nvPr/>
            </p:nvCxnSpPr>
            <p:spPr>
              <a:xfrm rot="5400000" flipH="1" flipV="1">
                <a:off x="1905000" y="1181100"/>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3"/>
                <a:endCxn id="18" idx="1"/>
              </p:cNvCxnSpPr>
              <p:nvPr/>
            </p:nvCxnSpPr>
            <p:spPr>
              <a:xfrm>
                <a:off x="2438400" y="800100"/>
                <a:ext cx="609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2"/>
                <a:endCxn id="17" idx="0"/>
              </p:cNvCxnSpPr>
              <p:nvPr/>
            </p:nvCxnSpPr>
            <p:spPr>
              <a:xfrm rot="5400000">
                <a:off x="3200400" y="1181100"/>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3"/>
                <a:endCxn id="17" idx="1"/>
              </p:cNvCxnSpPr>
              <p:nvPr/>
            </p:nvCxnSpPr>
            <p:spPr>
              <a:xfrm>
                <a:off x="2438400" y="1562100"/>
                <a:ext cx="609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438400" y="990600"/>
                <a:ext cx="6096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438400" y="990600"/>
                <a:ext cx="6096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4876800" y="9906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0"/>
                <a:endCxn id="11" idx="2"/>
              </p:cNvCxnSpPr>
              <p:nvPr/>
            </p:nvCxnSpPr>
            <p:spPr>
              <a:xfrm rot="5400000" flipH="1" flipV="1">
                <a:off x="4343400" y="1181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1"/>
                <a:endCxn id="11" idx="3"/>
              </p:cNvCxnSpPr>
              <p:nvPr/>
            </p:nvCxnSpPr>
            <p:spPr>
              <a:xfrm rot="10800000">
                <a:off x="4876800" y="8001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Arc 27"/>
              <p:cNvSpPr/>
              <p:nvPr/>
            </p:nvSpPr>
            <p:spPr>
              <a:xfrm>
                <a:off x="1861870" y="1430548"/>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a:off x="3158704" y="1421922"/>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p:cNvSpPr/>
              <p:nvPr/>
            </p:nvSpPr>
            <p:spPr>
              <a:xfrm>
                <a:off x="1853244" y="668548"/>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p:cNvSpPr/>
              <p:nvPr/>
            </p:nvSpPr>
            <p:spPr>
              <a:xfrm>
                <a:off x="3157270" y="659922"/>
                <a:ext cx="462957" cy="152400"/>
              </a:xfrm>
              <a:prstGeom prst="arc">
                <a:avLst>
                  <a:gd name="adj1" fmla="val 7397837"/>
                  <a:gd name="adj2" fmla="val 2932744"/>
                </a:avLst>
              </a:prstGeom>
              <a:ln>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32" name="Slide Number Placeholder 31"/>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xmlns="" val="3635360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lstStyle/>
          <a:p>
            <a:pPr marL="0" indent="0">
              <a:buNone/>
            </a:pPr>
            <a:r>
              <a:rPr lang="en-US" dirty="0" smtClean="0"/>
              <a:t>Come from Lagrange mechanics</a:t>
            </a:r>
          </a:p>
          <a:p>
            <a:endParaRPr lang="en-US" dirty="0"/>
          </a:p>
          <a:p>
            <a:endParaRPr lang="en-US" dirty="0" smtClean="0"/>
          </a:p>
          <a:p>
            <a:pPr marL="0" indent="0">
              <a:buNone/>
            </a:pPr>
            <a:endParaRPr lang="en-US" dirty="0" smtClean="0"/>
          </a:p>
          <a:p>
            <a:pPr marL="0" indent="0">
              <a:buNone/>
            </a:pPr>
            <a:r>
              <a:rPr lang="en-US" dirty="0" smtClean="0"/>
              <a:t>Sequential Impulses </a:t>
            </a:r>
            <a:r>
              <a:rPr lang="en-US" dirty="0" smtClean="0">
                <a:solidFill>
                  <a:schemeClr val="bg1">
                    <a:lumMod val="65000"/>
                  </a:schemeClr>
                </a:solidFill>
                <a:latin typeface="Arial" panose="020B0604020202020204" pitchFamily="34" charset="0"/>
                <a:cs typeface="Arial" panose="020B0604020202020204" pitchFamily="34" charset="0"/>
              </a:rPr>
              <a:t>[Catto05]</a:t>
            </a:r>
          </a:p>
          <a:p>
            <a:pPr marL="393192" lvl="1" indent="0">
              <a:buNone/>
            </a:pPr>
            <a:r>
              <a:rPr lang="en-US" dirty="0" smtClean="0"/>
              <a:t>Baumgarte stabilization</a:t>
            </a:r>
          </a:p>
          <a:p>
            <a:pPr marL="393192" lvl="1" indent="0">
              <a:buNone/>
            </a:pPr>
            <a:r>
              <a:rPr lang="en-US" dirty="0" smtClean="0"/>
              <a:t>Inequality constraints (proper total impulse clamping)</a:t>
            </a:r>
          </a:p>
          <a:p>
            <a:pPr lvl="1"/>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mc:AlternateContent xmlns:mc="http://schemas.openxmlformats.org/markup-compatibility/2006">
        <mc:Choice xmlns:a14="http://schemas.microsoft.com/office/drawing/2010/main" xmlns="" Requires="a14">
          <p:sp>
            <p:nvSpPr>
              <p:cNvPr id="5" name="Rectangle 4"/>
              <p:cNvSpPr/>
              <p:nvPr/>
            </p:nvSpPr>
            <p:spPr>
              <a:xfrm>
                <a:off x="1498600" y="2824988"/>
                <a:ext cx="2623457" cy="7040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en-US" i="1" smtClean="0">
                              <a:solidFill>
                                <a:schemeClr val="tx1"/>
                              </a:solidFill>
                              <a:latin typeface="Cambria Math" panose="02040503050406030204" pitchFamily="18" charset="0"/>
                            </a:rPr>
                            <m:t>𝛿</m:t>
                          </m:r>
                          <m:r>
                            <a:rPr lang="en-US" b="0" i="1" smtClean="0">
                              <a:solidFill>
                                <a:schemeClr val="tx1"/>
                              </a:solidFill>
                              <a:latin typeface="Cambria Math" panose="02040503050406030204" pitchFamily="18" charset="0"/>
                            </a:rPr>
                            <m:t>𝐿</m:t>
                          </m:r>
                        </m:num>
                        <m:den>
                          <m:r>
                            <a:rPr lang="en-US" b="0" i="1" smtClean="0">
                              <a:solidFill>
                                <a:schemeClr val="tx1"/>
                              </a:solidFill>
                              <a:latin typeface="Cambria Math" panose="02040503050406030204" pitchFamily="18" charset="0"/>
                            </a:rPr>
                            <m:t>𝛿</m:t>
                          </m:r>
                          <m:r>
                            <a:rPr lang="en-US" b="0" i="1" smtClean="0">
                              <a:solidFill>
                                <a:schemeClr val="tx1"/>
                              </a:solidFill>
                              <a:latin typeface="Cambria Math" panose="02040503050406030204" pitchFamily="18" charset="0"/>
                            </a:rPr>
                            <m:t>𝑞</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m:t>
                          </m:r>
                        </m:num>
                        <m:den>
                          <m:r>
                            <a:rPr lang="en-US" b="0" i="1" smtClean="0">
                              <a:solidFill>
                                <a:schemeClr val="tx1"/>
                              </a:solidFill>
                              <a:latin typeface="Cambria Math" panose="02040503050406030204" pitchFamily="18" charset="0"/>
                            </a:rPr>
                            <m:t>𝑑𝑡</m:t>
                          </m:r>
                        </m:den>
                      </m:f>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𝛿</m:t>
                          </m:r>
                          <m:r>
                            <a:rPr lang="en-US" b="0" i="1" smtClean="0">
                              <a:solidFill>
                                <a:schemeClr val="tx1"/>
                              </a:solidFill>
                              <a:latin typeface="Cambria Math" panose="02040503050406030204" pitchFamily="18" charset="0"/>
                            </a:rPr>
                            <m:t>𝐿</m:t>
                          </m:r>
                        </m:num>
                        <m:den>
                          <m:r>
                            <a:rPr lang="en-US" b="0" i="1" smtClean="0">
                              <a:solidFill>
                                <a:schemeClr val="tx1"/>
                              </a:solidFill>
                              <a:latin typeface="Cambria Math" panose="02040503050406030204" pitchFamily="18" charset="0"/>
                            </a:rPr>
                            <m:t>𝛿</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𝜆</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𝛿</m:t>
                          </m:r>
                          <m:r>
                            <a:rPr lang="en-US" b="0" i="1" smtClean="0">
                              <a:solidFill>
                                <a:schemeClr val="tx1"/>
                              </a:solidFill>
                              <a:latin typeface="Cambria Math" panose="02040503050406030204" pitchFamily="18" charset="0"/>
                            </a:rPr>
                            <m:t>𝐶</m:t>
                          </m:r>
                        </m:num>
                        <m:den>
                          <m:r>
                            <a:rPr lang="en-US" b="0" i="1" smtClean="0">
                              <a:solidFill>
                                <a:schemeClr val="tx1"/>
                              </a:solidFill>
                              <a:latin typeface="Cambria Math" panose="02040503050406030204" pitchFamily="18" charset="0"/>
                            </a:rPr>
                            <m:t>𝛿</m:t>
                          </m:r>
                          <m:r>
                            <a:rPr lang="en-US" b="0" i="1" smtClean="0">
                              <a:solidFill>
                                <a:schemeClr val="tx1"/>
                              </a:solidFill>
                              <a:latin typeface="Cambria Math" panose="02040503050406030204" pitchFamily="18" charset="0"/>
                            </a:rPr>
                            <m:t>𝑞</m:t>
                          </m:r>
                        </m:den>
                      </m:f>
                      <m:r>
                        <a:rPr lang="en-US" b="0" i="1" smtClean="0">
                          <a:solidFill>
                            <a:schemeClr val="tx1"/>
                          </a:solidFill>
                          <a:latin typeface="Cambria Math" panose="02040503050406030204" pitchFamily="18" charset="0"/>
                        </a:rPr>
                        <m:t>=0</m:t>
                      </m:r>
                    </m:oMath>
                  </m:oMathPara>
                </a14:m>
                <a:endParaRPr lang="en-US" dirty="0">
                  <a:solidFill>
                    <a:schemeClr val="tx1"/>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1498600" y="2824988"/>
                <a:ext cx="2623457" cy="704089"/>
              </a:xfrm>
              <a:prstGeom prst="rect">
                <a:avLst/>
              </a:prstGeom>
              <a:blipFill rotWithShape="0">
                <a:blip r:embed="rId3"/>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xmlns="" val="2550102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xmlns="" val="8075209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xmlns="" val="35294012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solidFill>
                  <a:schemeClr val="bg1">
                    <a:lumMod val="65000"/>
                  </a:schemeClr>
                </a:solidFill>
              </a:rPr>
              <a:t>[Bridson02] </a:t>
            </a:r>
            <a:r>
              <a:rPr lang="en-US" dirty="0" err="1"/>
              <a:t>B</a:t>
            </a:r>
            <a:r>
              <a:rPr lang="en-US" dirty="0" err="1" smtClean="0"/>
              <a:t>ridson</a:t>
            </a:r>
            <a:r>
              <a:rPr lang="en-US" dirty="0" smtClean="0"/>
              <a:t> R., </a:t>
            </a:r>
            <a:r>
              <a:rPr lang="en-US" dirty="0" err="1" smtClean="0"/>
              <a:t>Fedkiw</a:t>
            </a:r>
            <a:r>
              <a:rPr lang="en-US" dirty="0" smtClean="0"/>
              <a:t> R., Anderson J. “Robust </a:t>
            </a:r>
            <a:r>
              <a:rPr lang="en-US" dirty="0"/>
              <a:t>Treatment of Collisions, Contact and Friction for Cloth Animation”. ACM Transactions on Graphics, vol. 21, no. 3, Proc. ACM SIGGRAPH 2002, pp. 594-603.</a:t>
            </a:r>
            <a:endParaRPr lang="en-US" dirty="0" smtClean="0"/>
          </a:p>
          <a:p>
            <a:r>
              <a:rPr lang="en-US" dirty="0" smtClean="0">
                <a:solidFill>
                  <a:schemeClr val="bg1">
                    <a:lumMod val="65000"/>
                  </a:schemeClr>
                </a:solidFill>
              </a:rPr>
              <a:t>[</a:t>
            </a:r>
            <a:r>
              <a:rPr lang="en-US" dirty="0">
                <a:solidFill>
                  <a:schemeClr val="bg1">
                    <a:lumMod val="65000"/>
                  </a:schemeClr>
                </a:solidFill>
              </a:rPr>
              <a:t>Cat05]</a:t>
            </a:r>
            <a:r>
              <a:rPr lang="en-US" dirty="0"/>
              <a:t> Catto, E. "Iterative Dynamics with Temporal Coherence". Game Developers Conference 2005</a:t>
            </a:r>
            <a:r>
              <a:rPr lang="en-US" dirty="0" smtClean="0"/>
              <a:t>.</a:t>
            </a:r>
            <a:endParaRPr lang="en-US" dirty="0" smtClean="0">
              <a:solidFill>
                <a:schemeClr val="bg1">
                  <a:lumMod val="65000"/>
                </a:schemeClr>
              </a:solidFill>
            </a:endParaRPr>
          </a:p>
          <a:p>
            <a:r>
              <a:rPr lang="en-US" dirty="0">
                <a:solidFill>
                  <a:schemeClr val="bg1">
                    <a:lumMod val="65000"/>
                  </a:schemeClr>
                </a:solidFill>
              </a:rPr>
              <a:t>[Gue03]</a:t>
            </a:r>
            <a:r>
              <a:rPr lang="en-US" dirty="0"/>
              <a:t> Guendelman E., </a:t>
            </a:r>
            <a:r>
              <a:rPr lang="en-US" dirty="0" err="1"/>
              <a:t>Bridson</a:t>
            </a:r>
            <a:r>
              <a:rPr lang="en-US" dirty="0"/>
              <a:t> R. and </a:t>
            </a:r>
            <a:r>
              <a:rPr lang="en-US" dirty="0" err="1"/>
              <a:t>Fedkiw</a:t>
            </a:r>
            <a:r>
              <a:rPr lang="en-US" dirty="0"/>
              <a:t> R. "</a:t>
            </a:r>
            <a:r>
              <a:rPr lang="en-US" dirty="0" err="1"/>
              <a:t>Nonconvex</a:t>
            </a:r>
            <a:r>
              <a:rPr lang="en-US" dirty="0"/>
              <a:t> Rigid Bodies with Stacking." SIGGRAPH 2003. ACM TOG 22, 871-878 (2003).</a:t>
            </a:r>
            <a:endParaRPr lang="en-US" dirty="0">
              <a:solidFill>
                <a:schemeClr val="bg1">
                  <a:lumMod val="65000"/>
                </a:schemeClr>
              </a:solidFill>
            </a:endParaRPr>
          </a:p>
          <a:p>
            <a:r>
              <a:rPr lang="en-US" dirty="0">
                <a:solidFill>
                  <a:schemeClr val="bg1">
                    <a:lumMod val="65000"/>
                  </a:schemeClr>
                </a:solidFill>
              </a:rPr>
              <a:t>[Jak03]</a:t>
            </a:r>
            <a:r>
              <a:rPr lang="en-US" dirty="0"/>
              <a:t> Jakobsen T. "Advanced Character Physics." Web. 21 January 2003. http://</a:t>
            </a:r>
            <a:r>
              <a:rPr lang="en-US" dirty="0" smtClean="0"/>
              <a:t>www.gamasutra.com/view/feature/131313/advanced_character_physics.php</a:t>
            </a:r>
            <a:endParaRPr lang="en-US" dirty="0" smtClean="0">
              <a:solidFill>
                <a:schemeClr val="bg1">
                  <a:lumMod val="65000"/>
                </a:schemeClr>
              </a:solidFill>
            </a:endParaRPr>
          </a:p>
          <a:p>
            <a:r>
              <a:rPr lang="en-US" dirty="0" smtClean="0">
                <a:solidFill>
                  <a:schemeClr val="bg1">
                    <a:lumMod val="65000"/>
                  </a:schemeClr>
                </a:solidFill>
              </a:rPr>
              <a:t>[Li93]</a:t>
            </a:r>
            <a:r>
              <a:rPr lang="en-US" dirty="0"/>
              <a:t> Li X. and </a:t>
            </a:r>
            <a:r>
              <a:rPr lang="en-US" dirty="0" err="1"/>
              <a:t>Moshell</a:t>
            </a:r>
            <a:r>
              <a:rPr lang="en-US" dirty="0"/>
              <a:t> J. M. Modeling Soil: </a:t>
            </a:r>
            <a:r>
              <a:rPr lang="en-US" dirty="0" err="1"/>
              <a:t>Realtime</a:t>
            </a:r>
            <a:r>
              <a:rPr lang="en-US" dirty="0"/>
              <a:t> Dynamic Models for Soil Slippage and Manipulation. Proc. </a:t>
            </a:r>
            <a:r>
              <a:rPr lang="en-US" dirty="0" err="1"/>
              <a:t>Siggraph</a:t>
            </a:r>
            <a:r>
              <a:rPr lang="en-US" dirty="0"/>
              <a:t> 93, ACM, New York, Aug. 1993, pp.361-368</a:t>
            </a:r>
            <a:r>
              <a:rPr lang="en-US" dirty="0" smtClean="0"/>
              <a:t>.</a:t>
            </a:r>
            <a:endParaRPr lang="en-US" dirty="0" smtClean="0">
              <a:solidFill>
                <a:schemeClr val="bg1">
                  <a:lumMod val="65000"/>
                </a:schemeClr>
              </a:solidFill>
            </a:endParaRPr>
          </a:p>
          <a:p>
            <a:r>
              <a:rPr lang="en-US" dirty="0" smtClean="0">
                <a:solidFill>
                  <a:schemeClr val="bg1">
                    <a:lumMod val="65000"/>
                  </a:schemeClr>
                </a:solidFill>
              </a:rPr>
              <a:t>[Mat04]</a:t>
            </a:r>
            <a:r>
              <a:rPr lang="en-US" dirty="0"/>
              <a:t> Matyka M., </a:t>
            </a:r>
            <a:r>
              <a:rPr lang="en-US" dirty="0" err="1"/>
              <a:t>Ollila</a:t>
            </a:r>
            <a:r>
              <a:rPr lang="en-US" dirty="0"/>
              <a:t> M. "Pressure Model Soft Body Simulation." </a:t>
            </a:r>
            <a:r>
              <a:rPr lang="en-US" i="1" dirty="0"/>
              <a:t>SIGGRAPH</a:t>
            </a:r>
            <a:r>
              <a:rPr lang="en-US" dirty="0"/>
              <a:t> (November 2003), pp. 20-21</a:t>
            </a:r>
            <a:r>
              <a:rPr lang="en-US" dirty="0" smtClean="0"/>
              <a:t>.</a:t>
            </a:r>
          </a:p>
          <a:p>
            <a:r>
              <a:rPr lang="en-US" dirty="0">
                <a:solidFill>
                  <a:schemeClr val="bg1">
                    <a:lumMod val="65000"/>
                  </a:schemeClr>
                </a:solidFill>
              </a:rPr>
              <a:t>[Muller04] </a:t>
            </a:r>
            <a:r>
              <a:rPr lang="en-US" dirty="0"/>
              <a:t>Muller M., Gross M. "Interactive Virtual Materials." In </a:t>
            </a:r>
            <a:r>
              <a:rPr lang="en-US" i="1" dirty="0"/>
              <a:t>GI ’04: Proceedings of Graphics Interface 2004 </a:t>
            </a:r>
            <a:r>
              <a:rPr lang="en-US" dirty="0"/>
              <a:t>(2004), pp. 239–246.</a:t>
            </a:r>
            <a:br>
              <a:rPr lang="en-US" dirty="0"/>
            </a:br>
            <a:endParaRPr lang="en-US" dirty="0" smtClean="0">
              <a:solidFill>
                <a:schemeClr val="bg1">
                  <a:lumMod val="6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xmlns="" val="2882954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 - Dynamics</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dirty="0" smtClean="0"/>
                  <a:t>Strain: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ϵ</m:t>
                        </m:r>
                      </m:e>
                      <m:sub>
                        <m:r>
                          <m:rPr>
                            <m:sty m:val="p"/>
                          </m:rPr>
                          <a:rPr lang="en-US">
                            <a:latin typeface="Cambria Math" panose="02040503050406030204" pitchFamily="18" charset="0"/>
                          </a:rPr>
                          <m:t>ij</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𝑖</m:t>
                                </m:r>
                              </m:sub>
                            </m:sSub>
                          </m:num>
                          <m:den>
                            <m:r>
                              <a:rPr lang="en-US" i="1">
                                <a:latin typeface="Cambria Math" panose="02040503050406030204" pitchFamily="18" charset="0"/>
                              </a:rPr>
                              <m:t>𝛿</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𝑗</m:t>
                                </m:r>
                              </m:sub>
                              <m:sup>
                                <m:r>
                                  <a:rPr lang="en-US" i="1">
                                    <a:latin typeface="Cambria Math" panose="02040503050406030204" pitchFamily="18" charset="0"/>
                                  </a:rPr>
                                  <m:t>𝑢</m:t>
                                </m:r>
                              </m:sup>
                            </m:sSub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𝑗</m:t>
                                </m:r>
                              </m:sub>
                            </m:sSub>
                          </m:num>
                          <m:den>
                            <m:r>
                              <a:rPr lang="en-US" i="1">
                                <a:latin typeface="Cambria Math" panose="02040503050406030204" pitchFamily="18" charset="0"/>
                              </a:rPr>
                              <m:t>𝛿</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up>
                                <m:r>
                                  <a:rPr lang="en-US" i="1">
                                    <a:latin typeface="Cambria Math" panose="02040503050406030204" pitchFamily="18" charset="0"/>
                                  </a:rPr>
                                  <m:t>𝑢</m:t>
                                </m:r>
                              </m:sup>
                            </m:sSubSup>
                          </m:den>
                        </m:f>
                      </m:e>
                    </m:d>
                  </m:oMath>
                </a14:m>
                <a:endParaRPr lang="en-US" dirty="0" smtClean="0"/>
              </a:p>
              <a:p>
                <a:r>
                  <a:rPr lang="en-US" dirty="0" smtClean="0"/>
                  <a:t>Strain as a linear interpolation: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𝑒</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𝑩</m:t>
                        </m:r>
                      </m:e>
                      <m:sub>
                        <m:r>
                          <a:rPr lang="en-US" b="1" i="1">
                            <a:latin typeface="Cambria Math" panose="02040503050406030204" pitchFamily="18" charset="0"/>
                          </a:rPr>
                          <m:t>𝒆</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𝑒</m:t>
                        </m:r>
                      </m:sub>
                    </m:sSub>
                    <m:r>
                      <a:rPr lang="en-US" i="1">
                        <a:latin typeface="Cambria Math" panose="02040503050406030204" pitchFamily="18" charset="0"/>
                      </a:rPr>
                      <m:t>.</m:t>
                    </m:r>
                  </m:oMath>
                </a14:m>
                <a:endParaRPr lang="en-US" dirty="0" smtClean="0"/>
              </a:p>
              <a:p>
                <a:r>
                  <a:rPr lang="en-US" dirty="0" smtClean="0"/>
                  <a:t>Stress based on strain: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𝝈</m:t>
                        </m:r>
                      </m:e>
                      <m:sub>
                        <m:r>
                          <a:rPr lang="en-US" b="1" i="1">
                            <a:latin typeface="Cambria Math" panose="02040503050406030204" pitchFamily="18" charset="0"/>
                          </a:rPr>
                          <m:t>𝒆</m:t>
                        </m:r>
                      </m:sub>
                    </m:sSub>
                    <m:r>
                      <a:rPr lang="en-US" i="1">
                        <a:latin typeface="Cambria Math" panose="02040503050406030204" pitchFamily="18" charset="0"/>
                      </a:rPr>
                      <m:t>=</m:t>
                    </m:r>
                    <m:r>
                      <a:rPr lang="en-US" b="1" i="1">
                        <a:latin typeface="Cambria Math" panose="02040503050406030204" pitchFamily="18" charset="0"/>
                      </a:rPr>
                      <m:t>𝑫</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𝑒</m:t>
                        </m:r>
                      </m:sub>
                    </m:sSub>
                  </m:oMath>
                </a14:m>
                <a:endParaRPr lang="en-US" dirty="0" smtClean="0"/>
              </a:p>
              <a:p>
                <a:pPr lvl="1"/>
                <a14:m>
                  <m:oMath xmlns:m="http://schemas.openxmlformats.org/officeDocument/2006/math">
                    <m:r>
                      <a:rPr lang="en-US" b="1" i="1" smtClean="0">
                        <a:latin typeface="Cambria Math" panose="02040503050406030204" pitchFamily="18" charset="0"/>
                      </a:rPr>
                      <m:t>𝑫</m:t>
                    </m:r>
                  </m:oMath>
                </a14:m>
                <a:r>
                  <a:rPr lang="en-US" dirty="0" smtClean="0"/>
                  <a:t> is the isotropic </a:t>
                </a:r>
                <a:r>
                  <a:rPr lang="en-US" dirty="0"/>
                  <a:t>elastic matrix </a:t>
                </a:r>
                <a:endParaRPr lang="en-US" dirty="0" smtClean="0"/>
              </a:p>
              <a:p>
                <a:r>
                  <a:rPr lang="en-US" dirty="0" smtClean="0"/>
                  <a:t>Element stiffness: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𝑲</m:t>
                        </m:r>
                      </m:e>
                      <m:sub>
                        <m:r>
                          <a:rPr lang="en-US" b="1" i="1">
                            <a:latin typeface="Cambria Math" panose="02040503050406030204" pitchFamily="18" charset="0"/>
                          </a:rPr>
                          <m:t>𝒆</m:t>
                        </m:r>
                      </m:sub>
                    </m:sSub>
                    <m:r>
                      <a:rPr lang="en-US" i="1">
                        <a:latin typeface="Cambria Math" panose="02040503050406030204" pitchFamily="18" charset="0"/>
                      </a:rPr>
                      <m:t>=</m:t>
                    </m:r>
                    <m:sSubSup>
                      <m:sSubSupPr>
                        <m:ctrlPr>
                          <a:rPr lang="en-US" b="1" i="1">
                            <a:latin typeface="Cambria Math" panose="02040503050406030204" pitchFamily="18" charset="0"/>
                          </a:rPr>
                        </m:ctrlPr>
                      </m:sSubSupPr>
                      <m:e>
                        <m:r>
                          <a:rPr lang="en-US" b="1" i="1">
                            <a:latin typeface="Cambria Math" panose="02040503050406030204" pitchFamily="18" charset="0"/>
                          </a:rPr>
                          <m:t>𝑩</m:t>
                        </m:r>
                      </m:e>
                      <m:sub>
                        <m:r>
                          <a:rPr lang="en-US" b="1" i="1">
                            <a:latin typeface="Cambria Math" panose="02040503050406030204" pitchFamily="18" charset="0"/>
                          </a:rPr>
                          <m:t>𝒆</m:t>
                        </m:r>
                      </m:sub>
                      <m:sup>
                        <m:r>
                          <a:rPr lang="en-US" b="1" i="1">
                            <a:latin typeface="Cambria Math" panose="02040503050406030204" pitchFamily="18" charset="0"/>
                          </a:rPr>
                          <m:t>𝑻</m:t>
                        </m:r>
                      </m:sup>
                    </m:sSubSup>
                    <m:r>
                      <a:rPr lang="en-US" b="1" i="1">
                        <a:latin typeface="Cambria Math" panose="02040503050406030204" pitchFamily="18" charset="0"/>
                      </a:rPr>
                      <m:t>𝑫</m:t>
                    </m:r>
                    <m:sSub>
                      <m:sSubPr>
                        <m:ctrlPr>
                          <a:rPr lang="en-US" b="1" i="1">
                            <a:latin typeface="Cambria Math" panose="02040503050406030204" pitchFamily="18" charset="0"/>
                          </a:rPr>
                        </m:ctrlPr>
                      </m:sSubPr>
                      <m:e>
                        <m:r>
                          <a:rPr lang="en-US" b="1" i="1">
                            <a:latin typeface="Cambria Math" panose="02040503050406030204" pitchFamily="18" charset="0"/>
                          </a:rPr>
                          <m:t>𝑩</m:t>
                        </m:r>
                      </m:e>
                      <m:sub>
                        <m:r>
                          <a:rPr lang="en-US" b="1" i="1">
                            <a:latin typeface="Cambria Math" panose="02040503050406030204" pitchFamily="18" charset="0"/>
                          </a:rPr>
                          <m:t>𝒆</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𝑒</m:t>
                        </m:r>
                      </m:sub>
                    </m:sSub>
                  </m:oMath>
                </a14:m>
                <a:r>
                  <a:rPr lang="en-US" dirty="0"/>
                  <a:t> </a:t>
                </a:r>
                <a:endParaRPr lang="en-US" dirty="0" smtClean="0"/>
              </a:p>
              <a:p>
                <a:r>
                  <a:rPr lang="en-US" dirty="0" smtClean="0"/>
                  <a:t>Dynamics equation: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𝑴</m:t>
                        </m:r>
                      </m:e>
                      <m:sub>
                        <m:r>
                          <a:rPr lang="en-US" b="1" i="1">
                            <a:latin typeface="Cambria Math" panose="02040503050406030204" pitchFamily="18" charset="0"/>
                          </a:rPr>
                          <m:t>𝒃</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𝒃</m:t>
                        </m:r>
                      </m:sub>
                    </m:sSub>
                    <m:sSub>
                      <m:sSubPr>
                        <m:ctrlPr>
                          <a:rPr lang="en-US" i="1">
                            <a:latin typeface="Cambria Math" panose="02040503050406030204" pitchFamily="18" charset="0"/>
                          </a:rPr>
                        </m:ctrlPr>
                      </m:sSubPr>
                      <m:e>
                        <m:acc>
                          <m:accPr>
                            <m:chr m:val="⃗"/>
                            <m:ctrlPr>
                              <a:rPr lang="en-US" b="1"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𝑲</m:t>
                        </m:r>
                      </m:e>
                      <m:sub>
                        <m:r>
                          <a:rPr lang="en-US" b="1" i="1">
                            <a:latin typeface="Cambria Math" panose="02040503050406030204" pitchFamily="18" charset="0"/>
                          </a:rPr>
                          <m:t>𝒃</m:t>
                        </m:r>
                      </m:sub>
                    </m:sSub>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𝑏</m:t>
                            </m:r>
                          </m:sub>
                          <m:sup>
                            <m:r>
                              <a:rPr lang="en-US" i="1">
                                <a:latin typeface="Cambria Math" panose="02040503050406030204" pitchFamily="18" charset="0"/>
                              </a:rPr>
                              <m:t>𝑑</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𝑏</m:t>
                            </m:r>
                          </m:sub>
                          <m:sup>
                            <m:r>
                              <a:rPr lang="en-US" i="1">
                                <a:latin typeface="Cambria Math" panose="02040503050406030204" pitchFamily="18" charset="0"/>
                              </a:rPr>
                              <m:t>𝑢</m:t>
                            </m:r>
                          </m:sup>
                        </m:sSubSup>
                      </m:e>
                    </m:d>
                    <m:r>
                      <a:rPr lang="en-US" i="1">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r>
                                  <a:rPr lang="en-US" i="1">
                                    <a:latin typeface="Cambria Math" panose="02040503050406030204" pitchFamily="18" charset="0"/>
                                  </a:rPr>
                                  <m:t>𝑒𝑥𝑡</m:t>
                                </m:r>
                              </m:sub>
                            </m:sSub>
                          </m:e>
                        </m:d>
                      </m:e>
                      <m:sub>
                        <m:r>
                          <a:rPr lang="en-US" i="1">
                            <a:latin typeface="Cambria Math" panose="02040503050406030204" pitchFamily="18" charset="0"/>
                          </a:rPr>
                          <m:t>𝑏</m:t>
                        </m:r>
                      </m:sub>
                    </m:sSub>
                  </m:oMath>
                </a14:m>
                <a:r>
                  <a:rPr lang="en-US" dirty="0"/>
                  <a:t> </a:t>
                </a:r>
                <a:endParaRPr lang="en-US" dirty="0" smtClean="0"/>
              </a:p>
              <a:p>
                <a:pPr lvl="1"/>
                <a:r>
                  <a:rPr lang="en-US" b="1" dirty="0" smtClean="0"/>
                  <a:t>M</a:t>
                </a:r>
                <a:r>
                  <a:rPr lang="en-US" dirty="0" smtClean="0"/>
                  <a:t> is the mass matrix</a:t>
                </a:r>
              </a:p>
              <a:p>
                <a:pPr lvl="1"/>
                <a:r>
                  <a:rPr lang="en-US" b="1" dirty="0" smtClean="0"/>
                  <a:t>C</a:t>
                </a:r>
                <a:r>
                  <a:rPr lang="en-US" dirty="0" smtClean="0"/>
                  <a:t> is the damping matrix</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b="-13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xmlns="" val="27056160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 - Integration</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fontScale="92500" lnSpcReduction="10000"/>
              </a:bodyPr>
              <a:lstStyle/>
              <a:p>
                <a:r>
                  <a:rPr lang="en-US" dirty="0" smtClean="0"/>
                  <a:t>Start with dynamics equation:</a:t>
                </a:r>
              </a:p>
              <a:p>
                <a:pPr lvl="1"/>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𝑴</m:t>
                        </m:r>
                      </m:e>
                      <m:sub>
                        <m:r>
                          <a:rPr lang="en-US" b="1" i="1">
                            <a:latin typeface="Cambria Math" panose="02040503050406030204" pitchFamily="18" charset="0"/>
                          </a:rPr>
                          <m:t>𝒃</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𝒃</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1">
                            <a:latin typeface="Cambria Math" panose="02040503050406030204" pitchFamily="18" charset="0"/>
                          </a:rPr>
                          <m:t>𝑲</m:t>
                        </m:r>
                      </m:e>
                      <m:sub>
                        <m:r>
                          <a:rPr lang="en-US" i="1">
                            <a:latin typeface="Cambria Math" panose="02040503050406030204" pitchFamily="18" charset="0"/>
                          </a:rPr>
                          <m:t>𝑏</m:t>
                        </m:r>
                      </m:sub>
                      <m:sup>
                        <m:r>
                          <a:rPr lang="en-US" i="1">
                            <a:latin typeface="Cambria Math" panose="02040503050406030204" pitchFamily="18" charset="0"/>
                          </a:rPr>
                          <m:t>′</m:t>
                        </m:r>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𝑑</m:t>
                            </m:r>
                          </m:sup>
                        </m:sSubSup>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r>
                              <a:rPr lang="en-US" i="1">
                                <a:latin typeface="Cambria Math" panose="02040503050406030204" pitchFamily="18" charset="0"/>
                              </a:rPr>
                              <m:t>𝑢</m:t>
                            </m:r>
                          </m:sup>
                        </m:sSup>
                      </m:e>
                    </m:d>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r>
                          <a:rPr lang="en-US" i="1">
                            <a:latin typeface="Cambria Math" panose="02040503050406030204" pitchFamily="18" charset="0"/>
                          </a:rPr>
                          <m:t>𝑒𝑥𝑡</m:t>
                        </m:r>
                      </m:sub>
                    </m:sSub>
                  </m:oMath>
                </a14:m>
                <a:r>
                  <a:rPr lang="en-US" dirty="0"/>
                  <a:t>. </a:t>
                </a:r>
                <a:endParaRPr lang="en-US" dirty="0" smtClean="0"/>
              </a:p>
              <a:p>
                <a:r>
                  <a:rPr lang="en-US" dirty="0" smtClean="0"/>
                  <a:t>Use explicit derivatives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𝑖</m:t>
                            </m:r>
                          </m:sub>
                        </m:sSub>
                      </m:num>
                      <m:den>
                        <m:r>
                          <m:rPr>
                            <m:sty m:val="p"/>
                          </m:rPr>
                          <a:rPr lang="en-US">
                            <a:latin typeface="Cambria Math" panose="02040503050406030204" pitchFamily="18" charset="0"/>
                          </a:rPr>
                          <m:t>Δ</m:t>
                        </m:r>
                        <m:r>
                          <a:rPr lang="en-US" i="1">
                            <a:latin typeface="Cambria Math" panose="02040503050406030204" pitchFamily="18" charset="0"/>
                          </a:rPr>
                          <m:t>𝑡</m:t>
                        </m:r>
                      </m:den>
                    </m:f>
                  </m:oMath>
                </a14:m>
                <a:r>
                  <a:rPr lang="en-US" dirty="0" smtClean="0"/>
                  <a:t> and </a:t>
                </a:r>
                <a14:m>
                  <m:oMath xmlns:m="http://schemas.openxmlformats.org/officeDocument/2006/math">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r>
                          <a:rPr lang="en-US" i="1">
                            <a:latin typeface="Cambria Math" panose="02040503050406030204" pitchFamily="18" charset="0"/>
                          </a:rPr>
                          <m:t>+1</m:t>
                        </m:r>
                      </m:sub>
                      <m:sup>
                        <m:r>
                          <m:rPr>
                            <m:sty m:val="p"/>
                          </m:rPr>
                          <a:rPr lang="en-US">
                            <a:latin typeface="Cambria Math" panose="02040503050406030204" pitchFamily="18" charset="0"/>
                          </a:rPr>
                          <m:t>d</m:t>
                        </m:r>
                      </m:sup>
                    </m:sSubSup>
                    <m:r>
                      <a:rPr lang="en-US">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m:rPr>
                            <m:sty m:val="p"/>
                          </m:rPr>
                          <a:rPr lang="en-US">
                            <a:latin typeface="Cambria Math" panose="02040503050406030204" pitchFamily="18" charset="0"/>
                          </a:rPr>
                          <m:t>i</m:t>
                        </m:r>
                      </m:sub>
                      <m:sup>
                        <m:r>
                          <m:rPr>
                            <m:sty m:val="p"/>
                          </m:rPr>
                          <a:rPr lang="en-US">
                            <a:latin typeface="Cambria Math" panose="02040503050406030204" pitchFamily="18" charset="0"/>
                          </a:rPr>
                          <m:t>d</m:t>
                        </m:r>
                      </m:sup>
                    </m:sSubSup>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𝑖</m:t>
                        </m:r>
                        <m:r>
                          <a:rPr lang="en-US" i="1">
                            <a:latin typeface="Cambria Math" panose="02040503050406030204" pitchFamily="18" charset="0"/>
                          </a:rPr>
                          <m:t>+1</m:t>
                        </m:r>
                      </m:sub>
                    </m:sSub>
                    <m:r>
                      <m:rPr>
                        <m:sty m:val="p"/>
                      </m:rPr>
                      <a:rPr lang="en-US">
                        <a:latin typeface="Cambria Math" panose="02040503050406030204" pitchFamily="18" charset="0"/>
                      </a:rPr>
                      <m:t>Δt</m:t>
                    </m:r>
                  </m:oMath>
                </a14:m>
                <a:endParaRPr lang="en-US" dirty="0" smtClean="0"/>
              </a:p>
              <a:p>
                <a:pPr lvl="1"/>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𝑴</m:t>
                        </m:r>
                      </m:e>
                      <m:sub>
                        <m:r>
                          <a:rPr lang="en-US" b="1" i="1">
                            <a:latin typeface="Cambria Math" panose="02040503050406030204" pitchFamily="18" charset="0"/>
                          </a:rPr>
                          <m:t>𝒃</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𝑖</m:t>
                            </m:r>
                          </m:sub>
                        </m:sSub>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𝒃</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1">
                            <a:latin typeface="Cambria Math" panose="02040503050406030204" pitchFamily="18" charset="0"/>
                          </a:rPr>
                          <m:t>𝑲</m:t>
                        </m:r>
                      </m:e>
                      <m:sub>
                        <m:r>
                          <a:rPr lang="en-US" i="1">
                            <a:latin typeface="Cambria Math" panose="02040503050406030204" pitchFamily="18" charset="0"/>
                          </a:rPr>
                          <m:t>𝑏</m:t>
                        </m:r>
                      </m:sub>
                      <m:sup>
                        <m:r>
                          <a:rPr lang="en-US" i="1">
                            <a:latin typeface="Cambria Math" panose="02040503050406030204" pitchFamily="18" charset="0"/>
                          </a:rPr>
                          <m:t>′</m:t>
                        </m:r>
                      </m:sup>
                    </m:sSubSup>
                    <m:d>
                      <m:dPr>
                        <m:ctrlPr>
                          <a:rPr lang="en-US" i="1">
                            <a:latin typeface="Cambria Math" panose="02040503050406030204" pitchFamily="18" charset="0"/>
                          </a:rPr>
                        </m:ctrlPr>
                      </m:d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up>
                                <m:r>
                                  <a:rPr lang="en-US" i="1">
                                    <a:latin typeface="Cambria Math" panose="02040503050406030204" pitchFamily="18" charset="0"/>
                                  </a:rPr>
                                  <m:t>𝑑</m:t>
                                </m:r>
                              </m:sup>
                            </m:sSubSup>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𝑖</m:t>
                                </m:r>
                                <m:r>
                                  <a:rPr lang="en-US" i="1">
                                    <a:latin typeface="Cambria Math" panose="02040503050406030204" pitchFamily="18" charset="0"/>
                                  </a:rPr>
                                  <m:t>+1</m:t>
                                </m:r>
                              </m:sub>
                            </m:sSub>
                            <m:r>
                              <m:rPr>
                                <m:sty m:val="p"/>
                              </m:rPr>
                              <a:rPr lang="en-US">
                                <a:latin typeface="Cambria Math" panose="02040503050406030204" pitchFamily="18" charset="0"/>
                              </a:rPr>
                              <m:t>Δ</m:t>
                            </m:r>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r>
                              <a:rPr lang="en-US" i="1">
                                <a:latin typeface="Cambria Math" panose="02040503050406030204" pitchFamily="18" charset="0"/>
                              </a:rPr>
                              <m:t>𝑢</m:t>
                            </m:r>
                          </m:sup>
                        </m:sSup>
                      </m:e>
                    </m:d>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r>
                          <a:rPr lang="en-US" i="1">
                            <a:latin typeface="Cambria Math" panose="02040503050406030204" pitchFamily="18" charset="0"/>
                          </a:rPr>
                          <m:t>𝑒𝑥𝑡</m:t>
                        </m:r>
                      </m:sub>
                    </m:sSub>
                  </m:oMath>
                </a14:m>
                <a:endParaRPr lang="en-US" dirty="0" smtClean="0"/>
              </a:p>
              <a:p>
                <a:r>
                  <a:rPr lang="en-US" dirty="0" smtClean="0"/>
                  <a:t>Group and expand terms:</a:t>
                </a:r>
              </a:p>
              <a:p>
                <a:pPr lvl="1"/>
                <a14:m>
                  <m:oMath xmlns:m="http://schemas.openxmlformats.org/officeDocument/2006/math">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𝑴</m:t>
                            </m:r>
                          </m:e>
                          <m:sub>
                            <m:r>
                              <a:rPr lang="en-US" b="1" i="1">
                                <a:latin typeface="Cambria Math" panose="02040503050406030204" pitchFamily="18" charset="0"/>
                              </a:rPr>
                              <m:t>𝒃</m:t>
                            </m:r>
                          </m:sub>
                        </m:sSub>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r>
                          <a:rPr lang="en-US" b="1" i="1">
                            <a:latin typeface="Cambria Math" panose="02040503050406030204" pitchFamily="18" charset="0"/>
                          </a:rPr>
                          <m:t>𝑪</m:t>
                        </m:r>
                        <m:r>
                          <a:rPr lang="en-US" i="1">
                            <a:latin typeface="Cambria Math" panose="02040503050406030204" pitchFamily="18" charset="0"/>
                          </a:rPr>
                          <m:t>+</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sSubSup>
                          <m:sSubSupPr>
                            <m:ctrlPr>
                              <a:rPr lang="en-US" i="1">
                                <a:latin typeface="Cambria Math" panose="02040503050406030204" pitchFamily="18" charset="0"/>
                              </a:rPr>
                            </m:ctrlPr>
                          </m:sSubSupPr>
                          <m:e>
                            <m:r>
                              <a:rPr lang="en-US" b="1" i="1">
                                <a:latin typeface="Cambria Math" panose="02040503050406030204" pitchFamily="18" charset="0"/>
                              </a:rPr>
                              <m:t>𝑲</m:t>
                            </m:r>
                          </m:e>
                          <m:sub>
                            <m:r>
                              <a:rPr lang="en-US" i="1">
                                <a:latin typeface="Cambria Math" panose="02040503050406030204" pitchFamily="18" charset="0"/>
                              </a:rPr>
                              <m:t>𝑏</m:t>
                            </m:r>
                          </m:sub>
                          <m:sup>
                            <m:r>
                              <a:rPr lang="en-US" i="1">
                                <a:latin typeface="Cambria Math" panose="02040503050406030204" pitchFamily="18" charset="0"/>
                              </a:rPr>
                              <m:t>′</m:t>
                            </m:r>
                          </m:sup>
                        </m:sSubSup>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𝑴</m:t>
                        </m:r>
                      </m:e>
                      <m:sub>
                        <m:r>
                          <a:rPr lang="en-US" b="1" i="1">
                            <a:latin typeface="Cambria Math" panose="02040503050406030204" pitchFamily="18" charset="0"/>
                          </a:rPr>
                          <m:t>𝒃</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𝑖</m:t>
                        </m:r>
                      </m:sub>
                    </m:sSub>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𝑲</m:t>
                                </m:r>
                              </m:e>
                              <m:sub>
                                <m:r>
                                  <a:rPr lang="en-US" i="1">
                                    <a:latin typeface="Cambria Math" panose="02040503050406030204" pitchFamily="18" charset="0"/>
                                  </a:rPr>
                                  <m:t>𝑏</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up>
                                <m:r>
                                  <a:rPr lang="en-US" i="1">
                                    <a:latin typeface="Cambria Math" panose="02040503050406030204" pitchFamily="18" charset="0"/>
                                  </a:rPr>
                                  <m:t>𝑑</m:t>
                                </m:r>
                              </m:sup>
                            </m:sSubSup>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r>
                              <a:rPr lang="en-US" i="1">
                                <a:latin typeface="Cambria Math" panose="02040503050406030204" pitchFamily="18" charset="0"/>
                              </a:rPr>
                              <m:t>𝑒𝑥𝑡</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r>
                              <a:rPr lang="en-US" i="1">
                                <a:latin typeface="Cambria Math" panose="02040503050406030204" pitchFamily="18" charset="0"/>
                              </a:rPr>
                              <m:t>𝑖𝑛𝑡</m:t>
                            </m:r>
                          </m:sub>
                          <m:sup>
                            <m:r>
                              <a:rPr lang="en-US" i="1">
                                <a:latin typeface="Cambria Math" panose="02040503050406030204" pitchFamily="18" charset="0"/>
                              </a:rPr>
                              <m:t>′</m:t>
                            </m:r>
                          </m:sup>
                        </m:sSubSup>
                      </m:e>
                    </m:d>
                  </m:oMath>
                </a14:m>
                <a:endParaRPr lang="en-US" dirty="0" smtClean="0"/>
              </a:p>
              <a:p>
                <a:r>
                  <a:rPr lang="en-US" dirty="0" smtClean="0"/>
                  <a:t>LCP </a:t>
                </a:r>
                <a14:m>
                  <m:oMath xmlns:m="http://schemas.openxmlformats.org/officeDocument/2006/math">
                    <m:r>
                      <a:rPr lang="en-US" b="1" i="1">
                        <a:latin typeface="Cambria Math" panose="02040503050406030204" pitchFamily="18" charset="0"/>
                      </a:rPr>
                      <m:t>𝐀</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𝑖</m:t>
                        </m:r>
                        <m:r>
                          <a:rPr lang="en-US" i="1">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b</m:t>
                    </m:r>
                  </m:oMath>
                </a14:m>
                <a:r>
                  <a:rPr lang="en-US" dirty="0" smtClean="0"/>
                  <a:t>:</a:t>
                </a:r>
              </a:p>
              <a:p>
                <a:pPr lvl="1"/>
                <a14:m>
                  <m:oMath xmlns:m="http://schemas.openxmlformats.org/officeDocument/2006/math">
                    <m:r>
                      <a:rPr lang="en-US" b="1" i="1">
                        <a:latin typeface="Cambria Math" panose="02040503050406030204" pitchFamily="18" charset="0"/>
                      </a:rPr>
                      <m:t>𝐀</m:t>
                    </m:r>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𝑴</m:t>
                        </m:r>
                      </m:e>
                      <m:sub>
                        <m:r>
                          <a:rPr lang="en-US" b="1" i="1">
                            <a:latin typeface="Cambria Math" panose="02040503050406030204" pitchFamily="18" charset="0"/>
                          </a:rPr>
                          <m:t>𝒃</m:t>
                        </m:r>
                      </m:sub>
                    </m:sSub>
                    <m:r>
                      <a:rPr lang="en-US">
                        <a:latin typeface="Cambria Math" panose="02040503050406030204" pitchFamily="18" charset="0"/>
                      </a:rPr>
                      <m:t>+</m:t>
                    </m:r>
                    <m:r>
                      <m:rPr>
                        <m:sty m:val="p"/>
                      </m:rPr>
                      <a:rPr lang="en-US">
                        <a:latin typeface="Cambria Math" panose="02040503050406030204" pitchFamily="18" charset="0"/>
                      </a:rPr>
                      <m:t>Δt</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𝒃</m:t>
                        </m:r>
                      </m:sub>
                    </m:sSub>
                    <m:r>
                      <a:rPr lang="en-US">
                        <a:latin typeface="Cambria Math" panose="02040503050406030204" pitchFamily="18" charset="0"/>
                      </a:rPr>
                      <m:t>+</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m:rPr>
                            <m:sty m:val="p"/>
                          </m:rPr>
                          <a:rPr lang="en-US">
                            <a:latin typeface="Cambria Math" panose="02040503050406030204" pitchFamily="18" charset="0"/>
                          </a:rPr>
                          <m:t>t</m:t>
                        </m:r>
                      </m:e>
                      <m:sup>
                        <m:r>
                          <a:rPr lang="en-US">
                            <a:latin typeface="Cambria Math" panose="02040503050406030204" pitchFamily="18" charset="0"/>
                          </a:rPr>
                          <m:t>2</m:t>
                        </m:r>
                      </m:sup>
                    </m:sSup>
                    <m:sSubSup>
                      <m:sSubSupPr>
                        <m:ctrlPr>
                          <a:rPr lang="en-US" i="1">
                            <a:latin typeface="Cambria Math" panose="02040503050406030204" pitchFamily="18" charset="0"/>
                          </a:rPr>
                        </m:ctrlPr>
                      </m:sSubSupPr>
                      <m:e>
                        <m:r>
                          <a:rPr lang="en-US" b="1" i="1">
                            <a:latin typeface="Cambria Math" panose="02040503050406030204" pitchFamily="18" charset="0"/>
                          </a:rPr>
                          <m:t>𝑲</m:t>
                        </m:r>
                      </m:e>
                      <m:sub>
                        <m:r>
                          <a:rPr lang="en-US" i="1">
                            <a:latin typeface="Cambria Math" panose="02040503050406030204" pitchFamily="18" charset="0"/>
                          </a:rPr>
                          <m:t>𝑏</m:t>
                        </m:r>
                      </m:sub>
                      <m:sup>
                        <m:r>
                          <a:rPr lang="en-US" i="1">
                            <a:latin typeface="Cambria Math" panose="02040503050406030204" pitchFamily="18" charset="0"/>
                          </a:rPr>
                          <m:t>′</m:t>
                        </m:r>
                      </m:sup>
                    </m:sSubSup>
                  </m:oMath>
                </a14:m>
                <a:endParaRPr lang="en-US" dirty="0" smtClean="0"/>
              </a:p>
              <a:p>
                <a:pPr lvl="1"/>
                <a14:m>
                  <m:oMath xmlns:m="http://schemas.openxmlformats.org/officeDocument/2006/math">
                    <m:r>
                      <a:rPr lang="en-US" b="0" i="1" smtClean="0">
                        <a:latin typeface="Cambria Math" panose="02040503050406030204" pitchFamily="18" charset="0"/>
                      </a:rPr>
                      <m:t>𝑏</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𝑴</m:t>
                        </m:r>
                      </m:e>
                      <m:sub>
                        <m:r>
                          <a:rPr lang="en-US" b="1" i="1">
                            <a:latin typeface="Cambria Math" panose="02040503050406030204" pitchFamily="18" charset="0"/>
                          </a:rPr>
                          <m:t>𝒃</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𝑖</m:t>
                        </m:r>
                      </m:sub>
                    </m:sSub>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rPr>
                              <m:t>𝑲</m:t>
                            </m:r>
                          </m:e>
                          <m:sub>
                            <m:r>
                              <a:rPr lang="en-US" i="1">
                                <a:latin typeface="Cambria Math" panose="02040503050406030204" pitchFamily="18" charset="0"/>
                              </a:rPr>
                              <m:t>𝑏</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up>
                            <m:r>
                              <a:rPr lang="en-US" i="1">
                                <a:latin typeface="Cambria Math" panose="02040503050406030204" pitchFamily="18" charset="0"/>
                              </a:rPr>
                              <m:t>𝑑</m:t>
                            </m:r>
                          </m:sup>
                        </m:sSubSup>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r>
                              <a:rPr lang="en-US" i="1">
                                <a:latin typeface="Cambria Math" panose="02040503050406030204" pitchFamily="18" charset="0"/>
                              </a:rPr>
                              <m:t>𝑒𝑥𝑡</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r>
                              <a:rPr lang="en-US" i="1">
                                <a:latin typeface="Cambria Math" panose="02040503050406030204" pitchFamily="18" charset="0"/>
                              </a:rPr>
                              <m:t>𝑖𝑛𝑡</m:t>
                            </m:r>
                          </m:sub>
                          <m:sup>
                            <m:r>
                              <a:rPr lang="en-US" i="1">
                                <a:latin typeface="Cambria Math" panose="02040503050406030204" pitchFamily="18" charset="0"/>
                              </a:rPr>
                              <m:t>′</m:t>
                            </m:r>
                          </m:sup>
                        </m:sSubSup>
                      </m:e>
                    </m:d>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56" t="-19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xmlns="" val="904298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lstStyle/>
          <a:p>
            <a:r>
              <a:rPr lang="en-US" dirty="0" smtClean="0"/>
              <a:t>Stem from </a:t>
            </a:r>
            <a:r>
              <a:rPr lang="en-US" dirty="0"/>
              <a:t>L</a:t>
            </a:r>
            <a:r>
              <a:rPr lang="en-US" dirty="0" smtClean="0"/>
              <a:t>agrange mechanics</a:t>
            </a:r>
          </a:p>
          <a:p>
            <a:r>
              <a:rPr lang="en-US" dirty="0" smtClean="0"/>
              <a:t>Able to model many different interactions</a:t>
            </a:r>
          </a:p>
          <a:p>
            <a:r>
              <a:rPr lang="en-US" dirty="0" smtClean="0"/>
              <a:t>Can be implemented as a series of sequential impulses</a:t>
            </a:r>
          </a:p>
          <a:p>
            <a:pPr lvl="1"/>
            <a:r>
              <a:rPr lang="en-US" dirty="0" smtClean="0"/>
              <a:t>This is very similar to Newtonian impulses</a:t>
            </a:r>
          </a:p>
          <a:p>
            <a:pPr lvl="1"/>
            <a:r>
              <a:rPr lang="en-US" dirty="0" smtClean="0"/>
              <a:t>Total impulse is clamped</a:t>
            </a:r>
          </a:p>
          <a:p>
            <a:r>
              <a:rPr lang="en-US" dirty="0" smtClean="0"/>
              <a:t>Penetration fixed with Baumgarte</a:t>
            </a:r>
          </a:p>
          <a:p>
            <a:pPr lvl="1"/>
            <a:r>
              <a:rPr lang="en-US" dirty="0" smtClean="0"/>
              <a:t>A sort of penalty method</a:t>
            </a:r>
          </a:p>
          <a:p>
            <a:pPr lvl="1"/>
            <a:r>
              <a:rPr lang="en-US" dirty="0" smtClean="0"/>
              <a:t>Total impulse clamping fixes most issues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xmlns="" val="21427440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Content Placeholder 2"/>
          <p:cNvSpPr>
            <a:spLocks noGrp="1"/>
          </p:cNvSpPr>
          <p:nvPr>
            <p:ph idx="1"/>
          </p:nvPr>
        </p:nvSpPr>
        <p:spPr/>
        <p:txBody>
          <a:bodyPr/>
          <a:lstStyle/>
          <a:p>
            <a:r>
              <a:rPr lang="en-US" dirty="0" smtClean="0"/>
              <a:t>Spring-mass aggregate and Newtonian Impulse</a:t>
            </a:r>
          </a:p>
          <a:p>
            <a:r>
              <a:rPr lang="en-US" dirty="0" smtClean="0"/>
              <a:t>Update:</a:t>
            </a:r>
          </a:p>
          <a:p>
            <a:pPr lvl="1"/>
            <a:r>
              <a:rPr lang="en-US" dirty="0" smtClean="0"/>
              <a:t>Update springs through resolution</a:t>
            </a:r>
          </a:p>
          <a:p>
            <a:pPr lvl="1"/>
            <a:r>
              <a:rPr lang="en-US" dirty="0" smtClean="0"/>
              <a:t>Update impulses through resolution</a:t>
            </a:r>
          </a:p>
          <a:p>
            <a:pPr lvl="1"/>
            <a:r>
              <a:rPr lang="en-US" dirty="0" smtClean="0"/>
              <a:t>Detect and resolve collision between impulse and springs</a:t>
            </a:r>
          </a:p>
          <a:p>
            <a:pPr lvl="1"/>
            <a:r>
              <a:rPr lang="en-US" dirty="0" smtClean="0"/>
              <a:t>Integrate springs position</a:t>
            </a:r>
          </a:p>
          <a:p>
            <a:pPr lvl="1"/>
            <a:r>
              <a:rPr lang="en-US" dirty="0" smtClean="0"/>
              <a:t>Integrate impulse position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xmlns="" val="32713294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Content Placeholder 2"/>
          <p:cNvSpPr>
            <a:spLocks noGrp="1"/>
          </p:cNvSpPr>
          <p:nvPr>
            <p:ph idx="1"/>
          </p:nvPr>
        </p:nvSpPr>
        <p:spPr/>
        <p:txBody>
          <a:bodyPr/>
          <a:lstStyle/>
          <a:p>
            <a:r>
              <a:rPr lang="en-US" dirty="0" smtClean="0"/>
              <a:t>Barycentric coordinates to get point values. (mass and velocity)</a:t>
            </a:r>
          </a:p>
          <a:p>
            <a:endParaRPr lang="en-US" dirty="0"/>
          </a:p>
          <a:p>
            <a:endParaRPr lang="en-US" dirty="0" smtClean="0"/>
          </a:p>
          <a:p>
            <a:endParaRPr lang="en-US" dirty="0"/>
          </a:p>
          <a:p>
            <a:endParaRPr lang="en-US" dirty="0" smtClean="0"/>
          </a:p>
          <a:p>
            <a:endParaRPr lang="en-US" dirty="0"/>
          </a:p>
          <a:p>
            <a:r>
              <a:rPr lang="en-US" dirty="0" smtClean="0"/>
              <a:t>Point is treated as a point mass and resolved with the Newtonian impulse</a:t>
            </a:r>
          </a:p>
          <a:p>
            <a:pPr lvl="1"/>
            <a:r>
              <a:rPr lang="en-US" dirty="0" smtClean="0"/>
              <a:t>Impulse applied back to each point</a:t>
            </a:r>
            <a:endParaRPr lang="en-US" dirty="0"/>
          </a:p>
        </p:txBody>
      </p:sp>
      <p:sp>
        <p:nvSpPr>
          <p:cNvPr id="4" name="Isosceles Triangle 3"/>
          <p:cNvSpPr/>
          <p:nvPr/>
        </p:nvSpPr>
        <p:spPr>
          <a:xfrm rot="20209485">
            <a:off x="1305293" y="2440052"/>
            <a:ext cx="1596158" cy="1559882"/>
          </a:xfrm>
          <a:prstGeom prst="triangle">
            <a:avLst>
              <a:gd name="adj" fmla="val 1474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905000" y="351608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4" idx="0"/>
            <a:endCxn id="5" idx="1"/>
          </p:cNvCxnSpPr>
          <p:nvPr/>
        </p:nvCxnSpPr>
        <p:spPr>
          <a:xfrm>
            <a:off x="1279055" y="2724472"/>
            <a:ext cx="637104" cy="8027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2"/>
            <a:endCxn id="5" idx="4"/>
          </p:cNvCxnSpPr>
          <p:nvPr/>
        </p:nvCxnSpPr>
        <p:spPr>
          <a:xfrm flipV="1">
            <a:off x="1676635" y="3592286"/>
            <a:ext cx="266465" cy="6587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4"/>
            <a:endCxn id="5" idx="6"/>
          </p:cNvCxnSpPr>
          <p:nvPr/>
        </p:nvCxnSpPr>
        <p:spPr>
          <a:xfrm flipH="1" flipV="1">
            <a:off x="1981200" y="3554186"/>
            <a:ext cx="1162792" cy="68731"/>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16" name="TextBox 15"/>
              <p:cNvSpPr txBox="1"/>
              <p:nvPr/>
            </p:nvSpPr>
            <p:spPr>
              <a:xfrm>
                <a:off x="836159" y="2413092"/>
                <a:ext cx="5116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𝑃</m:t>
                          </m:r>
                        </m:e>
                        <m:sub>
                          <m:r>
                            <a:rPr lang="en-US" b="0" i="1" dirty="0" smtClean="0">
                              <a:latin typeface="Cambria Math" panose="02040503050406030204" pitchFamily="18" charset="0"/>
                            </a:rPr>
                            <m:t>0</m:t>
                          </m:r>
                        </m:sub>
                      </m:sSub>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836159" y="2413092"/>
                <a:ext cx="511629"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8" name="TextBox 17"/>
              <p:cNvSpPr txBox="1"/>
              <p:nvPr/>
            </p:nvSpPr>
            <p:spPr>
              <a:xfrm>
                <a:off x="3030558" y="3403885"/>
                <a:ext cx="5116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𝑃</m:t>
                          </m:r>
                        </m:e>
                        <m:sub>
                          <m:r>
                            <a:rPr lang="en-US" b="0" i="1" dirty="0" smtClean="0">
                              <a:latin typeface="Cambria Math" panose="02040503050406030204" pitchFamily="18" charset="0"/>
                            </a:rPr>
                            <m:t>1</m:t>
                          </m:r>
                        </m:sub>
                      </m:sSub>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3030558" y="3403885"/>
                <a:ext cx="511629"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9" name="TextBox 18"/>
              <p:cNvSpPr txBox="1"/>
              <p:nvPr/>
            </p:nvSpPr>
            <p:spPr>
              <a:xfrm>
                <a:off x="1383725" y="4154803"/>
                <a:ext cx="5116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𝑃</m:t>
                          </m:r>
                        </m:e>
                        <m:sub>
                          <m:r>
                            <a:rPr lang="en-US" b="0" i="1" dirty="0" smtClean="0">
                              <a:latin typeface="Cambria Math" panose="02040503050406030204" pitchFamily="18" charset="0"/>
                            </a:rPr>
                            <m:t>2</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1383725" y="4154803"/>
                <a:ext cx="511629"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0" name="TextBox 19"/>
              <p:cNvSpPr txBox="1"/>
              <p:nvPr/>
            </p:nvSpPr>
            <p:spPr>
              <a:xfrm>
                <a:off x="1859442" y="3174817"/>
                <a:ext cx="5116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𝑝</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859442" y="3174817"/>
                <a:ext cx="511629" cy="369332"/>
              </a:xfrm>
              <a:prstGeom prst="rect">
                <a:avLst/>
              </a:prstGeom>
              <a:blipFill rotWithShape="0">
                <a:blip r:embed="rId6"/>
                <a:stretch>
                  <a:fillRect b="-6667"/>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xmlns="" val="16347301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Newtonian Impulse - Penetration</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dirty="0" smtClean="0"/>
                  <a:t>Do a linear projection based upon penetration distance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𝑝</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sSubSup>
                          <m:sSubSupPr>
                            <m:ctrlPr>
                              <a:rPr lang="en-US" i="1">
                                <a:latin typeface="Cambria Math" panose="02040503050406030204" pitchFamily="18" charset="0"/>
                              </a:rPr>
                            </m:ctrlPr>
                          </m:sSubSupPr>
                          <m:e>
                            <m:r>
                              <a:rPr lang="en-US" i="1">
                                <a:latin typeface="Cambria Math" panose="02040503050406030204" pitchFamily="18" charset="0"/>
                              </a:rPr>
                              <m:t>𝑚</m:t>
                            </m:r>
                          </m:e>
                          <m:sub>
                            <m:r>
                              <a:rPr lang="en-US" i="1">
                                <a:latin typeface="Cambria Math" panose="02040503050406030204" pitchFamily="18" charset="0"/>
                              </a:rPr>
                              <m:t>1</m:t>
                            </m:r>
                          </m:sub>
                          <m:sup>
                            <m:r>
                              <a:rPr lang="en-US" i="1">
                                <a:latin typeface="Cambria Math" panose="02040503050406030204" pitchFamily="18" charset="0"/>
                              </a:rPr>
                              <m:t>−1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𝑚</m:t>
                            </m:r>
                          </m:e>
                          <m:sub>
                            <m:r>
                              <a:rPr lang="en-US" i="1">
                                <a:latin typeface="Cambria Math" panose="02040503050406030204" pitchFamily="18" charset="0"/>
                              </a:rPr>
                              <m:t>2</m:t>
                            </m:r>
                          </m:sub>
                          <m:sup>
                            <m:r>
                              <a:rPr lang="en-US" i="1">
                                <a:latin typeface="Cambria Math" panose="02040503050406030204" pitchFamily="18" charset="0"/>
                              </a:rPr>
                              <m:t>−1</m:t>
                            </m:r>
                          </m:sup>
                        </m:sSubSup>
                      </m:den>
                    </m:f>
                  </m:oMath>
                </a14:m>
                <a:endParaRPr lang="en-US" dirty="0" smtClean="0"/>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𝑝</m:t>
                        </m:r>
                      </m:sub>
                    </m:sSub>
                    <m:sSubSup>
                      <m:sSubSupPr>
                        <m:ctrlPr>
                          <a:rPr lang="en-US" i="1">
                            <a:latin typeface="Cambria Math" panose="02040503050406030204" pitchFamily="18" charset="0"/>
                          </a:rPr>
                        </m:ctrlPr>
                      </m:sSubSupPr>
                      <m:e>
                        <m:r>
                          <a:rPr lang="en-US" i="1">
                            <a:latin typeface="Cambria Math" panose="02040503050406030204" pitchFamily="18" charset="0"/>
                          </a:rPr>
                          <m:t>𝑚</m:t>
                        </m:r>
                      </m:e>
                      <m:sub>
                        <m:r>
                          <a:rPr lang="en-US" i="1">
                            <a:latin typeface="Cambria Math" panose="02040503050406030204" pitchFamily="18" charset="0"/>
                          </a:rPr>
                          <m:t>1</m:t>
                        </m:r>
                      </m:sub>
                      <m:sup>
                        <m:r>
                          <a:rPr lang="en-US" i="1">
                            <a:latin typeface="Cambria Math" panose="02040503050406030204" pitchFamily="18" charset="0"/>
                          </a:rPr>
                          <m:t>−1</m:t>
                        </m:r>
                      </m:sup>
                    </m:sSubSup>
                    <m:acc>
                      <m:accPr>
                        <m:chr m:val="⃗"/>
                        <m:ctrlPr>
                          <a:rPr lang="en-US" i="1">
                            <a:latin typeface="Cambria Math" panose="02040503050406030204" pitchFamily="18" charset="0"/>
                          </a:rPr>
                        </m:ctrlPr>
                      </m:accPr>
                      <m:e>
                        <m:r>
                          <a:rPr lang="en-US" i="1">
                            <a:latin typeface="Cambria Math" panose="02040503050406030204" pitchFamily="18" charset="0"/>
                          </a:rPr>
                          <m:t>𝑛</m:t>
                        </m:r>
                      </m:e>
                    </m:acc>
                  </m:oMath>
                </a14:m>
                <a:endParaRPr lang="en-US" dirty="0" smtClean="0"/>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𝑝</m:t>
                        </m:r>
                      </m:sub>
                    </m:sSub>
                    <m:sSubSup>
                      <m:sSubSupPr>
                        <m:ctrlPr>
                          <a:rPr lang="en-US" i="1">
                            <a:latin typeface="Cambria Math" panose="02040503050406030204" pitchFamily="18" charset="0"/>
                          </a:rPr>
                        </m:ctrlPr>
                      </m:sSubSupPr>
                      <m:e>
                        <m:r>
                          <a:rPr lang="en-US" i="1">
                            <a:latin typeface="Cambria Math" panose="02040503050406030204" pitchFamily="18" charset="0"/>
                          </a:rPr>
                          <m:t>𝑚</m:t>
                        </m:r>
                      </m:e>
                      <m:sub>
                        <m:r>
                          <a:rPr lang="en-US" i="1">
                            <a:latin typeface="Cambria Math" panose="02040503050406030204" pitchFamily="18" charset="0"/>
                          </a:rPr>
                          <m:t>2</m:t>
                        </m:r>
                      </m:sub>
                      <m:sup>
                        <m:r>
                          <a:rPr lang="en-US" i="1">
                            <a:latin typeface="Cambria Math" panose="02040503050406030204" pitchFamily="18" charset="0"/>
                          </a:rPr>
                          <m:t>−1</m:t>
                        </m:r>
                      </m:sup>
                    </m:sSubSup>
                    <m:acc>
                      <m:accPr>
                        <m:chr m:val="⃗"/>
                        <m:ctrlPr>
                          <a:rPr lang="en-US" i="1">
                            <a:latin typeface="Cambria Math" panose="02040503050406030204" pitchFamily="18" charset="0"/>
                          </a:rPr>
                        </m:ctrlPr>
                      </m:accPr>
                      <m:e>
                        <m:r>
                          <a:rPr lang="en-US" i="1">
                            <a:latin typeface="Cambria Math" panose="02040503050406030204" pitchFamily="18" charset="0"/>
                          </a:rPr>
                          <m:t>𝑛</m:t>
                        </m:r>
                      </m:e>
                    </m:acc>
                  </m:oMath>
                </a14:m>
                <a:endParaRPr lang="en-US" dirty="0" smtClean="0"/>
              </a:p>
              <a:p>
                <a:r>
                  <a:rPr lang="en-US" dirty="0" smtClean="0"/>
                  <a:t>To reduce jitter:</a:t>
                </a:r>
              </a:p>
              <a:p>
                <a:pPr lvl="1"/>
                <a:r>
                  <a:rPr lang="en-US" dirty="0" smtClean="0"/>
                  <a:t>Only resolve penetrations above a threshold</a:t>
                </a:r>
              </a:p>
              <a:p>
                <a:pPr lvl="1"/>
                <a:r>
                  <a:rPr lang="en-US" dirty="0" smtClean="0"/>
                  <a:t>Only resolve a percentage of the penetration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67" t="-12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xmlns="" val="251505262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Newtonian Impulse</a:t>
            </a:r>
            <a:endParaRPr lang="en-US" dirty="0"/>
          </a:p>
        </p:txBody>
      </p:sp>
      <p:sp>
        <p:nvSpPr>
          <p:cNvPr id="3" name="Content Placeholder 2"/>
          <p:cNvSpPr>
            <a:spLocks noGrp="1"/>
          </p:cNvSpPr>
          <p:nvPr>
            <p:ph idx="1"/>
          </p:nvPr>
        </p:nvSpPr>
        <p:spPr/>
        <p:txBody>
          <a:bodyPr/>
          <a:lstStyle/>
          <a:p>
            <a:r>
              <a:rPr lang="en-US" dirty="0" smtClean="0"/>
              <a:t>Simple</a:t>
            </a:r>
          </a:p>
          <a:p>
            <a:r>
              <a:rPr lang="en-US" dirty="0" smtClean="0"/>
              <a:t>Good basic dynamics</a:t>
            </a:r>
          </a:p>
          <a:p>
            <a:r>
              <a:rPr lang="en-US" dirty="0" smtClean="0"/>
              <a:t>Hard to get stacking</a:t>
            </a:r>
          </a:p>
          <a:p>
            <a:pPr lvl="1"/>
            <a:r>
              <a:rPr lang="en-US" dirty="0" smtClean="0"/>
              <a:t>Shock step produces staircase effect</a:t>
            </a:r>
          </a:p>
          <a:p>
            <a:endParaRPr lang="en-US" dirty="0"/>
          </a:p>
        </p:txBody>
      </p:sp>
      <p:pic>
        <p:nvPicPr>
          <p:cNvPr id="4" name="Picture 3" descr="C:\Users\Josh Davis\Documents\StaircaseProblem.png"/>
          <p:cNvPicPr/>
          <p:nvPr/>
        </p:nvPicPr>
        <p:blipFill>
          <a:blip r:embed="rId3" cstate="print"/>
          <a:stretch>
            <a:fillRect/>
          </a:stretch>
        </p:blipFill>
        <p:spPr bwMode="auto">
          <a:xfrm>
            <a:off x="2506056" y="3982865"/>
            <a:ext cx="3134360" cy="182943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xmlns="" val="3508934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Velocity Constraint</a:t>
            </a:r>
            <a:endParaRPr lang="en-US" dirty="0"/>
          </a:p>
        </p:txBody>
      </p:sp>
      <p:sp>
        <p:nvSpPr>
          <p:cNvPr id="5" name="Rectangle 4"/>
          <p:cNvSpPr/>
          <p:nvPr/>
        </p:nvSpPr>
        <p:spPr>
          <a:xfrm>
            <a:off x="1905000" y="1447800"/>
            <a:ext cx="8153400" cy="3048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cxnSp>
        <p:nvCxnSpPr>
          <p:cNvPr id="7" name="Straight Connector 6"/>
          <p:cNvCxnSpPr>
            <a:stCxn id="5" idx="2"/>
          </p:cNvCxnSpPr>
          <p:nvPr/>
        </p:nvCxnSpPr>
        <p:spPr>
          <a:xfrm rot="5400000">
            <a:off x="3983693" y="2152651"/>
            <a:ext cx="2398059" cy="1597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4800600" y="4343400"/>
            <a:ext cx="533400" cy="38100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3238500" y="3238500"/>
            <a:ext cx="990600" cy="762000"/>
          </a:xfrm>
          <a:prstGeom prst="line">
            <a:avLst/>
          </a:prstGeom>
          <a:ln>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90800" y="3352800"/>
            <a:ext cx="1143000" cy="369332"/>
          </a:xfrm>
          <a:prstGeom prst="rect">
            <a:avLst/>
          </a:prstGeom>
          <a:noFill/>
        </p:spPr>
        <p:txBody>
          <a:bodyPr wrap="square" rtlCol="0">
            <a:spAutoFit/>
          </a:bodyPr>
          <a:lstStyle/>
          <a:p>
            <a:pPr defTabSz="914400"/>
            <a:r>
              <a:rPr lang="en-US" dirty="0">
                <a:solidFill>
                  <a:prstClr val="black"/>
                </a:solidFill>
              </a:rPr>
              <a:t>Jacobian</a:t>
            </a:r>
          </a:p>
        </p:txBody>
      </p:sp>
      <p:sp>
        <p:nvSpPr>
          <p:cNvPr id="24" name="TextBox 23"/>
          <p:cNvSpPr txBox="1"/>
          <p:nvPr/>
        </p:nvSpPr>
        <p:spPr>
          <a:xfrm>
            <a:off x="4935070" y="4117503"/>
            <a:ext cx="1295400" cy="369332"/>
          </a:xfrm>
          <a:prstGeom prst="rect">
            <a:avLst/>
          </a:prstGeom>
          <a:noFill/>
        </p:spPr>
        <p:txBody>
          <a:bodyPr wrap="square" rtlCol="0">
            <a:spAutoFit/>
          </a:bodyPr>
          <a:lstStyle/>
          <a:p>
            <a:pPr defTabSz="914400"/>
            <a:r>
              <a:rPr lang="en-US" dirty="0">
                <a:solidFill>
                  <a:prstClr val="black"/>
                </a:solidFill>
              </a:rPr>
              <a:t>velocity</a:t>
            </a:r>
          </a:p>
        </p:txBody>
      </p:sp>
      <p:sp>
        <p:nvSpPr>
          <p:cNvPr id="13" name="TextBox 12"/>
          <p:cNvSpPr txBox="1"/>
          <p:nvPr/>
        </p:nvSpPr>
        <p:spPr>
          <a:xfrm>
            <a:off x="6838361" y="3423721"/>
            <a:ext cx="3505200" cy="369332"/>
          </a:xfrm>
          <a:prstGeom prst="rect">
            <a:avLst/>
          </a:prstGeom>
          <a:noFill/>
        </p:spPr>
        <p:txBody>
          <a:bodyPr wrap="square" rtlCol="0">
            <a:spAutoFit/>
          </a:bodyPr>
          <a:lstStyle/>
          <a:p>
            <a:pPr defTabSz="914400"/>
            <a:r>
              <a:rPr lang="en-US" dirty="0" smtClean="0">
                <a:solidFill>
                  <a:prstClr val="black"/>
                </a:solidFill>
              </a:rPr>
              <a:t>J </a:t>
            </a:r>
            <a:r>
              <a:rPr lang="en-US" dirty="0">
                <a:solidFill>
                  <a:prstClr val="black"/>
                </a:solidFill>
              </a:rPr>
              <a:t>and V are perpendicular</a:t>
            </a:r>
          </a:p>
        </p:txBody>
      </p:sp>
      <p:sp>
        <p:nvSpPr>
          <p:cNvPr id="4" name="Oval 3"/>
          <p:cNvSpPr/>
          <p:nvPr/>
        </p:nvSpPr>
        <p:spPr>
          <a:xfrm>
            <a:off x="3886200" y="3581400"/>
            <a:ext cx="990600" cy="9906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graphicFrame>
        <p:nvGraphicFramePr>
          <p:cNvPr id="21" name="Object 20"/>
          <p:cNvGraphicFramePr>
            <a:graphicFrameLocks noChangeAspect="1"/>
          </p:cNvGraphicFramePr>
          <p:nvPr>
            <p:extLst>
              <p:ext uri="{D42A27DB-BD31-4B8C-83A1-F6EECF244321}">
                <p14:modId xmlns:p14="http://schemas.microsoft.com/office/powerpoint/2010/main" xmlns="" val="1951026783"/>
              </p:ext>
            </p:extLst>
          </p:nvPr>
        </p:nvGraphicFramePr>
        <p:xfrm>
          <a:off x="6867525" y="3195638"/>
          <a:ext cx="1293813" cy="319087"/>
        </p:xfrm>
        <a:graphic>
          <a:graphicData uri="http://schemas.openxmlformats.org/presentationml/2006/ole">
            <p:oleObj spid="_x0000_s5156" name="Equation" r:id="rId4" imgW="723272" imgH="177646" progId="Equation.3">
              <p:embed/>
            </p:oleObj>
          </a:graphicData>
        </a:graphic>
      </p:graphicFrame>
      <p:graphicFrame>
        <p:nvGraphicFramePr>
          <p:cNvPr id="102402" name="Object 2"/>
          <p:cNvGraphicFramePr>
            <a:graphicFrameLocks noChangeAspect="1"/>
          </p:cNvGraphicFramePr>
          <p:nvPr>
            <p:extLst/>
          </p:nvPr>
        </p:nvGraphicFramePr>
        <p:xfrm>
          <a:off x="8512628" y="4497928"/>
          <a:ext cx="749300" cy="361950"/>
        </p:xfrm>
        <a:graphic>
          <a:graphicData uri="http://schemas.openxmlformats.org/presentationml/2006/ole">
            <p:oleObj spid="_x0000_s5157" name="Equation" r:id="rId5" imgW="418918" imgH="203112" progId="Equation.3">
              <p:embed/>
            </p:oleObj>
          </a:graphicData>
        </a:graphic>
      </p:graphicFrame>
      <p:cxnSp>
        <p:nvCxnSpPr>
          <p:cNvPr id="25" name="Straight Arrow Connector 24"/>
          <p:cNvCxnSpPr/>
          <p:nvPr/>
        </p:nvCxnSpPr>
        <p:spPr>
          <a:xfrm rot="5400000">
            <a:off x="3696097" y="5295503"/>
            <a:ext cx="1447800" cy="79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4229100" y="4914900"/>
            <a:ext cx="1295400" cy="914400"/>
          </a:xfrm>
          <a:prstGeom prst="straightConnector1">
            <a:avLst/>
          </a:prstGeom>
          <a:ln>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81400" y="4888468"/>
            <a:ext cx="914400" cy="369332"/>
          </a:xfrm>
          <a:prstGeom prst="rect">
            <a:avLst/>
          </a:prstGeom>
          <a:noFill/>
        </p:spPr>
        <p:txBody>
          <a:bodyPr wrap="square" rtlCol="0">
            <a:spAutoFit/>
          </a:bodyPr>
          <a:lstStyle/>
          <a:p>
            <a:pPr defTabSz="914400"/>
            <a:r>
              <a:rPr lang="en-US" dirty="0">
                <a:solidFill>
                  <a:prstClr val="black"/>
                </a:solidFill>
              </a:rPr>
              <a:t>gravity</a:t>
            </a:r>
          </a:p>
        </p:txBody>
      </p:sp>
      <p:sp>
        <p:nvSpPr>
          <p:cNvPr id="32" name="TextBox 31"/>
          <p:cNvSpPr txBox="1"/>
          <p:nvPr/>
        </p:nvSpPr>
        <p:spPr>
          <a:xfrm>
            <a:off x="4800600" y="5269469"/>
            <a:ext cx="1295400" cy="646331"/>
          </a:xfrm>
          <a:prstGeom prst="rect">
            <a:avLst/>
          </a:prstGeom>
          <a:noFill/>
        </p:spPr>
        <p:txBody>
          <a:bodyPr wrap="square" rtlCol="0">
            <a:spAutoFit/>
          </a:bodyPr>
          <a:lstStyle/>
          <a:p>
            <a:pPr defTabSz="914400"/>
            <a:r>
              <a:rPr lang="en-US" dirty="0">
                <a:solidFill>
                  <a:prstClr val="black"/>
                </a:solidFill>
              </a:rPr>
              <a:t>Corrective force</a:t>
            </a:r>
          </a:p>
        </p:txBody>
      </p:sp>
      <p:sp>
        <p:nvSpPr>
          <p:cNvPr id="26" name="TextBox 25"/>
          <p:cNvSpPr txBox="1"/>
          <p:nvPr/>
        </p:nvSpPr>
        <p:spPr>
          <a:xfrm>
            <a:off x="6781800" y="4498000"/>
            <a:ext cx="1894114" cy="369332"/>
          </a:xfrm>
          <a:prstGeom prst="rect">
            <a:avLst/>
          </a:prstGeom>
          <a:noFill/>
        </p:spPr>
        <p:txBody>
          <a:bodyPr wrap="square" rtlCol="0">
            <a:spAutoFit/>
          </a:bodyPr>
          <a:lstStyle/>
          <a:p>
            <a:pPr defTabSz="914400"/>
            <a:r>
              <a:rPr lang="en-US" dirty="0" smtClean="0">
                <a:solidFill>
                  <a:prstClr val="black"/>
                </a:solidFill>
              </a:rPr>
              <a:t>Corrective Force</a:t>
            </a:r>
            <a:endParaRPr lang="en-US" dirty="0">
              <a:solidFill>
                <a:prstClr val="black"/>
              </a:solidFill>
            </a:endParaRPr>
          </a:p>
        </p:txBody>
      </p:sp>
      <p:sp>
        <p:nvSpPr>
          <p:cNvPr id="19" name="TextBox 18"/>
          <p:cNvSpPr txBox="1"/>
          <p:nvPr/>
        </p:nvSpPr>
        <p:spPr>
          <a:xfrm>
            <a:off x="7799533" y="5545660"/>
            <a:ext cx="1151878" cy="646331"/>
          </a:xfrm>
          <a:prstGeom prst="rect">
            <a:avLst/>
          </a:prstGeom>
          <a:noFill/>
        </p:spPr>
        <p:txBody>
          <a:bodyPr wrap="square" rtlCol="0">
            <a:spAutoFit/>
          </a:bodyPr>
          <a:lstStyle/>
          <a:p>
            <a:pPr algn="ctr" defTabSz="914400"/>
            <a:r>
              <a:rPr lang="en-US" dirty="0" smtClean="0">
                <a:solidFill>
                  <a:prstClr val="black"/>
                </a:solidFill>
              </a:rPr>
              <a:t>Direction of force</a:t>
            </a:r>
            <a:endParaRPr lang="en-US" dirty="0">
              <a:solidFill>
                <a:prstClr val="black"/>
              </a:solidFill>
            </a:endParaRPr>
          </a:p>
        </p:txBody>
      </p:sp>
      <p:sp>
        <p:nvSpPr>
          <p:cNvPr id="20" name="TextBox 19"/>
          <p:cNvSpPr txBox="1"/>
          <p:nvPr/>
        </p:nvSpPr>
        <p:spPr>
          <a:xfrm>
            <a:off x="8951411" y="5538206"/>
            <a:ext cx="1502453" cy="646331"/>
          </a:xfrm>
          <a:prstGeom prst="rect">
            <a:avLst/>
          </a:prstGeom>
          <a:noFill/>
        </p:spPr>
        <p:txBody>
          <a:bodyPr wrap="square" rtlCol="0">
            <a:spAutoFit/>
          </a:bodyPr>
          <a:lstStyle/>
          <a:p>
            <a:pPr algn="ctr" defTabSz="914400"/>
            <a:r>
              <a:rPr lang="en-US" dirty="0" smtClean="0">
                <a:solidFill>
                  <a:prstClr val="black"/>
                </a:solidFill>
              </a:rPr>
              <a:t>Magnitude of force</a:t>
            </a:r>
            <a:endParaRPr lang="en-US" dirty="0">
              <a:solidFill>
                <a:prstClr val="black"/>
              </a:solidFill>
            </a:endParaRPr>
          </a:p>
        </p:txBody>
      </p:sp>
      <p:cxnSp>
        <p:nvCxnSpPr>
          <p:cNvPr id="6" name="Elbow Connector 5"/>
          <p:cNvCxnSpPr>
            <a:stCxn id="102402" idx="2"/>
            <a:endCxn id="19" idx="0"/>
          </p:cNvCxnSpPr>
          <p:nvPr/>
        </p:nvCxnSpPr>
        <p:spPr>
          <a:xfrm rot="5400000">
            <a:off x="8288484" y="4946866"/>
            <a:ext cx="685782" cy="5118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endCxn id="20" idx="0"/>
          </p:cNvCxnSpPr>
          <p:nvPr/>
        </p:nvCxnSpPr>
        <p:spPr>
          <a:xfrm rot="16200000" flipH="1">
            <a:off x="9090101" y="4925668"/>
            <a:ext cx="665375" cy="559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C3334C66-4388-4076-9EA4-93FFE954A747}" type="slidenum">
              <a:rPr lang="en-US" smtClean="0">
                <a:solidFill>
                  <a:srgbClr val="04617B">
                    <a:shade val="90000"/>
                  </a:srgbClr>
                </a:solidFill>
              </a:rPr>
              <a:pPr/>
              <a:t>7</a:t>
            </a:fld>
            <a:endParaRPr lang="en-US">
              <a:solidFill>
                <a:srgbClr val="04617B">
                  <a:shade val="90000"/>
                </a:srgbClr>
              </a:solidFill>
            </a:endParaRPr>
          </a:p>
        </p:txBody>
      </p:sp>
    </p:spTree>
    <p:extLst>
      <p:ext uri="{BB962C8B-B14F-4D97-AF65-F5344CB8AC3E}">
        <p14:creationId xmlns:p14="http://schemas.microsoft.com/office/powerpoint/2010/main" xmlns="" val="42200078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922043" y="384869"/>
            <a:ext cx="4744112" cy="26197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9600" y="3004610"/>
            <a:ext cx="4982270" cy="28007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988727" y="3315236"/>
            <a:ext cx="4610743" cy="2962688"/>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xmlns="" val="3952057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Deformables</a:t>
            </a:r>
            <a:endParaRPr lang="en-US" dirty="0"/>
          </a:p>
        </p:txBody>
      </p:sp>
      <p:sp>
        <p:nvSpPr>
          <p:cNvPr id="3" name="Text Placeholder 2"/>
          <p:cNvSpPr>
            <a:spLocks noGrp="1"/>
          </p:cNvSpPr>
          <p:nvPr>
            <p:ph type="body" idx="1"/>
          </p:nvPr>
        </p:nvSpPr>
        <p:spPr/>
        <p:txBody>
          <a:bodyPr/>
          <a:lstStyle/>
          <a:p>
            <a:pPr algn="ctr"/>
            <a:r>
              <a:rPr lang="en-US" dirty="0" smtClean="0"/>
              <a:t>Mass Aggregate Model</a:t>
            </a:r>
            <a:endParaRPr lang="en-US" dirty="0"/>
          </a:p>
        </p:txBody>
      </p:sp>
      <p:sp>
        <p:nvSpPr>
          <p:cNvPr id="4" name="Text Placeholder 3"/>
          <p:cNvSpPr>
            <a:spLocks noGrp="1"/>
          </p:cNvSpPr>
          <p:nvPr>
            <p:ph type="body" sz="half" idx="3"/>
          </p:nvPr>
        </p:nvSpPr>
        <p:spPr/>
        <p:txBody>
          <a:bodyPr/>
          <a:lstStyle/>
          <a:p>
            <a:pPr algn="ctr"/>
            <a:r>
              <a:rPr lang="en-US" dirty="0" smtClean="0"/>
              <a:t>Continuum Model</a:t>
            </a:r>
            <a:endParaRPr lang="en-US" dirty="0"/>
          </a:p>
        </p:txBody>
      </p:sp>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620352" y="3337565"/>
            <a:ext cx="4534533" cy="2200582"/>
          </a:xfrm>
        </p:spPr>
      </p:pic>
      <p:pic>
        <p:nvPicPr>
          <p:cNvPr id="11" name="Content Placeholder 10"/>
          <p:cNvPicPr>
            <a:picLocks noGrp="1" noChangeAspect="1"/>
          </p:cNvPicPr>
          <p:nvPr>
            <p:ph sz="quarter" idx="2"/>
          </p:nvPr>
        </p:nvPicPr>
        <p:blipFill>
          <a:blip r:embed="rId4">
            <a:extLst>
              <a:ext uri="{28A0092B-C50C-407E-A947-70E740481C1C}">
                <a14:useLocalDpi xmlns:a14="http://schemas.microsoft.com/office/drawing/2010/main" xmlns="" val="0"/>
              </a:ext>
            </a:extLst>
          </a:blip>
          <a:stretch>
            <a:fillRect/>
          </a:stretch>
        </p:blipFill>
        <p:spPr>
          <a:xfrm>
            <a:off x="1304810" y="2514600"/>
            <a:ext cx="3995968" cy="3846513"/>
          </a:xfrm>
        </p:spPr>
      </p:pic>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xmlns="" val="7094841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Springs</a:t>
            </a:r>
            <a:endParaRPr lang="en-US" dirty="0"/>
          </a:p>
        </p:txBody>
      </p:sp>
      <p:sp>
        <p:nvSpPr>
          <p:cNvPr id="3" name="Content Placeholder 2"/>
          <p:cNvSpPr>
            <a:spLocks noGrp="1"/>
          </p:cNvSpPr>
          <p:nvPr>
            <p:ph idx="1"/>
          </p:nvPr>
        </p:nvSpPr>
        <p:spPr/>
        <p:txBody>
          <a:bodyPr/>
          <a:lstStyle/>
          <a:p>
            <a:r>
              <a:rPr lang="en-US" dirty="0" smtClean="0"/>
              <a:t>Springs</a:t>
            </a:r>
          </a:p>
          <a:p>
            <a:pPr lvl="1"/>
            <a:r>
              <a:rPr lang="en-US" dirty="0" smtClean="0"/>
              <a:t>Structure, Shear and Bend springs [Bridson02]</a:t>
            </a:r>
          </a:p>
          <a:p>
            <a:pPr lvl="1"/>
            <a:r>
              <a:rPr lang="en-US" dirty="0" smtClean="0"/>
              <a:t>Solve for spring and damping force [Nealen05]</a:t>
            </a:r>
          </a:p>
          <a:p>
            <a:pPr lvl="1"/>
            <a:r>
              <a:rPr lang="en-US" dirty="0" smtClean="0"/>
              <a:t>Semi-implicit Euler integrator</a:t>
            </a:r>
          </a:p>
          <a:p>
            <a:r>
              <a:rPr lang="en-US" dirty="0" smtClean="0"/>
              <a:t>PM Soft bodies</a:t>
            </a:r>
          </a:p>
          <a:p>
            <a:pPr lvl="1"/>
            <a:r>
              <a:rPr lang="en-US" dirty="0" smtClean="0"/>
              <a:t>Solve volume with Gauss-Green theorem </a:t>
            </a:r>
            <a:r>
              <a:rPr lang="en-US" dirty="0" smtClean="0">
                <a:solidFill>
                  <a:schemeClr val="bg1">
                    <a:lumMod val="65000"/>
                  </a:schemeClr>
                </a:solidFill>
              </a:rPr>
              <a:t>[Matyka04b]</a:t>
            </a:r>
            <a:endParaRPr lang="en-US" dirty="0">
              <a:solidFill>
                <a:schemeClr val="bg1">
                  <a:lumMod val="6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72</a:t>
            </a:fld>
            <a:endParaRPr lang="en-US" dirty="0"/>
          </a:p>
        </p:txBody>
      </p:sp>
      <mc:AlternateContent xmlns:mc="http://schemas.openxmlformats.org/markup-compatibility/2006">
        <mc:Choice xmlns:a14="http://schemas.microsoft.com/office/drawing/2010/main" xmlns="" Requires="a14">
          <p:sp>
            <p:nvSpPr>
              <p:cNvPr id="5" name="Rectangle 4"/>
              <p:cNvSpPr/>
              <p:nvPr/>
            </p:nvSpPr>
            <p:spPr>
              <a:xfrm>
                <a:off x="7808686" y="2227580"/>
                <a:ext cx="3265714" cy="16437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𝐹</m:t>
                              </m:r>
                            </m:e>
                          </m:acc>
                        </m:e>
                        <m:sub>
                          <m:r>
                            <a:rPr lang="en-US" b="0" i="1" smtClean="0">
                              <a:solidFill>
                                <a:schemeClr val="tx1"/>
                              </a:solidFill>
                              <a:latin typeface="Cambria Math" panose="02040503050406030204" pitchFamily="18" charset="0"/>
                            </a:rPr>
                            <m:t>𝑠</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𝑘</m:t>
                          </m:r>
                        </m:e>
                        <m:sub>
                          <m:r>
                            <a:rPr lang="en-US" i="1">
                              <a:solidFill>
                                <a:schemeClr val="tx1"/>
                              </a:solidFill>
                              <a:latin typeface="Cambria Math" panose="02040503050406030204" pitchFamily="18" charset="0"/>
                            </a:rPr>
                            <m:t>𝑠</m:t>
                          </m:r>
                        </m:sub>
                      </m:sSub>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𝑙</m:t>
                          </m:r>
                        </m:e>
                      </m:d>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num>
                        <m:den>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e>
                          </m:d>
                        </m:den>
                      </m:f>
                    </m:oMath>
                  </m:oMathPara>
                </a14:m>
                <a:endParaRPr lang="en-US" dirty="0">
                  <a:solidFill>
                    <a:schemeClr val="tx1"/>
                  </a:solidFill>
                </a:endParaRPr>
              </a:p>
              <a:p>
                <a:pPr lvl="1"/>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𝐹</m:t>
                              </m:r>
                            </m:e>
                          </m:acc>
                        </m:e>
                        <m:sub>
                          <m:r>
                            <a:rPr lang="en-US" i="1">
                              <a:solidFill>
                                <a:schemeClr val="tx1"/>
                              </a:solidFill>
                              <a:latin typeface="Cambria Math" panose="02040503050406030204" pitchFamily="18" charset="0"/>
                            </a:rPr>
                            <m:t>𝑑</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𝑘</m:t>
                          </m:r>
                        </m:e>
                        <m:sub>
                          <m:r>
                            <a:rPr lang="en-US" i="1">
                              <a:solidFill>
                                <a:schemeClr val="tx1"/>
                              </a:solidFill>
                              <a:latin typeface="Cambria Math" panose="02040503050406030204" pitchFamily="18" charset="0"/>
                            </a:rPr>
                            <m:t>𝑑</m:t>
                          </m:r>
                        </m:sub>
                      </m:sSub>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𝑖𝑗</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num>
                        <m:den>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e>
                          </m:d>
                        </m:den>
                      </m:f>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𝑖𝑗</m:t>
                          </m:r>
                        </m:sub>
                      </m:sSub>
                    </m:oMath>
                  </m:oMathPara>
                </a14:m>
                <a:endParaRPr lang="en-US" dirty="0">
                  <a:solidFill>
                    <a:schemeClr val="tx1"/>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7808686" y="2227580"/>
                <a:ext cx="3265714" cy="1643742"/>
              </a:xfrm>
              <a:prstGeom prst="rect">
                <a:avLst/>
              </a:prstGeom>
              <a:blipFill rotWithShape="0">
                <a:blip r:embed="rId2"/>
                <a:stretch>
                  <a:fillRect/>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xmlns="" val="35535771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5746" y="1497329"/>
            <a:ext cx="2298357" cy="1288866"/>
          </a:xfrm>
          <a:prstGeom prst="rect">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a:t>
            </a:r>
            <a:r>
              <a:rPr lang="en-US" sz="1600" dirty="0" smtClean="0">
                <a:solidFill>
                  <a:schemeClr val="tx1"/>
                </a:solidFill>
              </a:rPr>
              <a:t>:</a:t>
            </a:r>
          </a:p>
          <a:p>
            <a:endParaRPr lang="en-US" sz="1600" dirty="0" smtClean="0">
              <a:solidFill>
                <a:schemeClr val="tx1"/>
              </a:solidFill>
            </a:endParaRPr>
          </a:p>
          <a:p>
            <a:r>
              <a:rPr lang="en-US" sz="1600" dirty="0" smtClean="0">
                <a:solidFill>
                  <a:schemeClr val="tx1"/>
                </a:solidFill>
              </a:rPr>
              <a:t>Integrate Velocity</a:t>
            </a:r>
          </a:p>
          <a:p>
            <a:r>
              <a:rPr lang="en-US" sz="1600" dirty="0" smtClean="0">
                <a:solidFill>
                  <a:schemeClr val="tx1"/>
                </a:solidFill>
              </a:rPr>
              <a:t>Detect Collision</a:t>
            </a:r>
          </a:p>
          <a:p>
            <a:r>
              <a:rPr lang="en-US" sz="1600" dirty="0" smtClean="0">
                <a:solidFill>
                  <a:schemeClr val="tx1"/>
                </a:solidFill>
              </a:rPr>
              <a:t>Resolve Collision</a:t>
            </a:r>
          </a:p>
        </p:txBody>
      </p:sp>
      <p:sp>
        <p:nvSpPr>
          <p:cNvPr id="10" name="Rectangle 9"/>
          <p:cNvSpPr/>
          <p:nvPr/>
        </p:nvSpPr>
        <p:spPr>
          <a:xfrm>
            <a:off x="2375747" y="4263184"/>
            <a:ext cx="2298357" cy="1079865"/>
          </a:xfrm>
          <a:prstGeom prst="rect">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a:t>
            </a:r>
            <a:r>
              <a:rPr lang="en-US" sz="1600" dirty="0" smtClean="0">
                <a:solidFill>
                  <a:schemeClr val="tx1"/>
                </a:solidFill>
              </a:rPr>
              <a:t>:</a:t>
            </a:r>
          </a:p>
          <a:p>
            <a:endParaRPr lang="en-US" sz="1600" dirty="0" smtClean="0">
              <a:solidFill>
                <a:schemeClr val="tx1"/>
              </a:solidFill>
            </a:endParaRPr>
          </a:p>
          <a:p>
            <a:r>
              <a:rPr lang="en-US" sz="1600" dirty="0" smtClean="0">
                <a:solidFill>
                  <a:schemeClr val="tx1"/>
                </a:solidFill>
              </a:rPr>
              <a:t>Integrate Position</a:t>
            </a:r>
          </a:p>
          <a:p>
            <a:r>
              <a:rPr lang="en-US" sz="1600" dirty="0" smtClean="0">
                <a:solidFill>
                  <a:schemeClr val="tx1"/>
                </a:solidFill>
              </a:rPr>
              <a:t>Publish Results</a:t>
            </a:r>
          </a:p>
        </p:txBody>
      </p:sp>
      <p:sp>
        <p:nvSpPr>
          <p:cNvPr id="11" name="Rectangle 10"/>
          <p:cNvSpPr/>
          <p:nvPr/>
        </p:nvSpPr>
        <p:spPr>
          <a:xfrm>
            <a:off x="5466423" y="4263183"/>
            <a:ext cx="2298357" cy="1079865"/>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B:</a:t>
            </a:r>
          </a:p>
          <a:p>
            <a:endParaRPr lang="en-US" sz="1600" dirty="0" smtClean="0">
              <a:solidFill>
                <a:schemeClr val="tx1"/>
              </a:solidFill>
            </a:endParaRPr>
          </a:p>
          <a:p>
            <a:r>
              <a:rPr lang="en-US" sz="1600" dirty="0" smtClean="0">
                <a:solidFill>
                  <a:schemeClr val="tx1"/>
                </a:solidFill>
              </a:rPr>
              <a:t>Integrate Position</a:t>
            </a:r>
          </a:p>
          <a:p>
            <a:r>
              <a:rPr lang="en-US" sz="1600" dirty="0" smtClean="0">
                <a:solidFill>
                  <a:schemeClr val="tx1"/>
                </a:solidFill>
              </a:rPr>
              <a:t>Publish Results</a:t>
            </a:r>
          </a:p>
        </p:txBody>
      </p:sp>
      <p:sp>
        <p:nvSpPr>
          <p:cNvPr id="12" name="Rectangle 11"/>
          <p:cNvSpPr/>
          <p:nvPr/>
        </p:nvSpPr>
        <p:spPr>
          <a:xfrm>
            <a:off x="5466423" y="1494029"/>
            <a:ext cx="2298357" cy="1288866"/>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B:</a:t>
            </a:r>
          </a:p>
          <a:p>
            <a:endParaRPr lang="en-US" sz="1600" dirty="0" smtClean="0">
              <a:solidFill>
                <a:schemeClr val="tx1"/>
              </a:solidFill>
            </a:endParaRPr>
          </a:p>
          <a:p>
            <a:r>
              <a:rPr lang="en-US" sz="1600" dirty="0" smtClean="0">
                <a:solidFill>
                  <a:schemeClr val="tx1"/>
                </a:solidFill>
              </a:rPr>
              <a:t>Integrate Velocity</a:t>
            </a:r>
          </a:p>
          <a:p>
            <a:r>
              <a:rPr lang="en-US" sz="1600" dirty="0" smtClean="0">
                <a:solidFill>
                  <a:schemeClr val="tx1"/>
                </a:solidFill>
              </a:rPr>
              <a:t>Detect Collision</a:t>
            </a:r>
          </a:p>
          <a:p>
            <a:r>
              <a:rPr lang="en-US" sz="1600" dirty="0" smtClean="0">
                <a:solidFill>
                  <a:schemeClr val="tx1"/>
                </a:solidFill>
              </a:rPr>
              <a:t>Resolve Collision</a:t>
            </a:r>
          </a:p>
        </p:txBody>
      </p:sp>
      <p:sp>
        <p:nvSpPr>
          <p:cNvPr id="13" name="Rectangle 12"/>
          <p:cNvSpPr/>
          <p:nvPr/>
        </p:nvSpPr>
        <p:spPr>
          <a:xfrm>
            <a:off x="3921085" y="3041525"/>
            <a:ext cx="2298357" cy="909055"/>
          </a:xfrm>
          <a:prstGeom prst="rect">
            <a:avLst/>
          </a:prstGeom>
          <a:solidFill>
            <a:srgbClr val="00B050">
              <a:alpha val="7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Coupling:</a:t>
            </a:r>
          </a:p>
          <a:p>
            <a:pPr algn="ctr"/>
            <a:endParaRPr lang="en-US" sz="1600" dirty="0" smtClean="0">
              <a:solidFill>
                <a:schemeClr val="tx1"/>
              </a:solidFill>
            </a:endParaRPr>
          </a:p>
          <a:p>
            <a:r>
              <a:rPr lang="en-US" sz="1600" dirty="0" smtClean="0">
                <a:solidFill>
                  <a:schemeClr val="tx1"/>
                </a:solidFill>
              </a:rPr>
              <a:t>Detect Collision</a:t>
            </a:r>
          </a:p>
          <a:p>
            <a:r>
              <a:rPr lang="en-US" sz="1600" dirty="0" smtClean="0">
                <a:solidFill>
                  <a:schemeClr val="tx1"/>
                </a:solidFill>
              </a:rPr>
              <a:t>Resolve Collision</a:t>
            </a:r>
          </a:p>
        </p:txBody>
      </p:sp>
      <p:cxnSp>
        <p:nvCxnSpPr>
          <p:cNvPr id="14" name="Elbow Connector 13"/>
          <p:cNvCxnSpPr>
            <a:stCxn id="12" idx="2"/>
            <a:endCxn id="13" idx="3"/>
          </p:cNvCxnSpPr>
          <p:nvPr/>
        </p:nvCxnSpPr>
        <p:spPr>
          <a:xfrm rot="5400000">
            <a:off x="6060943" y="2941394"/>
            <a:ext cx="713158" cy="39616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3" idx="1"/>
            <a:endCxn id="10" idx="0"/>
          </p:cNvCxnSpPr>
          <p:nvPr/>
        </p:nvCxnSpPr>
        <p:spPr>
          <a:xfrm rot="10800000" flipV="1">
            <a:off x="3524927" y="3496052"/>
            <a:ext cx="396159" cy="7671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a:endCxn id="11" idx="1"/>
          </p:cNvCxnSpPr>
          <p:nvPr/>
        </p:nvCxnSpPr>
        <p:spPr>
          <a:xfrm flipV="1">
            <a:off x="4674104" y="4803116"/>
            <a:ext cx="79231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2" idx="1"/>
          </p:cNvCxnSpPr>
          <p:nvPr/>
        </p:nvCxnSpPr>
        <p:spPr>
          <a:xfrm flipV="1">
            <a:off x="4674103" y="2138462"/>
            <a:ext cx="792320" cy="3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4828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Jakobsen</a:t>
            </a:r>
            <a:endParaRPr lang="en-US" dirty="0"/>
          </a:p>
        </p:txBody>
      </p:sp>
      <p:sp>
        <p:nvSpPr>
          <p:cNvPr id="3" name="Content Placeholder 2"/>
          <p:cNvSpPr>
            <a:spLocks noGrp="1"/>
          </p:cNvSpPr>
          <p:nvPr>
            <p:ph idx="1"/>
          </p:nvPr>
        </p:nvSpPr>
        <p:spPr>
          <a:xfrm>
            <a:off x="609600" y="1821180"/>
            <a:ext cx="10972800" cy="4389120"/>
          </a:xfrm>
        </p:spPr>
        <p:txBody>
          <a:bodyPr/>
          <a:lstStyle/>
          <a:p>
            <a:r>
              <a:rPr lang="en-US" dirty="0"/>
              <a:t>Connected with infinite stiffness springs</a:t>
            </a:r>
          </a:p>
          <a:p>
            <a:endParaRPr lang="en-US" dirty="0"/>
          </a:p>
          <a:p>
            <a:endParaRPr lang="en-US" dirty="0" smtClean="0"/>
          </a:p>
          <a:p>
            <a:endParaRPr lang="en-US" dirty="0"/>
          </a:p>
          <a:p>
            <a:endParaRPr lang="en-US" dirty="0" smtClean="0"/>
          </a:p>
          <a:p>
            <a:endParaRPr lang="en-US" dirty="0" smtClean="0"/>
          </a:p>
          <a:p>
            <a:pPr>
              <a:buNone/>
            </a:pPr>
            <a:r>
              <a:rPr lang="en-US" dirty="0" smtClean="0"/>
              <a:t>   Collision </a:t>
            </a:r>
            <a:r>
              <a:rPr lang="en-US" dirty="0"/>
              <a:t>resolved by snapping points to surface</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grpSp>
        <p:nvGrpSpPr>
          <p:cNvPr id="16" name="Group 15"/>
          <p:cNvGrpSpPr/>
          <p:nvPr/>
        </p:nvGrpSpPr>
        <p:grpSpPr>
          <a:xfrm>
            <a:off x="980742" y="2345927"/>
            <a:ext cx="7519242" cy="2397799"/>
            <a:chOff x="1164771" y="3535233"/>
            <a:chExt cx="9677400" cy="3086010"/>
          </a:xfrm>
        </p:grpSpPr>
        <p:pic>
          <p:nvPicPr>
            <p:cNvPr id="6" name="Picture 5"/>
            <p:cNvPicPr>
              <a:picLocks noChangeAspect="1"/>
            </p:cNvPicPr>
            <p:nvPr/>
          </p:nvPicPr>
          <p:blipFill>
            <a:blip r:embed="rId3"/>
            <a:stretch>
              <a:fillRect/>
            </a:stretch>
          </p:blipFill>
          <p:spPr>
            <a:xfrm>
              <a:off x="2313680" y="3740114"/>
              <a:ext cx="1156180" cy="2122386"/>
            </a:xfrm>
            <a:prstGeom prst="rect">
              <a:avLst/>
            </a:prstGeom>
          </p:spPr>
        </p:pic>
        <p:pic>
          <p:nvPicPr>
            <p:cNvPr id="7" name="Picture 6"/>
            <p:cNvPicPr>
              <a:picLocks noChangeAspect="1"/>
            </p:cNvPicPr>
            <p:nvPr/>
          </p:nvPicPr>
          <p:blipFill>
            <a:blip r:embed="rId4"/>
            <a:stretch>
              <a:fillRect/>
            </a:stretch>
          </p:blipFill>
          <p:spPr>
            <a:xfrm>
              <a:off x="8494242" y="4202821"/>
              <a:ext cx="672238" cy="1171899"/>
            </a:xfrm>
            <a:prstGeom prst="rect">
              <a:avLst/>
            </a:prstGeom>
          </p:spPr>
        </p:pic>
        <p:sp>
          <p:nvSpPr>
            <p:cNvPr id="8" name="Rectangle 7"/>
            <p:cNvSpPr/>
            <p:nvPr/>
          </p:nvSpPr>
          <p:spPr>
            <a:xfrm>
              <a:off x="1164771" y="3535233"/>
              <a:ext cx="9677400" cy="3086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157573" y="4618970"/>
              <a:ext cx="718457" cy="364671"/>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6901436" y="4618970"/>
              <a:ext cx="718457" cy="364671"/>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83920" y="5820675"/>
              <a:ext cx="1981200" cy="369332"/>
            </a:xfrm>
            <a:prstGeom prst="rect">
              <a:avLst/>
            </a:prstGeom>
            <a:noFill/>
          </p:spPr>
          <p:txBody>
            <a:bodyPr wrap="square" rtlCol="0">
              <a:spAutoFit/>
            </a:bodyPr>
            <a:lstStyle/>
            <a:p>
              <a:r>
                <a:rPr lang="en-US" dirty="0" smtClean="0"/>
                <a:t>Distance too large</a:t>
              </a:r>
              <a:endParaRPr lang="en-US" dirty="0"/>
            </a:p>
          </p:txBody>
        </p:sp>
        <p:sp>
          <p:nvSpPr>
            <p:cNvPr id="12" name="TextBox 11"/>
            <p:cNvSpPr txBox="1"/>
            <p:nvPr/>
          </p:nvSpPr>
          <p:spPr>
            <a:xfrm>
              <a:off x="7693477" y="5819586"/>
              <a:ext cx="1981200" cy="369332"/>
            </a:xfrm>
            <a:prstGeom prst="rect">
              <a:avLst/>
            </a:prstGeom>
            <a:noFill/>
          </p:spPr>
          <p:txBody>
            <a:bodyPr wrap="square" rtlCol="0">
              <a:spAutoFit/>
            </a:bodyPr>
            <a:lstStyle/>
            <a:p>
              <a:r>
                <a:rPr lang="en-US" dirty="0" smtClean="0"/>
                <a:t>Distance to short</a:t>
              </a:r>
              <a:endParaRPr lang="en-US" dirty="0"/>
            </a:p>
          </p:txBody>
        </p:sp>
        <p:sp>
          <p:nvSpPr>
            <p:cNvPr id="13" name="TextBox 12"/>
            <p:cNvSpPr txBox="1"/>
            <p:nvPr/>
          </p:nvSpPr>
          <p:spPr>
            <a:xfrm>
              <a:off x="4987017" y="5819586"/>
              <a:ext cx="1981200" cy="369332"/>
            </a:xfrm>
            <a:prstGeom prst="rect">
              <a:avLst/>
            </a:prstGeom>
            <a:noFill/>
          </p:spPr>
          <p:txBody>
            <a:bodyPr wrap="square" rtlCol="0">
              <a:spAutoFit/>
            </a:bodyPr>
            <a:lstStyle/>
            <a:p>
              <a:r>
                <a:rPr lang="en-US" dirty="0" smtClean="0"/>
                <a:t>Correct distance</a:t>
              </a:r>
              <a:endParaRPr lang="en-US" dirty="0"/>
            </a:p>
          </p:txBody>
        </p:sp>
        <p:pic>
          <p:nvPicPr>
            <p:cNvPr id="14" name="Picture 13"/>
            <p:cNvPicPr>
              <a:picLocks noChangeAspect="1"/>
            </p:cNvPicPr>
            <p:nvPr/>
          </p:nvPicPr>
          <p:blipFill>
            <a:blip r:embed="rId5"/>
            <a:stretch>
              <a:fillRect/>
            </a:stretch>
          </p:blipFill>
          <p:spPr>
            <a:xfrm>
              <a:off x="5549015" y="4227892"/>
              <a:ext cx="657857" cy="1146828"/>
            </a:xfrm>
            <a:prstGeom prst="rect">
              <a:avLst/>
            </a:prstGeom>
          </p:spPr>
        </p:pic>
      </p:grpSp>
      <p:grpSp>
        <p:nvGrpSpPr>
          <p:cNvPr id="33" name="Group 32"/>
          <p:cNvGrpSpPr/>
          <p:nvPr/>
        </p:nvGrpSpPr>
        <p:grpSpPr>
          <a:xfrm>
            <a:off x="1551147" y="5177672"/>
            <a:ext cx="6338256" cy="1439436"/>
            <a:chOff x="1371600" y="2371317"/>
            <a:chExt cx="6338256" cy="1439436"/>
          </a:xfrm>
        </p:grpSpPr>
        <p:cxnSp>
          <p:nvCxnSpPr>
            <p:cNvPr id="17" name="Straight Connector 16"/>
            <p:cNvCxnSpPr>
              <a:stCxn id="20" idx="1"/>
              <a:endCxn id="21" idx="1"/>
            </p:cNvCxnSpPr>
            <p:nvPr/>
          </p:nvCxnSpPr>
          <p:spPr>
            <a:xfrm>
              <a:off x="2102150" y="2388853"/>
              <a:ext cx="375557" cy="642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9" idx="1"/>
              <a:endCxn id="31" idx="5"/>
            </p:cNvCxnSpPr>
            <p:nvPr/>
          </p:nvCxnSpPr>
          <p:spPr>
            <a:xfrm>
              <a:off x="6433311" y="2639930"/>
              <a:ext cx="811488" cy="542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371600" y="3222924"/>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084614" y="2371317"/>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460171" y="3014011"/>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5392492" y="2583416"/>
              <a:ext cx="653143" cy="3573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728271" y="3220516"/>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826521" y="3384831"/>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3075128" y="2583416"/>
              <a:ext cx="653143" cy="3573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826521" y="3081112"/>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4" idx="0"/>
              <a:endCxn id="26" idx="4"/>
            </p:cNvCxnSpPr>
            <p:nvPr/>
          </p:nvCxnSpPr>
          <p:spPr>
            <a:xfrm flipV="1">
              <a:off x="4886393" y="3200855"/>
              <a:ext cx="0" cy="18397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044342" y="3220516"/>
              <a:ext cx="1665514" cy="587829"/>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415775" y="2622394"/>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32" idx="1"/>
              <a:endCxn id="24" idx="1"/>
            </p:cNvCxnSpPr>
            <p:nvPr/>
          </p:nvCxnSpPr>
          <p:spPr>
            <a:xfrm>
              <a:off x="4468500" y="2759673"/>
              <a:ext cx="375557" cy="642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142592" y="3080028"/>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450964" y="2742137"/>
              <a:ext cx="119743" cy="119743"/>
            </a:xfrm>
            <a:prstGeom prst="ellipse">
              <a:avLst/>
            </a:prstGeom>
            <a:solidFill>
              <a:srgbClr val="FF0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3041829" y="1344194"/>
            <a:ext cx="1588681" cy="369332"/>
          </a:xfrm>
          <a:prstGeom prst="rect">
            <a:avLst/>
          </a:prstGeom>
          <a:noFill/>
        </p:spPr>
        <p:txBody>
          <a:bodyPr wrap="square" rtlCol="0">
            <a:spAutoFit/>
          </a:bodyPr>
          <a:lstStyle/>
          <a:p>
            <a:r>
              <a:rPr lang="en-US" dirty="0" smtClean="0">
                <a:solidFill>
                  <a:schemeClr val="bg1">
                    <a:lumMod val="65000"/>
                  </a:schemeClr>
                </a:solidFill>
                <a:latin typeface="Arial" panose="020B0604020202020204" pitchFamily="34" charset="0"/>
                <a:cs typeface="Arial" panose="020B0604020202020204" pitchFamily="34" charset="0"/>
              </a:rPr>
              <a:t>[Jakobsen03]</a:t>
            </a:r>
            <a:endParaRPr lang="en-US"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50150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Cloth</a:t>
            </a:r>
            <a:endParaRPr lang="en-US" dirty="0"/>
          </a:p>
        </p:txBody>
      </p:sp>
      <p:sp>
        <p:nvSpPr>
          <p:cNvPr id="3" name="Content Placeholder 2"/>
          <p:cNvSpPr>
            <a:spLocks noGrp="1"/>
          </p:cNvSpPr>
          <p:nvPr>
            <p:ph idx="1"/>
          </p:nvPr>
        </p:nvSpPr>
        <p:spPr/>
        <p:txBody>
          <a:bodyPr/>
          <a:lstStyle/>
          <a:p>
            <a:pPr marL="0" indent="0">
              <a:buNone/>
            </a:pPr>
            <a:r>
              <a:rPr lang="en-US" dirty="0" smtClean="0"/>
              <a:t>Nodal point masses connect with springs</a:t>
            </a:r>
          </a:p>
          <a:p>
            <a:pPr marL="0" indent="0">
              <a:buNone/>
            </a:pPr>
            <a:r>
              <a:rPr lang="en-US" dirty="0" smtClean="0"/>
              <a:t>Hooke’s </a:t>
            </a:r>
            <a:r>
              <a:rPr lang="en-US" dirty="0" smtClean="0"/>
              <a:t>Law:</a:t>
            </a:r>
          </a:p>
          <a:p>
            <a:pPr marL="393192" lvl="1"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r>
              <a:rPr lang="en-US" dirty="0" smtClean="0"/>
              <a:t>Structural, Sheer and Bending springs </a:t>
            </a:r>
            <a:r>
              <a:rPr lang="en-US" dirty="0" smtClean="0">
                <a:solidFill>
                  <a:schemeClr val="bg1">
                    <a:lumMod val="65000"/>
                  </a:schemeClr>
                </a:solidFill>
                <a:latin typeface="Arial" panose="020B0604020202020204" pitchFamily="34" charset="0"/>
                <a:cs typeface="Arial" panose="020B0604020202020204" pitchFamily="34" charset="0"/>
              </a:rPr>
              <a:t>[Bridson02]</a:t>
            </a:r>
            <a:endParaRPr lang="en-US" dirty="0">
              <a:solidFill>
                <a:schemeClr val="bg1">
                  <a:lumMod val="6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p:cNvPicPr>
            <a:picLocks noChangeAspect="1"/>
          </p:cNvPicPr>
          <p:nvPr/>
        </p:nvPicPr>
        <p:blipFill>
          <a:blip r:embed="rId3"/>
          <a:stretch>
            <a:fillRect/>
          </a:stretch>
        </p:blipFill>
        <p:spPr>
          <a:xfrm>
            <a:off x="3429000" y="2589451"/>
            <a:ext cx="3079662" cy="3081177"/>
          </a:xfrm>
          <a:prstGeom prst="rect">
            <a:avLst/>
          </a:prstGeom>
        </p:spPr>
      </p:pic>
      <mc:AlternateContent xmlns:mc="http://schemas.openxmlformats.org/markup-compatibility/2006">
        <mc:Choice xmlns:a14="http://schemas.microsoft.com/office/drawing/2010/main" xmlns="" Requires="a14">
          <p:sp>
            <p:nvSpPr>
              <p:cNvPr id="6" name="TextBox 5"/>
              <p:cNvSpPr txBox="1"/>
              <p:nvPr/>
            </p:nvSpPr>
            <p:spPr>
              <a:xfrm>
                <a:off x="355600" y="2803183"/>
                <a:ext cx="2819400" cy="5064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𝐹</m:t>
                          </m:r>
                        </m:e>
                      </m:acc>
                      <m:r>
                        <a:rPr lang="en-US" sz="2400" b="0" i="1" smtClean="0">
                          <a:latin typeface="Cambria Math" panose="02040503050406030204" pitchFamily="18" charset="0"/>
                        </a:rPr>
                        <m:t>=−</m:t>
                      </m:r>
                      <m:r>
                        <a:rPr lang="en-US" sz="2400" b="0" i="1" smtClean="0">
                          <a:latin typeface="Cambria Math" panose="02040503050406030204" pitchFamily="18" charset="0"/>
                        </a:rPr>
                        <m:t>𝑘</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b="0" dirty="0" smtClean="0"/>
              </a:p>
            </p:txBody>
          </p:sp>
        </mc:Choice>
        <mc:Fallback>
          <p:sp>
            <p:nvSpPr>
              <p:cNvPr id="6" name="TextBox 5"/>
              <p:cNvSpPr txBox="1">
                <a:spLocks noRot="1" noChangeAspect="1" noMove="1" noResize="1" noEditPoints="1" noAdjustHandles="1" noChangeArrowheads="1" noChangeShapeType="1" noTextEdit="1"/>
              </p:cNvSpPr>
              <p:nvPr/>
            </p:nvSpPr>
            <p:spPr>
              <a:xfrm>
                <a:off x="355600" y="2803183"/>
                <a:ext cx="2819400" cy="506421"/>
              </a:xfrm>
              <a:prstGeom prst="rect">
                <a:avLst/>
              </a:prstGeom>
              <a:blipFill rotWithShape="0">
                <a:blip r:embed="rId4"/>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2522</TotalTime>
  <Words>3631</Words>
  <Application>Microsoft Office PowerPoint</Application>
  <PresentationFormat>Custom</PresentationFormat>
  <Paragraphs>1013</Paragraphs>
  <Slides>73</Slides>
  <Notes>56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73</vt:i4>
      </vt:variant>
    </vt:vector>
  </HeadingPairs>
  <TitlesOfParts>
    <vt:vector size="76" baseType="lpstr">
      <vt:lpstr>Flow</vt:lpstr>
      <vt:lpstr>1_Flow</vt:lpstr>
      <vt:lpstr>Equation</vt:lpstr>
      <vt:lpstr>Survey of Multi-Physics</vt:lpstr>
      <vt:lpstr>My Thesis – “Multi-Physics”</vt:lpstr>
      <vt:lpstr>Rigid Bodies</vt:lpstr>
      <vt:lpstr>Rigid Bodies</vt:lpstr>
      <vt:lpstr>Rigid Bodies with Stacking</vt:lpstr>
      <vt:lpstr>Constraints</vt:lpstr>
      <vt:lpstr>Velocity Constraint</vt:lpstr>
      <vt:lpstr>Jakobsen</vt:lpstr>
      <vt:lpstr>2D Cloth</vt:lpstr>
      <vt:lpstr>2D Cloth</vt:lpstr>
      <vt:lpstr>Pressure Model Soft Bodies</vt:lpstr>
      <vt:lpstr>FEM</vt:lpstr>
      <vt:lpstr>Brittle Fracture</vt:lpstr>
      <vt:lpstr>Ductile Fracture and Plasticity</vt:lpstr>
      <vt:lpstr>FEM improvements</vt:lpstr>
      <vt:lpstr>Multi-Physics</vt:lpstr>
      <vt:lpstr>Interleaving</vt:lpstr>
      <vt:lpstr>Coupling</vt:lpstr>
      <vt:lpstr>Coupling</vt:lpstr>
      <vt:lpstr>Embedding</vt:lpstr>
      <vt:lpstr>My Projects</vt:lpstr>
      <vt:lpstr>Newtonian Impulses</vt:lpstr>
      <vt:lpstr>Constraints</vt:lpstr>
      <vt:lpstr>Jakobsen</vt:lpstr>
      <vt:lpstr>Springs</vt:lpstr>
      <vt:lpstr>FEM Deformable Bodies</vt:lpstr>
      <vt:lpstr>Multi-Physics - Coupling</vt:lpstr>
      <vt:lpstr>Multi-Physics - Embedding</vt:lpstr>
      <vt:lpstr>Comparison</vt:lpstr>
      <vt:lpstr>Benchmarks</vt:lpstr>
      <vt:lpstr>References</vt:lpstr>
      <vt:lpstr>End of new slides</vt:lpstr>
      <vt:lpstr>My Thesis – “Multi-Physics”</vt:lpstr>
      <vt:lpstr>Rigid Bodies</vt:lpstr>
      <vt:lpstr>Rigid Body Manifold</vt:lpstr>
      <vt:lpstr>Penalty method</vt:lpstr>
      <vt:lpstr>Newtonian Impulses</vt:lpstr>
      <vt:lpstr>Newtonian Impulse - Stacking</vt:lpstr>
      <vt:lpstr>Constraints</vt:lpstr>
      <vt:lpstr>Velocity Constraint</vt:lpstr>
      <vt:lpstr>Constraints</vt:lpstr>
      <vt:lpstr>Deformables</vt:lpstr>
      <vt:lpstr>Jakobsen Constraint</vt:lpstr>
      <vt:lpstr>Jakobsen Constraint</vt:lpstr>
      <vt:lpstr>Spring Mass Aggregate</vt:lpstr>
      <vt:lpstr>Pressure Model Soft Bodies</vt:lpstr>
      <vt:lpstr>Finite Element Method</vt:lpstr>
      <vt:lpstr>FEM improvements</vt:lpstr>
      <vt:lpstr>Multi-Physics</vt:lpstr>
      <vt:lpstr>One-way Coupling</vt:lpstr>
      <vt:lpstr>Two-way coupling</vt:lpstr>
      <vt:lpstr>Coupling</vt:lpstr>
      <vt:lpstr>Coupling</vt:lpstr>
      <vt:lpstr>Embedding</vt:lpstr>
      <vt:lpstr>My Projects</vt:lpstr>
      <vt:lpstr>Jakobsen system</vt:lpstr>
      <vt:lpstr>Coupling</vt:lpstr>
      <vt:lpstr>Embedding</vt:lpstr>
      <vt:lpstr>Comparison</vt:lpstr>
      <vt:lpstr>Demo</vt:lpstr>
      <vt:lpstr>Questions?</vt:lpstr>
      <vt:lpstr>References</vt:lpstr>
      <vt:lpstr>FEM - Dynamics</vt:lpstr>
      <vt:lpstr>FEM - Integration</vt:lpstr>
      <vt:lpstr>Constraints</vt:lpstr>
      <vt:lpstr>Coupling</vt:lpstr>
      <vt:lpstr>Coupling</vt:lpstr>
      <vt:lpstr>Newtonian Impulse - Penetration</vt:lpstr>
      <vt:lpstr>Newtonian Impulse</vt:lpstr>
      <vt:lpstr>Slide 70</vt:lpstr>
      <vt:lpstr>Deformables</vt:lpstr>
      <vt:lpstr>Springs</vt:lpstr>
      <vt:lpstr>Slide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Element method</dc:title>
  <dc:creator>Joshua Davis</dc:creator>
  <cp:lastModifiedBy>ZeroTeam</cp:lastModifiedBy>
  <cp:revision>164</cp:revision>
  <dcterms:created xsi:type="dcterms:W3CDTF">2013-02-24T01:12:40Z</dcterms:created>
  <dcterms:modified xsi:type="dcterms:W3CDTF">2013-04-10T23:11:10Z</dcterms:modified>
</cp:coreProperties>
</file>