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74" r:id="rId3"/>
    <p:sldId id="257" r:id="rId4"/>
    <p:sldId id="258" r:id="rId5"/>
    <p:sldId id="259" r:id="rId6"/>
    <p:sldId id="275" r:id="rId7"/>
    <p:sldId id="281" r:id="rId8"/>
    <p:sldId id="282" r:id="rId9"/>
    <p:sldId id="260" r:id="rId10"/>
    <p:sldId id="263" r:id="rId11"/>
    <p:sldId id="266" r:id="rId12"/>
    <p:sldId id="283" r:id="rId13"/>
    <p:sldId id="261" r:id="rId14"/>
    <p:sldId id="271" r:id="rId15"/>
    <p:sldId id="287" r:id="rId16"/>
    <p:sldId id="264" r:id="rId17"/>
    <p:sldId id="262" r:id="rId18"/>
    <p:sldId id="265" r:id="rId19"/>
    <p:sldId id="267" r:id="rId20"/>
    <p:sldId id="268" r:id="rId21"/>
    <p:sldId id="276" r:id="rId22"/>
    <p:sldId id="288" r:id="rId23"/>
    <p:sldId id="273" r:id="rId24"/>
    <p:sldId id="272" r:id="rId25"/>
    <p:sldId id="277" r:id="rId26"/>
    <p:sldId id="279" r:id="rId27"/>
    <p:sldId id="278" r:id="rId28"/>
    <p:sldId id="286" r:id="rId29"/>
    <p:sldId id="284" r:id="rId30"/>
    <p:sldId id="285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36E-68B9-416F-BFBF-D0E08E7C8E54}" type="datetimeFigureOut">
              <a:rPr lang="en-US" smtClean="0"/>
              <a:pPr/>
              <a:t>4/24/2011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FC46-EE69-4B54-AB38-405FB00BB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36E-68B9-416F-BFBF-D0E08E7C8E54}" type="datetimeFigureOut">
              <a:rPr lang="en-US" smtClean="0"/>
              <a:pPr/>
              <a:t>4/24/2011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FC46-EE69-4B54-AB38-405FB00BB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36E-68B9-416F-BFBF-D0E08E7C8E54}" type="datetimeFigureOut">
              <a:rPr lang="en-US" smtClean="0"/>
              <a:pPr/>
              <a:t>4/24/2011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FC46-EE69-4B54-AB38-405FB00BB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36E-68B9-416F-BFBF-D0E08E7C8E54}" type="datetimeFigureOut">
              <a:rPr lang="en-US" smtClean="0"/>
              <a:pPr/>
              <a:t>4/24/2011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FC46-EE69-4B54-AB38-405FB00BB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36E-68B9-416F-BFBF-D0E08E7C8E54}" type="datetimeFigureOut">
              <a:rPr lang="en-US" smtClean="0"/>
              <a:pPr/>
              <a:t>4/24/2011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FC46-EE69-4B54-AB38-405FB00BB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36E-68B9-416F-BFBF-D0E08E7C8E54}" type="datetimeFigureOut">
              <a:rPr lang="en-US" smtClean="0"/>
              <a:pPr/>
              <a:t>4/24/2011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FC46-EE69-4B54-AB38-405FB00BB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36E-68B9-416F-BFBF-D0E08E7C8E54}" type="datetimeFigureOut">
              <a:rPr lang="en-US" smtClean="0"/>
              <a:pPr/>
              <a:t>4/24/2011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FC46-EE69-4B54-AB38-405FB00BB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36E-68B9-416F-BFBF-D0E08E7C8E54}" type="datetimeFigureOut">
              <a:rPr lang="en-US" smtClean="0"/>
              <a:pPr/>
              <a:t>4/24/2011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FC46-EE69-4B54-AB38-405FB00BB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36E-68B9-416F-BFBF-D0E08E7C8E54}" type="datetimeFigureOut">
              <a:rPr lang="en-US" smtClean="0"/>
              <a:pPr/>
              <a:t>4/24/2011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FC46-EE69-4B54-AB38-405FB00BB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36E-68B9-416F-BFBF-D0E08E7C8E54}" type="datetimeFigureOut">
              <a:rPr lang="en-US" smtClean="0"/>
              <a:pPr/>
              <a:t>4/24/2011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FC46-EE69-4B54-AB38-405FB00BB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36E-68B9-416F-BFBF-D0E08E7C8E54}" type="datetimeFigureOut">
              <a:rPr lang="en-US" smtClean="0"/>
              <a:pPr/>
              <a:t>4/24/2011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886FC46-EE69-4B54-AB38-405FB00BBE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96E36E-68B9-416F-BFBF-D0E08E7C8E54}" type="datetimeFigureOut">
              <a:rPr lang="en-US" smtClean="0"/>
              <a:pPr/>
              <a:t>4/24/2011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86FC46-EE69-4B54-AB38-405FB00BBEB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Collision Resolution</a:t>
            </a:r>
            <a:br>
              <a:rPr lang="en-US" dirty="0" smtClean="0"/>
            </a:br>
            <a:r>
              <a:rPr lang="en-US" dirty="0" smtClean="0"/>
              <a:t>Impulses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Joshua Davis</a:t>
            </a:r>
          </a:p>
          <a:p>
            <a:r>
              <a:rPr lang="en-US" dirty="0" smtClean="0"/>
              <a:t>jodavis@digipen.edu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Impulses code (2D no rotation)</a:t>
            </a:r>
            <a:endParaRPr lang="en-US" dirty="0"/>
          </a:p>
        </p:txBody>
      </p:sp>
      <p:pic>
        <p:nvPicPr>
          <p:cNvPr id="6" name="Picture 5" descr="SeparatingVelocityChe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7306695" cy="4039164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Impulses Details (2D no rotation)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1143000"/>
          <a:ext cx="4021138" cy="5715000"/>
        </p:xfrm>
        <a:graphic>
          <a:graphicData uri="http://schemas.openxmlformats.org/presentationml/2006/ole">
            <p:oleObj spid="_x0000_s22530" name="Equation" r:id="rId3" imgW="2654280" imgH="3771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that was simple, but we want objects to rotate (friction discussed later)</a:t>
            </a:r>
          </a:p>
          <a:p>
            <a:r>
              <a:rPr lang="en-US" dirty="0" smtClean="0"/>
              <a:t>The concept is the same, but we also have a rotational term</a:t>
            </a:r>
            <a:endParaRPr lang="en-US" dirty="0"/>
          </a:p>
        </p:txBody>
      </p:sp>
      <p:graphicFrame>
        <p:nvGraphicFramePr>
          <p:cNvPr id="37890" name="Content Placeholder 3"/>
          <p:cNvGraphicFramePr>
            <a:graphicFrameLocks noChangeAspect="1"/>
          </p:cNvGraphicFramePr>
          <p:nvPr/>
        </p:nvGraphicFramePr>
        <p:xfrm>
          <a:off x="96838" y="3544888"/>
          <a:ext cx="8839200" cy="2189162"/>
        </p:xfrm>
        <a:graphic>
          <a:graphicData uri="http://schemas.openxmlformats.org/presentationml/2006/ole">
            <p:oleObj spid="_x0000_s37890" name="Equation" r:id="rId3" imgW="3022560" imgH="74916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*I is the inertia (tensor)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094037"/>
            <a:ext cx="85344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r is the vector from the center of mass to the point of contact for that body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Vrel</a:t>
            </a:r>
            <a:r>
              <a:rPr lang="en-US" sz="3200" baseline="-25000" dirty="0" err="1" smtClean="0"/>
              <a:t>p</a:t>
            </a:r>
            <a:r>
              <a:rPr lang="en-US" sz="3200" dirty="0" smtClean="0"/>
              <a:t> is now the separating velocity of the points of contact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Where the velocity of a point is given by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Impulses 2D (with rotation)</a:t>
            </a:r>
            <a:endParaRPr lang="en-US" dirty="0"/>
          </a:p>
        </p:txBody>
      </p:sp>
      <p:graphicFrame>
        <p:nvGraphicFramePr>
          <p:cNvPr id="2050" name="Content Placeholder 3"/>
          <p:cNvGraphicFramePr>
            <a:graphicFrameLocks noChangeAspect="1"/>
          </p:cNvGraphicFramePr>
          <p:nvPr/>
        </p:nvGraphicFramePr>
        <p:xfrm>
          <a:off x="838200" y="847725"/>
          <a:ext cx="7432675" cy="2400300"/>
        </p:xfrm>
        <a:graphic>
          <a:graphicData uri="http://schemas.openxmlformats.org/presentationml/2006/ole">
            <p:oleObj spid="_x0000_s2050" name="Equation" r:id="rId3" imgW="2082600" imgH="67284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554288" y="4440238"/>
          <a:ext cx="2857500" cy="2217737"/>
        </p:xfrm>
        <a:graphic>
          <a:graphicData uri="http://schemas.openxmlformats.org/presentationml/2006/ole">
            <p:oleObj spid="_x0000_s2051" name="Equation" r:id="rId4" imgW="965160" imgH="749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2D cross product?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Cross product is 3D only, however there is a 2D analog</a:t>
            </a:r>
          </a:p>
          <a:p>
            <a:endParaRPr lang="en-US" dirty="0" smtClean="0"/>
          </a:p>
          <a:p>
            <a:r>
              <a:rPr lang="en-US" dirty="0" smtClean="0"/>
              <a:t>What does this even mean?</a:t>
            </a:r>
          </a:p>
          <a:p>
            <a:r>
              <a:rPr lang="en-US" dirty="0" smtClean="0"/>
              <a:t>Might recall the equation: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Still holds true</a:t>
            </a:r>
          </a:p>
          <a:p>
            <a:pPr>
              <a:buNone/>
            </a:pPr>
            <a:r>
              <a:rPr lang="en-US" dirty="0" smtClean="0"/>
              <a:t>*the result is a scalar, not a Vector2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93913" y="4038600"/>
          <a:ext cx="3629025" cy="877888"/>
        </p:xfrm>
        <a:graphic>
          <a:graphicData uri="http://schemas.openxmlformats.org/presentationml/2006/ole">
            <p:oleObj spid="_x0000_s25602" name="Equation" r:id="rId3" imgW="1155600" imgH="27936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181225" y="2133600"/>
          <a:ext cx="4413250" cy="573088"/>
        </p:xfrm>
        <a:graphic>
          <a:graphicData uri="http://schemas.openxmlformats.org/presentationml/2006/ole">
            <p:oleObj spid="_x0000_s25604" name="Equation" r:id="rId4" imgW="15620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cross product…again?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have noticed the equation</a:t>
            </a:r>
          </a:p>
          <a:p>
            <a:endParaRPr lang="en-US" dirty="0" smtClean="0"/>
          </a:p>
          <a:p>
            <a:r>
              <a:rPr lang="en-US" dirty="0" smtClean="0"/>
              <a:t>Cross product between a vector and scalar?</a:t>
            </a:r>
          </a:p>
          <a:p>
            <a:pPr lvl="1"/>
            <a:r>
              <a:rPr lang="en-US" dirty="0" smtClean="0"/>
              <a:t>Use this notation to keep the 3D analog</a:t>
            </a:r>
          </a:p>
          <a:p>
            <a:pPr lvl="1"/>
            <a:r>
              <a:rPr lang="en-US" dirty="0" smtClean="0"/>
              <a:t>The result of this equation can be thought of as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2725738" y="2420938"/>
          <a:ext cx="2667000" cy="711200"/>
        </p:xfrm>
        <a:graphic>
          <a:graphicData uri="http://schemas.openxmlformats.org/presentationml/2006/ole">
            <p:oleObj spid="_x0000_s69634" name="Equation" r:id="rId3" imgW="952200" imgH="253800" progId="Equation.3">
              <p:embed/>
            </p:oleObj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743200" y="4313404"/>
          <a:ext cx="2974975" cy="1706396"/>
        </p:xfrm>
        <a:graphic>
          <a:graphicData uri="http://schemas.openxmlformats.org/presentationml/2006/ole">
            <p:oleObj spid="_x0000_s69635" name="Equation" r:id="rId4" imgW="124452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Impulses code (2D rotation)</a:t>
            </a:r>
            <a:endParaRPr lang="en-US" dirty="0"/>
          </a:p>
        </p:txBody>
      </p:sp>
      <p:pic>
        <p:nvPicPr>
          <p:cNvPr id="6" name="Picture 5" descr="SeparatingVelocityChe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26460"/>
            <a:ext cx="7135221" cy="5649114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3322637"/>
            <a:ext cx="85344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The equation is almost the same as 2D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I is now a matrix so the          terms cannot be simplified to a squared value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Cross product is the normal 3D one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Impulses 3D</a:t>
            </a:r>
            <a:endParaRPr lang="en-US" dirty="0"/>
          </a:p>
        </p:txBody>
      </p:sp>
      <p:graphicFrame>
        <p:nvGraphicFramePr>
          <p:cNvPr id="3074" name="Content Placeholder 3"/>
          <p:cNvGraphicFramePr>
            <a:graphicFrameLocks noChangeAspect="1"/>
          </p:cNvGraphicFramePr>
          <p:nvPr/>
        </p:nvGraphicFramePr>
        <p:xfrm>
          <a:off x="120650" y="1552575"/>
          <a:ext cx="8902700" cy="1684338"/>
        </p:xfrm>
        <a:graphic>
          <a:graphicData uri="http://schemas.openxmlformats.org/presentationml/2006/ole">
            <p:oleObj spid="_x0000_s3074" name="Equation" r:id="rId3" imgW="3492360" imgH="6602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168323" y="4044950"/>
          <a:ext cx="851477" cy="374650"/>
        </p:xfrm>
        <a:graphic>
          <a:graphicData uri="http://schemas.openxmlformats.org/presentationml/2006/ole">
            <p:oleObj spid="_x0000_s3075" name="Equation" r:id="rId4" imgW="317160" imgH="13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Impulses code (3D)</a:t>
            </a:r>
            <a:endParaRPr lang="en-US" dirty="0"/>
          </a:p>
        </p:txBody>
      </p:sp>
      <p:pic>
        <p:nvPicPr>
          <p:cNvPr id="6" name="Picture 5" descr="SeparatingVelocityChe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3355"/>
            <a:ext cx="7916380" cy="5649114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what about friction?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taken care of the normal impulse but still have no friction</a:t>
            </a:r>
          </a:p>
          <a:p>
            <a:pPr lvl="1"/>
            <a:r>
              <a:rPr lang="en-US" dirty="0" smtClean="0"/>
              <a:t>Get normal working first</a:t>
            </a:r>
          </a:p>
          <a:p>
            <a:r>
              <a:rPr lang="en-US" dirty="0" smtClean="0"/>
              <a:t>Friction is simple</a:t>
            </a:r>
          </a:p>
          <a:p>
            <a:pPr lvl="1"/>
            <a:r>
              <a:rPr lang="en-US" dirty="0" smtClean="0"/>
              <a:t>Take previous equation and replace normal terms with tangent terms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Collision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352800"/>
          </a:xfrm>
        </p:spPr>
        <p:txBody>
          <a:bodyPr/>
          <a:lstStyle/>
          <a:p>
            <a:r>
              <a:rPr lang="en-US" dirty="0" smtClean="0"/>
              <a:t>We found out objects hit and how they hit</a:t>
            </a:r>
          </a:p>
          <a:p>
            <a:r>
              <a:rPr lang="en-US" dirty="0" smtClean="0"/>
              <a:t>Now we have to resolve them</a:t>
            </a:r>
          </a:p>
          <a:p>
            <a:r>
              <a:rPr lang="en-US" dirty="0" smtClean="0"/>
              <a:t>To re-iterate, we need these 3 pieces of data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Point of contact</a:t>
            </a:r>
          </a:p>
          <a:p>
            <a:pPr lvl="1"/>
            <a:r>
              <a:rPr lang="en-US" dirty="0" smtClean="0"/>
              <a:t>Penetration distance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81400" y="4038600"/>
            <a:ext cx="5334000" cy="2714079"/>
            <a:chOff x="1066800" y="2924721"/>
            <a:chExt cx="5334000" cy="2714079"/>
          </a:xfrm>
        </p:grpSpPr>
        <p:graphicFrame>
          <p:nvGraphicFramePr>
            <p:cNvPr id="5" name="Object 7"/>
            <p:cNvGraphicFramePr>
              <a:graphicFrameLocks noChangeAspect="1"/>
            </p:cNvGraphicFramePr>
            <p:nvPr/>
          </p:nvGraphicFramePr>
          <p:xfrm>
            <a:off x="3962400" y="3916363"/>
            <a:ext cx="252412" cy="274637"/>
          </p:xfrm>
          <a:graphic>
            <a:graphicData uri="http://schemas.openxmlformats.org/presentationml/2006/ole">
              <p:oleObj spid="_x0000_s41985" name="Equation" r:id="rId3" imgW="152280" imgH="164880" progId="Equation.3">
                <p:embed/>
              </p:oleObj>
            </a:graphicData>
          </a:graphic>
        </p:graphicFrame>
        <p:grpSp>
          <p:nvGrpSpPr>
            <p:cNvPr id="6" name="Group 36"/>
            <p:cNvGrpSpPr/>
            <p:nvPr/>
          </p:nvGrpSpPr>
          <p:grpSpPr>
            <a:xfrm>
              <a:off x="1066800" y="2924721"/>
              <a:ext cx="5334000" cy="2714079"/>
              <a:chOff x="1066800" y="2915196"/>
              <a:chExt cx="5334000" cy="2714079"/>
            </a:xfrm>
          </p:grpSpPr>
          <p:grpSp>
            <p:nvGrpSpPr>
              <p:cNvPr id="8" name="Group 28"/>
              <p:cNvGrpSpPr/>
              <p:nvPr/>
            </p:nvGrpSpPr>
            <p:grpSpPr>
              <a:xfrm>
                <a:off x="1066800" y="2915196"/>
                <a:ext cx="3212126" cy="1676400"/>
                <a:chOff x="1066800" y="2915196"/>
                <a:chExt cx="3212126" cy="1676400"/>
              </a:xfrm>
            </p:grpSpPr>
            <p:sp>
              <p:nvSpPr>
                <p:cNvPr id="22" name="Rectangle 3"/>
                <p:cNvSpPr/>
                <p:nvPr/>
              </p:nvSpPr>
              <p:spPr>
                <a:xfrm rot="1793216">
                  <a:off x="1611926" y="2915196"/>
                  <a:ext cx="2667000" cy="16764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TextBox 6"/>
                <p:cNvSpPr txBox="1"/>
                <p:nvPr/>
              </p:nvSpPr>
              <p:spPr>
                <a:xfrm>
                  <a:off x="1066800" y="304800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24" name="Oval 9"/>
                <p:cNvSpPr/>
                <p:nvPr/>
              </p:nvSpPr>
              <p:spPr>
                <a:xfrm>
                  <a:off x="2846295" y="3693460"/>
                  <a:ext cx="15240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Arrow Connector 11"/>
                <p:cNvCxnSpPr>
                  <a:endCxn id="7" idx="2"/>
                </p:cNvCxnSpPr>
                <p:nvPr/>
              </p:nvCxnSpPr>
              <p:spPr>
                <a:xfrm>
                  <a:off x="2998695" y="3769660"/>
                  <a:ext cx="1268505" cy="1165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6" name="Object 4"/>
                <p:cNvGraphicFramePr>
                  <a:graphicFrameLocks noChangeAspect="1"/>
                </p:cNvGraphicFramePr>
                <p:nvPr/>
              </p:nvGraphicFramePr>
              <p:xfrm>
                <a:off x="3425825" y="3429000"/>
                <a:ext cx="231775" cy="381000"/>
              </p:xfrm>
              <a:graphic>
                <a:graphicData uri="http://schemas.openxmlformats.org/presentationml/2006/ole">
                  <p:oleObj spid="_x0000_s41986" name="Equation" r:id="rId4" imgW="139680" imgH="228600" progId="Equation.3">
                    <p:embed/>
                  </p:oleObj>
                </a:graphicData>
              </a:graphic>
            </p:graphicFrame>
            <p:graphicFrame>
              <p:nvGraphicFramePr>
                <p:cNvPr id="27" name="Object 5"/>
                <p:cNvGraphicFramePr>
                  <a:graphicFrameLocks noChangeAspect="1"/>
                </p:cNvGraphicFramePr>
                <p:nvPr/>
              </p:nvGraphicFramePr>
              <p:xfrm>
                <a:off x="2720975" y="3352800"/>
                <a:ext cx="422275" cy="381000"/>
              </p:xfrm>
              <a:graphic>
                <a:graphicData uri="http://schemas.openxmlformats.org/presentationml/2006/ole">
                  <p:oleObj spid="_x0000_s41987" name="Equation" r:id="rId5" imgW="253800" imgH="228600" progId="Equation.3">
                    <p:embed/>
                  </p:oleObj>
                </a:graphicData>
              </a:graphic>
            </p:graphicFrame>
          </p:grpSp>
          <p:grpSp>
            <p:nvGrpSpPr>
              <p:cNvPr id="9" name="Group 27"/>
              <p:cNvGrpSpPr/>
              <p:nvPr/>
            </p:nvGrpSpPr>
            <p:grpSpPr>
              <a:xfrm>
                <a:off x="4191000" y="3429000"/>
                <a:ext cx="2209800" cy="1676400"/>
                <a:chOff x="4343400" y="3429000"/>
                <a:chExt cx="2209800" cy="167640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343400" y="3429000"/>
                  <a:ext cx="1676400" cy="1676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Box 7"/>
                <p:cNvSpPr txBox="1"/>
                <p:nvPr/>
              </p:nvSpPr>
              <p:spPr>
                <a:xfrm>
                  <a:off x="6096000" y="411480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8" name="Oval 8"/>
                <p:cNvSpPr/>
                <p:nvPr/>
              </p:nvSpPr>
              <p:spPr>
                <a:xfrm>
                  <a:off x="5091955" y="4208930"/>
                  <a:ext cx="152400" cy="1524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" name="Straight Arrow Connector 18"/>
                <p:cNvCxnSpPr>
                  <a:endCxn id="7" idx="5"/>
                </p:cNvCxnSpPr>
                <p:nvPr/>
              </p:nvCxnSpPr>
              <p:spPr>
                <a:xfrm rot="16200000" flipV="1">
                  <a:off x="4686395" y="3803369"/>
                  <a:ext cx="291166" cy="56459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0" name="Object 3"/>
                <p:cNvGraphicFramePr>
                  <a:graphicFrameLocks noChangeAspect="1"/>
                </p:cNvGraphicFramePr>
                <p:nvPr/>
              </p:nvGraphicFramePr>
              <p:xfrm>
                <a:off x="4790292" y="3810000"/>
                <a:ext cx="232558" cy="381000"/>
              </p:xfrm>
              <a:graphic>
                <a:graphicData uri="http://schemas.openxmlformats.org/presentationml/2006/ole">
                  <p:oleObj spid="_x0000_s41988" name="Equation" r:id="rId6" imgW="139680" imgH="228600" progId="Equation.3">
                    <p:embed/>
                  </p:oleObj>
                </a:graphicData>
              </a:graphic>
            </p:graphicFrame>
            <p:graphicFrame>
              <p:nvGraphicFramePr>
                <p:cNvPr id="21" name="Object 6"/>
                <p:cNvGraphicFramePr>
                  <a:graphicFrameLocks noChangeAspect="1"/>
                </p:cNvGraphicFramePr>
                <p:nvPr/>
              </p:nvGraphicFramePr>
              <p:xfrm>
                <a:off x="5029200" y="3926540"/>
                <a:ext cx="422275" cy="381000"/>
              </p:xfrm>
              <a:graphic>
                <a:graphicData uri="http://schemas.openxmlformats.org/presentationml/2006/ole">
                  <p:oleObj spid="_x0000_s41989" name="Equation" r:id="rId7" imgW="253800" imgH="228600" progId="Equation.3">
                    <p:embed/>
                  </p:oleObj>
                </a:graphicData>
              </a:graphic>
            </p:graphicFrame>
          </p:grpSp>
          <p:grpSp>
            <p:nvGrpSpPr>
              <p:cNvPr id="10" name="Group 34"/>
              <p:cNvGrpSpPr/>
              <p:nvPr/>
            </p:nvGrpSpPr>
            <p:grpSpPr>
              <a:xfrm>
                <a:off x="3810000" y="4876800"/>
                <a:ext cx="1143000" cy="752475"/>
                <a:chOff x="3810000" y="4876800"/>
                <a:chExt cx="1143000" cy="752475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3810000" y="4876800"/>
                  <a:ext cx="1143000" cy="609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5" name="Object 8"/>
                <p:cNvGraphicFramePr>
                  <a:graphicFrameLocks noChangeAspect="1"/>
                </p:cNvGraphicFramePr>
                <p:nvPr/>
              </p:nvGraphicFramePr>
              <p:xfrm>
                <a:off x="3886200" y="5334000"/>
                <a:ext cx="884237" cy="295275"/>
              </p:xfrm>
              <a:graphic>
                <a:graphicData uri="http://schemas.openxmlformats.org/presentationml/2006/ole">
                  <p:oleObj spid="_x0000_s41990" name="Equation" r:id="rId8" imgW="533160" imgH="177480" progId="Equation.3">
                    <p:embed/>
                  </p:oleObj>
                </a:graphicData>
              </a:graphic>
            </p:graphicFrame>
          </p:grpSp>
          <p:grpSp>
            <p:nvGrpSpPr>
              <p:cNvPr id="11" name="Group 35"/>
              <p:cNvGrpSpPr/>
              <p:nvPr/>
            </p:nvGrpSpPr>
            <p:grpSpPr>
              <a:xfrm>
                <a:off x="4097338" y="2971800"/>
                <a:ext cx="1284287" cy="497477"/>
                <a:chOff x="4097338" y="2971800"/>
                <a:chExt cx="1284287" cy="497477"/>
              </a:xfrm>
            </p:grpSpPr>
            <p:sp>
              <p:nvSpPr>
                <p:cNvPr id="12" name="Right Brace 11"/>
                <p:cNvSpPr/>
                <p:nvPr/>
              </p:nvSpPr>
              <p:spPr>
                <a:xfrm rot="18209351">
                  <a:off x="4523254" y="3291628"/>
                  <a:ext cx="147641" cy="207658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13" name="Object 9"/>
                <p:cNvGraphicFramePr>
                  <a:graphicFrameLocks noChangeAspect="1"/>
                </p:cNvGraphicFramePr>
                <p:nvPr/>
              </p:nvGraphicFramePr>
              <p:xfrm>
                <a:off x="4097338" y="2971800"/>
                <a:ext cx="1284287" cy="295275"/>
              </p:xfrm>
              <a:graphic>
                <a:graphicData uri="http://schemas.openxmlformats.org/presentationml/2006/ole">
                  <p:oleObj spid="_x0000_s41991" name="Equation" r:id="rId9" imgW="774360" imgH="177480" progId="Equation.3">
                    <p:embed/>
                  </p:oleObj>
                </a:graphicData>
              </a:graphic>
            </p:graphicFrame>
          </p:grpSp>
        </p:grpSp>
        <p:sp>
          <p:nvSpPr>
            <p:cNvPr id="7" name="Oval 6"/>
            <p:cNvSpPr/>
            <p:nvPr/>
          </p:nvSpPr>
          <p:spPr>
            <a:xfrm>
              <a:off x="42672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Content Placeholder 3"/>
          <p:cNvGraphicFramePr>
            <a:graphicFrameLocks noChangeAspect="1"/>
          </p:cNvGraphicFramePr>
          <p:nvPr/>
        </p:nvGraphicFramePr>
        <p:xfrm>
          <a:off x="120650" y="1323975"/>
          <a:ext cx="8902700" cy="1682750"/>
        </p:xfrm>
        <a:graphic>
          <a:graphicData uri="http://schemas.openxmlformats.org/presentationml/2006/ole">
            <p:oleObj spid="_x0000_s23554" name="Equation" r:id="rId3" imgW="3492360" imgH="660240" progId="Equation.3">
              <p:embed/>
            </p:oleObj>
          </a:graphicData>
        </a:graphic>
      </p:graphicFrame>
      <p:graphicFrame>
        <p:nvGraphicFramePr>
          <p:cNvPr id="23555" name="Content Placeholder 3"/>
          <p:cNvGraphicFramePr>
            <a:graphicFrameLocks noChangeAspect="1"/>
          </p:cNvGraphicFramePr>
          <p:nvPr/>
        </p:nvGraphicFramePr>
        <p:xfrm>
          <a:off x="23813" y="4157663"/>
          <a:ext cx="8793162" cy="1682750"/>
        </p:xfrm>
        <a:graphic>
          <a:graphicData uri="http://schemas.openxmlformats.org/presentationml/2006/ole">
            <p:oleObj spid="_x0000_s23555" name="Equation" r:id="rId4" imgW="3441600" imgH="660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4200" y="685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Normal Impulse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34684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Tangent Impulse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59436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*Set ɛ to 0 for friction (already accounted for with the normal force)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Tangent vector?</a:t>
            </a:r>
            <a:endParaRPr 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905000" y="4800600"/>
          <a:ext cx="5159375" cy="1873250"/>
        </p:xfrm>
        <a:graphic>
          <a:graphicData uri="http://schemas.openxmlformats.org/presentationml/2006/ole">
            <p:oleObj spid="_x0000_s34818" name="Equation" r:id="rId3" imgW="2019240" imgH="736560" progId="Equation.3">
              <p:embed/>
            </p:oleObj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057400" y="1676400"/>
            <a:ext cx="1225550" cy="909856"/>
            <a:chOff x="1039813" y="1717675"/>
            <a:chExt cx="1225550" cy="909856"/>
          </a:xfrm>
        </p:grpSpPr>
        <p:sp>
          <p:nvSpPr>
            <p:cNvPr id="23" name="TextBox 22"/>
            <p:cNvSpPr txBox="1"/>
            <p:nvPr/>
          </p:nvSpPr>
          <p:spPr>
            <a:xfrm>
              <a:off x="1143000" y="19812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Normal</a:t>
              </a:r>
            </a:p>
            <a:p>
              <a:r>
                <a:rPr lang="en-US" dirty="0" smtClean="0"/>
                <a:t>Velocity</a:t>
              </a:r>
              <a:endParaRPr lang="en-US" dirty="0"/>
            </a:p>
          </p:txBody>
        </p:sp>
        <p:graphicFrame>
          <p:nvGraphicFramePr>
            <p:cNvPr id="34819" name="Object 3"/>
            <p:cNvGraphicFramePr>
              <a:graphicFrameLocks noChangeAspect="1"/>
            </p:cNvGraphicFramePr>
            <p:nvPr/>
          </p:nvGraphicFramePr>
          <p:xfrm>
            <a:off x="1039813" y="1717675"/>
            <a:ext cx="1225550" cy="681038"/>
          </p:xfrm>
          <a:graphic>
            <a:graphicData uri="http://schemas.openxmlformats.org/presentationml/2006/ole">
              <p:oleObj spid="_x0000_s34819" name="Equation" r:id="rId4" imgW="863280" imgH="482400" progId="Equation.3">
                <p:embed/>
              </p:oleObj>
            </a:graphicData>
          </a:graphic>
        </p:graphicFrame>
      </p:grp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5410200" y="1600200"/>
          <a:ext cx="909637" cy="1225550"/>
        </p:xfrm>
        <a:graphic>
          <a:graphicData uri="http://schemas.openxmlformats.org/presentationml/2006/ole">
            <p:oleObj spid="_x0000_s34821" name="Equation" r:id="rId5" imgW="355320" imgH="482400" progId="Equation.3">
              <p:embed/>
            </p:oleObj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819400" y="2133600"/>
            <a:ext cx="2590800" cy="2474546"/>
            <a:chOff x="1828800" y="1828800"/>
            <a:chExt cx="1981200" cy="1892300"/>
          </a:xfrm>
        </p:grpSpPr>
        <p:cxnSp>
          <p:nvCxnSpPr>
            <p:cNvPr id="14" name="Straight Connector 13"/>
            <p:cNvCxnSpPr/>
            <p:nvPr/>
          </p:nvCxnSpPr>
          <p:spPr>
            <a:xfrm rot="5400000" flipH="1" flipV="1">
              <a:off x="1409700" y="2628900"/>
              <a:ext cx="1600200" cy="1588"/>
            </a:xfrm>
            <a:prstGeom prst="line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09800" y="3429000"/>
              <a:ext cx="1600200" cy="1588"/>
            </a:xfrm>
            <a:prstGeom prst="line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2209800" y="1828800"/>
              <a:ext cx="1600200" cy="1600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1866106" y="3086100"/>
              <a:ext cx="68659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09800" y="3429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2209800" y="1828800"/>
              <a:ext cx="1600200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820" name="Object 4"/>
            <p:cNvGraphicFramePr>
              <a:graphicFrameLocks noChangeAspect="1"/>
            </p:cNvGraphicFramePr>
            <p:nvPr/>
          </p:nvGraphicFramePr>
          <p:xfrm>
            <a:off x="1828800" y="2971800"/>
            <a:ext cx="180975" cy="574675"/>
          </p:xfrm>
          <a:graphic>
            <a:graphicData uri="http://schemas.openxmlformats.org/presentationml/2006/ole">
              <p:oleObj spid="_x0000_s34820" name="Equation" r:id="rId6" imgW="126720" imgH="406080" progId="Equation.3">
                <p:embed/>
              </p:oleObj>
            </a:graphicData>
          </a:graphic>
        </p:graphicFrame>
        <p:graphicFrame>
          <p:nvGraphicFramePr>
            <p:cNvPr id="34822" name="Object 6"/>
            <p:cNvGraphicFramePr>
              <a:graphicFrameLocks noChangeAspect="1"/>
            </p:cNvGraphicFramePr>
            <p:nvPr/>
          </p:nvGraphicFramePr>
          <p:xfrm>
            <a:off x="2465388" y="3505200"/>
            <a:ext cx="125412" cy="215900"/>
          </p:xfrm>
          <a:graphic>
            <a:graphicData uri="http://schemas.openxmlformats.org/presentationml/2006/ole">
              <p:oleObj spid="_x0000_s34822" name="Equation" r:id="rId7" imgW="88560" imgH="15228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Applying the impulse</a:t>
            </a:r>
            <a:endParaRPr lang="en-US" dirty="0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1295400" y="4595812"/>
          <a:ext cx="6329363" cy="2262188"/>
        </p:xfrm>
        <a:graphic>
          <a:graphicData uri="http://schemas.openxmlformats.org/presentationml/2006/ole">
            <p:oleObj spid="_x0000_s79874" name="Equation" r:id="rId3" imgW="2476440" imgH="888840" progId="Equation.3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508125" y="1524000"/>
          <a:ext cx="6361113" cy="2262188"/>
        </p:xfrm>
        <a:graphic>
          <a:graphicData uri="http://schemas.openxmlformats.org/presentationml/2006/ole">
            <p:oleObj spid="_x0000_s79876" name="Equation" r:id="rId4" imgW="2489040" imgH="8888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6600" y="1219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Normal Impulse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41103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Tangent Impulse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Unlike the normal force, friction has a limit bound by the normal force</a:t>
            </a:r>
          </a:p>
          <a:p>
            <a:r>
              <a:rPr lang="en-US" dirty="0" smtClean="0"/>
              <a:t>Comes from the </a:t>
            </a:r>
            <a:r>
              <a:rPr lang="en-US" dirty="0" err="1" smtClean="0"/>
              <a:t>Coulumb</a:t>
            </a:r>
            <a:r>
              <a:rPr lang="en-US" dirty="0" smtClean="0"/>
              <a:t> friction law which states</a:t>
            </a:r>
          </a:p>
          <a:p>
            <a:endParaRPr lang="en-US" dirty="0" smtClean="0"/>
          </a:p>
          <a:p>
            <a:r>
              <a:rPr lang="en-US" dirty="0" smtClean="0"/>
              <a:t>If the friction force is less than the normal force times static friction, use the tangent force</a:t>
            </a:r>
          </a:p>
          <a:p>
            <a:r>
              <a:rPr lang="en-US" dirty="0" smtClean="0"/>
              <a:t>Otherwise, use the normal force times the kinetic friction coefficient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514600" y="3357285"/>
          <a:ext cx="2592387" cy="614363"/>
        </p:xfrm>
        <a:graphic>
          <a:graphicData uri="http://schemas.openxmlformats.org/presentationml/2006/ole">
            <p:oleObj spid="_x0000_s33794" name="Equation" r:id="rId3" imgW="101592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Friction Code</a:t>
            </a:r>
            <a:endParaRPr lang="en-US" dirty="0"/>
          </a:p>
        </p:txBody>
      </p:sp>
      <p:pic>
        <p:nvPicPr>
          <p:cNvPr id="5" name="Picture 4" descr="SeparatingVelocityChe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3021"/>
            <a:ext cx="7916380" cy="5427012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Velocities have now been fixed</a:t>
            </a:r>
          </a:p>
          <a:p>
            <a:r>
              <a:rPr lang="en-US" dirty="0" smtClean="0"/>
              <a:t>Still have left over penetration to fix</a:t>
            </a:r>
          </a:p>
          <a:p>
            <a:r>
              <a:rPr lang="en-US" dirty="0" smtClean="0"/>
              <a:t>We have to manually move the objects apart</a:t>
            </a:r>
          </a:p>
          <a:p>
            <a:r>
              <a:rPr lang="en-US" dirty="0" smtClean="0"/>
              <a:t>Several methods to resolve penetration</a:t>
            </a:r>
          </a:p>
          <a:p>
            <a:pPr lvl="1"/>
            <a:r>
              <a:rPr lang="en-US" dirty="0" smtClean="0"/>
              <a:t>Added velocity bias term</a:t>
            </a:r>
          </a:p>
          <a:p>
            <a:pPr lvl="1"/>
            <a:r>
              <a:rPr lang="en-US" dirty="0" smtClean="0"/>
              <a:t>Linear projection</a:t>
            </a:r>
          </a:p>
          <a:p>
            <a:pPr lvl="1"/>
            <a:r>
              <a:rPr lang="en-US" dirty="0" smtClean="0"/>
              <a:t>Linear and angular projection</a:t>
            </a:r>
          </a:p>
          <a:p>
            <a:r>
              <a:rPr lang="en-US" dirty="0" smtClean="0"/>
              <a:t>Will only talk about linear projection (velocity bias is used in constraints)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want to blindly move both objects</a:t>
            </a:r>
          </a:p>
          <a:p>
            <a:pPr lvl="1"/>
            <a:r>
              <a:rPr lang="en-US" dirty="0" smtClean="0"/>
              <a:t>Do a weighted average so heavier objects are moved less</a:t>
            </a:r>
            <a:endParaRPr lang="en-US" dirty="0"/>
          </a:p>
        </p:txBody>
      </p:sp>
      <p:pic>
        <p:nvPicPr>
          <p:cNvPr id="5" name="Picture 4" descr="SeparatingVelocityChe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7144748" cy="1609950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Jitter from penetration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If we just blindly resolve penetration, objects will jitter</a:t>
            </a:r>
          </a:p>
          <a:p>
            <a:r>
              <a:rPr lang="en-US" dirty="0" smtClean="0"/>
              <a:t>Common strategy even </a:t>
            </a:r>
            <a:r>
              <a:rPr lang="en-US" dirty="0" err="1" smtClean="0"/>
              <a:t>havok</a:t>
            </a:r>
            <a:r>
              <a:rPr lang="en-US" dirty="0" smtClean="0"/>
              <a:t> uses is to allow a slop factor</a:t>
            </a:r>
          </a:p>
          <a:p>
            <a:r>
              <a:rPr lang="en-US" dirty="0" smtClean="0"/>
              <a:t>Take some value (say .02) and count that as 0 penetration</a:t>
            </a:r>
            <a:endParaRPr lang="en-US" dirty="0"/>
          </a:p>
        </p:txBody>
      </p:sp>
      <p:pic>
        <p:nvPicPr>
          <p:cNvPr id="5" name="Picture 4" descr="SeparatingVelocityChe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600"/>
            <a:ext cx="6897063" cy="1800476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Penetration resolution -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common tactic is to only resolve a percentage of penetration </a:t>
            </a:r>
          </a:p>
          <a:p>
            <a:pPr lvl="1"/>
            <a:r>
              <a:rPr lang="en-US" dirty="0" smtClean="0"/>
              <a:t>Commonly 25% - 75%</a:t>
            </a:r>
            <a:endParaRPr lang="en-US" dirty="0"/>
          </a:p>
        </p:txBody>
      </p:sp>
      <p:pic>
        <p:nvPicPr>
          <p:cNvPr id="5" name="Picture 4" descr="SeparatingVelocityChe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7192379" cy="1829055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tweak to get better results is to iterate over the collisions a couple of times</a:t>
            </a:r>
          </a:p>
          <a:p>
            <a:pPr lvl="1"/>
            <a:r>
              <a:rPr lang="en-US" dirty="0" smtClean="0"/>
              <a:t>Apply the impulse normally each time, making sure to return if the velocities are separating</a:t>
            </a:r>
          </a:p>
          <a:p>
            <a:pPr lvl="1"/>
            <a:r>
              <a:rPr lang="en-US" dirty="0" smtClean="0"/>
              <a:t>Only iterate over the </a:t>
            </a:r>
            <a:r>
              <a:rPr lang="en-US" dirty="0" err="1" smtClean="0"/>
              <a:t>normals</a:t>
            </a:r>
            <a:r>
              <a:rPr lang="en-US" dirty="0" smtClean="0"/>
              <a:t> and tangents, don’t iterate over penetration resolution</a:t>
            </a:r>
          </a:p>
          <a:p>
            <a:r>
              <a:rPr lang="en-US" dirty="0" smtClean="0"/>
              <a:t>This will propagate energy through the system quicker</a:t>
            </a:r>
          </a:p>
          <a:p>
            <a:pPr lvl="1"/>
            <a:r>
              <a:rPr lang="en-US" dirty="0" smtClean="0"/>
              <a:t>Think billiard balls lined up in a row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Collision Resolution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971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Two main methods of collision resolution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Impulses: easy to understand and get things working quickly</a:t>
            </a:r>
          </a:p>
          <a:p>
            <a:pPr lvl="1"/>
            <a:r>
              <a:rPr lang="en-US" dirty="0" smtClean="0"/>
              <a:t>Constraints: Give really cool effects with not much extra effort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Impulses: hard to get realistic stacking, somewhat of a hack</a:t>
            </a:r>
          </a:p>
          <a:p>
            <a:pPr lvl="1"/>
            <a:r>
              <a:rPr lang="en-US" dirty="0" smtClean="0"/>
              <a:t>Constraints: hard to get working at all, complicated math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just the normal force working first with no rotations</a:t>
            </a:r>
          </a:p>
          <a:p>
            <a:pPr lvl="1"/>
            <a:r>
              <a:rPr lang="en-US" dirty="0" smtClean="0"/>
              <a:t>Add rotations and then friction afterwards</a:t>
            </a:r>
          </a:p>
          <a:p>
            <a:r>
              <a:rPr lang="en-US" dirty="0" smtClean="0"/>
              <a:t>Make sure integration is right</a:t>
            </a:r>
          </a:p>
          <a:p>
            <a:pPr lvl="1"/>
            <a:r>
              <a:rPr lang="en-US" dirty="0" smtClean="0"/>
              <a:t>Can make friction look wrong when it isn’t</a:t>
            </a:r>
          </a:p>
          <a:p>
            <a:r>
              <a:rPr lang="en-US" dirty="0" smtClean="0"/>
              <a:t>Make sure everything is in the same space </a:t>
            </a:r>
          </a:p>
          <a:p>
            <a:pPr lvl="1"/>
            <a:r>
              <a:rPr lang="en-US" dirty="0" smtClean="0"/>
              <a:t>R vectors</a:t>
            </a:r>
          </a:p>
          <a:p>
            <a:pPr lvl="1"/>
            <a:r>
              <a:rPr lang="en-US" dirty="0" smtClean="0"/>
              <a:t>Inertia tensors: likely bug if objects spin out of control</a:t>
            </a:r>
          </a:p>
          <a:p>
            <a:pPr lvl="2"/>
            <a:r>
              <a:rPr lang="en-US" dirty="0" smtClean="0"/>
              <a:t>To bring inertia tensor to world space: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627313" y="5895975"/>
          <a:ext cx="3300412" cy="476250"/>
        </p:xfrm>
        <a:graphic>
          <a:graphicData uri="http://schemas.openxmlformats.org/presentationml/2006/ole">
            <p:oleObj spid="_x0000_s38915" name="Equation" r:id="rId3" imgW="14857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Impulses?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seem better apart from being harder, so why talk about impulses?</a:t>
            </a:r>
          </a:p>
          <a:p>
            <a:pPr lvl="1"/>
            <a:r>
              <a:rPr lang="en-US" dirty="0" smtClean="0"/>
              <a:t>Easier to implement and debug</a:t>
            </a:r>
          </a:p>
          <a:p>
            <a:pPr lvl="1"/>
            <a:r>
              <a:rPr lang="en-US" dirty="0" smtClean="0"/>
              <a:t>Easier to understand</a:t>
            </a:r>
          </a:p>
          <a:p>
            <a:pPr lvl="1"/>
            <a:r>
              <a:rPr lang="en-US" dirty="0" smtClean="0"/>
              <a:t>Good first start (I recommend doing impulses at least once)</a:t>
            </a:r>
          </a:p>
          <a:p>
            <a:pPr lvl="1"/>
            <a:r>
              <a:rPr lang="en-US" dirty="0" smtClean="0"/>
              <a:t>Will not talk about stacking this lecture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be honest, not much</a:t>
            </a:r>
          </a:p>
          <a:p>
            <a:r>
              <a:rPr lang="en-US" dirty="0" smtClean="0"/>
              <a:t>Mostly math and derivations are different</a:t>
            </a:r>
          </a:p>
          <a:p>
            <a:r>
              <a:rPr lang="en-US" dirty="0" smtClean="0"/>
              <a:t>Constraints solve “simultaneously”</a:t>
            </a:r>
          </a:p>
          <a:p>
            <a:r>
              <a:rPr lang="en-US" dirty="0" smtClean="0"/>
              <a:t>Friction</a:t>
            </a:r>
          </a:p>
          <a:p>
            <a:r>
              <a:rPr lang="en-US" dirty="0" smtClean="0"/>
              <a:t>Clamping instead of separating velocity check</a:t>
            </a:r>
          </a:p>
          <a:p>
            <a:r>
              <a:rPr lang="en-US" dirty="0" smtClean="0"/>
              <a:t>More details on these later and in the constraints lecture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*Constraints are still cooler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always check to see if the velocities are separating before applying an impulse</a:t>
            </a:r>
          </a:p>
          <a:p>
            <a:pPr lvl="1"/>
            <a:r>
              <a:rPr lang="en-US" dirty="0" smtClean="0"/>
              <a:t>If they are separating do nothing</a:t>
            </a:r>
          </a:p>
          <a:p>
            <a:pPr lvl="1">
              <a:buNone/>
            </a:pPr>
            <a:r>
              <a:rPr lang="en-US" dirty="0" smtClean="0"/>
              <a:t>*The normal is always assumed to be from object 1 to object 2 in my derivations</a:t>
            </a:r>
          </a:p>
          <a:p>
            <a:pPr lvl="1">
              <a:buNone/>
            </a:pPr>
            <a:r>
              <a:rPr lang="en-US" dirty="0" smtClean="0"/>
              <a:t>*all calculations done in world space</a:t>
            </a:r>
          </a:p>
        </p:txBody>
      </p:sp>
      <p:pic>
        <p:nvPicPr>
          <p:cNvPr id="5" name="Picture 4" descr="SeparatingVelocityChe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800600"/>
            <a:ext cx="6258799" cy="1409897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bodies hitting at a certain speed</a:t>
            </a:r>
          </a:p>
          <a:p>
            <a:r>
              <a:rPr lang="en-US" dirty="0" smtClean="0"/>
              <a:t>Newton’s 3</a:t>
            </a:r>
            <a:r>
              <a:rPr lang="en-US" baseline="30000" dirty="0" smtClean="0"/>
              <a:t>rd</a:t>
            </a:r>
            <a:r>
              <a:rPr lang="en-US" dirty="0" smtClean="0"/>
              <a:t> law states there must be an equal and opposite reaction</a:t>
            </a:r>
          </a:p>
          <a:p>
            <a:pPr lvl="1"/>
            <a:r>
              <a:rPr lang="en-US" dirty="0" smtClean="0"/>
              <a:t>Same force should be applied to both objects</a:t>
            </a:r>
          </a:p>
          <a:p>
            <a:pPr lvl="1"/>
            <a:r>
              <a:rPr lang="en-US" dirty="0" smtClean="0"/>
              <a:t>Their different masses make it so the end velocity is different</a:t>
            </a:r>
            <a:endParaRPr lang="en-US" dirty="0"/>
          </a:p>
        </p:txBody>
      </p:sp>
      <p:graphicFrame>
        <p:nvGraphicFramePr>
          <p:cNvPr id="36866" name="Content Placeholder 3"/>
          <p:cNvGraphicFramePr>
            <a:graphicFrameLocks noChangeAspect="1"/>
          </p:cNvGraphicFramePr>
          <p:nvPr/>
        </p:nvGraphicFramePr>
        <p:xfrm>
          <a:off x="2398713" y="4462463"/>
          <a:ext cx="4233862" cy="2189162"/>
        </p:xfrm>
        <a:graphic>
          <a:graphicData uri="http://schemas.openxmlformats.org/presentationml/2006/ole">
            <p:oleObj spid="_x0000_s36866" name="Equation" r:id="rId3" imgW="1447560" imgH="74916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everything here except for j</a:t>
            </a:r>
          </a:p>
          <a:p>
            <a:pPr lvl="1"/>
            <a:r>
              <a:rPr lang="en-US" dirty="0" smtClean="0"/>
              <a:t>J is the scalar coefficient of the impulse</a:t>
            </a:r>
          </a:p>
          <a:p>
            <a:pPr lvl="1"/>
            <a:r>
              <a:rPr lang="en-US" dirty="0" smtClean="0"/>
              <a:t>Have to find a value that will apply a realistic looking result and conserve energy</a:t>
            </a:r>
          </a:p>
          <a:p>
            <a:r>
              <a:rPr lang="en-US" dirty="0" smtClean="0"/>
              <a:t>Same concept will apply in constraints, we know the direction but not the magnitude of the force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Impulses 2D (no rotation)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346325" y="1143000"/>
          <a:ext cx="3883025" cy="1868488"/>
        </p:xfrm>
        <a:graphic>
          <a:graphicData uri="http://schemas.openxmlformats.org/presentationml/2006/ole">
            <p:oleObj spid="_x0000_s1026" name="Equation" r:id="rId3" imgW="1346040" imgH="647640" progId="Equation.3">
              <p:embed/>
            </p:oleObj>
          </a:graphicData>
        </a:graphic>
      </p:graphicFrame>
      <p:graphicFrame>
        <p:nvGraphicFramePr>
          <p:cNvPr id="1027" name="Content Placeholder 3"/>
          <p:cNvGraphicFramePr>
            <a:graphicFrameLocks noChangeAspect="1"/>
          </p:cNvGraphicFramePr>
          <p:nvPr/>
        </p:nvGraphicFramePr>
        <p:xfrm>
          <a:off x="3048000" y="5435600"/>
          <a:ext cx="3111500" cy="757238"/>
        </p:xfrm>
        <a:graphic>
          <a:graphicData uri="http://schemas.openxmlformats.org/presentationml/2006/ole">
            <p:oleObj spid="_x0000_s1027" name="Equation" r:id="rId4" imgW="990360" imgH="241200" progId="Equation.3">
              <p:embed/>
            </p:oleObj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2895600"/>
            <a:ext cx="85344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ɛ is the elasticity of the collision which ranges from 0 to 1 (coefficient of restitution)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corresponds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in-elastic (clay)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</a:t>
            </a:r>
            <a:r>
              <a:rPr lang="en-US" sz="3200" dirty="0" smtClean="0"/>
              <a:t> corresponds to completely elastic (super ball)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Vrel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relative velocity of the objects which in 2D with no rotation is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1161</TotalTime>
  <Words>966</Words>
  <Application>Microsoft Office PowerPoint</Application>
  <PresentationFormat>On-screen Show (4:3)</PresentationFormat>
  <Paragraphs>144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Flow</vt:lpstr>
      <vt:lpstr>Equation</vt:lpstr>
      <vt:lpstr>Collision Resolution Impulses</vt:lpstr>
      <vt:lpstr>Collision Resolution</vt:lpstr>
      <vt:lpstr>Collision Resolution Techniques</vt:lpstr>
      <vt:lpstr>Why Impulses?</vt:lpstr>
      <vt:lpstr>What’s the difference</vt:lpstr>
      <vt:lpstr>Note</vt:lpstr>
      <vt:lpstr>Concept</vt:lpstr>
      <vt:lpstr>J?</vt:lpstr>
      <vt:lpstr>Impulses 2D (no rotation)</vt:lpstr>
      <vt:lpstr>Impulses code (2D no rotation)</vt:lpstr>
      <vt:lpstr>Impulses Details (2D no rotation)</vt:lpstr>
      <vt:lpstr>Rotation</vt:lpstr>
      <vt:lpstr>Impulses 2D (with rotation)</vt:lpstr>
      <vt:lpstr>2D cross product?</vt:lpstr>
      <vt:lpstr>2D cross product…again?</vt:lpstr>
      <vt:lpstr>Impulses code (2D rotation)</vt:lpstr>
      <vt:lpstr>Impulses 3D</vt:lpstr>
      <vt:lpstr>Impulses code (3D)</vt:lpstr>
      <vt:lpstr>Well what about friction?</vt:lpstr>
      <vt:lpstr>Slide 20</vt:lpstr>
      <vt:lpstr>What is the Tangent vector?</vt:lpstr>
      <vt:lpstr>Applying the impulse</vt:lpstr>
      <vt:lpstr>Friction Limit</vt:lpstr>
      <vt:lpstr>Friction Code</vt:lpstr>
      <vt:lpstr>Penetration Resolution</vt:lpstr>
      <vt:lpstr>Penetration</vt:lpstr>
      <vt:lpstr>Jitter from penetration resolution</vt:lpstr>
      <vt:lpstr>Penetration resolution - cont.</vt:lpstr>
      <vt:lpstr>Iteration</vt:lpstr>
      <vt:lpstr>Final Advice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Resolution Impulses</dc:title>
  <dc:creator>Josh</dc:creator>
  <cp:lastModifiedBy>Josh</cp:lastModifiedBy>
  <cp:revision>91</cp:revision>
  <dcterms:created xsi:type="dcterms:W3CDTF">2010-10-14T22:09:13Z</dcterms:created>
  <dcterms:modified xsi:type="dcterms:W3CDTF">2011-04-24T22:38:32Z</dcterms:modified>
</cp:coreProperties>
</file>