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02" r:id="rId3"/>
    <p:sldId id="288" r:id="rId4"/>
    <p:sldId id="257" r:id="rId5"/>
    <p:sldId id="290" r:id="rId6"/>
    <p:sldId id="260" r:id="rId7"/>
    <p:sldId id="291" r:id="rId8"/>
    <p:sldId id="293" r:id="rId9"/>
    <p:sldId id="292" r:id="rId10"/>
    <p:sldId id="294" r:id="rId11"/>
    <p:sldId id="265" r:id="rId12"/>
    <p:sldId id="295" r:id="rId13"/>
    <p:sldId id="266" r:id="rId14"/>
    <p:sldId id="284" r:id="rId15"/>
    <p:sldId id="267" r:id="rId16"/>
    <p:sldId id="303" r:id="rId17"/>
    <p:sldId id="285" r:id="rId18"/>
    <p:sldId id="305" r:id="rId19"/>
    <p:sldId id="297" r:id="rId20"/>
    <p:sldId id="304" r:id="rId21"/>
    <p:sldId id="270" r:id="rId22"/>
    <p:sldId id="271" r:id="rId23"/>
    <p:sldId id="277" r:id="rId24"/>
    <p:sldId id="296" r:id="rId25"/>
    <p:sldId id="298" r:id="rId26"/>
    <p:sldId id="272" r:id="rId27"/>
    <p:sldId id="273" r:id="rId28"/>
    <p:sldId id="263" r:id="rId29"/>
    <p:sldId id="264" r:id="rId30"/>
    <p:sldId id="299" r:id="rId31"/>
    <p:sldId id="262" r:id="rId32"/>
    <p:sldId id="300" r:id="rId33"/>
    <p:sldId id="279" r:id="rId34"/>
    <p:sldId id="301" r:id="rId35"/>
    <p:sldId id="259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12" autoAdjust="0"/>
    <p:restoredTop sz="94643" autoAdjust="0"/>
  </p:normalViewPr>
  <p:slideViewPr>
    <p:cSldViewPr>
      <p:cViewPr varScale="1">
        <p:scale>
          <a:sx n="106" d="100"/>
          <a:sy n="106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7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21D13-B824-448E-861D-EBD313ACFABA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C1586-6881-4397-A857-F99E35AB4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3/11/2011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2011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3/11/2011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3/11/2011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3/11/2011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3/11/2011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3/11/2011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3/11/2011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A840D2A-0566-40A4-9A3E-B19480C99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3/11/2011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DigiPen Institute of Technology 2011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840D2A-0566-40A4-9A3E-B19480C99FE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Joshua Davis</a:t>
            </a:r>
          </a:p>
          <a:p>
            <a:r>
              <a:rPr lang="en-US" dirty="0" smtClean="0"/>
              <a:t>jodavis42@gmail.com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3/11/2011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Composites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the main reason we do composites</a:t>
            </a:r>
          </a:p>
          <a:p>
            <a:pPr lvl="1"/>
            <a:r>
              <a:rPr lang="en-US" dirty="0" smtClean="0"/>
              <a:t>We want to represent a non-convex object as if it were one object</a:t>
            </a:r>
          </a:p>
          <a:p>
            <a:pPr lvl="1"/>
            <a:r>
              <a:rPr lang="en-US" dirty="0" smtClean="0"/>
              <a:t>Build the object out of convex pieces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We have an object with a lot of collision pieces that moves as one object</a:t>
            </a:r>
          </a:p>
          <a:p>
            <a:pPr lvl="2"/>
            <a:r>
              <a:rPr lang="en-US" dirty="0" smtClean="0"/>
              <a:t>This is a tree of Colliders where the root collider has a rigid body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now represent non-convex objects with convex pieces</a:t>
            </a:r>
          </a:p>
          <a:p>
            <a:r>
              <a:rPr lang="en-US" dirty="0" smtClean="0"/>
              <a:t>Now we just have to move the objects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All objects dealt with so far shared their center with the center of mass</a:t>
            </a:r>
          </a:p>
          <a:p>
            <a:pPr lvl="1"/>
            <a:r>
              <a:rPr lang="en-US" dirty="0" smtClean="0"/>
              <a:t>In order to have objects move realistically, we need to compute new mass properties</a:t>
            </a:r>
          </a:p>
          <a:p>
            <a:r>
              <a:rPr lang="en-US" dirty="0" smtClean="0"/>
              <a:t>The following formulas are generalized, so they can be used for 2D and 3D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point before continuing</a:t>
            </a:r>
          </a:p>
          <a:p>
            <a:pPr lvl="1"/>
            <a:r>
              <a:rPr lang="en-US" dirty="0" smtClean="0"/>
              <a:t>We have to make sure all of our values when computing mass properties are in the same space</a:t>
            </a:r>
          </a:p>
          <a:p>
            <a:pPr lvl="1"/>
            <a:r>
              <a:rPr lang="en-US" dirty="0" smtClean="0"/>
              <a:t>Easiest space to use is the world</a:t>
            </a:r>
          </a:p>
          <a:p>
            <a:pPr lvl="1"/>
            <a:r>
              <a:rPr lang="en-US" dirty="0" smtClean="0"/>
              <a:t>Define 2 Helper functions for each collider</a:t>
            </a:r>
          </a:p>
          <a:p>
            <a:pPr lvl="2"/>
            <a:r>
              <a:rPr lang="en-US" dirty="0" err="1" smtClean="0"/>
              <a:t>GetWorldCenterMass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GetWorldInvInertiaTensor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9530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*Be explicit by using naming the function World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of mass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590800" y="2438400"/>
          <a:ext cx="1981200" cy="1270754"/>
        </p:xfrm>
        <a:graphic>
          <a:graphicData uri="http://schemas.openxmlformats.org/presentationml/2006/ole">
            <p:oleObj spid="_x0000_s1026" name="Equation" r:id="rId3" imgW="672840" imgH="43164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369794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would look like this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8288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we have to get the center of mass of our composite</a:t>
            </a:r>
          </a:p>
          <a:p>
            <a:r>
              <a:rPr lang="en-US" dirty="0" smtClean="0"/>
              <a:t>Mathematically, the center of mass of a point cloud is defined as:</a:t>
            </a:r>
            <a:endParaRPr lang="en-US" dirty="0"/>
          </a:p>
        </p:txBody>
      </p:sp>
      <p:pic>
        <p:nvPicPr>
          <p:cNvPr id="7" name="Picture 6" descr="CenterMassFormul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078940"/>
            <a:ext cx="5896798" cy="2429214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410200" y="25908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= object mass</a:t>
            </a:r>
          </a:p>
          <a:p>
            <a:r>
              <a:rPr lang="en-US" dirty="0" smtClean="0"/>
              <a:t>r   = object position</a:t>
            </a:r>
          </a:p>
          <a:p>
            <a:r>
              <a:rPr lang="en-US" dirty="0" smtClean="0"/>
              <a:t>R  = new center of mass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 Tensor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know where the center of mass is</a:t>
            </a:r>
          </a:p>
          <a:p>
            <a:r>
              <a:rPr lang="en-US" dirty="0" smtClean="0"/>
              <a:t>This tells us where the object is</a:t>
            </a:r>
          </a:p>
          <a:p>
            <a:r>
              <a:rPr lang="en-US" dirty="0" smtClean="0"/>
              <a:t>Also tells us what point is naturally rotated around</a:t>
            </a:r>
          </a:p>
          <a:p>
            <a:pPr lvl="1"/>
            <a:r>
              <a:rPr lang="en-US" dirty="0" smtClean="0"/>
              <a:t>We don’t know how easy it is to rotate about different axes</a:t>
            </a:r>
          </a:p>
          <a:p>
            <a:pPr lvl="1"/>
            <a:r>
              <a:rPr lang="en-US" dirty="0" smtClean="0"/>
              <a:t>The inertia tensor will tell us that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 Tensor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676400" y="2133600"/>
          <a:ext cx="4572000" cy="703660"/>
        </p:xfrm>
        <a:graphic>
          <a:graphicData uri="http://schemas.openxmlformats.org/presentationml/2006/ole">
            <p:oleObj spid="_x0000_s2050" name="Equation" r:id="rId3" imgW="1650960" imgH="2538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593467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Unfortunately this calculation uses inertia tensors, not inverse. So we have to invert our tensor, do the calculation then invert the result…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7526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compute the inertia tensor, we have to look at the parallel axis theorem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743200"/>
            <a:ext cx="662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 these terms mean?</a:t>
            </a:r>
          </a:p>
          <a:p>
            <a:pPr lvl="1"/>
            <a:r>
              <a:rPr lang="en-US" dirty="0" smtClean="0"/>
              <a:t>J – the new tensor</a:t>
            </a:r>
          </a:p>
          <a:p>
            <a:pPr lvl="1"/>
            <a:r>
              <a:rPr lang="en-US" dirty="0" smtClean="0"/>
              <a:t>I – the old tensor</a:t>
            </a:r>
          </a:p>
          <a:p>
            <a:pPr lvl="1"/>
            <a:r>
              <a:rPr lang="en-US" dirty="0" smtClean="0"/>
              <a:t>m – the mass of the object</a:t>
            </a:r>
          </a:p>
          <a:p>
            <a:pPr lvl="1"/>
            <a:r>
              <a:rPr lang="en-US" dirty="0" smtClean="0"/>
              <a:t>r – the vector from the new center of mass to the old one</a:t>
            </a:r>
          </a:p>
          <a:p>
            <a:pPr lvl="1"/>
            <a:r>
              <a:rPr lang="en-US" dirty="0" smtClean="0"/>
              <a:t>   - the </a:t>
            </a:r>
            <a:r>
              <a:rPr lang="en-US" dirty="0" err="1" smtClean="0"/>
              <a:t>Kronecker</a:t>
            </a:r>
            <a:r>
              <a:rPr lang="en-US" dirty="0" smtClean="0"/>
              <a:t> Delta, if </a:t>
            </a:r>
            <a:r>
              <a:rPr lang="en-US" dirty="0" err="1" smtClean="0"/>
              <a:t>i</a:t>
            </a:r>
            <a:r>
              <a:rPr lang="en-US" dirty="0" smtClean="0"/>
              <a:t> == j then it is 1, else it is 0</a:t>
            </a:r>
          </a:p>
          <a:p>
            <a:endParaRPr lang="en-US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2209800" y="4489704"/>
            <a:ext cx="3445579" cy="1301496"/>
            <a:chOff x="1126421" y="4114800"/>
            <a:chExt cx="3445579" cy="1301496"/>
          </a:xfrm>
        </p:grpSpPr>
        <p:sp>
          <p:nvSpPr>
            <p:cNvPr id="23" name="TextBox 22"/>
            <p:cNvSpPr txBox="1"/>
            <p:nvPr/>
          </p:nvSpPr>
          <p:spPr>
            <a:xfrm>
              <a:off x="3581400" y="4114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126421" y="4114800"/>
              <a:ext cx="3445579" cy="1301496"/>
              <a:chOff x="1066800" y="4191000"/>
              <a:chExt cx="3445579" cy="130149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066800" y="4572000"/>
                <a:ext cx="1066800" cy="914400"/>
              </a:xfrm>
              <a:prstGeom prst="rect">
                <a:avLst/>
              </a:prstGeom>
              <a:solidFill>
                <a:srgbClr val="C00000">
                  <a:alpha val="50000"/>
                </a:srgb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19234960">
                <a:off x="3445579" y="4578096"/>
                <a:ext cx="1066800" cy="914400"/>
              </a:xfrm>
              <a:prstGeom prst="rect">
                <a:avLst/>
              </a:prstGeom>
              <a:solidFill>
                <a:srgbClr val="C00000">
                  <a:alpha val="50000"/>
                </a:srgb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667000" y="5029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438400" y="4572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cm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31025" y="5020235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546410" y="5002305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>
                <a:stCxn id="14" idx="2"/>
                <a:endCxn id="17" idx="6"/>
              </p:cNvCxnSpPr>
              <p:nvPr/>
            </p:nvCxnSpPr>
            <p:spPr>
              <a:xfrm rot="10800000">
                <a:off x="1622610" y="5040406"/>
                <a:ext cx="1044390" cy="268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4" idx="5"/>
                <a:endCxn id="16" idx="2"/>
              </p:cNvCxnSpPr>
              <p:nvPr/>
            </p:nvCxnSpPr>
            <p:spPr>
              <a:xfrm rot="5400000" flipH="1" flipV="1">
                <a:off x="3313580" y="4476796"/>
                <a:ext cx="35906" cy="11989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733800" y="4648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cm</a:t>
                </a:r>
                <a:r>
                  <a:rPr lang="en-US" baseline="-25000" dirty="0" err="1" smtClean="0"/>
                  <a:t>a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295400" y="4648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cm</a:t>
                </a:r>
                <a:r>
                  <a:rPr lang="en-US" baseline="-25000" dirty="0" err="1" smtClean="0"/>
                  <a:t>b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371600" y="41910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57400" y="4724400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b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971800" y="47244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a</a:t>
                </a:r>
                <a:endParaRPr lang="en-US" dirty="0"/>
              </a:p>
            </p:txBody>
          </p:sp>
        </p:grpSp>
      </p:grpSp>
      <p:graphicFrame>
        <p:nvGraphicFramePr>
          <p:cNvPr id="2052" name="Content Placeholder 3"/>
          <p:cNvGraphicFramePr>
            <a:graphicFrameLocks noChangeAspect="1"/>
          </p:cNvGraphicFramePr>
          <p:nvPr/>
        </p:nvGraphicFramePr>
        <p:xfrm>
          <a:off x="1237130" y="4146175"/>
          <a:ext cx="234950" cy="298503"/>
        </p:xfrm>
        <a:graphic>
          <a:graphicData uri="http://schemas.openxmlformats.org/presentationml/2006/ole">
            <p:oleObj spid="_x0000_s2052" name="Equation" r:id="rId4" imgW="139680" imgH="177480" progId="Equation.3">
              <p:embed/>
            </p:oleObj>
          </a:graphicData>
        </a:graphic>
      </p:graphicFrame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 Tensor –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2D it is just the inertia, not a tensor</a:t>
            </a:r>
          </a:p>
          <a:p>
            <a:r>
              <a:rPr lang="en-US" dirty="0" smtClean="0"/>
              <a:t>Can compute the inertia from previous formula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We rotate about the z axis, so we can take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And expand along the z axis (element 2,2) to get</a:t>
            </a:r>
          </a:p>
          <a:p>
            <a:pPr lvl="1"/>
            <a:endParaRPr lang="en-US" dirty="0"/>
          </a:p>
        </p:txBody>
      </p:sp>
      <p:graphicFrame>
        <p:nvGraphicFramePr>
          <p:cNvPr id="29698" name="Content Placeholder 3"/>
          <p:cNvGraphicFramePr>
            <a:graphicFrameLocks noChangeAspect="1"/>
          </p:cNvGraphicFramePr>
          <p:nvPr/>
        </p:nvGraphicFramePr>
        <p:xfrm>
          <a:off x="1600200" y="3886200"/>
          <a:ext cx="4572000" cy="703263"/>
        </p:xfrm>
        <a:graphic>
          <a:graphicData uri="http://schemas.openxmlformats.org/presentationml/2006/ole">
            <p:oleObj spid="_x0000_s29698" name="Equation" r:id="rId3" imgW="1650960" imgH="253800" progId="Equation.3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743200" y="5105400"/>
          <a:ext cx="2038350" cy="561975"/>
        </p:xfrm>
        <a:graphic>
          <a:graphicData uri="http://schemas.openxmlformats.org/presentationml/2006/ole">
            <p:oleObj spid="_x0000_s29699" name="Equation" r:id="rId4" imgW="736560" imgH="203040" progId="Equation.3">
              <p:embed/>
            </p:oleObj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 Tensor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3D, the result doesn’t seem as obvious</a:t>
            </a:r>
          </a:p>
          <a:p>
            <a:pPr lvl="1"/>
            <a:r>
              <a:rPr lang="en-US" dirty="0" smtClean="0"/>
              <a:t>This is due to summation notation</a:t>
            </a:r>
          </a:p>
          <a:p>
            <a:r>
              <a:rPr lang="en-US" dirty="0" smtClean="0"/>
              <a:t>For programmers, this is what all of those subscripts mean</a:t>
            </a:r>
            <a:endParaRPr lang="en-US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533400" y="4199965"/>
          <a:ext cx="8148638" cy="527050"/>
        </p:xfrm>
        <a:graphic>
          <a:graphicData uri="http://schemas.openxmlformats.org/presentationml/2006/ole">
            <p:oleObj spid="_x0000_s25602" name="Equation" r:id="rId3" imgW="3340080" imgH="21564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6388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*This is the world space inertia tensor, we have to bring it back to the parent’s body space with R</a:t>
            </a:r>
            <a:r>
              <a:rPr lang="en-US" baseline="30000" dirty="0" smtClean="0"/>
              <a:t>-1</a:t>
            </a:r>
            <a:r>
              <a:rPr lang="en-US" dirty="0" smtClean="0"/>
              <a:t> * J * R</a:t>
            </a:r>
            <a:endParaRPr lang="en-US" baseline="30000" dirty="0"/>
          </a:p>
        </p:txBody>
      </p:sp>
      <p:graphicFrame>
        <p:nvGraphicFramePr>
          <p:cNvPr id="25603" name="Content Placeholder 3"/>
          <p:cNvGraphicFramePr>
            <a:graphicFrameLocks noChangeAspect="1"/>
          </p:cNvGraphicFramePr>
          <p:nvPr/>
        </p:nvGraphicFramePr>
        <p:xfrm>
          <a:off x="1600200" y="1752600"/>
          <a:ext cx="4572000" cy="703263"/>
        </p:xfrm>
        <a:graphic>
          <a:graphicData uri="http://schemas.openxmlformats.org/presentationml/2006/ole">
            <p:oleObj spid="_x0000_s25603" name="Equation" r:id="rId4" imgW="1650960" imgH="253800" progId="Equation.3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882775" y="5029200"/>
          <a:ext cx="4845050" cy="419100"/>
        </p:xfrm>
        <a:graphic>
          <a:graphicData uri="http://schemas.openxmlformats.org/presentationml/2006/ole">
            <p:oleObj spid="_x0000_s25604" name="Equation" r:id="rId5" imgW="2793960" imgH="241200" progId="Equation.3">
              <p:embed/>
            </p:oleObj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 Tensor - Code</a:t>
            </a:r>
            <a:endParaRPr lang="en-US" dirty="0"/>
          </a:p>
        </p:txBody>
      </p:sp>
      <p:pic>
        <p:nvPicPr>
          <p:cNvPr id="4" name="Content Placeholder 3" descr="TensorFormul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75972"/>
            <a:ext cx="8229600" cy="4307818"/>
          </a:xfr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– Linear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We now know the mass properties to move an object, we just have to move it during integration</a:t>
            </a:r>
          </a:p>
          <a:p>
            <a:r>
              <a:rPr lang="en-US" dirty="0" smtClean="0"/>
              <a:t>Position movement is simple, we just move the center of mass</a:t>
            </a:r>
          </a:p>
          <a:p>
            <a:pPr lvl="1"/>
            <a:r>
              <a:rPr lang="en-US" dirty="0" smtClean="0"/>
              <a:t>We also have to move the parent’s position by the same amount</a:t>
            </a:r>
          </a:p>
          <a:p>
            <a:pPr lvl="1"/>
            <a:r>
              <a:rPr lang="en-US" dirty="0" smtClean="0"/>
              <a:t>Since everything is defined relative to the parent, they implicitly move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05000" y="5257800"/>
            <a:ext cx="1676400" cy="685800"/>
            <a:chOff x="3581400" y="4800600"/>
            <a:chExt cx="1676400" cy="685800"/>
          </a:xfrm>
          <a:solidFill>
            <a:srgbClr val="C00000">
              <a:alpha val="50000"/>
            </a:srgbClr>
          </a:solidFill>
        </p:grpSpPr>
        <p:sp>
          <p:nvSpPr>
            <p:cNvPr id="4" name="Rectangle 3"/>
            <p:cNvSpPr/>
            <p:nvPr/>
          </p:nvSpPr>
          <p:spPr>
            <a:xfrm>
              <a:off x="3581400" y="4800600"/>
              <a:ext cx="1676400" cy="152400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81400" y="4953000"/>
              <a:ext cx="152400" cy="533400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343400" y="5105400"/>
              <a:ext cx="152400" cy="152400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05400" y="4953000"/>
              <a:ext cx="152400" cy="533400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0" y="5867400"/>
            <a:ext cx="1676400" cy="685800"/>
            <a:chOff x="4495800" y="6019800"/>
            <a:chExt cx="1676400" cy="685800"/>
          </a:xfrm>
          <a:solidFill>
            <a:srgbClr val="C00000">
              <a:alpha val="50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4495800" y="6019800"/>
              <a:ext cx="1676400" cy="152400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5800" y="6172200"/>
              <a:ext cx="152400" cy="533400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257800" y="6324600"/>
              <a:ext cx="152400" cy="152400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19800" y="6172200"/>
              <a:ext cx="152400" cy="533400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>
            <a:stCxn id="6" idx="5"/>
            <a:endCxn id="10" idx="2"/>
          </p:cNvCxnSpPr>
          <p:nvPr/>
        </p:nvCxnSpPr>
        <p:spPr>
          <a:xfrm rot="16200000" flipH="1">
            <a:off x="3787682" y="4702082"/>
            <a:ext cx="555718" cy="253691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Composites</a:t>
            </a:r>
          </a:p>
          <a:p>
            <a:r>
              <a:rPr lang="en-US" dirty="0" smtClean="0"/>
              <a:t>Structure</a:t>
            </a:r>
          </a:p>
          <a:p>
            <a:r>
              <a:rPr lang="en-US" dirty="0" smtClean="0"/>
              <a:t>Mass Properties</a:t>
            </a:r>
          </a:p>
          <a:p>
            <a:r>
              <a:rPr lang="en-US" dirty="0" smtClean="0"/>
              <a:t>Integration</a:t>
            </a:r>
          </a:p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– Angular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angular movement we obviously just update the parent with our new rotation…right?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Obviously not what we wanted…</a:t>
            </a:r>
          </a:p>
          <a:p>
            <a:pPr lvl="1"/>
            <a:r>
              <a:rPr lang="en-US" dirty="0" smtClean="0"/>
              <a:t>Objects rotate about their center of mass, not the root’s position</a:t>
            </a:r>
          </a:p>
          <a:p>
            <a:r>
              <a:rPr lang="en-US" dirty="0" smtClean="0"/>
              <a:t>We have to rotate the root about the center of mass as well as rotate the root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86000" y="3200400"/>
            <a:ext cx="533400" cy="1066800"/>
            <a:chOff x="1295400" y="3276600"/>
            <a:chExt cx="533400" cy="1066800"/>
          </a:xfrm>
        </p:grpSpPr>
        <p:sp>
          <p:nvSpPr>
            <p:cNvPr id="4" name="Rectangle 3"/>
            <p:cNvSpPr/>
            <p:nvPr/>
          </p:nvSpPr>
          <p:spPr>
            <a:xfrm>
              <a:off x="1295400" y="3962400"/>
              <a:ext cx="152400" cy="381000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76400" y="3962400"/>
              <a:ext cx="152400" cy="381000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95400" y="3810000"/>
              <a:ext cx="533400" cy="152400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95400" y="3276600"/>
              <a:ext cx="152400" cy="533400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124200" y="3581400"/>
            <a:ext cx="16764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rot="10800000">
            <a:off x="4724400" y="2667000"/>
            <a:ext cx="533400" cy="1066800"/>
            <a:chOff x="1295400" y="3276600"/>
            <a:chExt cx="533400" cy="1066800"/>
          </a:xfrm>
        </p:grpSpPr>
        <p:sp>
          <p:nvSpPr>
            <p:cNvPr id="13" name="Rectangle 12"/>
            <p:cNvSpPr/>
            <p:nvPr/>
          </p:nvSpPr>
          <p:spPr>
            <a:xfrm>
              <a:off x="1295400" y="3962400"/>
              <a:ext cx="152400" cy="381000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76400" y="3962400"/>
              <a:ext cx="152400" cy="381000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3810000"/>
              <a:ext cx="533400" cy="152400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3276600"/>
              <a:ext cx="152400" cy="533400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86400" y="30480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???</a:t>
            </a:r>
            <a:endParaRPr lang="en-US" sz="5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– Angular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Two options</a:t>
            </a:r>
          </a:p>
          <a:p>
            <a:pPr lvl="1"/>
            <a:r>
              <a:rPr lang="en-US" sz="2200" dirty="0" smtClean="0"/>
              <a:t>Incrementally - </a:t>
            </a:r>
            <a:r>
              <a:rPr lang="en-US" sz="1900" dirty="0" smtClean="0"/>
              <a:t>Rotate  around the center of mass by the delta 	rotation</a:t>
            </a:r>
          </a:p>
          <a:p>
            <a:pPr lvl="1"/>
            <a:r>
              <a:rPr lang="en-US" sz="2200" dirty="0" smtClean="0"/>
              <a:t>Direct - </a:t>
            </a:r>
            <a:r>
              <a:rPr lang="en-US" sz="1900" dirty="0" smtClean="0"/>
              <a:t>Keep a locally defined offset from the center of mass to the 	position</a:t>
            </a:r>
          </a:p>
          <a:p>
            <a:r>
              <a:rPr lang="en-US" sz="2400" dirty="0" smtClean="0"/>
              <a:t>First option is easier, but likely to produce numerical issues</a:t>
            </a:r>
          </a:p>
          <a:p>
            <a:r>
              <a:rPr lang="en-US" sz="2400" dirty="0" smtClean="0"/>
              <a:t>Second takes a little more memory, but is more stable</a:t>
            </a:r>
            <a:endParaRPr lang="en-US" sz="24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- Final</a:t>
            </a:r>
            <a:endParaRPr lang="en-US" dirty="0"/>
          </a:p>
        </p:txBody>
      </p:sp>
      <p:pic>
        <p:nvPicPr>
          <p:cNvPr id="4" name="Picture 3" descr="IntegrationUpd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7449590" cy="4410690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-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two representations of rotations: Quaternions and Matrices</a:t>
            </a:r>
          </a:p>
          <a:p>
            <a:r>
              <a:rPr lang="en-US" dirty="0" smtClean="0"/>
              <a:t>Need a Quaternion for integration</a:t>
            </a:r>
          </a:p>
          <a:p>
            <a:r>
              <a:rPr lang="en-US" dirty="0" smtClean="0"/>
              <a:t>Need a Matrix for everything else</a:t>
            </a:r>
          </a:p>
          <a:p>
            <a:r>
              <a:rPr lang="en-US" dirty="0" smtClean="0"/>
              <a:t>We only integrate </a:t>
            </a:r>
            <a:r>
              <a:rPr lang="en-US" dirty="0" err="1" smtClean="0"/>
              <a:t>RigidBodies</a:t>
            </a:r>
            <a:r>
              <a:rPr lang="en-US" dirty="0" smtClean="0"/>
              <a:t>, so keep the Quaternion there and give each Collider a Matrix</a:t>
            </a:r>
          </a:p>
          <a:p>
            <a:pPr lvl="1"/>
            <a:r>
              <a:rPr lang="en-US" dirty="0" smtClean="0"/>
              <a:t>Just have to make sure they are in sync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Body Structure</a:t>
            </a:r>
            <a:endParaRPr lang="en-US" dirty="0"/>
          </a:p>
        </p:txBody>
      </p:sp>
      <p:pic>
        <p:nvPicPr>
          <p:cNvPr id="5" name="Picture 4" descr="RigidBod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90800"/>
            <a:ext cx="5039429" cy="2067214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4800600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allow non-uniform scaling, we allow shears to happen</a:t>
            </a:r>
          </a:p>
          <a:p>
            <a:r>
              <a:rPr lang="en-US" dirty="0" smtClean="0"/>
              <a:t>We can either: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Not allow non-uniform scaling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Remove the shear (more later)</a:t>
            </a:r>
          </a:p>
          <a:p>
            <a:r>
              <a:rPr lang="en-US" dirty="0" smtClean="0"/>
              <a:t>I will not talk about having non-uniform objects with uniform scale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Ask me later if you are curious</a:t>
            </a:r>
            <a:endParaRPr lang="en-US" dirty="0"/>
          </a:p>
        </p:txBody>
      </p:sp>
      <p:pic>
        <p:nvPicPr>
          <p:cNvPr id="7" name="Picture 6" descr="BasicCompos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1343213" cy="2572109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RotatedCompos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743200"/>
            <a:ext cx="2486372" cy="1438476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ShearedComposi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1828800"/>
            <a:ext cx="2457793" cy="2962689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1600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can take our composite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2133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Rotate it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9800" y="1447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Scale it…wait…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this representation is quick, collision and resolution will suffer in speed</a:t>
            </a:r>
          </a:p>
          <a:p>
            <a:pPr lvl="1"/>
            <a:r>
              <a:rPr lang="en-US" dirty="0" smtClean="0"/>
              <a:t>Have to </a:t>
            </a:r>
            <a:r>
              <a:rPr lang="en-US" dirty="0" err="1" smtClean="0"/>
              <a:t>recompute</a:t>
            </a:r>
            <a:r>
              <a:rPr lang="en-US" dirty="0" smtClean="0"/>
              <a:t> the world position, orientation and scale many times</a:t>
            </a:r>
          </a:p>
          <a:p>
            <a:pPr lvl="1"/>
            <a:r>
              <a:rPr lang="en-US" dirty="0" smtClean="0"/>
              <a:t>Constraints and contacts do many body to world transformations</a:t>
            </a:r>
          </a:p>
          <a:p>
            <a:r>
              <a:rPr lang="en-US" dirty="0" smtClean="0"/>
              <a:t>Even though we are locally defined, we still need the world transformation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around the Matrix4 that is your </a:t>
            </a:r>
            <a:r>
              <a:rPr lang="en-US" dirty="0" err="1" smtClean="0"/>
              <a:t>bodyToWorld</a:t>
            </a:r>
            <a:r>
              <a:rPr lang="en-US" dirty="0" smtClean="0"/>
              <a:t> Transform</a:t>
            </a:r>
          </a:p>
          <a:p>
            <a:pPr lvl="1"/>
            <a:r>
              <a:rPr lang="en-US" dirty="0" smtClean="0"/>
              <a:t>This works, but might have shears</a:t>
            </a:r>
          </a:p>
          <a:p>
            <a:pPr lvl="1"/>
            <a:r>
              <a:rPr lang="en-US" dirty="0" smtClean="0"/>
              <a:t>Decompose the Matrix4 into the world scale, rotation, and translation</a:t>
            </a:r>
          </a:p>
          <a:p>
            <a:pPr lvl="1"/>
            <a:r>
              <a:rPr lang="en-US" dirty="0" smtClean="0"/>
              <a:t>The shear is now gone</a:t>
            </a:r>
          </a:p>
          <a:p>
            <a:r>
              <a:rPr lang="en-US" dirty="0" smtClean="0"/>
              <a:t>Keep around the original Matrix4 if you want to minimize error accumulation	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819400" y="4724400"/>
            <a:ext cx="1752600" cy="8382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76600" y="3569732"/>
            <a:ext cx="1752600" cy="8382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Composite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one other main composite type I haven’t mentioned yet</a:t>
            </a:r>
          </a:p>
          <a:p>
            <a:pPr lvl="1"/>
            <a:r>
              <a:rPr lang="en-US" dirty="0" smtClean="0"/>
              <a:t>I call it multi-dynamic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352800" y="3998260"/>
            <a:ext cx="533400" cy="381000"/>
          </a:xfrm>
          <a:prstGeom prst="rect">
            <a:avLst/>
          </a:prstGeom>
          <a:solidFill>
            <a:srgbClr val="C00000">
              <a:alpha val="50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343400" y="3962400"/>
            <a:ext cx="457200" cy="457200"/>
          </a:xfrm>
          <a:prstGeom prst="ellipse">
            <a:avLst/>
          </a:prstGeom>
          <a:solidFill>
            <a:srgbClr val="C00000">
              <a:alpha val="50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962400" y="5105400"/>
            <a:ext cx="457200" cy="457200"/>
          </a:xfrm>
          <a:prstGeom prst="ellipse">
            <a:avLst/>
          </a:prstGeom>
          <a:solidFill>
            <a:srgbClr val="C00000">
              <a:alpha val="50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724400" y="5105400"/>
            <a:ext cx="457200" cy="457200"/>
          </a:xfrm>
          <a:prstGeom prst="ellipse">
            <a:avLst/>
          </a:prstGeom>
          <a:solidFill>
            <a:srgbClr val="C00000">
              <a:alpha val="50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429000" y="5943600"/>
            <a:ext cx="457200" cy="457200"/>
          </a:xfrm>
          <a:prstGeom prst="ellipse">
            <a:avLst/>
          </a:prstGeom>
          <a:solidFill>
            <a:srgbClr val="C00000">
              <a:alpha val="50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191000" y="5943600"/>
            <a:ext cx="457200" cy="457200"/>
          </a:xfrm>
          <a:prstGeom prst="ellipse">
            <a:avLst/>
          </a:prstGeom>
          <a:solidFill>
            <a:srgbClr val="C00000">
              <a:alpha val="50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2" name="Elbow Connector 41"/>
          <p:cNvCxnSpPr>
            <a:stCxn id="40" idx="0"/>
            <a:endCxn id="38" idx="4"/>
          </p:cNvCxnSpPr>
          <p:nvPr/>
        </p:nvCxnSpPr>
        <p:spPr>
          <a:xfrm rot="5400000" flipH="1" flipV="1">
            <a:off x="3733800" y="5486400"/>
            <a:ext cx="381000" cy="5334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41" idx="0"/>
            <a:endCxn id="38" idx="4"/>
          </p:cNvCxnSpPr>
          <p:nvPr/>
        </p:nvCxnSpPr>
        <p:spPr>
          <a:xfrm rot="16200000" flipV="1">
            <a:off x="4114800" y="5638800"/>
            <a:ext cx="381000" cy="2286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8" idx="0"/>
            <a:endCxn id="37" idx="4"/>
          </p:cNvCxnSpPr>
          <p:nvPr/>
        </p:nvCxnSpPr>
        <p:spPr>
          <a:xfrm rot="5400000" flipH="1" flipV="1">
            <a:off x="4038600" y="4572000"/>
            <a:ext cx="685800" cy="3810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9" idx="0"/>
            <a:endCxn id="37" idx="4"/>
          </p:cNvCxnSpPr>
          <p:nvPr/>
        </p:nvCxnSpPr>
        <p:spPr>
          <a:xfrm rot="16200000" flipV="1">
            <a:off x="4419600" y="4572000"/>
            <a:ext cx="685800" cy="3810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3"/>
            <a:endCxn id="37" idx="2"/>
          </p:cNvCxnSpPr>
          <p:nvPr/>
        </p:nvCxnSpPr>
        <p:spPr>
          <a:xfrm>
            <a:off x="3886200" y="4188760"/>
            <a:ext cx="457200" cy="224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971800" y="5143500"/>
            <a:ext cx="533400" cy="381000"/>
          </a:xfrm>
          <a:prstGeom prst="rect">
            <a:avLst/>
          </a:prstGeom>
          <a:solidFill>
            <a:srgbClr val="C00000">
              <a:alpha val="50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3"/>
            <a:endCxn id="38" idx="2"/>
          </p:cNvCxnSpPr>
          <p:nvPr/>
        </p:nvCxnSpPr>
        <p:spPr>
          <a:xfrm>
            <a:off x="3505200" y="5334000"/>
            <a:ext cx="4572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76600" y="356973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19400" y="4724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Multi-Dynamic?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rigid body chain can be thought of as completely separate objects</a:t>
            </a:r>
          </a:p>
          <a:p>
            <a:pPr lvl="1"/>
            <a:r>
              <a:rPr lang="en-US" dirty="0" smtClean="0"/>
              <a:t>One’s movement does not affect the other</a:t>
            </a:r>
          </a:p>
          <a:p>
            <a:pPr lvl="1"/>
            <a:r>
              <a:rPr lang="en-US" dirty="0" smtClean="0"/>
              <a:t>They are just defined relative to each other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Think of something that graphics and logic need relative but physics needs independent</a:t>
            </a:r>
          </a:p>
          <a:p>
            <a:pPr lvl="2"/>
            <a:r>
              <a:rPr lang="en-US" dirty="0" smtClean="0"/>
              <a:t>Skinned Ragdoll</a:t>
            </a:r>
          </a:p>
          <a:p>
            <a:pPr lvl="2"/>
            <a:r>
              <a:rPr lang="en-US" dirty="0" smtClean="0"/>
              <a:t>Car wheels</a:t>
            </a:r>
          </a:p>
          <a:p>
            <a:r>
              <a:rPr lang="en-US" dirty="0" smtClean="0"/>
              <a:t>Worry about this only if you need it.</a:t>
            </a:r>
          </a:p>
          <a:p>
            <a:pPr lvl="1"/>
            <a:r>
              <a:rPr lang="en-US" dirty="0" smtClean="0"/>
              <a:t>Bigger pain than one might think…</a:t>
            </a:r>
          </a:p>
          <a:p>
            <a:pPr lvl="1"/>
            <a:r>
              <a:rPr lang="en-US" dirty="0" smtClean="0"/>
              <a:t>shears can be ridiculous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compositing?</a:t>
            </a:r>
          </a:p>
          <a:p>
            <a:pPr lvl="1"/>
            <a:r>
              <a:rPr lang="en-US" dirty="0" smtClean="0"/>
              <a:t>Use of hierarchical transforms</a:t>
            </a:r>
          </a:p>
          <a:p>
            <a:pPr lvl="1"/>
            <a:r>
              <a:rPr lang="en-US" dirty="0" smtClean="0"/>
              <a:t>Defined relative to our parent</a:t>
            </a:r>
          </a:p>
          <a:p>
            <a:pPr lvl="2"/>
            <a:r>
              <a:rPr lang="en-US" dirty="0" smtClean="0"/>
              <a:t>Scale</a:t>
            </a:r>
          </a:p>
          <a:p>
            <a:pPr lvl="2"/>
            <a:r>
              <a:rPr lang="en-US" dirty="0" smtClean="0"/>
              <a:t>Rotation</a:t>
            </a:r>
          </a:p>
          <a:p>
            <a:pPr lvl="2"/>
            <a:r>
              <a:rPr lang="en-US" dirty="0" smtClean="0"/>
              <a:t>Translation</a:t>
            </a:r>
          </a:p>
          <a:p>
            <a:r>
              <a:rPr lang="en-US" dirty="0" smtClean="0"/>
              <a:t>We do this normally, but our parent is the world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does compositing affect the physics loop?</a:t>
            </a:r>
          </a:p>
          <a:p>
            <a:r>
              <a:rPr lang="en-US" dirty="0" smtClean="0"/>
              <a:t>Most of what changes is grabbing world values instead of local</a:t>
            </a:r>
          </a:p>
          <a:p>
            <a:pPr lvl="1"/>
            <a:r>
              <a:rPr lang="en-US" dirty="0" smtClean="0"/>
              <a:t>I will still cover each main step in detail</a:t>
            </a:r>
          </a:p>
          <a:p>
            <a:pPr lvl="1"/>
            <a:r>
              <a:rPr lang="en-US" dirty="0" smtClean="0"/>
              <a:t>We already talked about integration and result publishing though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Broadphase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Several options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 entire composite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Break the composite into its pieces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MidPhase</a:t>
            </a:r>
            <a:endParaRPr lang="en-US" dirty="0" smtClean="0"/>
          </a:p>
          <a:p>
            <a:r>
              <a:rPr lang="en-US" dirty="0" smtClean="0"/>
              <a:t>1 will cause </a:t>
            </a:r>
            <a:r>
              <a:rPr lang="en-US" dirty="0" err="1" smtClean="0"/>
              <a:t>Broadphase</a:t>
            </a:r>
            <a:r>
              <a:rPr lang="en-US" dirty="0" smtClean="0"/>
              <a:t> to run quicker but </a:t>
            </a:r>
            <a:r>
              <a:rPr lang="en-US" dirty="0" err="1" smtClean="0"/>
              <a:t>NarrowPhase</a:t>
            </a:r>
            <a:r>
              <a:rPr lang="en-US" dirty="0" smtClean="0"/>
              <a:t> slower</a:t>
            </a:r>
          </a:p>
          <a:p>
            <a:r>
              <a:rPr lang="en-US" dirty="0" smtClean="0"/>
              <a:t>2 will cause </a:t>
            </a:r>
            <a:r>
              <a:rPr lang="en-US" dirty="0" err="1" smtClean="0"/>
              <a:t>Broadphase</a:t>
            </a:r>
            <a:r>
              <a:rPr lang="en-US" dirty="0" smtClean="0"/>
              <a:t> to run slower but </a:t>
            </a:r>
            <a:r>
              <a:rPr lang="en-US" dirty="0" err="1" smtClean="0"/>
              <a:t>NarrowPhase</a:t>
            </a:r>
            <a:r>
              <a:rPr lang="en-US" dirty="0" smtClean="0"/>
              <a:t> quicker, also will return pairs of an object with itself</a:t>
            </a:r>
          </a:p>
          <a:p>
            <a:r>
              <a:rPr lang="en-US" dirty="0" smtClean="0"/>
              <a:t>3 is a combination of 1 and 2</a:t>
            </a:r>
          </a:p>
          <a:p>
            <a:pPr lvl="1"/>
            <a:r>
              <a:rPr lang="en-US" dirty="0" smtClean="0"/>
              <a:t>Insert the entire composite into </a:t>
            </a:r>
            <a:r>
              <a:rPr lang="en-US" dirty="0" err="1" smtClean="0"/>
              <a:t>Broadphase</a:t>
            </a:r>
            <a:endParaRPr lang="en-US" dirty="0" smtClean="0"/>
          </a:p>
          <a:p>
            <a:pPr lvl="1"/>
            <a:r>
              <a:rPr lang="en-US" dirty="0" smtClean="0"/>
              <a:t>Have each composite in a small AABB tree or something</a:t>
            </a:r>
          </a:p>
          <a:p>
            <a:pPr lvl="1"/>
            <a:r>
              <a:rPr lang="en-US" dirty="0" smtClean="0"/>
              <a:t>Run an object against this before determining what goes to </a:t>
            </a:r>
            <a:r>
              <a:rPr lang="en-US" dirty="0" err="1" smtClean="0"/>
              <a:t>NarrowPhase</a:t>
            </a:r>
            <a:endParaRPr lang="en-US" dirty="0" smtClean="0"/>
          </a:p>
          <a:p>
            <a:r>
              <a:rPr lang="en-US" dirty="0" smtClean="0"/>
              <a:t>3 probably won’t be practical for simple composites</a:t>
            </a:r>
          </a:p>
          <a:p>
            <a:pPr lvl="1"/>
            <a:r>
              <a:rPr lang="en-US" dirty="0" smtClean="0"/>
              <a:t>Very useful for complex composites</a:t>
            </a:r>
          </a:p>
          <a:p>
            <a:pPr lvl="1"/>
            <a:r>
              <a:rPr lang="en-US" dirty="0" smtClean="0"/>
              <a:t>Also for deformable objects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NarrowPhase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NarrowPhase</a:t>
            </a:r>
            <a:r>
              <a:rPr lang="en-US" dirty="0" smtClean="0"/>
              <a:t> mostly changes in having to bring local values to world values</a:t>
            </a:r>
          </a:p>
          <a:p>
            <a:r>
              <a:rPr lang="en-US" dirty="0" smtClean="0"/>
              <a:t>Afterwards, just run </a:t>
            </a:r>
            <a:r>
              <a:rPr lang="en-US" dirty="0" err="1" smtClean="0"/>
              <a:t>NarrowPhase</a:t>
            </a:r>
            <a:r>
              <a:rPr lang="en-US" dirty="0" smtClean="0"/>
              <a:t> on each piece in the composite</a:t>
            </a:r>
          </a:p>
          <a:p>
            <a:r>
              <a:rPr lang="en-US" dirty="0" smtClean="0"/>
              <a:t>Small caveat, we don’t want to collide objects in the same composite</a:t>
            </a:r>
          </a:p>
          <a:p>
            <a:pPr lvl="1"/>
            <a:r>
              <a:rPr lang="en-US" dirty="0" smtClean="0"/>
              <a:t>If they have the same </a:t>
            </a:r>
            <a:r>
              <a:rPr lang="en-US" dirty="0" err="1" smtClean="0"/>
              <a:t>RigidBody</a:t>
            </a:r>
            <a:r>
              <a:rPr lang="en-US" dirty="0" smtClean="0"/>
              <a:t> pointer then ignore them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Islanding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Islanding is the process of figuring out what groups of objects have to be resolved together</a:t>
            </a:r>
          </a:p>
          <a:p>
            <a:r>
              <a:rPr lang="en-US" dirty="0" smtClean="0"/>
              <a:t>Composites do not contain connections among itself</a:t>
            </a:r>
          </a:p>
          <a:p>
            <a:r>
              <a:rPr lang="en-US" dirty="0" smtClean="0"/>
              <a:t>An Island will naturally break here if we are not careful</a:t>
            </a:r>
          </a:p>
          <a:p>
            <a:pPr lvl="1"/>
            <a:r>
              <a:rPr lang="en-US" dirty="0" smtClean="0"/>
              <a:t>Have to extend an Island across all objects on a composite</a:t>
            </a:r>
          </a:p>
          <a:p>
            <a:pPr lvl="1"/>
            <a:r>
              <a:rPr lang="en-US" dirty="0" smtClean="0"/>
              <a:t>Not doing this will result in jitter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resolution equations, we have an r vector</a:t>
            </a:r>
          </a:p>
          <a:p>
            <a:pPr lvl="1"/>
            <a:r>
              <a:rPr lang="en-US" dirty="0" smtClean="0"/>
              <a:t>This was the vector from the center of the object to the point of contact/constraint</a:t>
            </a:r>
          </a:p>
          <a:p>
            <a:pPr lvl="1"/>
            <a:r>
              <a:rPr lang="en-US" dirty="0" smtClean="0"/>
              <a:t>This needs to be from the center of mass, not the center of the object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4495800"/>
            <a:ext cx="1981200" cy="381000"/>
          </a:xfrm>
          <a:prstGeom prst="rect">
            <a:avLst/>
          </a:prstGeom>
          <a:solidFill>
            <a:srgbClr val="C00000">
              <a:alpha val="50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33800" y="5105400"/>
            <a:ext cx="114300" cy="1143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05200" y="4800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3200400" y="5181600"/>
            <a:ext cx="602876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895600" y="4876800"/>
            <a:ext cx="342900" cy="685800"/>
          </a:xfrm>
          <a:prstGeom prst="rect">
            <a:avLst/>
          </a:prstGeom>
          <a:solidFill>
            <a:srgbClr val="C00000">
              <a:alpha val="50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36140" y="4876800"/>
            <a:ext cx="342900" cy="685800"/>
          </a:xfrm>
          <a:prstGeom prst="rect">
            <a:avLst/>
          </a:prstGeom>
          <a:solidFill>
            <a:srgbClr val="C00000">
              <a:alpha val="50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29000" y="525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grab an object’s transformation directly</a:t>
            </a:r>
          </a:p>
          <a:p>
            <a:pPr lvl="1"/>
            <a:r>
              <a:rPr lang="en-US" dirty="0" smtClean="0"/>
              <a:t>Make functions to get world scale, rotation, translation</a:t>
            </a:r>
          </a:p>
          <a:p>
            <a:pPr lvl="1"/>
            <a:r>
              <a:rPr lang="en-US" dirty="0" smtClean="0"/>
              <a:t>Will minimize the pain when changing how you represent compositing</a:t>
            </a:r>
          </a:p>
          <a:p>
            <a:r>
              <a:rPr lang="en-US" dirty="0" smtClean="0"/>
              <a:t>Make sure everything is in the correct space</a:t>
            </a:r>
          </a:p>
          <a:p>
            <a:pPr lvl="1"/>
            <a:r>
              <a:rPr lang="en-US" dirty="0" smtClean="0"/>
              <a:t>I found errors making these slides…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Erik </a:t>
            </a:r>
            <a:r>
              <a:rPr lang="en-US" dirty="0" err="1" smtClean="0"/>
              <a:t>Mohrmann</a:t>
            </a:r>
            <a:endParaRPr lang="en-US" dirty="0" smtClean="0"/>
          </a:p>
          <a:p>
            <a:r>
              <a:rPr lang="en-US" dirty="0" smtClean="0"/>
              <a:t>Bullet Forums</a:t>
            </a:r>
          </a:p>
          <a:p>
            <a:r>
              <a:rPr lang="en-US" dirty="0" smtClean="0"/>
              <a:t>Chris Peters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Non-convex objects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Chairs</a:t>
            </a:r>
          </a:p>
          <a:p>
            <a:pPr lvl="1"/>
            <a:r>
              <a:rPr lang="en-US" dirty="0" smtClean="0"/>
              <a:t>Boxes</a:t>
            </a:r>
          </a:p>
          <a:p>
            <a:pPr lvl="1"/>
            <a:r>
              <a:rPr lang="en-US" dirty="0" smtClean="0"/>
              <a:t>Cars</a:t>
            </a:r>
          </a:p>
          <a:p>
            <a:r>
              <a:rPr lang="en-US" dirty="0" smtClean="0"/>
              <a:t>Efficient representation and update</a:t>
            </a:r>
          </a:p>
          <a:p>
            <a:r>
              <a:rPr lang="en-US" dirty="0" smtClean="0"/>
              <a:t>Quicker and more stable than constraints</a:t>
            </a:r>
          </a:p>
          <a:p>
            <a:pPr lvl="1"/>
            <a:r>
              <a:rPr lang="en-US" dirty="0" smtClean="0"/>
              <a:t>Garry’s mod weld constraint?</a:t>
            </a:r>
            <a:endParaRPr lang="en-US" dirty="0"/>
          </a:p>
        </p:txBody>
      </p:sp>
      <p:pic>
        <p:nvPicPr>
          <p:cNvPr id="4" name="Picture 3" descr="Jee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609600"/>
            <a:ext cx="4114800" cy="345801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Collider Structure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3622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Structure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23622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Structure</a:t>
            </a:r>
            <a:endParaRPr lang="en-US" dirty="0"/>
          </a:p>
        </p:txBody>
      </p:sp>
      <p:pic>
        <p:nvPicPr>
          <p:cNvPr id="8" name="Picture 7" descr="NewColli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819400"/>
            <a:ext cx="5144218" cy="2467320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OldColli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28365"/>
            <a:ext cx="2219635" cy="1362265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Engine has two main components: </a:t>
            </a:r>
            <a:r>
              <a:rPr lang="en-US" dirty="0" err="1" smtClean="0"/>
              <a:t>RigidBody</a:t>
            </a:r>
            <a:r>
              <a:rPr lang="en-US" dirty="0" smtClean="0"/>
              <a:t> and Collider</a:t>
            </a:r>
          </a:p>
          <a:p>
            <a:r>
              <a:rPr lang="en-US" dirty="0" smtClean="0"/>
              <a:t>Several different meanings to having these objects on a composition</a:t>
            </a:r>
          </a:p>
          <a:p>
            <a:pPr lvl="1"/>
            <a:r>
              <a:rPr lang="en-US" dirty="0" smtClean="0"/>
              <a:t>Collider only: static object</a:t>
            </a:r>
          </a:p>
          <a:p>
            <a:pPr lvl="1"/>
            <a:r>
              <a:rPr lang="en-US" dirty="0" err="1" smtClean="0"/>
              <a:t>RigidBody</a:t>
            </a:r>
            <a:r>
              <a:rPr lang="en-US" dirty="0" smtClean="0"/>
              <a:t> only: dynamic point cloud (can’t collide)</a:t>
            </a:r>
          </a:p>
          <a:p>
            <a:pPr lvl="1"/>
            <a:r>
              <a:rPr lang="en-US" dirty="0" smtClean="0"/>
              <a:t>Both: normal dynamic object</a:t>
            </a:r>
          </a:p>
          <a:p>
            <a:r>
              <a:rPr lang="en-US" dirty="0" smtClean="0"/>
              <a:t>Likewise we can use these representations to mean different things for compositing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5181600" y="2438400"/>
            <a:ext cx="1752600" cy="8382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two main types of trees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4600" y="2743200"/>
            <a:ext cx="457200" cy="457200"/>
          </a:xfrm>
          <a:prstGeom prst="ellipse">
            <a:avLst/>
          </a:prstGeom>
          <a:solidFill>
            <a:srgbClr val="C00000">
              <a:alpha val="50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33600" y="3581400"/>
            <a:ext cx="457200" cy="457200"/>
          </a:xfrm>
          <a:prstGeom prst="ellipse">
            <a:avLst/>
          </a:prstGeom>
          <a:solidFill>
            <a:srgbClr val="C00000">
              <a:alpha val="50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600" y="3581400"/>
            <a:ext cx="457200" cy="457200"/>
          </a:xfrm>
          <a:prstGeom prst="ellipse">
            <a:avLst/>
          </a:prstGeom>
          <a:solidFill>
            <a:srgbClr val="C00000">
              <a:alpha val="50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00200" y="4419600"/>
            <a:ext cx="457200" cy="457200"/>
          </a:xfrm>
          <a:prstGeom prst="ellipse">
            <a:avLst/>
          </a:prstGeom>
          <a:solidFill>
            <a:srgbClr val="C00000">
              <a:alpha val="50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62200" y="4419600"/>
            <a:ext cx="457200" cy="457200"/>
          </a:xfrm>
          <a:prstGeom prst="ellipse">
            <a:avLst/>
          </a:prstGeom>
          <a:solidFill>
            <a:srgbClr val="C00000">
              <a:alpha val="50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Elbow Connector 13"/>
          <p:cNvCxnSpPr>
            <a:stCxn id="9" idx="0"/>
            <a:endCxn id="6" idx="4"/>
          </p:cNvCxnSpPr>
          <p:nvPr/>
        </p:nvCxnSpPr>
        <p:spPr>
          <a:xfrm rot="5400000" flipH="1" flipV="1">
            <a:off x="1905000" y="3962400"/>
            <a:ext cx="381000" cy="533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0"/>
            <a:endCxn id="6" idx="4"/>
          </p:cNvCxnSpPr>
          <p:nvPr/>
        </p:nvCxnSpPr>
        <p:spPr>
          <a:xfrm rot="16200000" flipV="1">
            <a:off x="2286000" y="4114800"/>
            <a:ext cx="381000" cy="228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0"/>
            <a:endCxn id="5" idx="4"/>
          </p:cNvCxnSpPr>
          <p:nvPr/>
        </p:nvCxnSpPr>
        <p:spPr>
          <a:xfrm rot="5400000" flipH="1" flipV="1">
            <a:off x="2362200" y="3200400"/>
            <a:ext cx="381000" cy="381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0"/>
            <a:endCxn id="5" idx="4"/>
          </p:cNvCxnSpPr>
          <p:nvPr/>
        </p:nvCxnSpPr>
        <p:spPr>
          <a:xfrm rot="16200000" flipV="1">
            <a:off x="2743200" y="3200400"/>
            <a:ext cx="381000" cy="381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34000" y="2779060"/>
            <a:ext cx="533400" cy="381000"/>
          </a:xfrm>
          <a:prstGeom prst="rect">
            <a:avLst/>
          </a:prstGeom>
          <a:solidFill>
            <a:srgbClr val="C00000">
              <a:alpha val="50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324600" y="2743200"/>
            <a:ext cx="457200" cy="457200"/>
          </a:xfrm>
          <a:prstGeom prst="ellipse">
            <a:avLst/>
          </a:prstGeom>
          <a:solidFill>
            <a:srgbClr val="C00000">
              <a:alpha val="50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943600" y="3581400"/>
            <a:ext cx="457200" cy="457200"/>
          </a:xfrm>
          <a:prstGeom prst="ellipse">
            <a:avLst/>
          </a:prstGeom>
          <a:solidFill>
            <a:srgbClr val="C00000">
              <a:alpha val="50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705600" y="3581400"/>
            <a:ext cx="457200" cy="457200"/>
          </a:xfrm>
          <a:prstGeom prst="ellipse">
            <a:avLst/>
          </a:prstGeom>
          <a:solidFill>
            <a:srgbClr val="C00000">
              <a:alpha val="50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410200" y="4419600"/>
            <a:ext cx="457200" cy="457200"/>
          </a:xfrm>
          <a:prstGeom prst="ellipse">
            <a:avLst/>
          </a:prstGeom>
          <a:solidFill>
            <a:srgbClr val="C00000">
              <a:alpha val="50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172200" y="4419600"/>
            <a:ext cx="457200" cy="457200"/>
          </a:xfrm>
          <a:prstGeom prst="ellipse">
            <a:avLst/>
          </a:prstGeom>
          <a:solidFill>
            <a:srgbClr val="C00000">
              <a:alpha val="50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9" name="Elbow Connector 28"/>
          <p:cNvCxnSpPr>
            <a:stCxn id="27" idx="0"/>
            <a:endCxn id="25" idx="4"/>
          </p:cNvCxnSpPr>
          <p:nvPr/>
        </p:nvCxnSpPr>
        <p:spPr>
          <a:xfrm rot="5400000" flipH="1" flipV="1">
            <a:off x="5715000" y="3962400"/>
            <a:ext cx="381000" cy="533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8" idx="0"/>
            <a:endCxn id="25" idx="4"/>
          </p:cNvCxnSpPr>
          <p:nvPr/>
        </p:nvCxnSpPr>
        <p:spPr>
          <a:xfrm rot="16200000" flipV="1">
            <a:off x="6096000" y="4114800"/>
            <a:ext cx="381000" cy="228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0"/>
            <a:endCxn id="24" idx="4"/>
          </p:cNvCxnSpPr>
          <p:nvPr/>
        </p:nvCxnSpPr>
        <p:spPr>
          <a:xfrm rot="5400000" flipH="1" flipV="1">
            <a:off x="6172200" y="3200400"/>
            <a:ext cx="381000" cy="381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6" idx="0"/>
            <a:endCxn id="24" idx="4"/>
          </p:cNvCxnSpPr>
          <p:nvPr/>
        </p:nvCxnSpPr>
        <p:spPr>
          <a:xfrm rot="16200000" flipV="1">
            <a:off x="6553200" y="3200400"/>
            <a:ext cx="381000" cy="381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3"/>
            <a:endCxn id="24" idx="2"/>
          </p:cNvCxnSpPr>
          <p:nvPr/>
        </p:nvCxnSpPr>
        <p:spPr>
          <a:xfrm>
            <a:off x="5867400" y="2969560"/>
            <a:ext cx="457200" cy="22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86000" y="541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19800" y="5334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81600" y="2438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Here’s where it is good to determine if this is an engine feature or physics feature</a:t>
            </a:r>
          </a:p>
          <a:p>
            <a:pPr lvl="1"/>
            <a:r>
              <a:rPr lang="en-US" dirty="0" smtClean="0"/>
              <a:t>Many systems can benefit from composites</a:t>
            </a:r>
          </a:p>
          <a:p>
            <a:pPr lvl="1"/>
            <a:r>
              <a:rPr lang="en-US" dirty="0" smtClean="0"/>
              <a:t>Graphics naturally works this way</a:t>
            </a:r>
          </a:p>
          <a:p>
            <a:pPr lvl="1"/>
            <a:r>
              <a:rPr lang="en-US" dirty="0" smtClean="0"/>
              <a:t>Messy for physics if it is not engine supported</a:t>
            </a:r>
          </a:p>
          <a:p>
            <a:r>
              <a:rPr lang="en-US" dirty="0" smtClean="0"/>
              <a:t>Physics needs to update the Transform after iteration</a:t>
            </a:r>
          </a:p>
          <a:p>
            <a:pPr lvl="1"/>
            <a:r>
              <a:rPr lang="en-US" dirty="0" smtClean="0"/>
              <a:t>Local values? Only update the root</a:t>
            </a:r>
          </a:p>
          <a:p>
            <a:pPr lvl="1"/>
            <a:r>
              <a:rPr lang="en-US" dirty="0" smtClean="0"/>
              <a:t>World Values? Have to update each piece</a:t>
            </a:r>
          </a:p>
          <a:p>
            <a:r>
              <a:rPr lang="en-US" dirty="0" smtClean="0"/>
              <a:t>From here on, I will assume this is an engine supported feature (Transform stores local transformation)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Composites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static, relative transform doesn’t really matter</a:t>
            </a:r>
          </a:p>
          <a:p>
            <a:pPr lvl="1"/>
            <a:r>
              <a:rPr lang="en-US" dirty="0" smtClean="0"/>
              <a:t>Mostly a grouping feature</a:t>
            </a:r>
          </a:p>
          <a:p>
            <a:pPr lvl="1"/>
            <a:r>
              <a:rPr lang="en-US" dirty="0" smtClean="0"/>
              <a:t>Useful for an editor</a:t>
            </a:r>
          </a:p>
          <a:p>
            <a:r>
              <a:rPr lang="en-US" dirty="0" smtClean="0"/>
              <a:t>Still an important first step</a:t>
            </a:r>
          </a:p>
          <a:p>
            <a:pPr lvl="1"/>
            <a:r>
              <a:rPr lang="en-US" dirty="0" smtClean="0"/>
              <a:t>Makes sure physics can communicate with everyone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D2A-0566-40A4-9A3E-B19480C99FE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876</TotalTime>
  <Words>1534</Words>
  <Application>Microsoft Office PowerPoint</Application>
  <PresentationFormat>On-screen Show (4:3)</PresentationFormat>
  <Paragraphs>290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Flow</vt:lpstr>
      <vt:lpstr>Equation</vt:lpstr>
      <vt:lpstr>Composites</vt:lpstr>
      <vt:lpstr>Outline</vt:lpstr>
      <vt:lpstr>Compositing</vt:lpstr>
      <vt:lpstr>Why?</vt:lpstr>
      <vt:lpstr>Collider Structure</vt:lpstr>
      <vt:lpstr>Structure</vt:lpstr>
      <vt:lpstr>Composition</vt:lpstr>
      <vt:lpstr>Engine Support</vt:lpstr>
      <vt:lpstr>Static Composites</vt:lpstr>
      <vt:lpstr>Dynamic Composites</vt:lpstr>
      <vt:lpstr>Mass Properties</vt:lpstr>
      <vt:lpstr>Slide 12</vt:lpstr>
      <vt:lpstr>Center of mass</vt:lpstr>
      <vt:lpstr>Inertia Tensor</vt:lpstr>
      <vt:lpstr>Inertia Tensor</vt:lpstr>
      <vt:lpstr>Inertia Tensor – 2D</vt:lpstr>
      <vt:lpstr>Inertia Tensor</vt:lpstr>
      <vt:lpstr>Inertia Tensor - Code</vt:lpstr>
      <vt:lpstr>Update – Linear Movement</vt:lpstr>
      <vt:lpstr>Update – Angular Movement</vt:lpstr>
      <vt:lpstr>Update – Angular Movement</vt:lpstr>
      <vt:lpstr>Update - Final</vt:lpstr>
      <vt:lpstr>Update - Note</vt:lpstr>
      <vt:lpstr>Rigid Body Structure</vt:lpstr>
      <vt:lpstr>Slide 25</vt:lpstr>
      <vt:lpstr>World Transformation</vt:lpstr>
      <vt:lpstr>World Transformation</vt:lpstr>
      <vt:lpstr>3rd Composite type</vt:lpstr>
      <vt:lpstr>Multi-Dynamic?</vt:lpstr>
      <vt:lpstr>Iteration</vt:lpstr>
      <vt:lpstr>Broadphase</vt:lpstr>
      <vt:lpstr>NarrowPhase</vt:lpstr>
      <vt:lpstr>Islanding</vt:lpstr>
      <vt:lpstr>Resolution</vt:lpstr>
      <vt:lpstr>Final Tips</vt:lpstr>
      <vt:lpstr>Questions?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Composites</dc:title>
  <dc:creator>Josh</dc:creator>
  <cp:lastModifiedBy>Josh</cp:lastModifiedBy>
  <cp:revision>61</cp:revision>
  <dcterms:created xsi:type="dcterms:W3CDTF">2011-02-13T22:38:42Z</dcterms:created>
  <dcterms:modified xsi:type="dcterms:W3CDTF">2011-03-15T19:53:14Z</dcterms:modified>
</cp:coreProperties>
</file>