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306" r:id="rId3"/>
    <p:sldId id="300" r:id="rId4"/>
    <p:sldId id="305" r:id="rId5"/>
    <p:sldId id="258" r:id="rId6"/>
    <p:sldId id="327" r:id="rId7"/>
    <p:sldId id="316" r:id="rId8"/>
    <p:sldId id="301" r:id="rId9"/>
    <p:sldId id="302" r:id="rId10"/>
    <p:sldId id="259" r:id="rId11"/>
    <p:sldId id="277" r:id="rId12"/>
    <p:sldId id="303" r:id="rId13"/>
    <p:sldId id="328" r:id="rId14"/>
    <p:sldId id="326" r:id="rId15"/>
    <p:sldId id="260" r:id="rId16"/>
    <p:sldId id="307" r:id="rId17"/>
    <p:sldId id="308" r:id="rId18"/>
    <p:sldId id="309" r:id="rId19"/>
    <p:sldId id="263" r:id="rId20"/>
    <p:sldId id="310" r:id="rId21"/>
    <p:sldId id="265" r:id="rId22"/>
    <p:sldId id="266" r:id="rId23"/>
    <p:sldId id="267" r:id="rId24"/>
    <p:sldId id="268" r:id="rId25"/>
    <p:sldId id="271" r:id="rId26"/>
    <p:sldId id="273" r:id="rId27"/>
    <p:sldId id="278" r:id="rId28"/>
    <p:sldId id="272" r:id="rId29"/>
    <p:sldId id="279" r:id="rId30"/>
    <p:sldId id="280" r:id="rId31"/>
    <p:sldId id="269" r:id="rId32"/>
    <p:sldId id="282" r:id="rId33"/>
    <p:sldId id="283" r:id="rId34"/>
    <p:sldId id="284" r:id="rId35"/>
    <p:sldId id="285" r:id="rId36"/>
    <p:sldId id="317" r:id="rId37"/>
    <p:sldId id="318" r:id="rId38"/>
    <p:sldId id="319" r:id="rId39"/>
    <p:sldId id="270" r:id="rId40"/>
    <p:sldId id="287" r:id="rId41"/>
    <p:sldId id="288" r:id="rId42"/>
    <p:sldId id="289" r:id="rId43"/>
    <p:sldId id="290" r:id="rId44"/>
    <p:sldId id="291" r:id="rId45"/>
    <p:sldId id="315" r:id="rId46"/>
    <p:sldId id="292" r:id="rId47"/>
    <p:sldId id="293" r:id="rId48"/>
    <p:sldId id="294" r:id="rId49"/>
    <p:sldId id="295" r:id="rId50"/>
    <p:sldId id="323" r:id="rId51"/>
    <p:sldId id="324" r:id="rId52"/>
    <p:sldId id="325" r:id="rId53"/>
    <p:sldId id="281" r:id="rId54"/>
    <p:sldId id="276" r:id="rId55"/>
    <p:sldId id="274" r:id="rId56"/>
    <p:sldId id="311" r:id="rId57"/>
    <p:sldId id="312" r:id="rId58"/>
    <p:sldId id="313" r:id="rId59"/>
    <p:sldId id="314" r:id="rId60"/>
    <p:sldId id="320" r:id="rId61"/>
    <p:sldId id="321" r:id="rId62"/>
    <p:sldId id="322" r:id="rId63"/>
    <p:sldId id="298" r:id="rId64"/>
    <p:sldId id="29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D7791-6764-4417-A01D-5F04A63DF2E9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460DD-C5AD-47A6-9A6F-CC93553323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3/20/2011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A3EAB9-0151-4D0B-97A2-7526E6E6272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6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6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Davis</a:t>
            </a:r>
          </a:p>
          <a:p>
            <a:r>
              <a:rPr lang="en-US" dirty="0" smtClean="0"/>
              <a:t>jodavis42@gmail.com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4/7/2011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DigiPen Institute of Technology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joints covered so far are single D.O.F. (Degree of freedom) constraints</a:t>
            </a:r>
          </a:p>
          <a:p>
            <a:r>
              <a:rPr lang="en-US" dirty="0" smtClean="0"/>
              <a:t>First step is to extend the engine and solver to deal with joints that contain more than one constraint</a:t>
            </a:r>
          </a:p>
          <a:p>
            <a:r>
              <a:rPr lang="en-US" dirty="0" smtClean="0"/>
              <a:t>Since our joints are objects that solve themselves, this is no problem</a:t>
            </a:r>
          </a:p>
          <a:p>
            <a:pPr lvl="1"/>
            <a:r>
              <a:rPr lang="en-US" dirty="0" smtClean="0"/>
              <a:t>Each joint object may contain several mathematical constraints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 2D friction has a solution, but 3D is a bit harder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we have an infinite number of axes, our friction may end up wandering and never be solved</a:t>
            </a:r>
          </a:p>
          <a:p>
            <a:r>
              <a:rPr lang="en-US" dirty="0" smtClean="0"/>
              <a:t>So what do we do?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295400" y="2514600"/>
            <a:ext cx="2043278" cy="1752600"/>
            <a:chOff x="609600" y="2346884"/>
            <a:chExt cx="2594162" cy="2225116"/>
          </a:xfrm>
        </p:grpSpPr>
        <p:sp>
          <p:nvSpPr>
            <p:cNvPr id="6" name="Rectangle 5"/>
            <p:cNvSpPr/>
            <p:nvPr/>
          </p:nvSpPr>
          <p:spPr>
            <a:xfrm>
              <a:off x="609600" y="3352800"/>
              <a:ext cx="1676400" cy="1219200"/>
            </a:xfrm>
            <a:prstGeom prst="rect">
              <a:avLst/>
            </a:prstGeom>
            <a:solidFill>
              <a:srgbClr val="C00000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60762" y="2346884"/>
              <a:ext cx="1143000" cy="1066800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70530" y="2927349"/>
              <a:ext cx="967441" cy="7739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50048" y="2273031"/>
            <a:ext cx="2259836" cy="2233084"/>
            <a:chOff x="4850048" y="2273031"/>
            <a:chExt cx="2259836" cy="2233084"/>
          </a:xfrm>
        </p:grpSpPr>
        <p:grpSp>
          <p:nvGrpSpPr>
            <p:cNvPr id="77" name="Group 76"/>
            <p:cNvGrpSpPr/>
            <p:nvPr/>
          </p:nvGrpSpPr>
          <p:grpSpPr>
            <a:xfrm>
              <a:off x="4850048" y="2273031"/>
              <a:ext cx="2259836" cy="2233084"/>
              <a:chOff x="4850048" y="2273031"/>
              <a:chExt cx="2259836" cy="223308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876800" y="2319659"/>
                <a:ext cx="2233084" cy="218346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876800" y="2320453"/>
                <a:ext cx="2233084" cy="2183460"/>
                <a:chOff x="4876800" y="2320453"/>
                <a:chExt cx="2233084" cy="2183460"/>
              </a:xfrm>
            </p:grpSpPr>
            <p:cxnSp>
              <p:nvCxnSpPr>
                <p:cNvPr id="28" name="Straight Arrow Connector 27"/>
                <p:cNvCxnSpPr>
                  <a:stCxn id="26" idx="0"/>
                  <a:endCxn id="26" idx="2"/>
                </p:cNvCxnSpPr>
                <p:nvPr/>
              </p:nvCxnSpPr>
              <p:spPr>
                <a:xfrm rot="16200000" flipH="1">
                  <a:off x="4901612" y="3411389"/>
                  <a:ext cx="2183460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6" idx="3"/>
                  <a:endCxn id="26" idx="1"/>
                </p:cNvCxnSpPr>
                <p:nvPr/>
              </p:nvCxnSpPr>
              <p:spPr>
                <a:xfrm flipH="1">
                  <a:off x="4876800" y="3411389"/>
                  <a:ext cx="223308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 rot="18972117">
                <a:off x="4850048" y="2306952"/>
                <a:ext cx="2233084" cy="2183460"/>
                <a:chOff x="4876800" y="2320453"/>
                <a:chExt cx="2233084" cy="2183460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rot="16200000" flipH="1">
                  <a:off x="4901612" y="3411389"/>
                  <a:ext cx="2183460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H="1">
                  <a:off x="4876800" y="3411389"/>
                  <a:ext cx="223308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rot="20317736">
                <a:off x="4864565" y="2297843"/>
                <a:ext cx="2233084" cy="2183460"/>
                <a:chOff x="4876800" y="2320453"/>
                <a:chExt cx="2233084" cy="2183460"/>
              </a:xfrm>
            </p:grpSpPr>
            <p:cxnSp>
              <p:nvCxnSpPr>
                <p:cNvPr id="72" name="Straight Arrow Connector 71"/>
                <p:cNvCxnSpPr/>
                <p:nvPr/>
              </p:nvCxnSpPr>
              <p:spPr>
                <a:xfrm rot="16200000" flipH="1">
                  <a:off x="4901612" y="3411389"/>
                  <a:ext cx="2183460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4876800" y="3411389"/>
                  <a:ext cx="223308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 rot="17426876">
                <a:off x="4864565" y="2297843"/>
                <a:ext cx="2233084" cy="2183460"/>
                <a:chOff x="4876800" y="2320453"/>
                <a:chExt cx="2233084" cy="2183460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 rot="16200000" flipH="1">
                  <a:off x="4901612" y="3411389"/>
                  <a:ext cx="2183460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4876800" y="3411389"/>
                  <a:ext cx="2233084" cy="158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Oval 30"/>
            <p:cNvSpPr/>
            <p:nvPr/>
          </p:nvSpPr>
          <p:spPr>
            <a:xfrm flipH="1">
              <a:off x="5917406" y="3335659"/>
              <a:ext cx="133768" cy="13376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48200" y="4495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has an infinite number of friction axes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15200" y="28194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down picture of contact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" y="4267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2D, there are two possible friction axes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we have to choose our “basis” for solving friction</a:t>
            </a:r>
          </a:p>
          <a:p>
            <a:r>
              <a:rPr lang="en-US" dirty="0" smtClean="0"/>
              <a:t>We need 2 axes perpendicular to the normal, we have 3 options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Random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Direction of motion aligned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Consistent alignment</a:t>
            </a:r>
          </a:p>
          <a:p>
            <a:pPr marL="484632" indent="-457200"/>
            <a:r>
              <a:rPr lang="en-US" dirty="0" smtClean="0"/>
              <a:t>Randomly works, but is not the best</a:t>
            </a:r>
          </a:p>
          <a:p>
            <a:pPr marL="484632" indent="-457200"/>
            <a:r>
              <a:rPr lang="en-US" dirty="0" smtClean="0"/>
              <a:t>Direction of motion alignment in theory works the best, makes sure that the constraint is closer to a friction cone than a rectangle and only requires 1 axis</a:t>
            </a:r>
          </a:p>
          <a:p>
            <a:pPr marL="484632" indent="-457200"/>
            <a:r>
              <a:rPr lang="en-US" dirty="0" smtClean="0"/>
              <a:t>Consistent alignment seems to work better than both though. Why? Since constant normals yield the same tangents, caching and warm starting works better.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– Constant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GenerateOrthonormalBa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905000"/>
            <a:ext cx="7487696" cy="3648584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real life, friction has a bounds of</a:t>
            </a:r>
          </a:p>
          <a:p>
            <a:endParaRPr lang="en-US" dirty="0" smtClean="0"/>
          </a:p>
          <a:p>
            <a:r>
              <a:rPr lang="en-US" dirty="0" smtClean="0"/>
              <a:t>We can clamp this same way, but it may not be the most stable</a:t>
            </a:r>
          </a:p>
          <a:p>
            <a:r>
              <a:rPr lang="en-US" dirty="0" smtClean="0"/>
              <a:t>Another solution is to clamp between a constant bounds of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means stacks don’t feel the full weight of what’s on top of them</a:t>
            </a:r>
          </a:p>
          <a:p>
            <a:r>
              <a:rPr lang="en-US" dirty="0" smtClean="0"/>
              <a:t>I recommend experimenting and see what gives the best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2133600"/>
          <a:ext cx="2473273" cy="499896"/>
        </p:xfrm>
        <a:graphic>
          <a:graphicData uri="http://schemas.openxmlformats.org/presentationml/2006/ole">
            <p:oleObj spid="_x0000_s131073" name="Equation" r:id="rId3" imgW="1193760" imgH="241200" progId="Equation.3">
              <p:embed/>
            </p:oleObj>
          </a:graphicData>
        </a:graphic>
      </p:graphicFrame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2330450" y="4114800"/>
          <a:ext cx="2949575" cy="500063"/>
        </p:xfrm>
        <a:graphic>
          <a:graphicData uri="http://schemas.openxmlformats.org/presentationml/2006/ole">
            <p:oleObj spid="_x0000_s131074" name="Equation" r:id="rId4" imgW="14223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dirty="0" smtClean="0"/>
              <a:t>A position joint simulates a ball and socket</a:t>
            </a:r>
          </a:p>
          <a:p>
            <a:r>
              <a:rPr lang="en-US" dirty="0" smtClean="0"/>
              <a:t>Why cover this first?</a:t>
            </a:r>
          </a:p>
          <a:p>
            <a:pPr lvl="1"/>
            <a:r>
              <a:rPr lang="en-US" dirty="0" smtClean="0"/>
              <a:t>Simplest of higher level joints</a:t>
            </a:r>
          </a:p>
          <a:p>
            <a:pPr lvl="1"/>
            <a:r>
              <a:rPr lang="en-US" dirty="0" smtClean="0"/>
              <a:t>Used in several other joints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is a Position Joint?</a:t>
            </a:r>
          </a:p>
          <a:p>
            <a:pPr lvl="1"/>
            <a:r>
              <a:rPr lang="en-US" dirty="0" smtClean="0"/>
              <a:t>We want to take two points, P2 and P1, and have them move together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not a scalar equation though</a:t>
            </a:r>
          </a:p>
          <a:p>
            <a:pPr lvl="1"/>
            <a:r>
              <a:rPr lang="en-US" dirty="0" smtClean="0"/>
              <a:t>A constraint has to be a scalar equation equal to zero</a:t>
            </a:r>
          </a:p>
          <a:p>
            <a:r>
              <a:rPr lang="en-US" dirty="0" smtClean="0"/>
              <a:t>Here’s where we have to take our Joint object and break it into several Constraints</a:t>
            </a:r>
          </a:p>
          <a:p>
            <a:pPr lvl="1"/>
            <a:r>
              <a:rPr lang="en-US" dirty="0" smtClean="0"/>
              <a:t>Rule of thumb: to restrict </a:t>
            </a:r>
            <a:r>
              <a:rPr lang="en-US" i="1" dirty="0" smtClean="0"/>
              <a:t>n</a:t>
            </a:r>
            <a:r>
              <a:rPr lang="en-US" dirty="0" smtClean="0"/>
              <a:t> D.O.F you need </a:t>
            </a:r>
            <a:r>
              <a:rPr lang="en-US" i="1" dirty="0" smtClean="0"/>
              <a:t>n</a:t>
            </a:r>
            <a:r>
              <a:rPr lang="en-US" dirty="0" smtClean="0"/>
              <a:t> Constraints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4274" name="Content Placeholder 3"/>
          <p:cNvGraphicFramePr>
            <a:graphicFrameLocks noChangeAspect="1"/>
          </p:cNvGraphicFramePr>
          <p:nvPr/>
        </p:nvGraphicFramePr>
        <p:xfrm>
          <a:off x="2895600" y="2971800"/>
          <a:ext cx="2590800" cy="586805"/>
        </p:xfrm>
        <a:graphic>
          <a:graphicData uri="http://schemas.openxmlformats.org/presentationml/2006/ole">
            <p:oleObj spid="_x0000_s54274" name="Equation" r:id="rId3" imgW="9522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Position Joint wants two points to be equal</a:t>
            </a:r>
          </a:p>
          <a:p>
            <a:pPr lvl="1"/>
            <a:r>
              <a:rPr lang="en-US" dirty="0" smtClean="0"/>
              <a:t>That’s the same as wanting the x, y and z to be equal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we can solve each Constraint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895600" y="2971800"/>
          <a:ext cx="2447925" cy="1546225"/>
        </p:xfrm>
        <a:graphic>
          <a:graphicData uri="http://schemas.openxmlformats.org/presentationml/2006/ole">
            <p:oleObj spid="_x0000_s55298" name="Equation" r:id="rId3" imgW="110484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turn our position constraint into a velocity constraint and grab our Jacobians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still need our Baumgarte terms though, we can get these by evaluating the error of C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025650" y="2590800"/>
          <a:ext cx="4057650" cy="1460500"/>
        </p:xfrm>
        <a:graphic>
          <a:graphicData uri="http://schemas.openxmlformats.org/presentationml/2006/ole">
            <p:oleObj spid="_x0000_s56322" name="Equation" r:id="rId3" imgW="1904760" imgH="685800" progId="Equation.3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733675" y="4953000"/>
          <a:ext cx="2362200" cy="1546225"/>
        </p:xfrm>
        <a:graphic>
          <a:graphicData uri="http://schemas.openxmlformats.org/presentationml/2006/ole">
            <p:oleObj spid="_x0000_s56323" name="Equation" r:id="rId4" imgW="106668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Angle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rotation counter part to the Position Joint</a:t>
            </a:r>
          </a:p>
          <a:p>
            <a:pPr lvl="1"/>
            <a:r>
              <a:rPr lang="en-US" dirty="0" smtClean="0"/>
              <a:t>No physical counter part to this joint by itself</a:t>
            </a:r>
          </a:p>
          <a:p>
            <a:pPr lvl="1"/>
            <a:r>
              <a:rPr lang="en-US" dirty="0" smtClean="0"/>
              <a:t>Useful in several other joints though</a:t>
            </a:r>
          </a:p>
          <a:p>
            <a:r>
              <a:rPr lang="en-US" dirty="0" smtClean="0"/>
              <a:t>Once again, we want to achieve this</a:t>
            </a:r>
          </a:p>
          <a:p>
            <a:endParaRPr lang="en-US" dirty="0" smtClean="0"/>
          </a:p>
          <a:p>
            <a:r>
              <a:rPr lang="en-US" dirty="0" smtClean="0"/>
              <a:t>But this is 3D, we have 3 angles</a:t>
            </a:r>
          </a:p>
          <a:p>
            <a:pPr lvl="1"/>
            <a:r>
              <a:rPr lang="en-US" dirty="0" smtClean="0"/>
              <a:t>3 D.O.F.</a:t>
            </a:r>
            <a:endParaRPr lang="en-US" dirty="0"/>
          </a:p>
        </p:txBody>
      </p:sp>
      <p:graphicFrame>
        <p:nvGraphicFramePr>
          <p:cNvPr id="3074" name="Content Placeholder 3"/>
          <p:cNvGraphicFramePr>
            <a:graphicFrameLocks noChangeAspect="1"/>
          </p:cNvGraphicFramePr>
          <p:nvPr/>
        </p:nvGraphicFramePr>
        <p:xfrm>
          <a:off x="2438400" y="3505200"/>
          <a:ext cx="2702870" cy="612189"/>
        </p:xfrm>
        <a:graphic>
          <a:graphicData uri="http://schemas.openxmlformats.org/presentationml/2006/ole">
            <p:oleObj spid="_x0000_s3074" name="Equation" r:id="rId3" imgW="952200" imgH="215640" progId="Equation.3">
              <p:embed/>
            </p:oleObj>
          </a:graphicData>
        </a:graphic>
      </p:graphicFrame>
      <p:graphicFrame>
        <p:nvGraphicFramePr>
          <p:cNvPr id="3075" name="Content Placeholder 3"/>
          <p:cNvGraphicFramePr>
            <a:graphicFrameLocks noChangeAspect="1"/>
          </p:cNvGraphicFramePr>
          <p:nvPr/>
        </p:nvGraphicFramePr>
        <p:xfrm>
          <a:off x="2438400" y="4724400"/>
          <a:ext cx="2676525" cy="1690287"/>
        </p:xfrm>
        <a:graphic>
          <a:graphicData uri="http://schemas.openxmlformats.org/presentationml/2006/ole">
            <p:oleObj spid="_x0000_s3075" name="Equation" r:id="rId4" imgW="1104840" imgH="6984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a quick refresher for Constraints, Jacobians and Sequential Impulses</a:t>
            </a:r>
          </a:p>
          <a:p>
            <a:pPr lvl="1"/>
            <a:r>
              <a:rPr lang="en-US" dirty="0" smtClean="0"/>
              <a:t>For a full explanation look at the Constraint Intro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Angle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then have to get the velocity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yields the Jacobians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7346" name="Content Placeholder 3"/>
          <p:cNvGraphicFramePr>
            <a:graphicFrameLocks noChangeAspect="1"/>
          </p:cNvGraphicFramePr>
          <p:nvPr/>
        </p:nvGraphicFramePr>
        <p:xfrm>
          <a:off x="2362200" y="2209800"/>
          <a:ext cx="2526406" cy="1663700"/>
        </p:xfrm>
        <a:graphic>
          <a:graphicData uri="http://schemas.openxmlformats.org/presentationml/2006/ole">
            <p:oleObj spid="_x0000_s57346" name="Equation" r:id="rId3" imgW="1155600" imgH="76176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257425" y="4648200"/>
          <a:ext cx="2738438" cy="1419225"/>
        </p:xfrm>
        <a:graphic>
          <a:graphicData uri="http://schemas.openxmlformats.org/presentationml/2006/ole">
            <p:oleObj spid="_x0000_s57347" name="Equation" r:id="rId4" imgW="132048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Angle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just need to figure out our Baumgarte term</a:t>
            </a:r>
          </a:p>
          <a:p>
            <a:pPr lvl="1"/>
            <a:r>
              <a:rPr lang="en-US" dirty="0" smtClean="0"/>
              <a:t>It’s just               right?</a:t>
            </a:r>
          </a:p>
          <a:p>
            <a:pPr lvl="1"/>
            <a:r>
              <a:rPr lang="en-US" dirty="0" smtClean="0"/>
              <a:t>That’s not a scalar function…</a:t>
            </a:r>
          </a:p>
          <a:p>
            <a:r>
              <a:rPr lang="en-US" dirty="0" smtClean="0"/>
              <a:t>Baumgarte correction for angles is much trickier</a:t>
            </a:r>
          </a:p>
          <a:p>
            <a:r>
              <a:rPr lang="en-US" dirty="0" smtClean="0"/>
              <a:t>There are 2 different techniques for Baumgarte angle correction</a:t>
            </a:r>
          </a:p>
          <a:p>
            <a:r>
              <a:rPr lang="en-US" dirty="0" smtClean="0"/>
              <a:t>One requires 2 vectors per object (more memory)</a:t>
            </a:r>
          </a:p>
          <a:p>
            <a:r>
              <a:rPr lang="en-US" dirty="0" smtClean="0"/>
              <a:t>The other requires a quaternion which we might not have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76582" y="2210600"/>
          <a:ext cx="986118" cy="508000"/>
        </p:xfrm>
        <a:graphic>
          <a:graphicData uri="http://schemas.openxmlformats.org/presentationml/2006/ole">
            <p:oleObj spid="_x0000_s5122" name="Equation" r:id="rId3" imgW="419040" imgH="2156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Angle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any local axis v on each body</a:t>
            </a:r>
          </a:p>
          <a:p>
            <a:pPr lvl="1"/>
            <a:r>
              <a:rPr lang="en-US" dirty="0" smtClean="0"/>
              <a:t>We want to align these axes v</a:t>
            </a:r>
            <a:r>
              <a:rPr lang="en-US" baseline="-25000" dirty="0" smtClean="0"/>
              <a:t>2</a:t>
            </a:r>
            <a:r>
              <a:rPr lang="en-US" dirty="0" smtClean="0"/>
              <a:t> and v</a:t>
            </a:r>
            <a:r>
              <a:rPr lang="en-US" baseline="-25000" dirty="0" smtClean="0"/>
              <a:t>1</a:t>
            </a:r>
            <a:r>
              <a:rPr lang="en-US" dirty="0" smtClean="0"/>
              <a:t> in world space</a:t>
            </a:r>
          </a:p>
          <a:p>
            <a:r>
              <a:rPr lang="en-US" dirty="0" smtClean="0"/>
              <a:t>What we do is quite simple</a:t>
            </a:r>
          </a:p>
          <a:p>
            <a:pPr lvl="1"/>
            <a:r>
              <a:rPr lang="en-US" dirty="0" smtClean="0"/>
              <a:t>Take the cross product of these world vectors</a:t>
            </a:r>
          </a:p>
          <a:p>
            <a:pPr lvl="1"/>
            <a:r>
              <a:rPr lang="en-US" dirty="0" smtClean="0"/>
              <a:t>Take this result as our Baumgarte vector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doesn’t fully lock rotation</a:t>
            </a:r>
          </a:p>
          <a:p>
            <a:pPr lvl="1"/>
            <a:r>
              <a:rPr lang="en-US" dirty="0" smtClean="0"/>
              <a:t>We need a second vector on each object</a:t>
            </a:r>
          </a:p>
          <a:p>
            <a:pPr lvl="1"/>
            <a:r>
              <a:rPr lang="en-US" dirty="0" smtClean="0"/>
              <a:t>Accumulate the two into </a:t>
            </a:r>
            <a:r>
              <a:rPr lang="en-US" dirty="0" smtClean="0"/>
              <a:t>b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4144475"/>
          <a:ext cx="3602790" cy="622300"/>
        </p:xfrm>
        <a:graphic>
          <a:graphicData uri="http://schemas.openxmlformats.org/presentationml/2006/ole">
            <p:oleObj spid="_x0000_s84993" name="Equation" r:id="rId3" imgW="13968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Angle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 rough reasoning for this (see Kenny Erleben’s master’s thesis or Advanced Character Animation for full details)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0200" y="3200400"/>
          <a:ext cx="4760846" cy="2911475"/>
        </p:xfrm>
        <a:graphic>
          <a:graphicData uri="http://schemas.openxmlformats.org/presentationml/2006/ole">
            <p:oleObj spid="_x0000_s6146" name="Equation" r:id="rId3" imgW="1993680" imgH="121896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927600" y="4762500"/>
          <a:ext cx="114300" cy="215900"/>
        </p:xfrm>
        <a:graphic>
          <a:graphicData uri="http://schemas.openxmlformats.org/presentationml/2006/ole">
            <p:oleObj spid="_x0000_s6147" name="Equation" r:id="rId4" imgW="114120" imgH="2156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Angle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represent the two rotations that need to be aligned as two Quaternions and solve as such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77888" y="2819400"/>
          <a:ext cx="4914900" cy="3373438"/>
        </p:xfrm>
        <a:graphic>
          <a:graphicData uri="http://schemas.openxmlformats.org/presentationml/2006/ole">
            <p:oleObj spid="_x0000_s7170" name="Equation" r:id="rId3" imgW="2349360" imgH="16128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Weld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weld is nothing more than a Position Joint combined with a Fixed Angle Joint</a:t>
            </a:r>
          </a:p>
          <a:p>
            <a:r>
              <a:rPr lang="en-US" dirty="0" smtClean="0"/>
              <a:t>Although welds are useful, try to avoid them when possible</a:t>
            </a:r>
          </a:p>
          <a:p>
            <a:pPr lvl="1"/>
            <a:r>
              <a:rPr lang="en-US" dirty="0" smtClean="0"/>
              <a:t>Compositing achieves the same thing and is far quicker</a:t>
            </a:r>
          </a:p>
          <a:p>
            <a:pPr lvl="1"/>
            <a:r>
              <a:rPr lang="en-US" dirty="0" smtClean="0"/>
              <a:t>It might even be better to composite and measure forces for breaking rather than welds</a:t>
            </a:r>
          </a:p>
          <a:p>
            <a:r>
              <a:rPr lang="en-US" dirty="0" smtClean="0"/>
              <a:t>However, welds are useful for quick connections</a:t>
            </a:r>
          </a:p>
          <a:p>
            <a:pPr lvl="1"/>
            <a:r>
              <a:rPr lang="en-US" dirty="0" smtClean="0"/>
              <a:t>Characters picking things up</a:t>
            </a:r>
          </a:p>
          <a:p>
            <a:pPr lvl="1"/>
            <a:r>
              <a:rPr lang="en-US" dirty="0" smtClean="0"/>
              <a:t>In game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limit?</a:t>
            </a:r>
          </a:p>
          <a:p>
            <a:pPr lvl="1"/>
            <a:r>
              <a:rPr lang="en-US" dirty="0" smtClean="0"/>
              <a:t>A constraint that is only active under certain conditions</a:t>
            </a:r>
          </a:p>
          <a:p>
            <a:pPr lvl="1"/>
            <a:r>
              <a:rPr lang="en-US" dirty="0" smtClean="0"/>
              <a:t>Has a max and min force that can be applied</a:t>
            </a:r>
          </a:p>
          <a:p>
            <a:r>
              <a:rPr lang="en-US" dirty="0" smtClean="0"/>
              <a:t>We can add a limit to any constraint we’ve already looked 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Example - Rope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Rope is a Stick Joint with a limit</a:t>
            </a:r>
          </a:p>
          <a:p>
            <a:r>
              <a:rPr lang="en-US" dirty="0" smtClean="0"/>
              <a:t>If distance &gt; min and distance &lt; max, do nothing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Solve the Stick Joint as normal</a:t>
            </a:r>
          </a:p>
          <a:p>
            <a:pPr lvl="1"/>
            <a:r>
              <a:rPr lang="en-US" dirty="0" smtClean="0"/>
              <a:t>However, we need to now clamp our bounds</a:t>
            </a:r>
          </a:p>
          <a:p>
            <a:pPr lvl="2"/>
            <a:r>
              <a:rPr lang="en-US" dirty="0" smtClean="0"/>
              <a:t>A rope at it’s max can only get shorter, not longer</a:t>
            </a:r>
          </a:p>
          <a:p>
            <a:pPr lvl="1"/>
            <a:r>
              <a:rPr lang="en-US" dirty="0" smtClean="0"/>
              <a:t>At the max, clamp from –Inf to 0</a:t>
            </a:r>
          </a:p>
          <a:p>
            <a:pPr lvl="1"/>
            <a:r>
              <a:rPr lang="en-US" dirty="0" smtClean="0"/>
              <a:t>At the min clamp from 0 to +Inf</a:t>
            </a:r>
          </a:p>
          <a:p>
            <a:r>
              <a:rPr lang="en-US" dirty="0" smtClean="0"/>
              <a:t>Also need to apply Baumgarte</a:t>
            </a:r>
          </a:p>
          <a:p>
            <a:pPr lvl="1"/>
            <a:r>
              <a:rPr lang="en-US" dirty="0" smtClean="0"/>
              <a:t>Unlike a stick, we don’t have a desired length</a:t>
            </a:r>
          </a:p>
          <a:p>
            <a:pPr lvl="1"/>
            <a:r>
              <a:rPr lang="en-US" dirty="0" smtClean="0"/>
              <a:t>Use the min/max value as the desired length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motor is a constraint that does work</a:t>
            </a:r>
          </a:p>
          <a:p>
            <a:pPr lvl="1"/>
            <a:r>
              <a:rPr lang="en-US" dirty="0" smtClean="0"/>
              <a:t>Remember b? Here’s where it does more than Baumgarte correction</a:t>
            </a:r>
          </a:p>
          <a:p>
            <a:r>
              <a:rPr lang="en-US" dirty="0" smtClean="0"/>
              <a:t>A motor is a normal constraint with a Jacobian, it just has a non-zero b term</a:t>
            </a:r>
          </a:p>
          <a:p>
            <a:pPr lvl="1"/>
            <a:r>
              <a:rPr lang="en-US" dirty="0" smtClean="0"/>
              <a:t>Motors are usually defined as a velocity constraint</a:t>
            </a:r>
          </a:p>
          <a:p>
            <a:pPr lvl="1"/>
            <a:r>
              <a:rPr lang="en-US" dirty="0" smtClean="0"/>
              <a:t>Not trying to constrain position but velocity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What does this motor constraint mean?</a:t>
            </a:r>
          </a:p>
          <a:p>
            <a:pPr lvl="1"/>
            <a:r>
              <a:rPr lang="en-US" dirty="0" smtClean="0"/>
              <a:t>The two objects should spin oppositely around the x-axis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now solve as normal with our Jacobian and b</a:t>
            </a:r>
          </a:p>
          <a:p>
            <a:pPr lvl="1"/>
            <a:r>
              <a:rPr lang="en-US" dirty="0" smtClean="0"/>
              <a:t>b is the desired relative speed</a:t>
            </a:r>
          </a:p>
          <a:p>
            <a:r>
              <a:rPr lang="en-US" dirty="0" smtClean="0"/>
              <a:t>However, real motors aren’t capable of infinite strength</a:t>
            </a:r>
          </a:p>
          <a:p>
            <a:pPr lvl="1"/>
            <a:r>
              <a:rPr lang="en-US" dirty="0" smtClean="0"/>
              <a:t>Add a min and max force value</a:t>
            </a:r>
          </a:p>
          <a:p>
            <a:pPr lvl="1"/>
            <a:r>
              <a:rPr lang="en-US" dirty="0" smtClean="0"/>
              <a:t>When solving for lambda, clamp the accumulated impulse between the min and max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98700" y="1676400"/>
          <a:ext cx="3565525" cy="517525"/>
        </p:xfrm>
        <a:graphic>
          <a:graphicData uri="http://schemas.openxmlformats.org/presentationml/2006/ole">
            <p:oleObj spid="_x0000_s47105" name="Equation" r:id="rId3" imgW="1574640" imgH="228600" progId="Equation.3">
              <p:embed/>
            </p:oleObj>
          </a:graphicData>
        </a:graphic>
      </p:graphicFrame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378075" y="2971800"/>
          <a:ext cx="2874963" cy="920750"/>
        </p:xfrm>
        <a:graphic>
          <a:graphicData uri="http://schemas.openxmlformats.org/presentationml/2006/ole">
            <p:oleObj spid="_x0000_s47106" name="Equation" r:id="rId4" imgW="12697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–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constraint?</a:t>
            </a:r>
          </a:p>
          <a:p>
            <a:pPr lvl="1"/>
            <a:r>
              <a:rPr lang="en-US" dirty="0" smtClean="0"/>
              <a:t>A scalar equation equal to zero</a:t>
            </a:r>
          </a:p>
          <a:p>
            <a:pPr lvl="1"/>
            <a:r>
              <a:rPr lang="en-US" dirty="0" smtClean="0"/>
              <a:t>Usually in terms of an object’s position or velocity</a:t>
            </a:r>
          </a:p>
          <a:p>
            <a:pPr lvl="1"/>
            <a:r>
              <a:rPr lang="en-US" dirty="0" smtClean="0"/>
              <a:t>Generally between a pair of objects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From a position constraint, we can find the velocity constraint</a:t>
            </a:r>
          </a:p>
          <a:p>
            <a:endParaRPr lang="en-US" dirty="0" smtClean="0"/>
          </a:p>
          <a:p>
            <a:r>
              <a:rPr lang="en-US" dirty="0" smtClean="0"/>
              <a:t>From this we can determine what the Jacobian 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2438400" y="3581400"/>
          <a:ext cx="2774950" cy="530225"/>
        </p:xfrm>
        <a:graphic>
          <a:graphicData uri="http://schemas.openxmlformats.org/presentationml/2006/ole">
            <p:oleObj spid="_x0000_s9217" name="Equation" r:id="rId3" imgW="1130040" imgH="215640" progId="Equation.3">
              <p:embed/>
            </p:oleObj>
          </a:graphicData>
        </a:graphic>
      </p:graphicFrame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14600" y="4724400"/>
          <a:ext cx="2774950" cy="560387"/>
        </p:xfrm>
        <a:graphic>
          <a:graphicData uri="http://schemas.openxmlformats.org/presentationml/2006/ole">
            <p:oleObj spid="_x0000_s9218" name="Equation" r:id="rId4" imgW="1130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get to the two more complicated joints, both to implement and to understand</a:t>
            </a:r>
          </a:p>
          <a:p>
            <a:pPr lvl="1"/>
            <a:r>
              <a:rPr lang="en-US" dirty="0" smtClean="0"/>
              <a:t>Revolute – Commonly called a hinge</a:t>
            </a:r>
          </a:p>
          <a:p>
            <a:pPr lvl="1"/>
            <a:r>
              <a:rPr lang="en-US" dirty="0" smtClean="0"/>
              <a:t>Prismatic – Commonly called a slider</a:t>
            </a:r>
          </a:p>
          <a:p>
            <a:r>
              <a:rPr lang="en-US" dirty="0" smtClean="0"/>
              <a:t>Both are joints that leave only 1 D.O.F.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only allow the two attached objects to rotate about 1 axis</a:t>
            </a:r>
          </a:p>
          <a:p>
            <a:pPr lvl="1"/>
            <a:r>
              <a:rPr lang="en-US" dirty="0" smtClean="0"/>
              <a:t>Restrict all 3 linear D.O.F.</a:t>
            </a:r>
          </a:p>
          <a:p>
            <a:pPr lvl="1"/>
            <a:r>
              <a:rPr lang="en-US" dirty="0" smtClean="0"/>
              <a:t>Allow only 1 angular D.O.F.</a:t>
            </a:r>
          </a:p>
          <a:p>
            <a:r>
              <a:rPr lang="en-US" dirty="0" smtClean="0"/>
              <a:t>For the 3 linear axes, we can just reuse the position constraint from before</a:t>
            </a:r>
          </a:p>
          <a:p>
            <a:r>
              <a:rPr lang="en-US" dirty="0" smtClean="0"/>
              <a:t>Now we just have to take care of the angular constraints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revolute, we have some axis, s, that we want to allow rotation on</a:t>
            </a:r>
          </a:p>
          <a:p>
            <a:pPr lvl="1"/>
            <a:r>
              <a:rPr lang="en-US" dirty="0" smtClean="0"/>
              <a:t>This follows then, that we want to remove rotation on two axes perpendicular to s</a:t>
            </a:r>
          </a:p>
          <a:p>
            <a:pPr lvl="1"/>
            <a:r>
              <a:rPr lang="en-US" dirty="0" smtClean="0"/>
              <a:t>Define t</a:t>
            </a:r>
            <a:r>
              <a:rPr lang="en-US" baseline="-25000" dirty="0" smtClean="0"/>
              <a:t>1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to be two arbitrary axes that are orthonormal to s and to each other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33513" y="4405313"/>
          <a:ext cx="5403850" cy="552450"/>
        </p:xfrm>
        <a:graphic>
          <a:graphicData uri="http://schemas.openxmlformats.org/presentationml/2006/ole">
            <p:oleObj spid="_x0000_s28674" name="Equation" r:id="rId3" imgW="223488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angular constraints are then defined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 Jacobians are therefore</a:t>
            </a:r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209800" y="2438400"/>
          <a:ext cx="3094804" cy="1033464"/>
        </p:xfrm>
        <a:graphic>
          <a:graphicData uri="http://schemas.openxmlformats.org/presentationml/2006/ole">
            <p:oleObj spid="_x0000_s29698" name="Equation" r:id="rId3" imgW="1447560" imgH="482400" progId="Equation.3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286000" y="4419600"/>
          <a:ext cx="2660932" cy="1033463"/>
        </p:xfrm>
        <a:graphic>
          <a:graphicData uri="http://schemas.openxmlformats.org/presentationml/2006/ole">
            <p:oleObj spid="_x0000_s29699" name="Equation" r:id="rId4" imgW="1244520" imgH="4824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- Baumgarte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compute our Baumgarte is similar to the angle constraint</a:t>
            </a:r>
          </a:p>
          <a:p>
            <a:r>
              <a:rPr lang="en-US" dirty="0" smtClean="0"/>
              <a:t>Define our two free axes in each object’s local space</a:t>
            </a:r>
          </a:p>
          <a:p>
            <a:pPr lvl="1"/>
            <a:r>
              <a:rPr lang="en-US" dirty="0" smtClean="0"/>
              <a:t>Each frame, bring them to the world</a:t>
            </a:r>
          </a:p>
          <a:p>
            <a:pPr lvl="1"/>
            <a:r>
              <a:rPr lang="en-US" dirty="0" smtClean="0"/>
              <a:t>Then define the error between them as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that, we just project our error onto the constraint axes to get the Baumgarte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19400" y="3873500"/>
          <a:ext cx="1765300" cy="515938"/>
        </p:xfrm>
        <a:graphic>
          <a:graphicData uri="http://schemas.openxmlformats.org/presentationml/2006/ole">
            <p:oleObj spid="_x0000_s30723" name="Equation" r:id="rId3" imgW="825480" imgH="241200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298700" y="5292725"/>
          <a:ext cx="2797175" cy="1031875"/>
        </p:xfrm>
        <a:graphic>
          <a:graphicData uri="http://schemas.openxmlformats.org/presentationml/2006/ole">
            <p:oleObj spid="_x0000_s30725" name="Equation" r:id="rId4" imgW="1307880" imgH="4824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-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revolute is commonly used for a car wheel</a:t>
            </a:r>
          </a:p>
          <a:p>
            <a:pPr lvl="1"/>
            <a:r>
              <a:rPr lang="en-US" dirty="0" smtClean="0"/>
              <a:t>We want to make the wheel turn with a motor</a:t>
            </a:r>
          </a:p>
          <a:p>
            <a:r>
              <a:rPr lang="en-US" dirty="0" smtClean="0"/>
              <a:t>What would be the Motor Constraint for a revolute?</a:t>
            </a:r>
          </a:p>
          <a:p>
            <a:pPr lvl="1"/>
            <a:r>
              <a:rPr lang="en-US" dirty="0" smtClean="0"/>
              <a:t>Well, we want to force rotation about the free axis, so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Therefore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Apart from that, we solve the motor normally</a:t>
            </a:r>
          </a:p>
          <a:p>
            <a:pPr lvl="2"/>
            <a:r>
              <a:rPr lang="en-US" dirty="0" smtClean="0"/>
              <a:t>Don’t forget force limits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182812" y="3589075"/>
          <a:ext cx="3836988" cy="501025"/>
        </p:xfrm>
        <a:graphic>
          <a:graphicData uri="http://schemas.openxmlformats.org/presentationml/2006/ole">
            <p:oleObj spid="_x0000_s31746" name="Equation" r:id="rId3" imgW="1854000" imgH="241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200175" y="4363450"/>
          <a:ext cx="3148121" cy="493713"/>
        </p:xfrm>
        <a:graphic>
          <a:graphicData uri="http://schemas.openxmlformats.org/presentationml/2006/ole">
            <p:oleObj spid="_x0000_s31748" name="Equation" r:id="rId4" imgW="1460160" imgH="228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-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an angular limit is actually quite tricky</a:t>
            </a:r>
          </a:p>
          <a:p>
            <a:r>
              <a:rPr lang="en-US" dirty="0" smtClean="0"/>
              <a:t>The Jacobian is easy, it is the same as the motor</a:t>
            </a:r>
          </a:p>
          <a:p>
            <a:r>
              <a:rPr lang="en-US" dirty="0" smtClean="0"/>
              <a:t>But how do we get the angle of a hinge?</a:t>
            </a:r>
          </a:p>
          <a:p>
            <a:pPr lvl="1"/>
            <a:r>
              <a:rPr lang="en-US" dirty="0" smtClean="0"/>
              <a:t>Not easy at all</a:t>
            </a:r>
          </a:p>
          <a:p>
            <a:r>
              <a:rPr lang="en-US" dirty="0" smtClean="0"/>
              <a:t>Instead, use the orientations of the objects to get the hinge angle</a:t>
            </a:r>
          </a:p>
          <a:p>
            <a:r>
              <a:rPr lang="en-US" dirty="0" smtClean="0"/>
              <a:t>Now we have to figure out what the error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-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some initial relative orientation as zero degrees</a:t>
            </a:r>
          </a:p>
          <a:p>
            <a:endParaRPr lang="en-US" dirty="0" smtClean="0"/>
          </a:p>
          <a:p>
            <a:r>
              <a:rPr lang="en-US" dirty="0" smtClean="0"/>
              <a:t>Before solving each frame, compute the current delta</a:t>
            </a:r>
          </a:p>
          <a:p>
            <a:endParaRPr lang="en-US" dirty="0" smtClean="0"/>
          </a:p>
          <a:p>
            <a:r>
              <a:rPr lang="en-US" dirty="0" smtClean="0"/>
              <a:t>Compute the angle rotation between these, this is the error</a:t>
            </a:r>
          </a:p>
          <a:p>
            <a:endParaRPr lang="en-US" dirty="0" smtClean="0"/>
          </a:p>
          <a:p>
            <a:r>
              <a:rPr lang="en-US" dirty="0" smtClean="0"/>
              <a:t>We now have a quaternion representing our error, we just have to get the angle from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35263" y="2132800"/>
          <a:ext cx="2114550" cy="692150"/>
        </p:xfrm>
        <a:graphic>
          <a:graphicData uri="http://schemas.openxmlformats.org/presentationml/2006/ole">
            <p:oleObj spid="_x0000_s95234" name="Equation" r:id="rId3" imgW="736560" imgH="241200" progId="Equation.3">
              <p:embed/>
            </p:oleObj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782888" y="3030538"/>
          <a:ext cx="2187575" cy="728662"/>
        </p:xfrm>
        <a:graphic>
          <a:graphicData uri="http://schemas.openxmlformats.org/presentationml/2006/ole">
            <p:oleObj spid="_x0000_s95235" name="Equation" r:id="rId4" imgW="761760" imgH="253800" progId="Equation.3">
              <p:embed/>
            </p:oleObj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2667000" y="4257575"/>
          <a:ext cx="2333625" cy="728663"/>
        </p:xfrm>
        <a:graphic>
          <a:graphicData uri="http://schemas.openxmlformats.org/presentationml/2006/ole">
            <p:oleObj spid="_x0000_s95236" name="Equation" r:id="rId5" imgW="8125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-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How do we get the angle, well we know a quaternion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we can solve for</a:t>
            </a:r>
          </a:p>
          <a:p>
            <a:r>
              <a:rPr lang="en-US" dirty="0" smtClean="0"/>
              <a:t>This will gives us the range </a:t>
            </a:r>
          </a:p>
          <a:p>
            <a:r>
              <a:rPr lang="en-US" dirty="0" smtClean="0"/>
              <a:t>Have to convert to our desired range of </a:t>
            </a:r>
          </a:p>
          <a:p>
            <a:r>
              <a:rPr lang="en-US" dirty="0" smtClean="0"/>
              <a:t>First, if    is greater than   , then subtract 2   from it</a:t>
            </a:r>
          </a:p>
          <a:p>
            <a:r>
              <a:rPr lang="en-US" dirty="0" smtClean="0"/>
              <a:t>Second, the u of our quaternion may be the wrong way</a:t>
            </a:r>
          </a:p>
          <a:p>
            <a:pPr lvl="1"/>
            <a:r>
              <a:rPr lang="en-US" dirty="0" smtClean="0"/>
              <a:t>Pass in the motor axis and bring it into obj1’s space</a:t>
            </a:r>
          </a:p>
          <a:p>
            <a:pPr lvl="1"/>
            <a:r>
              <a:rPr lang="en-US" dirty="0" smtClean="0"/>
              <a:t>If                              then negate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936984" y="2057400"/>
          <a:ext cx="4616216" cy="981075"/>
        </p:xfrm>
        <a:graphic>
          <a:graphicData uri="http://schemas.openxmlformats.org/presentationml/2006/ole">
            <p:oleObj spid="_x0000_s96258" name="Equation" r:id="rId3" imgW="2145960" imgH="457200" progId="Equation.3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505200" y="3028750"/>
          <a:ext cx="2189162" cy="511175"/>
        </p:xfrm>
        <a:graphic>
          <a:graphicData uri="http://schemas.openxmlformats.org/presentationml/2006/ole">
            <p:oleObj spid="_x0000_s96259" name="Equation" r:id="rId4" imgW="977760" imgH="228600" progId="Equation.3">
              <p:embed/>
            </p:oleObj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4648200" y="3534075"/>
          <a:ext cx="909637" cy="482600"/>
        </p:xfrm>
        <a:graphic>
          <a:graphicData uri="http://schemas.openxmlformats.org/presentationml/2006/ole">
            <p:oleObj spid="_x0000_s96260" name="Equation" r:id="rId5" imgW="406080" imgH="215640" progId="Equation.3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6313375" y="3975500"/>
          <a:ext cx="1079500" cy="482600"/>
        </p:xfrm>
        <a:graphic>
          <a:graphicData uri="http://schemas.openxmlformats.org/presentationml/2006/ole">
            <p:oleObj spid="_x0000_s96261" name="Equation" r:id="rId6" imgW="482400" imgH="215640" progId="Equation.3">
              <p:embed/>
            </p:oleObj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428005" y="5836025"/>
          <a:ext cx="2216150" cy="482600"/>
        </p:xfrm>
        <a:graphic>
          <a:graphicData uri="http://schemas.openxmlformats.org/presentationml/2006/ole">
            <p:oleObj spid="_x0000_s96262" name="Equation" r:id="rId7" imgW="990360" imgH="215640" progId="Equation.3">
              <p:embed/>
            </p:oleObj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847250" y="4515050"/>
          <a:ext cx="284163" cy="396875"/>
        </p:xfrm>
        <a:graphic>
          <a:graphicData uri="http://schemas.openxmlformats.org/presentationml/2006/ole">
            <p:oleObj spid="_x0000_s96263" name="Equation" r:id="rId8" imgW="126720" imgH="177480" progId="Equation.3">
              <p:embed/>
            </p:oleObj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29500" y="4591250"/>
          <a:ext cx="312737" cy="311150"/>
        </p:xfrm>
        <a:graphic>
          <a:graphicData uri="http://schemas.openxmlformats.org/presentationml/2006/ole">
            <p:oleObj spid="_x0000_s96264" name="Equation" r:id="rId9" imgW="139680" imgH="139680" progId="Equation.3">
              <p:embed/>
            </p:oleObj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677525" y="4591250"/>
          <a:ext cx="312738" cy="311150"/>
        </p:xfrm>
        <a:graphic>
          <a:graphicData uri="http://schemas.openxmlformats.org/presentationml/2006/ole">
            <p:oleObj spid="_x0000_s96265" name="Equation" r:id="rId10" imgW="139680" imgH="139680" progId="Equation.3">
              <p:embed/>
            </p:oleObj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5248835" y="5867400"/>
          <a:ext cx="284163" cy="396875"/>
        </p:xfrm>
        <a:graphic>
          <a:graphicData uri="http://schemas.openxmlformats.org/presentationml/2006/ole">
            <p:oleObj spid="_x0000_s96266" name="Equation" r:id="rId11" imgW="1267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a prismatic, is to allow linear movement about only 1 axis</a:t>
            </a:r>
          </a:p>
          <a:p>
            <a:pPr lvl="1"/>
            <a:r>
              <a:rPr lang="en-US" dirty="0" smtClean="0"/>
              <a:t>All 3 angular D.O.F. are constrained</a:t>
            </a:r>
          </a:p>
          <a:p>
            <a:pPr lvl="1"/>
            <a:r>
              <a:rPr lang="en-US" dirty="0" smtClean="0"/>
              <a:t>Allow only 1 linear D.O.F.</a:t>
            </a:r>
          </a:p>
          <a:p>
            <a:r>
              <a:rPr lang="en-US" dirty="0" smtClean="0"/>
              <a:t>For the 3 angular constraints, we can just reuse the fixed angle joint from before </a:t>
            </a:r>
          </a:p>
          <a:p>
            <a:r>
              <a:rPr lang="en-US" dirty="0" smtClean="0"/>
              <a:t>Now we just have to formulate the two linear constraints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- Jacobian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Jacobian is determined by inspection from the velocity constraint</a:t>
            </a:r>
          </a:p>
          <a:p>
            <a:endParaRPr lang="en-US" dirty="0" smtClean="0"/>
          </a:p>
          <a:p>
            <a:r>
              <a:rPr lang="en-US" dirty="0" smtClean="0"/>
              <a:t>Represented mathematically as a </a:t>
            </a:r>
          </a:p>
          <a:p>
            <a:pPr>
              <a:buNone/>
            </a:pPr>
            <a:r>
              <a:rPr lang="en-US" dirty="0" smtClean="0"/>
              <a:t>   1x12 matrix or a Vec4 of Vec3’s</a:t>
            </a:r>
          </a:p>
          <a:p>
            <a:pPr lvl="1"/>
            <a:r>
              <a:rPr lang="en-US" dirty="0" smtClean="0"/>
              <a:t>V is the velocity vector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It is the best “axis” to solve on</a:t>
            </a:r>
          </a:p>
          <a:p>
            <a:pPr lvl="1"/>
            <a:r>
              <a:rPr lang="en-US" dirty="0" smtClean="0"/>
              <a:t>It is a transformation to the constraint’s space</a:t>
            </a:r>
          </a:p>
          <a:p>
            <a:pPr lvl="1"/>
            <a:r>
              <a:rPr lang="en-US" dirty="0" smtClean="0"/>
              <a:t>It is the direction of our impulse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679700" y="2514600"/>
          <a:ext cx="2413000" cy="568325"/>
        </p:xfrm>
        <a:graphic>
          <a:graphicData uri="http://schemas.openxmlformats.org/presentationml/2006/ole">
            <p:oleObj spid="_x0000_s53250" name="Equation" r:id="rId3" imgW="863280" imgH="20304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562600" y="2590800"/>
          <a:ext cx="1263650" cy="1990725"/>
        </p:xfrm>
        <a:graphic>
          <a:graphicData uri="http://schemas.openxmlformats.org/presentationml/2006/ole">
            <p:oleObj spid="_x0000_s53251" name="Equation" r:id="rId4" imgW="596880" imgH="939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7010400" y="2743200"/>
          <a:ext cx="1192213" cy="1836737"/>
        </p:xfrm>
        <a:graphic>
          <a:graphicData uri="http://schemas.openxmlformats.org/presentationml/2006/ole">
            <p:oleObj spid="_x0000_s53252" name="Equation" r:id="rId5" imgW="60948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some axis, s, that we want to allow linear movement on</a:t>
            </a:r>
          </a:p>
          <a:p>
            <a:pPr lvl="1"/>
            <a:r>
              <a:rPr lang="en-US" dirty="0" smtClean="0"/>
              <a:t>We want to remove linear movement on 2 axes perpendicular to s</a:t>
            </a:r>
          </a:p>
          <a:p>
            <a:pPr lvl="1"/>
            <a:r>
              <a:rPr lang="en-US" dirty="0" smtClean="0"/>
              <a:t>Call these 2 axes t</a:t>
            </a:r>
            <a:r>
              <a:rPr lang="en-US" baseline="-25000" dirty="0" smtClean="0"/>
              <a:t>1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Sound familiar?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clearly this is just the same as the Revolute Constraint, but with a linear axis, right?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Unfortunately, the math doesn’t work this easily</a:t>
            </a:r>
          </a:p>
          <a:p>
            <a:pPr lvl="1"/>
            <a:r>
              <a:rPr lang="en-US" dirty="0" smtClean="0"/>
              <a:t>We have to deal with the derivative of t</a:t>
            </a:r>
            <a:r>
              <a:rPr lang="en-US" baseline="-25000" dirty="0" smtClean="0"/>
              <a:t>1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073630" y="3039176"/>
          <a:ext cx="4946170" cy="477838"/>
        </p:xfrm>
        <a:graphic>
          <a:graphicData uri="http://schemas.openxmlformats.org/presentationml/2006/ole">
            <p:oleObj spid="_x0000_s32770" name="Equation" r:id="rId3" imgW="2361960" imgH="22860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066800" y="2581975"/>
          <a:ext cx="2860739" cy="482600"/>
        </p:xfrm>
        <a:graphic>
          <a:graphicData uri="http://schemas.openxmlformats.org/presentationml/2006/ole">
            <p:oleObj spid="_x0000_s32772" name="Equation" r:id="rId4" imgW="1358640" imgH="228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Joint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38200" y="2057400"/>
          <a:ext cx="7108145" cy="3827462"/>
        </p:xfrm>
        <a:graphic>
          <a:graphicData uri="http://schemas.openxmlformats.org/presentationml/2006/ole">
            <p:oleObj spid="_x0000_s33794" name="Equation" r:id="rId3" imgW="3136680" imgH="168876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after taking the derivative of t</a:t>
            </a:r>
            <a:r>
              <a:rPr lang="en-US" baseline="-25000" dirty="0" smtClean="0"/>
              <a:t>1</a:t>
            </a:r>
            <a:r>
              <a:rPr lang="en-US" dirty="0" smtClean="0"/>
              <a:t> into account, we get</a:t>
            </a:r>
          </a:p>
          <a:p>
            <a:endParaRPr lang="en-US" dirty="0" smtClean="0"/>
          </a:p>
          <a:p>
            <a:r>
              <a:rPr lang="en-US" dirty="0" smtClean="0"/>
              <a:t>Notice anything odd?</a:t>
            </a:r>
          </a:p>
          <a:p>
            <a:pPr lvl="1"/>
            <a:r>
              <a:rPr lang="en-US" dirty="0" smtClean="0"/>
              <a:t>The angular portions of this constraint are not symmetric</a:t>
            </a:r>
          </a:p>
          <a:p>
            <a:r>
              <a:rPr lang="en-US" dirty="0" smtClean="0"/>
              <a:t>This basically assumes that one of the objects is stationary</a:t>
            </a:r>
          </a:p>
          <a:p>
            <a:pPr lvl="1"/>
            <a:r>
              <a:rPr lang="en-US" dirty="0" smtClean="0"/>
              <a:t>Not what we want</a:t>
            </a:r>
          </a:p>
          <a:p>
            <a:r>
              <a:rPr lang="en-US" dirty="0" smtClean="0"/>
              <a:t>So what do we do?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34818" name="Content Placeholder 3"/>
          <p:cNvGraphicFramePr>
            <a:graphicFrameLocks noChangeAspect="1"/>
          </p:cNvGraphicFramePr>
          <p:nvPr/>
        </p:nvGraphicFramePr>
        <p:xfrm>
          <a:off x="1910222" y="2238375"/>
          <a:ext cx="4490578" cy="504825"/>
        </p:xfrm>
        <a:graphic>
          <a:graphicData uri="http://schemas.openxmlformats.org/presentationml/2006/ole">
            <p:oleObj spid="_x0000_s34818" name="Equation" r:id="rId3" imgW="20318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redefine the velocity to be in terms of the slider itself, not just one object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doing this, we can redefine our constraint as a velocity constraint using the slider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981200" y="2743200"/>
          <a:ext cx="3965575" cy="1763971"/>
        </p:xfrm>
        <a:graphic>
          <a:graphicData uri="http://schemas.openxmlformats.org/presentationml/2006/ole">
            <p:oleObj spid="_x0000_s35843" name="Equation" r:id="rId3" imgW="148572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Joint -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965325" y="1905000"/>
          <a:ext cx="4224338" cy="4191000"/>
        </p:xfrm>
        <a:graphic>
          <a:graphicData uri="http://schemas.openxmlformats.org/presentationml/2006/ole">
            <p:oleObj spid="_x0000_s58370" name="Equation" r:id="rId3" imgW="1600200" imgH="1587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 we change our linear constraints</a:t>
            </a:r>
          </a:p>
          <a:p>
            <a:pPr lvl="1"/>
            <a:r>
              <a:rPr lang="en-US" dirty="0" smtClean="0"/>
              <a:t>We want to remove all velocity on the axes t</a:t>
            </a:r>
            <a:r>
              <a:rPr lang="en-US" baseline="-25000" dirty="0" smtClean="0"/>
              <a:t>1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 lvl="1"/>
            <a:endParaRPr lang="en-US" baseline="-25000" dirty="0" smtClean="0"/>
          </a:p>
          <a:p>
            <a:pPr lvl="1"/>
            <a:endParaRPr lang="en-US" baseline="-25000" dirty="0" smtClean="0"/>
          </a:p>
          <a:p>
            <a:pPr lvl="1"/>
            <a:endParaRPr lang="en-US" baseline="-25000" dirty="0" smtClean="0"/>
          </a:p>
          <a:p>
            <a:endParaRPr lang="en-US" baseline="-25000" dirty="0" smtClean="0"/>
          </a:p>
          <a:p>
            <a:r>
              <a:rPr lang="en-US" dirty="0" smtClean="0"/>
              <a:t>Which when expanded gives the Jacobians</a:t>
            </a:r>
            <a:endParaRPr lang="en-US" baseline="-25000" dirty="0" smtClean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72625" y="2715125"/>
          <a:ext cx="2550902" cy="1089025"/>
        </p:xfrm>
        <a:graphic>
          <a:graphicData uri="http://schemas.openxmlformats.org/presentationml/2006/ole">
            <p:oleObj spid="_x0000_s36866" name="Equation" r:id="rId3" imgW="1130040" imgH="482400" progId="Equation.3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447800" y="4419600"/>
          <a:ext cx="4302238" cy="2079625"/>
        </p:xfrm>
        <a:graphic>
          <a:graphicData uri="http://schemas.openxmlformats.org/presentationml/2006/ole">
            <p:oleObj spid="_x0000_s36867" name="Equation" r:id="rId4" imgW="1942920" imgH="939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Prismatic - Baumgarte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Prismatic Joint has a weird calculation to get the Baumgarte</a:t>
            </a:r>
          </a:p>
          <a:p>
            <a:pPr lvl="1"/>
            <a:r>
              <a:rPr lang="en-US" dirty="0" smtClean="0"/>
              <a:t>We keep the initial slider axis in obj</a:t>
            </a:r>
            <a:r>
              <a:rPr lang="en-US" baseline="-25000" dirty="0" smtClean="0"/>
              <a:t>1</a:t>
            </a:r>
            <a:r>
              <a:rPr lang="en-US" dirty="0" smtClean="0"/>
              <a:t> local space</a:t>
            </a:r>
          </a:p>
          <a:p>
            <a:pPr lvl="1"/>
            <a:r>
              <a:rPr lang="en-US" dirty="0" smtClean="0"/>
              <a:t>Every frame, bring it to the world</a:t>
            </a:r>
          </a:p>
          <a:p>
            <a:pPr lvl="1"/>
            <a:r>
              <a:rPr lang="en-US" dirty="0" smtClean="0"/>
              <a:t>Take the current offset, and subtract the initial offset</a:t>
            </a:r>
          </a:p>
          <a:p>
            <a:pPr lvl="1"/>
            <a:r>
              <a:rPr lang="en-US" dirty="0" smtClean="0"/>
              <a:t>If there is no displacement, then this should have no elements along t</a:t>
            </a:r>
            <a:r>
              <a:rPr lang="en-US" baseline="-25000" dirty="0" smtClean="0"/>
              <a:t>1</a:t>
            </a:r>
            <a:r>
              <a:rPr lang="en-US" dirty="0" smtClean="0"/>
              <a:t> or t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So the Baumgarte elements are the projections on these axes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5109885"/>
          <a:ext cx="3055937" cy="1624013"/>
        </p:xfrm>
        <a:graphic>
          <a:graphicData uri="http://schemas.openxmlformats.org/presentationml/2006/ole">
            <p:oleObj spid="_x0000_s37890" name="Equation" r:id="rId3" imgW="1409400" imgH="74916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-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limit the movement on the free axis</a:t>
            </a:r>
          </a:p>
          <a:p>
            <a:pPr lvl="1"/>
            <a:r>
              <a:rPr lang="en-US" dirty="0" smtClean="0"/>
              <a:t>This is just the Jacobian with the motor axis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limit will have a min and max we need to enforce</a:t>
            </a:r>
          </a:p>
          <a:p>
            <a:r>
              <a:rPr lang="en-US" dirty="0" smtClean="0"/>
              <a:t>We can just update our limit with the separation distance projected onto the motor axis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1736544" y="2766312"/>
          <a:ext cx="4210931" cy="900113"/>
        </p:xfrm>
        <a:graphic>
          <a:graphicData uri="http://schemas.openxmlformats.org/presentationml/2006/ole">
            <p:oleObj spid="_x0000_s100354" name="Equation" r:id="rId3" imgW="2019240" imgH="431640" progId="Equation.3">
              <p:embed/>
            </p:oleObj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549525" y="5043488"/>
          <a:ext cx="2089150" cy="479425"/>
        </p:xfrm>
        <a:graphic>
          <a:graphicData uri="http://schemas.openxmlformats.org/presentationml/2006/ole">
            <p:oleObj spid="_x0000_s100355" name="Equation" r:id="rId4" imgW="9396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Prismatic -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motor shares a Jacobian with the limit</a:t>
            </a:r>
          </a:p>
          <a:p>
            <a:pPr lvl="1"/>
            <a:r>
              <a:rPr lang="en-US" dirty="0" smtClean="0"/>
              <a:t>The one caveat is we can remove the angular portions</a:t>
            </a:r>
          </a:p>
          <a:p>
            <a:pPr lvl="1"/>
            <a:r>
              <a:rPr lang="en-US" dirty="0" smtClean="0"/>
              <a:t>Our limit takes out angular movement, so why add it back in?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90725" y="3505200"/>
          <a:ext cx="3646488" cy="571500"/>
        </p:xfrm>
        <a:graphic>
          <a:graphicData uri="http://schemas.openxmlformats.org/presentationml/2006/ole">
            <p:oleObj spid="_x0000_s38915" name="Equation" r:id="rId3" imgW="1460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Refresher – Sequential Impulse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solve constraints iteratively</a:t>
            </a:r>
          </a:p>
          <a:p>
            <a:pPr lvl="1"/>
            <a:r>
              <a:rPr lang="en-US" dirty="0" smtClean="0"/>
              <a:t>Solve one at a time, looping over all constraints</a:t>
            </a:r>
          </a:p>
          <a:p>
            <a:pPr lvl="1"/>
            <a:r>
              <a:rPr lang="en-US" dirty="0" smtClean="0"/>
              <a:t>Do this n times (try 10)</a:t>
            </a:r>
          </a:p>
          <a:p>
            <a:r>
              <a:rPr lang="en-US" dirty="0" smtClean="0"/>
              <a:t>We use impulses because it is easier to deal with friction and contacts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066800" y="4343400"/>
          <a:ext cx="2838450" cy="541338"/>
        </p:xfrm>
        <a:graphic>
          <a:graphicData uri="http://schemas.openxmlformats.org/presentationml/2006/ole">
            <p:oleObj spid="_x0000_s40961" name="Equation" r:id="rId3" imgW="1066680" imgH="203040" progId="Equation.3">
              <p:embed/>
            </p:oleObj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999425" y="5257800"/>
          <a:ext cx="2257425" cy="1189037"/>
        </p:xfrm>
        <a:graphic>
          <a:graphicData uri="http://schemas.openxmlformats.org/presentationml/2006/ole">
            <p:oleObj spid="_x0000_s40962" name="Equation" r:id="rId4" imgW="965160" imgH="50796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191000" y="4038600"/>
          <a:ext cx="2398713" cy="1047750"/>
        </p:xfrm>
        <a:graphic>
          <a:graphicData uri="http://schemas.openxmlformats.org/presentationml/2006/ole">
            <p:oleObj spid="_x0000_s40963" name="Equation" r:id="rId5" imgW="901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might want to map the rotations or translations of two joints together</a:t>
            </a:r>
          </a:p>
          <a:p>
            <a:r>
              <a:rPr lang="en-US" dirty="0" smtClean="0"/>
              <a:t>We can map any combination of Revolute and Prismatic Joint together</a:t>
            </a:r>
          </a:p>
          <a:p>
            <a:r>
              <a:rPr lang="en-US" dirty="0" smtClean="0"/>
              <a:t>What do we need?</a:t>
            </a:r>
          </a:p>
          <a:p>
            <a:pPr lvl="1"/>
            <a:r>
              <a:rPr lang="en-US" dirty="0" smtClean="0"/>
              <a:t>Two  joints(Revolute or Prismatic)</a:t>
            </a:r>
          </a:p>
          <a:p>
            <a:pPr lvl="1"/>
            <a:r>
              <a:rPr lang="en-US" dirty="0" smtClean="0"/>
              <a:t>An object on each constraint</a:t>
            </a:r>
          </a:p>
          <a:p>
            <a:pPr lvl="1"/>
            <a:r>
              <a:rPr lang="en-US" dirty="0" smtClean="0"/>
              <a:t>A gear ratio</a:t>
            </a:r>
          </a:p>
          <a:p>
            <a:pPr lvl="1"/>
            <a:r>
              <a:rPr lang="en-US" dirty="0" smtClean="0"/>
              <a:t>A starting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want to map a gear to spin with a certain ratio</a:t>
            </a:r>
          </a:p>
          <a:p>
            <a:pPr lvl="1"/>
            <a:r>
              <a:rPr lang="en-US" dirty="0" smtClean="0"/>
              <a:t>The constraint for this would be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take this a step further and do the same thing with Prismatic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42975" y="2667000"/>
          <a:ext cx="3916363" cy="1417758"/>
        </p:xfrm>
        <a:graphic>
          <a:graphicData uri="http://schemas.openxmlformats.org/presentationml/2006/ole">
            <p:oleObj spid="_x0000_s111618" name="Equation" r:id="rId3" imgW="1930320" imgH="698400" progId="Equation.3">
              <p:embed/>
            </p:oleObj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676400" y="4886425"/>
          <a:ext cx="3735569" cy="1416050"/>
        </p:xfrm>
        <a:graphic>
          <a:graphicData uri="http://schemas.openxmlformats.org/presentationml/2006/ole">
            <p:oleObj spid="_x0000_s111619" name="Equation" r:id="rId4" imgW="1942920" imgH="73656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6400" y="62319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 is the distance along the motor axis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take this one step further and generalize the gear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J1 and J2 map to either a Revolute or Prismatic</a:t>
            </a:r>
          </a:p>
          <a:p>
            <a:r>
              <a:rPr lang="en-US" dirty="0" smtClean="0"/>
              <a:t>For Revolute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Prismatic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1647525" y="2571550"/>
          <a:ext cx="5424541" cy="1296988"/>
        </p:xfrm>
        <a:graphic>
          <a:graphicData uri="http://schemas.openxmlformats.org/presentationml/2006/ole">
            <p:oleObj spid="_x0000_s112642" name="Equation" r:id="rId3" imgW="2869920" imgH="685800" progId="Equation.3">
              <p:embed/>
            </p:oleObj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371600" y="4953800"/>
          <a:ext cx="3024521" cy="468313"/>
        </p:xfrm>
        <a:graphic>
          <a:graphicData uri="http://schemas.openxmlformats.org/presentationml/2006/ole">
            <p:oleObj spid="_x0000_s112643" name="Equation" r:id="rId4" imgW="1396800" imgH="215640" progId="Equation.3">
              <p:embed/>
            </p:oleObj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371600" y="5867400"/>
          <a:ext cx="2117725" cy="522287"/>
        </p:xfrm>
        <a:graphic>
          <a:graphicData uri="http://schemas.openxmlformats.org/presentationml/2006/ole">
            <p:oleObj spid="_x0000_s112645" name="Equation" r:id="rId5" imgW="977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Strength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vary how strong individual constraints are by artificially limiting the number of iterations it has</a:t>
            </a:r>
          </a:p>
          <a:p>
            <a:r>
              <a:rPr lang="en-US" dirty="0" smtClean="0"/>
              <a:t>We can also affect how strong a constraint is by where it is sorted into the solving</a:t>
            </a:r>
          </a:p>
          <a:p>
            <a:pPr lvl="1"/>
            <a:r>
              <a:rPr lang="en-US" dirty="0" smtClean="0"/>
              <a:t>Last solved constraints are most likely to be satisfied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Increases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now, we have a collection of Joint objects</a:t>
            </a:r>
          </a:p>
          <a:p>
            <a:pPr lvl="1"/>
            <a:r>
              <a:rPr lang="en-US" dirty="0" smtClean="0"/>
              <a:t>These Joints solve themselves</a:t>
            </a:r>
          </a:p>
          <a:p>
            <a:pPr lvl="1"/>
            <a:r>
              <a:rPr lang="en-US" dirty="0" smtClean="0"/>
              <a:t>Lots of virtual function calls</a:t>
            </a:r>
          </a:p>
          <a:p>
            <a:r>
              <a:rPr lang="en-US" dirty="0" smtClean="0"/>
              <a:t>One way to increase speed is to bucket all constraints of a given type together</a:t>
            </a:r>
          </a:p>
          <a:p>
            <a:pPr lvl="1"/>
            <a:r>
              <a:rPr lang="en-US" dirty="0" smtClean="0"/>
              <a:t>By having them bucketed, we can call the actual function instead of the virtual function</a:t>
            </a:r>
          </a:p>
          <a:p>
            <a:r>
              <a:rPr lang="en-US" dirty="0" smtClean="0"/>
              <a:t>While this is a decent technique, it is ultimately not as powerful as generic solving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constraints solve themselves, it would be cool if we could solve them generically</a:t>
            </a:r>
          </a:p>
          <a:p>
            <a:r>
              <a:rPr lang="en-US" dirty="0" smtClean="0"/>
              <a:t>How about we just store the non-changing data in a structure and compute everything else from there?</a:t>
            </a:r>
          </a:p>
          <a:p>
            <a:pPr lvl="1"/>
            <a:r>
              <a:rPr lang="en-US" dirty="0" smtClean="0"/>
              <a:t>From this entry, we can just solve using the generic formulas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However, we have to deal with a few different things to get this to work generically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 descr="ConstraintEn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733800"/>
            <a:ext cx="2743583" cy="1705213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 few problems to deal with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How many constraints does an object have?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Getting the entries from the constraint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Caching the accumulated impulse</a:t>
            </a:r>
          </a:p>
          <a:p>
            <a:pPr marL="484632" indent="-457200"/>
            <a:r>
              <a:rPr lang="en-US" dirty="0" smtClean="0"/>
              <a:t>To deal with these issues, we need an interface of three functions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GetConstraintNumber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GetConstraintEntries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CommitConstraintEntries</a:t>
            </a:r>
          </a:p>
          <a:p>
            <a:pPr marL="484632" indent="-4572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should we store the entries?</a:t>
            </a:r>
          </a:p>
          <a:p>
            <a:pPr lvl="1"/>
            <a:r>
              <a:rPr lang="en-US" dirty="0" smtClean="0"/>
              <a:t>The solver can create an area to fit all constraints</a:t>
            </a:r>
          </a:p>
          <a:p>
            <a:pPr lvl="1"/>
            <a:r>
              <a:rPr lang="en-US" dirty="0" smtClean="0"/>
              <a:t>Afterwards, the solver can sequentially fill out the entries by handing a pointer into the array to each constraint</a:t>
            </a:r>
          </a:p>
          <a:p>
            <a:r>
              <a:rPr lang="en-US" dirty="0" smtClean="0"/>
              <a:t>The solver can now loop over this linear array and solve generically</a:t>
            </a:r>
          </a:p>
          <a:p>
            <a:pPr lvl="1"/>
            <a:r>
              <a:rPr lang="en-US" dirty="0" smtClean="0"/>
              <a:t>Contiguous memory</a:t>
            </a:r>
          </a:p>
          <a:p>
            <a:pPr lvl="1"/>
            <a:r>
              <a:rPr lang="en-US" dirty="0" smtClean="0"/>
              <a:t>Cache coherent</a:t>
            </a:r>
          </a:p>
          <a:p>
            <a:pPr lvl="1"/>
            <a:r>
              <a:rPr lang="en-US" dirty="0" smtClean="0"/>
              <a:t>Good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generic solving, the solver still has to store the accumulated impulse</a:t>
            </a:r>
          </a:p>
          <a:p>
            <a:r>
              <a:rPr lang="en-US" dirty="0" smtClean="0"/>
              <a:t>This impulse has to be stored somewhere for warm starting next frame</a:t>
            </a:r>
          </a:p>
          <a:p>
            <a:r>
              <a:rPr lang="en-US" dirty="0" smtClean="0"/>
              <a:t>The solver has no idea where to map the impulses to</a:t>
            </a:r>
          </a:p>
          <a:p>
            <a:pPr lvl="1"/>
            <a:r>
              <a:rPr lang="en-US" dirty="0" smtClean="0"/>
              <a:t>Have to iterate over the entries in the same order as before</a:t>
            </a:r>
          </a:p>
          <a:p>
            <a:pPr lvl="1"/>
            <a:r>
              <a:rPr lang="en-US" dirty="0" smtClean="0"/>
              <a:t>Pass the entries to the constraint to grab its data</a:t>
            </a:r>
          </a:p>
          <a:p>
            <a:pPr lvl="1"/>
            <a:r>
              <a:rPr lang="en-US" dirty="0" smtClean="0"/>
              <a:t>Advance in the array by the number of entries for this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was just the general idea</a:t>
            </a:r>
          </a:p>
          <a:p>
            <a:r>
              <a:rPr lang="en-US" dirty="0" smtClean="0"/>
              <a:t>Can be taken a lot further by a few different ideas</a:t>
            </a:r>
          </a:p>
          <a:p>
            <a:pPr lvl="1"/>
            <a:r>
              <a:rPr lang="en-US" dirty="0" smtClean="0"/>
              <a:t>Less memory</a:t>
            </a:r>
          </a:p>
          <a:p>
            <a:pPr lvl="1"/>
            <a:r>
              <a:rPr lang="en-US" dirty="0" smtClean="0"/>
              <a:t>SSE</a:t>
            </a:r>
          </a:p>
          <a:p>
            <a:pPr lvl="1"/>
            <a:r>
              <a:rPr lang="en-US" dirty="0" smtClean="0"/>
              <a:t>Efficient ordering</a:t>
            </a:r>
          </a:p>
          <a:p>
            <a:pPr lvl="1"/>
            <a:r>
              <a:rPr lang="en-US" dirty="0" smtClean="0"/>
              <a:t>Reducing cache misses with object references</a:t>
            </a:r>
          </a:p>
          <a:p>
            <a:r>
              <a:rPr lang="en-US" dirty="0" smtClean="0"/>
              <a:t>Will not discuss any of these</a:t>
            </a:r>
          </a:p>
          <a:p>
            <a:pPr lvl="1"/>
            <a:r>
              <a:rPr lang="en-US" dirty="0" smtClean="0"/>
              <a:t>Can ask me more details later</a:t>
            </a:r>
          </a:p>
          <a:p>
            <a:pPr lvl="1"/>
            <a:r>
              <a:rPr lang="en-US" dirty="0" smtClean="0"/>
              <a:t>Also reference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- Baumgarte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only fix velocity, position error accumulates</a:t>
            </a:r>
          </a:p>
          <a:p>
            <a:r>
              <a:rPr lang="en-US" dirty="0" smtClean="0"/>
              <a:t>Feed the error back into the constraint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called a Baumgarte term</a:t>
            </a:r>
          </a:p>
          <a:p>
            <a:r>
              <a:rPr lang="en-US" dirty="0" smtClean="0"/>
              <a:t>     controls how quickly the error is fixed</a:t>
            </a:r>
          </a:p>
          <a:p>
            <a:pPr lvl="1"/>
            <a:r>
              <a:rPr lang="en-US" dirty="0" smtClean="0"/>
              <a:t>Too small of a value won’t converge quickly</a:t>
            </a:r>
          </a:p>
          <a:p>
            <a:pPr lvl="1"/>
            <a:r>
              <a:rPr lang="en-US" dirty="0" smtClean="0"/>
              <a:t>Too large will oscillate</a:t>
            </a:r>
          </a:p>
          <a:p>
            <a:pPr lvl="1"/>
            <a:r>
              <a:rPr lang="en-US" dirty="0" smtClean="0"/>
              <a:t>A good range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53000" y="2971800"/>
          <a:ext cx="1492250" cy="508000"/>
        </p:xfrm>
        <a:graphic>
          <a:graphicData uri="http://schemas.openxmlformats.org/presentationml/2006/ole">
            <p:oleObj spid="_x0000_s110594" name="Equation" r:id="rId3" imgW="596880" imgH="203040" progId="Equation.3">
              <p:embed/>
            </p:oleObj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838200" y="4186520"/>
          <a:ext cx="344021" cy="458695"/>
        </p:xfrm>
        <a:graphic>
          <a:graphicData uri="http://schemas.openxmlformats.org/presentationml/2006/ole">
            <p:oleObj spid="_x0000_s110595" name="Equation" r:id="rId4" imgW="152280" imgH="203040" progId="Equation.3">
              <p:embed/>
            </p:oleObj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375210" y="5334000"/>
          <a:ext cx="1371600" cy="787400"/>
        </p:xfrm>
        <a:graphic>
          <a:graphicData uri="http://schemas.openxmlformats.org/presentationml/2006/ole">
            <p:oleObj spid="_x0000_s110596" name="Equation" r:id="rId5" imgW="685800" imgH="393480" progId="Equation.3">
              <p:embed/>
            </p:oleObj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1752600" y="2895600"/>
          <a:ext cx="2341563" cy="550863"/>
        </p:xfrm>
        <a:graphic>
          <a:graphicData uri="http://schemas.openxmlformats.org/presentationml/2006/ole">
            <p:oleObj spid="_x0000_s110597" name="Equation" r:id="rId6" imgW="863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we solve position error by a Baumgarte term</a:t>
            </a:r>
          </a:p>
          <a:p>
            <a:r>
              <a:rPr lang="en-US" dirty="0" smtClean="0"/>
              <a:t>The Baumgarte fixes error by adding velocity</a:t>
            </a:r>
          </a:p>
          <a:p>
            <a:r>
              <a:rPr lang="en-US" dirty="0" smtClean="0"/>
              <a:t>This causes instability by adding energy to the system</a:t>
            </a:r>
          </a:p>
          <a:p>
            <a:r>
              <a:rPr lang="en-US" dirty="0" smtClean="0"/>
              <a:t>Baumgartes can also fight each other and not solve correctly</a:t>
            </a:r>
          </a:p>
          <a:p>
            <a:r>
              <a:rPr lang="en-US" dirty="0" smtClean="0"/>
              <a:t>We would like to guarantee our constraints get fixed</a:t>
            </a:r>
          </a:p>
          <a:p>
            <a:r>
              <a:rPr lang="en-US" dirty="0" smtClean="0"/>
              <a:t>We can do this by a process called post stabilization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smtClean="0"/>
              <a:t>The idea is to use our constraint solver to solve the position errors</a:t>
            </a:r>
          </a:p>
          <a:p>
            <a:r>
              <a:rPr lang="en-US" dirty="0" smtClean="0"/>
              <a:t>We solved our velocity constraint as</a:t>
            </a:r>
          </a:p>
          <a:p>
            <a:endParaRPr lang="en-US" dirty="0" smtClean="0"/>
          </a:p>
          <a:p>
            <a:r>
              <a:rPr lang="en-US" dirty="0" smtClean="0"/>
              <a:t>So we can add a Position Constraint</a:t>
            </a:r>
          </a:p>
          <a:p>
            <a:endParaRPr lang="en-US" dirty="0" smtClean="0"/>
          </a:p>
          <a:p>
            <a:r>
              <a:rPr lang="en-US" dirty="0" smtClean="0"/>
              <a:t>And then we can just move our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19400" y="3048000"/>
          <a:ext cx="2246405" cy="460107"/>
        </p:xfrm>
        <a:graphic>
          <a:graphicData uri="http://schemas.openxmlformats.org/presentationml/2006/ole">
            <p:oleObj spid="_x0000_s101378" name="Equation" r:id="rId3" imgW="1054080" imgH="215640" progId="Equation.3">
              <p:embed/>
            </p:oleObj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822635" y="4114800"/>
          <a:ext cx="1654715" cy="379413"/>
        </p:xfrm>
        <a:graphic>
          <a:graphicData uri="http://schemas.openxmlformats.org/presentationml/2006/ole">
            <p:oleObj spid="_x0000_s101379" name="Equation" r:id="rId4" imgW="774360" imgH="177480" progId="Equation.3">
              <p:embed/>
            </p:oleObj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2556753" y="4953000"/>
          <a:ext cx="2128347" cy="477837"/>
        </p:xfrm>
        <a:graphic>
          <a:graphicData uri="http://schemas.openxmlformats.org/presentationml/2006/ole">
            <p:oleObj spid="_x0000_s101381" name="Equation" r:id="rId5" imgW="9014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Stabilization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to be careful of over correction</a:t>
            </a:r>
          </a:p>
          <a:p>
            <a:pPr lvl="1"/>
            <a:r>
              <a:rPr lang="en-US" dirty="0" smtClean="0"/>
              <a:t>Clamp the total correction between some min/max</a:t>
            </a:r>
          </a:p>
          <a:p>
            <a:r>
              <a:rPr lang="en-US" dirty="0" smtClean="0"/>
              <a:t>Since this is also part of our constraints, we need to iterate</a:t>
            </a:r>
          </a:p>
          <a:p>
            <a:r>
              <a:rPr lang="en-US" dirty="0" smtClean="0"/>
              <a:t>We can iterate different ways</a:t>
            </a:r>
          </a:p>
          <a:p>
            <a:pPr lvl="1"/>
            <a:r>
              <a:rPr lang="en-US" dirty="0" smtClean="0"/>
              <a:t>Once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pPr lvl="1"/>
            <a:r>
              <a:rPr lang="en-US" dirty="0" smtClean="0"/>
              <a:t>Until all constraints are within some threshold</a:t>
            </a:r>
          </a:p>
          <a:p>
            <a:r>
              <a:rPr lang="en-US" dirty="0" smtClean="0"/>
              <a:t>We do this iteration after we are done with our velocity constraints</a:t>
            </a:r>
          </a:p>
          <a:p>
            <a:r>
              <a:rPr lang="en-US" dirty="0" smtClean="0"/>
              <a:t>Be careful though, updating the position of the object will invalidate the mass and Jacobian of other constraints and future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Erik Mohrmann</a:t>
            </a:r>
          </a:p>
          <a:p>
            <a:r>
              <a:rPr lang="en-US" dirty="0" smtClean="0"/>
              <a:t>Box2D</a:t>
            </a:r>
          </a:p>
          <a:p>
            <a:r>
              <a:rPr lang="en-US" dirty="0" smtClean="0"/>
              <a:t>Kenny Erleben’s “Stable, Robust, and Versatile Multibody Dynamics Animation”</a:t>
            </a:r>
          </a:p>
          <a:p>
            <a:r>
              <a:rPr lang="en-US" dirty="0" smtClean="0"/>
              <a:t>Michael Cline’s Master Thesis</a:t>
            </a:r>
          </a:p>
          <a:p>
            <a:r>
              <a:rPr lang="en-US" dirty="0" smtClean="0"/>
              <a:t>Travis Hince – Basic Generic Solving idea</a:t>
            </a:r>
          </a:p>
          <a:p>
            <a:r>
              <a:rPr lang="en-US" dirty="0" smtClean="0"/>
              <a:t>Bullet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- Clamping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constraints have force limits</a:t>
            </a:r>
          </a:p>
          <a:p>
            <a:r>
              <a:rPr lang="en-US" dirty="0" smtClean="0"/>
              <a:t>We need to clamp the total impulse</a:t>
            </a:r>
          </a:p>
          <a:p>
            <a:pPr lvl="1"/>
            <a:r>
              <a:rPr lang="en-US" dirty="0" smtClean="0"/>
              <a:t>We do this because a correction may be negative</a:t>
            </a:r>
          </a:p>
          <a:p>
            <a:r>
              <a:rPr lang="en-US" dirty="0" smtClean="0"/>
              <a:t>After this we apply the difference between our old impulse and our new clamped impulse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76802" name="Equation" r:id="rId3" imgW="0" imgH="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4191000"/>
          <a:ext cx="6390640" cy="1727200"/>
        </p:xfrm>
        <a:graphic>
          <a:graphicData uri="http://schemas.openxmlformats.org/presentationml/2006/ole">
            <p:oleObj spid="_x0000_s76803" name="Equation" r:id="rId4" imgW="32889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Refresher – Warm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solver works best with a good initial first guess</a:t>
            </a:r>
          </a:p>
          <a:p>
            <a:pPr lvl="1"/>
            <a:r>
              <a:rPr lang="en-US" dirty="0" smtClean="0"/>
              <a:t>Store the total impulse from last frame</a:t>
            </a:r>
          </a:p>
          <a:p>
            <a:pPr lvl="1"/>
            <a:r>
              <a:rPr lang="en-US" dirty="0" smtClean="0"/>
              <a:t>Apply the impulse initially to “warm start” the constraint</a:t>
            </a:r>
          </a:p>
          <a:p>
            <a:r>
              <a:rPr lang="en-US" dirty="0" smtClean="0"/>
              <a:t>This reduces iteration count significantly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Advance Joints</a:t>
            </a:r>
          </a:p>
          <a:p>
            <a:pPr lvl="1"/>
            <a:r>
              <a:rPr lang="en-US" dirty="0" smtClean="0"/>
              <a:t>Friction</a:t>
            </a:r>
          </a:p>
          <a:p>
            <a:pPr lvl="1"/>
            <a:r>
              <a:rPr lang="en-US" dirty="0" smtClean="0"/>
              <a:t>Position Joint</a:t>
            </a:r>
          </a:p>
          <a:p>
            <a:pPr lvl="1"/>
            <a:r>
              <a:rPr lang="en-US" dirty="0" smtClean="0"/>
              <a:t>Fixed Angle Joint</a:t>
            </a:r>
          </a:p>
          <a:p>
            <a:pPr lvl="1"/>
            <a:r>
              <a:rPr lang="en-US" dirty="0" smtClean="0"/>
              <a:t>Weld Joint</a:t>
            </a:r>
          </a:p>
          <a:p>
            <a:pPr lvl="1"/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Motors</a:t>
            </a:r>
          </a:p>
          <a:p>
            <a:pPr lvl="1"/>
            <a:r>
              <a:rPr lang="en-US" dirty="0" smtClean="0"/>
              <a:t>Revolute Joint</a:t>
            </a:r>
          </a:p>
          <a:p>
            <a:pPr lvl="1"/>
            <a:r>
              <a:rPr lang="en-US" dirty="0" smtClean="0"/>
              <a:t>Prismatic Joint</a:t>
            </a:r>
          </a:p>
          <a:p>
            <a:pPr lvl="1"/>
            <a:r>
              <a:rPr lang="en-US" dirty="0" smtClean="0"/>
              <a:t>Gear Joint</a:t>
            </a:r>
          </a:p>
          <a:p>
            <a:r>
              <a:rPr lang="en-US" dirty="0" smtClean="0"/>
              <a:t>Generic Solving</a:t>
            </a:r>
          </a:p>
          <a:p>
            <a:r>
              <a:rPr lang="en-US" dirty="0" smtClean="0"/>
              <a:t>Post Stabilization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AB9-0151-4D0B-97A2-7526E6E6272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1484</TotalTime>
  <Words>2957</Words>
  <Application>Microsoft Office PowerPoint</Application>
  <PresentationFormat>On-screen Show (4:3)</PresentationFormat>
  <Paragraphs>506</Paragraphs>
  <Slides>64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Flow</vt:lpstr>
      <vt:lpstr>Equation</vt:lpstr>
      <vt:lpstr>Microsoft Equation 3.0</vt:lpstr>
      <vt:lpstr>Constraints II</vt:lpstr>
      <vt:lpstr>Refresher</vt:lpstr>
      <vt:lpstr>Refresher – Constraint</vt:lpstr>
      <vt:lpstr>Refresher - Jacobian</vt:lpstr>
      <vt:lpstr>Refresher – Sequential Impulse</vt:lpstr>
      <vt:lpstr>Refresher - Baumgarte</vt:lpstr>
      <vt:lpstr>Refresher - Clamping</vt:lpstr>
      <vt:lpstr>Refresher – Warm Starting</vt:lpstr>
      <vt:lpstr>Outline</vt:lpstr>
      <vt:lpstr>Advance Joints</vt:lpstr>
      <vt:lpstr>Friction</vt:lpstr>
      <vt:lpstr>Friction</vt:lpstr>
      <vt:lpstr>Friction – Constant Alignment</vt:lpstr>
      <vt:lpstr>Friction</vt:lpstr>
      <vt:lpstr>Position Joint</vt:lpstr>
      <vt:lpstr>Position Joint</vt:lpstr>
      <vt:lpstr>Position Joint</vt:lpstr>
      <vt:lpstr>Position Joint</vt:lpstr>
      <vt:lpstr>Fixed Angle Joint</vt:lpstr>
      <vt:lpstr>Fixed Angle Joint</vt:lpstr>
      <vt:lpstr>Fixed Angle Joint</vt:lpstr>
      <vt:lpstr>Fixed Angle Explanation</vt:lpstr>
      <vt:lpstr>Fixed Angle Explanation</vt:lpstr>
      <vt:lpstr>Fixed Angle Explanation</vt:lpstr>
      <vt:lpstr>Weld Joint</vt:lpstr>
      <vt:lpstr>Limits</vt:lpstr>
      <vt:lpstr>Limit Example - Rope</vt:lpstr>
      <vt:lpstr>Motors</vt:lpstr>
      <vt:lpstr>Motor Example</vt:lpstr>
      <vt:lpstr>Slide 30</vt:lpstr>
      <vt:lpstr>Revolute Joint</vt:lpstr>
      <vt:lpstr>Revolute Joint</vt:lpstr>
      <vt:lpstr>Revolute Joint</vt:lpstr>
      <vt:lpstr>Revolute - Baumgarte</vt:lpstr>
      <vt:lpstr>Revolute - Motor</vt:lpstr>
      <vt:lpstr>Revolute - Limit</vt:lpstr>
      <vt:lpstr>Revolute - Limit</vt:lpstr>
      <vt:lpstr>Revolute - Limit</vt:lpstr>
      <vt:lpstr>Prismatic Joint</vt:lpstr>
      <vt:lpstr>Prismatic Joint</vt:lpstr>
      <vt:lpstr>Prismatic Joint</vt:lpstr>
      <vt:lpstr>Prismatic Joint</vt:lpstr>
      <vt:lpstr>Prismatic Joint</vt:lpstr>
      <vt:lpstr>Prismatic Joint</vt:lpstr>
      <vt:lpstr>Prismatic Joint - Details</vt:lpstr>
      <vt:lpstr>Prismatic Joint</vt:lpstr>
      <vt:lpstr>Prismatic - Baumgarte</vt:lpstr>
      <vt:lpstr>Prismatic - Limit</vt:lpstr>
      <vt:lpstr>Prismatic - Motor</vt:lpstr>
      <vt:lpstr>Gear Joint</vt:lpstr>
      <vt:lpstr>Gear Joint</vt:lpstr>
      <vt:lpstr>Gear Constraint</vt:lpstr>
      <vt:lpstr>Varying Strength Constraints</vt:lpstr>
      <vt:lpstr>Speed Increases</vt:lpstr>
      <vt:lpstr>Generic Solving</vt:lpstr>
      <vt:lpstr>Generic Solving</vt:lpstr>
      <vt:lpstr>Generic Solving</vt:lpstr>
      <vt:lpstr>Generic Solving</vt:lpstr>
      <vt:lpstr>Generic Solving</vt:lpstr>
      <vt:lpstr>Post Stabilization</vt:lpstr>
      <vt:lpstr>Post Stabilization</vt:lpstr>
      <vt:lpstr>Post Stabilization</vt:lpstr>
      <vt:lpstr>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</dc:creator>
  <cp:lastModifiedBy>Josh</cp:lastModifiedBy>
  <cp:revision>88</cp:revision>
  <dcterms:created xsi:type="dcterms:W3CDTF">2011-02-14T00:50:40Z</dcterms:created>
  <dcterms:modified xsi:type="dcterms:W3CDTF">2011-04-15T17:40:17Z</dcterms:modified>
</cp:coreProperties>
</file>