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74"/>
  </p:notesMasterIdLst>
  <p:sldIdLst>
    <p:sldId id="256" r:id="rId2"/>
    <p:sldId id="278" r:id="rId3"/>
    <p:sldId id="279" r:id="rId4"/>
    <p:sldId id="257" r:id="rId5"/>
    <p:sldId id="259" r:id="rId6"/>
    <p:sldId id="258" r:id="rId7"/>
    <p:sldId id="263" r:id="rId8"/>
    <p:sldId id="339" r:id="rId9"/>
    <p:sldId id="280" r:id="rId10"/>
    <p:sldId id="330" r:id="rId11"/>
    <p:sldId id="284" r:id="rId12"/>
    <p:sldId id="340" r:id="rId13"/>
    <p:sldId id="342" r:id="rId14"/>
    <p:sldId id="285" r:id="rId15"/>
    <p:sldId id="331" r:id="rId16"/>
    <p:sldId id="300" r:id="rId17"/>
    <p:sldId id="288" r:id="rId18"/>
    <p:sldId id="287" r:id="rId19"/>
    <p:sldId id="343" r:id="rId20"/>
    <p:sldId id="289" r:id="rId21"/>
    <p:sldId id="313" r:id="rId22"/>
    <p:sldId id="290" r:id="rId23"/>
    <p:sldId id="292" r:id="rId24"/>
    <p:sldId id="293" r:id="rId25"/>
    <p:sldId id="295" r:id="rId26"/>
    <p:sldId id="296" r:id="rId27"/>
    <p:sldId id="297" r:id="rId28"/>
    <p:sldId id="298" r:id="rId29"/>
    <p:sldId id="327" r:id="rId30"/>
    <p:sldId id="299" r:id="rId31"/>
    <p:sldId id="267" r:id="rId32"/>
    <p:sldId id="268" r:id="rId33"/>
    <p:sldId id="269" r:id="rId34"/>
    <p:sldId id="314" r:id="rId35"/>
    <p:sldId id="315" r:id="rId36"/>
    <p:sldId id="316" r:id="rId37"/>
    <p:sldId id="317" r:id="rId38"/>
    <p:sldId id="334" r:id="rId39"/>
    <p:sldId id="318" r:id="rId40"/>
    <p:sldId id="270" r:id="rId41"/>
    <p:sldId id="335" r:id="rId42"/>
    <p:sldId id="272" r:id="rId43"/>
    <p:sldId id="319" r:id="rId44"/>
    <p:sldId id="338" r:id="rId45"/>
    <p:sldId id="320" r:id="rId46"/>
    <p:sldId id="273" r:id="rId47"/>
    <p:sldId id="274" r:id="rId48"/>
    <p:sldId id="321" r:id="rId49"/>
    <p:sldId id="323" r:id="rId50"/>
    <p:sldId id="328" r:id="rId51"/>
    <p:sldId id="329" r:id="rId52"/>
    <p:sldId id="322" r:id="rId53"/>
    <p:sldId id="325" r:id="rId54"/>
    <p:sldId id="326" r:id="rId55"/>
    <p:sldId id="332" r:id="rId56"/>
    <p:sldId id="333" r:id="rId57"/>
    <p:sldId id="275" r:id="rId58"/>
    <p:sldId id="337" r:id="rId59"/>
    <p:sldId id="277" r:id="rId60"/>
    <p:sldId id="324" r:id="rId61"/>
    <p:sldId id="344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11" r:id="rId71"/>
    <p:sldId id="309" r:id="rId72"/>
    <p:sldId id="310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0" autoAdjust="0"/>
    <p:restoredTop sz="94643" autoAdjust="0"/>
  </p:normalViewPr>
  <p:slideViewPr>
    <p:cSldViewPr>
      <p:cViewPr varScale="1">
        <p:scale>
          <a:sx n="106" d="100"/>
          <a:sy n="106" d="100"/>
        </p:scale>
        <p:origin x="-11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2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E67A2-F7A5-4D21-9118-2F4CDFE95A82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519E3-4007-4C15-A5DD-AB92CA79DA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519E3-4007-4C15-A5DD-AB92CA79DAAA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519E3-4007-4C15-A5DD-AB92CA79DAAA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3334C66-4388-4076-9EA4-93FFE954A7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DigiPen Institute of Technology 2010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334C66-4388-4076-9EA4-93FFE954A74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4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4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4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5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5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Constraints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Joshua Davis</a:t>
            </a:r>
            <a:endParaRPr lang="en-US" dirty="0"/>
          </a:p>
          <a:p>
            <a:r>
              <a:rPr lang="en-US" dirty="0" smtClean="0"/>
              <a:t>jodavis@digipen.edu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Constraint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153400" cy="3048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 rot="5400000">
            <a:off x="2459692" y="2152650"/>
            <a:ext cx="2398059" cy="1597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276600" y="4343400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714500" y="3238500"/>
            <a:ext cx="990600" cy="7620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6800" y="3352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Jacobian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11070" y="41175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2743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implies that J and V are perpendicular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4114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see that the corrective force will be in the direction of J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56020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Lambda is the magnitude of the force that we don’t know</a:t>
            </a:r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362200" y="3581400"/>
            <a:ext cx="990600" cy="9906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5383305" y="2514600"/>
          <a:ext cx="839107" cy="317500"/>
        </p:xfrm>
        <a:graphic>
          <a:graphicData uri="http://schemas.openxmlformats.org/presentationml/2006/ole">
            <p:oleObj spid="_x0000_s102401" name="Equation" r:id="rId3" imgW="469800" imgH="177480" progId="Equation.3">
              <p:embed/>
            </p:oleObj>
          </a:graphicData>
        </a:graphic>
      </p:graphicFrame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5293660" y="5276850"/>
          <a:ext cx="1476375" cy="361950"/>
        </p:xfrm>
        <a:graphic>
          <a:graphicData uri="http://schemas.openxmlformats.org/presentationml/2006/ole">
            <p:oleObj spid="_x0000_s102402" name="Equation" r:id="rId4" imgW="825480" imgH="203040" progId="Equation.3">
              <p:embed/>
            </p:oleObj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rot="5400000">
            <a:off x="2172097" y="5295503"/>
            <a:ext cx="1447800" cy="79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2705100" y="4914900"/>
            <a:ext cx="1295400" cy="9144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57400" y="4888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76600" y="526946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Corrective force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“vector”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Stores the linear and angular velocity of the pair of objects</a:t>
            </a:r>
          </a:p>
          <a:p>
            <a:r>
              <a:rPr lang="en-US" dirty="0" smtClean="0"/>
              <a:t>Not a vector in the standard sense</a:t>
            </a:r>
          </a:p>
          <a:p>
            <a:pPr lvl="1"/>
            <a:r>
              <a:rPr lang="en-US" dirty="0" smtClean="0"/>
              <a:t>Technically a 12x1 vector in 3D</a:t>
            </a:r>
          </a:p>
          <a:p>
            <a:pPr lvl="1"/>
            <a:r>
              <a:rPr lang="en-US" dirty="0" smtClean="0"/>
              <a:t>In 2D it’s a 6x1 vector</a:t>
            </a:r>
          </a:p>
          <a:p>
            <a:r>
              <a:rPr lang="en-US" dirty="0" smtClean="0"/>
              <a:t>I prefer to think of it as such</a:t>
            </a:r>
          </a:p>
          <a:p>
            <a:pPr lvl="1"/>
            <a:r>
              <a:rPr lang="en-US" dirty="0" smtClean="0"/>
              <a:t>Four element column vector</a:t>
            </a:r>
          </a:p>
          <a:p>
            <a:pPr lvl="1"/>
            <a:r>
              <a:rPr lang="en-US" dirty="0" smtClean="0"/>
              <a:t>Each element is a Vec3</a:t>
            </a:r>
          </a:p>
          <a:p>
            <a:r>
              <a:rPr lang="en-US" dirty="0" smtClean="0"/>
              <a:t>All math will refer to this notation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867400" y="2133600"/>
          <a:ext cx="2184400" cy="3574473"/>
        </p:xfrm>
        <a:graphic>
          <a:graphicData uri="http://schemas.openxmlformats.org/presentationml/2006/ole">
            <p:oleObj spid="_x0000_s12289" name="Equation" r:id="rId3" imgW="1117440" imgH="182880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Jacobian is a coordinate transform</a:t>
            </a:r>
          </a:p>
          <a:p>
            <a:pPr lvl="1"/>
            <a:r>
              <a:rPr lang="en-US" dirty="0" smtClean="0"/>
              <a:t>Brings velocity from Cartesian space to constraint space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429000" y="3048000"/>
            <a:ext cx="1600200" cy="12954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4343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Cartesian Velocity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4343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Constraint Velocity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943600" y="3352800"/>
          <a:ext cx="533400" cy="711200"/>
        </p:xfrm>
        <a:graphic>
          <a:graphicData uri="http://schemas.openxmlformats.org/presentationml/2006/ole">
            <p:oleObj spid="_x0000_s99330" name="Equation" r:id="rId3" imgW="152280" imgH="203040" progId="Equation.3">
              <p:embed/>
            </p:oleObj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2057400" y="3397250"/>
          <a:ext cx="533400" cy="622300"/>
        </p:xfrm>
        <a:graphic>
          <a:graphicData uri="http://schemas.openxmlformats.org/presentationml/2006/ole">
            <p:oleObj spid="_x0000_s99331" name="Equation" r:id="rId4" imgW="152280" imgH="177480" progId="Equation.3">
              <p:embed/>
            </p:oleObj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3209925" y="5029200"/>
          <a:ext cx="1733550" cy="711200"/>
        </p:xfrm>
        <a:graphic>
          <a:graphicData uri="http://schemas.openxmlformats.org/presentationml/2006/ole">
            <p:oleObj spid="_x0000_s99332" name="Equation" r:id="rId5" imgW="495000" imgH="203040" progId="Equation.3">
              <p:embed/>
            </p:oleObj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3854450" y="3429000"/>
          <a:ext cx="488950" cy="622300"/>
        </p:xfrm>
        <a:graphic>
          <a:graphicData uri="http://schemas.openxmlformats.org/presentationml/2006/ole">
            <p:oleObj spid="_x0000_s99333" name="Equation" r:id="rId6" imgW="139680" imgH="177480" progId="Equation.3">
              <p:embed/>
            </p:oleObj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transpose of the Jacobian is the inverse transform</a:t>
            </a:r>
          </a:p>
          <a:p>
            <a:pPr lvl="1"/>
            <a:r>
              <a:rPr lang="en-US" dirty="0" smtClean="0"/>
              <a:t>Brings force from constraint space to Cartesian space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4343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Constraint</a:t>
            </a:r>
          </a:p>
          <a:p>
            <a:r>
              <a:rPr lang="en-US" dirty="0" smtClean="0"/>
              <a:t>Force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4343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Cartesian Force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854700" y="3308350"/>
          <a:ext cx="711200" cy="800100"/>
        </p:xfrm>
        <a:graphic>
          <a:graphicData uri="http://schemas.openxmlformats.org/presentationml/2006/ole">
            <p:oleObj spid="_x0000_s100354" name="Equation" r:id="rId3" imgW="203040" imgH="228600" progId="Equation.3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079625" y="3397250"/>
          <a:ext cx="488950" cy="622300"/>
        </p:xfrm>
        <a:graphic>
          <a:graphicData uri="http://schemas.openxmlformats.org/presentationml/2006/ole">
            <p:oleObj spid="_x0000_s100355" name="Equation" r:id="rId4" imgW="139680" imgH="177480" progId="Equation.3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032125" y="5029200"/>
          <a:ext cx="2089150" cy="844550"/>
        </p:xfrm>
        <a:graphic>
          <a:graphicData uri="http://schemas.openxmlformats.org/presentationml/2006/ole">
            <p:oleObj spid="_x0000_s100356" name="Equation" r:id="rId5" imgW="596880" imgH="241200" progId="Equation.3">
              <p:embed/>
            </p:oleObj>
          </a:graphicData>
        </a:graphic>
      </p:graphicFrame>
      <p:sp>
        <p:nvSpPr>
          <p:cNvPr id="10" name="Right Arrow 9"/>
          <p:cNvSpPr/>
          <p:nvPr/>
        </p:nvSpPr>
        <p:spPr>
          <a:xfrm>
            <a:off x="3429000" y="3048000"/>
            <a:ext cx="1600200" cy="12954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3810000" y="3352800"/>
          <a:ext cx="711200" cy="711200"/>
        </p:xfrm>
        <a:graphic>
          <a:graphicData uri="http://schemas.openxmlformats.org/presentationml/2006/ole">
            <p:oleObj spid="_x0000_s100357" name="Equation" r:id="rId6" imgW="203040" imgH="203040" progId="Equation.3">
              <p:embed/>
            </p:oleObj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“matrix”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the Jacobian?</a:t>
            </a:r>
          </a:p>
          <a:p>
            <a:r>
              <a:rPr lang="en-US" dirty="0" smtClean="0"/>
              <a:t>Technically, it is a matrix</a:t>
            </a:r>
          </a:p>
          <a:p>
            <a:pPr lvl="1"/>
            <a:r>
              <a:rPr lang="en-US" dirty="0" smtClean="0"/>
              <a:t>A 1x12 matrix in 3D</a:t>
            </a:r>
          </a:p>
          <a:p>
            <a:pPr lvl="2"/>
            <a:r>
              <a:rPr lang="en-US" dirty="0" smtClean="0"/>
              <a:t>A 1x6 matrix in 2D</a:t>
            </a:r>
          </a:p>
          <a:p>
            <a:pPr lvl="1"/>
            <a:r>
              <a:rPr lang="en-US" dirty="0" smtClean="0"/>
              <a:t>Equivalent to a four element row vector</a:t>
            </a:r>
          </a:p>
          <a:p>
            <a:pPr lvl="1"/>
            <a:r>
              <a:rPr lang="en-US" dirty="0" smtClean="0"/>
              <a:t>Each element being a transposed Vec3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 and A are my own terms</a:t>
            </a:r>
          </a:p>
          <a:p>
            <a:pPr lvl="2"/>
            <a:r>
              <a:rPr lang="en-US" dirty="0" smtClean="0"/>
              <a:t>Stand for linear and angular</a:t>
            </a:r>
          </a:p>
          <a:p>
            <a:pPr lvl="2"/>
            <a:r>
              <a:rPr lang="en-US" dirty="0" smtClean="0"/>
              <a:t>You’ll see why when you apply the force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0600" y="3760695"/>
          <a:ext cx="6172200" cy="1111581"/>
        </p:xfrm>
        <a:graphic>
          <a:graphicData uri="http://schemas.openxmlformats.org/presentationml/2006/ole">
            <p:oleObj spid="_x0000_s10241" name="Equation" r:id="rId3" imgW="2679480" imgH="48240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“matrix”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Jacobian is a strange matrix</a:t>
            </a:r>
          </a:p>
          <a:p>
            <a:pPr lvl="1"/>
            <a:r>
              <a:rPr lang="en-US" dirty="0" smtClean="0"/>
              <a:t>Which is why I choose to not treat it as one</a:t>
            </a:r>
          </a:p>
          <a:p>
            <a:r>
              <a:rPr lang="en-US" dirty="0" smtClean="0"/>
              <a:t>Can treat the Jacobian like the velocity “vector”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Just have to change what the multiplication is</a:t>
            </a:r>
          </a:p>
          <a:p>
            <a:endParaRPr lang="en-US" dirty="0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2971800" y="2837330"/>
          <a:ext cx="1263544" cy="1990725"/>
        </p:xfrm>
        <a:graphic>
          <a:graphicData uri="http://schemas.openxmlformats.org/presentationml/2006/ole">
            <p:oleObj spid="_x0000_s62466" name="Equation" r:id="rId3" imgW="596880" imgH="93960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Multiplication</a:t>
            </a:r>
            <a:endParaRPr lang="en-US" dirty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111625" y="3551238"/>
          <a:ext cx="1663700" cy="1782762"/>
        </p:xfrm>
        <a:graphic>
          <a:graphicData uri="http://schemas.openxmlformats.org/presentationml/2006/ole">
            <p:oleObj spid="_x0000_s7172" name="Equation" r:id="rId3" imgW="876240" imgH="9396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00600" y="21336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some reason, mathematicians never use </a:t>
            </a:r>
          </a:p>
          <a:p>
            <a:r>
              <a:rPr lang="en-US" sz="2400" dirty="0" smtClean="0"/>
              <a:t>dot products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962400" y="1982413"/>
          <a:ext cx="674687" cy="1782762"/>
        </p:xfrm>
        <a:graphic>
          <a:graphicData uri="http://schemas.openxmlformats.org/presentationml/2006/ole">
            <p:oleObj spid="_x0000_s7173" name="Equation" r:id="rId4" imgW="355320" imgH="939600" progId="Equation.3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112462" y="5357812"/>
          <a:ext cx="4024313" cy="433388"/>
        </p:xfrm>
        <a:graphic>
          <a:graphicData uri="http://schemas.openxmlformats.org/presentationml/2006/ole">
            <p:oleObj spid="_x0000_s7174" name="Equation" r:id="rId5" imgW="2120760" imgH="228600" progId="Equation.3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685800" y="2057400"/>
          <a:ext cx="3276600" cy="457200"/>
        </p:xfrm>
        <a:graphic>
          <a:graphicData uri="http://schemas.openxmlformats.org/presentationml/2006/ole">
            <p:oleObj spid="_x0000_s7175" name="Equation" r:id="rId6" imgW="1726920" imgH="2412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00600" y="412200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matrix multiplication is equivalent to a dot product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Jacobian is a transformation</a:t>
            </a:r>
          </a:p>
          <a:p>
            <a:pPr lvl="1"/>
            <a:r>
              <a:rPr lang="en-US" dirty="0" smtClean="0"/>
              <a:t>In constraint space the best axis to solve on is known</a:t>
            </a:r>
          </a:p>
          <a:p>
            <a:r>
              <a:rPr lang="en-US" dirty="0" smtClean="0"/>
              <a:t>This axis is the Jacobian</a:t>
            </a:r>
          </a:p>
          <a:p>
            <a:pPr lvl="1"/>
            <a:r>
              <a:rPr lang="en-US" dirty="0" smtClean="0"/>
              <a:t>A Jacobian always points in the direction where the least amount of work needs to be done</a:t>
            </a:r>
          </a:p>
          <a:p>
            <a:r>
              <a:rPr lang="en-US" dirty="0" smtClean="0"/>
              <a:t>We have half of the force we need to apply now</a:t>
            </a:r>
          </a:p>
          <a:p>
            <a:pPr lvl="1"/>
            <a:r>
              <a:rPr lang="en-US" dirty="0" smtClean="0"/>
              <a:t>Have direction</a:t>
            </a:r>
          </a:p>
          <a:p>
            <a:pPr lvl="1"/>
            <a:r>
              <a:rPr lang="en-US" dirty="0" smtClean="0"/>
              <a:t>Don’t have magnitude</a:t>
            </a:r>
          </a:p>
          <a:p>
            <a:r>
              <a:rPr lang="en-US" dirty="0" smtClean="0"/>
              <a:t>The magnitude is known as     (lambda)</a:t>
            </a:r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4719920" y="5078505"/>
          <a:ext cx="359229" cy="457200"/>
        </p:xfrm>
        <a:graphic>
          <a:graphicData uri="http://schemas.openxmlformats.org/presentationml/2006/ole">
            <p:oleObj spid="_x0000_s8193" name="Equation" r:id="rId3" imgW="139680" imgH="17748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bias term is the b in </a:t>
            </a:r>
          </a:p>
          <a:p>
            <a:pPr lvl="1"/>
            <a:r>
              <a:rPr lang="en-US" dirty="0" smtClean="0"/>
              <a:t>Will be zero in most constraint</a:t>
            </a:r>
          </a:p>
          <a:p>
            <a:pPr lvl="1"/>
            <a:r>
              <a:rPr lang="en-US" dirty="0" smtClean="0"/>
              <a:t>The bias is a term that does work (adds energy) </a:t>
            </a:r>
          </a:p>
          <a:p>
            <a:pPr lvl="1"/>
            <a:r>
              <a:rPr lang="en-US" dirty="0" smtClean="0"/>
              <a:t>Constraints generally do no work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31863" y="3886200"/>
          <a:ext cx="5681662" cy="1693863"/>
        </p:xfrm>
        <a:graphic>
          <a:graphicData uri="http://schemas.openxmlformats.org/presentationml/2006/ole">
            <p:oleObj spid="_x0000_s11266" name="Equation" r:id="rId3" imgW="2425680" imgH="72360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876800" y="3962400"/>
          <a:ext cx="2379662" cy="534987"/>
        </p:xfrm>
        <a:graphic>
          <a:graphicData uri="http://schemas.openxmlformats.org/presentationml/2006/ole">
            <p:oleObj spid="_x0000_s11267" name="Equation" r:id="rId4" imgW="1015920" imgH="228600" progId="Equation.3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244785" y="1435285"/>
          <a:ext cx="2590800" cy="568325"/>
        </p:xfrm>
        <a:graphic>
          <a:graphicData uri="http://schemas.openxmlformats.org/presentationml/2006/ole">
            <p:oleObj spid="_x0000_s11268" name="Equation" r:id="rId5" imgW="92700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constraints do no work, why have a bias?</a:t>
            </a:r>
          </a:p>
          <a:p>
            <a:pPr lvl="1"/>
            <a:r>
              <a:rPr lang="en-US" dirty="0" smtClean="0"/>
              <a:t>Some constraints do work (motors)</a:t>
            </a:r>
          </a:p>
          <a:p>
            <a:pPr lvl="1"/>
            <a:r>
              <a:rPr lang="en-US" dirty="0" smtClean="0"/>
              <a:t>Also any time you need to add energy</a:t>
            </a:r>
          </a:p>
          <a:p>
            <a:pPr lvl="2"/>
            <a:r>
              <a:rPr lang="en-US" dirty="0" smtClean="0"/>
              <a:t>Position Drift (later)</a:t>
            </a:r>
          </a:p>
          <a:p>
            <a:pPr lvl="2"/>
            <a:r>
              <a:rPr lang="en-US" dirty="0" smtClean="0"/>
              <a:t>Restitution (elasticity)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</a:p>
          <a:p>
            <a:r>
              <a:rPr lang="en-US" dirty="0" smtClean="0"/>
              <a:t>Velocity Constraints</a:t>
            </a:r>
          </a:p>
          <a:p>
            <a:r>
              <a:rPr lang="en-US" dirty="0" err="1" smtClean="0"/>
              <a:t>Jacobians</a:t>
            </a:r>
            <a:endParaRPr lang="en-US" dirty="0" smtClean="0"/>
          </a:p>
          <a:p>
            <a:r>
              <a:rPr lang="en-US" dirty="0" smtClean="0"/>
              <a:t>Constraint Solver</a:t>
            </a:r>
          </a:p>
          <a:p>
            <a:r>
              <a:rPr lang="en-US" dirty="0" smtClean="0"/>
              <a:t>Solver Tweaks</a:t>
            </a:r>
          </a:p>
          <a:p>
            <a:r>
              <a:rPr lang="en-US" dirty="0" smtClean="0"/>
              <a:t>Solver Structure</a:t>
            </a:r>
          </a:p>
          <a:p>
            <a:r>
              <a:rPr lang="en-US" dirty="0" smtClean="0"/>
              <a:t>Tips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is what is known as the Lagrange multiplier</a:t>
            </a:r>
          </a:p>
          <a:p>
            <a:pPr lvl="1"/>
            <a:r>
              <a:rPr lang="en-US" dirty="0" smtClean="0"/>
              <a:t>Comes from Lagrange mechanics</a:t>
            </a:r>
          </a:p>
          <a:p>
            <a:pPr lvl="2"/>
            <a:r>
              <a:rPr lang="en-US" dirty="0" smtClean="0"/>
              <a:t>Slight detour here on </a:t>
            </a:r>
            <a:r>
              <a:rPr lang="en-US" dirty="0" err="1" smtClean="0"/>
              <a:t>Lagrangians</a:t>
            </a:r>
            <a:endParaRPr lang="en-US" dirty="0" smtClean="0"/>
          </a:p>
          <a:p>
            <a:pPr lvl="1"/>
            <a:r>
              <a:rPr lang="en-US" dirty="0" smtClean="0"/>
              <a:t>Doesn’t matter, it is the magnitude of the force</a:t>
            </a:r>
          </a:p>
          <a:p>
            <a:r>
              <a:rPr lang="en-US" dirty="0" smtClean="0"/>
              <a:t>How do we find this?</a:t>
            </a:r>
          </a:p>
          <a:p>
            <a:pPr lvl="1"/>
            <a:r>
              <a:rPr lang="en-US" dirty="0" smtClean="0"/>
              <a:t>A constraint solver (more later)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00400" y="457200"/>
          <a:ext cx="1295400" cy="1066800"/>
        </p:xfrm>
        <a:graphic>
          <a:graphicData uri="http://schemas.openxmlformats.org/presentationml/2006/ole">
            <p:oleObj spid="_x0000_s47105" name="Equation" r:id="rId3" imgW="215640" imgH="177480" progId="Equation.3">
              <p:embed/>
            </p:oleObj>
          </a:graphicData>
        </a:graphic>
      </p:graphicFrame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749585" y="1506070"/>
          <a:ext cx="373945" cy="475129"/>
        </p:xfrm>
        <a:graphic>
          <a:graphicData uri="http://schemas.openxmlformats.org/presentationml/2006/ole">
            <p:oleObj spid="_x0000_s47106" name="Equation" r:id="rId4" imgW="139680" imgH="17748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for a Jacobian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Solving for a Jacobian comes easier with time</a:t>
            </a:r>
          </a:p>
          <a:p>
            <a:r>
              <a:rPr lang="en-US" dirty="0" smtClean="0"/>
              <a:t>The standard steps are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Start with the position constraint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Differentiate with respect to time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Isolate V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Determine J and b by inspection</a:t>
            </a:r>
          </a:p>
          <a:p>
            <a:r>
              <a:rPr lang="en-US" dirty="0" smtClean="0"/>
              <a:t>Some constraints you might start with the velocity constraint</a:t>
            </a:r>
          </a:p>
          <a:p>
            <a:pPr lvl="1"/>
            <a:r>
              <a:rPr lang="en-US" dirty="0" smtClean="0"/>
              <a:t>Here, just start with the 3</a:t>
            </a:r>
            <a:r>
              <a:rPr lang="en-US" baseline="30000" dirty="0" smtClean="0"/>
              <a:t>rd</a:t>
            </a:r>
            <a:r>
              <a:rPr lang="en-US" dirty="0" smtClean="0"/>
              <a:t> step above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all this means?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force we now have</a:t>
            </a:r>
          </a:p>
          <a:p>
            <a:pPr lvl="1"/>
            <a:r>
              <a:rPr lang="en-US" dirty="0" smtClean="0"/>
              <a:t>Direction</a:t>
            </a:r>
          </a:p>
          <a:p>
            <a:pPr lvl="1"/>
            <a:r>
              <a:rPr lang="en-US" dirty="0" smtClean="0"/>
              <a:t>Magnitude</a:t>
            </a:r>
          </a:p>
          <a:p>
            <a:r>
              <a:rPr lang="en-US" dirty="0" smtClean="0"/>
              <a:t>Since we’ve computed the Jacobian offline, if we can solve for lambda we have our force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 as a note</a:t>
            </a:r>
          </a:p>
          <a:p>
            <a:pPr lvl="1"/>
            <a:r>
              <a:rPr lang="en-US" dirty="0" smtClean="0"/>
              <a:t>Contacts = Contact Constraints</a:t>
            </a:r>
          </a:p>
          <a:p>
            <a:pPr lvl="1"/>
            <a:r>
              <a:rPr lang="en-US" dirty="0" smtClean="0"/>
              <a:t>Joints = Everything else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0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JACOBIAN EXAMPLE</a:t>
            </a:r>
            <a:endParaRPr 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2158425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2D line constraint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33400" y="3352800"/>
            <a:ext cx="76200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1449242">
            <a:off x="5492974" y="4350971"/>
            <a:ext cx="1447800" cy="13716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2793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8800" y="3733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29718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Constrain the point P to be on the line defined by the normal N and the point 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2324100" y="4838700"/>
            <a:ext cx="5334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4600" y="4267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3800" y="4267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791200" y="407446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76685" y="501575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17025" y="487231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V="1">
            <a:off x="5558118" y="4406152"/>
            <a:ext cx="936810" cy="35410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4121898">
            <a:off x="5939115" y="45227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 Constraint 2D Answer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1955800"/>
          <a:ext cx="4256088" cy="3819525"/>
        </p:xfrm>
        <a:graphic>
          <a:graphicData uri="http://schemas.openxmlformats.org/presentationml/2006/ole">
            <p:oleObj spid="_x0000_s1027" name="Equation" r:id="rId3" imgW="2095200" imgH="187956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724400" y="5181600"/>
          <a:ext cx="4024313" cy="361950"/>
        </p:xfrm>
        <a:graphic>
          <a:graphicData uri="http://schemas.openxmlformats.org/presentationml/2006/ole">
            <p:oleObj spid="_x0000_s1028" name="Equation" r:id="rId4" imgW="1981080" imgH="17748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019800" y="2362200"/>
          <a:ext cx="1368425" cy="465138"/>
        </p:xfrm>
        <a:graphic>
          <a:graphicData uri="http://schemas.openxmlformats.org/presentationml/2006/ole">
            <p:oleObj spid="_x0000_s1029" name="Equation" r:id="rId5" imgW="672840" imgH="2286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91200" y="1828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Point Velocity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4800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Identity still holds in 2D</a:t>
            </a:r>
            <a:endParaRPr lang="en-US" b="1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Joint 3D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905000" y="4114800"/>
          <a:ext cx="5257800" cy="1752600"/>
        </p:xfrm>
        <a:graphic>
          <a:graphicData uri="http://schemas.openxmlformats.org/presentationml/2006/ole">
            <p:oleObj spid="_x0000_s3074" name="Equation" r:id="rId3" imgW="2895480" imgH="965160" progId="Equation.3">
              <p:embed/>
            </p:oleObj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38200" y="2032450"/>
            <a:ext cx="7086600" cy="2158550"/>
            <a:chOff x="838200" y="2032450"/>
            <a:chExt cx="7086600" cy="2158550"/>
          </a:xfrm>
        </p:grpSpPr>
        <p:sp>
          <p:nvSpPr>
            <p:cNvPr id="32" name="Oval 31"/>
            <p:cNvSpPr/>
            <p:nvPr/>
          </p:nvSpPr>
          <p:spPr>
            <a:xfrm>
              <a:off x="3236260" y="332142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159535">
              <a:off x="1777970" y="2032450"/>
              <a:ext cx="1720080" cy="106575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978040">
              <a:off x="5406841" y="2895600"/>
              <a:ext cx="1295400" cy="1295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endCxn id="6" idx="1"/>
            </p:cNvCxnSpPr>
            <p:nvPr/>
          </p:nvCxnSpPr>
          <p:spPr>
            <a:xfrm flipV="1">
              <a:off x="3273241" y="2975169"/>
              <a:ext cx="2470266" cy="377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6019800" y="354554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578481" y="255494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82641" y="2209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Cm2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1641" y="35814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Cm1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" y="20574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Object2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5600" y="33528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 rot="2947294">
              <a:off x="2774145" y="2681249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r2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 rot="3679988">
              <a:off x="5807855" y="306672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44641" y="329453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3041" y="2590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63841" y="27548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H="1">
              <a:off x="2571754" y="2651312"/>
              <a:ext cx="753037" cy="649941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719480" y="294490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6" idx="1"/>
            </p:cNvCxnSpPr>
            <p:nvPr/>
          </p:nvCxnSpPr>
          <p:spPr>
            <a:xfrm rot="16200000" flipH="1">
              <a:off x="5599269" y="3119406"/>
              <a:ext cx="606231" cy="317757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590800" y="5867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*L is the desired Length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graphicFrame>
        <p:nvGraphicFramePr>
          <p:cNvPr id="4098" name="Content Placeholder 3"/>
          <p:cNvGraphicFramePr>
            <a:graphicFrameLocks noChangeAspect="1"/>
          </p:cNvGraphicFramePr>
          <p:nvPr/>
        </p:nvGraphicFramePr>
        <p:xfrm>
          <a:off x="533400" y="1873250"/>
          <a:ext cx="7853363" cy="4408488"/>
        </p:xfrm>
        <a:graphic>
          <a:graphicData uri="http://schemas.openxmlformats.org/presentationml/2006/ole">
            <p:oleObj spid="_x0000_s4098" name="Equation" r:id="rId3" imgW="2895480" imgH="162540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Constraint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551214" y="4191000"/>
          <a:ext cx="6068786" cy="1905000"/>
        </p:xfrm>
        <a:graphic>
          <a:graphicData uri="http://schemas.openxmlformats.org/presentationml/2006/ole">
            <p:oleObj spid="_x0000_s5122" name="Equation" r:id="rId3" imgW="2831760" imgH="888840" progId="Equation.3">
              <p:embed/>
            </p:oleObj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905000" y="1676400"/>
            <a:ext cx="4606719" cy="2693895"/>
            <a:chOff x="1905000" y="1905000"/>
            <a:chExt cx="4606719" cy="2693895"/>
          </a:xfrm>
        </p:grpSpPr>
        <p:cxnSp>
          <p:nvCxnSpPr>
            <p:cNvPr id="10" name="Straight Connector 9"/>
            <p:cNvCxnSpPr/>
            <p:nvPr/>
          </p:nvCxnSpPr>
          <p:spPr>
            <a:xfrm rot="16200000" flipH="1">
              <a:off x="5372100" y="2095500"/>
              <a:ext cx="1066800" cy="68580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872755" y="32004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67400" y="1981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905000" y="2057400"/>
              <a:ext cx="2659850" cy="1365175"/>
              <a:chOff x="838200" y="2032450"/>
              <a:chExt cx="2659850" cy="136517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236260" y="3321425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1159535">
                <a:off x="1777970" y="2032450"/>
                <a:ext cx="1720080" cy="1065757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578481" y="2554945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282641" y="22098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Cm2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38200" y="2057400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Object2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2947294">
                <a:off x="2774145" y="2681249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rot="16200000" flipH="1">
                <a:off x="2571754" y="2651312"/>
                <a:ext cx="753037" cy="649941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3993760" y="2992433"/>
              <a:ext cx="2517959" cy="1606462"/>
              <a:chOff x="5406841" y="2584538"/>
              <a:chExt cx="2517959" cy="1606462"/>
            </a:xfrm>
          </p:grpSpPr>
          <p:sp>
            <p:nvSpPr>
              <p:cNvPr id="9" name="Oval 8"/>
              <p:cNvSpPr/>
              <p:nvPr/>
            </p:nvSpPr>
            <p:spPr>
              <a:xfrm rot="978040">
                <a:off x="5406841" y="2895600"/>
                <a:ext cx="1295400" cy="12954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019800" y="354554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11641" y="35814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Cm1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05600" y="3352800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Object1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3679988">
                <a:off x="5807855" y="306672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65446" y="258453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p1</a:t>
                </a:r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719480" y="2944905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9" idx="1"/>
              </p:cNvCxnSpPr>
              <p:nvPr/>
            </p:nvCxnSpPr>
            <p:spPr>
              <a:xfrm rot="16200000" flipH="1">
                <a:off x="5599269" y="3119406"/>
                <a:ext cx="606231" cy="31775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71800" y="6019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*d is the penetration distance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Gory Details</a:t>
            </a:r>
            <a:endParaRPr lang="en-US" dirty="0"/>
          </a:p>
        </p:txBody>
      </p:sp>
      <p:graphicFrame>
        <p:nvGraphicFramePr>
          <p:cNvPr id="6146" name="Content Placeholder 3"/>
          <p:cNvGraphicFramePr>
            <a:graphicFrameLocks noChangeAspect="1"/>
          </p:cNvGraphicFramePr>
          <p:nvPr/>
        </p:nvGraphicFramePr>
        <p:xfrm>
          <a:off x="533400" y="2057399"/>
          <a:ext cx="7848600" cy="4012187"/>
        </p:xfrm>
        <a:graphic>
          <a:graphicData uri="http://schemas.openxmlformats.org/presentationml/2006/ole">
            <p:oleObj spid="_x0000_s6146" name="Equation" r:id="rId3" imgW="2831760" imgH="144756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to solve these constraints on your own</a:t>
            </a:r>
          </a:p>
          <a:p>
            <a:pPr lvl="1"/>
            <a:r>
              <a:rPr lang="en-US" dirty="0" smtClean="0"/>
              <a:t>3D plane constraint</a:t>
            </a:r>
          </a:p>
          <a:p>
            <a:pPr lvl="1"/>
            <a:r>
              <a:rPr lang="en-US" dirty="0" smtClean="0"/>
              <a:t>Forced rotation about a given axis</a:t>
            </a:r>
          </a:p>
          <a:p>
            <a:pPr lvl="1"/>
            <a:r>
              <a:rPr lang="en-US" dirty="0" smtClean="0"/>
              <a:t>Locking two objects points together on the y axis</a:t>
            </a:r>
          </a:p>
          <a:p>
            <a:pPr lvl="1"/>
            <a:r>
              <a:rPr lang="en-US" dirty="0" smtClean="0"/>
              <a:t>A parabola constraint</a:t>
            </a:r>
          </a:p>
          <a:p>
            <a:pPr lvl="1"/>
            <a:r>
              <a:rPr lang="en-US" dirty="0" smtClean="0"/>
              <a:t>Cubic </a:t>
            </a:r>
            <a:r>
              <a:rPr lang="en-US" dirty="0" err="1" smtClean="0"/>
              <a:t>spline</a:t>
            </a:r>
            <a:endParaRPr lang="en-US" dirty="0" smtClean="0"/>
          </a:p>
          <a:p>
            <a:pPr lvl="2"/>
            <a:r>
              <a:rPr lang="en-US" dirty="0" smtClean="0"/>
              <a:t>Just for the hell of it</a:t>
            </a:r>
          </a:p>
          <a:p>
            <a:r>
              <a:rPr lang="en-US" dirty="0" smtClean="0"/>
              <a:t>All of these consist of only one constraint!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not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are a large topic, so this will be a two part lecture (next semester)</a:t>
            </a:r>
          </a:p>
          <a:p>
            <a:r>
              <a:rPr lang="en-US" dirty="0" smtClean="0"/>
              <a:t>The second part will cover</a:t>
            </a:r>
          </a:p>
          <a:p>
            <a:pPr lvl="1"/>
            <a:r>
              <a:rPr lang="en-US" dirty="0" smtClean="0"/>
              <a:t>More advanced constraints</a:t>
            </a:r>
          </a:p>
          <a:p>
            <a:pPr lvl="1"/>
            <a:r>
              <a:rPr lang="en-US" dirty="0" smtClean="0"/>
              <a:t>Motors</a:t>
            </a:r>
          </a:p>
          <a:p>
            <a:pPr lvl="1"/>
            <a:r>
              <a:rPr lang="en-US" dirty="0" smtClean="0"/>
              <a:t>Limits</a:t>
            </a:r>
          </a:p>
          <a:p>
            <a:pPr lvl="1"/>
            <a:r>
              <a:rPr lang="en-US" dirty="0" smtClean="0"/>
              <a:t>Generic solving</a:t>
            </a:r>
          </a:p>
          <a:p>
            <a:pPr lvl="1"/>
            <a:r>
              <a:rPr lang="en-US" dirty="0" smtClean="0"/>
              <a:t>Other position correction techniques</a:t>
            </a:r>
          </a:p>
          <a:p>
            <a:r>
              <a:rPr lang="en-US" dirty="0" smtClean="0"/>
              <a:t>Understanding this lecture is a must for the next 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Half way there.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who didn’t raise their hand just now is a liar.</a:t>
            </a:r>
          </a:p>
          <a:p>
            <a:r>
              <a:rPr lang="en-US" dirty="0" smtClean="0"/>
              <a:t>Please ask questions now</a:t>
            </a:r>
          </a:p>
          <a:p>
            <a:pPr lvl="1"/>
            <a:r>
              <a:rPr lang="en-US" dirty="0" smtClean="0"/>
              <a:t>It only gets more confusing…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the Jacobian</a:t>
            </a:r>
          </a:p>
          <a:p>
            <a:pPr lvl="1"/>
            <a:r>
              <a:rPr lang="en-US" dirty="0" smtClean="0"/>
              <a:t>Need lambda from a constraint solver</a:t>
            </a:r>
          </a:p>
          <a:p>
            <a:r>
              <a:rPr lang="en-US" dirty="0" smtClean="0"/>
              <a:t>Two types of solvers</a:t>
            </a:r>
          </a:p>
          <a:p>
            <a:pPr lvl="1"/>
            <a:r>
              <a:rPr lang="en-US" dirty="0" smtClean="0"/>
              <a:t>Global</a:t>
            </a:r>
          </a:p>
          <a:p>
            <a:pPr lvl="1"/>
            <a:r>
              <a:rPr lang="en-US" dirty="0" smtClean="0"/>
              <a:t>Iterative</a:t>
            </a:r>
          </a:p>
          <a:p>
            <a:r>
              <a:rPr lang="en-US" dirty="0" smtClean="0"/>
              <a:t>We will do an iterative solver</a:t>
            </a:r>
          </a:p>
          <a:p>
            <a:pPr lvl="1"/>
            <a:r>
              <a:rPr lang="en-US" dirty="0" smtClean="0"/>
              <a:t>Easier to understand and implement</a:t>
            </a:r>
          </a:p>
          <a:p>
            <a:pPr lvl="1"/>
            <a:r>
              <a:rPr lang="en-US" dirty="0" smtClean="0"/>
              <a:t>More scalable</a:t>
            </a:r>
          </a:p>
          <a:p>
            <a:pPr lvl="1"/>
            <a:r>
              <a:rPr lang="en-US" dirty="0" smtClean="0"/>
              <a:t>They work well enough</a:t>
            </a:r>
          </a:p>
          <a:p>
            <a:r>
              <a:rPr lang="en-US" dirty="0" smtClean="0"/>
              <a:t>If you want to try a global solver</a:t>
            </a:r>
          </a:p>
          <a:p>
            <a:pPr lvl="1"/>
            <a:r>
              <a:rPr lang="en-US" dirty="0" smtClean="0"/>
              <a:t>Look up “conjugate gradient without the agonizing pain”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Impulses (SI)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 is an iterative solver that applies impulses to converge to a correct answer.</a:t>
            </a:r>
          </a:p>
          <a:p>
            <a:r>
              <a:rPr lang="en-US" dirty="0" smtClean="0"/>
              <a:t>Might be thinking, “Impulses? I thought we were doing constraints to be better than that.”</a:t>
            </a:r>
          </a:p>
          <a:p>
            <a:pPr lvl="1"/>
            <a:r>
              <a:rPr lang="en-US" dirty="0" smtClean="0"/>
              <a:t>An Impulse is just an instantaneous force</a:t>
            </a:r>
          </a:p>
          <a:p>
            <a:pPr lvl="1"/>
            <a:r>
              <a:rPr lang="en-US" dirty="0" smtClean="0"/>
              <a:t>Also, the “impulse” we apply is not the exact same as before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We’ve already talked about integration so I won’t cover that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DigiPen Institute of Technology 2010</a:t>
            </a:r>
            <a:endParaRPr lang="en-US" dirty="0"/>
          </a:p>
        </p:txBody>
      </p:sp>
      <p:pic>
        <p:nvPicPr>
          <p:cNvPr id="7" name="Picture 6" descr="SolverLoo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55413"/>
            <a:ext cx="5104927" cy="1518554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Impulse?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impulse is defined as the force times the </a:t>
            </a:r>
            <a:r>
              <a:rPr lang="en-US" dirty="0" err="1" smtClean="0"/>
              <a:t>timestep</a:t>
            </a: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now we need to solve for this impulse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71800" y="1981200"/>
          <a:ext cx="2540000" cy="1871663"/>
        </p:xfrm>
        <a:graphic>
          <a:graphicData uri="http://schemas.openxmlformats.org/presentationml/2006/ole">
            <p:oleObj spid="_x0000_s37890" name="Equation" r:id="rId3" imgW="965160" imgH="71100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these equations, we can solve for lambda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0800" y="2836863"/>
          <a:ext cx="2947988" cy="2251075"/>
        </p:xfrm>
        <a:graphic>
          <a:graphicData uri="http://schemas.openxmlformats.org/presentationml/2006/ole">
            <p:oleObj spid="_x0000_s38914" name="Equation" r:id="rId3" imgW="965160" imgH="73656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Impulse Solved</a:t>
            </a:r>
            <a:endParaRPr lang="en-US" dirty="0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ph idx="1"/>
          </p:nvPr>
        </p:nvGraphicFramePr>
        <p:xfrm>
          <a:off x="4572000" y="4141695"/>
          <a:ext cx="3440430" cy="1600200"/>
        </p:xfrm>
        <a:graphic>
          <a:graphicData uri="http://schemas.openxmlformats.org/presentationml/2006/ole">
            <p:oleObj spid="_x0000_s39940" name="Equation" r:id="rId3" imgW="1638000" imgH="76176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2057400"/>
          <a:ext cx="3067050" cy="1752600"/>
        </p:xfrm>
        <a:graphic>
          <a:graphicData uri="http://schemas.openxmlformats.org/presentationml/2006/ole">
            <p:oleObj spid="_x0000_s39938" name="Equation" r:id="rId4" imgW="1066680" imgH="6094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38600" y="1524000"/>
          <a:ext cx="4198208" cy="2057400"/>
        </p:xfrm>
        <a:graphic>
          <a:graphicData uri="http://schemas.openxmlformats.org/presentationml/2006/ole">
            <p:oleObj spid="_x0000_s39939" name="Equation" r:id="rId5" imgW="1917360" imgH="9396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4419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 is the “mass” of the constraint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15000" y="1219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matrix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377236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 object mass matrix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*I is the inertia tensor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762000" y="2590800"/>
          <a:ext cx="3173413" cy="2463800"/>
        </p:xfrm>
        <a:graphic>
          <a:graphicData uri="http://schemas.openxmlformats.org/presentationml/2006/ole">
            <p:oleObj spid="_x0000_s40962" name="Equation" r:id="rId3" imgW="965160" imgH="74916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876800" y="1981200"/>
          <a:ext cx="3520733" cy="3721100"/>
        </p:xfrm>
        <a:graphic>
          <a:graphicData uri="http://schemas.openxmlformats.org/presentationml/2006/ole">
            <p:oleObj spid="_x0000_s40963" name="Equation" r:id="rId4" imgW="1562040" imgH="165096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Please do not actually create a 12x12 mass matrix</a:t>
            </a:r>
          </a:p>
          <a:p>
            <a:pPr lvl="1"/>
            <a:r>
              <a:rPr lang="en-US" dirty="0" smtClean="0"/>
              <a:t>Almost all of it is zeros</a:t>
            </a:r>
          </a:p>
          <a:p>
            <a:r>
              <a:rPr lang="en-US" dirty="0" smtClean="0"/>
              <a:t>At the bare minimum mc can be simplified to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holds true for a lot of constraint math</a:t>
            </a:r>
          </a:p>
          <a:p>
            <a:pPr lvl="1"/>
            <a:r>
              <a:rPr lang="en-US" dirty="0" smtClean="0"/>
              <a:t>Be smart about wasted calculations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43000" y="2474260"/>
          <a:ext cx="5467350" cy="1773237"/>
        </p:xfrm>
        <a:graphic>
          <a:graphicData uri="http://schemas.openxmlformats.org/presentationml/2006/ole">
            <p:oleObj spid="_x0000_s87042" name="Equation" r:id="rId3" imgW="2895480" imgH="939600" progId="Equation.3">
              <p:embed/>
            </p:oleObj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2133600" y="4388225"/>
          <a:ext cx="6186488" cy="431800"/>
        </p:xfrm>
        <a:graphic>
          <a:graphicData uri="http://schemas.openxmlformats.org/presentationml/2006/ole">
            <p:oleObj spid="_x0000_s87043" name="Equation" r:id="rId4" imgW="3276360" imgH="22860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can calculate the impulse and update our velocity</a:t>
            </a:r>
          </a:p>
          <a:p>
            <a:r>
              <a:rPr lang="en-US" dirty="0" smtClean="0"/>
              <a:t>And in case you’ve forgotten how</a:t>
            </a:r>
            <a:endParaRPr lang="en-US" dirty="0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447800" y="2819400"/>
          <a:ext cx="5943600" cy="3447288"/>
        </p:xfrm>
        <a:graphic>
          <a:graphicData uri="http://schemas.openxmlformats.org/presentationml/2006/ole">
            <p:oleObj spid="_x0000_s41987" name="Equation" r:id="rId3" imgW="2539800" imgH="147312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reiterate, two main forms of collision resolution</a:t>
            </a:r>
          </a:p>
          <a:p>
            <a:pPr lvl="1"/>
            <a:r>
              <a:rPr lang="en-US" dirty="0" smtClean="0"/>
              <a:t>Impulses - poke with stick</a:t>
            </a:r>
          </a:p>
          <a:p>
            <a:pPr lvl="1"/>
            <a:r>
              <a:rPr lang="en-US" dirty="0" smtClean="0"/>
              <a:t>Constraints - force field</a:t>
            </a:r>
          </a:p>
          <a:p>
            <a:r>
              <a:rPr lang="en-US" dirty="0" smtClean="0"/>
              <a:t>Already gave intro to impulses</a:t>
            </a:r>
          </a:p>
          <a:p>
            <a:r>
              <a:rPr lang="en-US" dirty="0" smtClean="0"/>
              <a:t>Now intro to constraints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right? Maybe not…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 was how to solve one constraint in isolation</a:t>
            </a:r>
          </a:p>
          <a:p>
            <a:pPr lvl="1"/>
            <a:r>
              <a:rPr lang="en-US" dirty="0" smtClean="0"/>
              <a:t>We may have thousands</a:t>
            </a:r>
          </a:p>
          <a:p>
            <a:r>
              <a:rPr lang="en-US" dirty="0" smtClean="0"/>
              <a:t>The following slides are additions to get better stability and more advanced features</a:t>
            </a:r>
          </a:p>
          <a:p>
            <a:pPr lvl="1"/>
            <a:r>
              <a:rPr lang="en-US" dirty="0" smtClean="0"/>
              <a:t>Get the previous stuff working first</a:t>
            </a:r>
          </a:p>
          <a:p>
            <a:pPr lvl="1"/>
            <a:r>
              <a:rPr lang="en-US" dirty="0" smtClean="0"/>
              <a:t>However, all of these slides are essential to a robust solver and good stacking</a:t>
            </a:r>
          </a:p>
          <a:p>
            <a:r>
              <a:rPr lang="en-US" dirty="0" smtClean="0"/>
              <a:t>However you can do the first step easily</a:t>
            </a:r>
          </a:p>
          <a:p>
            <a:pPr lvl="1"/>
            <a:r>
              <a:rPr lang="en-US" dirty="0" smtClean="0"/>
              <a:t>Iterate multiple times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loop (updated)</a:t>
            </a:r>
            <a:endParaRPr lang="en-US" dirty="0"/>
          </a:p>
        </p:txBody>
      </p:sp>
      <p:pic>
        <p:nvPicPr>
          <p:cNvPr id="5" name="Picture 4" descr="SolverLoo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99571"/>
            <a:ext cx="5943600" cy="311331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Currently, constraints will not fix position error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077718" y="2820162"/>
            <a:ext cx="12192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rot="964133">
            <a:off x="3161331" y="2558615"/>
            <a:ext cx="2362200" cy="1981200"/>
          </a:xfrm>
          <a:prstGeom prst="arc">
            <a:avLst>
              <a:gd name="adj1" fmla="val 1118189"/>
              <a:gd name="adj2" fmla="val 89869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964133">
            <a:off x="3151650" y="3315593"/>
            <a:ext cx="2362200" cy="1981200"/>
          </a:xfrm>
          <a:prstGeom prst="arc">
            <a:avLst>
              <a:gd name="adj1" fmla="val 1118189"/>
              <a:gd name="adj2" fmla="val 89869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21349357">
            <a:off x="2982552" y="2946665"/>
            <a:ext cx="2362200" cy="1981200"/>
          </a:xfrm>
          <a:prstGeom prst="arc">
            <a:avLst>
              <a:gd name="adj1" fmla="val 1118189"/>
              <a:gd name="adj2" fmla="val 89869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0" y="3657600"/>
            <a:ext cx="381000" cy="3810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2514600"/>
            <a:ext cx="60198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Baumgarte</a:t>
            </a:r>
            <a:r>
              <a:rPr lang="en-US" dirty="0" smtClean="0"/>
              <a:t> Stabilization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common method to fix position error</a:t>
            </a:r>
          </a:p>
          <a:p>
            <a:r>
              <a:rPr lang="en-US" dirty="0" smtClean="0"/>
              <a:t>Feed the position error back into the velocity constraint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What’s a good value for B?</a:t>
            </a:r>
          </a:p>
          <a:p>
            <a:pPr lvl="1"/>
            <a:r>
              <a:rPr lang="en-US" dirty="0" smtClean="0"/>
              <a:t>It’s simulation dependant</a:t>
            </a:r>
          </a:p>
          <a:p>
            <a:pPr lvl="1"/>
            <a:r>
              <a:rPr lang="en-US" dirty="0" smtClean="0"/>
              <a:t>Try starting at 0, increasing until unstable, then use half that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24200" y="2743200"/>
          <a:ext cx="2533650" cy="1508125"/>
        </p:xfrm>
        <a:graphic>
          <a:graphicData uri="http://schemas.openxmlformats.org/presentationml/2006/ole">
            <p:oleObj spid="_x0000_s74753" name="Equation" r:id="rId3" imgW="1066680" imgH="63468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Separating velocity      -</a:t>
            </a:r>
          </a:p>
          <a:p>
            <a:r>
              <a:rPr lang="en-US" dirty="0" smtClean="0"/>
              <a:t>Add bounce as a bias  -</a:t>
            </a:r>
          </a:p>
          <a:p>
            <a:endParaRPr lang="en-US" dirty="0" smtClean="0"/>
          </a:p>
          <a:p>
            <a:r>
              <a:rPr lang="en-US" dirty="0" smtClean="0"/>
              <a:t>You should probably only do this above some threshold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. Only if      &gt; 1</a:t>
            </a:r>
          </a:p>
          <a:p>
            <a:pPr lvl="2"/>
            <a:r>
              <a:rPr lang="en-US" dirty="0" smtClean="0"/>
              <a:t>Tweak the number for your simulation</a:t>
            </a:r>
          </a:p>
          <a:p>
            <a:pPr lvl="1"/>
            <a:r>
              <a:rPr lang="en-US" dirty="0" smtClean="0"/>
              <a:t>Otherwise stacks will become less stable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343400" y="1447800"/>
          <a:ext cx="2513012" cy="1176337"/>
        </p:xfrm>
        <a:graphic>
          <a:graphicData uri="http://schemas.openxmlformats.org/presentationml/2006/ole">
            <p:oleObj spid="_x0000_s114689" name="Equation" r:id="rId3" imgW="977760" imgH="45720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2507597" y="3754438"/>
          <a:ext cx="423863" cy="588962"/>
        </p:xfrm>
        <a:graphic>
          <a:graphicData uri="http://schemas.openxmlformats.org/presentationml/2006/ole">
            <p:oleObj spid="_x0000_s114691" name="Equation" r:id="rId4" imgW="1648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achieve zero penetration results in jitter</a:t>
            </a:r>
          </a:p>
          <a:p>
            <a:r>
              <a:rPr lang="en-US" dirty="0" smtClean="0"/>
              <a:t>To reduce jitter, allow a slop factor of penetration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 in this case is the penetration distance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7800" y="2667000"/>
          <a:ext cx="5014913" cy="685800"/>
        </p:xfrm>
        <a:graphic>
          <a:graphicData uri="http://schemas.openxmlformats.org/presentationml/2006/ole">
            <p:oleObj spid="_x0000_s43010" name="Equation" r:id="rId3" imgW="1485720" imgH="20304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Inequality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constraints are of the form</a:t>
            </a:r>
          </a:p>
          <a:p>
            <a:pPr lvl="1"/>
            <a:r>
              <a:rPr lang="en-US" dirty="0" smtClean="0"/>
              <a:t>However we need inequality constraint to deal with contacts and limits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With code, this is simply</a:t>
            </a:r>
          </a:p>
          <a:p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Enforce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Skip constraint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28130" y="1568825"/>
          <a:ext cx="838200" cy="391160"/>
        </p:xfrm>
        <a:graphic>
          <a:graphicData uri="http://schemas.openxmlformats.org/presentationml/2006/ole">
            <p:oleObj spid="_x0000_s83969" name="Equation" r:id="rId3" imgW="380880" imgH="177480" progId="Equation.3">
              <p:embed/>
            </p:oleObj>
          </a:graphicData>
        </a:graphic>
      </p:graphicFrame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1169880" y="2779060"/>
          <a:ext cx="838200" cy="391160"/>
        </p:xfrm>
        <a:graphic>
          <a:graphicData uri="http://schemas.openxmlformats.org/presentationml/2006/ole">
            <p:oleObj spid="_x0000_s83970" name="Equation" r:id="rId4" imgW="380880" imgH="177480" progId="Equation.3">
              <p:embed/>
            </p:oleObj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111620" y="3774140"/>
          <a:ext cx="838200" cy="390525"/>
        </p:xfrm>
        <a:graphic>
          <a:graphicData uri="http://schemas.openxmlformats.org/presentationml/2006/ole">
            <p:oleObj spid="_x0000_s83973" name="Equation" r:id="rId5" imgW="380880" imgH="177480" progId="Equation.3">
              <p:embed/>
            </p:oleObj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2196355" y="4191000"/>
          <a:ext cx="838200" cy="446087"/>
        </p:xfrm>
        <a:graphic>
          <a:graphicData uri="http://schemas.openxmlformats.org/presentationml/2006/ole">
            <p:oleObj spid="_x0000_s83974" name="Equation" r:id="rId6" imgW="380880" imgH="203040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still have to properly clamp our impulse for inequality constraints</a:t>
            </a:r>
          </a:p>
          <a:p>
            <a:pPr lvl="1"/>
            <a:r>
              <a:rPr lang="en-US" dirty="0" smtClean="0"/>
              <a:t>Used to be </a:t>
            </a:r>
          </a:p>
          <a:p>
            <a:pPr lvl="1"/>
            <a:r>
              <a:rPr lang="en-US" dirty="0" smtClean="0"/>
              <a:t>Now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Things are a little more complicated than this though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95600" y="2362200"/>
          <a:ext cx="1992086" cy="457200"/>
        </p:xfrm>
        <a:graphic>
          <a:graphicData uri="http://schemas.openxmlformats.org/presentationml/2006/ole">
            <p:oleObj spid="_x0000_s82945" name="Equation" r:id="rId3" imgW="774360" imgH="177480" progId="Equation.3">
              <p:embed/>
            </p:oleObj>
          </a:graphicData>
        </a:graphic>
      </p:graphicFrame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3276600" y="2819400"/>
          <a:ext cx="1600200" cy="457200"/>
        </p:xfrm>
        <a:graphic>
          <a:graphicData uri="http://schemas.openxmlformats.org/presentationml/2006/ole">
            <p:oleObj spid="_x0000_s82946" name="Equation" r:id="rId4" imgW="622080" imgH="17748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Clamping (force limits)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constraints have limits on the amount of work they can do (friction)</a:t>
            </a:r>
          </a:p>
          <a:p>
            <a:r>
              <a:rPr lang="en-US" dirty="0" smtClean="0"/>
              <a:t>Convert force limits to impulse limits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Then just do this, right?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Wrong.</a:t>
            </a:r>
          </a:p>
          <a:p>
            <a:pPr lvl="1"/>
            <a:r>
              <a:rPr lang="en-US" dirty="0" smtClean="0"/>
              <a:t>We have to clamp the total impulse, not the corrective impulse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86000" y="2801470"/>
          <a:ext cx="3140242" cy="685800"/>
        </p:xfrm>
        <a:graphic>
          <a:graphicData uri="http://schemas.openxmlformats.org/presentationml/2006/ole">
            <p:oleObj spid="_x0000_s81921" name="Equation" r:id="rId3" imgW="1104840" imgH="241200" progId="Equation.3">
              <p:embed/>
            </p:oleObj>
          </a:graphicData>
        </a:graphic>
      </p:graphicFrame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1600200" y="3733800"/>
          <a:ext cx="4222750" cy="650875"/>
        </p:xfrm>
        <a:graphic>
          <a:graphicData uri="http://schemas.openxmlformats.org/presentationml/2006/ole">
            <p:oleObj spid="_x0000_s81922" name="Equation" r:id="rId4" imgW="1485720" imgH="22860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DigiPen Institute of Technology 2010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clamp total? </a:t>
            </a:r>
            <a:br>
              <a:rPr lang="en-US" dirty="0" smtClean="0"/>
            </a:br>
            <a:r>
              <a:rPr lang="en-US" dirty="0" smtClean="0"/>
              <a:t>2D Inelastic collision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4952206"/>
            <a:ext cx="3276600" cy="5334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4571206"/>
            <a:ext cx="1447800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2743597" y="5486003"/>
            <a:ext cx="6103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09800" y="3276600"/>
            <a:ext cx="3276600" cy="5334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8000" y="2209800"/>
            <a:ext cx="1447800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4572794" y="2513806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4191397" y="5486003"/>
            <a:ext cx="6103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" y="2362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Falling box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4724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solution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0" y="2362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553200" y="4648199"/>
          <a:ext cx="1219200" cy="804153"/>
        </p:xfrm>
        <a:graphic>
          <a:graphicData uri="http://schemas.openxmlformats.org/presentationml/2006/ole">
            <p:oleObj spid="_x0000_s118785" name="Equation" r:id="rId3" imgW="596880" imgH="393480" progId="Equation.3">
              <p:embed/>
            </p:oleObj>
          </a:graphicData>
        </a:graphic>
      </p:graphicFrame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2765615" y="5580530"/>
          <a:ext cx="312737" cy="338137"/>
        </p:xfrm>
        <a:graphic>
          <a:graphicData uri="http://schemas.openxmlformats.org/presentationml/2006/ole">
            <p:oleObj spid="_x0000_s118786" name="Equation" r:id="rId4" imgW="152280" imgH="164880" progId="Equation.3">
              <p:embed/>
            </p:oleObj>
          </a:graphicData>
        </a:graphic>
      </p:graphicFrame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4495800" y="5562600"/>
          <a:ext cx="312738" cy="338138"/>
        </p:xfrm>
        <a:graphic>
          <a:graphicData uri="http://schemas.openxmlformats.org/presentationml/2006/ole">
            <p:oleObj spid="_x0000_s118787" name="Equation" r:id="rId5" imgW="152280" imgH="164880" progId="Equation.3">
              <p:embed/>
            </p:oleObj>
          </a:graphicData>
        </a:graphic>
      </p:graphicFrame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constraints?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are hard, so why do them?</a:t>
            </a:r>
          </a:p>
          <a:p>
            <a:pPr lvl="1"/>
            <a:r>
              <a:rPr lang="en-US" dirty="0" smtClean="0"/>
              <a:t>More realistic results</a:t>
            </a:r>
          </a:p>
          <a:p>
            <a:pPr lvl="1"/>
            <a:r>
              <a:rPr lang="en-US" dirty="0" smtClean="0"/>
              <a:t>Better stacking</a:t>
            </a:r>
          </a:p>
          <a:p>
            <a:pPr lvl="1"/>
            <a:r>
              <a:rPr lang="en-US" dirty="0" smtClean="0"/>
              <a:t>Any sort of effect you can think of</a:t>
            </a:r>
          </a:p>
          <a:p>
            <a:pPr lvl="1"/>
            <a:r>
              <a:rPr lang="en-US" dirty="0" smtClean="0"/>
              <a:t>More resilient</a:t>
            </a:r>
          </a:p>
          <a:p>
            <a:r>
              <a:rPr lang="en-US" dirty="0" smtClean="0"/>
              <a:t>Cool effects are still feasible other ways</a:t>
            </a:r>
          </a:p>
          <a:p>
            <a:pPr lvl="1"/>
            <a:r>
              <a:rPr lang="en-US" dirty="0" smtClean="0"/>
              <a:t>Constraints unify the form</a:t>
            </a:r>
          </a:p>
          <a:p>
            <a:pPr lvl="1"/>
            <a:r>
              <a:rPr lang="en-US" dirty="0" smtClean="0"/>
              <a:t>Mathematically backed</a:t>
            </a:r>
          </a:p>
          <a:p>
            <a:r>
              <a:rPr lang="en-US" dirty="0" smtClean="0"/>
              <a:t>Constraints do tend to be slower though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962400"/>
            <a:ext cx="3276600" cy="5334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3581400"/>
            <a:ext cx="1447800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877094" y="4685506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34000" y="3961606"/>
            <a:ext cx="3276600" cy="5334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2200" y="3580606"/>
            <a:ext cx="1447800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7201694" y="4609306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72200" y="4648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Constraint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4659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Constraint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542038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if the corrections are too strong?</a:t>
            </a:r>
            <a:endParaRPr lang="en-US" sz="2800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962400"/>
            <a:ext cx="3276600" cy="5334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3581400"/>
            <a:ext cx="1447800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181894" y="43045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34000" y="3961606"/>
            <a:ext cx="3276600" cy="5334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3580606"/>
            <a:ext cx="1447800" cy="609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7506494" y="4304506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0" y="49530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keep the box from bouncing, we need a negative impulse!</a:t>
            </a:r>
            <a:endParaRPr lang="en-US" sz="28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clamping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371600" y="1905000"/>
          <a:ext cx="6094413" cy="2006600"/>
        </p:xfrm>
        <a:graphic>
          <a:graphicData uri="http://schemas.openxmlformats.org/presentationml/2006/ole">
            <p:oleObj spid="_x0000_s55297" name="Equation" r:id="rId3" imgW="2082600" imgH="6858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0800" y="5562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*Clamp before applying the impulse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4267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 doing this is a way to introduce jitter</a:t>
            </a:r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constraint as the normal</a:t>
            </a:r>
          </a:p>
          <a:p>
            <a:pPr lvl="1"/>
            <a:r>
              <a:rPr lang="en-US" dirty="0" smtClean="0"/>
              <a:t>Replace the normal with a tangent</a:t>
            </a:r>
          </a:p>
          <a:p>
            <a:pPr lvl="1"/>
            <a:r>
              <a:rPr lang="en-US" dirty="0" smtClean="0"/>
              <a:t>And another tangent for the other friction</a:t>
            </a:r>
            <a:endParaRPr lang="en-US" dirty="0"/>
          </a:p>
        </p:txBody>
      </p:sp>
      <p:graphicFrame>
        <p:nvGraphicFramePr>
          <p:cNvPr id="44035" name="Content Placeholder 3"/>
          <p:cNvGraphicFramePr>
            <a:graphicFrameLocks noChangeAspect="1"/>
          </p:cNvGraphicFramePr>
          <p:nvPr/>
        </p:nvGraphicFramePr>
        <p:xfrm>
          <a:off x="2057400" y="3352800"/>
          <a:ext cx="4094665" cy="1524000"/>
        </p:xfrm>
        <a:graphic>
          <a:graphicData uri="http://schemas.openxmlformats.org/presentationml/2006/ole">
            <p:oleObj spid="_x0000_s44035" name="Equation" r:id="rId3" imgW="1739880" imgH="64764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526946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*Don’t apply a </a:t>
            </a:r>
            <a:r>
              <a:rPr lang="en-US" dirty="0" err="1" smtClean="0"/>
              <a:t>baumgarte</a:t>
            </a:r>
            <a:r>
              <a:rPr lang="en-US" dirty="0" smtClean="0"/>
              <a:t> for friction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Tangent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compute tangent directions?</a:t>
            </a:r>
          </a:p>
          <a:p>
            <a:pPr lvl="1"/>
            <a:r>
              <a:rPr lang="en-US" dirty="0" smtClean="0"/>
              <a:t>Any two vectors perpendicular to the normal and each other should work</a:t>
            </a:r>
          </a:p>
          <a:p>
            <a:pPr lvl="1"/>
            <a:r>
              <a:rPr lang="en-US" dirty="0" smtClean="0"/>
              <a:t>“Should” have improved stability if one is aligned with the direction of the separating velocity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362200" y="4038600"/>
          <a:ext cx="3505200" cy="1219200"/>
        </p:xfrm>
        <a:graphic>
          <a:graphicData uri="http://schemas.openxmlformats.org/presentationml/2006/ole">
            <p:oleObj spid="_x0000_s45058" name="Equation" r:id="rId3" imgW="1168200" imgH="40608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 clamping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used </a:t>
            </a:r>
            <a:r>
              <a:rPr lang="en-US" dirty="0" err="1" smtClean="0"/>
              <a:t>Columb’s</a:t>
            </a:r>
            <a:r>
              <a:rPr lang="en-US" dirty="0" smtClean="0"/>
              <a:t> friction law</a:t>
            </a:r>
          </a:p>
          <a:p>
            <a:endParaRPr lang="en-US" dirty="0" smtClean="0"/>
          </a:p>
          <a:p>
            <a:r>
              <a:rPr lang="en-US" dirty="0" smtClean="0"/>
              <a:t>This works for 2D but not 3D</a:t>
            </a:r>
          </a:p>
          <a:p>
            <a:pPr lvl="1"/>
            <a:r>
              <a:rPr lang="en-US" dirty="0" smtClean="0"/>
              <a:t>If you don’t know yet, friction in 3D sucks</a:t>
            </a:r>
          </a:p>
          <a:p>
            <a:pPr lvl="1"/>
            <a:r>
              <a:rPr lang="en-US" dirty="0" smtClean="0"/>
              <a:t>2D has a solution</a:t>
            </a:r>
          </a:p>
          <a:p>
            <a:pPr lvl="1"/>
            <a:r>
              <a:rPr lang="en-US" dirty="0" smtClean="0"/>
              <a:t>3D is NP hard</a:t>
            </a:r>
          </a:p>
          <a:p>
            <a:r>
              <a:rPr lang="en-US" dirty="0" smtClean="0"/>
              <a:t>The above clamping makes the normal coupled with friction</a:t>
            </a:r>
          </a:p>
          <a:p>
            <a:pPr lvl="1"/>
            <a:r>
              <a:rPr lang="en-US" dirty="0" smtClean="0"/>
              <a:t>The guy who first experimented with coupled equations came up with chaos theory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95600" y="2057400"/>
          <a:ext cx="1879600" cy="457200"/>
        </p:xfrm>
        <a:graphic>
          <a:graphicData uri="http://schemas.openxmlformats.org/presentationml/2006/ole">
            <p:oleObj spid="_x0000_s63490" name="Equation" r:id="rId3" imgW="939600" imgH="22860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Tangent clamping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what do we do?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     is the friction coefficient</a:t>
            </a:r>
          </a:p>
          <a:p>
            <a:pPr lvl="1"/>
            <a:r>
              <a:rPr lang="en-US" dirty="0" smtClean="0"/>
              <a:t>     is gravity</a:t>
            </a:r>
          </a:p>
          <a:p>
            <a:pPr lvl="1"/>
            <a:r>
              <a:rPr lang="en-US" dirty="0" smtClean="0"/>
              <a:t>     is the constraint mass</a:t>
            </a:r>
          </a:p>
          <a:p>
            <a:pPr lvl="1"/>
            <a:r>
              <a:rPr lang="en-US" dirty="0" smtClean="0"/>
              <a:t>Dividing the upper and lower bounds by the number of contacts might help stability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2209800"/>
          <a:ext cx="3496733" cy="1066800"/>
        </p:xfrm>
        <a:graphic>
          <a:graphicData uri="http://schemas.openxmlformats.org/presentationml/2006/ole">
            <p:oleObj spid="_x0000_s64514" name="Equation" r:id="rId3" imgW="1498320" imgH="457200" progId="Equation.3">
              <p:embed/>
            </p:oleObj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178860" y="3505200"/>
          <a:ext cx="357187" cy="385763"/>
        </p:xfrm>
        <a:graphic>
          <a:graphicData uri="http://schemas.openxmlformats.org/presentationml/2006/ole">
            <p:oleObj spid="_x0000_s64515" name="Equation" r:id="rId4" imgW="152280" imgH="164880" progId="Equation.3">
              <p:embed/>
            </p:oleObj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1160930" y="4388225"/>
          <a:ext cx="385763" cy="325438"/>
        </p:xfrm>
        <a:graphic>
          <a:graphicData uri="http://schemas.openxmlformats.org/presentationml/2006/ole">
            <p:oleObj spid="_x0000_s64516" name="Equation" r:id="rId5" imgW="164880" imgH="139680" progId="Equation.3">
              <p:embed/>
            </p:oleObj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196790" y="3948955"/>
          <a:ext cx="325437" cy="385762"/>
        </p:xfrm>
        <a:graphic>
          <a:graphicData uri="http://schemas.openxmlformats.org/presentationml/2006/ole">
            <p:oleObj spid="_x0000_s64517" name="Equation" r:id="rId6" imgW="139680" imgH="164880" progId="Equation.3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Impulses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 is an iterative solver that performs better with an initial guess</a:t>
            </a:r>
          </a:p>
          <a:p>
            <a:r>
              <a:rPr lang="en-US" dirty="0" smtClean="0"/>
              <a:t>What should we use as a guess?</a:t>
            </a:r>
          </a:p>
          <a:p>
            <a:pPr lvl="1"/>
            <a:r>
              <a:rPr lang="en-US" dirty="0" smtClean="0"/>
              <a:t>How about last frame?</a:t>
            </a:r>
          </a:p>
          <a:p>
            <a:r>
              <a:rPr lang="en-US" dirty="0" smtClean="0"/>
              <a:t>Store the lambda from the previous frame</a:t>
            </a:r>
          </a:p>
          <a:p>
            <a:r>
              <a:rPr lang="en-US" dirty="0" smtClean="0"/>
              <a:t>Apply that lambda before all iterations</a:t>
            </a:r>
          </a:p>
          <a:p>
            <a:r>
              <a:rPr lang="en-US" dirty="0" smtClean="0"/>
              <a:t>Helps to converge quicker</a:t>
            </a:r>
          </a:p>
          <a:p>
            <a:pPr lvl="1"/>
            <a:r>
              <a:rPr lang="en-US" dirty="0" smtClean="0"/>
              <a:t>Better stacking at less iterations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loop (updated)</a:t>
            </a:r>
            <a:endParaRPr lang="en-US" dirty="0"/>
          </a:p>
        </p:txBody>
      </p:sp>
      <p:pic>
        <p:nvPicPr>
          <p:cNvPr id="4" name="Picture 3" descr="SolverLoo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25757"/>
            <a:ext cx="4953000" cy="393988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storing the old impulse isn’t good enough for contacts</a:t>
            </a:r>
          </a:p>
          <a:p>
            <a:pPr lvl="1"/>
            <a:r>
              <a:rPr lang="en-US" dirty="0" smtClean="0"/>
              <a:t>Points move around a lot on a body</a:t>
            </a:r>
          </a:p>
          <a:p>
            <a:pPr lvl="1"/>
            <a:r>
              <a:rPr lang="en-US" dirty="0" smtClean="0"/>
              <a:t>Caching relies on frame coherency</a:t>
            </a:r>
          </a:p>
          <a:p>
            <a:pPr lvl="1"/>
            <a:r>
              <a:rPr lang="en-US" dirty="0" smtClean="0"/>
              <a:t>Inconsistent points means instability</a:t>
            </a:r>
          </a:p>
          <a:p>
            <a:r>
              <a:rPr lang="en-US" dirty="0" smtClean="0"/>
              <a:t>We have to see if the old point is close enough to the new point</a:t>
            </a:r>
          </a:p>
          <a:p>
            <a:pPr lvl="1"/>
            <a:r>
              <a:rPr lang="en-US" dirty="0" smtClean="0"/>
              <a:t>Only then do we 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constraint?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scalar function that is equal to zero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Yes, that is it</a:t>
            </a:r>
          </a:p>
          <a:p>
            <a:pPr lvl="1"/>
            <a:r>
              <a:rPr lang="en-US" dirty="0" smtClean="0"/>
              <a:t>Example: distance between two points is a Length </a:t>
            </a:r>
          </a:p>
          <a:p>
            <a:pPr lvl="2"/>
            <a:r>
              <a:rPr lang="en-US" dirty="0" smtClean="0"/>
              <a:t>	 </a:t>
            </a:r>
          </a:p>
          <a:p>
            <a:r>
              <a:rPr lang="en-US" dirty="0" smtClean="0"/>
              <a:t>Generally involves an object’s position or velocity</a:t>
            </a:r>
          </a:p>
          <a:p>
            <a:pPr lvl="1"/>
            <a:r>
              <a:rPr lang="en-US" dirty="0" smtClean="0"/>
              <a:t>May also include time</a:t>
            </a:r>
          </a:p>
          <a:p>
            <a:r>
              <a:rPr lang="en-US" dirty="0" smtClean="0"/>
              <a:t>Also generally it is between two objects</a:t>
            </a:r>
          </a:p>
          <a:p>
            <a:pPr lvl="1"/>
            <a:r>
              <a:rPr lang="en-US" dirty="0" smtClean="0"/>
              <a:t>Occasionally only one object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438400" y="2012575"/>
          <a:ext cx="2774950" cy="530225"/>
        </p:xfrm>
        <a:graphic>
          <a:graphicData uri="http://schemas.openxmlformats.org/presentationml/2006/ole">
            <p:oleObj spid="_x0000_s16386" name="Equation" r:id="rId3" imgW="1130040" imgH="215640" progId="Equation.3">
              <p:embed/>
            </p:oleObj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379070" y="3235417"/>
          <a:ext cx="3708400" cy="623888"/>
        </p:xfrm>
        <a:graphic>
          <a:graphicData uri="http://schemas.openxmlformats.org/presentationml/2006/ole">
            <p:oleObj spid="_x0000_s16387" name="Equation" r:id="rId4" imgW="1511280" imgH="25380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wait, if we get a different corner each frame, we’ll never cache our impulse</a:t>
            </a:r>
          </a:p>
          <a:p>
            <a:pPr lvl="1"/>
            <a:r>
              <a:rPr lang="en-US" dirty="0" smtClean="0"/>
              <a:t>Solution 1: multiple points</a:t>
            </a:r>
          </a:p>
          <a:p>
            <a:pPr lvl="2"/>
            <a:r>
              <a:rPr lang="en-US" dirty="0" smtClean="0"/>
              <a:t>Get multiple points from collision detection</a:t>
            </a:r>
          </a:p>
          <a:p>
            <a:pPr lvl="1"/>
            <a:r>
              <a:rPr lang="en-US" dirty="0" smtClean="0"/>
              <a:t>Solution 2: multiple points</a:t>
            </a:r>
          </a:p>
          <a:p>
            <a:pPr lvl="2"/>
            <a:r>
              <a:rPr lang="en-US" dirty="0" smtClean="0"/>
              <a:t>However here, we only ever get 1 point from detection</a:t>
            </a:r>
          </a:p>
          <a:p>
            <a:pPr lvl="2"/>
            <a:r>
              <a:rPr lang="en-US" dirty="0" smtClean="0"/>
              <a:t>Add points and keep them around unless they separate enough</a:t>
            </a:r>
          </a:p>
          <a:p>
            <a:pPr lvl="2"/>
            <a:r>
              <a:rPr lang="en-US" dirty="0" smtClean="0"/>
              <a:t>Then match up new points to old points</a:t>
            </a:r>
          </a:p>
          <a:p>
            <a:r>
              <a:rPr lang="en-US" dirty="0" smtClean="0"/>
              <a:t>I’ll leave Solution 2 for HW</a:t>
            </a:r>
          </a:p>
          <a:p>
            <a:pPr lvl="1"/>
            <a:r>
              <a:rPr lang="en-US" dirty="0" smtClean="0"/>
              <a:t>I’ll also talk about it next constraints lecture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Constraint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Each constraint should look roughly like this now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may have more or less data</a:t>
            </a:r>
          </a:p>
          <a:p>
            <a:r>
              <a:rPr lang="en-US" dirty="0" smtClean="0"/>
              <a:t>You may have specialized classes</a:t>
            </a:r>
          </a:p>
          <a:p>
            <a:r>
              <a:rPr lang="en-US" dirty="0" smtClean="0"/>
              <a:t>You will obviously have helper functions</a:t>
            </a:r>
          </a:p>
        </p:txBody>
      </p:sp>
      <p:pic>
        <p:nvPicPr>
          <p:cNvPr id="4" name="Picture 3" descr="Constrai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896" y="1845552"/>
            <a:ext cx="2604304" cy="255729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 will talk about some different approaches to store constraints</a:t>
            </a:r>
          </a:p>
          <a:p>
            <a:r>
              <a:rPr lang="en-US" dirty="0" smtClean="0"/>
              <a:t>For future reference</a:t>
            </a:r>
          </a:p>
          <a:p>
            <a:pPr lvl="1"/>
            <a:r>
              <a:rPr lang="en-US" dirty="0" smtClean="0"/>
              <a:t>Contacts = contact constraints</a:t>
            </a:r>
          </a:p>
          <a:p>
            <a:pPr lvl="1"/>
            <a:r>
              <a:rPr lang="en-US" dirty="0" smtClean="0"/>
              <a:t>Joints = every other type of constraint</a:t>
            </a:r>
          </a:p>
          <a:p>
            <a:pPr lvl="1"/>
            <a:r>
              <a:rPr lang="en-US" dirty="0" err="1" smtClean="0"/>
              <a:t>IConstraint</a:t>
            </a:r>
            <a:r>
              <a:rPr lang="en-US" dirty="0" smtClean="0"/>
              <a:t> = base constraint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Structure (1</a:t>
            </a:r>
            <a:r>
              <a:rPr lang="en-US" baseline="30000" dirty="0" smtClean="0"/>
              <a:t>st</a:t>
            </a:r>
            <a:r>
              <a:rPr lang="en-US" dirty="0" smtClean="0"/>
              <a:t> attempt)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an array of </a:t>
            </a:r>
            <a:r>
              <a:rPr lang="en-US" dirty="0" err="1" smtClean="0"/>
              <a:t>IConstraints</a:t>
            </a:r>
            <a:endParaRPr lang="en-US" dirty="0" smtClean="0"/>
          </a:p>
          <a:p>
            <a:r>
              <a:rPr lang="en-US" dirty="0" smtClean="0"/>
              <a:t>But wait, contacts are added and removed a lot</a:t>
            </a:r>
          </a:p>
          <a:p>
            <a:pPr lvl="1"/>
            <a:r>
              <a:rPr lang="en-US" dirty="0" smtClean="0"/>
              <a:t>Removal in an array is O(n)</a:t>
            </a:r>
          </a:p>
          <a:p>
            <a:pPr lvl="1"/>
            <a:r>
              <a:rPr lang="en-US" dirty="0" smtClean="0"/>
              <a:t>Mapping a new contact to a pre-existing one is also O(n)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Structure (2</a:t>
            </a:r>
            <a:r>
              <a:rPr lang="en-US" baseline="30000" dirty="0" smtClean="0"/>
              <a:t>nd</a:t>
            </a:r>
            <a:r>
              <a:rPr lang="en-US" dirty="0" smtClean="0"/>
              <a:t> attempt)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map of </a:t>
            </a:r>
            <a:r>
              <a:rPr lang="en-US" dirty="0" err="1" smtClean="0"/>
              <a:t>IConstraints</a:t>
            </a:r>
            <a:endParaRPr lang="en-US" dirty="0" smtClean="0"/>
          </a:p>
          <a:p>
            <a:pPr lvl="1"/>
            <a:r>
              <a:rPr lang="en-US" dirty="0" smtClean="0"/>
              <a:t>Lexicographic sort to map new contacts to old ones, O(1)</a:t>
            </a:r>
          </a:p>
          <a:p>
            <a:r>
              <a:rPr lang="en-US" dirty="0" smtClean="0"/>
              <a:t>Seems good right?</a:t>
            </a:r>
          </a:p>
          <a:p>
            <a:pPr lvl="1"/>
            <a:r>
              <a:rPr lang="en-US" dirty="0" smtClean="0"/>
              <a:t>Slower to iterate O(log(n))</a:t>
            </a:r>
          </a:p>
          <a:p>
            <a:pPr lvl="1"/>
            <a:r>
              <a:rPr lang="en-US" dirty="0" smtClean="0"/>
              <a:t>Lexicographic sort only works for one pair</a:t>
            </a:r>
          </a:p>
          <a:p>
            <a:pPr lvl="2"/>
            <a:r>
              <a:rPr lang="en-US" dirty="0" smtClean="0"/>
              <a:t>May have a joint between a pair that also has a contact</a:t>
            </a:r>
          </a:p>
          <a:p>
            <a:pPr lvl="2"/>
            <a:r>
              <a:rPr lang="en-US" dirty="0" smtClean="0"/>
              <a:t>May have more than one joint between a pair</a:t>
            </a:r>
          </a:p>
          <a:p>
            <a:pPr lvl="1"/>
            <a:r>
              <a:rPr lang="en-US" dirty="0" smtClean="0"/>
              <a:t>Could always store a map of an array, but lets not go there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Structure (3</a:t>
            </a:r>
            <a:r>
              <a:rPr lang="en-US" baseline="30000" dirty="0" smtClean="0"/>
              <a:t>rd</a:t>
            </a:r>
            <a:r>
              <a:rPr lang="en-US" dirty="0" smtClean="0"/>
              <a:t> attempt)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map for contacts and an array for joints</a:t>
            </a:r>
          </a:p>
          <a:p>
            <a:pPr lvl="1"/>
            <a:r>
              <a:rPr lang="en-US" dirty="0" smtClean="0"/>
              <a:t>Use lexicographic index to find contacts</a:t>
            </a:r>
          </a:p>
          <a:p>
            <a:pPr lvl="1"/>
            <a:r>
              <a:rPr lang="en-US" dirty="0" smtClean="0"/>
              <a:t>Joints aren’t inserted/removed often, so an array works just fine</a:t>
            </a:r>
          </a:p>
          <a:p>
            <a:r>
              <a:rPr lang="en-US" dirty="0" smtClean="0"/>
              <a:t>Have to iterate through 2 different structures</a:t>
            </a:r>
          </a:p>
          <a:p>
            <a:r>
              <a:rPr lang="en-US" dirty="0" smtClean="0"/>
              <a:t>Have to duplicate some code</a:t>
            </a:r>
          </a:p>
          <a:p>
            <a:r>
              <a:rPr lang="en-US" dirty="0" smtClean="0"/>
              <a:t>Apart from insertion and removal patterns, contacts and joints are the same, but we’ve separated them now</a:t>
            </a:r>
          </a:p>
          <a:p>
            <a:r>
              <a:rPr lang="en-US" dirty="0" smtClean="0"/>
              <a:t>This method is a feasible first start</a:t>
            </a:r>
          </a:p>
          <a:p>
            <a:pPr lvl="1"/>
            <a:r>
              <a:rPr lang="en-US" dirty="0" smtClean="0"/>
              <a:t>It’s what I had at first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refresher for what an </a:t>
            </a:r>
            <a:r>
              <a:rPr lang="en-US" dirty="0" err="1" smtClean="0"/>
              <a:t>InList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We all know a linked list</a:t>
            </a:r>
          </a:p>
          <a:p>
            <a:pPr lvl="1"/>
            <a:r>
              <a:rPr lang="en-US" dirty="0" smtClean="0"/>
              <a:t>Stores a previous and next pointer as well as the object data</a:t>
            </a:r>
          </a:p>
          <a:p>
            <a:pPr lvl="1"/>
            <a:r>
              <a:rPr lang="en-US" dirty="0" err="1" smtClean="0"/>
              <a:t>InList</a:t>
            </a:r>
            <a:r>
              <a:rPr lang="en-US" dirty="0" smtClean="0"/>
              <a:t> stands for intrusive linked list</a:t>
            </a:r>
          </a:p>
          <a:p>
            <a:pPr lvl="1"/>
            <a:r>
              <a:rPr lang="en-US" dirty="0" smtClean="0"/>
              <a:t>The object actually contains the previous and next pointer</a:t>
            </a:r>
          </a:p>
          <a:p>
            <a:r>
              <a:rPr lang="en-US" dirty="0" err="1" smtClean="0"/>
              <a:t>InList</a:t>
            </a:r>
            <a:r>
              <a:rPr lang="en-US" dirty="0" smtClean="0"/>
              <a:t> is crucial to the next method I will mention</a:t>
            </a:r>
          </a:p>
          <a:p>
            <a:r>
              <a:rPr lang="en-US" dirty="0" smtClean="0"/>
              <a:t>See the Physics Engine Architecture slides for more details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Structure (4</a:t>
            </a:r>
            <a:r>
              <a:rPr lang="en-US" baseline="30000" dirty="0" smtClean="0"/>
              <a:t>th</a:t>
            </a:r>
            <a:r>
              <a:rPr lang="en-US" dirty="0" smtClean="0"/>
              <a:t> attempt)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457200" y="1447800"/>
            <a:ext cx="7893425" cy="5029200"/>
            <a:chOff x="457200" y="1447800"/>
            <a:chExt cx="7893425" cy="5029200"/>
          </a:xfrm>
        </p:grpSpPr>
        <p:grpSp>
          <p:nvGrpSpPr>
            <p:cNvPr id="18" name="Group 17"/>
            <p:cNvGrpSpPr/>
            <p:nvPr/>
          </p:nvGrpSpPr>
          <p:grpSpPr>
            <a:xfrm>
              <a:off x="3505200" y="1447800"/>
              <a:ext cx="1752600" cy="2819400"/>
              <a:chOff x="3397625" y="1447800"/>
              <a:chExt cx="1752600" cy="2819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397625" y="2438400"/>
                <a:ext cx="1752600" cy="8382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Constraint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626225" y="1447800"/>
                <a:ext cx="1295399" cy="583096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Constraint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26225" y="3684104"/>
                <a:ext cx="1295400" cy="583096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Constraint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rot="5400000" flipH="1" flipV="1">
                <a:off x="4077494" y="2247900"/>
                <a:ext cx="381000" cy="1588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4077494" y="3466306"/>
                <a:ext cx="381000" cy="1588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303060" y="20574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next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03060" y="3288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prev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57200" y="2895600"/>
              <a:ext cx="1416425" cy="2079810"/>
              <a:chOff x="457200" y="1855695"/>
              <a:chExt cx="1416425" cy="207981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57200" y="2590800"/>
                <a:ext cx="1371600" cy="6096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Edge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5800" y="1855695"/>
                <a:ext cx="914400" cy="4064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Edge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85800" y="3529105"/>
                <a:ext cx="914400" cy="4064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Edge</a:t>
                </a:r>
                <a:endParaRPr lang="en-US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rot="5400000" flipH="1" flipV="1">
                <a:off x="989806" y="2438400"/>
                <a:ext cx="304800" cy="1588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16200000" flipH="1">
                <a:off x="991395" y="3352799"/>
                <a:ext cx="304006" cy="794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183340" y="2252843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next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87825" y="3203103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prev</a:t>
                </a:r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934200" y="2895600"/>
              <a:ext cx="1416425" cy="2079810"/>
              <a:chOff x="457200" y="1855695"/>
              <a:chExt cx="1416425" cy="20798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57200" y="2590800"/>
                <a:ext cx="1371600" cy="6096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Edge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5800" y="1855695"/>
                <a:ext cx="914400" cy="4064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Edge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" y="3529105"/>
                <a:ext cx="914400" cy="4064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Edge</a:t>
                </a:r>
                <a:endParaRPr lang="en-US" dirty="0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rot="5400000" flipH="1" flipV="1">
                <a:off x="989806" y="2438400"/>
                <a:ext cx="304800" cy="1588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16200000" flipH="1">
                <a:off x="991395" y="3352799"/>
                <a:ext cx="304006" cy="794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183340" y="2252843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next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187825" y="3203103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prev</a:t>
                </a:r>
                <a:endParaRPr lang="en-US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2286000" y="5715000"/>
              <a:ext cx="1524000" cy="76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Body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53000" y="5715000"/>
              <a:ext cx="1524000" cy="76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Body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1905000" y="3092825"/>
              <a:ext cx="1524000" cy="1143000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19393548">
              <a:off x="1886662" y="3322807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Constraint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1905000" y="2483224"/>
              <a:ext cx="1524000" cy="114300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19393548">
              <a:off x="1886662" y="2713206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Edge1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5378825" y="2487705"/>
              <a:ext cx="1447800" cy="114300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360895" y="3097305"/>
              <a:ext cx="1447800" cy="1143000"/>
            </a:xfrm>
            <a:prstGeom prst="straightConnector1">
              <a:avLst/>
            </a:prstGeom>
            <a:ln>
              <a:solidFill>
                <a:srgbClr val="00206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2298759">
              <a:off x="5580938" y="3313837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Constraint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 rot="2298759">
              <a:off x="5689996" y="277409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Edge2</a:t>
              </a:r>
              <a:endParaRPr lang="en-US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905000" y="4267200"/>
              <a:ext cx="3801035" cy="1416425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0800000" flipV="1">
              <a:off x="3021106" y="4267199"/>
              <a:ext cx="3836895" cy="1398495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6200000" flipV="1">
              <a:off x="1674158" y="4345642"/>
              <a:ext cx="1371600" cy="1214715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 flipH="1" flipV="1">
              <a:off x="5744135" y="4327710"/>
              <a:ext cx="1371600" cy="1295400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 rot="1234718">
              <a:off x="2626155" y="4352938"/>
              <a:ext cx="990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other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 rot="20401676">
              <a:off x="5369280" y="4272518"/>
              <a:ext cx="990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other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 rot="2858375">
              <a:off x="2018408" y="4764637"/>
              <a:ext cx="1102093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edgeList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 rot="18820404">
              <a:off x="5674902" y="4737569"/>
              <a:ext cx="1149663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edgeList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52400" y="1447800"/>
            <a:ext cx="2286000" cy="685800"/>
            <a:chOff x="76200" y="1219200"/>
            <a:chExt cx="2286000" cy="685800"/>
          </a:xfrm>
        </p:grpSpPr>
        <p:sp>
          <p:nvSpPr>
            <p:cNvPr id="68" name="Rectangle 67"/>
            <p:cNvSpPr/>
            <p:nvPr/>
          </p:nvSpPr>
          <p:spPr>
            <a:xfrm>
              <a:off x="76200" y="1219200"/>
              <a:ext cx="22098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228600" y="1676400"/>
              <a:ext cx="762000" cy="1588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228600" y="1447800"/>
              <a:ext cx="762000" cy="1588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143000" y="12954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pointer</a:t>
              </a:r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43000" y="15240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containment</a:t>
              </a:r>
              <a:endParaRPr lang="en-US" sz="1400" dirty="0"/>
            </a:p>
          </p:txBody>
        </p:sp>
      </p:grp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Definitions</a:t>
            </a:r>
            <a:endParaRPr lang="en-US" dirty="0"/>
          </a:p>
        </p:txBody>
      </p:sp>
      <p:pic>
        <p:nvPicPr>
          <p:cNvPr id="8" name="Picture 7" descr="Bod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40759"/>
            <a:ext cx="2438400" cy="82590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ConstraintSol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266635"/>
            <a:ext cx="3541693" cy="80073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Ed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771665"/>
            <a:ext cx="2521258" cy="114346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strain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50432"/>
            <a:ext cx="3150783" cy="103353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Wait…what?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Confusing, I know…</a:t>
            </a:r>
          </a:p>
          <a:p>
            <a:r>
              <a:rPr lang="en-US" dirty="0" smtClean="0"/>
              <a:t>What does this gain us?</a:t>
            </a:r>
          </a:p>
          <a:p>
            <a:pPr lvl="1"/>
            <a:r>
              <a:rPr lang="en-US" dirty="0" smtClean="0"/>
              <a:t>Bodies can find all of their constraints</a:t>
            </a:r>
          </a:p>
          <a:p>
            <a:pPr lvl="1"/>
            <a:r>
              <a:rPr lang="en-US" dirty="0" smtClean="0"/>
              <a:t>Bodies can find the other body on any constraint</a:t>
            </a:r>
          </a:p>
          <a:p>
            <a:pPr lvl="1"/>
            <a:r>
              <a:rPr lang="en-US" dirty="0" smtClean="0"/>
              <a:t>Islands are already formed</a:t>
            </a:r>
          </a:p>
          <a:p>
            <a:pPr lvl="1"/>
            <a:r>
              <a:rPr lang="en-US" dirty="0" smtClean="0"/>
              <a:t>Constraints can find both bodies</a:t>
            </a:r>
          </a:p>
          <a:p>
            <a:pPr lvl="1"/>
            <a:r>
              <a:rPr lang="en-US" dirty="0" smtClean="0"/>
              <a:t>Constraints have O(1) removal</a:t>
            </a:r>
          </a:p>
          <a:p>
            <a:pPr lvl="1"/>
            <a:r>
              <a:rPr lang="en-US" dirty="0" smtClean="0"/>
              <a:t>Joints have O(1) insertion</a:t>
            </a:r>
          </a:p>
          <a:p>
            <a:pPr lvl="1"/>
            <a:r>
              <a:rPr lang="en-US" dirty="0" smtClean="0"/>
              <a:t>Contacts have O(n) insertion (n is much smaller now though)</a:t>
            </a:r>
          </a:p>
          <a:p>
            <a:pPr lvl="1"/>
            <a:r>
              <a:rPr lang="en-US" dirty="0" smtClean="0"/>
              <a:t>And all this manipulation requires zero memory overhead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impulses, we don’t update an object’s position directly.</a:t>
            </a:r>
          </a:p>
          <a:p>
            <a:pPr lvl="1"/>
            <a:r>
              <a:rPr lang="en-US" dirty="0" smtClean="0"/>
              <a:t>Update its velocity</a:t>
            </a:r>
          </a:p>
          <a:p>
            <a:r>
              <a:rPr lang="en-US" dirty="0" smtClean="0"/>
              <a:t>Differentiate with respect to time to get a velocity constraint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This is done by hand for each kind of constraint</a:t>
            </a:r>
          </a:p>
          <a:p>
            <a:r>
              <a:rPr lang="en-US" dirty="0" smtClean="0"/>
              <a:t>A velocity constraint defines the allowed motion of objects relative to each other</a:t>
            </a:r>
          </a:p>
        </p:txBody>
      </p:sp>
      <p:graphicFrame>
        <p:nvGraphicFramePr>
          <p:cNvPr id="15361" name="Object 1"/>
          <p:cNvGraphicFramePr>
            <a:graphicFrameLocks noChangeAspect="1"/>
          </p:cNvGraphicFramePr>
          <p:nvPr/>
        </p:nvGraphicFramePr>
        <p:xfrm>
          <a:off x="2438400" y="3621740"/>
          <a:ext cx="2774950" cy="560387"/>
        </p:xfrm>
        <a:graphic>
          <a:graphicData uri="http://schemas.openxmlformats.org/presentationml/2006/ole">
            <p:oleObj spid="_x0000_s15361" name="Equation" r:id="rId3" imgW="1130040" imgH="22860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#1 tip: Do the math!!!</a:t>
            </a:r>
          </a:p>
          <a:p>
            <a:pPr lvl="1"/>
            <a:r>
              <a:rPr lang="en-US" dirty="0" smtClean="0"/>
              <a:t>Trust me, even though I gave you the final results</a:t>
            </a:r>
          </a:p>
          <a:p>
            <a:pPr lvl="1"/>
            <a:r>
              <a:rPr lang="en-US" dirty="0" smtClean="0"/>
              <a:t>Not doing it is just asking for things to explode and you not know why</a:t>
            </a:r>
          </a:p>
          <a:p>
            <a:r>
              <a:rPr lang="en-US" dirty="0" smtClean="0"/>
              <a:t>Take your time. Small mistakes can cause explosions</a:t>
            </a:r>
          </a:p>
          <a:p>
            <a:r>
              <a:rPr lang="en-US" dirty="0" smtClean="0"/>
              <a:t>Know your coordinate system (everything in the world space)</a:t>
            </a:r>
          </a:p>
          <a:p>
            <a:r>
              <a:rPr lang="en-US" dirty="0" smtClean="0"/>
              <a:t>Make sure your normal is consistent with your derivation</a:t>
            </a:r>
          </a:p>
          <a:p>
            <a:r>
              <a:rPr lang="en-US" dirty="0" smtClean="0"/>
              <a:t>Draw your constraints</a:t>
            </a:r>
          </a:p>
          <a:p>
            <a:r>
              <a:rPr lang="en-US" dirty="0" smtClean="0"/>
              <a:t>Ask for help</a:t>
            </a:r>
          </a:p>
          <a:p>
            <a:pPr lvl="1"/>
            <a:r>
              <a:rPr lang="en-US" dirty="0" smtClean="0"/>
              <a:t>Come to Einstein and ask me anything about constraints</a:t>
            </a:r>
          </a:p>
          <a:p>
            <a:pPr lvl="1"/>
            <a:r>
              <a:rPr lang="en-US" dirty="0" smtClean="0"/>
              <a:t>If you don’t attempt #1, I might make you do it on the spot…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Erin </a:t>
            </a:r>
            <a:r>
              <a:rPr lang="en-US" dirty="0" err="1" smtClean="0"/>
              <a:t>Catto</a:t>
            </a:r>
            <a:endParaRPr lang="en-US" dirty="0" smtClean="0"/>
          </a:p>
          <a:p>
            <a:pPr lvl="1"/>
            <a:r>
              <a:rPr lang="en-US" dirty="0" smtClean="0"/>
              <a:t>Box2D</a:t>
            </a:r>
          </a:p>
          <a:p>
            <a:pPr lvl="1"/>
            <a:r>
              <a:rPr lang="en-US" dirty="0" smtClean="0"/>
              <a:t>GDC Slides</a:t>
            </a:r>
          </a:p>
          <a:p>
            <a:pPr lvl="1"/>
            <a:r>
              <a:rPr lang="en-US" dirty="0" smtClean="0"/>
              <a:t>Iterative Dynamics with Temporal Coherence (paper)</a:t>
            </a:r>
          </a:p>
          <a:p>
            <a:r>
              <a:rPr lang="en-US" dirty="0" smtClean="0"/>
              <a:t>Erik </a:t>
            </a:r>
            <a:r>
              <a:rPr lang="en-US" dirty="0" err="1" smtClean="0"/>
              <a:t>Mohrmann</a:t>
            </a:r>
            <a:endParaRPr lang="en-US" dirty="0" smtClean="0"/>
          </a:p>
          <a:p>
            <a:r>
              <a:rPr lang="en-US" dirty="0" smtClean="0"/>
              <a:t>Bullet forums</a:t>
            </a:r>
          </a:p>
          <a:p>
            <a:r>
              <a:rPr lang="en-US" dirty="0" smtClean="0"/>
              <a:t>Kenny </a:t>
            </a:r>
            <a:r>
              <a:rPr lang="en-US" dirty="0" err="1" smtClean="0"/>
              <a:t>Erleben’s</a:t>
            </a:r>
            <a:r>
              <a:rPr lang="en-US" dirty="0" smtClean="0"/>
              <a:t> thesis</a:t>
            </a:r>
          </a:p>
          <a:p>
            <a:pPr lvl="1"/>
            <a:r>
              <a:rPr lang="en-US" dirty="0" smtClean="0"/>
              <a:t>Stable, Robust, and Versatile </a:t>
            </a:r>
            <a:r>
              <a:rPr lang="en-US" dirty="0" err="1" smtClean="0"/>
              <a:t>Multibody</a:t>
            </a:r>
            <a:r>
              <a:rPr lang="en-US" dirty="0" smtClean="0"/>
              <a:t> Dynamics Animation</a:t>
            </a:r>
          </a:p>
          <a:p>
            <a:r>
              <a:rPr lang="en-US" dirty="0" smtClean="0"/>
              <a:t>Physics Club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Constraint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153400" cy="3048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459690" y="2152650"/>
            <a:ext cx="2362200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1905001" y="3388660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62200" y="5020235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allowed motion is perpendicular to the pendulum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276600" y="4343400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362200" y="3581400"/>
            <a:ext cx="990600" cy="9906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it is some form of a position constraint</a:t>
            </a:r>
          </a:p>
          <a:p>
            <a:pPr lvl="1"/>
            <a:r>
              <a:rPr lang="en-US" dirty="0" smtClean="0"/>
              <a:t>The derivative will always be of the form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due to the chain rule</a:t>
            </a:r>
          </a:p>
          <a:p>
            <a:pPr lvl="1"/>
            <a:r>
              <a:rPr lang="en-US" dirty="0" smtClean="0"/>
              <a:t>J is the Jacobian</a:t>
            </a:r>
          </a:p>
          <a:p>
            <a:pPr lvl="1"/>
            <a:r>
              <a:rPr lang="en-US" dirty="0" smtClean="0"/>
              <a:t>V is the velocity vector</a:t>
            </a:r>
          </a:p>
          <a:p>
            <a:pPr lvl="1"/>
            <a:r>
              <a:rPr lang="en-US" dirty="0" smtClean="0"/>
              <a:t>B is the “work term” commonly called a bias</a:t>
            </a:r>
          </a:p>
          <a:p>
            <a:r>
              <a:rPr lang="en-US" dirty="0" smtClean="0"/>
              <a:t>I will go through these terms in just a moment</a:t>
            </a:r>
          </a:p>
          <a:p>
            <a:pPr lvl="1"/>
            <a:r>
              <a:rPr lang="en-US" dirty="0" smtClean="0"/>
              <a:t>First, some equations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2362200"/>
          <a:ext cx="2590800" cy="567847"/>
        </p:xfrm>
        <a:graphic>
          <a:graphicData uri="http://schemas.openxmlformats.org/presentationml/2006/ole">
            <p:oleObj spid="_x0000_s13313" name="Equation" r:id="rId3" imgW="927000" imgH="203040" progId="Equation.3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4C66-4388-4076-9EA4-93FFE954A7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DigiPen Institute of Technology 2010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1693</TotalTime>
  <Words>2921</Words>
  <Application>Microsoft Office PowerPoint</Application>
  <PresentationFormat>On-screen Show (4:3)</PresentationFormat>
  <Paragraphs>714</Paragraphs>
  <Slides>72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Flow</vt:lpstr>
      <vt:lpstr>Equation</vt:lpstr>
      <vt:lpstr>Constraints Introduction</vt:lpstr>
      <vt:lpstr>Outline</vt:lpstr>
      <vt:lpstr>What will not be covered</vt:lpstr>
      <vt:lpstr>Collision Resolution</vt:lpstr>
      <vt:lpstr>Why constraints?</vt:lpstr>
      <vt:lpstr>What is a constraint?</vt:lpstr>
      <vt:lpstr>Velocity Constraint</vt:lpstr>
      <vt:lpstr>Velocity Constraint</vt:lpstr>
      <vt:lpstr>Velocity Constraint</vt:lpstr>
      <vt:lpstr>Velocity Constraint</vt:lpstr>
      <vt:lpstr>Velocity “vector”</vt:lpstr>
      <vt:lpstr>Jacobian</vt:lpstr>
      <vt:lpstr>Jacobian</vt:lpstr>
      <vt:lpstr>Jacobian “matrix”</vt:lpstr>
      <vt:lpstr>Jacobian “matrix”</vt:lpstr>
      <vt:lpstr>Jacobian Multiplication</vt:lpstr>
      <vt:lpstr>Why do we care?</vt:lpstr>
      <vt:lpstr>Bias</vt:lpstr>
      <vt:lpstr>Bias</vt:lpstr>
      <vt:lpstr>Slide 20</vt:lpstr>
      <vt:lpstr>Solving for a Jacobian</vt:lpstr>
      <vt:lpstr>And all this means?</vt:lpstr>
      <vt:lpstr>Slide 23</vt:lpstr>
      <vt:lpstr>Line Constraint 2D Answer</vt:lpstr>
      <vt:lpstr>Distance Joint 3D</vt:lpstr>
      <vt:lpstr>Details</vt:lpstr>
      <vt:lpstr>Contact Constraint</vt:lpstr>
      <vt:lpstr>Gory Details</vt:lpstr>
      <vt:lpstr>Homework</vt:lpstr>
      <vt:lpstr>Half way there. Questions?</vt:lpstr>
      <vt:lpstr>Constraint Solver</vt:lpstr>
      <vt:lpstr>Sequential Impulses (SI)</vt:lpstr>
      <vt:lpstr>SI steps</vt:lpstr>
      <vt:lpstr>What is an Impulse?</vt:lpstr>
      <vt:lpstr>Slide 35</vt:lpstr>
      <vt:lpstr>Impulse Solved</vt:lpstr>
      <vt:lpstr>Details</vt:lpstr>
      <vt:lpstr>Note</vt:lpstr>
      <vt:lpstr>Slide 39</vt:lpstr>
      <vt:lpstr>Simple right? Maybe not…</vt:lpstr>
      <vt:lpstr>Solve loop (updated)</vt:lpstr>
      <vt:lpstr>Position Drift</vt:lpstr>
      <vt:lpstr>Baumgarte Stabilization</vt:lpstr>
      <vt:lpstr>Restitution</vt:lpstr>
      <vt:lpstr>Slop</vt:lpstr>
      <vt:lpstr>Inequality constraints</vt:lpstr>
      <vt:lpstr>Clamping</vt:lpstr>
      <vt:lpstr>Clamping (force limits)</vt:lpstr>
      <vt:lpstr>Why clamp total?  2D Inelastic collision</vt:lpstr>
      <vt:lpstr>Iterative Solution</vt:lpstr>
      <vt:lpstr>Second Iteration</vt:lpstr>
      <vt:lpstr>Correct clamping</vt:lpstr>
      <vt:lpstr>Friction</vt:lpstr>
      <vt:lpstr>Tangent directions</vt:lpstr>
      <vt:lpstr>Friction clamping</vt:lpstr>
      <vt:lpstr>Tangent clamping</vt:lpstr>
      <vt:lpstr>Caching Impulses</vt:lpstr>
      <vt:lpstr>Solve loop (updated)</vt:lpstr>
      <vt:lpstr>Caching Contacts</vt:lpstr>
      <vt:lpstr>Contact Caching</vt:lpstr>
      <vt:lpstr>Constraint Object</vt:lpstr>
      <vt:lpstr>Solver structure</vt:lpstr>
      <vt:lpstr>Solver Structure (1st attempt)</vt:lpstr>
      <vt:lpstr>Solver Structure (2nd attempt)</vt:lpstr>
      <vt:lpstr>Solver Structure (3rd attempt)</vt:lpstr>
      <vt:lpstr>InList</vt:lpstr>
      <vt:lpstr>Solver Structure (4th attempt)</vt:lpstr>
      <vt:lpstr>Class Definitions</vt:lpstr>
      <vt:lpstr>Wait…what?</vt:lpstr>
      <vt:lpstr>Tips</vt:lpstr>
      <vt:lpstr>Questions?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Constraints – Part1</dc:title>
  <dc:creator>Josh</dc:creator>
  <cp:lastModifiedBy>Josh</cp:lastModifiedBy>
  <cp:revision>141</cp:revision>
  <dcterms:created xsi:type="dcterms:W3CDTF">2010-11-10T04:42:34Z</dcterms:created>
  <dcterms:modified xsi:type="dcterms:W3CDTF">2011-04-08T04:04:08Z</dcterms:modified>
</cp:coreProperties>
</file>