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22"/>
  </p:notesMasterIdLst>
  <p:sldIdLst>
    <p:sldId id="256" r:id="rId2"/>
    <p:sldId id="276" r:id="rId3"/>
    <p:sldId id="258" r:id="rId4"/>
    <p:sldId id="260" r:id="rId5"/>
    <p:sldId id="268" r:id="rId6"/>
    <p:sldId id="261" r:id="rId7"/>
    <p:sldId id="269" r:id="rId8"/>
    <p:sldId id="277" r:id="rId9"/>
    <p:sldId id="272" r:id="rId10"/>
    <p:sldId id="273" r:id="rId11"/>
    <p:sldId id="278" r:id="rId12"/>
    <p:sldId id="281" r:id="rId13"/>
    <p:sldId id="275" r:id="rId14"/>
    <p:sldId id="282" r:id="rId15"/>
    <p:sldId id="274" r:id="rId16"/>
    <p:sldId id="267" r:id="rId17"/>
    <p:sldId id="280" r:id="rId18"/>
    <p:sldId id="265" r:id="rId19"/>
    <p:sldId id="283" r:id="rId20"/>
    <p:sldId id="28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1795" autoAdjust="0"/>
  </p:normalViewPr>
  <p:slideViewPr>
    <p:cSldViewPr snapToGrid="0">
      <p:cViewPr varScale="1">
        <p:scale>
          <a:sx n="72" d="100"/>
          <a:sy n="72" d="100"/>
        </p:scale>
        <p:origin x="2016" y="60"/>
      </p:cViewPr>
      <p:guideLst/>
    </p:cSldViewPr>
  </p:slideViewPr>
  <p:notesTextViewPr>
    <p:cViewPr>
      <p:scale>
        <a:sx n="1" d="1"/>
        <a:sy n="1" d="1"/>
      </p:scale>
      <p:origin x="0" y="0"/>
    </p:cViewPr>
  </p:notesTextViewPr>
  <p:notesViewPr>
    <p:cSldViewPr snapToGrid="0">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240D12-21B8-448C-98F8-C56364A984B6}" type="datetimeFigureOut">
              <a:rPr lang="en-US" smtClean="0"/>
              <a:t>11/17/2013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71DAAB-73BE-4C91-9C57-7661AD5252A4}" type="slidenum">
              <a:rPr lang="en-US" smtClean="0"/>
              <a:t>‹#›</a:t>
            </a:fld>
            <a:endParaRPr lang="en-US"/>
          </a:p>
        </p:txBody>
      </p:sp>
    </p:spTree>
    <p:extLst>
      <p:ext uri="{BB962C8B-B14F-4D97-AF65-F5344CB8AC3E}">
        <p14:creationId xmlns:p14="http://schemas.microsoft.com/office/powerpoint/2010/main" val="3251507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71DAAB-73BE-4C91-9C57-7661AD5252A4}" type="slidenum">
              <a:rPr lang="en-US" smtClean="0"/>
              <a:t>1</a:t>
            </a:fld>
            <a:endParaRPr lang="en-US"/>
          </a:p>
        </p:txBody>
      </p:sp>
    </p:spTree>
    <p:extLst>
      <p:ext uri="{BB962C8B-B14F-4D97-AF65-F5344CB8AC3E}">
        <p14:creationId xmlns:p14="http://schemas.microsoft.com/office/powerpoint/2010/main" val="1641210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with everything else in this system, collision is handled by directly moving points to where we want them. By snapping particles in a collision to be at the surface of the object we effectively reduce the velocity. This is because our velocity is based upon the difference in old and current position. So by directly moving the new position to where we want we’ve changed the velocity.</a:t>
            </a:r>
            <a:endParaRPr lang="en-US" dirty="0"/>
          </a:p>
        </p:txBody>
      </p:sp>
      <p:sp>
        <p:nvSpPr>
          <p:cNvPr id="4" name="Slide Number Placeholder 3"/>
          <p:cNvSpPr>
            <a:spLocks noGrp="1"/>
          </p:cNvSpPr>
          <p:nvPr>
            <p:ph type="sldNum" sz="quarter" idx="10"/>
          </p:nvPr>
        </p:nvSpPr>
        <p:spPr/>
        <p:txBody>
          <a:bodyPr/>
          <a:lstStyle/>
          <a:p>
            <a:fld id="{6A71DAAB-73BE-4C91-9C57-7661AD5252A4}" type="slidenum">
              <a:rPr lang="en-US" smtClean="0"/>
              <a:t>10</a:t>
            </a:fld>
            <a:endParaRPr lang="en-US"/>
          </a:p>
        </p:txBody>
      </p:sp>
    </p:spTree>
    <p:extLst>
      <p:ext uri="{BB962C8B-B14F-4D97-AF65-F5344CB8AC3E}">
        <p14:creationId xmlns:p14="http://schemas.microsoft.com/office/powerpoint/2010/main" val="1249432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Restitution is easy to add.</a:t>
            </a:r>
            <a:r>
              <a:rPr lang="en-US" baseline="0" dirty="0" smtClean="0"/>
              <a:t> Simply reflect the old position across the surface where the particle collides. By doing this we’re altering the velocity by pretending that the particle just came from the other side of the shape. This particle will then continue out as if it was bouncing.</a:t>
            </a:r>
            <a:endParaRPr lang="en-US" dirty="0"/>
          </a:p>
        </p:txBody>
      </p:sp>
      <p:sp>
        <p:nvSpPr>
          <p:cNvPr id="4" name="Slide Number Placeholder 3"/>
          <p:cNvSpPr>
            <a:spLocks noGrp="1"/>
          </p:cNvSpPr>
          <p:nvPr>
            <p:ph type="sldNum" sz="quarter" idx="10"/>
          </p:nvPr>
        </p:nvSpPr>
        <p:spPr/>
        <p:txBody>
          <a:bodyPr/>
          <a:lstStyle/>
          <a:p>
            <a:fld id="{6A71DAAB-73BE-4C91-9C57-7661AD5252A4}" type="slidenum">
              <a:rPr lang="en-US" smtClean="0"/>
              <a:t>11</a:t>
            </a:fld>
            <a:endParaRPr lang="en-US"/>
          </a:p>
        </p:txBody>
      </p:sp>
    </p:spTree>
    <p:extLst>
      <p:ext uri="{BB962C8B-B14F-4D97-AF65-F5344CB8AC3E}">
        <p14:creationId xmlns:p14="http://schemas.microsoft.com/office/powerpoint/2010/main" val="3469147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Friction</a:t>
            </a:r>
            <a:r>
              <a:rPr lang="en-US" baseline="0" dirty="0" smtClean="0"/>
              <a:t> can be approximated as well by moving the old position. You can reduce the distance between the old position and current position on the surface of the collision (perpendicular to the collision normal). By doing this the velocity is reduced. This however is not a very robust solution, even Jakobsen admitted this. You need to take care to not cause the old position to cross over for one. This also doesn’t scale well when in contact with multiple objects. I don’t have a better solution to this unfortunately, it does work decently well enough for a simple engine (and for Hitman apparently)</a:t>
            </a:r>
            <a:endParaRPr lang="en-US" dirty="0"/>
          </a:p>
        </p:txBody>
      </p:sp>
      <p:sp>
        <p:nvSpPr>
          <p:cNvPr id="4" name="Slide Number Placeholder 3"/>
          <p:cNvSpPr>
            <a:spLocks noGrp="1"/>
          </p:cNvSpPr>
          <p:nvPr>
            <p:ph type="sldNum" sz="quarter" idx="10"/>
          </p:nvPr>
        </p:nvSpPr>
        <p:spPr/>
        <p:txBody>
          <a:bodyPr/>
          <a:lstStyle/>
          <a:p>
            <a:fld id="{6A71DAAB-73BE-4C91-9C57-7661AD5252A4}" type="slidenum">
              <a:rPr lang="en-US" smtClean="0"/>
              <a:t>12</a:t>
            </a:fld>
            <a:endParaRPr lang="en-US"/>
          </a:p>
        </p:txBody>
      </p:sp>
    </p:spTree>
    <p:extLst>
      <p:ext uri="{BB962C8B-B14F-4D97-AF65-F5344CB8AC3E}">
        <p14:creationId xmlns:p14="http://schemas.microsoft.com/office/powerpoint/2010/main" val="2194904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Things</a:t>
            </a:r>
            <a:r>
              <a:rPr lang="en-US" baseline="0" dirty="0" smtClean="0"/>
              <a:t> can get a little more complicated when you want to collide with surfaces. If you have a point colliding with a triangle, how do you push the triangle away? The simplest way is to use barycentric coordinates. These allow you to interpolate any value across the surface of a triangle. Therefore you can find the mass and old position of the point on the surface of the triangle. These values can be used in collision resolution to get an “impulse”. This impulse is simply how much to push </a:t>
            </a:r>
            <a:r>
              <a:rPr lang="en-US" baseline="0" dirty="0" smtClean="0"/>
              <a:t>the contact point </a:t>
            </a:r>
            <a:r>
              <a:rPr lang="en-US" baseline="0" dirty="0" smtClean="0"/>
              <a:t>by. This value can then be applied back to each </a:t>
            </a:r>
            <a:r>
              <a:rPr lang="en-US" baseline="0" dirty="0" smtClean="0"/>
              <a:t>node of </a:t>
            </a:r>
            <a:r>
              <a:rPr lang="en-US" baseline="0" dirty="0" smtClean="0"/>
              <a:t>the </a:t>
            </a:r>
            <a:r>
              <a:rPr lang="en-US" baseline="0" dirty="0" smtClean="0"/>
              <a:t>triangle using their barycentric weights.</a:t>
            </a:r>
            <a:endParaRPr lang="en-US" dirty="0"/>
          </a:p>
        </p:txBody>
      </p:sp>
      <p:sp>
        <p:nvSpPr>
          <p:cNvPr id="4" name="Slide Number Placeholder 3"/>
          <p:cNvSpPr>
            <a:spLocks noGrp="1"/>
          </p:cNvSpPr>
          <p:nvPr>
            <p:ph type="sldNum" sz="quarter" idx="10"/>
          </p:nvPr>
        </p:nvSpPr>
        <p:spPr/>
        <p:txBody>
          <a:bodyPr/>
          <a:lstStyle/>
          <a:p>
            <a:fld id="{6A71DAAB-73BE-4C91-9C57-7661AD5252A4}" type="slidenum">
              <a:rPr lang="en-US" smtClean="0"/>
              <a:t>13</a:t>
            </a:fld>
            <a:endParaRPr lang="en-US"/>
          </a:p>
        </p:txBody>
      </p:sp>
    </p:spTree>
    <p:extLst>
      <p:ext uri="{BB962C8B-B14F-4D97-AF65-F5344CB8AC3E}">
        <p14:creationId xmlns:p14="http://schemas.microsoft.com/office/powerpoint/2010/main" val="20432698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make a rigid body</a:t>
            </a:r>
            <a:r>
              <a:rPr lang="en-US" baseline="0" dirty="0" smtClean="0"/>
              <a:t> in this system is very simple as well. Knowing that a rigid body has 6 DOF and each particle has 3 DOF you need to make sure there are enough constraints to get down to 6 DOF, of course making sure to not have duplicate constraints. More constraints can be added to make an over constrained system that is more rigid, however if it’s over constrained there is the possibility of it exploding if it can’t be solved.</a:t>
            </a:r>
            <a:endParaRPr lang="en-US" dirty="0"/>
          </a:p>
        </p:txBody>
      </p:sp>
      <p:sp>
        <p:nvSpPr>
          <p:cNvPr id="4" name="Slide Number Placeholder 3"/>
          <p:cNvSpPr>
            <a:spLocks noGrp="1"/>
          </p:cNvSpPr>
          <p:nvPr>
            <p:ph type="sldNum" sz="quarter" idx="10"/>
          </p:nvPr>
        </p:nvSpPr>
        <p:spPr/>
        <p:txBody>
          <a:bodyPr/>
          <a:lstStyle/>
          <a:p>
            <a:fld id="{6A71DAAB-73BE-4C91-9C57-7661AD5252A4}" type="slidenum">
              <a:rPr lang="en-US" smtClean="0"/>
              <a:t>14</a:t>
            </a:fld>
            <a:endParaRPr lang="en-US"/>
          </a:p>
        </p:txBody>
      </p:sp>
    </p:spTree>
    <p:extLst>
      <p:ext uri="{BB962C8B-B14F-4D97-AF65-F5344CB8AC3E}">
        <p14:creationId xmlns:p14="http://schemas.microsoft.com/office/powerpoint/2010/main" val="2835300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Articulated bodies</a:t>
            </a:r>
            <a:r>
              <a:rPr lang="en-US" baseline="0" dirty="0" smtClean="0"/>
              <a:t> can also easily be added into the system. By simply removing enough distance constraints so that there is the correct DOF in the object any sort of simple joint can be modeled. Obviously a distance joint can be made as that’s the basis of the system, however some other joints can be made. A position joint is made by just fixing two points with a distance constraint of length 0. Likewise a hinge can be made by connecting an edge together. Limits can be approximated by connecting other parts of a body together with limited constraints, for example a distance joint between the knees on a ragdoll can be added that doesn’t allow them to get too close. Modeling actual angle limits is also possible if you can come up with a way to resolve the points.</a:t>
            </a:r>
            <a:endParaRPr lang="en-US" dirty="0"/>
          </a:p>
        </p:txBody>
      </p:sp>
      <p:sp>
        <p:nvSpPr>
          <p:cNvPr id="4" name="Slide Number Placeholder 3"/>
          <p:cNvSpPr>
            <a:spLocks noGrp="1"/>
          </p:cNvSpPr>
          <p:nvPr>
            <p:ph type="sldNum" sz="quarter" idx="10"/>
          </p:nvPr>
        </p:nvSpPr>
        <p:spPr/>
        <p:txBody>
          <a:bodyPr/>
          <a:lstStyle/>
          <a:p>
            <a:fld id="{6A71DAAB-73BE-4C91-9C57-7661AD5252A4}" type="slidenum">
              <a:rPr lang="en-US" smtClean="0"/>
              <a:t>15</a:t>
            </a:fld>
            <a:endParaRPr lang="en-US"/>
          </a:p>
        </p:txBody>
      </p:sp>
    </p:spTree>
    <p:extLst>
      <p:ext uri="{BB962C8B-B14F-4D97-AF65-F5344CB8AC3E}">
        <p14:creationId xmlns:p14="http://schemas.microsoft.com/office/powerpoint/2010/main" val="29290244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just showing the basic update loop of this system. Do take note that you iterate on all constraints</a:t>
            </a:r>
            <a:r>
              <a:rPr lang="en-US" baseline="0" dirty="0" smtClean="0"/>
              <a:t> a set number of times, making sure to solve all constraints for iteration 1 before moving on to iteration 2. An added check can be added for softer constraints by limiting individual constraints to fewer iterations. For instance, Jakobsen modeled plant leaves by only allowing those constraints 2 or so iterations while everything else had 5. </a:t>
            </a:r>
          </a:p>
          <a:p>
            <a:endParaRPr lang="en-US" baseline="0" dirty="0" smtClean="0"/>
          </a:p>
          <a:p>
            <a:r>
              <a:rPr lang="en-US" baseline="0" dirty="0" smtClean="0"/>
              <a:t>There are a few different times that integration can happen, I chose after constraint solving but it could just as easily be before collision detection.</a:t>
            </a:r>
            <a:endParaRPr lang="en-US" dirty="0"/>
          </a:p>
        </p:txBody>
      </p:sp>
      <p:sp>
        <p:nvSpPr>
          <p:cNvPr id="4" name="Slide Number Placeholder 3"/>
          <p:cNvSpPr>
            <a:spLocks noGrp="1"/>
          </p:cNvSpPr>
          <p:nvPr>
            <p:ph type="sldNum" sz="quarter" idx="10"/>
          </p:nvPr>
        </p:nvSpPr>
        <p:spPr/>
        <p:txBody>
          <a:bodyPr/>
          <a:lstStyle/>
          <a:p>
            <a:fld id="{6A71DAAB-73BE-4C91-9C57-7661AD5252A4}" type="slidenum">
              <a:rPr lang="en-US" smtClean="0"/>
              <a:t>16</a:t>
            </a:fld>
            <a:endParaRPr lang="en-US"/>
          </a:p>
        </p:txBody>
      </p:sp>
    </p:spTree>
    <p:extLst>
      <p:ext uri="{BB962C8B-B14F-4D97-AF65-F5344CB8AC3E}">
        <p14:creationId xmlns:p14="http://schemas.microsoft.com/office/powerpoint/2010/main" val="41645906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main</a:t>
            </a:r>
            <a:r>
              <a:rPr lang="en-US" baseline="0" dirty="0" smtClean="0"/>
              <a:t> benefits of the Jakobsen system is how simple it is and that you get rigid and deformable bodies together. It also works decently well for simple ragdolls. The biggest issue is that it’s not physically based. This means more complex physical interactions, such as stacking, tend to not work well. Also, in 3d especially, collision detection can be very difficult to get working robustly. Thin shell collision is not the simplest of things to solve robustly. Since position is modified directly any errors in collision detection are much more noticeable as a particle can teleport very far away instantly. The bulk of my time was spent working on triangle intersection, eventually I abandoned 2-sided collision and stuck with 1-sided so resolution would be robust.</a:t>
            </a:r>
            <a:endParaRPr lang="en-US" dirty="0"/>
          </a:p>
        </p:txBody>
      </p:sp>
      <p:sp>
        <p:nvSpPr>
          <p:cNvPr id="4" name="Slide Number Placeholder 3"/>
          <p:cNvSpPr>
            <a:spLocks noGrp="1"/>
          </p:cNvSpPr>
          <p:nvPr>
            <p:ph type="sldNum" sz="quarter" idx="10"/>
          </p:nvPr>
        </p:nvSpPr>
        <p:spPr/>
        <p:txBody>
          <a:bodyPr/>
          <a:lstStyle/>
          <a:p>
            <a:fld id="{6A71DAAB-73BE-4C91-9C57-7661AD5252A4}" type="slidenum">
              <a:rPr lang="en-US" smtClean="0"/>
              <a:t>17</a:t>
            </a:fld>
            <a:endParaRPr lang="en-US"/>
          </a:p>
        </p:txBody>
      </p:sp>
    </p:spTree>
    <p:extLst>
      <p:ext uri="{BB962C8B-B14F-4D97-AF65-F5344CB8AC3E}">
        <p14:creationId xmlns:p14="http://schemas.microsoft.com/office/powerpoint/2010/main" val="23517582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showing the basic</a:t>
            </a:r>
            <a:r>
              <a:rPr lang="en-US" baseline="0" dirty="0" smtClean="0"/>
              <a:t> structure I used to model my objects.</a:t>
            </a:r>
            <a:endParaRPr lang="en-US" dirty="0"/>
          </a:p>
        </p:txBody>
      </p:sp>
      <p:sp>
        <p:nvSpPr>
          <p:cNvPr id="4" name="Slide Number Placeholder 3"/>
          <p:cNvSpPr>
            <a:spLocks noGrp="1"/>
          </p:cNvSpPr>
          <p:nvPr>
            <p:ph type="sldNum" sz="quarter" idx="10"/>
          </p:nvPr>
        </p:nvSpPr>
        <p:spPr/>
        <p:txBody>
          <a:bodyPr/>
          <a:lstStyle/>
          <a:p>
            <a:fld id="{6A71DAAB-73BE-4C91-9C57-7661AD5252A4}" type="slidenum">
              <a:rPr lang="en-US" smtClean="0"/>
              <a:t>18</a:t>
            </a:fld>
            <a:endParaRPr lang="en-US"/>
          </a:p>
        </p:txBody>
      </p:sp>
    </p:spTree>
    <p:extLst>
      <p:ext uri="{BB962C8B-B14F-4D97-AF65-F5344CB8AC3E}">
        <p14:creationId xmlns:p14="http://schemas.microsoft.com/office/powerpoint/2010/main" val="2068232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be a 3 part mini-series on how to model deformable objects. The point of this series will be to explain the math behind different kinds of deformable modeling systems. The focus will be on how to calculate the internal forces due to the internal “springs” that give the object its shape. What won’t be </a:t>
            </a:r>
            <a:r>
              <a:rPr lang="en-US" baseline="0" dirty="0" smtClean="0"/>
              <a:t>covered </a:t>
            </a:r>
            <a:r>
              <a:rPr lang="en-US" baseline="0" dirty="0" smtClean="0"/>
              <a:t>is how to detect and resolve collision between these shapes. The one exception to this is the Jakobsen system, where modeling the internal forces is closely related to modeling collisions. The other topic that won’t be covered is multi-physics. This is a much more in depth field that I feel currently has no right answer. If you want further details on this you should check out my thesis paper. Feel free to email if you can’t find it.</a:t>
            </a:r>
            <a:endParaRPr lang="en-US" dirty="0"/>
          </a:p>
        </p:txBody>
      </p:sp>
      <p:sp>
        <p:nvSpPr>
          <p:cNvPr id="4" name="Slide Number Placeholder 3"/>
          <p:cNvSpPr>
            <a:spLocks noGrp="1"/>
          </p:cNvSpPr>
          <p:nvPr>
            <p:ph type="sldNum" sz="quarter" idx="10"/>
          </p:nvPr>
        </p:nvSpPr>
        <p:spPr/>
        <p:txBody>
          <a:bodyPr/>
          <a:lstStyle/>
          <a:p>
            <a:fld id="{6A71DAAB-73BE-4C91-9C57-7661AD5252A4}" type="slidenum">
              <a:rPr lang="en-US" smtClean="0"/>
              <a:t>2</a:t>
            </a:fld>
            <a:endParaRPr lang="en-US"/>
          </a:p>
        </p:txBody>
      </p:sp>
    </p:spTree>
    <p:extLst>
      <p:ext uri="{BB962C8B-B14F-4D97-AF65-F5344CB8AC3E}">
        <p14:creationId xmlns:p14="http://schemas.microsoft.com/office/powerpoint/2010/main" val="1553755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why is it hard to model deformable objects? The primary reason is just</a:t>
            </a:r>
            <a:r>
              <a:rPr lang="en-US" baseline="0" dirty="0" smtClean="0"/>
              <a:t> that the underlying equations of motion tend to be more complicated. This is partially due to objects no longer having 6 DOF (degrees of freedom). Because of this there ends up being a lot more data to keep track of per object. Also, since the object is not rigid, it takes time for force to propagate and reverse the direction of the object. This can make resolving collisions tricky as you only push a small portion of the object but need the entire thing to reverse.</a:t>
            </a:r>
          </a:p>
          <a:p>
            <a:r>
              <a:rPr lang="en-US" baseline="0" dirty="0" smtClean="0"/>
              <a:t>Combined with all of this, the simulation needs to be efficient and stable. One common problem in deformable systems is objects self destructing. This usually happens due to trying to make too stiff of a system. More about this will be covered next presentation. Due to the extra data and need of stability, efficiency can also be tricky, especially when it comes to collision detection and resolution.  </a:t>
            </a:r>
            <a:endParaRPr lang="en-US" dirty="0"/>
          </a:p>
        </p:txBody>
      </p:sp>
      <p:sp>
        <p:nvSpPr>
          <p:cNvPr id="4" name="Slide Number Placeholder 3"/>
          <p:cNvSpPr>
            <a:spLocks noGrp="1"/>
          </p:cNvSpPr>
          <p:nvPr>
            <p:ph type="sldNum" sz="quarter" idx="10"/>
          </p:nvPr>
        </p:nvSpPr>
        <p:spPr/>
        <p:txBody>
          <a:bodyPr/>
          <a:lstStyle/>
          <a:p>
            <a:fld id="{6A71DAAB-73BE-4C91-9C57-7661AD5252A4}" type="slidenum">
              <a:rPr lang="en-US" smtClean="0"/>
              <a:t>3</a:t>
            </a:fld>
            <a:endParaRPr lang="en-US"/>
          </a:p>
        </p:txBody>
      </p:sp>
    </p:spTree>
    <p:extLst>
      <p:ext uri="{BB962C8B-B14F-4D97-AF65-F5344CB8AC3E}">
        <p14:creationId xmlns:p14="http://schemas.microsoft.com/office/powerpoint/2010/main" val="3848594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r>
              <a:rPr lang="en-US" dirty="0" smtClean="0"/>
              <a:t>There</a:t>
            </a:r>
            <a:r>
              <a:rPr lang="en-US" baseline="0" dirty="0" smtClean="0"/>
              <a:t> are two main types of deformable objects that I will be talking about.</a:t>
            </a:r>
          </a:p>
          <a:p>
            <a:pPr marL="0" indent="0" algn="l">
              <a:buFont typeface="Arial" panose="020B0604020202020204" pitchFamily="34" charset="0"/>
              <a:buNone/>
            </a:pPr>
            <a:endParaRPr lang="en-US" dirty="0" smtClean="0"/>
          </a:p>
          <a:p>
            <a:pPr marL="228600" indent="-228600" algn="l">
              <a:buFont typeface="+mj-lt"/>
              <a:buAutoNum type="arabicPeriod"/>
            </a:pPr>
            <a:r>
              <a:rPr lang="en-US" dirty="0" smtClean="0"/>
              <a:t>Mass aggregates</a:t>
            </a:r>
          </a:p>
          <a:p>
            <a:pPr marL="457200" lvl="1" indent="0" algn="l">
              <a:buFont typeface="Arial" panose="020B0604020202020204" pitchFamily="34" charset="0"/>
              <a:buNone/>
            </a:pPr>
            <a:r>
              <a:rPr lang="en-US" dirty="0" smtClean="0"/>
              <a:t>Mass aggregate systems lump all of the mass into nodal points.</a:t>
            </a:r>
            <a:r>
              <a:rPr lang="en-US" baseline="0" dirty="0" smtClean="0"/>
              <a:t> These points are generally connected with some kind of spring. These springs are used to preserve the distance between the nodes and help the object keep its shapes. However, there’s nothing that directly preserves area or volume. This type of simulation is most commonly used for cloth systems (and works quite well for it).</a:t>
            </a:r>
            <a:endParaRPr lang="en-US" dirty="0" smtClean="0"/>
          </a:p>
          <a:p>
            <a:pPr marL="228600" lvl="0" indent="-228600" algn="l">
              <a:buFont typeface="+mj-lt"/>
              <a:buAutoNum type="arabicPeriod"/>
            </a:pPr>
            <a:r>
              <a:rPr lang="en-US" dirty="0" smtClean="0"/>
              <a:t>Continuum</a:t>
            </a:r>
          </a:p>
          <a:p>
            <a:pPr marL="457200" lvl="1" indent="0" algn="l">
              <a:buFont typeface="Arial" panose="020B0604020202020204" pitchFamily="34" charset="0"/>
              <a:buNone/>
            </a:pPr>
            <a:r>
              <a:rPr lang="en-US" baseline="0" dirty="0" smtClean="0"/>
              <a:t>A continuum model solves for the forces within the entire volume of the object. Most commonly, the object is discretized into smaller shapes that are easier to compute the forces for. These forces are then assembled together and solved as one continuous body.</a:t>
            </a:r>
          </a:p>
          <a:p>
            <a:pPr marL="0" indent="0" algn="l">
              <a:buFont typeface="Arial" panose="020B0604020202020204" pitchFamily="34" charset="0"/>
              <a:buNone/>
            </a:pPr>
            <a:endParaRPr lang="en-US" baseline="0" dirty="0" smtClean="0"/>
          </a:p>
          <a:p>
            <a:pPr marL="0" indent="0" algn="l">
              <a:buFont typeface="Arial" panose="020B0604020202020204" pitchFamily="34" charset="0"/>
              <a:buNone/>
            </a:pPr>
            <a:r>
              <a:rPr lang="en-US" baseline="0" dirty="0" smtClean="0"/>
              <a:t>Mass aggregate models tend to be a lot faster, but more of an approximation. Continuum models have the benefit of not only being more accurate, but commonly being able to model stiffer objects. Also, mass aggregate models change behavior based upon the tessellation and where the nodal points are. Continuum models however are only affected by this in the detail level of where deformations can take place.</a:t>
            </a:r>
          </a:p>
          <a:p>
            <a:pPr marL="457200" lvl="1" indent="0" algn="l">
              <a:buFont typeface="Arial" panose="020B0604020202020204" pitchFamily="34" charset="0"/>
              <a:buNone/>
            </a:pPr>
            <a:endParaRPr lang="en-US" baseline="0" dirty="0"/>
          </a:p>
        </p:txBody>
      </p:sp>
      <p:sp>
        <p:nvSpPr>
          <p:cNvPr id="4" name="Slide Number Placeholder 3"/>
          <p:cNvSpPr>
            <a:spLocks noGrp="1"/>
          </p:cNvSpPr>
          <p:nvPr>
            <p:ph type="sldNum" sz="quarter" idx="10"/>
          </p:nvPr>
        </p:nvSpPr>
        <p:spPr/>
        <p:txBody>
          <a:bodyPr/>
          <a:lstStyle/>
          <a:p>
            <a:fld id="{771CD160-5B31-439F-9F9D-B9127D6CB5F8}" type="slidenum">
              <a:rPr lang="en-US" smtClean="0"/>
              <a:t>4</a:t>
            </a:fld>
            <a:endParaRPr lang="en-US"/>
          </a:p>
        </p:txBody>
      </p:sp>
    </p:spTree>
    <p:extLst>
      <p:ext uri="{BB962C8B-B14F-4D97-AF65-F5344CB8AC3E}">
        <p14:creationId xmlns:p14="http://schemas.microsoft.com/office/powerpoint/2010/main" val="2553942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deformable model of this lecture</a:t>
            </a:r>
            <a:r>
              <a:rPr lang="en-US" baseline="0" dirty="0" smtClean="0"/>
              <a:t> is the Jakobsen Constraints system. This was made by Thomas Jakobsen for the game Hitman: Codename 47 and is very simple to implement and understand. This system is able to model both rigid and deformable objects in the same framework. As a mass-aggregate model, there are nodal points that are connected by “springs”. These are more of logical springs than physical springs as there are no forces or velocity involved. This system works entirely by modifying particle positions.</a:t>
            </a:r>
          </a:p>
          <a:p>
            <a:endParaRPr lang="en-US" baseline="0" dirty="0" smtClean="0"/>
          </a:p>
          <a:p>
            <a:r>
              <a:rPr lang="en-US" baseline="0" dirty="0" smtClean="0"/>
              <a:t>And do make sure to note, this system is not physically based. In fact it doesn’t really have any dynamics in it. This makes certain features such as stacking and friction painful.</a:t>
            </a:r>
            <a:endParaRPr lang="en-US" dirty="0"/>
          </a:p>
        </p:txBody>
      </p:sp>
      <p:sp>
        <p:nvSpPr>
          <p:cNvPr id="4" name="Slide Number Placeholder 3"/>
          <p:cNvSpPr>
            <a:spLocks noGrp="1"/>
          </p:cNvSpPr>
          <p:nvPr>
            <p:ph type="sldNum" sz="quarter" idx="10"/>
          </p:nvPr>
        </p:nvSpPr>
        <p:spPr/>
        <p:txBody>
          <a:bodyPr/>
          <a:lstStyle/>
          <a:p>
            <a:fld id="{6A71DAAB-73BE-4C91-9C57-7661AD5252A4}" type="slidenum">
              <a:rPr lang="en-US" smtClean="0"/>
              <a:t>5</a:t>
            </a:fld>
            <a:endParaRPr lang="en-US"/>
          </a:p>
        </p:txBody>
      </p:sp>
    </p:spTree>
    <p:extLst>
      <p:ext uri="{BB962C8B-B14F-4D97-AF65-F5344CB8AC3E}">
        <p14:creationId xmlns:p14="http://schemas.microsoft.com/office/powerpoint/2010/main" val="1332046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Jakobsen system uses</a:t>
            </a:r>
            <a:r>
              <a:rPr lang="en-US" baseline="0" dirty="0" smtClean="0"/>
              <a:t> Verlet as its integrator. Verlet is a bit weird as it doesn’t use velocity at all, instead it uses the old position along with the current position and acceleration. This makes it tricky for gameplay, as people understand velocity very well and find it hard to work without. Velocity can be approximated as a difference of the positions. There is an alternative to Verlet known as Velocity Verlet which does have velocity in it, however for the purposes of this system normal Verlet works best.</a:t>
            </a:r>
          </a:p>
          <a:p>
            <a:endParaRPr lang="en-US" baseline="0" dirty="0" smtClean="0"/>
          </a:p>
          <a:p>
            <a:r>
              <a:rPr lang="en-US" baseline="0" dirty="0" smtClean="0"/>
              <a:t>There are 2 important things to understand in how we’ll use Verlet in this system.</a:t>
            </a:r>
          </a:p>
          <a:p>
            <a:pPr marL="228600" indent="-228600">
              <a:buFont typeface="+mj-lt"/>
              <a:buAutoNum type="arabicPeriod"/>
            </a:pPr>
            <a:r>
              <a:rPr lang="en-US" baseline="0" dirty="0" smtClean="0"/>
              <a:t>Moving the current position will implicitly calculate the velocity from where we were to where we’re going</a:t>
            </a:r>
          </a:p>
          <a:p>
            <a:pPr marL="228600" indent="-228600">
              <a:buFont typeface="+mj-lt"/>
              <a:buAutoNum type="arabicPeriod"/>
            </a:pPr>
            <a:r>
              <a:rPr lang="en-US" baseline="0" dirty="0" smtClean="0"/>
              <a:t>Moving the old position will affect the velocity without changing our current position</a:t>
            </a:r>
            <a:endParaRPr lang="en-US" dirty="0"/>
          </a:p>
        </p:txBody>
      </p:sp>
      <p:sp>
        <p:nvSpPr>
          <p:cNvPr id="4" name="Slide Number Placeholder 3"/>
          <p:cNvSpPr>
            <a:spLocks noGrp="1"/>
          </p:cNvSpPr>
          <p:nvPr>
            <p:ph type="sldNum" sz="quarter" idx="10"/>
          </p:nvPr>
        </p:nvSpPr>
        <p:spPr/>
        <p:txBody>
          <a:bodyPr/>
          <a:lstStyle/>
          <a:p>
            <a:fld id="{6A71DAAB-73BE-4C91-9C57-7661AD5252A4}" type="slidenum">
              <a:rPr lang="en-US" smtClean="0"/>
              <a:t>6</a:t>
            </a:fld>
            <a:endParaRPr lang="en-US"/>
          </a:p>
        </p:txBody>
      </p:sp>
    </p:spTree>
    <p:extLst>
      <p:ext uri="{BB962C8B-B14F-4D97-AF65-F5344CB8AC3E}">
        <p14:creationId xmlns:p14="http://schemas.microsoft.com/office/powerpoint/2010/main" val="1488640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may be jumping the gun a little, but bear with me. In a normal spring system it’s hard to model stiff springs as they tend to explode (more next lecture). Instead of trying to have springs we can make stiff, this system takes the opposite approach: infinite stiffness springs (we’ll make them soft later).</a:t>
            </a:r>
          </a:p>
          <a:p>
            <a:r>
              <a:rPr lang="en-US" baseline="0" dirty="0" smtClean="0"/>
              <a:t>If a spring has infinite stiffness we know the end result, the two nodes will be the length of the spring apart. This makes it very easy to solve, especially with the Verlet system. As Verlet works directly with position we can just snap our nodes to wherever we want and the dynamics will be implicitly calculated from that.</a:t>
            </a:r>
            <a:endParaRPr lang="en-US" dirty="0"/>
          </a:p>
        </p:txBody>
      </p:sp>
      <p:sp>
        <p:nvSpPr>
          <p:cNvPr id="4" name="Slide Number Placeholder 3"/>
          <p:cNvSpPr>
            <a:spLocks noGrp="1"/>
          </p:cNvSpPr>
          <p:nvPr>
            <p:ph type="sldNum" sz="quarter" idx="10"/>
          </p:nvPr>
        </p:nvSpPr>
        <p:spPr/>
        <p:txBody>
          <a:bodyPr/>
          <a:lstStyle/>
          <a:p>
            <a:fld id="{6A71DAAB-73BE-4C91-9C57-7661AD5252A4}" type="slidenum">
              <a:rPr lang="en-US" smtClean="0"/>
              <a:t>7</a:t>
            </a:fld>
            <a:endParaRPr lang="en-US"/>
          </a:p>
        </p:txBody>
      </p:sp>
    </p:spTree>
    <p:extLst>
      <p:ext uri="{BB962C8B-B14F-4D97-AF65-F5344CB8AC3E}">
        <p14:creationId xmlns:p14="http://schemas.microsoft.com/office/powerpoint/2010/main" val="23024550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solve a simple distance constraint the</a:t>
            </a:r>
            <a:r>
              <a:rPr lang="en-US" baseline="0" dirty="0" smtClean="0"/>
              <a:t> points are just snapped based upon the error. Naively done, both points will be equally moved. With a small modification mass can be taken into account so lighter nodes are moved more than heavier nodes. </a:t>
            </a:r>
            <a:endParaRPr lang="en-US" dirty="0"/>
          </a:p>
        </p:txBody>
      </p:sp>
      <p:sp>
        <p:nvSpPr>
          <p:cNvPr id="4" name="Slide Number Placeholder 3"/>
          <p:cNvSpPr>
            <a:spLocks noGrp="1"/>
          </p:cNvSpPr>
          <p:nvPr>
            <p:ph type="sldNum" sz="quarter" idx="10"/>
          </p:nvPr>
        </p:nvSpPr>
        <p:spPr/>
        <p:txBody>
          <a:bodyPr/>
          <a:lstStyle/>
          <a:p>
            <a:fld id="{6A71DAAB-73BE-4C91-9C57-7661AD5252A4}" type="slidenum">
              <a:rPr lang="en-US" smtClean="0"/>
              <a:t>8</a:t>
            </a:fld>
            <a:endParaRPr lang="en-US"/>
          </a:p>
        </p:txBody>
      </p:sp>
    </p:spTree>
    <p:extLst>
      <p:ext uri="{BB962C8B-B14F-4D97-AF65-F5344CB8AC3E}">
        <p14:creationId xmlns:p14="http://schemas.microsoft.com/office/powerpoint/2010/main" val="1456819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Everything covered so far is an infinite</a:t>
            </a:r>
            <a:r>
              <a:rPr lang="en-US" baseline="0" dirty="0" smtClean="0"/>
              <a:t> stiffness spring, so that means we won’t have deformable objects. We can get soft and springy constraints by not solving the full percentage every frame. By doing this it will take time for the object to come to rest. This will also allow waves to propagate through a body. Fewer iterations can also be used which will make the system take longer to converge to the rest position</a:t>
            </a:r>
            <a:endParaRPr lang="en-US" dirty="0"/>
          </a:p>
        </p:txBody>
      </p:sp>
      <p:sp>
        <p:nvSpPr>
          <p:cNvPr id="4" name="Slide Number Placeholder 3"/>
          <p:cNvSpPr>
            <a:spLocks noGrp="1"/>
          </p:cNvSpPr>
          <p:nvPr>
            <p:ph type="sldNum" sz="quarter" idx="10"/>
          </p:nvPr>
        </p:nvSpPr>
        <p:spPr/>
        <p:txBody>
          <a:bodyPr/>
          <a:lstStyle/>
          <a:p>
            <a:fld id="{6A71DAAB-73BE-4C91-9C57-7661AD5252A4}" type="slidenum">
              <a:rPr lang="en-US" smtClean="0"/>
              <a:t>9</a:t>
            </a:fld>
            <a:endParaRPr lang="en-US"/>
          </a:p>
        </p:txBody>
      </p:sp>
    </p:spTree>
    <p:extLst>
      <p:ext uri="{BB962C8B-B14F-4D97-AF65-F5344CB8AC3E}">
        <p14:creationId xmlns:p14="http://schemas.microsoft.com/office/powerpoint/2010/main" val="2655766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185C923-5F36-4345-954E-94E576D5C274}" type="datetime1">
              <a:rPr lang="en-US" smtClean="0"/>
              <a:t>11/17/2013</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327896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EE45F3-B651-4E4C-9C36-0E2A68EB351A}" type="datetime1">
              <a:rPr lang="en-US" smtClean="0"/>
              <a:t>11/17/2013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8976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7189610-28EB-468C-BD0D-68BB812A0EAC}" type="datetime1">
              <a:rPr lang="en-US" smtClean="0"/>
              <a:t>11/17/2013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9076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B7E01FA-0CAC-4B47-AE77-9EB891179ABF}" type="datetime1">
              <a:rPr lang="en-US" smtClean="0"/>
              <a:t>11/17/2013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028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9BB9EF1-62EF-4EBB-B307-9CD17F82B4C4}" type="datetime1">
              <a:rPr lang="en-US" smtClean="0"/>
              <a:t>11/17/2013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024725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D054B47-960C-4B60-9AF3-DAF92DBF094A}" type="datetime1">
              <a:rPr lang="en-US" smtClean="0"/>
              <a:t>11/17/2013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0992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F3438A8-ADC6-4274-B3B0-138D98595DD7}" type="datetime1">
              <a:rPr lang="en-US" smtClean="0"/>
              <a:t>11/17/2013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3248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B3C7CE7-DB0F-40B3-8470-E9B1C58FDB98}" type="datetime1">
              <a:rPr lang="en-US" smtClean="0"/>
              <a:t>11/17/2013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5589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1F5460-94FE-4073-9710-9CDD22481A46}" type="datetime1">
              <a:rPr lang="en-US" smtClean="0"/>
              <a:t>11/17/2013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3684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DA2988F-4BC1-433C-AB4F-AD54CBC6B109}" type="datetime1">
              <a:rPr lang="en-US" smtClean="0"/>
              <a:t>11/17/2013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4976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DFF1021-09E5-4A75-AB5D-B65541D48B4F}" type="datetime1">
              <a:rPr lang="en-US" smtClean="0"/>
              <a:t>11/17/2013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D57F1E4F-1CFF-5643-939E-217C01CDF565}" type="slidenum">
              <a:rPr lang="en-US" smtClean="0"/>
              <a:pPr/>
              <a:t>‹#›</a:t>
            </a:fld>
            <a:endParaRPr lang="en-US"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3460884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647C7DC-E85E-4645-9F55-3FCF2EEE1264}" type="datetime1">
              <a:rPr lang="en-US" smtClean="0"/>
              <a:t>11/17/2013</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57F1E4F-1CFF-5643-939E-217C01CDF565}" type="slidenum">
              <a:rPr lang="en-US" smtClean="0"/>
              <a:pPr/>
              <a:t>‹#›</a:t>
            </a:fld>
            <a:endParaRPr lang="en-US"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spTree>
    <p:extLst>
      <p:ext uri="{BB962C8B-B14F-4D97-AF65-F5344CB8AC3E}">
        <p14:creationId xmlns:p14="http://schemas.microsoft.com/office/powerpoint/2010/main" val="876796455"/>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Deformables</a:t>
            </a:r>
            <a:r>
              <a:rPr lang="en-US" dirty="0" smtClean="0"/>
              <a:t> </a:t>
            </a:r>
            <a:br>
              <a:rPr lang="en-US" dirty="0" smtClean="0"/>
            </a:br>
            <a:r>
              <a:rPr lang="en-US" dirty="0" smtClean="0"/>
              <a:t>Jakobsen Constraints</a:t>
            </a:r>
            <a:endParaRPr lang="en-US" dirty="0"/>
          </a:p>
        </p:txBody>
      </p:sp>
      <p:sp>
        <p:nvSpPr>
          <p:cNvPr id="3" name="Subtitle 2"/>
          <p:cNvSpPr>
            <a:spLocks noGrp="1"/>
          </p:cNvSpPr>
          <p:nvPr>
            <p:ph type="subTitle" idx="1"/>
          </p:nvPr>
        </p:nvSpPr>
        <p:spPr/>
        <p:txBody>
          <a:bodyPr/>
          <a:lstStyle/>
          <a:p>
            <a:r>
              <a:rPr lang="en-US" dirty="0" smtClean="0"/>
              <a:t>Joshua Davis – jodavis42@gmail.com</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6802233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Collision Resolution</a:t>
            </a:r>
            <a:endParaRPr lang="en-US" dirty="0"/>
          </a:p>
        </p:txBody>
      </p:sp>
      <p:sp>
        <p:nvSpPr>
          <p:cNvPr id="3" name="Content Placeholder 2"/>
          <p:cNvSpPr>
            <a:spLocks noGrp="1"/>
          </p:cNvSpPr>
          <p:nvPr>
            <p:ph idx="1"/>
          </p:nvPr>
        </p:nvSpPr>
        <p:spPr/>
        <p:txBody>
          <a:bodyPr/>
          <a:lstStyle/>
          <a:p>
            <a:pPr marL="0" indent="0">
              <a:buNone/>
            </a:pPr>
            <a:r>
              <a:rPr lang="en-US" dirty="0" smtClean="0"/>
              <a:t>    Snap </a:t>
            </a:r>
            <a:r>
              <a:rPr lang="en-US" dirty="0"/>
              <a:t>points to surface</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grpSp>
        <p:nvGrpSpPr>
          <p:cNvPr id="5" name="Group 4"/>
          <p:cNvGrpSpPr/>
          <p:nvPr/>
        </p:nvGrpSpPr>
        <p:grpSpPr>
          <a:xfrm>
            <a:off x="1351280" y="3001237"/>
            <a:ext cx="6338256" cy="1439436"/>
            <a:chOff x="1371600" y="2371317"/>
            <a:chExt cx="6338256" cy="1439436"/>
          </a:xfrm>
        </p:grpSpPr>
        <p:cxnSp>
          <p:nvCxnSpPr>
            <p:cNvPr id="6" name="Straight Connector 5"/>
            <p:cNvCxnSpPr>
              <a:stCxn id="9" idx="1"/>
              <a:endCxn id="10" idx="1"/>
            </p:cNvCxnSpPr>
            <p:nvPr/>
          </p:nvCxnSpPr>
          <p:spPr>
            <a:xfrm>
              <a:off x="2102150" y="2388853"/>
              <a:ext cx="375557" cy="6426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18" idx="1"/>
              <a:endCxn id="20" idx="5"/>
            </p:cNvCxnSpPr>
            <p:nvPr/>
          </p:nvCxnSpPr>
          <p:spPr>
            <a:xfrm>
              <a:off x="6433311" y="2639930"/>
              <a:ext cx="811488" cy="5423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371600" y="3222924"/>
              <a:ext cx="1665514" cy="587829"/>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084614" y="2371317"/>
              <a:ext cx="119743" cy="119743"/>
            </a:xfrm>
            <a:prstGeom prst="ellipse">
              <a:avLst/>
            </a:prstGeom>
            <a:solidFill>
              <a:srgbClr val="FF000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460171" y="3014011"/>
              <a:ext cx="119743" cy="119743"/>
            </a:xfrm>
            <a:prstGeom prst="ellipse">
              <a:avLst/>
            </a:prstGeom>
            <a:solidFill>
              <a:srgbClr val="FF000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392492" y="2583416"/>
              <a:ext cx="653143" cy="35732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728271" y="3220516"/>
              <a:ext cx="1665514" cy="587829"/>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826521" y="3384831"/>
              <a:ext cx="119743" cy="119743"/>
            </a:xfrm>
            <a:prstGeom prst="ellipse">
              <a:avLst/>
            </a:prstGeom>
            <a:solidFill>
              <a:srgbClr val="FF000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3075128" y="2583416"/>
              <a:ext cx="653143" cy="35732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826521" y="3081112"/>
              <a:ext cx="119743" cy="119743"/>
            </a:xfrm>
            <a:prstGeom prst="ellipse">
              <a:avLst/>
            </a:prstGeom>
            <a:solidFill>
              <a:srgbClr val="FF000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13" idx="0"/>
              <a:endCxn id="15" idx="4"/>
            </p:cNvCxnSpPr>
            <p:nvPr/>
          </p:nvCxnSpPr>
          <p:spPr>
            <a:xfrm flipV="1">
              <a:off x="4886393" y="3200855"/>
              <a:ext cx="0" cy="183976"/>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044342" y="3220516"/>
              <a:ext cx="1665514" cy="587829"/>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415775" y="2622394"/>
              <a:ext cx="119743" cy="119743"/>
            </a:xfrm>
            <a:prstGeom prst="ellipse">
              <a:avLst/>
            </a:prstGeom>
            <a:solidFill>
              <a:srgbClr val="FF000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21" idx="1"/>
              <a:endCxn id="13" idx="1"/>
            </p:cNvCxnSpPr>
            <p:nvPr/>
          </p:nvCxnSpPr>
          <p:spPr>
            <a:xfrm>
              <a:off x="4468500" y="2759673"/>
              <a:ext cx="375557" cy="6426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7142592" y="3080028"/>
              <a:ext cx="119743" cy="119743"/>
            </a:xfrm>
            <a:prstGeom prst="ellipse">
              <a:avLst/>
            </a:prstGeom>
            <a:solidFill>
              <a:srgbClr val="FF000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4450964" y="2742137"/>
              <a:ext cx="119743" cy="119743"/>
            </a:xfrm>
            <a:prstGeom prst="ellipse">
              <a:avLst/>
            </a:prstGeom>
            <a:solidFill>
              <a:srgbClr val="FF000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93197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2705344" y="3871864"/>
            <a:ext cx="1665514" cy="587829"/>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Restitution</a:t>
            </a:r>
            <a:endParaRPr lang="en-US" dirty="0"/>
          </a:p>
        </p:txBody>
      </p:sp>
      <p:sp>
        <p:nvSpPr>
          <p:cNvPr id="3" name="Content Placeholder 2"/>
          <p:cNvSpPr>
            <a:spLocks noGrp="1"/>
          </p:cNvSpPr>
          <p:nvPr>
            <p:ph idx="1"/>
          </p:nvPr>
        </p:nvSpPr>
        <p:spPr>
          <a:xfrm>
            <a:off x="609600" y="1935480"/>
            <a:ext cx="10972800" cy="946014"/>
          </a:xfrm>
        </p:spPr>
        <p:txBody>
          <a:bodyPr/>
          <a:lstStyle/>
          <a:p>
            <a:pPr marL="0" indent="0">
              <a:buNone/>
            </a:pPr>
            <a:r>
              <a:rPr lang="en-US" dirty="0" smtClean="0"/>
              <a:t>    Reflect old position across the surface</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sp>
        <p:nvSpPr>
          <p:cNvPr id="8" name="Rectangle 7"/>
          <p:cNvSpPr/>
          <p:nvPr/>
        </p:nvSpPr>
        <p:spPr>
          <a:xfrm>
            <a:off x="386687" y="3876149"/>
            <a:ext cx="1665514" cy="587829"/>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099701" y="3024542"/>
            <a:ext cx="119743" cy="119743"/>
          </a:xfrm>
          <a:prstGeom prst="ellipse">
            <a:avLst/>
          </a:prstGeom>
          <a:solidFill>
            <a:srgbClr val="FF0000">
              <a:alpha val="50000"/>
            </a:srgbClr>
          </a:solidFill>
          <a:ln w="15875">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314651" y="3593970"/>
            <a:ext cx="119743" cy="119743"/>
          </a:xfrm>
          <a:prstGeom prst="ellipse">
            <a:avLst/>
          </a:prstGeom>
          <a:solidFill>
            <a:srgbClr val="FF000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2052201" y="3248310"/>
            <a:ext cx="653143" cy="35732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633307" y="3562153"/>
            <a:ext cx="119743" cy="119743"/>
          </a:xfrm>
          <a:prstGeom prst="ellipse">
            <a:avLst/>
          </a:prstGeom>
          <a:solidFill>
            <a:srgbClr val="FF0000">
              <a:alpha val="50000"/>
            </a:srgbClr>
          </a:solidFill>
          <a:ln w="15875">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3804906" y="4036178"/>
            <a:ext cx="119743" cy="119743"/>
          </a:xfrm>
          <a:prstGeom prst="ellipse">
            <a:avLst/>
          </a:prstGeom>
          <a:solidFill>
            <a:srgbClr val="FF000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p:cNvSpPr/>
          <p:nvPr/>
        </p:nvSpPr>
        <p:spPr>
          <a:xfrm>
            <a:off x="6945598" y="3212958"/>
            <a:ext cx="653143" cy="35732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7693946" y="3827250"/>
            <a:ext cx="1665514" cy="587829"/>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8621909" y="3984899"/>
            <a:ext cx="119743" cy="119743"/>
          </a:xfrm>
          <a:prstGeom prst="ellipse">
            <a:avLst/>
          </a:prstGeom>
          <a:solidFill>
            <a:srgbClr val="FF0000">
              <a:alpha val="50000"/>
            </a:srgbClr>
          </a:solidFill>
          <a:ln w="15875">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8793508" y="3768044"/>
            <a:ext cx="119743" cy="119743"/>
          </a:xfrm>
          <a:prstGeom prst="ellipse">
            <a:avLst/>
          </a:prstGeom>
          <a:solidFill>
            <a:srgbClr val="FF000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099794" y="3831618"/>
            <a:ext cx="1665514" cy="587829"/>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11209348" y="3772412"/>
            <a:ext cx="119743" cy="119743"/>
          </a:xfrm>
          <a:prstGeom prst="ellipse">
            <a:avLst/>
          </a:prstGeom>
          <a:solidFill>
            <a:srgbClr val="FF0000">
              <a:alpha val="50000"/>
            </a:srgbClr>
          </a:solidFill>
          <a:ln w="15875">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11433036" y="3483856"/>
            <a:ext cx="119743" cy="119743"/>
          </a:xfrm>
          <a:prstGeom prst="ellipse">
            <a:avLst/>
          </a:prstGeom>
          <a:solidFill>
            <a:srgbClr val="FF000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p:cNvSpPr/>
          <p:nvPr/>
        </p:nvSpPr>
        <p:spPr>
          <a:xfrm>
            <a:off x="9359460" y="3194434"/>
            <a:ext cx="653143" cy="35732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794060" y="4611340"/>
            <a:ext cx="1219200" cy="369332"/>
          </a:xfrm>
          <a:prstGeom prst="rect">
            <a:avLst/>
          </a:prstGeom>
          <a:noFill/>
        </p:spPr>
        <p:txBody>
          <a:bodyPr wrap="square" rtlCol="0">
            <a:spAutoFit/>
          </a:bodyPr>
          <a:lstStyle/>
          <a:p>
            <a:r>
              <a:rPr lang="en-US" dirty="0" smtClean="0"/>
              <a:t>Integrate</a:t>
            </a:r>
            <a:endParaRPr lang="en-US" dirty="0"/>
          </a:p>
        </p:txBody>
      </p:sp>
      <p:sp>
        <p:nvSpPr>
          <p:cNvPr id="21" name="TextBox 20"/>
          <p:cNvSpPr txBox="1"/>
          <p:nvPr/>
        </p:nvSpPr>
        <p:spPr>
          <a:xfrm>
            <a:off x="6756400" y="4566726"/>
            <a:ext cx="1402080" cy="646331"/>
          </a:xfrm>
          <a:prstGeom prst="rect">
            <a:avLst/>
          </a:prstGeom>
          <a:noFill/>
        </p:spPr>
        <p:txBody>
          <a:bodyPr wrap="square" rtlCol="0">
            <a:spAutoFit/>
          </a:bodyPr>
          <a:lstStyle/>
          <a:p>
            <a:r>
              <a:rPr lang="en-US" dirty="0" smtClean="0"/>
              <a:t>Reflect old position</a:t>
            </a:r>
            <a:endParaRPr lang="en-US" dirty="0"/>
          </a:p>
        </p:txBody>
      </p:sp>
      <p:sp>
        <p:nvSpPr>
          <p:cNvPr id="22" name="TextBox 21"/>
          <p:cNvSpPr txBox="1"/>
          <p:nvPr/>
        </p:nvSpPr>
        <p:spPr>
          <a:xfrm>
            <a:off x="9144000" y="4566726"/>
            <a:ext cx="1808480" cy="646331"/>
          </a:xfrm>
          <a:prstGeom prst="rect">
            <a:avLst/>
          </a:prstGeom>
          <a:noFill/>
        </p:spPr>
        <p:txBody>
          <a:bodyPr wrap="square" rtlCol="0">
            <a:spAutoFit/>
          </a:bodyPr>
          <a:lstStyle/>
          <a:p>
            <a:r>
              <a:rPr lang="en-US" dirty="0" smtClean="0"/>
              <a:t>Bounce with restitution </a:t>
            </a:r>
            <a:endParaRPr lang="en-US" dirty="0"/>
          </a:p>
        </p:txBody>
      </p:sp>
      <p:sp>
        <p:nvSpPr>
          <p:cNvPr id="57" name="Rectangle 56"/>
          <p:cNvSpPr/>
          <p:nvPr/>
        </p:nvSpPr>
        <p:spPr>
          <a:xfrm>
            <a:off x="5070447" y="3862006"/>
            <a:ext cx="1665514" cy="587829"/>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ight Arrow 57"/>
          <p:cNvSpPr/>
          <p:nvPr/>
        </p:nvSpPr>
        <p:spPr>
          <a:xfrm>
            <a:off x="4417304" y="3238452"/>
            <a:ext cx="653143" cy="35732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998410" y="3552295"/>
            <a:ext cx="119743" cy="119743"/>
          </a:xfrm>
          <a:prstGeom prst="ellipse">
            <a:avLst/>
          </a:prstGeom>
          <a:solidFill>
            <a:srgbClr val="FF0000">
              <a:alpha val="50000"/>
            </a:srgbClr>
          </a:solidFill>
          <a:ln w="15875">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6170009" y="3802800"/>
            <a:ext cx="119743" cy="119743"/>
          </a:xfrm>
          <a:prstGeom prst="ellipse">
            <a:avLst/>
          </a:prstGeom>
          <a:solidFill>
            <a:srgbClr val="FF000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4159163" y="4601482"/>
            <a:ext cx="1219200" cy="646331"/>
          </a:xfrm>
          <a:prstGeom prst="rect">
            <a:avLst/>
          </a:prstGeom>
          <a:noFill/>
        </p:spPr>
        <p:txBody>
          <a:bodyPr wrap="square" rtlCol="0">
            <a:spAutoFit/>
          </a:bodyPr>
          <a:lstStyle/>
          <a:p>
            <a:r>
              <a:rPr lang="en-US" dirty="0" smtClean="0"/>
              <a:t>Resolve Collision</a:t>
            </a:r>
            <a:endParaRPr lang="en-US" dirty="0"/>
          </a:p>
        </p:txBody>
      </p:sp>
    </p:spTree>
    <p:extLst>
      <p:ext uri="{BB962C8B-B14F-4D97-AF65-F5344CB8AC3E}">
        <p14:creationId xmlns:p14="http://schemas.microsoft.com/office/powerpoint/2010/main" val="1797697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Friction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sp>
        <p:nvSpPr>
          <p:cNvPr id="6" name="Rectangle 5"/>
          <p:cNvSpPr/>
          <p:nvPr/>
        </p:nvSpPr>
        <p:spPr>
          <a:xfrm>
            <a:off x="1488227" y="3857129"/>
            <a:ext cx="1665514" cy="587829"/>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624650" y="3574948"/>
            <a:ext cx="119743" cy="119743"/>
          </a:xfrm>
          <a:prstGeom prst="ellipse">
            <a:avLst/>
          </a:prstGeom>
          <a:solidFill>
            <a:srgbClr val="FF0000">
              <a:alpha val="50000"/>
            </a:srgbClr>
          </a:solidFill>
          <a:ln w="15875">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416191" y="3574950"/>
            <a:ext cx="119743" cy="119743"/>
          </a:xfrm>
          <a:prstGeom prst="ellipse">
            <a:avLst/>
          </a:prstGeom>
          <a:solidFill>
            <a:srgbClr val="FF000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3153741" y="3229290"/>
            <a:ext cx="653143" cy="35732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801004" y="3868799"/>
            <a:ext cx="1665514" cy="587829"/>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360193" y="3586620"/>
            <a:ext cx="119743" cy="119743"/>
          </a:xfrm>
          <a:prstGeom prst="ellipse">
            <a:avLst/>
          </a:prstGeom>
          <a:solidFill>
            <a:srgbClr val="FF0000">
              <a:alpha val="50000"/>
            </a:srgbClr>
          </a:solidFill>
          <a:ln w="15875">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4728968" y="3586620"/>
            <a:ext cx="119743" cy="119743"/>
          </a:xfrm>
          <a:prstGeom prst="ellipse">
            <a:avLst/>
          </a:prstGeom>
          <a:solidFill>
            <a:srgbClr val="FF000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5466518" y="3229290"/>
            <a:ext cx="653143" cy="35732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395212" y="4619064"/>
            <a:ext cx="2667512" cy="646331"/>
          </a:xfrm>
          <a:prstGeom prst="rect">
            <a:avLst/>
          </a:prstGeom>
          <a:noFill/>
        </p:spPr>
        <p:txBody>
          <a:bodyPr wrap="square" rtlCol="0">
            <a:spAutoFit/>
          </a:bodyPr>
          <a:lstStyle/>
          <a:p>
            <a:r>
              <a:rPr lang="en-US" dirty="0" smtClean="0"/>
              <a:t>By moving old position the “velocity” is reduced</a:t>
            </a:r>
            <a:endParaRPr lang="en-US" dirty="0"/>
          </a:p>
        </p:txBody>
      </p:sp>
      <p:cxnSp>
        <p:nvCxnSpPr>
          <p:cNvPr id="15" name="Straight Arrow Connector 14"/>
          <p:cNvCxnSpPr>
            <a:stCxn id="7" idx="6"/>
            <a:endCxn id="8" idx="2"/>
          </p:cNvCxnSpPr>
          <p:nvPr/>
        </p:nvCxnSpPr>
        <p:spPr>
          <a:xfrm>
            <a:off x="1744393" y="3634820"/>
            <a:ext cx="671798"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4" idx="2"/>
          </p:cNvCxnSpPr>
          <p:nvPr/>
        </p:nvCxnSpPr>
        <p:spPr>
          <a:xfrm>
            <a:off x="4479936" y="3646492"/>
            <a:ext cx="24903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139570" y="3868799"/>
            <a:ext cx="1665514" cy="587829"/>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7070827" y="3586620"/>
            <a:ext cx="119743" cy="119743"/>
          </a:xfrm>
          <a:prstGeom prst="ellipse">
            <a:avLst/>
          </a:prstGeom>
          <a:solidFill>
            <a:srgbClr val="FF0000">
              <a:alpha val="50000"/>
            </a:srgbClr>
          </a:solidFill>
          <a:ln w="15875">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1" name="TextBox 30"/>
              <p:cNvSpPr txBox="1"/>
              <p:nvPr/>
            </p:nvSpPr>
            <p:spPr>
              <a:xfrm>
                <a:off x="1975517" y="3167876"/>
                <a:ext cx="2095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1975517" y="3167876"/>
                <a:ext cx="209550" cy="369332"/>
              </a:xfrm>
              <a:prstGeom prst="rect">
                <a:avLst/>
              </a:prstGeom>
              <a:blipFill rotWithShape="0">
                <a:blip r:embed="rId3"/>
                <a:stretch>
                  <a:fillRect t="-23333" r="-382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3974599" y="3173092"/>
                <a:ext cx="1508738" cy="369332"/>
              </a:xfrm>
              <a:prstGeom prst="rect">
                <a:avLst/>
              </a:prstGeom>
              <a:noFill/>
            </p:spPr>
            <p:txBody>
              <a:bodyPr wrap="square" rtlCol="0">
                <a:spAutoFit/>
              </a:bodyPr>
              <a:lstStyle/>
              <a:p>
                <a:r>
                  <a:rPr lang="en-US" b="0" dirty="0" smtClean="0"/>
                  <a:t>Corrected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oMath>
                </a14:m>
                <a:endParaRPr lang="en-US" dirty="0"/>
              </a:p>
            </p:txBody>
          </p:sp>
        </mc:Choice>
        <mc:Fallback xmlns="">
          <p:sp>
            <p:nvSpPr>
              <p:cNvPr id="32" name="TextBox 31"/>
              <p:cNvSpPr txBox="1">
                <a:spLocks noRot="1" noChangeAspect="1" noMove="1" noResize="1" noEditPoints="1" noAdjustHandles="1" noChangeArrowheads="1" noChangeShapeType="1" noTextEdit="1"/>
              </p:cNvSpPr>
              <p:nvPr/>
            </p:nvSpPr>
            <p:spPr>
              <a:xfrm>
                <a:off x="3974599" y="3173092"/>
                <a:ext cx="1508738" cy="369332"/>
              </a:xfrm>
              <a:prstGeom prst="rect">
                <a:avLst/>
              </a:prstGeom>
              <a:blipFill rotWithShape="0">
                <a:blip r:embed="rId4"/>
                <a:stretch>
                  <a:fillRect l="-3239" t="-23333" r="-8502" b="-26667"/>
                </a:stretch>
              </a:blipFill>
            </p:spPr>
            <p:txBody>
              <a:bodyPr/>
              <a:lstStyle/>
              <a:p>
                <a:r>
                  <a:rPr lang="en-US">
                    <a:noFill/>
                  </a:rPr>
                  <a:t> </a:t>
                </a:r>
              </a:p>
            </p:txBody>
          </p:sp>
        </mc:Fallback>
      </mc:AlternateContent>
      <p:sp>
        <p:nvSpPr>
          <p:cNvPr id="33" name="Oval 32"/>
          <p:cNvSpPr/>
          <p:nvPr/>
        </p:nvSpPr>
        <p:spPr>
          <a:xfrm>
            <a:off x="7439602" y="3585036"/>
            <a:ext cx="119743" cy="119743"/>
          </a:xfrm>
          <a:prstGeom prst="ellipse">
            <a:avLst/>
          </a:prstGeom>
          <a:solidFill>
            <a:srgbClr val="FF000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6351025" y="3173092"/>
            <a:ext cx="1508738" cy="369332"/>
          </a:xfrm>
          <a:prstGeom prst="rect">
            <a:avLst/>
          </a:prstGeom>
          <a:noFill/>
        </p:spPr>
        <p:txBody>
          <a:bodyPr wrap="square" rtlCol="0">
            <a:spAutoFit/>
          </a:bodyPr>
          <a:lstStyle/>
          <a:p>
            <a:r>
              <a:rPr lang="en-US" b="0" dirty="0" smtClean="0"/>
              <a:t>Integration</a:t>
            </a:r>
            <a:endParaRPr lang="en-US" dirty="0"/>
          </a:p>
        </p:txBody>
      </p:sp>
    </p:spTree>
    <p:extLst>
      <p:ext uri="{BB962C8B-B14F-4D97-AF65-F5344CB8AC3E}">
        <p14:creationId xmlns:p14="http://schemas.microsoft.com/office/powerpoint/2010/main" val="3387279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Surface Collision</a:t>
            </a:r>
            <a:endParaRPr lang="en-US" dirty="0"/>
          </a:p>
        </p:txBody>
      </p:sp>
      <p:sp>
        <p:nvSpPr>
          <p:cNvPr id="3" name="Content Placeholder 2"/>
          <p:cNvSpPr>
            <a:spLocks noGrp="1"/>
          </p:cNvSpPr>
          <p:nvPr>
            <p:ph idx="1"/>
          </p:nvPr>
        </p:nvSpPr>
        <p:spPr/>
        <p:txBody>
          <a:bodyPr/>
          <a:lstStyle/>
          <a:p>
            <a:pPr marL="0" indent="0">
              <a:buNone/>
            </a:pPr>
            <a:r>
              <a:rPr lang="en-US" dirty="0" smtClean="0"/>
              <a:t>Compute barycentric ratio of values</a:t>
            </a:r>
          </a:p>
          <a:p>
            <a:pPr lvl="1">
              <a:buFont typeface="Wingdings" panose="05000000000000000000" pitchFamily="2" charset="2"/>
              <a:buChar char="§"/>
            </a:pPr>
            <a:r>
              <a:rPr lang="en-US" dirty="0" smtClean="0"/>
              <a:t>Mass</a:t>
            </a:r>
          </a:p>
          <a:p>
            <a:pPr lvl="1">
              <a:buFont typeface="Wingdings" panose="05000000000000000000" pitchFamily="2" charset="2"/>
              <a:buChar char="§"/>
            </a:pPr>
            <a:r>
              <a:rPr lang="en-US" dirty="0" smtClean="0"/>
              <a:t>Old Position</a:t>
            </a:r>
          </a:p>
          <a:p>
            <a:pPr marL="0" indent="0">
              <a:buNone/>
            </a:pPr>
            <a:r>
              <a:rPr lang="en-US" dirty="0" smtClean="0"/>
              <a:t>Compute new “impulse”</a:t>
            </a:r>
          </a:p>
          <a:p>
            <a:pPr marL="0" indent="0">
              <a:buNone/>
            </a:pPr>
            <a:r>
              <a:rPr lang="en-US" dirty="0" smtClean="0"/>
              <a:t>Apply weighted impulse back to particles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6" name="Picture 5"/>
          <p:cNvPicPr>
            <a:picLocks noChangeAspect="1"/>
          </p:cNvPicPr>
          <p:nvPr/>
        </p:nvPicPr>
        <p:blipFill>
          <a:blip r:embed="rId3"/>
          <a:stretch>
            <a:fillRect/>
          </a:stretch>
        </p:blipFill>
        <p:spPr>
          <a:xfrm>
            <a:off x="6753161" y="1847088"/>
            <a:ext cx="2322957" cy="2095500"/>
          </a:xfrm>
          <a:prstGeom prst="rect">
            <a:avLst/>
          </a:prstGeom>
        </p:spPr>
      </p:pic>
    </p:spTree>
    <p:extLst>
      <p:ext uri="{BB962C8B-B14F-4D97-AF65-F5344CB8AC3E}">
        <p14:creationId xmlns:p14="http://schemas.microsoft.com/office/powerpoint/2010/main" val="61190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Rigid Bodies</a:t>
            </a:r>
            <a:endParaRPr lang="en-US" dirty="0"/>
          </a:p>
        </p:txBody>
      </p:sp>
      <p:sp>
        <p:nvSpPr>
          <p:cNvPr id="3" name="Content Placeholder 2"/>
          <p:cNvSpPr>
            <a:spLocks noGrp="1"/>
          </p:cNvSpPr>
          <p:nvPr>
            <p:ph idx="1"/>
          </p:nvPr>
        </p:nvSpPr>
        <p:spPr/>
        <p:txBody>
          <a:bodyPr/>
          <a:lstStyle/>
          <a:p>
            <a:pPr marL="0" indent="0">
              <a:buNone/>
            </a:pPr>
            <a:r>
              <a:rPr lang="en-US" dirty="0" smtClean="0"/>
              <a:t>Make sure there’s only 6 DOF</a:t>
            </a:r>
          </a:p>
          <a:p>
            <a:pPr marL="393192" lvl="1" indent="0">
              <a:buNone/>
            </a:pPr>
            <a:r>
              <a:rPr lang="en-US" dirty="0" smtClean="0"/>
              <a:t>1 particle = 3 DOF</a:t>
            </a:r>
          </a:p>
          <a:p>
            <a:pPr marL="393192" lvl="1" indent="0">
              <a:buNone/>
            </a:pPr>
            <a:r>
              <a:rPr lang="en-US" dirty="0" smtClean="0"/>
              <a:t>1 constraint = -1 DOF</a:t>
            </a:r>
          </a:p>
          <a:p>
            <a:pPr marL="393192" lvl="1" indent="0">
              <a:buNone/>
            </a:pPr>
            <a:r>
              <a:rPr lang="en-US" dirty="0" smtClean="0"/>
              <a:t>N  particles + M constraints = 6 DOF</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667167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Articulated Bodies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Make a body with fewer DOF</a:t>
            </a:r>
          </a:p>
          <a:p>
            <a:endParaRPr lang="en-US" dirty="0"/>
          </a:p>
          <a:p>
            <a:endParaRPr lang="en-US" dirty="0" smtClean="0"/>
          </a:p>
          <a:p>
            <a:endParaRPr lang="en-US" dirty="0"/>
          </a:p>
          <a:p>
            <a:endParaRPr lang="en-US" dirty="0" smtClean="0"/>
          </a:p>
          <a:p>
            <a:endParaRPr lang="en-US" dirty="0"/>
          </a:p>
          <a:p>
            <a:pPr marL="0" indent="0">
              <a:buNone/>
            </a:pPr>
            <a:r>
              <a:rPr lang="en-US" dirty="0"/>
              <a:t>Simple </a:t>
            </a:r>
            <a:r>
              <a:rPr lang="en-US" dirty="0" smtClean="0"/>
              <a:t>Joints</a:t>
            </a:r>
          </a:p>
          <a:p>
            <a:pPr lvl="1">
              <a:buFont typeface="Wingdings" panose="05000000000000000000" pitchFamily="2" charset="2"/>
              <a:buChar char="§"/>
            </a:pPr>
            <a:r>
              <a:rPr lang="en-US" dirty="0" smtClean="0"/>
              <a:t>Distance Joint</a:t>
            </a:r>
          </a:p>
          <a:p>
            <a:pPr lvl="1">
              <a:buFont typeface="Wingdings" panose="05000000000000000000" pitchFamily="2" charset="2"/>
              <a:buChar char="§"/>
            </a:pPr>
            <a:r>
              <a:rPr lang="en-US" dirty="0" smtClean="0"/>
              <a:t>Position Joint</a:t>
            </a:r>
          </a:p>
          <a:p>
            <a:pPr lvl="1">
              <a:buFont typeface="Wingdings" panose="05000000000000000000" pitchFamily="2" charset="2"/>
              <a:buChar char="§"/>
            </a:pPr>
            <a:r>
              <a:rPr lang="en-US" dirty="0" smtClean="0"/>
              <a:t>Hinge Joint</a:t>
            </a:r>
          </a:p>
          <a:p>
            <a:pPr marL="0" indent="0">
              <a:buNone/>
            </a:pPr>
            <a:r>
              <a:rPr lang="en-US" dirty="0" smtClean="0"/>
              <a:t>Rag-dolls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2784" y="2614171"/>
            <a:ext cx="3477110" cy="1771897"/>
          </a:xfrm>
          <a:prstGeom prst="rect">
            <a:avLst/>
          </a:prstGeom>
        </p:spPr>
      </p:pic>
    </p:spTree>
    <p:extLst>
      <p:ext uri="{BB962C8B-B14F-4D97-AF65-F5344CB8AC3E}">
        <p14:creationId xmlns:p14="http://schemas.microsoft.com/office/powerpoint/2010/main" val="4588081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System Update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1050" dirty="0">
                <a:solidFill>
                  <a:srgbClr val="0000FF"/>
                </a:solidFill>
                <a:latin typeface="Consolas" panose="020B0609020204030204" pitchFamily="49" charset="0"/>
              </a:rPr>
              <a:t>void</a:t>
            </a:r>
            <a:r>
              <a:rPr lang="en-US" sz="1050" dirty="0">
                <a:solidFill>
                  <a:prstClr val="black"/>
                </a:solidFill>
                <a:latin typeface="Consolas" panose="020B0609020204030204" pitchFamily="49" charset="0"/>
              </a:rPr>
              <a:t> </a:t>
            </a:r>
            <a:r>
              <a:rPr lang="en-US" sz="1050" dirty="0" err="1">
                <a:solidFill>
                  <a:prstClr val="black"/>
                </a:solidFill>
                <a:latin typeface="Consolas" panose="020B0609020204030204" pitchFamily="49" charset="0"/>
              </a:rPr>
              <a:t>SolveContraints</a:t>
            </a:r>
            <a:r>
              <a:rPr lang="en-US" sz="1050" dirty="0">
                <a:solidFill>
                  <a:prstClr val="black"/>
                </a:solidFill>
                <a:latin typeface="Consolas" panose="020B0609020204030204" pitchFamily="49" charset="0"/>
              </a:rPr>
              <a:t>()</a:t>
            </a:r>
          </a:p>
          <a:p>
            <a:pPr marL="0" indent="0">
              <a:buNone/>
            </a:pPr>
            <a:r>
              <a:rPr lang="en-US" sz="1050" dirty="0">
                <a:solidFill>
                  <a:prstClr val="black"/>
                </a:solidFill>
                <a:latin typeface="Consolas" panose="020B0609020204030204" pitchFamily="49" charset="0"/>
              </a:rPr>
              <a:t>{</a:t>
            </a:r>
          </a:p>
          <a:p>
            <a:pPr marL="0" indent="0">
              <a:buNone/>
            </a:pPr>
            <a:r>
              <a:rPr lang="en-US" sz="1050" dirty="0">
                <a:solidFill>
                  <a:prstClr val="black"/>
                </a:solidFill>
                <a:latin typeface="Consolas" panose="020B0609020204030204" pitchFamily="49" charset="0"/>
              </a:rPr>
              <a:t>  </a:t>
            </a:r>
            <a:r>
              <a:rPr lang="en-US" sz="1050" dirty="0">
                <a:solidFill>
                  <a:srgbClr val="008000"/>
                </a:solidFill>
                <a:latin typeface="Consolas" panose="020B0609020204030204" pitchFamily="49" charset="0"/>
              </a:rPr>
              <a:t>//Make sure to solve each constraint once before moving on to the next iteration.</a:t>
            </a:r>
            <a:endParaRPr lang="en-US" sz="1050" dirty="0">
              <a:solidFill>
                <a:prstClr val="black"/>
              </a:solidFill>
              <a:latin typeface="Consolas" panose="020B0609020204030204" pitchFamily="49" charset="0"/>
            </a:endParaRPr>
          </a:p>
          <a:p>
            <a:pPr marL="0" indent="0">
              <a:buNone/>
            </a:pPr>
            <a:r>
              <a:rPr lang="en-US" sz="1050" dirty="0">
                <a:solidFill>
                  <a:prstClr val="black"/>
                </a:solidFill>
                <a:latin typeface="Consolas" panose="020B0609020204030204" pitchFamily="49" charset="0"/>
              </a:rPr>
              <a:t>  </a:t>
            </a:r>
            <a:r>
              <a:rPr lang="en-US" sz="1050" dirty="0">
                <a:solidFill>
                  <a:srgbClr val="008000"/>
                </a:solidFill>
                <a:latin typeface="Consolas" panose="020B0609020204030204" pitchFamily="49" charset="0"/>
              </a:rPr>
              <a:t>//Check an individual constraint's max iterations here as well.</a:t>
            </a:r>
            <a:endParaRPr lang="en-US" sz="1050" dirty="0">
              <a:solidFill>
                <a:prstClr val="black"/>
              </a:solidFill>
              <a:latin typeface="Consolas" panose="020B0609020204030204" pitchFamily="49" charset="0"/>
            </a:endParaRPr>
          </a:p>
          <a:p>
            <a:pPr marL="0" indent="0">
              <a:buNone/>
            </a:pPr>
            <a:r>
              <a:rPr lang="en-US" sz="1050" dirty="0">
                <a:solidFill>
                  <a:prstClr val="black"/>
                </a:solidFill>
                <a:latin typeface="Consolas" panose="020B0609020204030204" pitchFamily="49" charset="0"/>
              </a:rPr>
              <a:t>  </a:t>
            </a:r>
            <a:r>
              <a:rPr lang="en-US" sz="1050" dirty="0">
                <a:solidFill>
                  <a:srgbClr val="0000FF"/>
                </a:solidFill>
                <a:latin typeface="Consolas" panose="020B0609020204030204" pitchFamily="49" charset="0"/>
              </a:rPr>
              <a:t>for</a:t>
            </a:r>
            <a:r>
              <a:rPr lang="en-US" sz="1050" dirty="0">
                <a:solidFill>
                  <a:prstClr val="black"/>
                </a:solidFill>
                <a:latin typeface="Consolas" panose="020B0609020204030204" pitchFamily="49" charset="0"/>
              </a:rPr>
              <a:t>(</a:t>
            </a:r>
            <a:r>
              <a:rPr lang="en-US" sz="1050" dirty="0" err="1">
                <a:solidFill>
                  <a:prstClr val="black"/>
                </a:solidFill>
                <a:latin typeface="Consolas" panose="020B0609020204030204" pitchFamily="49" charset="0"/>
              </a:rPr>
              <a:t>uint</a:t>
            </a:r>
            <a:r>
              <a:rPr lang="en-US" sz="1050" dirty="0">
                <a:solidFill>
                  <a:prstClr val="black"/>
                </a:solidFill>
                <a:latin typeface="Consolas" panose="020B0609020204030204" pitchFamily="49" charset="0"/>
              </a:rPr>
              <a:t> </a:t>
            </a:r>
            <a:r>
              <a:rPr lang="en-US" sz="1050" dirty="0" err="1">
                <a:solidFill>
                  <a:prstClr val="black"/>
                </a:solidFill>
                <a:latin typeface="Consolas" panose="020B0609020204030204" pitchFamily="49" charset="0"/>
              </a:rPr>
              <a:t>i</a:t>
            </a:r>
            <a:r>
              <a:rPr lang="en-US" sz="1050" dirty="0">
                <a:solidFill>
                  <a:prstClr val="black"/>
                </a:solidFill>
                <a:latin typeface="Consolas" panose="020B0609020204030204" pitchFamily="49" charset="0"/>
              </a:rPr>
              <a:t> = 0; </a:t>
            </a:r>
            <a:r>
              <a:rPr lang="en-US" sz="1050" dirty="0" err="1">
                <a:solidFill>
                  <a:prstClr val="black"/>
                </a:solidFill>
                <a:latin typeface="Consolas" panose="020B0609020204030204" pitchFamily="49" charset="0"/>
              </a:rPr>
              <a:t>i</a:t>
            </a:r>
            <a:r>
              <a:rPr lang="en-US" sz="1050" dirty="0">
                <a:solidFill>
                  <a:prstClr val="black"/>
                </a:solidFill>
                <a:latin typeface="Consolas" panose="020B0609020204030204" pitchFamily="49" charset="0"/>
              </a:rPr>
              <a:t> &lt; </a:t>
            </a:r>
            <a:r>
              <a:rPr lang="en-US" sz="1050" dirty="0" err="1">
                <a:solidFill>
                  <a:prstClr val="black"/>
                </a:solidFill>
                <a:latin typeface="Consolas" panose="020B0609020204030204" pitchFamily="49" charset="0"/>
              </a:rPr>
              <a:t>mConstraints.size</a:t>
            </a:r>
            <a:r>
              <a:rPr lang="en-US" sz="1050" dirty="0">
                <a:solidFill>
                  <a:prstClr val="black"/>
                </a:solidFill>
                <a:latin typeface="Consolas" panose="020B0609020204030204" pitchFamily="49" charset="0"/>
              </a:rPr>
              <a:t>(); ++</a:t>
            </a:r>
            <a:r>
              <a:rPr lang="en-US" sz="1050" dirty="0" err="1">
                <a:solidFill>
                  <a:prstClr val="black"/>
                </a:solidFill>
                <a:latin typeface="Consolas" panose="020B0609020204030204" pitchFamily="49" charset="0"/>
              </a:rPr>
              <a:t>i</a:t>
            </a:r>
            <a:r>
              <a:rPr lang="en-US" sz="1050" dirty="0">
                <a:solidFill>
                  <a:prstClr val="black"/>
                </a:solidFill>
                <a:latin typeface="Consolas" panose="020B0609020204030204" pitchFamily="49" charset="0"/>
              </a:rPr>
              <a:t>)</a:t>
            </a:r>
          </a:p>
          <a:p>
            <a:pPr marL="0" indent="0">
              <a:buNone/>
            </a:pPr>
            <a:r>
              <a:rPr lang="en-US" sz="1050" dirty="0">
                <a:solidFill>
                  <a:prstClr val="black"/>
                </a:solidFill>
                <a:latin typeface="Consolas" panose="020B0609020204030204" pitchFamily="49" charset="0"/>
              </a:rPr>
              <a:t>    </a:t>
            </a:r>
            <a:r>
              <a:rPr lang="en-US" sz="1050" dirty="0" err="1">
                <a:solidFill>
                  <a:prstClr val="black"/>
                </a:solidFill>
                <a:latin typeface="Consolas" panose="020B0609020204030204" pitchFamily="49" charset="0"/>
              </a:rPr>
              <a:t>SolveConstraint</a:t>
            </a:r>
            <a:r>
              <a:rPr lang="en-US" sz="1050" dirty="0">
                <a:solidFill>
                  <a:prstClr val="black"/>
                </a:solidFill>
                <a:latin typeface="Consolas" panose="020B0609020204030204" pitchFamily="49" charset="0"/>
              </a:rPr>
              <a:t>(</a:t>
            </a:r>
            <a:r>
              <a:rPr lang="en-US" sz="1050" dirty="0" err="1">
                <a:solidFill>
                  <a:prstClr val="black"/>
                </a:solidFill>
                <a:latin typeface="Consolas" panose="020B0609020204030204" pitchFamily="49" charset="0"/>
              </a:rPr>
              <a:t>mConstraints</a:t>
            </a:r>
            <a:r>
              <a:rPr lang="en-US" sz="1050" dirty="0">
                <a:solidFill>
                  <a:prstClr val="black"/>
                </a:solidFill>
                <a:latin typeface="Consolas" panose="020B0609020204030204" pitchFamily="49" charset="0"/>
              </a:rPr>
              <a:t>[</a:t>
            </a:r>
            <a:r>
              <a:rPr lang="en-US" sz="1050" dirty="0" err="1">
                <a:solidFill>
                  <a:prstClr val="black"/>
                </a:solidFill>
                <a:latin typeface="Consolas" panose="020B0609020204030204" pitchFamily="49" charset="0"/>
              </a:rPr>
              <a:t>i</a:t>
            </a:r>
            <a:r>
              <a:rPr lang="en-US" sz="1050" dirty="0">
                <a:solidFill>
                  <a:prstClr val="black"/>
                </a:solidFill>
                <a:latin typeface="Consolas" panose="020B0609020204030204" pitchFamily="49" charset="0"/>
              </a:rPr>
              <a:t>]);</a:t>
            </a:r>
          </a:p>
          <a:p>
            <a:pPr marL="0" indent="0">
              <a:buNone/>
            </a:pPr>
            <a:r>
              <a:rPr lang="en-US" sz="1050" dirty="0">
                <a:solidFill>
                  <a:prstClr val="black"/>
                </a:solidFill>
                <a:latin typeface="Consolas" panose="020B0609020204030204" pitchFamily="49" charset="0"/>
              </a:rPr>
              <a:t>}</a:t>
            </a:r>
          </a:p>
          <a:p>
            <a:pPr marL="0" indent="0">
              <a:buNone/>
            </a:pPr>
            <a:endParaRPr lang="en-US" sz="1050" dirty="0">
              <a:solidFill>
                <a:prstClr val="black"/>
              </a:solidFill>
              <a:latin typeface="Consolas" panose="020B0609020204030204" pitchFamily="49" charset="0"/>
            </a:endParaRPr>
          </a:p>
          <a:p>
            <a:pPr marL="0" indent="0">
              <a:buNone/>
            </a:pPr>
            <a:r>
              <a:rPr lang="en-US" sz="1050" dirty="0">
                <a:solidFill>
                  <a:srgbClr val="0000FF"/>
                </a:solidFill>
                <a:latin typeface="Consolas" panose="020B0609020204030204" pitchFamily="49" charset="0"/>
              </a:rPr>
              <a:t>void</a:t>
            </a:r>
            <a:r>
              <a:rPr lang="en-US" sz="1050" dirty="0">
                <a:solidFill>
                  <a:prstClr val="black"/>
                </a:solidFill>
                <a:latin typeface="Consolas" panose="020B0609020204030204" pitchFamily="49" charset="0"/>
              </a:rPr>
              <a:t> Update(real </a:t>
            </a:r>
            <a:r>
              <a:rPr lang="en-US" sz="1050" dirty="0" err="1">
                <a:solidFill>
                  <a:prstClr val="black"/>
                </a:solidFill>
                <a:latin typeface="Consolas" panose="020B0609020204030204" pitchFamily="49" charset="0"/>
              </a:rPr>
              <a:t>dt</a:t>
            </a:r>
            <a:r>
              <a:rPr lang="en-US" sz="1050" dirty="0">
                <a:solidFill>
                  <a:prstClr val="black"/>
                </a:solidFill>
                <a:latin typeface="Consolas" panose="020B0609020204030204" pitchFamily="49" charset="0"/>
              </a:rPr>
              <a:t>)</a:t>
            </a:r>
          </a:p>
          <a:p>
            <a:pPr marL="0" indent="0">
              <a:buNone/>
            </a:pPr>
            <a:r>
              <a:rPr lang="en-US" sz="1050" dirty="0">
                <a:solidFill>
                  <a:prstClr val="black"/>
                </a:solidFill>
                <a:latin typeface="Consolas" panose="020B0609020204030204" pitchFamily="49" charset="0"/>
              </a:rPr>
              <a:t>{</a:t>
            </a:r>
          </a:p>
          <a:p>
            <a:pPr marL="0" indent="0">
              <a:buNone/>
            </a:pPr>
            <a:r>
              <a:rPr lang="en-US" sz="1050" dirty="0">
                <a:solidFill>
                  <a:prstClr val="black"/>
                </a:solidFill>
                <a:latin typeface="Consolas" panose="020B0609020204030204" pitchFamily="49" charset="0"/>
              </a:rPr>
              <a:t>  </a:t>
            </a:r>
            <a:r>
              <a:rPr lang="en-US" sz="1050" dirty="0">
                <a:solidFill>
                  <a:srgbClr val="008000"/>
                </a:solidFill>
                <a:latin typeface="Consolas" panose="020B0609020204030204" pitchFamily="49" charset="0"/>
              </a:rPr>
              <a:t>//Integrate all particles (using </a:t>
            </a:r>
            <a:r>
              <a:rPr lang="en-US" sz="1050" dirty="0" err="1">
                <a:solidFill>
                  <a:srgbClr val="008000"/>
                </a:solidFill>
                <a:latin typeface="Consolas" panose="020B0609020204030204" pitchFamily="49" charset="0"/>
              </a:rPr>
              <a:t>verlet</a:t>
            </a:r>
            <a:r>
              <a:rPr lang="en-US" sz="1050" dirty="0">
                <a:solidFill>
                  <a:srgbClr val="008000"/>
                </a:solidFill>
                <a:latin typeface="Consolas" panose="020B0609020204030204" pitchFamily="49" charset="0"/>
              </a:rPr>
              <a:t>)</a:t>
            </a:r>
            <a:endParaRPr lang="en-US" sz="1050" dirty="0">
              <a:solidFill>
                <a:prstClr val="black"/>
              </a:solidFill>
              <a:latin typeface="Consolas" panose="020B0609020204030204" pitchFamily="49" charset="0"/>
            </a:endParaRPr>
          </a:p>
          <a:p>
            <a:pPr marL="0" indent="0">
              <a:buNone/>
            </a:pPr>
            <a:r>
              <a:rPr lang="nn-NO" sz="1050" dirty="0">
                <a:solidFill>
                  <a:prstClr val="black"/>
                </a:solidFill>
                <a:latin typeface="Consolas" panose="020B0609020204030204" pitchFamily="49" charset="0"/>
              </a:rPr>
              <a:t>  </a:t>
            </a:r>
            <a:r>
              <a:rPr lang="nn-NO" sz="1050" dirty="0">
                <a:solidFill>
                  <a:srgbClr val="0000FF"/>
                </a:solidFill>
                <a:latin typeface="Consolas" panose="020B0609020204030204" pitchFamily="49" charset="0"/>
              </a:rPr>
              <a:t>for</a:t>
            </a:r>
            <a:r>
              <a:rPr lang="nn-NO" sz="1050" dirty="0">
                <a:solidFill>
                  <a:prstClr val="black"/>
                </a:solidFill>
                <a:latin typeface="Consolas" panose="020B0609020204030204" pitchFamily="49" charset="0"/>
              </a:rPr>
              <a:t>(uint i = 0; i &lt; mParticles.size(); ++i)</a:t>
            </a:r>
          </a:p>
          <a:p>
            <a:pPr marL="0" indent="0">
              <a:buNone/>
            </a:pPr>
            <a:r>
              <a:rPr lang="en-US" sz="1050" dirty="0">
                <a:solidFill>
                  <a:prstClr val="black"/>
                </a:solidFill>
                <a:latin typeface="Consolas" panose="020B0609020204030204" pitchFamily="49" charset="0"/>
              </a:rPr>
              <a:t>    Integrate(</a:t>
            </a:r>
            <a:r>
              <a:rPr lang="en-US" sz="1050" dirty="0" err="1">
                <a:solidFill>
                  <a:prstClr val="black"/>
                </a:solidFill>
                <a:latin typeface="Consolas" panose="020B0609020204030204" pitchFamily="49" charset="0"/>
              </a:rPr>
              <a:t>mParticles</a:t>
            </a:r>
            <a:r>
              <a:rPr lang="en-US" sz="1050" dirty="0">
                <a:solidFill>
                  <a:prstClr val="black"/>
                </a:solidFill>
                <a:latin typeface="Consolas" panose="020B0609020204030204" pitchFamily="49" charset="0"/>
              </a:rPr>
              <a:t>[</a:t>
            </a:r>
            <a:r>
              <a:rPr lang="en-US" sz="1050" dirty="0" err="1">
                <a:solidFill>
                  <a:prstClr val="black"/>
                </a:solidFill>
                <a:latin typeface="Consolas" panose="020B0609020204030204" pitchFamily="49" charset="0"/>
              </a:rPr>
              <a:t>i</a:t>
            </a:r>
            <a:r>
              <a:rPr lang="en-US" sz="1050" dirty="0">
                <a:solidFill>
                  <a:prstClr val="black"/>
                </a:solidFill>
                <a:latin typeface="Consolas" panose="020B0609020204030204" pitchFamily="49" charset="0"/>
              </a:rPr>
              <a:t>], </a:t>
            </a:r>
            <a:r>
              <a:rPr lang="en-US" sz="1050" dirty="0" err="1">
                <a:solidFill>
                  <a:prstClr val="black"/>
                </a:solidFill>
                <a:latin typeface="Consolas" panose="020B0609020204030204" pitchFamily="49" charset="0"/>
              </a:rPr>
              <a:t>dt</a:t>
            </a:r>
            <a:r>
              <a:rPr lang="en-US" sz="1050" dirty="0">
                <a:solidFill>
                  <a:prstClr val="black"/>
                </a:solidFill>
                <a:latin typeface="Consolas" panose="020B0609020204030204" pitchFamily="49" charset="0"/>
              </a:rPr>
              <a:t>);</a:t>
            </a:r>
          </a:p>
          <a:p>
            <a:pPr marL="0" indent="0">
              <a:buNone/>
            </a:pPr>
            <a:endParaRPr lang="en-US" sz="1050" dirty="0">
              <a:solidFill>
                <a:prstClr val="black"/>
              </a:solidFill>
              <a:latin typeface="Consolas" panose="020B0609020204030204" pitchFamily="49" charset="0"/>
            </a:endParaRPr>
          </a:p>
          <a:p>
            <a:pPr marL="0" indent="0">
              <a:buNone/>
            </a:pPr>
            <a:r>
              <a:rPr lang="en-US" sz="1050" dirty="0">
                <a:solidFill>
                  <a:prstClr val="black"/>
                </a:solidFill>
                <a:latin typeface="Consolas" panose="020B0609020204030204" pitchFamily="49" charset="0"/>
              </a:rPr>
              <a:t>  </a:t>
            </a:r>
            <a:r>
              <a:rPr lang="en-US" sz="1050" dirty="0" err="1">
                <a:solidFill>
                  <a:prstClr val="black"/>
                </a:solidFill>
                <a:latin typeface="Consolas" panose="020B0609020204030204" pitchFamily="49" charset="0"/>
              </a:rPr>
              <a:t>DetectCollisions</a:t>
            </a:r>
            <a:r>
              <a:rPr lang="en-US" sz="1050" dirty="0">
                <a:solidFill>
                  <a:prstClr val="black"/>
                </a:solidFill>
                <a:latin typeface="Consolas" panose="020B0609020204030204" pitchFamily="49" charset="0"/>
              </a:rPr>
              <a:t>();</a:t>
            </a:r>
          </a:p>
          <a:p>
            <a:pPr marL="0" indent="0">
              <a:buNone/>
            </a:pPr>
            <a:endParaRPr lang="en-US" sz="1050" dirty="0">
              <a:solidFill>
                <a:prstClr val="black"/>
              </a:solidFill>
              <a:latin typeface="Consolas" panose="020B0609020204030204" pitchFamily="49" charset="0"/>
            </a:endParaRPr>
          </a:p>
          <a:p>
            <a:pPr marL="0" indent="0">
              <a:buNone/>
            </a:pPr>
            <a:r>
              <a:rPr lang="en-US" sz="1050" dirty="0">
                <a:solidFill>
                  <a:prstClr val="black"/>
                </a:solidFill>
                <a:latin typeface="Consolas" panose="020B0609020204030204" pitchFamily="49" charset="0"/>
              </a:rPr>
              <a:t>  </a:t>
            </a:r>
            <a:r>
              <a:rPr lang="en-US" sz="1050" dirty="0">
                <a:solidFill>
                  <a:srgbClr val="0000FF"/>
                </a:solidFill>
                <a:latin typeface="Consolas" panose="020B0609020204030204" pitchFamily="49" charset="0"/>
              </a:rPr>
              <a:t>for</a:t>
            </a:r>
            <a:r>
              <a:rPr lang="en-US" sz="1050" dirty="0">
                <a:solidFill>
                  <a:prstClr val="black"/>
                </a:solidFill>
                <a:latin typeface="Consolas" panose="020B0609020204030204" pitchFamily="49" charset="0"/>
              </a:rPr>
              <a:t>(</a:t>
            </a:r>
            <a:r>
              <a:rPr lang="en-US" sz="1050" dirty="0" err="1">
                <a:solidFill>
                  <a:prstClr val="black"/>
                </a:solidFill>
                <a:latin typeface="Consolas" panose="020B0609020204030204" pitchFamily="49" charset="0"/>
              </a:rPr>
              <a:t>uint</a:t>
            </a:r>
            <a:r>
              <a:rPr lang="en-US" sz="1050" dirty="0">
                <a:solidFill>
                  <a:prstClr val="black"/>
                </a:solidFill>
                <a:latin typeface="Consolas" panose="020B0609020204030204" pitchFamily="49" charset="0"/>
              </a:rPr>
              <a:t> </a:t>
            </a:r>
            <a:r>
              <a:rPr lang="en-US" sz="1050" dirty="0" err="1">
                <a:solidFill>
                  <a:prstClr val="black"/>
                </a:solidFill>
                <a:latin typeface="Consolas" panose="020B0609020204030204" pitchFamily="49" charset="0"/>
              </a:rPr>
              <a:t>i</a:t>
            </a:r>
            <a:r>
              <a:rPr lang="en-US" sz="1050" dirty="0">
                <a:solidFill>
                  <a:prstClr val="black"/>
                </a:solidFill>
                <a:latin typeface="Consolas" panose="020B0609020204030204" pitchFamily="49" charset="0"/>
              </a:rPr>
              <a:t> = 0; </a:t>
            </a:r>
            <a:r>
              <a:rPr lang="en-US" sz="1050" dirty="0" err="1">
                <a:solidFill>
                  <a:prstClr val="black"/>
                </a:solidFill>
                <a:latin typeface="Consolas" panose="020B0609020204030204" pitchFamily="49" charset="0"/>
              </a:rPr>
              <a:t>i</a:t>
            </a:r>
            <a:r>
              <a:rPr lang="en-US" sz="1050" dirty="0">
                <a:solidFill>
                  <a:prstClr val="black"/>
                </a:solidFill>
                <a:latin typeface="Consolas" panose="020B0609020204030204" pitchFamily="49" charset="0"/>
              </a:rPr>
              <a:t> &lt; </a:t>
            </a:r>
            <a:r>
              <a:rPr lang="en-US" sz="1050" dirty="0" err="1">
                <a:solidFill>
                  <a:prstClr val="black"/>
                </a:solidFill>
                <a:latin typeface="Consolas" panose="020B0609020204030204" pitchFamily="49" charset="0"/>
              </a:rPr>
              <a:t>mIterations</a:t>
            </a:r>
            <a:r>
              <a:rPr lang="en-US" sz="1050" dirty="0">
                <a:solidFill>
                  <a:prstClr val="black"/>
                </a:solidFill>
                <a:latin typeface="Consolas" panose="020B0609020204030204" pitchFamily="49" charset="0"/>
              </a:rPr>
              <a:t>; ++</a:t>
            </a:r>
            <a:r>
              <a:rPr lang="en-US" sz="1050" dirty="0" err="1">
                <a:solidFill>
                  <a:prstClr val="black"/>
                </a:solidFill>
                <a:latin typeface="Consolas" panose="020B0609020204030204" pitchFamily="49" charset="0"/>
              </a:rPr>
              <a:t>i</a:t>
            </a:r>
            <a:r>
              <a:rPr lang="en-US" sz="1050" dirty="0">
                <a:solidFill>
                  <a:prstClr val="black"/>
                </a:solidFill>
                <a:latin typeface="Consolas" panose="020B0609020204030204" pitchFamily="49" charset="0"/>
              </a:rPr>
              <a:t>)</a:t>
            </a:r>
          </a:p>
          <a:p>
            <a:pPr marL="0" indent="0">
              <a:buNone/>
            </a:pPr>
            <a:r>
              <a:rPr lang="en-US" sz="1050" dirty="0">
                <a:solidFill>
                  <a:prstClr val="black"/>
                </a:solidFill>
                <a:latin typeface="Consolas" panose="020B0609020204030204" pitchFamily="49" charset="0"/>
              </a:rPr>
              <a:t>    </a:t>
            </a:r>
            <a:r>
              <a:rPr lang="en-US" sz="1050" dirty="0" err="1">
                <a:solidFill>
                  <a:prstClr val="black"/>
                </a:solidFill>
                <a:latin typeface="Consolas" panose="020B0609020204030204" pitchFamily="49" charset="0"/>
              </a:rPr>
              <a:t>SolveConstraints</a:t>
            </a:r>
            <a:r>
              <a:rPr lang="en-US" sz="1050" dirty="0">
                <a:solidFill>
                  <a:prstClr val="black"/>
                </a:solidFill>
                <a:latin typeface="Consolas" panose="020B0609020204030204" pitchFamily="49" charset="0"/>
              </a:rPr>
              <a:t>();</a:t>
            </a:r>
          </a:p>
          <a:p>
            <a:pPr marL="0" indent="0">
              <a:buNone/>
            </a:pPr>
            <a:endParaRPr lang="en-US" sz="1050" dirty="0">
              <a:solidFill>
                <a:prstClr val="black"/>
              </a:solidFill>
              <a:latin typeface="Consolas" panose="020B0609020204030204" pitchFamily="49" charset="0"/>
            </a:endParaRPr>
          </a:p>
          <a:p>
            <a:pPr marL="0" indent="0">
              <a:buNone/>
            </a:pPr>
            <a:r>
              <a:rPr lang="en-US" sz="1050" dirty="0">
                <a:solidFill>
                  <a:prstClr val="black"/>
                </a:solidFill>
                <a:latin typeface="Consolas" panose="020B0609020204030204" pitchFamily="49" charset="0"/>
              </a:rPr>
              <a:t>  </a:t>
            </a:r>
            <a:r>
              <a:rPr lang="en-US" sz="1050" dirty="0">
                <a:solidFill>
                  <a:srgbClr val="008000"/>
                </a:solidFill>
                <a:latin typeface="Consolas" panose="020B0609020204030204" pitchFamily="49" charset="0"/>
              </a:rPr>
              <a:t>//Now update all of our bodies once we've obtained their final positions</a:t>
            </a:r>
            <a:endParaRPr lang="en-US" sz="1050" dirty="0">
              <a:solidFill>
                <a:prstClr val="black"/>
              </a:solidFill>
              <a:latin typeface="Consolas" panose="020B0609020204030204" pitchFamily="49" charset="0"/>
            </a:endParaRPr>
          </a:p>
          <a:p>
            <a:pPr marL="0" indent="0">
              <a:buNone/>
            </a:pPr>
            <a:r>
              <a:rPr lang="en-US" sz="1050" dirty="0">
                <a:solidFill>
                  <a:prstClr val="black"/>
                </a:solidFill>
                <a:latin typeface="Consolas" panose="020B0609020204030204" pitchFamily="49" charset="0"/>
              </a:rPr>
              <a:t>  </a:t>
            </a:r>
            <a:r>
              <a:rPr lang="en-US" sz="1050" dirty="0">
                <a:solidFill>
                  <a:srgbClr val="008000"/>
                </a:solidFill>
                <a:latin typeface="Consolas" panose="020B0609020204030204" pitchFamily="49" charset="0"/>
              </a:rPr>
              <a:t>//(I only show </a:t>
            </a:r>
            <a:r>
              <a:rPr lang="en-US" sz="1050" dirty="0" err="1">
                <a:solidFill>
                  <a:srgbClr val="008000"/>
                </a:solidFill>
                <a:latin typeface="Consolas" panose="020B0609020204030204" pitchFamily="49" charset="0"/>
              </a:rPr>
              <a:t>aabb's</a:t>
            </a:r>
            <a:r>
              <a:rPr lang="en-US" sz="1050" dirty="0">
                <a:solidFill>
                  <a:srgbClr val="008000"/>
                </a:solidFill>
                <a:latin typeface="Consolas" panose="020B0609020204030204" pitchFamily="49" charset="0"/>
              </a:rPr>
              <a:t> and graphics, but this can be whatever)</a:t>
            </a:r>
            <a:endParaRPr lang="en-US" sz="1050" dirty="0">
              <a:solidFill>
                <a:prstClr val="black"/>
              </a:solidFill>
              <a:latin typeface="Consolas" panose="020B0609020204030204" pitchFamily="49" charset="0"/>
            </a:endParaRPr>
          </a:p>
          <a:p>
            <a:pPr marL="0" indent="0">
              <a:buNone/>
            </a:pPr>
            <a:r>
              <a:rPr lang="nn-NO" sz="1050" dirty="0">
                <a:solidFill>
                  <a:prstClr val="black"/>
                </a:solidFill>
                <a:latin typeface="Consolas" panose="020B0609020204030204" pitchFamily="49" charset="0"/>
              </a:rPr>
              <a:t>  </a:t>
            </a:r>
            <a:r>
              <a:rPr lang="nn-NO" sz="1050" dirty="0">
                <a:solidFill>
                  <a:srgbClr val="0000FF"/>
                </a:solidFill>
                <a:latin typeface="Consolas" panose="020B0609020204030204" pitchFamily="49" charset="0"/>
              </a:rPr>
              <a:t>for</a:t>
            </a:r>
            <a:r>
              <a:rPr lang="nn-NO" sz="1050" dirty="0">
                <a:solidFill>
                  <a:prstClr val="black"/>
                </a:solidFill>
                <a:latin typeface="Consolas" panose="020B0609020204030204" pitchFamily="49" charset="0"/>
              </a:rPr>
              <a:t>(uint i = 0; i &lt; mBodies.size(); ++i)</a:t>
            </a:r>
          </a:p>
          <a:p>
            <a:pPr marL="0" indent="0">
              <a:buNone/>
            </a:pPr>
            <a:r>
              <a:rPr lang="en-US" sz="1050" dirty="0">
                <a:solidFill>
                  <a:prstClr val="black"/>
                </a:solidFill>
                <a:latin typeface="Consolas" panose="020B0609020204030204" pitchFamily="49" charset="0"/>
              </a:rPr>
              <a:t>  {</a:t>
            </a:r>
          </a:p>
          <a:p>
            <a:pPr marL="0" indent="0">
              <a:buNone/>
            </a:pPr>
            <a:r>
              <a:rPr lang="en-US" sz="1050" dirty="0">
                <a:solidFill>
                  <a:prstClr val="black"/>
                </a:solidFill>
                <a:latin typeface="Consolas" panose="020B0609020204030204" pitchFamily="49" charset="0"/>
              </a:rPr>
              <a:t>    </a:t>
            </a:r>
            <a:r>
              <a:rPr lang="en-US" sz="1050" dirty="0" err="1">
                <a:solidFill>
                  <a:prstClr val="black"/>
                </a:solidFill>
                <a:latin typeface="Consolas" panose="020B0609020204030204" pitchFamily="49" charset="0"/>
              </a:rPr>
              <a:t>UpdateAabb</a:t>
            </a:r>
            <a:r>
              <a:rPr lang="en-US" sz="1050" dirty="0">
                <a:solidFill>
                  <a:prstClr val="black"/>
                </a:solidFill>
                <a:latin typeface="Consolas" panose="020B0609020204030204" pitchFamily="49" charset="0"/>
              </a:rPr>
              <a:t>(</a:t>
            </a:r>
            <a:r>
              <a:rPr lang="en-US" sz="1050" dirty="0" err="1">
                <a:solidFill>
                  <a:prstClr val="black"/>
                </a:solidFill>
                <a:latin typeface="Consolas" panose="020B0609020204030204" pitchFamily="49" charset="0"/>
              </a:rPr>
              <a:t>mBodies</a:t>
            </a:r>
            <a:r>
              <a:rPr lang="en-US" sz="1050" dirty="0">
                <a:solidFill>
                  <a:prstClr val="black"/>
                </a:solidFill>
                <a:latin typeface="Consolas" panose="020B0609020204030204" pitchFamily="49" charset="0"/>
              </a:rPr>
              <a:t>[</a:t>
            </a:r>
            <a:r>
              <a:rPr lang="en-US" sz="1050" dirty="0" err="1">
                <a:solidFill>
                  <a:prstClr val="black"/>
                </a:solidFill>
                <a:latin typeface="Consolas" panose="020B0609020204030204" pitchFamily="49" charset="0"/>
              </a:rPr>
              <a:t>i</a:t>
            </a:r>
            <a:r>
              <a:rPr lang="en-US" sz="1050" dirty="0">
                <a:solidFill>
                  <a:prstClr val="black"/>
                </a:solidFill>
                <a:latin typeface="Consolas" panose="020B0609020204030204" pitchFamily="49" charset="0"/>
              </a:rPr>
              <a:t>]);</a:t>
            </a:r>
          </a:p>
          <a:p>
            <a:pPr marL="0" indent="0">
              <a:buNone/>
            </a:pPr>
            <a:r>
              <a:rPr lang="en-US" sz="1050" dirty="0">
                <a:solidFill>
                  <a:prstClr val="black"/>
                </a:solidFill>
                <a:latin typeface="Consolas" panose="020B0609020204030204" pitchFamily="49" charset="0"/>
              </a:rPr>
              <a:t>    </a:t>
            </a:r>
            <a:r>
              <a:rPr lang="en-US" sz="1050" dirty="0" err="1">
                <a:solidFill>
                  <a:prstClr val="black"/>
                </a:solidFill>
                <a:latin typeface="Consolas" panose="020B0609020204030204" pitchFamily="49" charset="0"/>
              </a:rPr>
              <a:t>UpdateGraphics</a:t>
            </a:r>
            <a:r>
              <a:rPr lang="en-US" sz="1050" dirty="0">
                <a:solidFill>
                  <a:prstClr val="black"/>
                </a:solidFill>
                <a:latin typeface="Consolas" panose="020B0609020204030204" pitchFamily="49" charset="0"/>
              </a:rPr>
              <a:t>(</a:t>
            </a:r>
            <a:r>
              <a:rPr lang="en-US" sz="1050" dirty="0" err="1">
                <a:solidFill>
                  <a:prstClr val="black"/>
                </a:solidFill>
                <a:latin typeface="Consolas" panose="020B0609020204030204" pitchFamily="49" charset="0"/>
              </a:rPr>
              <a:t>mBodies</a:t>
            </a:r>
            <a:r>
              <a:rPr lang="en-US" sz="1050" dirty="0">
                <a:solidFill>
                  <a:prstClr val="black"/>
                </a:solidFill>
                <a:latin typeface="Consolas" panose="020B0609020204030204" pitchFamily="49" charset="0"/>
              </a:rPr>
              <a:t>[</a:t>
            </a:r>
            <a:r>
              <a:rPr lang="en-US" sz="1050" dirty="0" err="1">
                <a:solidFill>
                  <a:prstClr val="black"/>
                </a:solidFill>
                <a:latin typeface="Consolas" panose="020B0609020204030204" pitchFamily="49" charset="0"/>
              </a:rPr>
              <a:t>i</a:t>
            </a:r>
            <a:r>
              <a:rPr lang="en-US" sz="1050" dirty="0">
                <a:solidFill>
                  <a:prstClr val="black"/>
                </a:solidFill>
                <a:latin typeface="Consolas" panose="020B0609020204030204" pitchFamily="49" charset="0"/>
              </a:rPr>
              <a:t>]);</a:t>
            </a:r>
          </a:p>
          <a:p>
            <a:pPr marL="0" indent="0">
              <a:buNone/>
            </a:pPr>
            <a:r>
              <a:rPr lang="en-US" sz="1050" dirty="0">
                <a:solidFill>
                  <a:prstClr val="black"/>
                </a:solidFill>
                <a:latin typeface="Consolas" panose="020B0609020204030204" pitchFamily="49" charset="0"/>
              </a:rPr>
              <a:t>  }</a:t>
            </a:r>
          </a:p>
          <a:p>
            <a:pPr marL="0" indent="0">
              <a:buNone/>
            </a:pPr>
            <a:r>
              <a:rPr lang="en-US" sz="1050" dirty="0">
                <a:solidFill>
                  <a:prstClr val="black"/>
                </a:solidFill>
                <a:latin typeface="Consolas" panose="020B0609020204030204" pitchFamily="49" charset="0"/>
              </a:rPr>
              <a:t>}</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36279463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Jakobsen System</a:t>
            </a:r>
            <a:endParaRPr lang="en-US" dirty="0"/>
          </a:p>
        </p:txBody>
      </p:sp>
      <p:sp>
        <p:nvSpPr>
          <p:cNvPr id="3" name="Text Placeholder 2"/>
          <p:cNvSpPr>
            <a:spLocks noGrp="1"/>
          </p:cNvSpPr>
          <p:nvPr>
            <p:ph type="body" idx="1"/>
          </p:nvPr>
        </p:nvSpPr>
        <p:spPr/>
        <p:txBody>
          <a:bodyPr/>
          <a:lstStyle/>
          <a:p>
            <a:r>
              <a:rPr lang="en-US" dirty="0" smtClean="0"/>
              <a:t>Pros</a:t>
            </a:r>
            <a:endParaRPr lang="en-US" dirty="0"/>
          </a:p>
        </p:txBody>
      </p:sp>
      <p:sp>
        <p:nvSpPr>
          <p:cNvPr id="4" name="Text Placeholder 3"/>
          <p:cNvSpPr>
            <a:spLocks noGrp="1"/>
          </p:cNvSpPr>
          <p:nvPr>
            <p:ph type="body" sz="half" idx="3"/>
          </p:nvPr>
        </p:nvSpPr>
        <p:spPr/>
        <p:txBody>
          <a:bodyPr/>
          <a:lstStyle/>
          <a:p>
            <a:r>
              <a:rPr lang="en-US" dirty="0" smtClean="0"/>
              <a:t>Cons</a:t>
            </a:r>
            <a:endParaRPr lang="en-US" dirty="0"/>
          </a:p>
        </p:txBody>
      </p:sp>
      <p:sp>
        <p:nvSpPr>
          <p:cNvPr id="5" name="Content Placeholder 4"/>
          <p:cNvSpPr>
            <a:spLocks noGrp="1"/>
          </p:cNvSpPr>
          <p:nvPr>
            <p:ph sz="quarter" idx="2"/>
          </p:nvPr>
        </p:nvSpPr>
        <p:spPr/>
        <p:txBody>
          <a:bodyPr/>
          <a:lstStyle/>
          <a:p>
            <a:pPr marL="365760" lvl="1" indent="0">
              <a:buNone/>
            </a:pPr>
            <a:r>
              <a:rPr lang="en-US" dirty="0" smtClean="0"/>
              <a:t>Models rigid and </a:t>
            </a:r>
            <a:r>
              <a:rPr lang="en-US" dirty="0" err="1" smtClean="0"/>
              <a:t>deformables</a:t>
            </a:r>
            <a:r>
              <a:rPr lang="en-US" dirty="0" smtClean="0"/>
              <a:t> together</a:t>
            </a:r>
          </a:p>
          <a:p>
            <a:pPr marL="365760" lvl="1" indent="0">
              <a:buNone/>
            </a:pPr>
            <a:r>
              <a:rPr lang="en-US" dirty="0" smtClean="0"/>
              <a:t>Simple contacts</a:t>
            </a:r>
          </a:p>
          <a:p>
            <a:pPr marL="365760" lvl="1" indent="0">
              <a:buNone/>
            </a:pPr>
            <a:r>
              <a:rPr lang="en-US" dirty="0" smtClean="0"/>
              <a:t>Articulated bodies</a:t>
            </a:r>
            <a:endParaRPr lang="en-US" dirty="0"/>
          </a:p>
          <a:p>
            <a:endParaRPr lang="en-US" dirty="0"/>
          </a:p>
        </p:txBody>
      </p:sp>
      <p:sp>
        <p:nvSpPr>
          <p:cNvPr id="6" name="Content Placeholder 5"/>
          <p:cNvSpPr>
            <a:spLocks noGrp="1"/>
          </p:cNvSpPr>
          <p:nvPr>
            <p:ph sz="quarter" idx="4"/>
          </p:nvPr>
        </p:nvSpPr>
        <p:spPr/>
        <p:txBody>
          <a:bodyPr/>
          <a:lstStyle/>
          <a:p>
            <a:pPr marL="365760" lvl="1" indent="0">
              <a:buNone/>
            </a:pPr>
            <a:r>
              <a:rPr lang="en-US" dirty="0" smtClean="0"/>
              <a:t>Not physically based</a:t>
            </a:r>
          </a:p>
          <a:p>
            <a:pPr marL="667512" lvl="2" indent="0">
              <a:buNone/>
            </a:pPr>
            <a:r>
              <a:rPr lang="en-US" dirty="0" smtClean="0"/>
              <a:t>No </a:t>
            </a:r>
            <a:r>
              <a:rPr lang="en-US" dirty="0"/>
              <a:t>stacking</a:t>
            </a:r>
          </a:p>
          <a:p>
            <a:pPr marL="365760" lvl="1" indent="0">
              <a:buNone/>
            </a:pPr>
            <a:r>
              <a:rPr lang="en-US" dirty="0"/>
              <a:t>Lacks robust and stable collision</a:t>
            </a:r>
          </a:p>
          <a:p>
            <a:pPr marL="365760" lvl="1" indent="0">
              <a:buNone/>
            </a:pPr>
            <a:r>
              <a:rPr lang="en-US" dirty="0"/>
              <a:t>Only simple “constraints”</a:t>
            </a:r>
          </a:p>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878169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Structures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18</a:t>
            </a:fld>
            <a:endParaRPr lang="en-US" dirty="0"/>
          </a:p>
        </p:txBody>
      </p:sp>
      <p:sp>
        <p:nvSpPr>
          <p:cNvPr id="5" name="TextBox 4"/>
          <p:cNvSpPr txBox="1"/>
          <p:nvPr/>
        </p:nvSpPr>
        <p:spPr>
          <a:xfrm>
            <a:off x="855980" y="2256907"/>
            <a:ext cx="4287520" cy="1384995"/>
          </a:xfrm>
          <a:prstGeom prst="rect">
            <a:avLst/>
          </a:prstGeom>
          <a:noFill/>
        </p:spPr>
        <p:txBody>
          <a:bodyPr wrap="square" rtlCol="0">
            <a:spAutoFit/>
          </a:bodyPr>
          <a:lstStyle/>
          <a:p>
            <a:r>
              <a:rPr lang="en-US" sz="1200" dirty="0">
                <a:solidFill>
                  <a:srgbClr val="0000FF"/>
                </a:solidFill>
                <a:latin typeface="Consolas" panose="020B0609020204030204" pitchFamily="49" charset="0"/>
              </a:rPr>
              <a:t>class</a:t>
            </a:r>
            <a:r>
              <a:rPr lang="en-US" sz="1200" dirty="0">
                <a:solidFill>
                  <a:prstClr val="black"/>
                </a:solidFill>
                <a:latin typeface="Consolas" panose="020B0609020204030204" pitchFamily="49" charset="0"/>
              </a:rPr>
              <a:t> Particle</a:t>
            </a:r>
          </a:p>
          <a:p>
            <a:r>
              <a:rPr lang="en-US" sz="1200" dirty="0">
                <a:solidFill>
                  <a:prstClr val="black"/>
                </a:solidFill>
                <a:latin typeface="Consolas" panose="020B0609020204030204" pitchFamily="49" charset="0"/>
              </a:rPr>
              <a:t>{</a:t>
            </a:r>
          </a:p>
          <a:p>
            <a:r>
              <a:rPr lang="en-US" sz="1200" dirty="0">
                <a:solidFill>
                  <a:prstClr val="black"/>
                </a:solidFill>
                <a:latin typeface="Consolas" panose="020B0609020204030204" pitchFamily="49" charset="0"/>
              </a:rPr>
              <a:t>  Vec3 </a:t>
            </a:r>
            <a:r>
              <a:rPr lang="en-US" sz="1200" dirty="0" err="1">
                <a:solidFill>
                  <a:prstClr val="black"/>
                </a:solidFill>
                <a:latin typeface="Consolas" panose="020B0609020204030204" pitchFamily="49" charset="0"/>
              </a:rPr>
              <a:t>mPos</a:t>
            </a:r>
            <a:r>
              <a:rPr lang="en-US" sz="1200" dirty="0">
                <a:solidFill>
                  <a:prstClr val="black"/>
                </a:solidFill>
                <a:latin typeface="Consolas" panose="020B0609020204030204" pitchFamily="49" charset="0"/>
              </a:rPr>
              <a:t>;</a:t>
            </a:r>
          </a:p>
          <a:p>
            <a:r>
              <a:rPr lang="en-US" sz="1200" dirty="0">
                <a:solidFill>
                  <a:prstClr val="black"/>
                </a:solidFill>
                <a:latin typeface="Consolas" panose="020B0609020204030204" pitchFamily="49" charset="0"/>
              </a:rPr>
              <a:t>  Vec3 </a:t>
            </a:r>
            <a:r>
              <a:rPr lang="en-US" sz="1200" dirty="0" err="1">
                <a:solidFill>
                  <a:prstClr val="black"/>
                </a:solidFill>
                <a:latin typeface="Consolas" panose="020B0609020204030204" pitchFamily="49" charset="0"/>
              </a:rPr>
              <a:t>mOldPos</a:t>
            </a:r>
            <a:r>
              <a:rPr lang="en-US" sz="1200" dirty="0">
                <a:solidFill>
                  <a:prstClr val="black"/>
                </a:solidFill>
                <a:latin typeface="Consolas" panose="020B0609020204030204" pitchFamily="49" charset="0"/>
              </a:rPr>
              <a:t>;</a:t>
            </a:r>
          </a:p>
          <a:p>
            <a:r>
              <a:rPr lang="en-US" sz="1200" dirty="0">
                <a:solidFill>
                  <a:prstClr val="black"/>
                </a:solidFill>
                <a:latin typeface="Consolas" panose="020B0609020204030204" pitchFamily="49" charset="0"/>
              </a:rPr>
              <a:t>  Vec3 </a:t>
            </a:r>
            <a:r>
              <a:rPr lang="en-US" sz="1200" dirty="0" err="1">
                <a:solidFill>
                  <a:prstClr val="black"/>
                </a:solidFill>
                <a:latin typeface="Consolas" panose="020B0609020204030204" pitchFamily="49" charset="0"/>
              </a:rPr>
              <a:t>mAcceleration</a:t>
            </a:r>
            <a:r>
              <a:rPr lang="en-US" sz="1200" dirty="0">
                <a:solidFill>
                  <a:prstClr val="black"/>
                </a:solidFill>
                <a:latin typeface="Consolas" panose="020B0609020204030204" pitchFamily="49" charset="0"/>
              </a:rPr>
              <a:t>;</a:t>
            </a:r>
          </a:p>
          <a:p>
            <a:r>
              <a:rPr lang="en-US" sz="1200" dirty="0">
                <a:solidFill>
                  <a:prstClr val="black"/>
                </a:solidFill>
                <a:latin typeface="Consolas" panose="020B0609020204030204" pitchFamily="49" charset="0"/>
              </a:rPr>
              <a:t>  real </a:t>
            </a:r>
            <a:r>
              <a:rPr lang="en-US" sz="1200" dirty="0" err="1">
                <a:solidFill>
                  <a:prstClr val="black"/>
                </a:solidFill>
                <a:latin typeface="Consolas" panose="020B0609020204030204" pitchFamily="49" charset="0"/>
              </a:rPr>
              <a:t>mInvMass</a:t>
            </a:r>
            <a:r>
              <a:rPr lang="en-US" sz="1200" dirty="0">
                <a:solidFill>
                  <a:prstClr val="black"/>
                </a:solidFill>
                <a:latin typeface="Consolas" panose="020B0609020204030204" pitchFamily="49" charset="0"/>
              </a:rPr>
              <a:t>;</a:t>
            </a:r>
          </a:p>
          <a:p>
            <a:r>
              <a:rPr lang="en-US" sz="1200" dirty="0">
                <a:solidFill>
                  <a:prstClr val="black"/>
                </a:solidFill>
                <a:latin typeface="Consolas" panose="020B0609020204030204" pitchFamily="49" charset="0"/>
              </a:rPr>
              <a:t>}</a:t>
            </a:r>
          </a:p>
        </p:txBody>
      </p:sp>
      <p:sp>
        <p:nvSpPr>
          <p:cNvPr id="6" name="TextBox 5"/>
          <p:cNvSpPr txBox="1"/>
          <p:nvPr/>
        </p:nvSpPr>
        <p:spPr>
          <a:xfrm>
            <a:off x="855980" y="4367388"/>
            <a:ext cx="5754370" cy="1200329"/>
          </a:xfrm>
          <a:prstGeom prst="rect">
            <a:avLst/>
          </a:prstGeom>
          <a:noFill/>
        </p:spPr>
        <p:txBody>
          <a:bodyPr wrap="square" rtlCol="0">
            <a:spAutoFit/>
          </a:bodyPr>
          <a:lstStyle/>
          <a:p>
            <a:r>
              <a:rPr lang="en-US" sz="1200" dirty="0">
                <a:solidFill>
                  <a:srgbClr val="0000FF"/>
                </a:solidFill>
                <a:latin typeface="Consolas" panose="020B0609020204030204" pitchFamily="49" charset="0"/>
              </a:rPr>
              <a:t>class</a:t>
            </a:r>
            <a:r>
              <a:rPr lang="en-US" sz="1200" dirty="0">
                <a:solidFill>
                  <a:prstClr val="black"/>
                </a:solidFill>
                <a:latin typeface="Consolas" panose="020B0609020204030204" pitchFamily="49" charset="0"/>
              </a:rPr>
              <a:t> Body</a:t>
            </a:r>
          </a:p>
          <a:p>
            <a:r>
              <a:rPr lang="en-US" sz="1200" dirty="0">
                <a:solidFill>
                  <a:prstClr val="black"/>
                </a:solidFill>
                <a:latin typeface="Consolas" panose="020B0609020204030204" pitchFamily="49" charset="0"/>
              </a:rPr>
              <a:t>{</a:t>
            </a:r>
          </a:p>
          <a:p>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InList</a:t>
            </a:r>
            <a:r>
              <a:rPr lang="en-US" sz="1200" dirty="0">
                <a:solidFill>
                  <a:prstClr val="black"/>
                </a:solidFill>
                <a:latin typeface="Consolas" panose="020B0609020204030204" pitchFamily="49" charset="0"/>
              </a:rPr>
              <a:t>&lt;Particle&gt; </a:t>
            </a:r>
            <a:r>
              <a:rPr lang="en-US" sz="1200" dirty="0" err="1">
                <a:solidFill>
                  <a:prstClr val="black"/>
                </a:solidFill>
                <a:latin typeface="Consolas" panose="020B0609020204030204" pitchFamily="49" charset="0"/>
              </a:rPr>
              <a:t>mParticles</a:t>
            </a:r>
            <a:r>
              <a:rPr lang="en-US" sz="1200" dirty="0">
                <a:solidFill>
                  <a:prstClr val="black"/>
                </a:solidFill>
                <a:latin typeface="Consolas" panose="020B0609020204030204" pitchFamily="49" charset="0"/>
              </a:rPr>
              <a:t>;</a:t>
            </a:r>
          </a:p>
          <a:p>
            <a:r>
              <a:rPr lang="en-US" sz="1200" dirty="0">
                <a:solidFill>
                  <a:prstClr val="black"/>
                </a:solidFill>
                <a:latin typeface="Consolas" panose="020B0609020204030204" pitchFamily="49" charset="0"/>
              </a:rPr>
              <a:t>  Aabb </a:t>
            </a:r>
            <a:r>
              <a:rPr lang="en-US" sz="1200" dirty="0" err="1">
                <a:solidFill>
                  <a:prstClr val="black"/>
                </a:solidFill>
                <a:latin typeface="Consolas" panose="020B0609020204030204" pitchFamily="49" charset="0"/>
              </a:rPr>
              <a:t>mAabb</a:t>
            </a:r>
            <a:r>
              <a:rPr lang="en-US" sz="1200" dirty="0">
                <a:solidFill>
                  <a:prstClr val="black"/>
                </a:solidFill>
                <a:latin typeface="Consolas" panose="020B0609020204030204" pitchFamily="49" charset="0"/>
              </a:rPr>
              <a:t>;</a:t>
            </a:r>
          </a:p>
          <a:p>
            <a:r>
              <a:rPr lang="en-US" sz="1200" dirty="0">
                <a:solidFill>
                  <a:prstClr val="black"/>
                </a:solidFill>
                <a:latin typeface="Consolas" panose="020B0609020204030204" pitchFamily="49" charset="0"/>
              </a:rPr>
              <a:t>  </a:t>
            </a:r>
            <a:r>
              <a:rPr lang="en-US" sz="1200" dirty="0">
                <a:solidFill>
                  <a:srgbClr val="008000"/>
                </a:solidFill>
                <a:latin typeface="Consolas" panose="020B0609020204030204" pitchFamily="49" charset="0"/>
              </a:rPr>
              <a:t>//More needed here for detection (the triangle faces, etc...)</a:t>
            </a:r>
            <a:endParaRPr lang="en-US" sz="1200" dirty="0">
              <a:solidFill>
                <a:prstClr val="black"/>
              </a:solidFill>
              <a:latin typeface="Consolas" panose="020B0609020204030204" pitchFamily="49" charset="0"/>
            </a:endParaRPr>
          </a:p>
          <a:p>
            <a:r>
              <a:rPr lang="en-US" sz="1200" dirty="0">
                <a:solidFill>
                  <a:prstClr val="black"/>
                </a:solidFill>
                <a:latin typeface="Consolas" panose="020B0609020204030204" pitchFamily="49" charset="0"/>
              </a:rPr>
              <a:t>}</a:t>
            </a:r>
          </a:p>
        </p:txBody>
      </p:sp>
      <p:sp>
        <p:nvSpPr>
          <p:cNvPr id="7" name="TextBox 6"/>
          <p:cNvSpPr txBox="1"/>
          <p:nvPr/>
        </p:nvSpPr>
        <p:spPr>
          <a:xfrm>
            <a:off x="6701790" y="2164574"/>
            <a:ext cx="4287520" cy="1569660"/>
          </a:xfrm>
          <a:prstGeom prst="rect">
            <a:avLst/>
          </a:prstGeom>
          <a:noFill/>
        </p:spPr>
        <p:txBody>
          <a:bodyPr wrap="square" rtlCol="0">
            <a:spAutoFit/>
          </a:bodyPr>
          <a:lstStyle/>
          <a:p>
            <a:r>
              <a:rPr lang="en-US" sz="1200" dirty="0" smtClean="0">
                <a:solidFill>
                  <a:srgbClr val="0000FF"/>
                </a:solidFill>
                <a:latin typeface="Consolas" panose="020B0609020204030204" pitchFamily="49" charset="0"/>
              </a:rPr>
              <a:t>class</a:t>
            </a:r>
            <a:r>
              <a:rPr lang="en-US" sz="1200" dirty="0" smtClean="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DistanceJoint</a:t>
            </a:r>
            <a:endParaRPr lang="en-US" sz="1200" dirty="0">
              <a:solidFill>
                <a:prstClr val="black"/>
              </a:solidFill>
              <a:latin typeface="Consolas" panose="020B0609020204030204" pitchFamily="49" charset="0"/>
            </a:endParaRPr>
          </a:p>
          <a:p>
            <a:r>
              <a:rPr lang="en-US" sz="1200" dirty="0">
                <a:solidFill>
                  <a:prstClr val="black"/>
                </a:solidFill>
                <a:latin typeface="Consolas" panose="020B0609020204030204" pitchFamily="49" charset="0"/>
              </a:rPr>
              <a:t>{</a:t>
            </a:r>
          </a:p>
          <a:p>
            <a:r>
              <a:rPr lang="en-US" sz="1200" dirty="0">
                <a:solidFill>
                  <a:prstClr val="black"/>
                </a:solidFill>
                <a:latin typeface="Consolas" panose="020B0609020204030204" pitchFamily="49" charset="0"/>
              </a:rPr>
              <a:t>  Particle* </a:t>
            </a:r>
            <a:r>
              <a:rPr lang="en-US" sz="1200" dirty="0" err="1">
                <a:solidFill>
                  <a:prstClr val="black"/>
                </a:solidFill>
                <a:latin typeface="Consolas" panose="020B0609020204030204" pitchFamily="49" charset="0"/>
              </a:rPr>
              <a:t>mParticles</a:t>
            </a:r>
            <a:r>
              <a:rPr lang="en-US" sz="1200" dirty="0">
                <a:solidFill>
                  <a:prstClr val="black"/>
                </a:solidFill>
                <a:latin typeface="Consolas" panose="020B0609020204030204" pitchFamily="49" charset="0"/>
              </a:rPr>
              <a:t>[2];</a:t>
            </a:r>
          </a:p>
          <a:p>
            <a:r>
              <a:rPr lang="en-US" sz="1200" dirty="0">
                <a:solidFill>
                  <a:prstClr val="black"/>
                </a:solidFill>
                <a:latin typeface="Consolas" panose="020B0609020204030204" pitchFamily="49" charset="0"/>
              </a:rPr>
              <a:t>  real </a:t>
            </a:r>
            <a:r>
              <a:rPr lang="en-US" sz="1200" dirty="0" err="1">
                <a:solidFill>
                  <a:prstClr val="black"/>
                </a:solidFill>
                <a:latin typeface="Consolas" panose="020B0609020204030204" pitchFamily="49" charset="0"/>
              </a:rPr>
              <a:t>mLength</a:t>
            </a:r>
            <a:r>
              <a:rPr lang="en-US" sz="1200" dirty="0">
                <a:solidFill>
                  <a:prstClr val="black"/>
                </a:solidFill>
                <a:latin typeface="Consolas" panose="020B0609020204030204" pitchFamily="49" charset="0"/>
              </a:rPr>
              <a:t>;</a:t>
            </a:r>
          </a:p>
          <a:p>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uint</a:t>
            </a:r>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mMaxIterations</a:t>
            </a:r>
            <a:r>
              <a:rPr lang="en-US" sz="1200" dirty="0">
                <a:solidFill>
                  <a:prstClr val="black"/>
                </a:solidFill>
                <a:latin typeface="Consolas" panose="020B0609020204030204" pitchFamily="49" charset="0"/>
              </a:rPr>
              <a:t>;</a:t>
            </a:r>
          </a:p>
          <a:p>
            <a:r>
              <a:rPr lang="en-US" sz="1200" dirty="0">
                <a:solidFill>
                  <a:prstClr val="black"/>
                </a:solidFill>
                <a:latin typeface="Consolas" panose="020B0609020204030204" pitchFamily="49" charset="0"/>
              </a:rPr>
              <a:t>  </a:t>
            </a:r>
            <a:r>
              <a:rPr lang="en-US" sz="1200" dirty="0">
                <a:solidFill>
                  <a:srgbClr val="008000"/>
                </a:solidFill>
                <a:latin typeface="Consolas" panose="020B0609020204030204" pitchFamily="49" charset="0"/>
              </a:rPr>
              <a:t>//Controls the softness of the constraint</a:t>
            </a:r>
            <a:endParaRPr lang="en-US" sz="1200" dirty="0">
              <a:solidFill>
                <a:prstClr val="black"/>
              </a:solidFill>
              <a:latin typeface="Consolas" panose="020B0609020204030204" pitchFamily="49" charset="0"/>
            </a:endParaRPr>
          </a:p>
          <a:p>
            <a:r>
              <a:rPr lang="en-US" sz="1200" dirty="0">
                <a:solidFill>
                  <a:prstClr val="black"/>
                </a:solidFill>
                <a:latin typeface="Consolas" panose="020B0609020204030204" pitchFamily="49" charset="0"/>
              </a:rPr>
              <a:t>  real </a:t>
            </a:r>
            <a:r>
              <a:rPr lang="en-US" sz="1200" dirty="0" err="1">
                <a:solidFill>
                  <a:prstClr val="black"/>
                </a:solidFill>
                <a:latin typeface="Consolas" panose="020B0609020204030204" pitchFamily="49" charset="0"/>
              </a:rPr>
              <a:t>mResolvePercent</a:t>
            </a:r>
            <a:r>
              <a:rPr lang="en-US" sz="1200" dirty="0">
                <a:solidFill>
                  <a:prstClr val="black"/>
                </a:solidFill>
                <a:latin typeface="Consolas" panose="020B0609020204030204" pitchFamily="49" charset="0"/>
              </a:rPr>
              <a:t>;</a:t>
            </a:r>
          </a:p>
          <a:p>
            <a:r>
              <a:rPr lang="en-US" sz="1200" dirty="0">
                <a:solidFill>
                  <a:prstClr val="black"/>
                </a:solidFill>
                <a:latin typeface="Consolas" panose="020B0609020204030204" pitchFamily="49" charset="0"/>
              </a:rPr>
              <a:t>}</a:t>
            </a:r>
          </a:p>
        </p:txBody>
      </p:sp>
      <p:sp>
        <p:nvSpPr>
          <p:cNvPr id="8" name="TextBox 7"/>
          <p:cNvSpPr txBox="1"/>
          <p:nvPr/>
        </p:nvSpPr>
        <p:spPr>
          <a:xfrm>
            <a:off x="6701790" y="4367388"/>
            <a:ext cx="4287520" cy="1384995"/>
          </a:xfrm>
          <a:prstGeom prst="rect">
            <a:avLst/>
          </a:prstGeom>
          <a:noFill/>
        </p:spPr>
        <p:txBody>
          <a:bodyPr wrap="square" rtlCol="0">
            <a:spAutoFit/>
          </a:bodyPr>
          <a:lstStyle/>
          <a:p>
            <a:r>
              <a:rPr lang="en-US" sz="1200" dirty="0">
                <a:solidFill>
                  <a:srgbClr val="0000FF"/>
                </a:solidFill>
                <a:latin typeface="Consolas" panose="020B0609020204030204" pitchFamily="49" charset="0"/>
              </a:rPr>
              <a:t>class</a:t>
            </a:r>
            <a:r>
              <a:rPr lang="en-US" sz="1200" dirty="0">
                <a:solidFill>
                  <a:prstClr val="black"/>
                </a:solidFill>
                <a:latin typeface="Consolas" panose="020B0609020204030204" pitchFamily="49" charset="0"/>
              </a:rPr>
              <a:t> Contact</a:t>
            </a:r>
          </a:p>
          <a:p>
            <a:r>
              <a:rPr lang="en-US" sz="1200" dirty="0">
                <a:solidFill>
                  <a:prstClr val="black"/>
                </a:solidFill>
                <a:latin typeface="Consolas" panose="020B0609020204030204" pitchFamily="49" charset="0"/>
              </a:rPr>
              <a:t>{</a:t>
            </a:r>
          </a:p>
          <a:p>
            <a:r>
              <a:rPr lang="en-US" sz="1200" dirty="0">
                <a:solidFill>
                  <a:prstClr val="black"/>
                </a:solidFill>
                <a:latin typeface="Consolas" panose="020B0609020204030204" pitchFamily="49" charset="0"/>
              </a:rPr>
              <a:t>  Particle* </a:t>
            </a:r>
            <a:r>
              <a:rPr lang="en-US" sz="1200" dirty="0" err="1">
                <a:solidFill>
                  <a:prstClr val="black"/>
                </a:solidFill>
                <a:latin typeface="Consolas" panose="020B0609020204030204" pitchFamily="49" charset="0"/>
              </a:rPr>
              <a:t>mParticles</a:t>
            </a:r>
            <a:r>
              <a:rPr lang="en-US" sz="1200" dirty="0">
                <a:solidFill>
                  <a:prstClr val="black"/>
                </a:solidFill>
                <a:latin typeface="Consolas" panose="020B0609020204030204" pitchFamily="49" charset="0"/>
              </a:rPr>
              <a:t>[2];</a:t>
            </a:r>
          </a:p>
          <a:p>
            <a:r>
              <a:rPr lang="en-US" sz="1200" dirty="0">
                <a:solidFill>
                  <a:prstClr val="black"/>
                </a:solidFill>
                <a:latin typeface="Consolas" panose="020B0609020204030204" pitchFamily="49" charset="0"/>
              </a:rPr>
              <a:t>  Vec3 </a:t>
            </a:r>
            <a:r>
              <a:rPr lang="en-US" sz="1200" dirty="0" err="1">
                <a:solidFill>
                  <a:prstClr val="black"/>
                </a:solidFill>
                <a:latin typeface="Consolas" panose="020B0609020204030204" pitchFamily="49" charset="0"/>
              </a:rPr>
              <a:t>mPoints</a:t>
            </a:r>
            <a:r>
              <a:rPr lang="en-US" sz="1200" dirty="0">
                <a:solidFill>
                  <a:prstClr val="black"/>
                </a:solidFill>
                <a:latin typeface="Consolas" panose="020B0609020204030204" pitchFamily="49" charset="0"/>
              </a:rPr>
              <a:t>[2];</a:t>
            </a:r>
          </a:p>
          <a:p>
            <a:r>
              <a:rPr lang="en-US" sz="1200" dirty="0">
                <a:solidFill>
                  <a:prstClr val="black"/>
                </a:solidFill>
                <a:latin typeface="Consolas" panose="020B0609020204030204" pitchFamily="49" charset="0"/>
              </a:rPr>
              <a:t>  Vec3 </a:t>
            </a:r>
            <a:r>
              <a:rPr lang="en-US" sz="1200" dirty="0" err="1">
                <a:solidFill>
                  <a:prstClr val="black"/>
                </a:solidFill>
                <a:latin typeface="Consolas" panose="020B0609020204030204" pitchFamily="49" charset="0"/>
              </a:rPr>
              <a:t>mNormal</a:t>
            </a:r>
            <a:r>
              <a:rPr lang="en-US" sz="1200" dirty="0">
                <a:solidFill>
                  <a:prstClr val="black"/>
                </a:solidFill>
                <a:latin typeface="Consolas" panose="020B0609020204030204" pitchFamily="49" charset="0"/>
              </a:rPr>
              <a:t>;</a:t>
            </a:r>
          </a:p>
          <a:p>
            <a:r>
              <a:rPr lang="en-US" sz="1200" dirty="0">
                <a:solidFill>
                  <a:prstClr val="black"/>
                </a:solidFill>
                <a:latin typeface="Consolas" panose="020B0609020204030204" pitchFamily="49" charset="0"/>
              </a:rPr>
              <a:t>  real </a:t>
            </a:r>
            <a:r>
              <a:rPr lang="en-US" sz="1200" dirty="0" err="1">
                <a:solidFill>
                  <a:prstClr val="black"/>
                </a:solidFill>
                <a:latin typeface="Consolas" panose="020B0609020204030204" pitchFamily="49" charset="0"/>
              </a:rPr>
              <a:t>mDistance</a:t>
            </a:r>
            <a:r>
              <a:rPr lang="en-US" sz="1200" dirty="0">
                <a:solidFill>
                  <a:prstClr val="black"/>
                </a:solidFill>
                <a:latin typeface="Consolas" panose="020B0609020204030204" pitchFamily="49" charset="0"/>
              </a:rPr>
              <a:t>;</a:t>
            </a:r>
          </a:p>
          <a:p>
            <a:r>
              <a:rPr lang="en-US" sz="1200" dirty="0">
                <a:solidFill>
                  <a:prstClr val="black"/>
                </a:solidFill>
                <a:latin typeface="Consolas" panose="020B0609020204030204" pitchFamily="49" charset="0"/>
              </a:rPr>
              <a:t>}</a:t>
            </a:r>
          </a:p>
        </p:txBody>
      </p:sp>
    </p:spTree>
    <p:extLst>
      <p:ext uri="{BB962C8B-B14F-4D97-AF65-F5344CB8AC3E}">
        <p14:creationId xmlns:p14="http://schemas.microsoft.com/office/powerpoint/2010/main" val="6019504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5387421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Deformable Objects</a:t>
            </a:r>
            <a:endParaRPr lang="en-US" dirty="0"/>
          </a:p>
        </p:txBody>
      </p:sp>
      <p:sp>
        <p:nvSpPr>
          <p:cNvPr id="3" name="Text Placeholder 2"/>
          <p:cNvSpPr>
            <a:spLocks noGrp="1"/>
          </p:cNvSpPr>
          <p:nvPr>
            <p:ph type="body" idx="1"/>
          </p:nvPr>
        </p:nvSpPr>
        <p:spPr/>
        <p:txBody>
          <a:bodyPr/>
          <a:lstStyle/>
          <a:p>
            <a:r>
              <a:rPr lang="en-US" dirty="0" smtClean="0"/>
              <a:t>What will be covered</a:t>
            </a:r>
            <a:endParaRPr lang="en-US" dirty="0"/>
          </a:p>
        </p:txBody>
      </p:sp>
      <p:sp>
        <p:nvSpPr>
          <p:cNvPr id="4" name="Text Placeholder 3"/>
          <p:cNvSpPr>
            <a:spLocks noGrp="1"/>
          </p:cNvSpPr>
          <p:nvPr>
            <p:ph type="body" sz="half" idx="3"/>
          </p:nvPr>
        </p:nvSpPr>
        <p:spPr/>
        <p:txBody>
          <a:bodyPr/>
          <a:lstStyle/>
          <a:p>
            <a:r>
              <a:rPr lang="en-US" dirty="0" smtClean="0"/>
              <a:t>What won’t be covered</a:t>
            </a:r>
            <a:endParaRPr lang="en-US" dirty="0"/>
          </a:p>
        </p:txBody>
      </p:sp>
      <p:sp>
        <p:nvSpPr>
          <p:cNvPr id="5" name="Content Placeholder 4"/>
          <p:cNvSpPr>
            <a:spLocks noGrp="1"/>
          </p:cNvSpPr>
          <p:nvPr>
            <p:ph sz="quarter" idx="2"/>
          </p:nvPr>
        </p:nvSpPr>
        <p:spPr/>
        <p:txBody>
          <a:bodyPr/>
          <a:lstStyle/>
          <a:p>
            <a:pPr marL="0" indent="0">
              <a:buNone/>
            </a:pPr>
            <a:r>
              <a:rPr lang="en-US" dirty="0" smtClean="0"/>
              <a:t>Math of </a:t>
            </a:r>
            <a:r>
              <a:rPr lang="en-US" dirty="0" err="1" smtClean="0"/>
              <a:t>deformables</a:t>
            </a:r>
            <a:endParaRPr lang="en-US" dirty="0" smtClean="0"/>
          </a:p>
          <a:p>
            <a:pPr marL="393192" lvl="1" indent="0">
              <a:buNone/>
            </a:pPr>
            <a:r>
              <a:rPr lang="en-US" dirty="0" smtClean="0"/>
              <a:t>Jakobsen Constraints</a:t>
            </a:r>
          </a:p>
          <a:p>
            <a:pPr marL="393192" lvl="1" indent="0">
              <a:buNone/>
            </a:pPr>
            <a:r>
              <a:rPr lang="en-US" dirty="0" smtClean="0"/>
              <a:t>Spring-Mass Aggregates</a:t>
            </a:r>
          </a:p>
          <a:p>
            <a:pPr marL="393192" lvl="1" indent="0">
              <a:buNone/>
            </a:pPr>
            <a:r>
              <a:rPr lang="en-US" dirty="0" smtClean="0"/>
              <a:t>Finite Element Method (FEM)</a:t>
            </a:r>
            <a:endParaRPr lang="en-US" dirty="0"/>
          </a:p>
        </p:txBody>
      </p:sp>
      <p:sp>
        <p:nvSpPr>
          <p:cNvPr id="6" name="Content Placeholder 5"/>
          <p:cNvSpPr>
            <a:spLocks noGrp="1"/>
          </p:cNvSpPr>
          <p:nvPr>
            <p:ph sz="quarter" idx="4"/>
          </p:nvPr>
        </p:nvSpPr>
        <p:spPr/>
        <p:txBody>
          <a:bodyPr/>
          <a:lstStyle/>
          <a:p>
            <a:pPr marL="0" indent="0">
              <a:buNone/>
            </a:pPr>
            <a:r>
              <a:rPr lang="en-US" dirty="0" smtClean="0"/>
              <a:t>Collision Detection</a:t>
            </a:r>
          </a:p>
          <a:p>
            <a:pPr marL="0" indent="0">
              <a:buNone/>
            </a:pPr>
            <a:r>
              <a:rPr lang="en-US" dirty="0" smtClean="0"/>
              <a:t>Collision Resolution</a:t>
            </a:r>
          </a:p>
          <a:p>
            <a:pPr marL="0" indent="0">
              <a:buNone/>
            </a:pPr>
            <a:r>
              <a:rPr lang="en-US" dirty="0" smtClean="0"/>
              <a:t>Multi-Physics (rigid vs. deformable)</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0535147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2400" dirty="0" smtClean="0"/>
              <a:t>Original post: www.gamasutra.com/view/feature/131313/advanced_character_physics.php</a:t>
            </a:r>
          </a:p>
          <a:p>
            <a:pPr>
              <a:buFont typeface="Wingdings" panose="05000000000000000000" pitchFamily="2" charset="2"/>
              <a:buChar char="§"/>
            </a:pPr>
            <a:r>
              <a:rPr lang="en-US" sz="2400" dirty="0" smtClean="0"/>
              <a:t>http</a:t>
            </a:r>
            <a:r>
              <a:rPr lang="en-US" sz="2400" dirty="0"/>
              <a:t>://en.wikipedia.org/wiki/Verlet_integration</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21129179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Deformable Objects</a:t>
            </a:r>
            <a:endParaRPr lang="en-US" dirty="0"/>
          </a:p>
        </p:txBody>
      </p:sp>
      <p:sp>
        <p:nvSpPr>
          <p:cNvPr id="3" name="Content Placeholder 2"/>
          <p:cNvSpPr>
            <a:spLocks noGrp="1"/>
          </p:cNvSpPr>
          <p:nvPr>
            <p:ph idx="1"/>
          </p:nvPr>
        </p:nvSpPr>
        <p:spPr/>
        <p:txBody>
          <a:bodyPr/>
          <a:lstStyle/>
          <a:p>
            <a:pPr marL="0" indent="0">
              <a:buNone/>
            </a:pPr>
            <a:r>
              <a:rPr lang="en-US" dirty="0" smtClean="0"/>
              <a:t>Why is it hard to model </a:t>
            </a:r>
            <a:r>
              <a:rPr lang="en-US" dirty="0" err="1" smtClean="0"/>
              <a:t>deformables</a:t>
            </a:r>
            <a:r>
              <a:rPr lang="en-US" dirty="0" smtClean="0"/>
              <a:t>?</a:t>
            </a:r>
          </a:p>
          <a:p>
            <a:pPr marL="393192" lvl="1" indent="0">
              <a:buNone/>
            </a:pPr>
            <a:r>
              <a:rPr lang="en-US" dirty="0" smtClean="0"/>
              <a:t>More complicated equations</a:t>
            </a:r>
          </a:p>
          <a:p>
            <a:pPr marL="393192" lvl="1" indent="0">
              <a:buNone/>
            </a:pPr>
            <a:r>
              <a:rPr lang="en-US" dirty="0" smtClean="0"/>
              <a:t>More than 6 DOF (more data too)</a:t>
            </a:r>
          </a:p>
          <a:p>
            <a:pPr marL="393192" lvl="1" indent="0">
              <a:buNone/>
            </a:pPr>
            <a:r>
              <a:rPr lang="en-US" dirty="0" smtClean="0"/>
              <a:t>Force takes time to propagate</a:t>
            </a:r>
          </a:p>
          <a:p>
            <a:pPr marL="393192" lvl="1" indent="0">
              <a:buNone/>
            </a:pPr>
            <a:r>
              <a:rPr lang="en-US" dirty="0" smtClean="0"/>
              <a:t>Stability</a:t>
            </a:r>
          </a:p>
          <a:p>
            <a:pPr marL="393192" lvl="1" indent="0">
              <a:buNone/>
            </a:pPr>
            <a:r>
              <a:rPr lang="en-US" dirty="0" smtClean="0"/>
              <a:t>Efficiency</a:t>
            </a:r>
          </a:p>
          <a:p>
            <a:pPr lvl="1"/>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8069593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006169" y="2742170"/>
            <a:ext cx="3762900" cy="3391373"/>
          </a:xfrm>
        </p:spPr>
      </p:pic>
      <p:sp>
        <p:nvSpPr>
          <p:cNvPr id="2" name="Title 1"/>
          <p:cNvSpPr>
            <a:spLocks noGrp="1"/>
          </p:cNvSpPr>
          <p:nvPr>
            <p:ph type="title"/>
          </p:nvPr>
        </p:nvSpPr>
        <p:spPr/>
        <p:txBody>
          <a:bodyPr/>
          <a:lstStyle/>
          <a:p>
            <a:r>
              <a:rPr lang="en-US" dirty="0" err="1" smtClean="0"/>
              <a:t>Deformables</a:t>
            </a:r>
            <a:r>
              <a:rPr lang="en-US" dirty="0" smtClean="0"/>
              <a:t> – Two Main Types</a:t>
            </a:r>
            <a:endParaRPr lang="en-US" dirty="0"/>
          </a:p>
        </p:txBody>
      </p:sp>
      <p:sp>
        <p:nvSpPr>
          <p:cNvPr id="3" name="Text Placeholder 2"/>
          <p:cNvSpPr>
            <a:spLocks noGrp="1"/>
          </p:cNvSpPr>
          <p:nvPr>
            <p:ph type="body" idx="1"/>
          </p:nvPr>
        </p:nvSpPr>
        <p:spPr/>
        <p:txBody>
          <a:bodyPr/>
          <a:lstStyle/>
          <a:p>
            <a:pPr algn="ctr"/>
            <a:r>
              <a:rPr lang="en-US" dirty="0" smtClean="0"/>
              <a:t>Mass Aggregate Model</a:t>
            </a:r>
            <a:endParaRPr lang="en-US" dirty="0"/>
          </a:p>
        </p:txBody>
      </p:sp>
      <p:sp>
        <p:nvSpPr>
          <p:cNvPr id="4" name="Text Placeholder 3"/>
          <p:cNvSpPr>
            <a:spLocks noGrp="1"/>
          </p:cNvSpPr>
          <p:nvPr>
            <p:ph type="body" sz="half" idx="3"/>
          </p:nvPr>
        </p:nvSpPr>
        <p:spPr/>
        <p:txBody>
          <a:bodyPr/>
          <a:lstStyle/>
          <a:p>
            <a:pPr algn="ctr"/>
            <a:r>
              <a:rPr lang="en-US" dirty="0" smtClean="0"/>
              <a:t>Continuum Model</a:t>
            </a:r>
            <a:endParaRPr lang="en-US" dirty="0"/>
          </a:p>
        </p:txBody>
      </p:sp>
      <p:pic>
        <p:nvPicPr>
          <p:cNvPr id="9" name="Picture 8"/>
          <p:cNvPicPr>
            <a:picLocks noChangeAspect="1"/>
          </p:cNvPicPr>
          <p:nvPr/>
        </p:nvPicPr>
        <p:blipFill>
          <a:blip r:embed="rId4"/>
          <a:stretch>
            <a:fillRect/>
          </a:stretch>
        </p:blipFill>
        <p:spPr>
          <a:xfrm>
            <a:off x="1620519" y="2742170"/>
            <a:ext cx="3478743" cy="3480455"/>
          </a:xfrm>
          <a:prstGeom prst="rect">
            <a:avLst/>
          </a:prstGeom>
        </p:spPr>
      </p:pic>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8556257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Jakobsen Constraints</a:t>
            </a:r>
            <a:endParaRPr lang="en-US" dirty="0"/>
          </a:p>
        </p:txBody>
      </p:sp>
      <p:sp>
        <p:nvSpPr>
          <p:cNvPr id="3" name="Content Placeholder 2"/>
          <p:cNvSpPr>
            <a:spLocks noGrp="1"/>
          </p:cNvSpPr>
          <p:nvPr>
            <p:ph idx="1"/>
          </p:nvPr>
        </p:nvSpPr>
        <p:spPr/>
        <p:txBody>
          <a:bodyPr/>
          <a:lstStyle/>
          <a:p>
            <a:pPr marL="0" indent="0">
              <a:buNone/>
            </a:pPr>
            <a:r>
              <a:rPr lang="en-US" dirty="0" smtClean="0"/>
              <a:t>Mass-Aggregate Model</a:t>
            </a:r>
          </a:p>
          <a:p>
            <a:pPr marL="0" indent="0">
              <a:buNone/>
            </a:pPr>
            <a:r>
              <a:rPr lang="en-US" dirty="0"/>
              <a:t>Not physically based</a:t>
            </a:r>
          </a:p>
          <a:p>
            <a:pPr marL="0" indent="0">
              <a:buNone/>
            </a:pPr>
            <a:endParaRPr lang="en-US" dirty="0" smtClean="0"/>
          </a:p>
          <a:p>
            <a:pPr marL="0" indent="0">
              <a:buNone/>
            </a:pPr>
            <a:r>
              <a:rPr lang="en-US" dirty="0" smtClean="0"/>
              <a:t>“Springs” connecting particles</a:t>
            </a:r>
          </a:p>
          <a:p>
            <a:pPr marL="0" indent="0">
              <a:buNone/>
            </a:pPr>
            <a:r>
              <a:rPr lang="en-US" dirty="0" smtClean="0"/>
              <a:t>Position solved and modified each frame</a:t>
            </a:r>
          </a:p>
          <a:p>
            <a:pPr marL="0" indent="0">
              <a:buNone/>
            </a:pPr>
            <a:endParaRPr lang="en-US" dirty="0" smtClean="0"/>
          </a:p>
          <a:p>
            <a:pPr marL="0" indent="0">
              <a:buNone/>
            </a:pPr>
            <a:r>
              <a:rPr lang="en-US" dirty="0" smtClean="0"/>
              <a:t>Used successfully in commercial game:</a:t>
            </a:r>
          </a:p>
          <a:p>
            <a:pPr marL="393192" lvl="1" indent="0">
              <a:buNone/>
            </a:pPr>
            <a:r>
              <a:rPr lang="en-US" dirty="0" smtClean="0"/>
              <a:t>Hitman: Codename 47</a:t>
            </a:r>
          </a:p>
          <a:p>
            <a:pPr marL="0" indent="0">
              <a:buNone/>
            </a:pP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539463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Detour – Verlet Integration</a:t>
            </a:r>
            <a:endParaRPr lang="en-US" dirty="0"/>
          </a:p>
        </p:txBody>
      </p:sp>
      <p:sp>
        <p:nvSpPr>
          <p:cNvPr id="3" name="Content Placeholder 2"/>
          <p:cNvSpPr>
            <a:spLocks noGrp="1"/>
          </p:cNvSpPr>
          <p:nvPr>
            <p:ph idx="1"/>
          </p:nvPr>
        </p:nvSpPr>
        <p:spPr/>
        <p:txBody>
          <a:bodyPr/>
          <a:lstStyle/>
          <a:p>
            <a:pPr marL="0" indent="0">
              <a:buNone/>
            </a:pPr>
            <a:r>
              <a:rPr lang="en-US" dirty="0" smtClean="0">
                <a:latin typeface="Cambria Math" panose="02040503050406030204" pitchFamily="18" charset="0"/>
              </a:rPr>
              <a:t>Verlet only uses</a:t>
            </a:r>
          </a:p>
          <a:p>
            <a:pPr marL="393192" lvl="1" indent="0">
              <a:buNone/>
            </a:pPr>
            <a:r>
              <a:rPr lang="en-US" dirty="0" smtClean="0">
                <a:latin typeface="Cambria Math" panose="02040503050406030204" pitchFamily="18" charset="0"/>
              </a:rPr>
              <a:t>current acceleration</a:t>
            </a:r>
          </a:p>
          <a:p>
            <a:pPr marL="393192" lvl="1" indent="0">
              <a:buNone/>
            </a:pPr>
            <a:r>
              <a:rPr lang="en-US" dirty="0">
                <a:latin typeface="Cambria Math" panose="02040503050406030204" pitchFamily="18" charset="0"/>
              </a:rPr>
              <a:t>current </a:t>
            </a:r>
            <a:r>
              <a:rPr lang="en-US" dirty="0" smtClean="0">
                <a:latin typeface="Cambria Math" panose="02040503050406030204" pitchFamily="18" charset="0"/>
              </a:rPr>
              <a:t>position</a:t>
            </a:r>
          </a:p>
          <a:p>
            <a:pPr marL="393192" lvl="1" indent="0">
              <a:buNone/>
            </a:pPr>
            <a:r>
              <a:rPr lang="en-US" dirty="0">
                <a:latin typeface="Cambria Math" panose="02040503050406030204" pitchFamily="18" charset="0"/>
              </a:rPr>
              <a:t>old </a:t>
            </a:r>
            <a:r>
              <a:rPr lang="en-US" dirty="0" smtClean="0">
                <a:latin typeface="Cambria Math" panose="02040503050406030204" pitchFamily="18" charset="0"/>
              </a:rPr>
              <a:t>position</a:t>
            </a:r>
          </a:p>
          <a:p>
            <a:pPr lvl="1"/>
            <a:endParaRPr lang="en-US" dirty="0" smtClean="0"/>
          </a:p>
          <a:p>
            <a:pPr marL="0" indent="0">
              <a:buNone/>
            </a:pPr>
            <a:r>
              <a:rPr lang="en-US" dirty="0" smtClean="0"/>
              <a:t>No velocity</a:t>
            </a:r>
          </a:p>
          <a:p>
            <a:pPr marL="0" indent="0">
              <a:buNone/>
            </a:pPr>
            <a:r>
              <a:rPr lang="en-US" dirty="0" smtClean="0"/>
              <a:t>Velocity can be approximated</a:t>
            </a:r>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5166360" y="2526128"/>
                <a:ext cx="3515360" cy="646331"/>
              </a:xfrm>
              <a:prstGeom prst="rect">
                <a:avLst/>
              </a:prstGeom>
              <a:noFill/>
              <a:ln w="12700">
                <a:solidFill>
                  <a:schemeClr val="tx1"/>
                </a:solidFill>
              </a:ln>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𝑛𝑒𝑤</m:t>
                          </m:r>
                        </m:sub>
                      </m:sSub>
                      <m:r>
                        <a:rPr lang="en-US" i="1" dirty="0">
                          <a:latin typeface="Cambria Math" panose="02040503050406030204" pitchFamily="18" charset="0"/>
                        </a:rPr>
                        <m:t>=2</m:t>
                      </m:r>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𝑥</m:t>
                              </m:r>
                            </m:e>
                          </m:acc>
                        </m:e>
                        <m:sub>
                          <m:r>
                            <a:rPr lang="en-US" i="1" dirty="0">
                              <a:latin typeface="Cambria Math" panose="02040503050406030204" pitchFamily="18" charset="0"/>
                            </a:rPr>
                            <m:t>𝑐𝑢𝑟𝑟</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𝑥</m:t>
                              </m:r>
                            </m:e>
                          </m:acc>
                        </m:e>
                        <m:sub>
                          <m:r>
                            <a:rPr lang="en-US" i="1" dirty="0">
                              <a:latin typeface="Cambria Math" panose="02040503050406030204" pitchFamily="18" charset="0"/>
                            </a:rPr>
                            <m:t>𝑜𝑙𝑑</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𝑎</m:t>
                              </m:r>
                            </m:e>
                          </m:acc>
                        </m:e>
                        <m:sub>
                          <m:r>
                            <a:rPr lang="en-US" i="1" dirty="0">
                              <a:latin typeface="Cambria Math" panose="02040503050406030204" pitchFamily="18" charset="0"/>
                            </a:rPr>
                            <m:t>𝑐𝑢𝑟𝑟</m:t>
                          </m:r>
                        </m:sub>
                      </m:sSub>
                      <m:r>
                        <m:rPr>
                          <m:sty m:val="p"/>
                        </m:rPr>
                        <a:rPr lang="en-US" dirty="0">
                          <a:latin typeface="Cambria Math" panose="02040503050406030204" pitchFamily="18" charset="0"/>
                        </a:rPr>
                        <m:t>Δ</m:t>
                      </m:r>
                      <m:sSup>
                        <m:sSupPr>
                          <m:ctrlPr>
                            <a:rPr lang="en-US" i="1" dirty="0">
                              <a:latin typeface="Cambria Math" panose="02040503050406030204" pitchFamily="18" charset="0"/>
                            </a:rPr>
                          </m:ctrlPr>
                        </m:sSupPr>
                        <m:e>
                          <m:r>
                            <a:rPr lang="en-US" i="1" dirty="0">
                              <a:latin typeface="Cambria Math" panose="02040503050406030204" pitchFamily="18" charset="0"/>
                            </a:rPr>
                            <m:t>𝑡</m:t>
                          </m:r>
                        </m:e>
                        <m:sup>
                          <m:r>
                            <a:rPr lang="en-US" i="1" dirty="0">
                              <a:latin typeface="Cambria Math" panose="02040503050406030204" pitchFamily="18" charset="0"/>
                            </a:rPr>
                            <m:t>2</m:t>
                          </m:r>
                        </m:sup>
                      </m:sSup>
                    </m:oMath>
                  </m:oMathPara>
                </a14:m>
                <a:endParaRPr lang="en-US" dirty="0" smtClean="0"/>
              </a:p>
              <a:p>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𝑜𝑙𝑑</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𝑐𝑢𝑟𝑟</m:t>
                          </m:r>
                        </m:sub>
                      </m:sSub>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5166360" y="2526128"/>
                <a:ext cx="3515360" cy="646331"/>
              </a:xfrm>
              <a:prstGeom prst="rect">
                <a:avLst/>
              </a:prstGeom>
              <a:blipFill rotWithShape="0">
                <a:blip r:embed="rId3"/>
                <a:stretch>
                  <a:fillRect t="-12037"/>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166360" y="4257039"/>
                <a:ext cx="4282440" cy="1200329"/>
              </a:xfrm>
              <a:prstGeom prst="rect">
                <a:avLst/>
              </a:prstGeom>
              <a:noFill/>
              <a:ln w="12700">
                <a:solidFill>
                  <a:schemeClr val="tx1"/>
                </a:solidFill>
              </a:ln>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i="1" dirty="0"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𝑛𝑒𝑤</m:t>
                          </m:r>
                        </m:sub>
                      </m:sSub>
                      <m:r>
                        <a:rPr lang="en-US" i="1" dirty="0">
                          <a:latin typeface="Cambria Math" panose="02040503050406030204" pitchFamily="18" charset="0"/>
                        </a:rPr>
                        <m:t>=2</m:t>
                      </m:r>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𝑥</m:t>
                              </m:r>
                            </m:e>
                          </m:acc>
                        </m:e>
                        <m:sub>
                          <m:r>
                            <a:rPr lang="en-US" i="1" dirty="0">
                              <a:latin typeface="Cambria Math" panose="02040503050406030204" pitchFamily="18" charset="0"/>
                            </a:rPr>
                            <m:t>𝑐𝑢𝑟𝑟</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𝑥</m:t>
                              </m:r>
                            </m:e>
                          </m:acc>
                        </m:e>
                        <m:sub>
                          <m:r>
                            <a:rPr lang="en-US" i="1" dirty="0">
                              <a:latin typeface="Cambria Math" panose="02040503050406030204" pitchFamily="18" charset="0"/>
                            </a:rPr>
                            <m:t>𝑜𝑙𝑑</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𝑎</m:t>
                              </m:r>
                            </m:e>
                          </m:acc>
                        </m:e>
                        <m:sub>
                          <m:r>
                            <a:rPr lang="en-US" i="1" dirty="0">
                              <a:latin typeface="Cambria Math" panose="02040503050406030204" pitchFamily="18" charset="0"/>
                            </a:rPr>
                            <m:t>𝑐𝑢𝑟𝑟</m:t>
                          </m:r>
                        </m:sub>
                      </m:sSub>
                      <m:r>
                        <m:rPr>
                          <m:sty m:val="p"/>
                        </m:rPr>
                        <a:rPr lang="en-US" dirty="0">
                          <a:latin typeface="Cambria Math" panose="02040503050406030204" pitchFamily="18" charset="0"/>
                        </a:rPr>
                        <m:t>Δ</m:t>
                      </m:r>
                      <m:sSup>
                        <m:sSupPr>
                          <m:ctrlPr>
                            <a:rPr lang="en-US" i="1" dirty="0">
                              <a:latin typeface="Cambria Math" panose="02040503050406030204" pitchFamily="18" charset="0"/>
                            </a:rPr>
                          </m:ctrlPr>
                        </m:sSupPr>
                        <m:e>
                          <m:r>
                            <a:rPr lang="en-US" i="1" dirty="0">
                              <a:latin typeface="Cambria Math" panose="02040503050406030204" pitchFamily="18" charset="0"/>
                            </a:rPr>
                            <m:t>𝑡</m:t>
                          </m:r>
                        </m:e>
                        <m:sup>
                          <m:r>
                            <a:rPr lang="en-US" i="1" dirty="0">
                              <a:latin typeface="Cambria Math" panose="02040503050406030204" pitchFamily="18" charset="0"/>
                            </a:rPr>
                            <m:t>2</m:t>
                          </m:r>
                        </m:sup>
                      </m:sSup>
                    </m:oMath>
                  </m:oMathPara>
                </a14:m>
                <a:endParaRPr lang="en-US"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i="1" dirty="0"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𝑛𝑒𝑤</m:t>
                          </m:r>
                        </m:sub>
                      </m:sSub>
                      <m:r>
                        <a:rPr lang="en-US" i="1" dirty="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e>
                        <m:sub>
                          <m:r>
                            <a:rPr lang="en-US" b="0" i="1" dirty="0" smtClean="0">
                              <a:latin typeface="Cambria Math" panose="02040503050406030204" pitchFamily="18" charset="0"/>
                            </a:rPr>
                            <m:t>𝑐𝑢𝑟𝑟</m:t>
                          </m:r>
                        </m:sub>
                      </m:sSub>
                      <m:r>
                        <a:rPr lang="en-US" b="0" i="1" dirty="0" smtClean="0">
                          <a:latin typeface="Cambria Math" panose="02040503050406030204" pitchFamily="18" charset="0"/>
                        </a:rPr>
                        <m:t>+</m:t>
                      </m:r>
                      <m:sSub>
                        <m:sSubPr>
                          <m:ctrlPr>
                            <a:rPr lang="en-US" i="1" dirty="0" smtClean="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𝑥</m:t>
                              </m:r>
                            </m:e>
                          </m:acc>
                        </m:e>
                        <m:sub>
                          <m:r>
                            <a:rPr lang="en-US" i="1" dirty="0">
                              <a:latin typeface="Cambria Math" panose="02040503050406030204" pitchFamily="18" charset="0"/>
                            </a:rPr>
                            <m:t>𝑐𝑢𝑟𝑟</m:t>
                          </m:r>
                        </m:sub>
                      </m:sSub>
                      <m:r>
                        <a:rPr lang="en-US" b="0" i="1" dirty="0" smtClean="0">
                          <a:latin typeface="Cambria Math" panose="02040503050406030204" pitchFamily="18" charset="0"/>
                        </a:rPr>
                        <m:t>)</m:t>
                      </m:r>
                      <m:r>
                        <a:rPr lang="en-US" i="1" dirty="0">
                          <a:latin typeface="Cambria Math" panose="02040503050406030204" pitchFamily="18" charset="0"/>
                        </a:rPr>
                        <m:t>−</m:t>
                      </m:r>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𝑥</m:t>
                              </m:r>
                            </m:e>
                          </m:acc>
                        </m:e>
                        <m:sub>
                          <m:r>
                            <a:rPr lang="en-US" i="1" dirty="0">
                              <a:latin typeface="Cambria Math" panose="02040503050406030204" pitchFamily="18" charset="0"/>
                            </a:rPr>
                            <m:t>𝑜𝑙𝑑</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𝑎</m:t>
                              </m:r>
                            </m:e>
                          </m:acc>
                        </m:e>
                        <m:sub>
                          <m:r>
                            <a:rPr lang="en-US" i="1" dirty="0">
                              <a:latin typeface="Cambria Math" panose="02040503050406030204" pitchFamily="18" charset="0"/>
                            </a:rPr>
                            <m:t>𝑐𝑢𝑟𝑟</m:t>
                          </m:r>
                        </m:sub>
                      </m:sSub>
                      <m:r>
                        <m:rPr>
                          <m:sty m:val="p"/>
                        </m:rPr>
                        <a:rPr lang="en-US" dirty="0">
                          <a:latin typeface="Cambria Math" panose="02040503050406030204" pitchFamily="18" charset="0"/>
                        </a:rPr>
                        <m:t>Δ</m:t>
                      </m:r>
                      <m:sSup>
                        <m:sSupPr>
                          <m:ctrlPr>
                            <a:rPr lang="en-US" i="1" dirty="0">
                              <a:latin typeface="Cambria Math" panose="02040503050406030204" pitchFamily="18" charset="0"/>
                            </a:rPr>
                          </m:ctrlPr>
                        </m:sSupPr>
                        <m:e>
                          <m:r>
                            <a:rPr lang="en-US" i="1" dirty="0">
                              <a:latin typeface="Cambria Math" panose="02040503050406030204" pitchFamily="18" charset="0"/>
                            </a:rPr>
                            <m:t>𝑡</m:t>
                          </m:r>
                        </m:e>
                        <m:sup>
                          <m:r>
                            <a:rPr lang="en-US" i="1" dirty="0">
                              <a:latin typeface="Cambria Math" panose="02040503050406030204" pitchFamily="18" charset="0"/>
                            </a:rPr>
                            <m:t>2</m:t>
                          </m:r>
                        </m:sup>
                      </m:sSup>
                    </m:oMath>
                  </m:oMathPara>
                </a14:m>
                <a:endParaRPr lang="en-US" dirty="0" smtClean="0"/>
              </a:p>
              <a:p>
                <a:pPr/>
                <a14:m>
                  <m:oMathPara xmlns:m="http://schemas.openxmlformats.org/officeDocument/2006/math">
                    <m:oMathParaPr>
                      <m:jc m:val="left"/>
                    </m:oMathParaPr>
                    <m:oMath xmlns:m="http://schemas.openxmlformats.org/officeDocument/2006/math">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𝑛𝑒𝑤</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𝑥</m:t>
                              </m:r>
                            </m:e>
                          </m:acc>
                        </m:e>
                        <m:sub>
                          <m:r>
                            <a:rPr lang="en-US" i="1" dirty="0">
                              <a:latin typeface="Cambria Math" panose="02040503050406030204" pitchFamily="18" charset="0"/>
                            </a:rPr>
                            <m:t>𝑐𝑢𝑟𝑟</m:t>
                          </m:r>
                        </m:sub>
                      </m:sSub>
                      <m:r>
                        <a:rPr lang="en-US" i="1" dirty="0">
                          <a:latin typeface="Cambria Math" panose="02040503050406030204" pitchFamily="18" charset="0"/>
                        </a:rPr>
                        <m:t>+</m:t>
                      </m:r>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𝑥</m:t>
                              </m:r>
                            </m:e>
                          </m:acc>
                        </m:e>
                        <m:sub>
                          <m:r>
                            <a:rPr lang="en-US" i="1" dirty="0">
                              <a:latin typeface="Cambria Math" panose="02040503050406030204" pitchFamily="18" charset="0"/>
                            </a:rPr>
                            <m:t>𝑐𝑢𝑟𝑟</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𝑥</m:t>
                              </m:r>
                            </m:e>
                          </m:acc>
                        </m:e>
                        <m:sub>
                          <m:r>
                            <a:rPr lang="en-US" i="1" dirty="0">
                              <a:latin typeface="Cambria Math" panose="02040503050406030204" pitchFamily="18" charset="0"/>
                            </a:rPr>
                            <m:t>𝑜𝑙𝑑</m:t>
                          </m:r>
                        </m:sub>
                      </m:sSub>
                      <m:r>
                        <a:rPr lang="en-US" b="0" i="1" dirty="0" smtClean="0">
                          <a:latin typeface="Cambria Math" panose="02040503050406030204" pitchFamily="18" charset="0"/>
                        </a:rPr>
                        <m:t>)</m:t>
                      </m:r>
                      <m:r>
                        <a:rPr lang="en-US" i="1" dirty="0">
                          <a:latin typeface="Cambria Math" panose="02040503050406030204" pitchFamily="18" charset="0"/>
                        </a:rPr>
                        <m:t>+</m:t>
                      </m:r>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𝑎</m:t>
                              </m:r>
                            </m:e>
                          </m:acc>
                        </m:e>
                        <m:sub>
                          <m:r>
                            <a:rPr lang="en-US" i="1" dirty="0">
                              <a:latin typeface="Cambria Math" panose="02040503050406030204" pitchFamily="18" charset="0"/>
                            </a:rPr>
                            <m:t>𝑐𝑢𝑟𝑟</m:t>
                          </m:r>
                        </m:sub>
                      </m:sSub>
                      <m:r>
                        <m:rPr>
                          <m:sty m:val="p"/>
                        </m:rPr>
                        <a:rPr lang="en-US" dirty="0">
                          <a:latin typeface="Cambria Math" panose="02040503050406030204" pitchFamily="18" charset="0"/>
                        </a:rPr>
                        <m:t>Δ</m:t>
                      </m:r>
                      <m:sSup>
                        <m:sSupPr>
                          <m:ctrlPr>
                            <a:rPr lang="en-US" i="1" dirty="0">
                              <a:latin typeface="Cambria Math" panose="02040503050406030204" pitchFamily="18" charset="0"/>
                            </a:rPr>
                          </m:ctrlPr>
                        </m:sSupPr>
                        <m:e>
                          <m:r>
                            <a:rPr lang="en-US" i="1" dirty="0">
                              <a:latin typeface="Cambria Math" panose="02040503050406030204" pitchFamily="18" charset="0"/>
                            </a:rPr>
                            <m:t>𝑡</m:t>
                          </m:r>
                        </m:e>
                        <m:sup>
                          <m:r>
                            <a:rPr lang="en-US" i="1" dirty="0">
                              <a:latin typeface="Cambria Math" panose="02040503050406030204" pitchFamily="18" charset="0"/>
                            </a:rPr>
                            <m:t>2</m:t>
                          </m:r>
                        </m:sup>
                      </m:sSup>
                    </m:oMath>
                  </m:oMathPara>
                </a14:m>
                <a:endParaRPr lang="en-US" dirty="0" smtClean="0"/>
              </a:p>
              <a:p>
                <a:pPr/>
                <a14:m>
                  <m:oMathPara xmlns:m="http://schemas.openxmlformats.org/officeDocument/2006/math">
                    <m:oMathParaPr>
                      <m:jc m:val="left"/>
                    </m:oMathParaPr>
                    <m:oMath xmlns:m="http://schemas.openxmlformats.org/officeDocument/2006/math">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𝑛𝑒𝑤</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𝑥</m:t>
                              </m:r>
                            </m:e>
                          </m:acc>
                        </m:e>
                        <m:sub>
                          <m:r>
                            <a:rPr lang="en-US" i="1" dirty="0">
                              <a:latin typeface="Cambria Math" panose="02040503050406030204" pitchFamily="18" charset="0"/>
                            </a:rPr>
                            <m:t>𝑐𝑢𝑟𝑟</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𝑣</m:t>
                              </m:r>
                            </m:e>
                          </m:acc>
                        </m:e>
                        <m:sub>
                          <m:r>
                            <a:rPr lang="en-US" b="0" i="1" dirty="0" smtClean="0">
                              <a:latin typeface="Cambria Math" panose="02040503050406030204" pitchFamily="18" charset="0"/>
                            </a:rPr>
                            <m:t>𝑐𝑢𝑟𝑟</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𝑎</m:t>
                              </m:r>
                            </m:e>
                          </m:acc>
                        </m:e>
                        <m:sub>
                          <m:r>
                            <a:rPr lang="en-US" i="1" dirty="0">
                              <a:latin typeface="Cambria Math" panose="02040503050406030204" pitchFamily="18" charset="0"/>
                            </a:rPr>
                            <m:t>𝑐𝑢𝑟𝑟</m:t>
                          </m:r>
                        </m:sub>
                      </m:sSub>
                      <m:r>
                        <m:rPr>
                          <m:sty m:val="p"/>
                        </m:rPr>
                        <a:rPr lang="en-US" dirty="0">
                          <a:latin typeface="Cambria Math" panose="02040503050406030204" pitchFamily="18" charset="0"/>
                        </a:rPr>
                        <m:t>Δ</m:t>
                      </m:r>
                      <m:sSup>
                        <m:sSupPr>
                          <m:ctrlPr>
                            <a:rPr lang="en-US" i="1" dirty="0">
                              <a:latin typeface="Cambria Math" panose="02040503050406030204" pitchFamily="18" charset="0"/>
                            </a:rPr>
                          </m:ctrlPr>
                        </m:sSupPr>
                        <m:e>
                          <m:r>
                            <a:rPr lang="en-US" i="1" dirty="0">
                              <a:latin typeface="Cambria Math" panose="02040503050406030204" pitchFamily="18" charset="0"/>
                            </a:rPr>
                            <m:t>𝑡</m:t>
                          </m:r>
                        </m:e>
                        <m:sup>
                          <m:r>
                            <a:rPr lang="en-US" i="1" dirty="0">
                              <a:latin typeface="Cambria Math" panose="02040503050406030204" pitchFamily="18" charset="0"/>
                            </a:rPr>
                            <m:t>2</m:t>
                          </m:r>
                        </m:sup>
                      </m:sSup>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5166360" y="4257039"/>
                <a:ext cx="4282440" cy="1200329"/>
              </a:xfrm>
              <a:prstGeom prst="rect">
                <a:avLst/>
              </a:prstGeom>
              <a:blipFill rotWithShape="0">
                <a:blip r:embed="rId4"/>
                <a:stretch>
                  <a:fillRect t="-6030"/>
                </a:stretch>
              </a:blipFill>
              <a:ln w="1270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058902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Jakobsen Constraints</a:t>
            </a:r>
            <a:endParaRPr lang="en-US" dirty="0"/>
          </a:p>
        </p:txBody>
      </p:sp>
      <p:sp>
        <p:nvSpPr>
          <p:cNvPr id="3" name="Content Placeholder 2"/>
          <p:cNvSpPr>
            <a:spLocks noGrp="1"/>
          </p:cNvSpPr>
          <p:nvPr>
            <p:ph idx="1"/>
          </p:nvPr>
        </p:nvSpPr>
        <p:spPr/>
        <p:txBody>
          <a:bodyPr/>
          <a:lstStyle/>
          <a:p>
            <a:pPr marL="0" indent="0">
              <a:buNone/>
            </a:pPr>
            <a:r>
              <a:rPr lang="en-US" dirty="0" smtClean="0"/>
              <a:t>                                         </a:t>
            </a:r>
          </a:p>
          <a:p>
            <a:pPr marL="0" indent="0">
              <a:buNone/>
            </a:pPr>
            <a:r>
              <a:rPr lang="en-US" dirty="0"/>
              <a:t>	</a:t>
            </a:r>
            <a:r>
              <a:rPr lang="en-US" dirty="0" smtClean="0"/>
              <a:t>	  	      Infinite </a:t>
            </a:r>
            <a:r>
              <a:rPr lang="en-US" dirty="0"/>
              <a:t>stiffness springs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grpSp>
        <p:nvGrpSpPr>
          <p:cNvPr id="15" name="Group 14"/>
          <p:cNvGrpSpPr/>
          <p:nvPr/>
        </p:nvGrpSpPr>
        <p:grpSpPr>
          <a:xfrm>
            <a:off x="917937" y="2964906"/>
            <a:ext cx="9677400" cy="2797628"/>
            <a:chOff x="1012371" y="3382833"/>
            <a:chExt cx="9677400" cy="2797628"/>
          </a:xfrm>
        </p:grpSpPr>
        <p:pic>
          <p:nvPicPr>
            <p:cNvPr id="6" name="Picture 5"/>
            <p:cNvPicPr>
              <a:picLocks noChangeAspect="1"/>
            </p:cNvPicPr>
            <p:nvPr/>
          </p:nvPicPr>
          <p:blipFill>
            <a:blip r:embed="rId3"/>
            <a:stretch>
              <a:fillRect/>
            </a:stretch>
          </p:blipFill>
          <p:spPr>
            <a:xfrm>
              <a:off x="2161280" y="3587714"/>
              <a:ext cx="1156180" cy="2122386"/>
            </a:xfrm>
            <a:prstGeom prst="rect">
              <a:avLst/>
            </a:prstGeom>
          </p:spPr>
        </p:pic>
        <p:pic>
          <p:nvPicPr>
            <p:cNvPr id="7" name="Picture 6"/>
            <p:cNvPicPr>
              <a:picLocks noChangeAspect="1"/>
            </p:cNvPicPr>
            <p:nvPr/>
          </p:nvPicPr>
          <p:blipFill>
            <a:blip r:embed="rId4"/>
            <a:stretch>
              <a:fillRect/>
            </a:stretch>
          </p:blipFill>
          <p:spPr>
            <a:xfrm>
              <a:off x="8341842" y="4050421"/>
              <a:ext cx="672238" cy="1171899"/>
            </a:xfrm>
            <a:prstGeom prst="rect">
              <a:avLst/>
            </a:prstGeom>
          </p:spPr>
        </p:pic>
        <p:sp>
          <p:nvSpPr>
            <p:cNvPr id="8" name="Rectangle 7"/>
            <p:cNvSpPr/>
            <p:nvPr/>
          </p:nvSpPr>
          <p:spPr>
            <a:xfrm>
              <a:off x="1012371" y="3382833"/>
              <a:ext cx="9677400" cy="27976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4005173" y="4466570"/>
              <a:ext cx="718457" cy="364671"/>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10800000">
              <a:off x="6749036" y="4466570"/>
              <a:ext cx="718457" cy="364671"/>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831520" y="5668275"/>
              <a:ext cx="1981200" cy="369332"/>
            </a:xfrm>
            <a:prstGeom prst="rect">
              <a:avLst/>
            </a:prstGeom>
            <a:noFill/>
          </p:spPr>
          <p:txBody>
            <a:bodyPr wrap="square" rtlCol="0">
              <a:spAutoFit/>
            </a:bodyPr>
            <a:lstStyle/>
            <a:p>
              <a:r>
                <a:rPr lang="en-US" dirty="0" smtClean="0"/>
                <a:t>Distance too large</a:t>
              </a:r>
              <a:endParaRPr lang="en-US" dirty="0"/>
            </a:p>
          </p:txBody>
        </p:sp>
        <p:sp>
          <p:nvSpPr>
            <p:cNvPr id="12" name="TextBox 11"/>
            <p:cNvSpPr txBox="1"/>
            <p:nvPr/>
          </p:nvSpPr>
          <p:spPr>
            <a:xfrm>
              <a:off x="7541077" y="5667186"/>
              <a:ext cx="1981200" cy="369332"/>
            </a:xfrm>
            <a:prstGeom prst="rect">
              <a:avLst/>
            </a:prstGeom>
            <a:noFill/>
          </p:spPr>
          <p:txBody>
            <a:bodyPr wrap="square" rtlCol="0">
              <a:spAutoFit/>
            </a:bodyPr>
            <a:lstStyle/>
            <a:p>
              <a:r>
                <a:rPr lang="en-US" dirty="0" smtClean="0"/>
                <a:t>Distance to short</a:t>
              </a:r>
              <a:endParaRPr lang="en-US" dirty="0"/>
            </a:p>
          </p:txBody>
        </p:sp>
        <p:sp>
          <p:nvSpPr>
            <p:cNvPr id="13" name="TextBox 12"/>
            <p:cNvSpPr txBox="1"/>
            <p:nvPr/>
          </p:nvSpPr>
          <p:spPr>
            <a:xfrm>
              <a:off x="4834617" y="5667186"/>
              <a:ext cx="1981200" cy="369332"/>
            </a:xfrm>
            <a:prstGeom prst="rect">
              <a:avLst/>
            </a:prstGeom>
            <a:noFill/>
          </p:spPr>
          <p:txBody>
            <a:bodyPr wrap="square" rtlCol="0">
              <a:spAutoFit/>
            </a:bodyPr>
            <a:lstStyle/>
            <a:p>
              <a:r>
                <a:rPr lang="en-US" dirty="0" smtClean="0"/>
                <a:t>Correct distance</a:t>
              </a:r>
              <a:endParaRPr lang="en-US" dirty="0"/>
            </a:p>
          </p:txBody>
        </p:sp>
        <p:pic>
          <p:nvPicPr>
            <p:cNvPr id="14" name="Picture 13"/>
            <p:cNvPicPr>
              <a:picLocks noChangeAspect="1"/>
            </p:cNvPicPr>
            <p:nvPr/>
          </p:nvPicPr>
          <p:blipFill>
            <a:blip r:embed="rId5"/>
            <a:stretch>
              <a:fillRect/>
            </a:stretch>
          </p:blipFill>
          <p:spPr>
            <a:xfrm>
              <a:off x="5396615" y="4075492"/>
              <a:ext cx="657857" cy="1146828"/>
            </a:xfrm>
            <a:prstGeom prst="rect">
              <a:avLst/>
            </a:prstGeom>
          </p:spPr>
        </p:pic>
      </p:grpSp>
    </p:spTree>
    <p:extLst>
      <p:ext uri="{BB962C8B-B14F-4D97-AF65-F5344CB8AC3E}">
        <p14:creationId xmlns:p14="http://schemas.microsoft.com/office/powerpoint/2010/main" val="3470907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Distance Constraint </a:t>
            </a:r>
            <a:r>
              <a:rPr lang="en-US" dirty="0"/>
              <a:t>Solving</a:t>
            </a:r>
          </a:p>
        </p:txBody>
      </p:sp>
      <p:sp>
        <p:nvSpPr>
          <p:cNvPr id="3" name="Text Placeholder 2"/>
          <p:cNvSpPr>
            <a:spLocks noGrp="1"/>
          </p:cNvSpPr>
          <p:nvPr>
            <p:ph type="body" idx="1"/>
          </p:nvPr>
        </p:nvSpPr>
        <p:spPr/>
        <p:txBody>
          <a:bodyPr/>
          <a:lstStyle/>
          <a:p>
            <a:r>
              <a:rPr lang="en-US" dirty="0" smtClean="0"/>
              <a:t>No mass</a:t>
            </a:r>
            <a:endParaRPr lang="en-US" dirty="0"/>
          </a:p>
        </p:txBody>
      </p:sp>
      <p:sp>
        <p:nvSpPr>
          <p:cNvPr id="4" name="Text Placeholder 3"/>
          <p:cNvSpPr>
            <a:spLocks noGrp="1"/>
          </p:cNvSpPr>
          <p:nvPr>
            <p:ph type="body" sz="half" idx="3"/>
          </p:nvPr>
        </p:nvSpPr>
        <p:spPr/>
        <p:txBody>
          <a:bodyPr/>
          <a:lstStyle/>
          <a:p>
            <a:r>
              <a:rPr lang="en-US" dirty="0" smtClean="0"/>
              <a:t>With mass</a:t>
            </a:r>
            <a:endParaRPr lang="en-US" dirty="0"/>
          </a:p>
        </p:txBody>
      </p:sp>
      <p:sp>
        <p:nvSpPr>
          <p:cNvPr id="5" name="Content Placeholder 4"/>
          <p:cNvSpPr>
            <a:spLocks noGrp="1"/>
          </p:cNvSpPr>
          <p:nvPr>
            <p:ph sz="quarter" idx="2"/>
          </p:nvPr>
        </p:nvSpPr>
        <p:spPr/>
        <p:txBody>
          <a:bodyPr/>
          <a:lstStyle/>
          <a:p>
            <a:pPr marL="0" indent="0">
              <a:buNone/>
            </a:pPr>
            <a:r>
              <a:rPr lang="en-US" dirty="0" smtClean="0"/>
              <a:t>   Snap points equally</a:t>
            </a:r>
          </a:p>
          <a:p>
            <a:pPr marL="0" indent="0">
              <a:buNone/>
            </a:pPr>
            <a:endParaRPr lang="en-US" dirty="0"/>
          </a:p>
        </p:txBody>
      </p:sp>
      <p:sp>
        <p:nvSpPr>
          <p:cNvPr id="6" name="Content Placeholder 5"/>
          <p:cNvSpPr>
            <a:spLocks noGrp="1"/>
          </p:cNvSpPr>
          <p:nvPr>
            <p:ph sz="quarter" idx="4"/>
          </p:nvPr>
        </p:nvSpPr>
        <p:spPr/>
        <p:txBody>
          <a:bodyPr/>
          <a:lstStyle/>
          <a:p>
            <a:pPr marL="0" indent="0">
              <a:buNone/>
            </a:pPr>
            <a:r>
              <a:rPr lang="en-US" dirty="0" smtClean="0"/>
              <a:t>   Weight movement by mass</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8</a:t>
            </a:fld>
            <a:endParaRPr lang="en-US" dirty="0"/>
          </a:p>
        </p:txBody>
      </p:sp>
      <mc:AlternateContent xmlns:mc="http://schemas.openxmlformats.org/markup-compatibility/2006" xmlns:a14="http://schemas.microsoft.com/office/drawing/2010/main">
        <mc:Choice Requires="a14">
          <p:sp>
            <p:nvSpPr>
              <p:cNvPr id="8" name="TextBox 7"/>
              <p:cNvSpPr txBox="1"/>
              <p:nvPr/>
            </p:nvSpPr>
            <p:spPr>
              <a:xfrm>
                <a:off x="895138" y="3088640"/>
                <a:ext cx="2407920" cy="2169889"/>
              </a:xfrm>
              <a:prstGeom prst="rect">
                <a:avLst/>
              </a:prstGeom>
              <a:noFill/>
              <a:ln w="12700">
                <a:solidFill>
                  <a:schemeClr val="tx1"/>
                </a:solidFill>
              </a:ln>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21</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1</m:t>
                          </m:r>
                        </m:sub>
                      </m:sSub>
                    </m:oMath>
                  </m:oMathPara>
                </a14:m>
                <a:endParaRPr lang="en-US" dirty="0" smtClean="0"/>
              </a:p>
              <a:p>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𝑑𝑖𝑓𝑓</m:t>
                      </m:r>
                      <m:r>
                        <a:rPr lang="en-US" i="1">
                          <a:latin typeface="Cambria Math" panose="02040503050406030204" pitchFamily="18" charset="0"/>
                        </a:rPr>
                        <m:t>=</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21</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𝑟𝑒𝑠𝑡</m:t>
                              </m:r>
                            </m:sub>
                          </m:sSub>
                        </m:num>
                        <m:den>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21</m:t>
                                  </m:r>
                                </m:sub>
                              </m:sSub>
                            </m:e>
                          </m:d>
                        </m:den>
                      </m:f>
                    </m:oMath>
                  </m:oMathPara>
                </a14:m>
                <a:endParaRPr lang="en-US" dirty="0" smtClean="0"/>
              </a:p>
              <a:p>
                <a:endParaRPr lang="en-US" dirty="0" smtClean="0"/>
              </a:p>
              <a:p>
                <a:pPr/>
                <a14:m>
                  <m:oMathPara xmlns:m="http://schemas.openxmlformats.org/officeDocument/2006/math">
                    <m:oMathParaPr>
                      <m:jc m:val="left"/>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𝐽</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21</m:t>
                          </m:r>
                        </m:sub>
                      </m:sSub>
                      <m:r>
                        <a:rPr lang="en-US" b="0" i="1" smtClean="0">
                          <a:latin typeface="Cambria Math" panose="02040503050406030204" pitchFamily="18" charset="0"/>
                        </a:rPr>
                        <m:t>∗</m:t>
                      </m:r>
                      <m:r>
                        <a:rPr lang="en-US" b="0" i="1" smtClean="0">
                          <a:latin typeface="Cambria Math" panose="02040503050406030204" pitchFamily="18" charset="0"/>
                        </a:rPr>
                        <m:t>𝑑𝑖𝑓𝑓</m:t>
                      </m:r>
                    </m:oMath>
                  </m:oMathPara>
                </a14:m>
                <a:endParaRPr lang="en-US" dirty="0" smtClean="0"/>
              </a:p>
              <a:p>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0.5∗</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𝐽</m:t>
                          </m:r>
                        </m:e>
                      </m:acc>
                    </m:oMath>
                  </m:oMathPara>
                </a14:m>
                <a:endParaRPr lang="en-US" b="0"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0.5∗</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𝐽</m:t>
                          </m:r>
                        </m:e>
                      </m:acc>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895138" y="3088640"/>
                <a:ext cx="2407920" cy="2169889"/>
              </a:xfrm>
              <a:prstGeom prst="rect">
                <a:avLst/>
              </a:prstGeom>
              <a:blipFill rotWithShape="0">
                <a:blip r:embed="rId3"/>
                <a:stretch>
                  <a:fillRect l="-252" t="-3631" b="-559"/>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521663" y="3088640"/>
                <a:ext cx="3107902" cy="2127314"/>
              </a:xfrm>
              <a:prstGeom prst="rect">
                <a:avLst/>
              </a:prstGeom>
              <a:noFill/>
              <a:ln w="12700">
                <a:solidFill>
                  <a:schemeClr val="tx1"/>
                </a:solidFill>
              </a:ln>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21</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1</m:t>
                          </m:r>
                        </m:sub>
                      </m:sSub>
                    </m:oMath>
                  </m:oMathPara>
                </a14:m>
                <a:endParaRPr lang="en-US" dirty="0" smtClean="0"/>
              </a:p>
              <a:p>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𝑑𝑖𝑓𝑓</m:t>
                      </m:r>
                      <m:r>
                        <a:rPr lang="en-US" i="1">
                          <a:latin typeface="Cambria Math" panose="02040503050406030204" pitchFamily="18" charset="0"/>
                        </a:rPr>
                        <m:t>=</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21</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𝑟𝑒𝑠𝑡</m:t>
                              </m:r>
                            </m:sub>
                          </m:sSub>
                        </m:num>
                        <m:den>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21</m:t>
                                  </m:r>
                                </m:sub>
                              </m:sSub>
                            </m:e>
                          </m:d>
                          <m:r>
                            <a:rPr lang="en-US" i="1">
                              <a:latin typeface="Cambria Math" panose="02040503050406030204" pitchFamily="18" charset="0"/>
                            </a:rPr>
                            <m:t>∗</m:t>
                          </m:r>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𝑚</m:t>
                                  </m:r>
                                </m:e>
                                <m:sub>
                                  <m:r>
                                    <a:rPr lang="en-US" i="1">
                                      <a:latin typeface="Cambria Math" panose="02040503050406030204" pitchFamily="18" charset="0"/>
                                    </a:rPr>
                                    <m:t>1</m:t>
                                  </m:r>
                                </m:sub>
                                <m:sup>
                                  <m:r>
                                    <a:rPr lang="en-US" i="1">
                                      <a:latin typeface="Cambria Math" panose="02040503050406030204" pitchFamily="18" charset="0"/>
                                    </a:rPr>
                                    <m:t>−1</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𝑚</m:t>
                                  </m:r>
                                </m:e>
                                <m:sub>
                                  <m:r>
                                    <a:rPr lang="en-US" i="1">
                                      <a:latin typeface="Cambria Math" panose="02040503050406030204" pitchFamily="18" charset="0"/>
                                    </a:rPr>
                                    <m:t>2</m:t>
                                  </m:r>
                                </m:sub>
                                <m:sup>
                                  <m:r>
                                    <a:rPr lang="en-US" i="1">
                                      <a:latin typeface="Cambria Math" panose="02040503050406030204" pitchFamily="18" charset="0"/>
                                    </a:rPr>
                                    <m:t>−1</m:t>
                                  </m:r>
                                </m:sup>
                              </m:sSubSup>
                            </m:e>
                          </m:d>
                        </m:den>
                      </m:f>
                    </m:oMath>
                  </m:oMathPara>
                </a14:m>
                <a:endParaRPr lang="en-US" dirty="0" smtClean="0"/>
              </a:p>
              <a:p>
                <a:endParaRPr lang="en-US" dirty="0" smtClean="0"/>
              </a:p>
              <a:p>
                <a:pPr marL="0" lvl="1"/>
                <a14:m>
                  <m:oMathPara xmlns:m="http://schemas.openxmlformats.org/officeDocument/2006/math">
                    <m:oMathParaPr>
                      <m:jc m:val="left"/>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𝑗</m:t>
                          </m:r>
                        </m:e>
                      </m:acc>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21</m:t>
                          </m:r>
                        </m:sub>
                      </m:sSub>
                      <m:r>
                        <a:rPr lang="en-US" i="1">
                          <a:latin typeface="Cambria Math" panose="02040503050406030204" pitchFamily="18" charset="0"/>
                        </a:rPr>
                        <m:t>∗</m:t>
                      </m:r>
                      <m:r>
                        <a:rPr lang="en-US" i="1">
                          <a:latin typeface="Cambria Math" panose="02040503050406030204" pitchFamily="18" charset="0"/>
                        </a:rPr>
                        <m:t>𝑑𝑖𝑓𝑓</m:t>
                      </m:r>
                    </m:oMath>
                  </m:oMathPara>
                </a14:m>
                <a:endParaRPr lang="en-US" dirty="0" smtClean="0"/>
              </a:p>
              <a:p>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1</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𝑚</m:t>
                          </m:r>
                        </m:e>
                        <m:sub>
                          <m:r>
                            <a:rPr lang="en-US" i="1">
                              <a:latin typeface="Cambria Math" panose="02040503050406030204" pitchFamily="18" charset="0"/>
                            </a:rPr>
                            <m:t>1</m:t>
                          </m:r>
                        </m:sub>
                        <m:sup>
                          <m:r>
                            <a:rPr lang="en-US" i="1">
                              <a:latin typeface="Cambria Math" panose="02040503050406030204" pitchFamily="18" charset="0"/>
                            </a:rPr>
                            <m:t>−1</m:t>
                          </m:r>
                        </m:sup>
                      </m:sSubSup>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𝑗</m:t>
                          </m:r>
                        </m:e>
                      </m:acc>
                    </m:oMath>
                  </m:oMathPara>
                </a14:m>
                <a:endParaRPr lang="en-US" dirty="0" smtClean="0"/>
              </a:p>
              <a:p>
                <a:pPr marL="0" lvl="1"/>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2</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𝑚</m:t>
                          </m:r>
                        </m:e>
                        <m:sub>
                          <m:r>
                            <a:rPr lang="en-US" b="0" i="1" smtClean="0">
                              <a:latin typeface="Cambria Math" panose="02040503050406030204" pitchFamily="18" charset="0"/>
                            </a:rPr>
                            <m:t>2</m:t>
                          </m:r>
                        </m:sub>
                        <m:sup>
                          <m:r>
                            <a:rPr lang="en-US" i="1">
                              <a:latin typeface="Cambria Math" panose="02040503050406030204" pitchFamily="18" charset="0"/>
                            </a:rPr>
                            <m:t>−1</m:t>
                          </m:r>
                        </m:sup>
                      </m:sSubSup>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𝑗</m:t>
                          </m:r>
                        </m:e>
                      </m:acc>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6521663" y="3088640"/>
                <a:ext cx="3107902" cy="2127314"/>
              </a:xfrm>
              <a:prstGeom prst="rect">
                <a:avLst/>
              </a:prstGeom>
              <a:blipFill rotWithShape="0">
                <a:blip r:embed="rId4"/>
                <a:stretch>
                  <a:fillRect l="-391" t="-3704"/>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525520" y="5986900"/>
                <a:ext cx="3688080" cy="369332"/>
              </a:xfrm>
              <a:prstGeom prst="rect">
                <a:avLst/>
              </a:prstGeom>
              <a:noFill/>
            </p:spPr>
            <p:txBody>
              <a:bodyPr wrap="square" rtlCol="0">
                <a:spAutoFit/>
              </a:bodyPr>
              <a:lstStyle/>
              <a:p>
                <a:r>
                  <a:rPr lang="en-US" b="0" dirty="0" smtClean="0"/>
                  <a:t>*</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𝑟𝑒𝑠𝑡</m:t>
                        </m:r>
                      </m:sub>
                    </m:sSub>
                  </m:oMath>
                </a14:m>
                <a:r>
                  <a:rPr lang="en-US" dirty="0" smtClean="0"/>
                  <a:t> is the rest length of the spring</a:t>
                </a:r>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3525520" y="5986900"/>
                <a:ext cx="3688080" cy="369332"/>
              </a:xfrm>
              <a:prstGeom prst="rect">
                <a:avLst/>
              </a:prstGeom>
              <a:blipFill rotWithShape="0">
                <a:blip r:embed="rId5"/>
                <a:stretch>
                  <a:fillRect l="-1322" t="-8197" r="-1488" b="-24590"/>
                </a:stretch>
              </a:blipFill>
            </p:spPr>
            <p:txBody>
              <a:bodyPr/>
              <a:lstStyle/>
              <a:p>
                <a:r>
                  <a:rPr lang="en-US">
                    <a:noFill/>
                  </a:rPr>
                  <a:t> </a:t>
                </a:r>
              </a:p>
            </p:txBody>
          </p:sp>
        </mc:Fallback>
      </mc:AlternateContent>
    </p:spTree>
    <p:extLst>
      <p:ext uri="{BB962C8B-B14F-4D97-AF65-F5344CB8AC3E}">
        <p14:creationId xmlns:p14="http://schemas.microsoft.com/office/powerpoint/2010/main" val="974989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 constraints</a:t>
            </a:r>
            <a:endParaRPr lang="en-US" dirty="0"/>
          </a:p>
        </p:txBody>
      </p:sp>
      <p:sp>
        <p:nvSpPr>
          <p:cNvPr id="3" name="Content Placeholder 2"/>
          <p:cNvSpPr>
            <a:spLocks noGrp="1"/>
          </p:cNvSpPr>
          <p:nvPr>
            <p:ph idx="1"/>
          </p:nvPr>
        </p:nvSpPr>
        <p:spPr/>
        <p:txBody>
          <a:bodyPr/>
          <a:lstStyle/>
          <a:p>
            <a:pPr marL="0" indent="0">
              <a:buNone/>
            </a:pPr>
            <a:r>
              <a:rPr lang="en-US" dirty="0" smtClean="0"/>
              <a:t>Simple to turn infinite stiffness spring to soft spring</a:t>
            </a:r>
          </a:p>
          <a:p>
            <a:pPr marL="393192" lvl="1" indent="0">
              <a:buNone/>
            </a:pPr>
            <a:r>
              <a:rPr lang="en-US" dirty="0" smtClean="0"/>
              <a:t>Solve a percent</a:t>
            </a:r>
          </a:p>
          <a:p>
            <a:pPr marL="274320" lvl="1" indent="-274320">
              <a:buClr>
                <a:schemeClr val="accent3"/>
              </a:buClr>
              <a:buSzPct val="95000"/>
            </a:pPr>
            <a:endParaRPr lang="en-US" dirty="0" smtClean="0"/>
          </a:p>
          <a:p>
            <a:pPr marL="274320" lvl="1" indent="-274320">
              <a:buClr>
                <a:schemeClr val="accent3"/>
              </a:buClr>
              <a:buSzPct val="95000"/>
            </a:pPr>
            <a:endParaRPr lang="en-US" dirty="0"/>
          </a:p>
          <a:p>
            <a:pPr marL="274320" lvl="1" indent="-274320">
              <a:buClr>
                <a:schemeClr val="accent3"/>
              </a:buClr>
              <a:buSzPct val="95000"/>
            </a:pPr>
            <a:endParaRPr lang="en-US" dirty="0" smtClean="0"/>
          </a:p>
          <a:p>
            <a:pPr marL="0" indent="0">
              <a:buNone/>
            </a:pPr>
            <a:endParaRPr lang="en-US" dirty="0"/>
          </a:p>
          <a:p>
            <a:pPr marL="0" indent="0">
              <a:buNone/>
            </a:pPr>
            <a:r>
              <a:rPr lang="en-US" dirty="0" smtClean="0"/>
              <a:t>Can also solve fewer iterations</a:t>
            </a:r>
            <a:endParaRPr lang="en-US" dirty="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1046480" y="2966720"/>
                <a:ext cx="3423920" cy="369332"/>
              </a:xfrm>
              <a:prstGeom prst="rect">
                <a:avLst/>
              </a:prstGeom>
              <a:noFill/>
              <a:ln w="12700">
                <a:solidFill>
                  <a:schemeClr val="tx1"/>
                </a:solidFill>
              </a:ln>
            </p:spPr>
            <p:txBody>
              <a:bodyPr wrap="square" rtlCol="0">
                <a:spAutoFit/>
              </a:bodyPr>
              <a:lstStyle/>
              <a:p>
                <a:pPr marL="274320" lvl="1" indent="-274320">
                  <a:buClr>
                    <a:schemeClr val="accent3"/>
                  </a:buClr>
                  <a:buSzPct val="95000"/>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𝑗</m:t>
                          </m:r>
                        </m:e>
                      </m:acc>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21</m:t>
                          </m:r>
                        </m:sub>
                      </m:sSub>
                      <m:r>
                        <a:rPr lang="en-US" i="1">
                          <a:latin typeface="Cambria Math" panose="02040503050406030204" pitchFamily="18" charset="0"/>
                        </a:rPr>
                        <m:t>∗</m:t>
                      </m:r>
                      <m:r>
                        <a:rPr lang="en-US" i="1">
                          <a:latin typeface="Cambria Math" panose="02040503050406030204" pitchFamily="18" charset="0"/>
                        </a:rPr>
                        <m:t>𝑑𝑖𝑓𝑓</m:t>
                      </m:r>
                      <m:r>
                        <a:rPr lang="en-US" i="1">
                          <a:latin typeface="Cambria Math" panose="02040503050406030204" pitchFamily="18" charset="0"/>
                        </a:rPr>
                        <m:t>∗</m:t>
                      </m:r>
                      <m:r>
                        <a:rPr lang="en-US" b="0" i="1" smtClean="0">
                          <a:latin typeface="Cambria Math" panose="02040503050406030204" pitchFamily="18" charset="0"/>
                        </a:rPr>
                        <m:t>𝑓𝑟𝑎𝑐𝑡𝑖𝑜𝑛</m:t>
                      </m:r>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046480" y="2966720"/>
                <a:ext cx="3423920" cy="369332"/>
              </a:xfrm>
              <a:prstGeom prst="rect">
                <a:avLst/>
              </a:prstGeom>
              <a:blipFill rotWithShape="0">
                <a:blip r:embed="rId3"/>
                <a:stretch>
                  <a:fillRect t="-20968" b="-11290"/>
                </a:stretch>
              </a:blipFill>
              <a:ln w="1270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22288360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719</TotalTime>
  <Words>2529</Words>
  <Application>Microsoft Office PowerPoint</Application>
  <PresentationFormat>Widescreen</PresentationFormat>
  <Paragraphs>257</Paragraphs>
  <Slides>20</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Cambria Math</vt:lpstr>
      <vt:lpstr>Consolas</vt:lpstr>
      <vt:lpstr>Constantia</vt:lpstr>
      <vt:lpstr>Wingdings</vt:lpstr>
      <vt:lpstr>Wingdings 2</vt:lpstr>
      <vt:lpstr>Flow</vt:lpstr>
      <vt:lpstr>Deformables  Jakobsen Constraints</vt:lpstr>
      <vt:lpstr>Deformable Objects</vt:lpstr>
      <vt:lpstr>Deformable Objects</vt:lpstr>
      <vt:lpstr>Deformables – Two Main Types</vt:lpstr>
      <vt:lpstr>Jakobsen Constraints</vt:lpstr>
      <vt:lpstr>Detour – Verlet Integration</vt:lpstr>
      <vt:lpstr>Jakobsen Constraints</vt:lpstr>
      <vt:lpstr>Distance Constraint Solving</vt:lpstr>
      <vt:lpstr>Soft constraints</vt:lpstr>
      <vt:lpstr>Collision Resolution</vt:lpstr>
      <vt:lpstr>Restitution</vt:lpstr>
      <vt:lpstr>Friction</vt:lpstr>
      <vt:lpstr>Surface Collision</vt:lpstr>
      <vt:lpstr>Rigid Bodies</vt:lpstr>
      <vt:lpstr>Articulated Bodies</vt:lpstr>
      <vt:lpstr>System Update</vt:lpstr>
      <vt:lpstr>Jakobsen System</vt:lpstr>
      <vt:lpstr>Structures</vt:lpstr>
      <vt:lpstr>Questions?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Finite Element method</dc:title>
  <dc:creator>Joshua Davis</dc:creator>
  <cp:lastModifiedBy>Joshua Davis</cp:lastModifiedBy>
  <cp:revision>65</cp:revision>
  <dcterms:created xsi:type="dcterms:W3CDTF">2013-02-24T01:12:40Z</dcterms:created>
  <dcterms:modified xsi:type="dcterms:W3CDTF">2013-11-18T06:23:14Z</dcterms:modified>
</cp:coreProperties>
</file>