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4"/>
  </p:notesMasterIdLst>
  <p:sldIdLst>
    <p:sldId id="256" r:id="rId2"/>
    <p:sldId id="260" r:id="rId3"/>
    <p:sldId id="257" r:id="rId4"/>
    <p:sldId id="274" r:id="rId5"/>
    <p:sldId id="275" r:id="rId6"/>
    <p:sldId id="276" r:id="rId7"/>
    <p:sldId id="277" r:id="rId8"/>
    <p:sldId id="278" r:id="rId9"/>
    <p:sldId id="279" r:id="rId10"/>
    <p:sldId id="280" r:id="rId11"/>
    <p:sldId id="281" r:id="rId12"/>
    <p:sldId id="282" r:id="rId13"/>
    <p:sldId id="265" r:id="rId14"/>
    <p:sldId id="261" r:id="rId15"/>
    <p:sldId id="263" r:id="rId16"/>
    <p:sldId id="266" r:id="rId17"/>
    <p:sldId id="258" r:id="rId18"/>
    <p:sldId id="264" r:id="rId19"/>
    <p:sldId id="267" r:id="rId20"/>
    <p:sldId id="262" r:id="rId21"/>
    <p:sldId id="268"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850" autoAdjust="0"/>
  </p:normalViewPr>
  <p:slideViewPr>
    <p:cSldViewPr snapToGrid="0">
      <p:cViewPr varScale="1">
        <p:scale>
          <a:sx n="81" d="100"/>
          <a:sy n="81" d="100"/>
        </p:scale>
        <p:origin x="16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40D12-21B8-448C-98F8-C56364A984B6}" type="datetimeFigureOut">
              <a:rPr lang="en-US" smtClean="0"/>
              <a:t>11/26/2013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DAAB-73BE-4C91-9C57-7661AD5252A4}" type="slidenum">
              <a:rPr lang="en-US" smtClean="0"/>
              <a:t>‹#›</a:t>
            </a:fld>
            <a:endParaRPr lang="en-US"/>
          </a:p>
        </p:txBody>
      </p:sp>
    </p:spTree>
    <p:extLst>
      <p:ext uri="{BB962C8B-B14F-4D97-AF65-F5344CB8AC3E}">
        <p14:creationId xmlns:p14="http://schemas.microsoft.com/office/powerpoint/2010/main" val="325150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a:t>
            </a:r>
            <a:r>
              <a:rPr lang="en-US" baseline="0" dirty="0" smtClean="0"/>
              <a:t> idea in a spring mass-aggregate model is to have a collection of nodal points connected by springs. The mass of the entire object is lumped into these nodal points and the springs are used to enforce the shape of the object. Generally speaking, a triangle mesh is made at the surface for collision, rendering etc…</a:t>
            </a:r>
          </a:p>
          <a:p>
            <a:r>
              <a:rPr lang="en-US" baseline="0" dirty="0" smtClean="0"/>
              <a:t>The most common use of this is with cloth simulation. Spring mass-aggregates are still the dominant model of this despite more sophisticated methods due mainly to speed and believability. Soft bodies are an easy extension to the core spring-mass aggregate model.</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2</a:t>
            </a:fld>
            <a:endParaRPr lang="en-US"/>
          </a:p>
        </p:txBody>
      </p:sp>
    </p:spTree>
    <p:extLst>
      <p:ext uri="{BB962C8B-B14F-4D97-AF65-F5344CB8AC3E}">
        <p14:creationId xmlns:p14="http://schemas.microsoft.com/office/powerpoint/2010/main" val="133285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having these different error terms is all fine and dandy,</a:t>
                </a:r>
                <a:r>
                  <a:rPr lang="en-US" baseline="0" dirty="0" smtClean="0"/>
                  <a:t> but what does that mean to us. Well first note, this is a difference of 2 orders of magnitude. That’s a huge difference in error! Just think real quick, </a:t>
                </a:r>
                <a14:m>
                  <m:oMath xmlns:m="http://schemas.openxmlformats.org/officeDocument/2006/math">
                    <m:sSup>
                      <m:sSupPr>
                        <m:ctrlPr>
                          <a:rPr lang="en-US" b="0" i="1" baseline="0" smtClean="0">
                            <a:latin typeface="Cambria Math" panose="02040503050406030204" pitchFamily="18" charset="0"/>
                          </a:rPr>
                        </m:ctrlPr>
                      </m:sSupPr>
                      <m:e>
                        <m:d>
                          <m:dPr>
                            <m:ctrlPr>
                              <a:rPr lang="en-US" b="0" i="1" baseline="0" smtClean="0">
                                <a:latin typeface="Cambria Math" panose="02040503050406030204" pitchFamily="18" charset="0"/>
                              </a:rPr>
                            </m:ctrlPr>
                          </m:dPr>
                          <m:e>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60</m:t>
                                </m:r>
                              </m:den>
                            </m:f>
                          </m:e>
                        </m:d>
                      </m:e>
                      <m:sup>
                        <m:r>
                          <a:rPr lang="en-US" b="0" i="1" baseline="0" smtClean="0">
                            <a:latin typeface="Cambria Math" panose="02040503050406030204" pitchFamily="18" charset="0"/>
                          </a:rPr>
                          <m:t>2</m:t>
                        </m:r>
                      </m:sup>
                    </m:sSup>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3600</m:t>
                        </m:r>
                      </m:den>
                    </m:f>
                  </m:oMath>
                </a14:m>
                <a:r>
                  <a:rPr lang="en-US" dirty="0" smtClean="0"/>
                  <a:t>. This means if</a:t>
                </a:r>
                <a:r>
                  <a:rPr lang="en-US" baseline="0" dirty="0" smtClean="0"/>
                  <a:t> error shows up in 1 minute in Verlet (3600 seconds) then it’ll show up in only 1 frame in Euler. If you add a small amount of damping into the system Verlet won’t explode. Euler can explode instantly without being overly damped.</a:t>
                </a:r>
              </a:p>
              <a:p>
                <a:endParaRPr lang="en-US" baseline="0" dirty="0" smtClean="0"/>
              </a:p>
              <a:p>
                <a:r>
                  <a:rPr lang="en-US" baseline="0" dirty="0" smtClean="0"/>
                  <a:t>Despite all this, semi-implicit Euler is probably the most commonly used integration technique in the industry right now. Just keep this all in mind when making a game. You might have a game that needs to accurately model non-constant acceleration (such as a planet simulation) and Verlet will be the best option.</a:t>
                </a:r>
              </a:p>
              <a:p>
                <a:endParaRPr lang="en-US" baseline="0" dirty="0" smtClean="0"/>
              </a:p>
              <a:p>
                <a:r>
                  <a:rPr lang="en-US" baseline="0" dirty="0" smtClean="0"/>
                  <a:t>There are other techniques for integration I won’t go into such as the </a:t>
                </a:r>
                <a:r>
                  <a:rPr lang="en-US" baseline="0" dirty="0" err="1" smtClean="0"/>
                  <a:t>Runge-Kutta</a:t>
                </a:r>
                <a:r>
                  <a:rPr lang="en-US" baseline="0" dirty="0" smtClean="0"/>
                  <a:t> methods. Don’t worry about them now, just know later that RK4 is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𝑡</m:t>
                            </m:r>
                          </m:e>
                          <m:sup>
                            <m:r>
                              <a:rPr lang="en-US" b="0" i="1" baseline="0" smtClean="0">
                                <a:latin typeface="Cambria Math" panose="02040503050406030204" pitchFamily="18" charset="0"/>
                              </a:rPr>
                              <m:t>5</m:t>
                            </m:r>
                          </m:sup>
                        </m:sSup>
                      </m:e>
                    </m:d>
                  </m:oMath>
                </a14:m>
                <a:r>
                  <a:rPr lang="en-US" dirty="0" smtClean="0"/>
                  <a:t>, but it’s a lot more work.</a:t>
                </a:r>
                <a:endParaRPr lang="en-US" dirty="0"/>
              </a:p>
            </p:txBody>
          </p:sp>
        </mc:Choice>
        <mc:Fallback xmlns="">
          <p:sp>
            <p:nvSpPr>
              <p:cNvPr id="3" name="Notes Placeholder 2"/>
              <p:cNvSpPr>
                <a:spLocks noGrp="1"/>
              </p:cNvSpPr>
              <p:nvPr>
                <p:ph type="body" idx="1"/>
              </p:nvPr>
            </p:nvSpPr>
            <p:spPr/>
            <p:txBody>
              <a:bodyPr/>
              <a:lstStyle/>
              <a:p>
                <a:r>
                  <a:rPr lang="en-US" dirty="0" smtClean="0"/>
                  <a:t>So having these different error terms is all fine and dandy,</a:t>
                </a:r>
                <a:r>
                  <a:rPr lang="en-US" baseline="0" dirty="0" smtClean="0"/>
                  <a:t> but what does that mean to us. Well first note, this is a difference of 2 orders of magnitude. That’s a huge difference in error! Just think real quick, </a:t>
                </a:r>
                <a:r>
                  <a:rPr lang="en-US" b="0" i="0" baseline="0" smtClean="0">
                    <a:latin typeface="Cambria Math" panose="02040503050406030204" pitchFamily="18" charset="0"/>
                  </a:rPr>
                  <a:t>(1/60)^2=1/3600</a:t>
                </a:r>
                <a:r>
                  <a:rPr lang="en-US" dirty="0" smtClean="0"/>
                  <a:t>. This means if</a:t>
                </a:r>
                <a:r>
                  <a:rPr lang="en-US" baseline="0" dirty="0" smtClean="0"/>
                  <a:t> error shows up in 1 minute in Verlet (3600 seconds) then it’ll show up in only 1 frame in Euler. If you add a small amount of damping into the system Verlet won’t explode. Euler can explode instantly or have to be overly damped.</a:t>
                </a:r>
              </a:p>
              <a:p>
                <a:endParaRPr lang="en-US" baseline="0" dirty="0" smtClean="0"/>
              </a:p>
              <a:p>
                <a:r>
                  <a:rPr lang="en-US" baseline="0" dirty="0" smtClean="0"/>
                  <a:t>Despite all this, Semi-implicit Euler is probably the most commonly used integration technique in the industry right now. Just keep this all in mind when making a game. You might have a game that needs to accurately model non-constant acceleration (such as a planet simulation) and Verlet will make a ton of sense.</a:t>
                </a:r>
              </a:p>
              <a:p>
                <a:endParaRPr lang="en-US" baseline="0" dirty="0" smtClean="0"/>
              </a:p>
              <a:p>
                <a:r>
                  <a:rPr lang="en-US" baseline="0" dirty="0" smtClean="0"/>
                  <a:t>There are other techniques for integration I won’t go into such as the </a:t>
                </a:r>
                <a:r>
                  <a:rPr lang="en-US" baseline="0" dirty="0" err="1" smtClean="0"/>
                  <a:t>Runge-Kutta</a:t>
                </a:r>
                <a:r>
                  <a:rPr lang="en-US" baseline="0" dirty="0" smtClean="0"/>
                  <a:t> methods. Don’t worry about them now, just know later that RK4 is </a:t>
                </a:r>
                <a:r>
                  <a:rPr lang="en-US" b="0" i="0" baseline="0" smtClean="0">
                    <a:latin typeface="Cambria Math" panose="02040503050406030204" pitchFamily="18" charset="0"/>
                  </a:rPr>
                  <a:t>𝑂(𝑡^5 )</a:t>
                </a:r>
                <a:r>
                  <a:rPr lang="en-US" dirty="0" smtClean="0"/>
                  <a:t>, but it’s a lot more work.</a:t>
                </a:r>
                <a:endParaRPr lang="en-US" dirty="0"/>
              </a:p>
            </p:txBody>
          </p:sp>
        </mc:Fallback>
      </mc:AlternateContent>
      <p:sp>
        <p:nvSpPr>
          <p:cNvPr id="4" name="Slide Number Placeholder 3"/>
          <p:cNvSpPr>
            <a:spLocks noGrp="1"/>
          </p:cNvSpPr>
          <p:nvPr>
            <p:ph type="sldNum" sz="quarter" idx="10"/>
          </p:nvPr>
        </p:nvSpPr>
        <p:spPr/>
        <p:txBody>
          <a:bodyPr/>
          <a:lstStyle/>
          <a:p>
            <a:fld id="{6A71DAAB-73BE-4C91-9C57-7661AD5252A4}" type="slidenum">
              <a:rPr lang="en-US" smtClean="0"/>
              <a:t>11</a:t>
            </a:fld>
            <a:endParaRPr lang="en-US"/>
          </a:p>
        </p:txBody>
      </p:sp>
    </p:spTree>
    <p:extLst>
      <p:ext uri="{BB962C8B-B14F-4D97-AF65-F5344CB8AC3E}">
        <p14:creationId xmlns:p14="http://schemas.microsoft.com/office/powerpoint/2010/main" val="16320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back to modeling cloth. One simple effect that is commonly used with cloth is</a:t>
            </a:r>
            <a:r>
              <a:rPr lang="en-US" baseline="0" dirty="0" smtClean="0"/>
              <a:t> wind. </a:t>
            </a:r>
            <a:r>
              <a:rPr lang="en-US" dirty="0" smtClean="0"/>
              <a:t>Wind can easily be approximated</a:t>
            </a:r>
            <a:r>
              <a:rPr lang="en-US" baseline="0" dirty="0" smtClean="0"/>
              <a:t> by applying a force based upon how much surface of a triangle the wind sees. We can approximate how close to parallel the wind and normal of the triangle is using the dot product (make sure to take care of your sign). This allows us to apply a percentage of the wind based upon the triangle’s current area.</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12</a:t>
            </a:fld>
            <a:endParaRPr lang="en-US"/>
          </a:p>
        </p:txBody>
      </p:sp>
    </p:spTree>
    <p:extLst>
      <p:ext uri="{BB962C8B-B14F-4D97-AF65-F5344CB8AC3E}">
        <p14:creationId xmlns:p14="http://schemas.microsoft.com/office/powerpoint/2010/main" val="185638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update loop</a:t>
            </a:r>
            <a:r>
              <a:rPr lang="en-US" baseline="0" dirty="0" smtClean="0"/>
              <a:t> is quite simple for springs (especially since collision detection/resolution is ignored here). Basically accumulate global forces then solve for the internal forces (springs). Finally integrate (I depicted semi-implicit Euler here).</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13</a:t>
            </a:fld>
            <a:endParaRPr lang="en-US"/>
          </a:p>
        </p:txBody>
      </p:sp>
    </p:spTree>
    <p:extLst>
      <p:ext uri="{BB962C8B-B14F-4D97-AF65-F5344CB8AC3E}">
        <p14:creationId xmlns:p14="http://schemas.microsoft.com/office/powerpoint/2010/main" val="1204340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that’s basically all you need to know to make a spring system:</a:t>
            </a:r>
            <a:r>
              <a:rPr lang="en-US" baseline="0" dirty="0" smtClean="0"/>
              <a:t> integration and forces. But how should you structure your mesh to make a cloth. There is a standard structure used for cloths that gets the best response with the fewest number of springs. First you have structural springs that are in-between adjacent nodes. Then there are shear springs that are the diagonals. Finally there are bend springs, these connect a node 2 spaces (or 2 jumps via structure springs) away.</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14</a:t>
            </a:fld>
            <a:endParaRPr lang="en-US"/>
          </a:p>
        </p:txBody>
      </p:sp>
    </p:spTree>
    <p:extLst>
      <p:ext uri="{BB962C8B-B14F-4D97-AF65-F5344CB8AC3E}">
        <p14:creationId xmlns:p14="http://schemas.microsoft.com/office/powerpoint/2010/main" val="74038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that’s creating a cloth, how can we extend this to more generic shapes.</a:t>
            </a:r>
            <a:r>
              <a:rPr lang="en-US" baseline="0" dirty="0" smtClean="0"/>
              <a:t> Cloth has a very specific structure (structure, shear, bend), but what if we want a triangle mesh for a character? One simple way to connect a mesh is by building a graph that determines how many edges are required to get from one node to another. Two nodes are connected with springs if they are within a certain number of jumps. Above shows only 1 jump (the mesh itself).</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15</a:t>
            </a:fld>
            <a:endParaRPr lang="en-US"/>
          </a:p>
        </p:txBody>
      </p:sp>
    </p:spTree>
    <p:extLst>
      <p:ext uri="{BB962C8B-B14F-4D97-AF65-F5344CB8AC3E}">
        <p14:creationId xmlns:p14="http://schemas.microsoft.com/office/powerpoint/2010/main" val="354269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of course can be extended many levels to get stiffer spring systems.</a:t>
            </a:r>
            <a:r>
              <a:rPr lang="en-US" baseline="0" dirty="0" smtClean="0"/>
              <a:t> However, note that at 2 jumps the resulting mesh is close to equivalent to the spring’s structure, shear and bend springs (bend springs will connect things 2 diagonals away). You can keep extending this to get stiffer systems, however remember that too stiff (and unsolvable) of a system will explode.</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16</a:t>
            </a:fld>
            <a:endParaRPr lang="en-US"/>
          </a:p>
        </p:txBody>
      </p:sp>
    </p:spTree>
    <p:extLst>
      <p:ext uri="{BB962C8B-B14F-4D97-AF65-F5344CB8AC3E}">
        <p14:creationId xmlns:p14="http://schemas.microsoft.com/office/powerpoint/2010/main" val="1519281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connecting more</a:t>
            </a:r>
            <a:r>
              <a:rPr lang="en-US" baseline="0" dirty="0" smtClean="0"/>
              <a:t> and more springs together to get a more rigid structure doesn’t always work. In particular, nothing is actually enforcing the volume of the shape (inversions can happen, etc…). One small addition that does preserve volume is pressure model soft bodies. An extra force is added to every node that keeps the object inflated. This force is based upon the area of the triangle, the volume encased by the body and the triangle normal. There is also a </a:t>
            </a:r>
            <a:r>
              <a:rPr lang="en-US" baseline="0" dirty="0" err="1" smtClean="0"/>
              <a:t>tweakable</a:t>
            </a:r>
            <a:r>
              <a:rPr lang="en-US" baseline="0" dirty="0" smtClean="0"/>
              <a:t> constant to change the pressure of the body.</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17</a:t>
            </a:fld>
            <a:endParaRPr lang="en-US"/>
          </a:p>
        </p:txBody>
      </p:sp>
    </p:spTree>
    <p:extLst>
      <p:ext uri="{BB962C8B-B14F-4D97-AF65-F5344CB8AC3E}">
        <p14:creationId xmlns:p14="http://schemas.microsoft.com/office/powerpoint/2010/main" val="213807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way to calculate the volume within the</a:t>
            </a:r>
            <a:r>
              <a:rPr lang="en-US" baseline="0" dirty="0" smtClean="0"/>
              <a:t> soft body is to just approximate it with a bounding box (or a bounding box hierarchy). This however won’t be very accurate.</a:t>
            </a:r>
          </a:p>
          <a:p>
            <a:endParaRPr lang="en-US" baseline="0" dirty="0" smtClean="0"/>
          </a:p>
          <a:p>
            <a:r>
              <a:rPr lang="en-US" baseline="0" dirty="0" smtClean="0"/>
              <a:t>It’s actually quite simple to calculate the exact volume of any (concave included) mesh using the Gauss-Green Theorem.</a:t>
            </a:r>
            <a:endParaRPr lang="en-US" dirty="0" smtClean="0"/>
          </a:p>
          <a:p>
            <a:r>
              <a:rPr lang="en-US" dirty="0" smtClean="0"/>
              <a:t>This works due to the accumulate</a:t>
            </a:r>
            <a:r>
              <a:rPr lang="en-US" baseline="0" dirty="0" smtClean="0"/>
              <a:t> of positive and negative volume that’ll cancel out to give the exact volume (ask me for more details if you want to understand better).</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18</a:t>
            </a:fld>
            <a:endParaRPr lang="en-US"/>
          </a:p>
        </p:txBody>
      </p:sp>
    </p:spTree>
    <p:extLst>
      <p:ext uri="{BB962C8B-B14F-4D97-AF65-F5344CB8AC3E}">
        <p14:creationId xmlns:p14="http://schemas.microsoft.com/office/powerpoint/2010/main" val="115864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update loop for a</a:t>
            </a:r>
            <a:r>
              <a:rPr lang="en-US" baseline="0" dirty="0" smtClean="0"/>
              <a:t> soft body is just a simple addition. When computing our internal forces (previously just springs) we now add the pressure forces. That’s it!</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19</a:t>
            </a:fld>
            <a:endParaRPr lang="en-US"/>
          </a:p>
        </p:txBody>
      </p:sp>
    </p:spTree>
    <p:extLst>
      <p:ext uri="{BB962C8B-B14F-4D97-AF65-F5344CB8AC3E}">
        <p14:creationId xmlns:p14="http://schemas.microsoft.com/office/powerpoint/2010/main" val="4058113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few different</a:t>
            </a:r>
            <a:r>
              <a:rPr lang="en-US" baseline="0" dirty="0" smtClean="0"/>
              <a:t> ways to make soft body meshes. The same approach can always be used for generic meshes, but some specific shapes should be made carefully. In particular, a sphere has 2 main ways of being constructed. One is the standard stack and slice approach. This approach tends to not work too well, especially at the top since a lot of vertices are connected to the same top vertex.</a:t>
            </a:r>
          </a:p>
          <a:p>
            <a:r>
              <a:rPr lang="en-US" baseline="0" dirty="0" smtClean="0"/>
              <a:t>The best way to construct a sphere is with a geodesic sphere. That’s a sphere where all faces are equilateral triangles. The simplest way to construct this is to start with an icosahedron and subdivide each face into equilateral triangles. This can be done recursively for finer meshes.</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20</a:t>
            </a:fld>
            <a:endParaRPr lang="en-US"/>
          </a:p>
        </p:txBody>
      </p:sp>
    </p:spTree>
    <p:extLst>
      <p:ext uri="{BB962C8B-B14F-4D97-AF65-F5344CB8AC3E}">
        <p14:creationId xmlns:p14="http://schemas.microsoft.com/office/powerpoint/2010/main" val="154209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i="1">
                        <a:latin typeface="Cambria Math" panose="02040503050406030204" pitchFamily="18" charset="0"/>
                      </a:rPr>
                      <m:t>𝑘𝑥</m:t>
                    </m:r>
                  </m:oMath>
                </a14:m>
                <a:r>
                  <a:rPr lang="en-US" dirty="0" smtClean="0"/>
                  <a:t>, You’ve probably all seen it before. Simply stated,</a:t>
                </a:r>
                <a:r>
                  <a:rPr lang="en-US" baseline="0" dirty="0" smtClean="0"/>
                  <a:t> the force of the spring is </a:t>
                </a:r>
                <a:r>
                  <a:rPr lang="en-US" dirty="0" smtClean="0"/>
                  <a:t>proportional</a:t>
                </a:r>
                <a:r>
                  <a:rPr lang="en-US" baseline="0" dirty="0" smtClean="0"/>
                  <a:t> to the deviation from its rest length.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3d things get a bit more complicated, but not by much. Basically we need a vector for our force. Damping is also a bit more complicated than the simple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𝐹</m:t>
                        </m:r>
                      </m:e>
                    </m:acc>
                    <m:r>
                      <a:rPr lang="en-US" b="0" i="1" baseline="0" smtClean="0">
                        <a:latin typeface="Cambria Math" panose="02040503050406030204" pitchFamily="18" charset="0"/>
                      </a:rPr>
                      <m:t>=−</m:t>
                    </m:r>
                    <m:r>
                      <a:rPr lang="en-US" b="0" i="1" baseline="0" smtClean="0">
                        <a:latin typeface="Cambria Math" panose="02040503050406030204" pitchFamily="18" charset="0"/>
                      </a:rPr>
                      <m:t>𝑐</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𝑣</m:t>
                        </m:r>
                      </m:e>
                    </m:acc>
                  </m:oMath>
                </a14:m>
                <a:r>
                  <a:rPr lang="en-US" baseline="0" dirty="0" smtClean="0"/>
                  <a:t> as we only want the to calculate the velocity in the direction of the spring (hence the projection step). Also note that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𝑘</m:t>
                        </m:r>
                      </m:e>
                      <m:sub>
                        <m:r>
                          <a:rPr lang="en-US" b="0" i="1" baseline="0" smtClean="0">
                            <a:latin typeface="Cambria Math" panose="02040503050406030204" pitchFamily="18" charset="0"/>
                          </a:rPr>
                          <m:t>𝑠</m:t>
                        </m:r>
                      </m:sub>
                    </m:sSub>
                  </m:oMath>
                </a14:m>
                <a:r>
                  <a:rPr lang="en-US" baseline="0" dirty="0" smtClean="0"/>
                  <a:t> and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𝑘</m:t>
                        </m:r>
                      </m:e>
                      <m:sub>
                        <m:r>
                          <a:rPr lang="en-US" b="0" i="1" baseline="0" smtClean="0">
                            <a:latin typeface="Cambria Math" panose="02040503050406030204" pitchFamily="18" charset="0"/>
                          </a:rPr>
                          <m:t>𝑑</m:t>
                        </m:r>
                      </m:sub>
                    </m:sSub>
                  </m:oMath>
                </a14:m>
                <a:r>
                  <a:rPr lang="en-US" baseline="0" dirty="0" smtClean="0"/>
                  <a:t> are just the spring and drag coefficients that are just constants for your system.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That’s all that there is to a spring system, just calculating these forces. There are a few considerations to keep in mind.</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Springs have the stiff problem. If you try to make your springs too stiff</a:t>
                </a:r>
                <a:r>
                  <a:rPr lang="en-US" baseline="0" dirty="0" smtClean="0"/>
                  <a:t> they will explode violently. In fact, generally you’ll see bad behavior for a few frames and then you’ll see nothing. Why nothing? The spring’s exploded so much that it flies completely off the screen.</a:t>
                </a:r>
                <a:endParaRPr lang="en-US"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spring coefficients do</a:t>
                </a:r>
                <a:r>
                  <a:rPr lang="en-US" baseline="0" dirty="0" smtClean="0"/>
                  <a:t> not have intuitive units. This means it’s really hard to come up with good values. They also require constant tweaking as the same shape’s behavior will change if the underlying topology of the mesh changes even though the spring coefficient is the same.</a:t>
                </a:r>
              </a:p>
              <a:p>
                <a:pPr marL="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Unfortunately these two tend to be tied together. You try to pick good coefficients to make your springs work like you want (which is generally too stiff) and they explode. Then you slowly lower the spring coefficients to get the best you can get. There’s 2 primary ways to have stiff springs and no explosions: a better integrator and a smaller time step.</a:t>
                </a:r>
              </a:p>
            </p:txBody>
          </p:sp>
        </mc:Choice>
        <mc:Fallback xmlns="">
          <p:sp>
            <p:nvSpPr>
              <p:cNvPr id="3" name="Notes Placeholder 2"/>
              <p:cNvSpPr>
                <a:spLocks noGrp="1"/>
              </p:cNvSpPr>
              <p:nvPr>
                <p:ph type="body" idx="1"/>
              </p:nvPr>
            </p:nvSpPr>
            <p:spPr/>
            <p:txBody>
              <a:bodyPr/>
              <a:lstStyle/>
              <a:p>
                <a:r>
                  <a:rPr lang="en-US" dirty="0" smtClean="0"/>
                  <a:t>The force of a spring is proportional</a:t>
                </a:r>
                <a:r>
                  <a:rPr lang="en-US" baseline="0" dirty="0" smtClean="0"/>
                  <a:t> to the deviation from rest length and a spring coefficient. That’s the basic form of a spring’s force, the more complete vector equations are featured on the side.</a:t>
                </a:r>
              </a:p>
              <a:p>
                <a:r>
                  <a:rPr lang="en-US" baseline="0" dirty="0" smtClean="0"/>
                  <a:t>One of the root problems with springs systems is this spring coefficient </a:t>
                </a:r>
                <a:r>
                  <a:rPr lang="en-US" b="0" i="0" baseline="0" smtClean="0">
                    <a:latin typeface="Cambria Math" panose="02040503050406030204" pitchFamily="18" charset="0"/>
                  </a:rPr>
                  <a:t>𝑘_𝑠</a:t>
                </a:r>
                <a:r>
                  <a:rPr lang="en-US" dirty="0" smtClean="0"/>
                  <a:t> (also</a:t>
                </a:r>
                <a:r>
                  <a:rPr lang="en-US" baseline="0" dirty="0" smtClean="0"/>
                  <a:t> the drag coefficient </a:t>
                </a:r>
                <a:r>
                  <a:rPr lang="en-US" b="0" i="0" baseline="0" smtClean="0">
                    <a:latin typeface="Cambria Math" panose="02040503050406030204" pitchFamily="18" charset="0"/>
                  </a:rPr>
                  <a:t>𝑘_𝑑</a:t>
                </a:r>
                <a:r>
                  <a:rPr lang="en-US" baseline="0" dirty="0" smtClean="0"/>
                  <a:t>). This coefficient controls how stiff a spring is, however its units are not intuitive. They also require constant tweaking as the same shape stiffness will change if the underlying topology of the mesh changes. </a:t>
                </a:r>
                <a:endParaRPr lang="en-US" dirty="0"/>
              </a:p>
            </p:txBody>
          </p:sp>
        </mc:Fallback>
      </mc:AlternateContent>
      <p:sp>
        <p:nvSpPr>
          <p:cNvPr id="4" name="Slide Number Placeholder 3"/>
          <p:cNvSpPr>
            <a:spLocks noGrp="1"/>
          </p:cNvSpPr>
          <p:nvPr>
            <p:ph type="sldNum" sz="quarter" idx="10"/>
          </p:nvPr>
        </p:nvSpPr>
        <p:spPr/>
        <p:txBody>
          <a:bodyPr/>
          <a:lstStyle/>
          <a:p>
            <a:fld id="{6A71DAAB-73BE-4C91-9C57-7661AD5252A4}" type="slidenum">
              <a:rPr lang="en-US" smtClean="0"/>
              <a:t>3</a:t>
            </a:fld>
            <a:endParaRPr lang="en-US"/>
          </a:p>
        </p:txBody>
      </p:sp>
    </p:spTree>
    <p:extLst>
      <p:ext uri="{BB962C8B-B14F-4D97-AF65-F5344CB8AC3E}">
        <p14:creationId xmlns:p14="http://schemas.microsoft.com/office/powerpoint/2010/main" val="84030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more details</a:t>
            </a:r>
            <a:r>
              <a:rPr lang="en-US" baseline="0" dirty="0" smtClean="0"/>
              <a:t> on how to implement a spring system it is important to understand your integration techniques. There are 3 main forms of Euler integration. </a:t>
            </a:r>
          </a:p>
          <a:p>
            <a:pPr marL="228600" indent="-228600">
              <a:buFont typeface="+mj-lt"/>
              <a:buAutoNum type="arabicPeriod"/>
            </a:pPr>
            <a:r>
              <a:rPr lang="en-US" baseline="0" dirty="0" smtClean="0"/>
              <a:t>Explicit Euler uses the old position to calculate the forces for the new velocity and then uses the old velocity to calculate the new position.</a:t>
            </a:r>
          </a:p>
          <a:p>
            <a:pPr marL="228600" indent="-228600">
              <a:buFont typeface="+mj-lt"/>
              <a:buAutoNum type="arabicPeriod"/>
            </a:pPr>
            <a:r>
              <a:rPr lang="en-US" baseline="0" dirty="0" smtClean="0"/>
              <a:t>Fully implicit Euler uses the new position to calculate the forces for the new velocity and then uses the new velocity to calculate the new position. Note: This one is not really possible to do…</a:t>
            </a:r>
          </a:p>
          <a:p>
            <a:pPr marL="228600" indent="-228600">
              <a:buFont typeface="+mj-lt"/>
              <a:buAutoNum type="arabicPeriod"/>
            </a:pPr>
            <a:r>
              <a:rPr lang="en-US" baseline="0" dirty="0" smtClean="0"/>
              <a:t>Semi-implicit Euler uses the old position to calculate the forces for the new velocity and then uses the new velocity to calculate the new position.</a:t>
            </a:r>
          </a:p>
          <a:p>
            <a:pPr marL="0" indent="0">
              <a:buFont typeface="+mj-lt"/>
              <a:buNone/>
            </a:pPr>
            <a:endParaRPr lang="en-US" baseline="0" dirty="0" smtClean="0"/>
          </a:p>
          <a:p>
            <a:pPr marL="0" indent="0">
              <a:buFont typeface="+mj-lt"/>
              <a:buNone/>
            </a:pPr>
            <a:r>
              <a:rPr lang="en-US" baseline="0" dirty="0" smtClean="0"/>
              <a:t>Each of these equations have their pros and cons (like not being able to solve fully-implicit Euler…), but where do these equations even come from? I’m going to take a quick detour here to try to make sure you understand the fundamentals.</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4</a:t>
            </a:fld>
            <a:endParaRPr lang="en-US"/>
          </a:p>
        </p:txBody>
      </p:sp>
    </p:spTree>
    <p:extLst>
      <p:ext uri="{BB962C8B-B14F-4D97-AF65-F5344CB8AC3E}">
        <p14:creationId xmlns:p14="http://schemas.microsoft.com/office/powerpoint/2010/main" val="266160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Taylor series allows us to approximate </a:t>
            </a:r>
            <a:r>
              <a:rPr lang="en-US" baseline="0" dirty="0" smtClean="0"/>
              <a:t>a function at a later time. One key benefit is that it allows us to know how much error we are accumulating by knowing what order terms we are ignoring.</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5</a:t>
            </a:fld>
            <a:endParaRPr lang="en-US"/>
          </a:p>
        </p:txBody>
      </p:sp>
    </p:spTree>
    <p:extLst>
      <p:ext uri="{BB962C8B-B14F-4D97-AF65-F5344CB8AC3E}">
        <p14:creationId xmlns:p14="http://schemas.microsoft.com/office/powerpoint/2010/main" val="283004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take the simplest approximation</a:t>
            </a:r>
            <a:r>
              <a:rPr lang="en-US" baseline="0" dirty="0" smtClean="0"/>
              <a:t> to the Taylor series by stopping at the 1</a:t>
            </a:r>
            <a:r>
              <a:rPr lang="en-US" baseline="30000" dirty="0" smtClean="0"/>
              <a:t>st</a:t>
            </a:r>
            <a:r>
              <a:rPr lang="en-US" baseline="0" dirty="0" smtClean="0"/>
              <a:t> derivative. We can do the same thing for the velocity equation (Taylor series can approximate any function). Combining these two we get the ever familiar explicit Euler equation.  Note: explicit Euler has second order error.</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6</a:t>
            </a:fld>
            <a:endParaRPr lang="en-US"/>
          </a:p>
        </p:txBody>
      </p:sp>
    </p:spTree>
    <p:extLst>
      <p:ext uri="{BB962C8B-B14F-4D97-AF65-F5344CB8AC3E}">
        <p14:creationId xmlns:p14="http://schemas.microsoft.com/office/powerpoint/2010/main" val="143936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evaluate the Taylor series at any point in time, even the past. Why would we do this? It allows us to manipulate the terms in a different way and causes us to get the equation for fully-implicit Euler!</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7</a:t>
            </a:fld>
            <a:endParaRPr lang="en-US"/>
          </a:p>
        </p:txBody>
      </p:sp>
    </p:spTree>
    <p:extLst>
      <p:ext uri="{BB962C8B-B14F-4D97-AF65-F5344CB8AC3E}">
        <p14:creationId xmlns:p14="http://schemas.microsoft.com/office/powerpoint/2010/main" val="289292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small modification we can get my favorite, semi-implicit Euler. This is done by just mixing and matching the previous two. We can use an explicit step to get our new velocity and then use an implicit step (using the new velocity) to get our new position. Doing this takes no extra effort (it’s literally swapping two lines of code), but is it any better? This has the same 2</a:t>
            </a:r>
            <a:r>
              <a:rPr lang="en-US" baseline="30000" dirty="0" smtClean="0"/>
              <a:t>nd</a:t>
            </a:r>
            <a:r>
              <a:rPr lang="en-US" baseline="0" dirty="0" smtClean="0"/>
              <a:t> order error as before so it doesn’t seem any better. In some scenarios this will actually give the perfect answer as the two different error terms will cancel, but this is only in extreme cases (such as a spherical orbit).</a:t>
            </a:r>
          </a:p>
          <a:p>
            <a:endParaRPr lang="en-US" baseline="0" dirty="0" smtClean="0"/>
          </a:p>
          <a:p>
            <a:r>
              <a:rPr lang="en-US" baseline="0" dirty="0" smtClean="0"/>
              <a:t>Here’s my two cents on this: If you have constant acceleration (just gravity), this won’t matter as all the error terms fall to 0. If you do have a non-constant acceleration, this will tend to dampen the result energy (during integration) a bit while explicit will add energy. Having a small amount of damping is always a good thing! Also, I can’t think of any scenario where this will cause worse behavior.</a:t>
            </a:r>
          </a:p>
        </p:txBody>
      </p:sp>
      <p:sp>
        <p:nvSpPr>
          <p:cNvPr id="4" name="Slide Number Placeholder 3"/>
          <p:cNvSpPr>
            <a:spLocks noGrp="1"/>
          </p:cNvSpPr>
          <p:nvPr>
            <p:ph type="sldNum" sz="quarter" idx="10"/>
          </p:nvPr>
        </p:nvSpPr>
        <p:spPr/>
        <p:txBody>
          <a:bodyPr/>
          <a:lstStyle/>
          <a:p>
            <a:fld id="{6A71DAAB-73BE-4C91-9C57-7661AD5252A4}" type="slidenum">
              <a:rPr lang="en-US" smtClean="0"/>
              <a:t>8</a:t>
            </a:fld>
            <a:endParaRPr lang="en-US"/>
          </a:p>
        </p:txBody>
      </p:sp>
    </p:spTree>
    <p:extLst>
      <p:ext uri="{BB962C8B-B14F-4D97-AF65-F5344CB8AC3E}">
        <p14:creationId xmlns:p14="http://schemas.microsoft.com/office/powerpoint/2010/main" val="853927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previous equations had 2</a:t>
            </a:r>
            <a:r>
              <a:rPr lang="en-US" baseline="30000" dirty="0" smtClean="0"/>
              <a:t>nd</a:t>
            </a:r>
            <a:r>
              <a:rPr lang="en-US" dirty="0" smtClean="0"/>
              <a:t> order error terms,</a:t>
            </a:r>
            <a:r>
              <a:rPr lang="en-US" baseline="0" dirty="0" smtClean="0"/>
              <a:t> can we get any better? Well we don’t have jerk so we can’t just expand more terms of the Taylor series. We can do some trickery by combining the explicit and implicit equations.</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9</a:t>
            </a:fld>
            <a:endParaRPr lang="en-US"/>
          </a:p>
        </p:txBody>
      </p:sp>
    </p:spTree>
    <p:extLst>
      <p:ext uri="{BB962C8B-B14F-4D97-AF65-F5344CB8AC3E}">
        <p14:creationId xmlns:p14="http://schemas.microsoft.com/office/powerpoint/2010/main" val="340942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Combining these two equations drops the 3</a:t>
                </a:r>
                <a:r>
                  <a:rPr lang="en-US" baseline="30000" dirty="0" smtClean="0"/>
                  <a:t>rd</a:t>
                </a:r>
                <a:r>
                  <a:rPr lang="en-US" dirty="0" smtClean="0"/>
                  <a:t> order error term and we’re left with an equation that has 4</a:t>
                </a:r>
                <a:r>
                  <a:rPr lang="en-US" baseline="30000" dirty="0" smtClean="0"/>
                  <a:t>th</a:t>
                </a:r>
                <a:r>
                  <a:rPr lang="en-US" dirty="0" smtClean="0"/>
                  <a:t> order error.</a:t>
                </a:r>
                <a:r>
                  <a:rPr lang="en-US" baseline="0" dirty="0" smtClean="0"/>
                  <a:t> Note: Verlet doesn’t have velocity in it. This can work to our advantage (see the previous lecture on the Jakobsen system), but can also be detrimental. We can easily recover a velocity using velocity Verlet by noting that </a:t>
                </a:r>
                <a14:m>
                  <m:oMath xmlns:m="http://schemas.openxmlformats.org/officeDocument/2006/math">
                    <m:r>
                      <a:rPr lang="en-US" b="0" i="1" baseline="0" smtClean="0">
                        <a:latin typeface="Cambria Math" panose="02040503050406030204" pitchFamily="18" charset="0"/>
                      </a:rPr>
                      <m:t>𝑣</m:t>
                    </m:r>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𝑥</m:t>
                        </m:r>
                      </m:e>
                      <m:sub>
                        <m:r>
                          <a:rPr lang="en-US" b="0" i="1" baseline="0" smtClean="0">
                            <a:latin typeface="Cambria Math" panose="02040503050406030204" pitchFamily="18" charset="0"/>
                          </a:rPr>
                          <m:t>𝑖</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𝑥</m:t>
                        </m:r>
                      </m:e>
                      <m:sub>
                        <m:r>
                          <a:rPr lang="en-US" b="0" i="1" baseline="0" smtClean="0">
                            <a:latin typeface="Cambria Math" panose="02040503050406030204" pitchFamily="18" charset="0"/>
                          </a:rPr>
                          <m:t>𝑖</m:t>
                        </m:r>
                        <m:r>
                          <a:rPr lang="en-US" b="0" i="1" baseline="0" smtClean="0">
                            <a:latin typeface="Cambria Math" panose="02040503050406030204" pitchFamily="18" charset="0"/>
                          </a:rPr>
                          <m:t>−1</m:t>
                        </m:r>
                      </m:sub>
                    </m:sSub>
                  </m:oMath>
                </a14:m>
                <a:r>
                  <a:rPr lang="en-US" dirty="0" smtClean="0"/>
                  <a:t>.</a:t>
                </a:r>
              </a:p>
              <a:p>
                <a:endParaRPr lang="en-US" dirty="0" smtClean="0"/>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b="0" i="1" smtClean="0">
                              <a:latin typeface="Cambria Math" panose="02040503050406030204" pitchFamily="18" charset="0"/>
                            </a:rPr>
                            <m:t>𝑖</m:t>
                          </m:r>
                        </m:sub>
                      </m:sSub>
                      <m:r>
                        <m:rPr>
                          <m:sty m:val="p"/>
                        </m:rPr>
                        <a:rPr lang="en-US" sz="1200">
                          <a:latin typeface="Cambria Math" panose="02040503050406030204" pitchFamily="18" charset="0"/>
                        </a:rPr>
                        <m:t>Δ</m:t>
                      </m:r>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2</m:t>
                          </m:r>
                        </m:sup>
                      </m:sSup>
                    </m:oMath>
                  </m:oMathPara>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b="0" i="1" smtClean="0">
                              <a:latin typeface="Cambria Math" panose="02040503050406030204" pitchFamily="18" charset="0"/>
                            </a:rPr>
                            <m:t>𝑖</m:t>
                          </m:r>
                        </m:sub>
                      </m:sSub>
                      <m:r>
                        <m:rPr>
                          <m:sty m:val="p"/>
                        </m:rPr>
                        <a:rPr lang="en-US" sz="1200">
                          <a:latin typeface="Cambria Math" panose="02040503050406030204" pitchFamily="18" charset="0"/>
                        </a:rPr>
                        <m:t>Δ</m:t>
                      </m:r>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2</m:t>
                          </m:r>
                        </m:sup>
                      </m:sSup>
                    </m:oMath>
                  </m:oMathPara>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b="0" i="1" smtClean="0">
                              <a:latin typeface="Cambria Math" panose="02040503050406030204" pitchFamily="18" charset="0"/>
                            </a:rPr>
                            <m:t>𝑖</m:t>
                          </m:r>
                        </m:sub>
                      </m:sSub>
                      <m:r>
                        <m:rPr>
                          <m:sty m:val="p"/>
                        </m:rPr>
                        <a:rPr lang="en-US" sz="1200">
                          <a:latin typeface="Cambria Math" panose="02040503050406030204" pitchFamily="18" charset="0"/>
                        </a:rPr>
                        <m:t>Δ</m:t>
                      </m:r>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2</m:t>
                          </m:r>
                        </m:sup>
                      </m:sSup>
                    </m:oMath>
                  </m:oMathPara>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how do we update</a:t>
                </a:r>
                <a:r>
                  <a:rPr lang="en-US" baseline="0" dirty="0" smtClean="0"/>
                  <a:t> velocity? Well we can always use an explicit Euler step.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note though, this is not actual velocity Verlet, look on Wikipedia for that. However this is a simple alternative that works quite well.</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smtClean="0"/>
                  <a:t>Combining these two equations drops the 3</a:t>
                </a:r>
                <a:r>
                  <a:rPr lang="en-US" baseline="30000" dirty="0" smtClean="0"/>
                  <a:t>rd</a:t>
                </a:r>
                <a:r>
                  <a:rPr lang="en-US" dirty="0" smtClean="0"/>
                  <a:t> order error term and we’re left with an equation that has 4</a:t>
                </a:r>
                <a:r>
                  <a:rPr lang="en-US" baseline="30000" dirty="0" smtClean="0"/>
                  <a:t>th</a:t>
                </a:r>
                <a:r>
                  <a:rPr lang="en-US" dirty="0" smtClean="0"/>
                  <a:t> order error.</a:t>
                </a:r>
                <a:r>
                  <a:rPr lang="en-US" baseline="0" dirty="0" smtClean="0"/>
                  <a:t> Note: Verlet doesn’t have velocity in it. This can work to our advantage (see the previous lecture on the Jakobsen system), but can also be detrimental. We can easily recover a velocity using velocity Verlet by noting that </a:t>
                </a:r>
                <a:r>
                  <a:rPr lang="en-US" b="0" i="0" baseline="0" smtClean="0">
                    <a:latin typeface="Cambria Math" panose="02040503050406030204" pitchFamily="18" charset="0"/>
                  </a:rPr>
                  <a:t>𝑣≅𝑥_𝑖−𝑥_(𝑖−1)</a:t>
                </a:r>
                <a:r>
                  <a:rPr lang="en-US" dirty="0" smtClean="0"/>
                  <a:t>.</a:t>
                </a:r>
              </a:p>
              <a:p>
                <a:endParaRPr lang="en-US" dirty="0" smtClean="0"/>
              </a:p>
              <a:p>
                <a:pPr/>
                <a:r>
                  <a:rPr lang="en-US" sz="1200" b="0" i="0" smtClean="0">
                    <a:latin typeface="Cambria Math" panose="02040503050406030204" pitchFamily="18" charset="0"/>
                  </a:rPr>
                  <a:t>𝑥</a:t>
                </a:r>
                <a:r>
                  <a:rPr lang="en-US" sz="1200" b="0" i="0" smtClean="0">
                    <a:latin typeface="Cambria Math" panose="02040503050406030204" pitchFamily="18" charset="0"/>
                  </a:rPr>
                  <a:t>_(</a:t>
                </a:r>
                <a:r>
                  <a:rPr lang="en-US" sz="1200" b="0" i="0" smtClean="0">
                    <a:latin typeface="Cambria Math" panose="02040503050406030204" pitchFamily="18" charset="0"/>
                  </a:rPr>
                  <a:t>𝑖+1</a:t>
                </a:r>
                <a:r>
                  <a:rPr lang="en-US" sz="1200" b="0" i="0" smtClean="0">
                    <a:latin typeface="Cambria Math" panose="02040503050406030204" pitchFamily="18" charset="0"/>
                  </a:rPr>
                  <a:t>)</a:t>
                </a:r>
                <a:r>
                  <a:rPr lang="en-US" sz="1200" i="0">
                    <a:latin typeface="Cambria Math" panose="02040503050406030204" pitchFamily="18" charset="0"/>
                  </a:rPr>
                  <a:t>=2𝑥_</a:t>
                </a:r>
                <a:r>
                  <a:rPr lang="en-US" sz="1200" b="0" i="0" smtClean="0">
                    <a:latin typeface="Cambria Math" panose="02040503050406030204" pitchFamily="18" charset="0"/>
                  </a:rPr>
                  <a:t>𝑖</a:t>
                </a:r>
                <a:r>
                  <a:rPr lang="en-US" sz="1200" i="0">
                    <a:latin typeface="Cambria Math" panose="02040503050406030204" pitchFamily="18" charset="0"/>
                  </a:rPr>
                  <a:t>−𝑥_(</a:t>
                </a:r>
                <a:r>
                  <a:rPr lang="en-US" sz="1200" b="0" i="0" smtClean="0">
                    <a:latin typeface="Cambria Math" panose="02040503050406030204" pitchFamily="18" charset="0"/>
                  </a:rPr>
                  <a:t>𝑖−1</a:t>
                </a:r>
                <a:r>
                  <a:rPr lang="en-US" sz="1200" b="0" i="0">
                    <a:latin typeface="Cambria Math" panose="02040503050406030204" pitchFamily="18" charset="0"/>
                  </a:rPr>
                  <a:t>)</a:t>
                </a:r>
                <a:r>
                  <a:rPr lang="en-US" sz="1200" i="0">
                    <a:latin typeface="Cambria Math" panose="02040503050406030204" pitchFamily="18" charset="0"/>
                  </a:rPr>
                  <a:t>+𝑎_</a:t>
                </a:r>
                <a:r>
                  <a:rPr lang="en-US" sz="1200" b="0" i="0" smtClean="0">
                    <a:latin typeface="Cambria Math" panose="02040503050406030204" pitchFamily="18" charset="0"/>
                  </a:rPr>
                  <a:t>𝑖</a:t>
                </a:r>
                <a:r>
                  <a:rPr lang="en-US" sz="1200" b="0" i="0">
                    <a:latin typeface="Cambria Math" panose="02040503050406030204" pitchFamily="18" charset="0"/>
                  </a:rPr>
                  <a:t> </a:t>
                </a:r>
                <a:r>
                  <a:rPr lang="en-US" sz="1200" i="0">
                    <a:latin typeface="Cambria Math" panose="02040503050406030204" pitchFamily="18" charset="0"/>
                  </a:rPr>
                  <a:t>Δ𝑡^2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smtClean="0">
                    <a:latin typeface="Cambria Math" panose="02040503050406030204" pitchFamily="18" charset="0"/>
                  </a:rPr>
                  <a:t>𝑥</a:t>
                </a:r>
                <a:r>
                  <a:rPr lang="en-US" sz="1200" b="0" i="0" smtClean="0">
                    <a:latin typeface="Cambria Math" panose="02040503050406030204" pitchFamily="18" charset="0"/>
                  </a:rPr>
                  <a:t>_(</a:t>
                </a:r>
                <a:r>
                  <a:rPr lang="en-US" sz="1200" b="0" i="0" smtClean="0">
                    <a:latin typeface="Cambria Math" panose="02040503050406030204" pitchFamily="18" charset="0"/>
                  </a:rPr>
                  <a:t>𝑖+1</a:t>
                </a:r>
                <a:r>
                  <a:rPr lang="en-US" sz="1200" b="0" i="0" smtClean="0">
                    <a:latin typeface="Cambria Math" panose="02040503050406030204" pitchFamily="18" charset="0"/>
                  </a:rPr>
                  <a:t>)</a:t>
                </a:r>
                <a:r>
                  <a:rPr lang="en-US" sz="1200" i="0">
                    <a:latin typeface="Cambria Math" panose="02040503050406030204" pitchFamily="18" charset="0"/>
                  </a:rPr>
                  <a:t>=𝑥_</a:t>
                </a:r>
                <a:r>
                  <a:rPr lang="en-US" sz="1200" b="0" i="0" smtClean="0">
                    <a:latin typeface="Cambria Math" panose="02040503050406030204" pitchFamily="18" charset="0"/>
                  </a:rPr>
                  <a:t>𝑖</a:t>
                </a:r>
                <a:r>
                  <a:rPr lang="en-US" sz="1200" b="0" i="0" smtClean="0">
                    <a:latin typeface="Cambria Math" panose="02040503050406030204" pitchFamily="18" charset="0"/>
                  </a:rPr>
                  <a:t>+(𝑥_𝑖</a:t>
                </a:r>
                <a:r>
                  <a:rPr lang="en-US" sz="1200" i="0">
                    <a:latin typeface="Cambria Math" panose="02040503050406030204" pitchFamily="18" charset="0"/>
                  </a:rPr>
                  <a:t>−𝑥_(</a:t>
                </a:r>
                <a:r>
                  <a:rPr lang="en-US" sz="1200" b="0" i="0" smtClean="0">
                    <a:latin typeface="Cambria Math" panose="02040503050406030204" pitchFamily="18" charset="0"/>
                  </a:rPr>
                  <a:t>𝑖−1</a:t>
                </a:r>
                <a:r>
                  <a:rPr lang="en-US" sz="1200" b="0" i="0">
                    <a:latin typeface="Cambria Math" panose="02040503050406030204" pitchFamily="18" charset="0"/>
                  </a:rPr>
                  <a:t>)</a:t>
                </a:r>
                <a:r>
                  <a:rPr lang="en-US" sz="1200" b="0" i="0" smtClean="0">
                    <a:latin typeface="Cambria Math" panose="02040503050406030204" pitchFamily="18" charset="0"/>
                  </a:rPr>
                  <a:t> )</a:t>
                </a:r>
                <a:r>
                  <a:rPr lang="en-US" sz="1200" i="0">
                    <a:latin typeface="Cambria Math" panose="02040503050406030204" pitchFamily="18" charset="0"/>
                  </a:rPr>
                  <a:t>+𝑎_</a:t>
                </a:r>
                <a:r>
                  <a:rPr lang="en-US" sz="1200" b="0" i="0" smtClean="0">
                    <a:latin typeface="Cambria Math" panose="02040503050406030204" pitchFamily="18" charset="0"/>
                  </a:rPr>
                  <a:t>𝑖</a:t>
                </a:r>
                <a:r>
                  <a:rPr lang="en-US" sz="1200" b="0" i="0">
                    <a:latin typeface="Cambria Math" panose="02040503050406030204" pitchFamily="18" charset="0"/>
                  </a:rPr>
                  <a:t> </a:t>
                </a:r>
                <a:r>
                  <a:rPr lang="en-US" sz="1200" i="0">
                    <a:latin typeface="Cambria Math" panose="02040503050406030204" pitchFamily="18" charset="0"/>
                  </a:rPr>
                  <a:t>Δ𝑡^2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smtClean="0">
                    <a:latin typeface="Cambria Math" panose="02040503050406030204" pitchFamily="18" charset="0"/>
                  </a:rPr>
                  <a:t>𝑥</a:t>
                </a:r>
                <a:r>
                  <a:rPr lang="en-US" sz="1200" b="0" i="0" smtClean="0">
                    <a:latin typeface="Cambria Math" panose="02040503050406030204" pitchFamily="18" charset="0"/>
                  </a:rPr>
                  <a:t>_(</a:t>
                </a:r>
                <a:r>
                  <a:rPr lang="en-US" sz="1200" b="0" i="0" smtClean="0">
                    <a:latin typeface="Cambria Math" panose="02040503050406030204" pitchFamily="18" charset="0"/>
                  </a:rPr>
                  <a:t>𝑖+1</a:t>
                </a:r>
                <a:r>
                  <a:rPr lang="en-US" sz="1200" b="0" i="0" smtClean="0">
                    <a:latin typeface="Cambria Math" panose="02040503050406030204" pitchFamily="18" charset="0"/>
                  </a:rPr>
                  <a:t>)</a:t>
                </a:r>
                <a:r>
                  <a:rPr lang="en-US" sz="1200" i="0">
                    <a:latin typeface="Cambria Math" panose="02040503050406030204" pitchFamily="18" charset="0"/>
                  </a:rPr>
                  <a:t>=𝑥_</a:t>
                </a:r>
                <a:r>
                  <a:rPr lang="en-US" sz="1200" b="0" i="0" smtClean="0">
                    <a:latin typeface="Cambria Math" panose="02040503050406030204" pitchFamily="18" charset="0"/>
                  </a:rPr>
                  <a:t>𝑖+</a:t>
                </a:r>
                <a:r>
                  <a:rPr lang="en-US" sz="1200" b="0" i="0" smtClean="0">
                    <a:latin typeface="Cambria Math" panose="02040503050406030204" pitchFamily="18" charset="0"/>
                  </a:rPr>
                  <a:t>𝑣_𝑖</a:t>
                </a:r>
                <a:r>
                  <a:rPr lang="en-US" sz="1200" i="0">
                    <a:latin typeface="Cambria Math" panose="02040503050406030204" pitchFamily="18" charset="0"/>
                  </a:rPr>
                  <a:t>+𝑎_</a:t>
                </a:r>
                <a:r>
                  <a:rPr lang="en-US" sz="1200" b="0" i="0" smtClean="0">
                    <a:latin typeface="Cambria Math" panose="02040503050406030204" pitchFamily="18" charset="0"/>
                  </a:rPr>
                  <a:t>𝑖</a:t>
                </a:r>
                <a:r>
                  <a:rPr lang="en-US" sz="1200" b="0" i="0">
                    <a:latin typeface="Cambria Math" panose="02040503050406030204" pitchFamily="18" charset="0"/>
                  </a:rPr>
                  <a:t> </a:t>
                </a:r>
                <a:r>
                  <a:rPr lang="en-US" sz="1200" i="0">
                    <a:latin typeface="Cambria Math" panose="02040503050406030204" pitchFamily="18" charset="0"/>
                  </a:rPr>
                  <a:t>Δ𝑡^2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how do we update</a:t>
                </a:r>
                <a:r>
                  <a:rPr lang="en-US" baseline="0" dirty="0" smtClean="0"/>
                  <a:t> velocity? Well we can always use an explicit Euler step.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note though, this is not actual velocity Verlet, look on Wikipedia for that. However this is a simple alternative that works quite well.</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endParaRPr lang="en-US" dirty="0"/>
              </a:p>
            </p:txBody>
          </p:sp>
        </mc:Fallback>
      </mc:AlternateContent>
      <p:sp>
        <p:nvSpPr>
          <p:cNvPr id="4" name="Slide Number Placeholder 3"/>
          <p:cNvSpPr>
            <a:spLocks noGrp="1"/>
          </p:cNvSpPr>
          <p:nvPr>
            <p:ph type="sldNum" sz="quarter" idx="10"/>
          </p:nvPr>
        </p:nvSpPr>
        <p:spPr/>
        <p:txBody>
          <a:bodyPr/>
          <a:lstStyle/>
          <a:p>
            <a:fld id="{6A71DAAB-73BE-4C91-9C57-7661AD5252A4}" type="slidenum">
              <a:rPr lang="en-US" smtClean="0"/>
              <a:t>10</a:t>
            </a:fld>
            <a:endParaRPr lang="en-US"/>
          </a:p>
        </p:txBody>
      </p:sp>
    </p:spTree>
    <p:extLst>
      <p:ext uri="{BB962C8B-B14F-4D97-AF65-F5344CB8AC3E}">
        <p14:creationId xmlns:p14="http://schemas.microsoft.com/office/powerpoint/2010/main" val="217798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85C923-5F36-4345-954E-94E576D5C274}" type="datetime1">
              <a:rPr lang="en-US" smtClean="0"/>
              <a:t>11/26/2013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2789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E45F3-B651-4E4C-9C36-0E2A68EB351A}"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97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189610-28EB-468C-BD0D-68BB812A0EAC}"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07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7E01FA-0CAC-4B47-AE77-9EB891179ABF}"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2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BB9EF1-62EF-4EBB-B307-9CD17F82B4C4}"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2472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054B47-960C-4B60-9AF3-DAF92DBF094A}"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99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3438A8-ADC6-4274-B3B0-138D98595DD7}" type="datetime1">
              <a:rPr lang="en-US" smtClean="0"/>
              <a:t>11/26/2013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24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3C7CE7-DB0F-40B3-8470-E9B1C58FDB98}" type="datetime1">
              <a:rPr lang="en-US" smtClean="0"/>
              <a:t>11/26/2013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5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F5460-94FE-4073-9710-9CDD22481A46}" type="datetime1">
              <a:rPr lang="en-US" smtClean="0"/>
              <a:t>11/26/2013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68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2988F-4BC1-433C-AB4F-AD54CBC6B109}"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97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FF1021-09E5-4A75-AB5D-B65541D48B4F}"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34608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47C7DC-E85E-4645-9F55-3FCF2EEE1264}" type="datetime1">
              <a:rPr lang="en-US" smtClean="0"/>
              <a:t>11/26/2013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8767964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matyka.p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Deformables</a:t>
            </a:r>
            <a:r>
              <a:rPr lang="en-US" dirty="0" smtClean="0"/>
              <a:t> </a:t>
            </a:r>
            <a:br>
              <a:rPr lang="en-US" dirty="0" smtClean="0"/>
            </a:br>
            <a:r>
              <a:rPr lang="en-US" dirty="0" smtClean="0"/>
              <a:t>Springs</a:t>
            </a:r>
            <a:endParaRPr lang="en-US" dirty="0"/>
          </a:p>
        </p:txBody>
      </p:sp>
      <p:sp>
        <p:nvSpPr>
          <p:cNvPr id="3" name="Subtitle 2"/>
          <p:cNvSpPr>
            <a:spLocks noGrp="1"/>
          </p:cNvSpPr>
          <p:nvPr>
            <p:ph type="subTitle" idx="1"/>
          </p:nvPr>
        </p:nvSpPr>
        <p:spPr/>
        <p:txBody>
          <a:bodyPr/>
          <a:lstStyle/>
          <a:p>
            <a:r>
              <a:rPr lang="en-US" dirty="0" smtClean="0"/>
              <a:t>Joshua Davis – jodavis42@gmail.com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80223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Verlet Integration</a:t>
            </a:r>
            <a:endParaRPr lang="en-US" dirty="0"/>
          </a:p>
        </p:txBody>
      </p:sp>
      <p:sp>
        <p:nvSpPr>
          <p:cNvPr id="3" name="Content Placeholder 2"/>
          <p:cNvSpPr>
            <a:spLocks noGrp="1"/>
          </p:cNvSpPr>
          <p:nvPr>
            <p:ph idx="1"/>
          </p:nvPr>
        </p:nvSpPr>
        <p:spPr/>
        <p:txBody>
          <a:bodyPr/>
          <a:lstStyle/>
          <a:p>
            <a:pPr marL="0" indent="0">
              <a:buNone/>
            </a:pPr>
            <a:r>
              <a:rPr lang="en-US" dirty="0" smtClean="0"/>
              <a:t>We added, so what? </a:t>
            </a:r>
          </a:p>
          <a:p>
            <a:pPr marL="0" indent="0">
              <a:buNone/>
            </a:pPr>
            <a:r>
              <a:rPr lang="en-US" dirty="0" smtClean="0"/>
              <a:t>The 3</a:t>
            </a:r>
            <a:r>
              <a:rPr lang="en-US" baseline="30000" dirty="0" smtClean="0"/>
              <a:t>rd</a:t>
            </a:r>
            <a:r>
              <a:rPr lang="en-US" dirty="0" smtClean="0"/>
              <a:t> order term disappeared and we’re left with 4</a:t>
            </a:r>
            <a:r>
              <a:rPr lang="en-US" baseline="30000" dirty="0" smtClean="0"/>
              <a:t>th</a:t>
            </a:r>
            <a:r>
              <a:rPr lang="en-US" dirty="0" smtClean="0"/>
              <a:t> order!</a:t>
            </a:r>
          </a:p>
          <a:p>
            <a:endParaRPr lang="en-US" dirty="0"/>
          </a:p>
          <a:p>
            <a:pPr marL="0" indent="0">
              <a:buNone/>
            </a:pPr>
            <a:endParaRPr lang="en-US" dirty="0" smtClean="0">
              <a:latin typeface="Cambria Math" panose="02040503050406030204" pitchFamily="18" charset="0"/>
            </a:endParaRPr>
          </a:p>
          <a:p>
            <a:pPr marL="0" indent="0">
              <a:buNone/>
            </a:pPr>
            <a:r>
              <a:rPr lang="en-US" dirty="0" smtClean="0">
                <a:latin typeface="Cambria Math" panose="02040503050406030204" pitchFamily="18" charset="0"/>
              </a:rPr>
              <a:t>This is known as Verlet integration:</a:t>
            </a:r>
          </a:p>
          <a:p>
            <a:pPr marL="0" indent="0">
              <a:buNone/>
            </a:pPr>
            <a:endParaRPr lang="en-US" dirty="0" smtClean="0">
              <a:latin typeface="Cambria Math" panose="02040503050406030204" pitchFamily="18" charset="0"/>
            </a:endParaRPr>
          </a:p>
          <a:p>
            <a:endParaRPr lang="en-US" i="1" dirty="0">
              <a:latin typeface="Cambria Math" panose="02040503050406030204" pitchFamily="18" charset="0"/>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68400" y="3117502"/>
                <a:ext cx="705612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=2</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a:latin typeface="Cambria Math" panose="02040503050406030204" pitchFamily="18" charset="0"/>
                            </a:rPr>
                            <m:t>2</m:t>
                          </m:r>
                        </m:sup>
                      </m:sSup>
                      <m:r>
                        <a:rPr lang="en-US" sz="2400">
                          <a:latin typeface="Cambria Math" panose="02040503050406030204" pitchFamily="18" charset="0"/>
                        </a:rPr>
                        <m:t>+</m:t>
                      </m:r>
                      <m:r>
                        <m:rPr>
                          <m:sty m:val="p"/>
                        </m:rPr>
                        <a:rPr lang="en-US" sz="2400">
                          <a:latin typeface="Cambria Math" panose="02040503050406030204" pitchFamily="18" charset="0"/>
                        </a:rPr>
                        <m:t>O</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a:latin typeface="Cambria Math" panose="02040503050406030204" pitchFamily="18" charset="0"/>
                                </a:rPr>
                                <m:t>4</m:t>
                              </m:r>
                            </m:sup>
                          </m:sSup>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168400" y="3117502"/>
                <a:ext cx="7056120"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68400" y="4366289"/>
                <a:ext cx="7056120" cy="478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𝑖</m:t>
                          </m:r>
                        </m:sub>
                      </m:sSub>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168400" y="4366289"/>
                <a:ext cx="7056120" cy="47891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1279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4</m:t>
                        </m:r>
                      </m:sup>
                    </m:sSup>
                    <m:r>
                      <a:rPr lang="en-US" b="0" i="1" smtClean="0">
                        <a:latin typeface="Cambria Math" panose="02040503050406030204" pitchFamily="18" charset="0"/>
                      </a:rPr>
                      <m:t>)</m:t>
                    </m:r>
                  </m:oMath>
                </a14:m>
                <a:r>
                  <a:rPr lang="en-US" dirty="0" smtClean="0"/>
                  <a:t> is several orders of magnitude</a:t>
                </a:r>
              </a:p>
              <a:p>
                <a:pPr marL="0" indent="0">
                  <a:buNone/>
                </a:pPr>
                <a:r>
                  <a:rPr lang="en-US" dirty="0" smtClean="0"/>
                  <a:t>To put in perspective:</a:t>
                </a:r>
              </a:p>
              <a:p>
                <a:pPr marL="393192" lvl="1" indent="0">
                  <a:buNone/>
                </a:pPr>
                <a:r>
                  <a:rPr lang="en-US" dirty="0" smtClean="0"/>
                  <a:t>If Verlet takes 1 minute to show visible errors Euler takes 1 frame</a:t>
                </a:r>
              </a:p>
              <a:p>
                <a:pPr lvl="1"/>
                <a:endParaRPr lang="en-US" dirty="0"/>
              </a:p>
              <a:p>
                <a:pPr marL="0" indent="0">
                  <a:buNone/>
                </a:pPr>
                <a:endParaRPr lang="en-US" dirty="0" smtClean="0"/>
              </a:p>
              <a:p>
                <a:pPr marL="0" indent="0">
                  <a:buNone/>
                </a:pPr>
                <a:r>
                  <a:rPr lang="en-US" dirty="0" smtClean="0"/>
                  <a:t>That being said, Euler is still commonly used</a:t>
                </a:r>
              </a:p>
              <a:p>
                <a:pPr marL="0" indent="0">
                  <a:buNone/>
                </a:pPr>
                <a:r>
                  <a:rPr lang="en-US" dirty="0" smtClean="0"/>
                  <a:t>Know your alternatives!</a:t>
                </a:r>
              </a:p>
              <a:p>
                <a:pPr marL="0" indent="0">
                  <a:buNone/>
                </a:pPr>
                <a:endParaRPr lang="en-US" dirty="0" smtClean="0"/>
              </a:p>
              <a:p>
                <a:pPr marL="0" indent="0">
                  <a:buNone/>
                </a:pPr>
                <a:r>
                  <a:rPr lang="en-US" dirty="0" smtClean="0"/>
                  <a:t>*There’s also RK2, RK4, etc… (more work than necessary for now)</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00" t="-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665808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Wind force can be approximated by a triangle’s visible area</a:t>
                </a:r>
              </a:p>
              <a:p>
                <a:pPr marL="0" indent="0">
                  <a:buNone/>
                </a:pPr>
                <a:r>
                  <a:rPr lang="en-US" b="0" dirty="0" smtClean="0"/>
                  <a:t>    </a:t>
                </a:r>
                <a14:m>
                  <m:oMath xmlns:m="http://schemas.openxmlformats.org/officeDocument/2006/math">
                    <m:r>
                      <a:rPr lang="en-US" b="0" i="1" smtClean="0">
                        <a:latin typeface="Cambria Math" panose="02040503050406030204" pitchFamily="18" charset="0"/>
                      </a:rPr>
                      <m:t>𝑠𝑡𝑟𝑒𝑛𝑔𝑡h</m:t>
                    </m:r>
                    <m:r>
                      <a:rPr lang="en-US" b="0" i="1" smtClean="0">
                        <a:latin typeface="Cambria Math" panose="02040503050406030204" pitchFamily="18" charset="0"/>
                      </a:rPr>
                      <m:t>=</m:t>
                    </m:r>
                    <m:r>
                      <a:rPr lang="en-US" i="1">
                        <a:latin typeface="Cambria Math" panose="02040503050406030204" pitchFamily="18" charset="0"/>
                      </a:rPr>
                      <m:t>𝐴𝑏𝑠</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𝑤</m:t>
                            </m:r>
                          </m:e>
                        </m:acc>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windSpeed</m:t>
                    </m:r>
                  </m:oMath>
                </a14:m>
                <a:endParaRPr lang="en-US" dirty="0" smtClean="0"/>
              </a:p>
              <a:p>
                <a:pPr marL="0" indent="0">
                  <a:buNone/>
                </a:pPr>
                <a:r>
                  <a:rPr lang="en-US" b="0" dirty="0" smtClean="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dirty="0"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𝑠𝑡𝑟𝑒𝑛𝑔𝑡h</m:t>
                    </m:r>
                    <m:r>
                      <a:rPr lang="en-US" b="0" i="1" smtClean="0">
                        <a:latin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𝑤</m:t>
                        </m:r>
                      </m:e>
                    </m:acc>
                  </m:oMath>
                </a14:m>
                <a:endParaRPr lang="en-US" b="0" dirty="0" smtClean="0">
                  <a:ea typeface="Cambria Math" panose="02040503050406030204" pitchFamily="18" charset="0"/>
                </a:endParaRPr>
              </a:p>
              <a:p>
                <a:pPr marL="0" indent="0">
                  <a:buNone/>
                </a:pPr>
                <a:r>
                  <a:rPr lang="en-US" dirty="0" smtClean="0"/>
                  <a:t>This force is applied to each node of the triangle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00" t="-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784518" y="6228326"/>
                <a:ext cx="3311482" cy="369332"/>
              </a:xfrm>
              <a:prstGeom prst="rect">
                <a:avLst/>
              </a:prstGeom>
              <a:noFill/>
            </p:spPr>
            <p:txBody>
              <a:bodyPr wrap="square" rtlCol="0">
                <a:spAutoFit/>
              </a:bodyPr>
              <a:lstStyle/>
              <a:p>
                <a:r>
                  <a:rPr lang="en-US" b="1" dirty="0" smtClean="0"/>
                  <a:t>*</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oMath>
                </a14:m>
                <a:r>
                  <a:rPr lang="en-US" dirty="0" smtClean="0"/>
                  <a:t> is the direction of the wind</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784518" y="6228326"/>
                <a:ext cx="3311482" cy="369332"/>
              </a:xfrm>
              <a:prstGeom prst="rect">
                <a:avLst/>
              </a:prstGeom>
              <a:blipFill rotWithShape="0">
                <a:blip r:embed="rId4"/>
                <a:stretch>
                  <a:fillRect l="-1657"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963640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 Update Loop</a:t>
            </a:r>
            <a:endParaRPr lang="en-US" dirty="0"/>
          </a:p>
        </p:txBody>
      </p:sp>
      <p:sp>
        <p:nvSpPr>
          <p:cNvPr id="3" name="Content Placeholder 2"/>
          <p:cNvSpPr>
            <a:spLocks noGrp="1"/>
          </p:cNvSpPr>
          <p:nvPr>
            <p:ph idx="1"/>
          </p:nvPr>
        </p:nvSpPr>
        <p:spPr/>
        <p:txBody>
          <a:bodyPr/>
          <a:lstStyle/>
          <a:p>
            <a:pPr marL="0" indent="0">
              <a:buNone/>
            </a:pPr>
            <a:r>
              <a:rPr lang="en-US" dirty="0" smtClean="0"/>
              <a:t>Accumulate external forces (gravity)</a:t>
            </a:r>
          </a:p>
          <a:p>
            <a:pPr marL="0" indent="0">
              <a:buNone/>
            </a:pPr>
            <a:r>
              <a:rPr lang="en-US" dirty="0" smtClean="0"/>
              <a:t>Solve internal forces</a:t>
            </a:r>
          </a:p>
          <a:p>
            <a:pPr>
              <a:buFont typeface="Wingdings" panose="05000000000000000000" pitchFamily="2" charset="2"/>
              <a:buChar char="§"/>
            </a:pPr>
            <a:r>
              <a:rPr lang="en-US" dirty="0" smtClean="0"/>
              <a:t>Solve spring forces</a:t>
            </a:r>
          </a:p>
          <a:p>
            <a:pPr marL="0" indent="0">
              <a:buNone/>
            </a:pPr>
            <a:r>
              <a:rPr lang="en-US" dirty="0" smtClean="0"/>
              <a:t>Integrate velocity</a:t>
            </a:r>
          </a:p>
          <a:p>
            <a:pPr marL="0" indent="0">
              <a:buNone/>
            </a:pPr>
            <a:r>
              <a:rPr lang="en-US" dirty="0" smtClean="0"/>
              <a:t>Integrate position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26301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 Meshes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Structure, Shear, Bend springs</a:t>
                </a:r>
              </a:p>
              <a:p>
                <a:pPr marL="393192" lvl="1" indent="0">
                  <a:buNone/>
                </a:pPr>
                <a:r>
                  <a:rPr lang="en-US" dirty="0" smtClean="0"/>
                  <a:t>Structure: Connect neighbors</a:t>
                </a:r>
              </a:p>
              <a:p>
                <a:pPr marL="393192" lvl="1" indent="0">
                  <a:buNone/>
                </a:pPr>
                <a:r>
                  <a:rPr lang="en-US" dirty="0" smtClean="0"/>
                  <a:t>Shear: Connect diagonals</a:t>
                </a:r>
              </a:p>
              <a:p>
                <a:pPr marL="393192" lvl="1" indent="0">
                  <a:buNone/>
                </a:pPr>
                <a:r>
                  <a:rPr lang="en-US" dirty="0" smtClean="0"/>
                  <a:t>Bend: Connect neighbor’s neighbor</a:t>
                </a:r>
              </a:p>
              <a:p>
                <a:pPr marL="0" indent="0">
                  <a:buNone/>
                </a:pPr>
                <a:r>
                  <a:rPr lang="en-US" dirty="0" smtClean="0"/>
                  <a:t>Each can have their own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𝑑</m:t>
                        </m:r>
                      </m:sub>
                    </m:sSub>
                  </m:oMath>
                </a14:m>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*Not all Bend springs shown for clarity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00" t="-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cxnSp>
        <p:nvCxnSpPr>
          <p:cNvPr id="9" name="Straight Arrow Connector 8"/>
          <p:cNvCxnSpPr/>
          <p:nvPr/>
        </p:nvCxnSpPr>
        <p:spPr>
          <a:xfrm flipH="1">
            <a:off x="9973559" y="4477732"/>
            <a:ext cx="499620" cy="106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38944" y="4260569"/>
            <a:ext cx="1394793" cy="646331"/>
          </a:xfrm>
          <a:prstGeom prst="rect">
            <a:avLst/>
          </a:prstGeom>
          <a:noFill/>
        </p:spPr>
        <p:txBody>
          <a:bodyPr wrap="square" rtlCol="0">
            <a:spAutoFit/>
          </a:bodyPr>
          <a:lstStyle/>
          <a:p>
            <a:pPr algn="ctr"/>
            <a:r>
              <a:rPr lang="en-US" dirty="0" smtClean="0"/>
              <a:t>Structure Spring</a:t>
            </a:r>
            <a:endParaRPr lang="en-US" dirty="0"/>
          </a:p>
        </p:txBody>
      </p:sp>
      <p:pic>
        <p:nvPicPr>
          <p:cNvPr id="22" name="Picture 21"/>
          <p:cNvPicPr>
            <a:picLocks noChangeAspect="1"/>
          </p:cNvPicPr>
          <p:nvPr/>
        </p:nvPicPr>
        <p:blipFill>
          <a:blip r:embed="rId4"/>
          <a:stretch>
            <a:fillRect/>
          </a:stretch>
        </p:blipFill>
        <p:spPr>
          <a:xfrm rot="16200000">
            <a:off x="6494920" y="2116173"/>
            <a:ext cx="3529437" cy="3650587"/>
          </a:xfrm>
          <a:prstGeom prst="rect">
            <a:avLst/>
          </a:prstGeom>
        </p:spPr>
      </p:pic>
      <p:cxnSp>
        <p:nvCxnSpPr>
          <p:cNvPr id="25" name="Straight Arrow Connector 24"/>
          <p:cNvCxnSpPr>
            <a:stCxn id="26" idx="2"/>
          </p:cNvCxnSpPr>
          <p:nvPr/>
        </p:nvCxnSpPr>
        <p:spPr>
          <a:xfrm flipH="1">
            <a:off x="8870623" y="2176747"/>
            <a:ext cx="257854" cy="660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431080" y="1530416"/>
            <a:ext cx="1394793" cy="646331"/>
          </a:xfrm>
          <a:prstGeom prst="rect">
            <a:avLst/>
          </a:prstGeom>
          <a:noFill/>
        </p:spPr>
        <p:txBody>
          <a:bodyPr wrap="square" rtlCol="0">
            <a:spAutoFit/>
          </a:bodyPr>
          <a:lstStyle/>
          <a:p>
            <a:pPr algn="ctr"/>
            <a:r>
              <a:rPr lang="en-US" dirty="0" smtClean="0"/>
              <a:t>Shear Spring</a:t>
            </a:r>
            <a:endParaRPr lang="en-US" dirty="0"/>
          </a:p>
        </p:txBody>
      </p:sp>
      <p:cxnSp>
        <p:nvCxnSpPr>
          <p:cNvPr id="31" name="Straight Arrow Connector 30"/>
          <p:cNvCxnSpPr>
            <a:endCxn id="22" idx="0"/>
          </p:cNvCxnSpPr>
          <p:nvPr/>
        </p:nvCxnSpPr>
        <p:spPr>
          <a:xfrm flipV="1">
            <a:off x="6096000" y="3941466"/>
            <a:ext cx="338345" cy="536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18941" y="4351085"/>
            <a:ext cx="1394793" cy="646331"/>
          </a:xfrm>
          <a:prstGeom prst="rect">
            <a:avLst/>
          </a:prstGeom>
          <a:noFill/>
        </p:spPr>
        <p:txBody>
          <a:bodyPr wrap="square" rtlCol="0">
            <a:spAutoFit/>
          </a:bodyPr>
          <a:lstStyle/>
          <a:p>
            <a:pPr algn="ctr"/>
            <a:r>
              <a:rPr lang="en-US" dirty="0" smtClean="0"/>
              <a:t>Bend Spring</a:t>
            </a:r>
            <a:endParaRPr lang="en-US" dirty="0"/>
          </a:p>
        </p:txBody>
      </p:sp>
    </p:spTree>
    <p:extLst>
      <p:ext uri="{BB962C8B-B14F-4D97-AF65-F5344CB8AC3E}">
        <p14:creationId xmlns:p14="http://schemas.microsoft.com/office/powerpoint/2010/main" val="2964360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meshes</a:t>
            </a:r>
            <a:endParaRPr lang="en-US" dirty="0"/>
          </a:p>
        </p:txBody>
      </p:sp>
      <p:sp>
        <p:nvSpPr>
          <p:cNvPr id="3" name="Content Placeholder 2"/>
          <p:cNvSpPr>
            <a:spLocks noGrp="1"/>
          </p:cNvSpPr>
          <p:nvPr>
            <p:ph idx="1"/>
          </p:nvPr>
        </p:nvSpPr>
        <p:spPr/>
        <p:txBody>
          <a:bodyPr/>
          <a:lstStyle/>
          <a:p>
            <a:pPr marL="0" indent="0">
              <a:buNone/>
            </a:pPr>
            <a:r>
              <a:rPr lang="en-US" dirty="0" smtClean="0"/>
              <a:t>Connect nodes of n-distance steps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p:cNvPicPr>
            <a:picLocks noChangeAspect="1"/>
          </p:cNvPicPr>
          <p:nvPr/>
        </p:nvPicPr>
        <p:blipFill>
          <a:blip r:embed="rId3"/>
          <a:stretch>
            <a:fillRect/>
          </a:stretch>
        </p:blipFill>
        <p:spPr>
          <a:xfrm>
            <a:off x="1226546" y="3249613"/>
            <a:ext cx="4049307" cy="32893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429548440"/>
              </p:ext>
            </p:extLst>
          </p:nvPr>
        </p:nvGraphicFramePr>
        <p:xfrm>
          <a:off x="7081524" y="2956545"/>
          <a:ext cx="3881115" cy="3368043"/>
        </p:xfrm>
        <a:graphic>
          <a:graphicData uri="http://schemas.openxmlformats.org/drawingml/2006/table">
            <a:tbl>
              <a:tblPr bandRow="1">
                <a:tableStyleId>{5C22544A-7EE6-4342-B048-85BDC9FD1C3A}</a:tableStyleId>
              </a:tblPr>
              <a:tblGrid>
                <a:gridCol w="431235"/>
                <a:gridCol w="431235"/>
                <a:gridCol w="431235"/>
                <a:gridCol w="431235"/>
                <a:gridCol w="431235"/>
                <a:gridCol w="431235"/>
                <a:gridCol w="431235"/>
                <a:gridCol w="431235"/>
                <a:gridCol w="431235"/>
              </a:tblGrid>
              <a:tr h="374227">
                <a:tc>
                  <a:txBody>
                    <a:bodyPr/>
                    <a:lstStyle/>
                    <a:p>
                      <a:pPr algn="ct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D</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E</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F</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G</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H</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4</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D</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E</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F</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G</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H</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4</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2</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84764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01374980"/>
              </p:ext>
            </p:extLst>
          </p:nvPr>
        </p:nvGraphicFramePr>
        <p:xfrm>
          <a:off x="7080824" y="2956557"/>
          <a:ext cx="3881115" cy="3368043"/>
        </p:xfrm>
        <a:graphic>
          <a:graphicData uri="http://schemas.openxmlformats.org/drawingml/2006/table">
            <a:tbl>
              <a:tblPr bandRow="1">
                <a:tableStyleId>{5C22544A-7EE6-4342-B048-85BDC9FD1C3A}</a:tableStyleId>
              </a:tblPr>
              <a:tblGrid>
                <a:gridCol w="431235"/>
                <a:gridCol w="431235"/>
                <a:gridCol w="431235"/>
                <a:gridCol w="431235"/>
                <a:gridCol w="431235"/>
                <a:gridCol w="431235"/>
                <a:gridCol w="431235"/>
                <a:gridCol w="431235"/>
                <a:gridCol w="431235"/>
              </a:tblGrid>
              <a:tr h="374227">
                <a:tc>
                  <a:txBody>
                    <a:bodyPr/>
                    <a:lstStyle/>
                    <a:p>
                      <a:pPr algn="ct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D</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E</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F</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G</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H</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4</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D</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E</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F</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G</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227">
                <a:tc>
                  <a:txBody>
                    <a:bodyPr/>
                    <a:lstStyle/>
                    <a:p>
                      <a:pPr algn="ctr"/>
                      <a:r>
                        <a:rPr lang="en-US" dirty="0" smtClean="0">
                          <a:solidFill>
                            <a:schemeClr val="tx1"/>
                          </a:solidFill>
                          <a:latin typeface="+mj-lt"/>
                        </a:rPr>
                        <a:t>H</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4</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2</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latin typeface="+mj-lt"/>
                        </a:rPr>
                        <a:t>1</a:t>
                      </a:r>
                      <a:endParaRPr lang="en-US"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latin typeface="+mj-lt"/>
                        </a:rPr>
                        <a:t>0</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lang="en-US" dirty="0" smtClean="0"/>
              <a:t>Generic meshes - continued</a:t>
            </a:r>
            <a:endParaRPr lang="en-US" dirty="0"/>
          </a:p>
        </p:txBody>
      </p:sp>
      <p:sp>
        <p:nvSpPr>
          <p:cNvPr id="3" name="Content Placeholder 2"/>
          <p:cNvSpPr>
            <a:spLocks noGrp="1"/>
          </p:cNvSpPr>
          <p:nvPr>
            <p:ph idx="1"/>
          </p:nvPr>
        </p:nvSpPr>
        <p:spPr/>
        <p:txBody>
          <a:bodyPr/>
          <a:lstStyle/>
          <a:p>
            <a:pPr marL="0" indent="0">
              <a:buNone/>
            </a:pPr>
            <a:r>
              <a:rPr lang="en-US" dirty="0" smtClean="0"/>
              <a:t>Adding level 2</a:t>
            </a:r>
          </a:p>
          <a:p>
            <a:pPr marL="393192" lvl="1" indent="0">
              <a:buNone/>
            </a:pPr>
            <a:r>
              <a:rPr lang="en-US" dirty="0" smtClean="0"/>
              <a:t>This is the same as a cloth mesh</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Picture 5"/>
          <p:cNvPicPr>
            <a:picLocks noChangeAspect="1"/>
          </p:cNvPicPr>
          <p:nvPr/>
        </p:nvPicPr>
        <p:blipFill>
          <a:blip r:embed="rId3"/>
          <a:stretch>
            <a:fillRect/>
          </a:stretch>
        </p:blipFill>
        <p:spPr>
          <a:xfrm>
            <a:off x="1226546" y="3249613"/>
            <a:ext cx="4049307" cy="3289300"/>
          </a:xfrm>
          <a:prstGeom prst="rect">
            <a:avLst/>
          </a:prstGeom>
        </p:spPr>
      </p:pic>
    </p:spTree>
    <p:extLst>
      <p:ext uri="{BB962C8B-B14F-4D97-AF65-F5344CB8AC3E}">
        <p14:creationId xmlns:p14="http://schemas.microsoft.com/office/powerpoint/2010/main" val="3917406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Model Soft Body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346" y="2617610"/>
            <a:ext cx="3405831" cy="3364498"/>
          </a:xfrm>
          <a:prstGeom prst="rect">
            <a:avLst/>
          </a:prstGeom>
        </p:spPr>
      </p:pic>
      <p:grpSp>
        <p:nvGrpSpPr>
          <p:cNvPr id="6" name="Group 5"/>
          <p:cNvGrpSpPr/>
          <p:nvPr/>
        </p:nvGrpSpPr>
        <p:grpSpPr>
          <a:xfrm>
            <a:off x="6556508" y="2600907"/>
            <a:ext cx="4394520" cy="3222952"/>
            <a:chOff x="6556508" y="2600907"/>
            <a:chExt cx="4394520" cy="3222952"/>
          </a:xfrm>
        </p:grpSpPr>
        <p:sp>
          <p:nvSpPr>
            <p:cNvPr id="7" name="Dodecagon 6"/>
            <p:cNvSpPr/>
            <p:nvPr/>
          </p:nvSpPr>
          <p:spPr>
            <a:xfrm>
              <a:off x="6960384" y="3389873"/>
              <a:ext cx="2433986" cy="2433986"/>
            </a:xfrm>
            <a:prstGeom prst="dodec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794466" y="4403664"/>
              <a:ext cx="1120346" cy="369332"/>
            </a:xfrm>
            <a:prstGeom prst="rect">
              <a:avLst/>
            </a:prstGeom>
            <a:noFill/>
          </p:spPr>
          <p:txBody>
            <a:bodyPr wrap="square" rtlCol="0">
              <a:spAutoFit/>
            </a:bodyPr>
            <a:lstStyle/>
            <a:p>
              <a:r>
                <a:rPr lang="en-US" dirty="0" smtClean="0"/>
                <a:t>Volume</a:t>
              </a:r>
              <a:endParaRPr lang="en-US" dirty="0"/>
            </a:p>
          </p:txBody>
        </p:sp>
        <p:cxnSp>
          <p:nvCxnSpPr>
            <p:cNvPr id="9" name="Straight Arrow Connector 8"/>
            <p:cNvCxnSpPr/>
            <p:nvPr/>
          </p:nvCxnSpPr>
          <p:spPr>
            <a:xfrm flipV="1">
              <a:off x="9229981" y="3757827"/>
              <a:ext cx="328777" cy="209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9459684" y="4256316"/>
              <a:ext cx="339370" cy="6640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9873637" y="4299859"/>
              <a:ext cx="1077391" cy="369332"/>
            </a:xfrm>
            <a:prstGeom prst="rect">
              <a:avLst/>
            </a:prstGeom>
            <a:noFill/>
          </p:spPr>
          <p:txBody>
            <a:bodyPr wrap="square" rtlCol="0">
              <a:spAutoFit/>
            </a:bodyPr>
            <a:lstStyle/>
            <a:p>
              <a:r>
                <a:rPr lang="en-US" dirty="0" smtClean="0"/>
                <a:t>Area</a:t>
              </a:r>
              <a:endParaRPr lang="en-US" dirty="0"/>
            </a:p>
          </p:txBody>
        </p:sp>
        <p:sp>
          <p:nvSpPr>
            <p:cNvPr id="12" name="TextBox 11"/>
            <p:cNvSpPr txBox="1"/>
            <p:nvPr/>
          </p:nvSpPr>
          <p:spPr>
            <a:xfrm>
              <a:off x="9370024" y="3389184"/>
              <a:ext cx="1120346" cy="369332"/>
            </a:xfrm>
            <a:prstGeom prst="rect">
              <a:avLst/>
            </a:prstGeom>
            <a:noFill/>
          </p:spPr>
          <p:txBody>
            <a:bodyPr wrap="square" rtlCol="0">
              <a:spAutoFit/>
            </a:bodyPr>
            <a:lstStyle/>
            <a:p>
              <a:r>
                <a:rPr lang="en-US" dirty="0" smtClean="0"/>
                <a:t>Normal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6556508" y="2600907"/>
                  <a:ext cx="3436427"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m:rPr>
                                <m:sty m:val="p"/>
                              </m:rPr>
                              <a:rPr lang="en-US">
                                <a:latin typeface="Cambria Math" panose="02040503050406030204" pitchFamily="18" charset="0"/>
                              </a:rPr>
                              <m:t>V</m:t>
                            </m:r>
                          </m:den>
                        </m:f>
                        <m:r>
                          <m:rPr>
                            <m:sty m:val="p"/>
                          </m:rPr>
                          <a:rPr lang="en-US">
                            <a:latin typeface="Cambria Math" panose="02040503050406030204" pitchFamily="18" charset="0"/>
                          </a:rPr>
                          <m:t>Area</m:t>
                        </m:r>
                        <m:r>
                          <a:rPr lang="en-US">
                            <a:latin typeface="Cambria Math" panose="02040503050406030204" pitchFamily="18" charset="0"/>
                          </a:rPr>
                          <m:t>∗</m:t>
                        </m:r>
                        <m:r>
                          <m:rPr>
                            <m:sty m:val="p"/>
                          </m:rPr>
                          <a:rPr lang="en-US">
                            <a:latin typeface="Cambria Math" panose="02040503050406030204" pitchFamily="18" charset="0"/>
                          </a:rPr>
                          <m:t>Pressure</m:t>
                        </m:r>
                        <m:r>
                          <a:rPr lang="en-US">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n</m:t>
                            </m:r>
                          </m:e>
                        </m:ac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56508" y="2600907"/>
                  <a:ext cx="3436427" cy="612796"/>
                </a:xfrm>
                <a:prstGeom prst="rect">
                  <a:avLst/>
                </a:prstGeom>
                <a:blipFill rotWithShape="0">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13490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Volume Calculation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Bounding Box approximation</a:t>
                </a:r>
              </a:p>
              <a:p>
                <a:pPr marL="393192" lvl="1" indent="0">
                  <a:buNone/>
                </a:pPr>
                <a:r>
                  <a:rPr lang="en-US" dirty="0" smtClean="0"/>
                  <a:t>Fast but not accurate</a:t>
                </a:r>
              </a:p>
              <a:p>
                <a:pPr marL="0" indent="0">
                  <a:buNone/>
                </a:pPr>
                <a:endParaRPr lang="en-US" dirty="0"/>
              </a:p>
              <a:p>
                <a:pPr marL="0" indent="0">
                  <a:buNone/>
                </a:pPr>
                <a:r>
                  <a:rPr lang="en-US" dirty="0" smtClean="0"/>
                  <a:t>Exact Volume - Gauss </a:t>
                </a:r>
                <a:r>
                  <a:rPr lang="en-US" dirty="0"/>
                  <a:t>Green </a:t>
                </a:r>
                <a:r>
                  <a:rPr lang="en-US" dirty="0" smtClean="0"/>
                  <a:t>Theorem:</a:t>
                </a:r>
              </a:p>
              <a:p>
                <a:pPr marL="393192" lvl="1"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𝑇</m:t>
                          </m:r>
                          <m:r>
                            <a:rPr lang="en-US" b="0" i="1" smtClean="0">
                              <a:latin typeface="Cambria Math" panose="02040503050406030204" pitchFamily="18" charset="0"/>
                            </a:rPr>
                            <m:t>𝑟𝑖𝑎𝑛𝑔𝑙𝑒</m:t>
                          </m:r>
                        </m:sub>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m:rPr>
                              <m:sty m:val="p"/>
                            </m:rPr>
                            <a:rPr lang="en-US">
                              <a:latin typeface="Cambria Math" panose="02040503050406030204" pitchFamily="18" charset="0"/>
                            </a:rPr>
                            <m:t>det</m:t>
                          </m:r>
                          <m:d>
                            <m:dPr>
                              <m:ctrlPr>
                                <a:rPr lang="en-US"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r>
                                          <a:rPr lang="en-US" i="1">
                                            <a:latin typeface="Cambria Math" panose="02040503050406030204" pitchFamily="18" charset="0"/>
                                          </a:rPr>
                                          <m:t>𝑧</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r>
                                          <a:rPr lang="en-US" i="1">
                                            <a:latin typeface="Cambria Math" panose="02040503050406030204" pitchFamily="18" charset="0"/>
                                          </a:rPr>
                                          <m:t>𝑧</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𝑧</m:t>
                                        </m:r>
                                      </m:sub>
                                    </m:sSub>
                                  </m:e>
                                </m:mr>
                              </m:m>
                            </m:e>
                          </m:d>
                        </m:e>
                      </m:nary>
                    </m:oMath>
                  </m:oMathPara>
                </a14:m>
                <a:endParaRPr lang="en-US" dirty="0" smtClean="0"/>
              </a:p>
              <a:p>
                <a:pPr marL="393192" lvl="1" indent="0">
                  <a:buNone/>
                </a:pPr>
                <a:r>
                  <a:rPr lang="en-US" dirty="0" smtClean="0"/>
                  <a:t>Fast and accurate!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00" t="-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979331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Bodies – Update Loop</a:t>
            </a:r>
            <a:endParaRPr lang="en-US" dirty="0"/>
          </a:p>
        </p:txBody>
      </p:sp>
      <p:sp>
        <p:nvSpPr>
          <p:cNvPr id="3" name="Content Placeholder 2"/>
          <p:cNvSpPr>
            <a:spLocks noGrp="1"/>
          </p:cNvSpPr>
          <p:nvPr>
            <p:ph idx="1"/>
          </p:nvPr>
        </p:nvSpPr>
        <p:spPr/>
        <p:txBody>
          <a:bodyPr/>
          <a:lstStyle/>
          <a:p>
            <a:pPr marL="0" indent="0">
              <a:buNone/>
            </a:pPr>
            <a:r>
              <a:rPr lang="en-US" dirty="0" smtClean="0"/>
              <a:t>Accumulate external forces </a:t>
            </a:r>
            <a:r>
              <a:rPr lang="en-US" dirty="0"/>
              <a:t>(gravity</a:t>
            </a:r>
            <a:r>
              <a:rPr lang="en-US" dirty="0" smtClean="0"/>
              <a:t>)</a:t>
            </a:r>
          </a:p>
          <a:p>
            <a:pPr marL="0" indent="0">
              <a:buNone/>
            </a:pPr>
            <a:r>
              <a:rPr lang="en-US" dirty="0" smtClean="0"/>
              <a:t>Solve internal forces</a:t>
            </a:r>
          </a:p>
          <a:p>
            <a:pPr>
              <a:buFont typeface="Wingdings" panose="05000000000000000000" pitchFamily="2" charset="2"/>
              <a:buChar char="§"/>
            </a:pPr>
            <a:r>
              <a:rPr lang="en-US" dirty="0" smtClean="0"/>
              <a:t>Solve </a:t>
            </a:r>
            <a:r>
              <a:rPr lang="en-US" dirty="0"/>
              <a:t>spring </a:t>
            </a:r>
            <a:r>
              <a:rPr lang="en-US" dirty="0" smtClean="0"/>
              <a:t>forces</a:t>
            </a:r>
          </a:p>
          <a:p>
            <a:pPr>
              <a:buFont typeface="Wingdings" panose="05000000000000000000" pitchFamily="2" charset="2"/>
              <a:buChar char="§"/>
            </a:pPr>
            <a:r>
              <a:rPr lang="en-US" b="1" dirty="0" smtClean="0"/>
              <a:t>Solve pressure forces</a:t>
            </a:r>
            <a:endParaRPr lang="en-US" b="1" dirty="0"/>
          </a:p>
          <a:p>
            <a:pPr marL="0" indent="0">
              <a:buNone/>
            </a:pPr>
            <a:r>
              <a:rPr lang="en-US" dirty="0"/>
              <a:t>Integrate velocity</a:t>
            </a:r>
          </a:p>
          <a:p>
            <a:pPr marL="0" indent="0">
              <a:buNone/>
            </a:pPr>
            <a:r>
              <a:rPr lang="en-US" dirty="0"/>
              <a:t>Integrate position</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216617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lstStyle/>
          <a:p>
            <a:pPr marL="0" indent="0">
              <a:buNone/>
            </a:pPr>
            <a:r>
              <a:rPr lang="en-US" dirty="0" smtClean="0"/>
              <a:t>Points connected by physical springs</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Use:</a:t>
            </a:r>
          </a:p>
          <a:p>
            <a:pPr lvl="1">
              <a:buFont typeface="Wingdings" panose="05000000000000000000" pitchFamily="2" charset="2"/>
              <a:buChar char="§"/>
            </a:pPr>
            <a:r>
              <a:rPr lang="en-US" dirty="0" smtClean="0"/>
              <a:t>Cloth</a:t>
            </a:r>
          </a:p>
          <a:p>
            <a:pPr lvl="1">
              <a:buFont typeface="Wingdings" panose="05000000000000000000" pitchFamily="2" charset="2"/>
              <a:buChar char="§"/>
            </a:pPr>
            <a:r>
              <a:rPr lang="en-US" dirty="0" smtClean="0"/>
              <a:t>Soft Bodies</a:t>
            </a:r>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4"/>
          <p:cNvPicPr>
            <a:picLocks noChangeAspect="1"/>
          </p:cNvPicPr>
          <p:nvPr/>
        </p:nvPicPr>
        <p:blipFill>
          <a:blip r:embed="rId3"/>
          <a:stretch>
            <a:fillRect/>
          </a:stretch>
        </p:blipFill>
        <p:spPr>
          <a:xfrm>
            <a:off x="3825239" y="2582852"/>
            <a:ext cx="3478743" cy="3480455"/>
          </a:xfrm>
          <a:prstGeom prst="rect">
            <a:avLst/>
          </a:prstGeom>
        </p:spPr>
      </p:pic>
    </p:spTree>
    <p:extLst>
      <p:ext uri="{BB962C8B-B14F-4D97-AF65-F5344CB8AC3E}">
        <p14:creationId xmlns:p14="http://schemas.microsoft.com/office/powerpoint/2010/main" val="1834124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PMSB meshes</a:t>
            </a:r>
            <a:endParaRPr lang="en-US" dirty="0"/>
          </a:p>
        </p:txBody>
      </p:sp>
      <p:sp>
        <p:nvSpPr>
          <p:cNvPr id="3" name="Content Placeholder 2"/>
          <p:cNvSpPr>
            <a:spLocks noGrp="1"/>
          </p:cNvSpPr>
          <p:nvPr>
            <p:ph idx="1"/>
          </p:nvPr>
        </p:nvSpPr>
        <p:spPr/>
        <p:txBody>
          <a:bodyPr/>
          <a:lstStyle/>
          <a:p>
            <a:pPr marL="0" indent="0">
              <a:buNone/>
            </a:pPr>
            <a:r>
              <a:rPr lang="en-US" dirty="0" smtClean="0"/>
              <a:t>Stack/Slice vs. Geodesic sphere</a:t>
            </a:r>
          </a:p>
          <a:p>
            <a:pPr marL="0" indent="0">
              <a:buNone/>
            </a:pPr>
            <a:r>
              <a:rPr lang="en-US" dirty="0"/>
              <a:t> </a:t>
            </a:r>
            <a:r>
              <a:rPr lang="en-US" dirty="0" smtClean="0"/>
              <a:t>   Geodesic behaves better (especially at the top)</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TextBox 6"/>
          <p:cNvSpPr txBox="1"/>
          <p:nvPr/>
        </p:nvSpPr>
        <p:spPr>
          <a:xfrm>
            <a:off x="2194416" y="5740805"/>
            <a:ext cx="3110845" cy="369332"/>
          </a:xfrm>
          <a:prstGeom prst="rect">
            <a:avLst/>
          </a:prstGeom>
          <a:noFill/>
        </p:spPr>
        <p:txBody>
          <a:bodyPr wrap="square" rtlCol="0">
            <a:spAutoFit/>
          </a:bodyPr>
          <a:lstStyle/>
          <a:p>
            <a:r>
              <a:rPr lang="en-US" dirty="0" smtClean="0"/>
              <a:t>Use spherical coordinates</a:t>
            </a:r>
            <a:endParaRPr lang="en-US" dirty="0"/>
          </a:p>
        </p:txBody>
      </p:sp>
      <p:sp>
        <p:nvSpPr>
          <p:cNvPr id="8" name="TextBox 7"/>
          <p:cNvSpPr txBox="1"/>
          <p:nvPr/>
        </p:nvSpPr>
        <p:spPr>
          <a:xfrm>
            <a:off x="5904322" y="5770603"/>
            <a:ext cx="3893270" cy="369332"/>
          </a:xfrm>
          <a:prstGeom prst="rect">
            <a:avLst/>
          </a:prstGeom>
          <a:noFill/>
        </p:spPr>
        <p:txBody>
          <a:bodyPr wrap="square" rtlCol="0">
            <a:spAutoFit/>
          </a:bodyPr>
          <a:lstStyle/>
          <a:p>
            <a:r>
              <a:rPr lang="en-US" dirty="0" smtClean="0"/>
              <a:t>Start with icosahedron and subdivide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373" y="2841830"/>
            <a:ext cx="2698538" cy="279202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416" y="2949341"/>
            <a:ext cx="2612142" cy="2577001"/>
          </a:xfrm>
          <a:prstGeom prst="rect">
            <a:avLst/>
          </a:prstGeom>
        </p:spPr>
      </p:pic>
    </p:spTree>
    <p:extLst>
      <p:ext uri="{BB962C8B-B14F-4D97-AF65-F5344CB8AC3E}">
        <p14:creationId xmlns:p14="http://schemas.microsoft.com/office/powerpoint/2010/main" val="2636925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265831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Springs: too many to count, ask if you want some white-papers</a:t>
            </a:r>
          </a:p>
          <a:p>
            <a:pPr>
              <a:buFont typeface="Wingdings" panose="05000000000000000000" pitchFamily="2" charset="2"/>
              <a:buChar char="§"/>
            </a:pPr>
            <a:r>
              <a:rPr lang="en-US" dirty="0" smtClean="0"/>
              <a:t>Matyka:</a:t>
            </a:r>
          </a:p>
          <a:p>
            <a:pPr lvl="1">
              <a:buFont typeface="Wingdings" panose="05000000000000000000" pitchFamily="2" charset="2"/>
              <a:buChar char="§"/>
            </a:pPr>
            <a:r>
              <a:rPr lang="en-US" dirty="0" smtClean="0"/>
              <a:t>“</a:t>
            </a:r>
            <a:r>
              <a:rPr lang="en-US" dirty="0"/>
              <a:t>Pressure Model Soft Body Simulation</a:t>
            </a:r>
            <a:r>
              <a:rPr lang="en-US" dirty="0" smtClean="0"/>
              <a:t>.“</a:t>
            </a:r>
          </a:p>
          <a:p>
            <a:pPr lvl="1">
              <a:buFont typeface="Wingdings" panose="05000000000000000000" pitchFamily="2" charset="2"/>
              <a:buChar char="§"/>
            </a:pPr>
            <a:r>
              <a:rPr lang="en-US" dirty="0"/>
              <a:t>"How To Implement a Pressure Soft Body Model</a:t>
            </a:r>
            <a:r>
              <a:rPr lang="en-US" dirty="0" smtClean="0"/>
              <a:t>.“</a:t>
            </a:r>
          </a:p>
          <a:p>
            <a:pPr lvl="1">
              <a:buFont typeface="Wingdings" panose="05000000000000000000" pitchFamily="2" charset="2"/>
              <a:buChar char="§"/>
            </a:pPr>
            <a:r>
              <a:rPr lang="en-US" dirty="0">
                <a:hlinkClick r:id="rId2"/>
              </a:rPr>
              <a:t>www.matyka.pl</a:t>
            </a:r>
            <a:r>
              <a:rPr lang="en-US" dirty="0" smtClean="0">
                <a:hlinkClick r:id="rId2"/>
              </a:rPr>
              <a:t>/</a:t>
            </a:r>
            <a:endParaRPr lang="en-US" dirty="0" smtClean="0"/>
          </a:p>
          <a:p>
            <a:pPr>
              <a:buFont typeface="Wingdings" panose="05000000000000000000" pitchFamily="2" charset="2"/>
              <a:buChar char="§"/>
            </a:pPr>
            <a:r>
              <a:rPr lang="en-US" dirty="0" smtClean="0"/>
              <a:t>Geodesic Sphere:</a:t>
            </a:r>
          </a:p>
          <a:p>
            <a:pPr lvl="1">
              <a:buFont typeface="Wingdings" panose="05000000000000000000" pitchFamily="2" charset="2"/>
              <a:buChar char="§"/>
            </a:pPr>
            <a:r>
              <a:rPr lang="en-US" dirty="0"/>
              <a:t>http://donhavey.com/blog/tutorials/tutorial-3-the-icosahedron-sphere/</a:t>
            </a:r>
            <a:endParaRPr lang="en-US" dirty="0" smtClean="0"/>
          </a:p>
          <a:p>
            <a:pPr lvl="1">
              <a:buFont typeface="Wingdings" panose="05000000000000000000" pitchFamily="2" charset="2"/>
              <a:buChar char="§"/>
            </a:pPr>
            <a:r>
              <a:rPr lang="en-US" dirty="0"/>
              <a:t>http://stackoverflow.com/questions/7687148/drawing-sphere-in-opengl-without-using-glusphere/7687312#7687312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25378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1" indent="0">
                  <a:buClr>
                    <a:schemeClr val="accent3"/>
                  </a:buClr>
                  <a:buSzPct val="95000"/>
                  <a:buNone/>
                </a:pPr>
                <a14:m>
                  <m:oMathPara xmlns:m="http://schemas.openxmlformats.org/officeDocument/2006/math">
                    <m:oMathParaPr>
                      <m:jc m:val="left"/>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i="1">
                          <a:latin typeface="Cambria Math" panose="02040503050406030204" pitchFamily="18" charset="0"/>
                        </a:rPr>
                        <m:t>𝑘𝑥</m:t>
                      </m:r>
                    </m:oMath>
                  </m:oMathPara>
                </a14:m>
                <a:endParaRPr lang="en-US" dirty="0" smtClean="0"/>
              </a:p>
              <a:p>
                <a:pPr marL="548640" lvl="3" indent="0">
                  <a:buSzPct val="95000"/>
                  <a:buNone/>
                </a:pPr>
                <a:endParaRPr lang="en-US" dirty="0"/>
              </a:p>
              <a:p>
                <a:pPr marL="0" lvl="1" indent="0">
                  <a:buSzPct val="95000"/>
                  <a:buNone/>
                </a:pPr>
                <a:r>
                  <a:rPr lang="en-US" dirty="0" smtClean="0"/>
                  <a:t>Fully expanded for 3d we get:</a:t>
                </a:r>
              </a:p>
              <a:p>
                <a:pPr marL="274320" lvl="1" indent="-274320">
                  <a:buClr>
                    <a:schemeClr val="accent3"/>
                  </a:buClr>
                  <a:buSzPct val="95000"/>
                </a:pPr>
                <a:endParaRPr lang="en-US" dirty="0"/>
              </a:p>
              <a:p>
                <a:pPr marL="274320" lvl="1" indent="-274320">
                  <a:buClr>
                    <a:schemeClr val="accent3"/>
                  </a:buClr>
                  <a:buSzPct val="95000"/>
                </a:pPr>
                <a:endParaRPr lang="en-US" dirty="0" smtClean="0"/>
              </a:p>
              <a:p>
                <a:pPr marL="274320" lvl="1" indent="-274320">
                  <a:buClr>
                    <a:schemeClr val="accent3"/>
                  </a:buClr>
                  <a:buSzPct val="95000"/>
                </a:pPr>
                <a:endParaRPr lang="en-US" dirty="0"/>
              </a:p>
              <a:p>
                <a:endParaRPr lang="en-US" dirty="0" smtClean="0"/>
              </a:p>
              <a:p>
                <a:endParaRPr lang="en-US" dirty="0" smtClean="0"/>
              </a:p>
              <a:p>
                <a:pPr marL="0" indent="0">
                  <a:buNone/>
                </a:pPr>
                <a:r>
                  <a:rPr lang="en-US" dirty="0" smtClean="0"/>
                  <a:t>Problems</a:t>
                </a:r>
                <a:endParaRPr lang="en-US" dirty="0"/>
              </a:p>
              <a:p>
                <a:pPr marL="850392" lvl="1" indent="-457200">
                  <a:buFont typeface="+mj-lt"/>
                  <a:buAutoNum type="arabicPeriod"/>
                </a:pPr>
                <a:r>
                  <a:rPr lang="en-US" dirty="0" smtClean="0"/>
                  <a:t>Stability </a:t>
                </a:r>
                <a:r>
                  <a:rPr lang="en-US" dirty="0"/>
                  <a:t>issues with stiff systems</a:t>
                </a:r>
              </a:p>
              <a:p>
                <a:pPr marL="850392" lvl="1" indent="-457200">
                  <a:buFont typeface="+mj-lt"/>
                  <a:buAutoNum type="arabicPeriod"/>
                </a:pPr>
                <a:r>
                  <a:rPr lang="en-US" dirty="0" smtClean="0"/>
                  <a:t>Un-intuitive </a:t>
                </a:r>
                <a:r>
                  <a:rPr lang="en-US" dirty="0"/>
                  <a:t>material properties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33" t="-1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1179286" y="3144520"/>
                <a:ext cx="3265714" cy="16437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𝐹</m:t>
                              </m:r>
                            </m:e>
                          </m:acc>
                        </m:e>
                        <m:sub>
                          <m:r>
                            <a:rPr lang="en-US" b="0" i="1" smtClean="0">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𝑙</m:t>
                          </m:r>
                        </m:e>
                      </m:d>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num>
                        <m:den>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den>
                      </m:f>
                    </m:oMath>
                  </m:oMathPara>
                </a14:m>
                <a:endParaRPr lang="en-US" dirty="0">
                  <a:solidFill>
                    <a:schemeClr val="tx1"/>
                  </a:solidFill>
                </a:endParaRPr>
              </a:p>
              <a:p>
                <a:pPr lvl="1"/>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𝐹</m:t>
                              </m:r>
                            </m:e>
                          </m:acc>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num>
                        <m:den>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den>
                      </m:f>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oMath>
                  </m:oMathPara>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179286" y="3144520"/>
                <a:ext cx="3265714" cy="1643742"/>
              </a:xfrm>
              <a:prstGeom prst="rect">
                <a:avLst/>
              </a:prstGeom>
              <a:blipFill rotWithShape="0">
                <a:blip r:embed="rId4"/>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090474" y="6356351"/>
                <a:ext cx="1875934" cy="391646"/>
              </a:xfrm>
              <a:prstGeom prst="rect">
                <a:avLst/>
              </a:prstGeom>
              <a:noFill/>
            </p:spPr>
            <p:txBody>
              <a:bodyPr wrap="square" rtlCol="0">
                <a:spAutoFit/>
              </a:bodyPr>
              <a:lstStyle/>
              <a:p>
                <a:r>
                  <a:rPr lang="en-US" b="0" dirty="0" smtClean="0"/>
                  <a:t>*</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𝑗</m:t>
                        </m:r>
                      </m:sub>
                    </m:sSub>
                  </m:oMath>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5090474" y="6356351"/>
                <a:ext cx="1875934" cy="391646"/>
              </a:xfrm>
              <a:prstGeom prst="rect">
                <a:avLst/>
              </a:prstGeom>
              <a:blipFill rotWithShape="0">
                <a:blip r:embed="rId5"/>
                <a:stretch>
                  <a:fillRect l="-2597" t="-20313" b="-20313"/>
                </a:stretch>
              </a:blipFill>
            </p:spPr>
            <p:txBody>
              <a:bodyPr/>
              <a:lstStyle/>
              <a:p>
                <a:r>
                  <a:rPr lang="en-US">
                    <a:noFill/>
                  </a:rPr>
                  <a:t> </a:t>
                </a:r>
              </a:p>
            </p:txBody>
          </p:sp>
        </mc:Fallback>
      </mc:AlternateContent>
    </p:spTree>
    <p:extLst>
      <p:ext uri="{BB962C8B-B14F-4D97-AF65-F5344CB8AC3E}">
        <p14:creationId xmlns:p14="http://schemas.microsoft.com/office/powerpoint/2010/main" val="1318620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 Know your Euler</a:t>
            </a:r>
            <a:endParaRPr lang="en-US" dirty="0"/>
          </a:p>
        </p:txBody>
      </p:sp>
      <p:sp>
        <p:nvSpPr>
          <p:cNvPr id="3" name="Content Placeholder 2"/>
          <p:cNvSpPr>
            <a:spLocks noGrp="1"/>
          </p:cNvSpPr>
          <p:nvPr>
            <p:ph idx="1"/>
          </p:nvPr>
        </p:nvSpPr>
        <p:spPr/>
        <p:txBody>
          <a:bodyPr/>
          <a:lstStyle/>
          <a:p>
            <a:pPr marL="0" indent="0">
              <a:buNone/>
            </a:pPr>
            <a:r>
              <a:rPr lang="en-US" dirty="0" smtClean="0"/>
              <a:t>Explicit Euler</a:t>
            </a:r>
          </a:p>
          <a:p>
            <a:endParaRPr lang="en-US" dirty="0"/>
          </a:p>
          <a:p>
            <a:endParaRPr lang="en-US" dirty="0" smtClean="0"/>
          </a:p>
          <a:p>
            <a:pPr marL="0" indent="0">
              <a:buNone/>
            </a:pPr>
            <a:r>
              <a:rPr lang="en-US" dirty="0" smtClean="0"/>
              <a:t>Fully-Implicit Euler</a:t>
            </a:r>
          </a:p>
          <a:p>
            <a:endParaRPr lang="en-US" dirty="0" smtClean="0"/>
          </a:p>
          <a:p>
            <a:endParaRPr lang="en-US" dirty="0" smtClean="0"/>
          </a:p>
          <a:p>
            <a:pPr marL="0" indent="0">
              <a:buNone/>
            </a:pPr>
            <a:r>
              <a:rPr lang="en-US" dirty="0" smtClean="0"/>
              <a:t>Semi-implicit Euler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371600" y="3749457"/>
                <a:ext cx="4338320" cy="152490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𝒗</m:t>
                          </m:r>
                        </m:e>
                        <m:sub>
                          <m: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e>
                      </m:d>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371600" y="3749457"/>
                <a:ext cx="4338320" cy="152490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71600" y="5217751"/>
                <a:ext cx="3210560" cy="152490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𝒗</m:t>
                          </m:r>
                        </m:e>
                        <m:sub>
                          <m: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𝒊</m:t>
                              </m:r>
                            </m:sub>
                          </m:sSub>
                        </m:e>
                      </m:d>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371600" y="5217751"/>
                <a:ext cx="3210560" cy="15249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71600" y="2341045"/>
                <a:ext cx="3210560" cy="152490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𝒗</m:t>
                          </m:r>
                        </m:e>
                        <m:sub>
                          <m:r>
                            <a:rPr lang="en-US" sz="2400" b="1" i="1" smtClean="0">
                              <a:latin typeface="Cambria Math" panose="02040503050406030204" pitchFamily="18" charset="0"/>
                            </a:rPr>
                            <m:t>𝒊</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𝒊</m:t>
                              </m:r>
                            </m:sub>
                          </m:sSub>
                        </m:e>
                      </m:d>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371600" y="2341045"/>
                <a:ext cx="3210560" cy="152490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9021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Taylor Series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a:latin typeface="Cambria Math" panose="02040503050406030204" pitchFamily="18" charset="0"/>
                                </a:rPr>
                                <m:t>2</m:t>
                              </m:r>
                            </m:sup>
                          </m:sSup>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sty m:val="p"/>
                                </m:rPr>
                                <a:rPr lang="en-US">
                                  <a:latin typeface="Cambria Math" panose="02040503050406030204" pitchFamily="18" charset="0"/>
                                </a:rPr>
                                <m:t>f</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a:latin typeface="Cambria Math" panose="02040503050406030204" pitchFamily="18" charset="0"/>
                                </a:rPr>
                                <m:t>3</m:t>
                              </m:r>
                            </m:sup>
                          </m:sSup>
                        </m:num>
                        <m:den>
                          <m:r>
                            <a:rPr lang="en-US">
                              <a:latin typeface="Cambria Math" panose="02040503050406030204" pitchFamily="18" charset="0"/>
                            </a:rPr>
                            <m:t>3!</m:t>
                          </m:r>
                        </m:den>
                      </m:f>
                      <m:r>
                        <a:rPr lang="en-US">
                          <a:latin typeface="Cambria Math" panose="02040503050406030204" pitchFamily="18" charset="0"/>
                        </a:rPr>
                        <m:t>+…</m:t>
                      </m:r>
                    </m:oMath>
                  </m:oMathPara>
                </a14:m>
                <a:endParaRPr lang="en-US" dirty="0" smtClean="0"/>
              </a:p>
              <a:p>
                <a:pPr marL="0" indent="0">
                  <a:buNone/>
                </a:pPr>
                <a:r>
                  <a:rPr lang="en-US" dirty="0" smtClean="0"/>
                  <a:t>In Physics our function is a function of position and time</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i="1">
                                  <a:latin typeface="Cambria Math" panose="02040503050406030204" pitchFamily="18" charset="0"/>
                                </a:rPr>
                                <m:t>2</m:t>
                              </m:r>
                            </m:sup>
                          </m:sSup>
                        </m:num>
                        <m:den>
                          <m:r>
                            <a:rPr lang="en-US" i="1">
                              <a:latin typeface="Cambria Math" panose="02040503050406030204" pitchFamily="18" charset="0"/>
                            </a:rPr>
                            <m:t>2</m:t>
                          </m:r>
                          <m:r>
                            <a:rPr lang="en-US" b="0" i="1"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a:latin typeface="Cambria Math" panose="02040503050406030204" pitchFamily="18" charset="0"/>
                                </a:rPr>
                                <m:t>3</m:t>
                              </m:r>
                            </m:sup>
                          </m:sSup>
                        </m:num>
                        <m:den>
                          <m:r>
                            <a:rPr lang="en-US" b="0" i="0" smtClean="0">
                              <a:latin typeface="Cambria Math" panose="02040503050406030204" pitchFamily="18" charset="0"/>
                            </a:rPr>
                            <m:t>3!</m:t>
                          </m:r>
                        </m:den>
                      </m:f>
                      <m:r>
                        <a:rPr lang="en-US">
                          <a:latin typeface="Cambria Math" panose="02040503050406030204" pitchFamily="18" charset="0"/>
                        </a:rPr>
                        <m:t>+</m:t>
                      </m:r>
                      <m:r>
                        <a:rPr lang="en-US" b="0" i="1" smtClean="0">
                          <a:latin typeface="Cambria Math" panose="02040503050406030204" pitchFamily="18" charset="0"/>
                        </a:rPr>
                        <m:t>…</m:t>
                      </m:r>
                    </m:oMath>
                  </m:oMathPara>
                </a14:m>
                <a:endParaRPr lang="en-US" dirty="0" smtClean="0"/>
              </a:p>
              <a:p>
                <a:pPr marL="0" indent="0">
                  <a:buNone/>
                </a:pPr>
                <a:r>
                  <a:rPr lang="en-US" dirty="0" smtClean="0"/>
                  <a:t>We can identify certain derivatives</a:t>
                </a:r>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b="0" i="1" smtClean="0">
                          <a:latin typeface="Cambria Math" panose="02040503050406030204" pitchFamily="18" charset="0"/>
                        </a:rPr>
                        <m:t>𝑣</m:t>
                      </m:r>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i="1">
                                  <a:latin typeface="Cambria Math" panose="02040503050406030204" pitchFamily="18" charset="0"/>
                                </a:rPr>
                                <m:t>2</m:t>
                              </m:r>
                            </m:sup>
                          </m:sSup>
                        </m:num>
                        <m:den>
                          <m:r>
                            <a:rPr lang="en-US" b="0" i="1" smtClean="0">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a:latin typeface="Cambria Math" panose="02040503050406030204" pitchFamily="18" charset="0"/>
                                </a:rPr>
                                <m:t>3</m:t>
                              </m:r>
                            </m:sup>
                          </m:sSup>
                        </m:num>
                        <m:den>
                          <m:r>
                            <a:rPr lang="en-US" b="0" i="0" smtClean="0">
                              <a:latin typeface="Cambria Math" panose="02040503050406030204" pitchFamily="18" charset="0"/>
                            </a:rPr>
                            <m:t>6</m:t>
                          </m:r>
                        </m:den>
                      </m:f>
                      <m:r>
                        <a:rPr lang="en-US">
                          <a:latin typeface="Cambria Math" panose="02040503050406030204" pitchFamily="18" charset="0"/>
                        </a:rPr>
                        <m:t>+</m:t>
                      </m:r>
                      <m:r>
                        <a:rPr lang="en-US" i="1">
                          <a:latin typeface="Cambria Math" panose="02040503050406030204" pitchFamily="18" charset="0"/>
                        </a:rPr>
                        <m:t>…</m:t>
                      </m:r>
                    </m:oMath>
                  </m:oMathPara>
                </a14:m>
                <a:endParaRPr lang="en-US" dirty="0" smtClean="0"/>
              </a:p>
              <a:p>
                <a:pPr marL="0" indent="0">
                  <a:buNone/>
                </a:pPr>
                <a:r>
                  <a:rPr lang="en-US" dirty="0" smtClean="0"/>
                  <a:t>(Note,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oMath>
                </a14:m>
                <a:r>
                  <a:rPr lang="en-US" dirty="0" smtClean="0"/>
                  <a:t> is called jerk and we almost never have it)</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𝑣</m:t>
                      </m:r>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i="1">
                                  <a:latin typeface="Cambria Math" panose="02040503050406030204" pitchFamily="18" charset="0"/>
                                </a:rPr>
                                <m:t>2</m:t>
                              </m:r>
                            </m:sup>
                          </m:sSup>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e>
                      </m:d>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83971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Euler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can take the 1</a:t>
            </a:r>
            <a:r>
              <a:rPr lang="en-US" baseline="30000" dirty="0" smtClean="0"/>
              <a:t>st</a:t>
            </a:r>
            <a:r>
              <a:rPr lang="en-US" dirty="0" smtClean="0"/>
              <a:t> order term</a:t>
            </a:r>
          </a:p>
          <a:p>
            <a:pPr marL="0" indent="0">
              <a:buNone/>
            </a:pPr>
            <a:endParaRPr lang="en-US" dirty="0"/>
          </a:p>
          <a:p>
            <a:pPr marL="0" indent="0">
              <a:buNone/>
            </a:pPr>
            <a:r>
              <a:rPr lang="en-US" dirty="0" smtClean="0"/>
              <a:t>We can use the Taylor series for velocity as well</a:t>
            </a:r>
          </a:p>
          <a:p>
            <a:pPr marL="0" indent="0">
              <a:buNone/>
            </a:pPr>
            <a:endParaRPr lang="en-US" dirty="0"/>
          </a:p>
          <a:p>
            <a:pPr marL="0" indent="0">
              <a:buNone/>
            </a:pPr>
            <a:r>
              <a:rPr lang="en-US" dirty="0" smtClean="0"/>
              <a:t>Explicit Euler!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645920" y="2362776"/>
                <a:ext cx="477520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45920" y="2362776"/>
                <a:ext cx="4775200"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45920" y="4353412"/>
                <a:ext cx="2550160" cy="830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645920" y="4353412"/>
                <a:ext cx="2550160" cy="830997"/>
              </a:xfrm>
              <a:prstGeom prst="rect">
                <a:avLst/>
              </a:prstGeom>
              <a:blipFill rotWithShape="0">
                <a:blip r:embed="rId4"/>
                <a:stretch>
                  <a:fillRect b="-1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45920" y="3419054"/>
                <a:ext cx="477520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45920" y="3419054"/>
                <a:ext cx="4775200" cy="46166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144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Fully-Implicit Euler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Evaluate at </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smtClean="0"/>
                  <a:t>:</a:t>
                </a:r>
              </a:p>
              <a:p>
                <a:pPr marL="0" indent="0">
                  <a:buNone/>
                </a:pPr>
                <a:endParaRPr lang="en-US" dirty="0"/>
              </a:p>
              <a:p>
                <a:pPr marL="0" indent="0">
                  <a:buNone/>
                </a:pPr>
                <a:r>
                  <a:rPr lang="en-US" dirty="0" smtClean="0"/>
                  <a:t>Rearrange to solve for position</a:t>
                </a:r>
              </a:p>
              <a:p>
                <a:pPr marL="0" indent="0">
                  <a:buNone/>
                </a:pPr>
                <a:endParaRPr lang="en-US" dirty="0" smtClean="0"/>
              </a:p>
              <a:p>
                <a:pPr marL="0" indent="0">
                  <a:buNone/>
                </a:pPr>
                <a:r>
                  <a:rPr lang="en-US" dirty="0" smtClean="0"/>
                  <a:t>Can do the same for velocity</a:t>
                </a:r>
                <a:endParaRPr lang="en-US" dirty="0"/>
              </a:p>
              <a:p>
                <a:pPr marL="0" indent="0">
                  <a:buNone/>
                </a:pPr>
                <a:endParaRPr lang="en-US" dirty="0"/>
              </a:p>
              <a:p>
                <a:pPr marL="0" indent="0">
                  <a:buNone/>
                </a:pPr>
                <a:r>
                  <a:rPr lang="en-US" dirty="0" smtClean="0"/>
                  <a:t>Fully-Implicit Euler!</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00" t="-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645920" y="2362776"/>
                <a:ext cx="4775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45920" y="2362776"/>
                <a:ext cx="4775200"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45920" y="3357314"/>
                <a:ext cx="4775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45920" y="3357314"/>
                <a:ext cx="4775200"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45920" y="4235866"/>
                <a:ext cx="4775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45920" y="4235866"/>
                <a:ext cx="4775200"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45920" y="5216604"/>
                <a:ext cx="3210560" cy="110799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m:oMathPara>
                </a14:m>
                <a:endParaRPr lang="en-US" sz="2400" b="0" dirty="0" smtClean="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645920" y="5216604"/>
                <a:ext cx="3210560" cy="1107996"/>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1448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Semi-Implicit Euler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No reason we can’t mix and match</a:t>
            </a:r>
          </a:p>
          <a:p>
            <a:pPr marL="0" indent="0">
              <a:buNone/>
            </a:pPr>
            <a:endParaRPr lang="en-US" dirty="0" smtClean="0"/>
          </a:p>
          <a:p>
            <a:pPr marL="0" indent="0">
              <a:buNone/>
            </a:pPr>
            <a:endParaRPr lang="en-US" dirty="0"/>
          </a:p>
          <a:p>
            <a:pPr marL="0" indent="0">
              <a:buNone/>
            </a:pPr>
            <a:r>
              <a:rPr lang="en-US" dirty="0" smtClean="0"/>
              <a:t>Often behaves better and free!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884680" y="3947160"/>
                <a:ext cx="1569720" cy="830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𝑣</m:t>
                      </m:r>
                      <m:r>
                        <m:rPr>
                          <m:sty m:val="p"/>
                        </m:rPr>
                        <a:rPr lang="en-US" sz="2400">
                          <a:latin typeface="Cambria Math" panose="02040503050406030204" pitchFamily="18" charset="0"/>
                        </a:rPr>
                        <m:t>Δ</m:t>
                      </m:r>
                      <m:r>
                        <a:rPr lang="en-US" sz="2400" i="1">
                          <a:latin typeface="Cambria Math" panose="02040503050406030204" pitchFamily="18" charset="0"/>
                        </a:rPr>
                        <m:t>𝑡</m:t>
                      </m:r>
                    </m:oMath>
                  </m:oMathPara>
                </a14:m>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𝑎</m:t>
                      </m:r>
                      <m:r>
                        <m:rPr>
                          <m:sty m:val="p"/>
                        </m:rPr>
                        <a:rPr lang="en-US" sz="2400">
                          <a:latin typeface="Cambria Math" panose="02040503050406030204" pitchFamily="18" charset="0"/>
                        </a:rPr>
                        <m:t>Δ</m:t>
                      </m:r>
                      <m:r>
                        <a:rPr lang="en-US" sz="2400" i="1">
                          <a:latin typeface="Cambria Math" panose="02040503050406030204" pitchFamily="18" charset="0"/>
                        </a:rPr>
                        <m:t>𝑡</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884680" y="3947160"/>
                <a:ext cx="1569720" cy="8309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191000" y="3947158"/>
                <a:ext cx="1564640" cy="830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𝑎</m:t>
                      </m:r>
                      <m:r>
                        <m:rPr>
                          <m:sty m:val="p"/>
                        </m:rPr>
                        <a:rPr lang="en-US" sz="2400">
                          <a:latin typeface="Cambria Math" panose="02040503050406030204" pitchFamily="18" charset="0"/>
                        </a:rPr>
                        <m:t>Δ</m:t>
                      </m:r>
                      <m:r>
                        <a:rPr lang="en-US" sz="2400" i="1">
                          <a:latin typeface="Cambria Math" panose="02040503050406030204" pitchFamily="18" charset="0"/>
                        </a:rPr>
                        <m:t>𝑡</m:t>
                      </m:r>
                    </m:oMath>
                  </m:oMathPara>
                </a14:m>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𝑣</m:t>
                      </m:r>
                      <m:r>
                        <m:rPr>
                          <m:sty m:val="p"/>
                        </m:rPr>
                        <a:rPr lang="en-US" sz="2400">
                          <a:latin typeface="Cambria Math" panose="02040503050406030204" pitchFamily="18" charset="0"/>
                        </a:rPr>
                        <m:t>Δ</m:t>
                      </m:r>
                      <m:r>
                        <a:rPr lang="en-US" sz="2400" i="1">
                          <a:latin typeface="Cambria Math" panose="02040503050406030204" pitchFamily="18" charset="0"/>
                        </a:rPr>
                        <m:t>𝑡</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191000" y="3947158"/>
                <a:ext cx="1564640" cy="830997"/>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3515360" y="4109720"/>
            <a:ext cx="472440" cy="461665"/>
          </a:xfrm>
          <a:prstGeom prst="rect">
            <a:avLst/>
          </a:prstGeom>
          <a:noFill/>
        </p:spPr>
        <p:txBody>
          <a:bodyPr wrap="square" rtlCol="0">
            <a:spAutoFit/>
          </a:bodyPr>
          <a:lstStyle/>
          <a:p>
            <a:pPr algn="ctr"/>
            <a:r>
              <a:rPr lang="en-US" sz="2400" dirty="0" err="1" smtClean="0"/>
              <a:t>vs</a:t>
            </a:r>
            <a:endParaRPr lang="en-US" sz="2400" dirty="0"/>
          </a:p>
        </p:txBody>
      </p:sp>
      <mc:AlternateContent xmlns:mc="http://schemas.openxmlformats.org/markup-compatibility/2006" xmlns:a14="http://schemas.microsoft.com/office/drawing/2010/main">
        <mc:Choice Requires="a14">
          <p:sp>
            <p:nvSpPr>
              <p:cNvPr id="8" name="TextBox 7"/>
              <p:cNvSpPr txBox="1"/>
              <p:nvPr/>
            </p:nvSpPr>
            <p:spPr>
              <a:xfrm>
                <a:off x="1595120" y="2410171"/>
                <a:ext cx="6624320" cy="830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95120" y="2410171"/>
                <a:ext cx="6624320" cy="83099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826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do better?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There’s no way to evaluate more terms (we don’t have jerk)</a:t>
            </a:r>
          </a:p>
          <a:p>
            <a:pPr marL="0" indent="0">
              <a:buNone/>
            </a:pPr>
            <a:r>
              <a:rPr lang="en-US" dirty="0" smtClean="0"/>
              <a:t>What if we combine equations?</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Add </a:t>
            </a:r>
            <a:r>
              <a:rPr lang="en-US" dirty="0"/>
              <a:t>them to get:</a:t>
            </a:r>
          </a:p>
          <a:p>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280160" y="2789186"/>
                <a:ext cx="9377680" cy="15745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a:latin typeface="Cambria Math" panose="02040503050406030204" pitchFamily="18" charset="0"/>
                                </a:rPr>
                                <m:t>3</m:t>
                              </m:r>
                            </m:sup>
                          </m:sSup>
                        </m:num>
                        <m:den>
                          <m:r>
                            <a:rPr lang="en-US" sz="2400">
                              <a:latin typeface="Cambria Math" panose="02040503050406030204" pitchFamily="18" charset="0"/>
                            </a:rPr>
                            <m:t>6</m:t>
                          </m:r>
                        </m:den>
                      </m:f>
                      <m:r>
                        <a:rPr lang="en-US" sz="2400">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4</m:t>
                              </m:r>
                            </m:sup>
                          </m:sSup>
                        </m:e>
                      </m:d>
                    </m:oMath>
                  </m:oMathPara>
                </a14:m>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𝑣</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a:latin typeface="Cambria Math" panose="02040503050406030204" pitchFamily="18" charset="0"/>
                                </a:rPr>
                                <m:t>3</m:t>
                              </m:r>
                            </m:sup>
                          </m:sSup>
                        </m:num>
                        <m:den>
                          <m:r>
                            <a:rPr lang="en-US" sz="2400">
                              <a:latin typeface="Cambria Math" panose="02040503050406030204" pitchFamily="18" charset="0"/>
                            </a:rPr>
                            <m:t>6</m:t>
                          </m:r>
                        </m:den>
                      </m:f>
                      <m:r>
                        <a:rPr lang="en-US" sz="2400">
                          <a:latin typeface="Cambria Math" panose="02040503050406030204" pitchFamily="18" charset="0"/>
                        </a:rPr>
                        <m:t>+</m:t>
                      </m:r>
                      <m:r>
                        <a:rPr lang="en-US" sz="2400" i="1">
                          <a:latin typeface="Cambria Math" panose="02040503050406030204" pitchFamily="18"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4</m:t>
                              </m:r>
                            </m:sup>
                          </m:sSup>
                        </m:e>
                      </m:d>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280160" y="2789186"/>
                <a:ext cx="9377680" cy="157453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80160" y="4882494"/>
                <a:ext cx="705612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=2</m:t>
                      </m:r>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𝑡</m:t>
                          </m:r>
                        </m:e>
                      </m:d>
                      <m:r>
                        <m:rPr>
                          <m:sty m:val="p"/>
                        </m:rPr>
                        <a:rPr lang="en-US" sz="2400">
                          <a:latin typeface="Cambria Math" panose="02040503050406030204" pitchFamily="18" charset="0"/>
                        </a:rPr>
                        <m:t>Δ</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a:latin typeface="Cambria Math" panose="02040503050406030204" pitchFamily="18" charset="0"/>
                            </a:rPr>
                            <m:t>2</m:t>
                          </m:r>
                        </m:sup>
                      </m:sSup>
                      <m:r>
                        <a:rPr lang="en-US" sz="2400">
                          <a:latin typeface="Cambria Math" panose="02040503050406030204" pitchFamily="18" charset="0"/>
                        </a:rPr>
                        <m:t>+</m:t>
                      </m:r>
                      <m:r>
                        <m:rPr>
                          <m:sty m:val="p"/>
                        </m:rPr>
                        <a:rPr lang="en-US" sz="2400">
                          <a:latin typeface="Cambria Math" panose="02040503050406030204" pitchFamily="18" charset="0"/>
                        </a:rPr>
                        <m:t>O</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m:t>
                              </m:r>
                            </m:e>
                            <m:sup>
                              <m:r>
                                <a:rPr lang="en-US" sz="2400">
                                  <a:latin typeface="Cambria Math" panose="02040503050406030204" pitchFamily="18" charset="0"/>
                                </a:rPr>
                                <m:t>4</m:t>
                              </m:r>
                            </m:sup>
                          </m:sSup>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280160" y="4882494"/>
                <a:ext cx="7056120" cy="46166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6502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756</TotalTime>
  <Words>2113</Words>
  <Application>Microsoft Office PowerPoint</Application>
  <PresentationFormat>Widescreen</PresentationFormat>
  <Paragraphs>426</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Cambria Math</vt:lpstr>
      <vt:lpstr>Constantia</vt:lpstr>
      <vt:lpstr>Wingdings</vt:lpstr>
      <vt:lpstr>Wingdings 2</vt:lpstr>
      <vt:lpstr>Flow</vt:lpstr>
      <vt:lpstr>Deformables  Springs</vt:lpstr>
      <vt:lpstr>Idea</vt:lpstr>
      <vt:lpstr>Springs</vt:lpstr>
      <vt:lpstr>Integration – Know your Euler</vt:lpstr>
      <vt:lpstr>Taylor Series</vt:lpstr>
      <vt:lpstr>Explicit Euler</vt:lpstr>
      <vt:lpstr>Fully-Implicit Euler</vt:lpstr>
      <vt:lpstr>Semi-Implicit Euler</vt:lpstr>
      <vt:lpstr>Can we do better?</vt:lpstr>
      <vt:lpstr>Verlet Integration</vt:lpstr>
      <vt:lpstr>Why do we care?</vt:lpstr>
      <vt:lpstr>Wind</vt:lpstr>
      <vt:lpstr>Cloth Update Loop</vt:lpstr>
      <vt:lpstr>Cloth Meshes</vt:lpstr>
      <vt:lpstr>Generic meshes</vt:lpstr>
      <vt:lpstr>Generic meshes - continued</vt:lpstr>
      <vt:lpstr>Pressure Model Soft Body</vt:lpstr>
      <vt:lpstr>Mesh Volume Calculation</vt:lpstr>
      <vt:lpstr>Soft Bodies – Update Loop</vt:lpstr>
      <vt:lpstr>PMSB meshes</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Element method</dc:title>
  <dc:creator>Joshua Davis</dc:creator>
  <cp:lastModifiedBy>Joshua Davis</cp:lastModifiedBy>
  <cp:revision>80</cp:revision>
  <dcterms:created xsi:type="dcterms:W3CDTF">2013-02-24T01:12:40Z</dcterms:created>
  <dcterms:modified xsi:type="dcterms:W3CDTF">2013-11-26T17:10:55Z</dcterms:modified>
</cp:coreProperties>
</file>