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2" r:id="rId1"/>
  </p:sldMasterIdLst>
  <p:notesMasterIdLst>
    <p:notesMasterId r:id="rId35"/>
  </p:notesMasterIdLst>
  <p:sldIdLst>
    <p:sldId id="398" r:id="rId2"/>
    <p:sldId id="257" r:id="rId3"/>
    <p:sldId id="259" r:id="rId4"/>
    <p:sldId id="311" r:id="rId5"/>
    <p:sldId id="358" r:id="rId6"/>
    <p:sldId id="342" r:id="rId7"/>
    <p:sldId id="260" r:id="rId8"/>
    <p:sldId id="390" r:id="rId9"/>
    <p:sldId id="391" r:id="rId10"/>
    <p:sldId id="392" r:id="rId11"/>
    <p:sldId id="376" r:id="rId12"/>
    <p:sldId id="393" r:id="rId13"/>
    <p:sldId id="394" r:id="rId14"/>
    <p:sldId id="313" r:id="rId15"/>
    <p:sldId id="314" r:id="rId16"/>
    <p:sldId id="317" r:id="rId17"/>
    <p:sldId id="261" r:id="rId18"/>
    <p:sldId id="262" r:id="rId19"/>
    <p:sldId id="382" r:id="rId20"/>
    <p:sldId id="396" r:id="rId21"/>
    <p:sldId id="264" r:id="rId22"/>
    <p:sldId id="266" r:id="rId23"/>
    <p:sldId id="267" r:id="rId24"/>
    <p:sldId id="320" r:id="rId25"/>
    <p:sldId id="268" r:id="rId26"/>
    <p:sldId id="323" r:id="rId27"/>
    <p:sldId id="324" r:id="rId28"/>
    <p:sldId id="388" r:id="rId29"/>
    <p:sldId id="345" r:id="rId30"/>
    <p:sldId id="346" r:id="rId31"/>
    <p:sldId id="366" r:id="rId32"/>
    <p:sldId id="348" r:id="rId33"/>
    <p:sldId id="302" r:id="rId34"/>
  </p:sldIdLst>
  <p:sldSz cx="9144000" cy="6858000" type="screen4x3"/>
  <p:notesSz cx="6858000" cy="9144000"/>
  <p:defaultTextStyle>
    <a:defPPr>
      <a:defRPr lang="en-US"/>
    </a:defPPr>
    <a:lvl1pPr algn="l" rtl="0" fontAlgn="base">
      <a:spcBef>
        <a:spcPct val="0"/>
      </a:spcBef>
      <a:spcAft>
        <a:spcPct val="0"/>
      </a:spcAft>
      <a:defRPr sz="2000" kern="1200">
        <a:solidFill>
          <a:srgbClr val="FFFFFF"/>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rgbClr val="FFFFFF"/>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rgbClr val="FFFFFF"/>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rgbClr val="FFFFFF"/>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rgbClr val="FFFFFF"/>
        </a:solidFill>
        <a:latin typeface="Times New Roman" panose="02020603050405020304" pitchFamily="18" charset="0"/>
        <a:ea typeface="+mn-ea"/>
        <a:cs typeface="+mn-cs"/>
      </a:defRPr>
    </a:lvl5pPr>
    <a:lvl6pPr marL="2286000" algn="l" defTabSz="914400" rtl="0" eaLnBrk="1" latinLnBrk="0" hangingPunct="1">
      <a:defRPr sz="2000" kern="1200">
        <a:solidFill>
          <a:srgbClr val="FFFFFF"/>
        </a:solidFill>
        <a:latin typeface="Times New Roman" panose="02020603050405020304" pitchFamily="18" charset="0"/>
        <a:ea typeface="+mn-ea"/>
        <a:cs typeface="+mn-cs"/>
      </a:defRPr>
    </a:lvl6pPr>
    <a:lvl7pPr marL="2743200" algn="l" defTabSz="914400" rtl="0" eaLnBrk="1" latinLnBrk="0" hangingPunct="1">
      <a:defRPr sz="2000" kern="1200">
        <a:solidFill>
          <a:srgbClr val="FFFFFF"/>
        </a:solidFill>
        <a:latin typeface="Times New Roman" panose="02020603050405020304" pitchFamily="18" charset="0"/>
        <a:ea typeface="+mn-ea"/>
        <a:cs typeface="+mn-cs"/>
      </a:defRPr>
    </a:lvl7pPr>
    <a:lvl8pPr marL="3200400" algn="l" defTabSz="914400" rtl="0" eaLnBrk="1" latinLnBrk="0" hangingPunct="1">
      <a:defRPr sz="2000" kern="1200">
        <a:solidFill>
          <a:srgbClr val="FFFFFF"/>
        </a:solidFill>
        <a:latin typeface="Times New Roman" panose="02020603050405020304" pitchFamily="18" charset="0"/>
        <a:ea typeface="+mn-ea"/>
        <a:cs typeface="+mn-cs"/>
      </a:defRPr>
    </a:lvl8pPr>
    <a:lvl9pPr marL="3657600" algn="l" defTabSz="914400" rtl="0" eaLnBrk="1" latinLnBrk="0" hangingPunct="1">
      <a:defRPr sz="2000" kern="1200">
        <a:solidFill>
          <a:srgbClr val="FFFFFF"/>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013" autoAdjust="0"/>
    <p:restoredTop sz="88022" autoAdjust="0"/>
  </p:normalViewPr>
  <p:slideViewPr>
    <p:cSldViewPr>
      <p:cViewPr varScale="1">
        <p:scale>
          <a:sx n="77" d="100"/>
          <a:sy n="77" d="100"/>
        </p:scale>
        <p:origin x="2107" y="43"/>
      </p:cViewPr>
      <p:guideLst>
        <p:guide orient="horz" pos="2160"/>
        <p:guide pos="2880"/>
      </p:guideLst>
    </p:cSldViewPr>
  </p:slideViewPr>
  <p:outlineViewPr>
    <p:cViewPr>
      <p:scale>
        <a:sx n="33" d="100"/>
        <a:sy n="33" d="100"/>
      </p:scale>
      <p:origin x="0" y="0"/>
    </p:cViewPr>
  </p:outlineViewPr>
  <p:notesTextViewPr>
    <p:cViewPr>
      <p:scale>
        <a:sx n="400" d="100"/>
        <a:sy n="400" d="100"/>
      </p:scale>
      <p:origin x="0" y="0"/>
    </p:cViewPr>
  </p:notesTextViewPr>
  <p:sorterViewPr>
    <p:cViewPr>
      <p:scale>
        <a:sx n="66" d="100"/>
        <a:sy n="66" d="100"/>
      </p:scale>
      <p:origin x="0" y="2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408059C-6E46-A344-9A98-2913117DFFC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a:p>
        </p:txBody>
      </p:sp>
      <p:sp>
        <p:nvSpPr>
          <p:cNvPr id="57347" name="Rectangle 3">
            <a:extLst>
              <a:ext uri="{FF2B5EF4-FFF2-40B4-BE49-F238E27FC236}">
                <a16:creationId xmlns:a16="http://schemas.microsoft.com/office/drawing/2014/main" id="{54092245-FC64-584D-A584-05531FA76F1E}"/>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p>
        </p:txBody>
      </p:sp>
      <p:sp>
        <p:nvSpPr>
          <p:cNvPr id="62468" name="Rectangle 4">
            <a:extLst>
              <a:ext uri="{FF2B5EF4-FFF2-40B4-BE49-F238E27FC236}">
                <a16:creationId xmlns:a16="http://schemas.microsoft.com/office/drawing/2014/main" id="{248B9D0F-773B-A641-BDF5-A2FE0F390C4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9" name="Rectangle 5">
            <a:extLst>
              <a:ext uri="{FF2B5EF4-FFF2-40B4-BE49-F238E27FC236}">
                <a16:creationId xmlns:a16="http://schemas.microsoft.com/office/drawing/2014/main" id="{49310328-BD45-DB4F-8BAA-C3BAC066008A}"/>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7350" name="Rectangle 6">
            <a:extLst>
              <a:ext uri="{FF2B5EF4-FFF2-40B4-BE49-F238E27FC236}">
                <a16:creationId xmlns:a16="http://schemas.microsoft.com/office/drawing/2014/main" id="{AFCEAB24-267D-3841-B6B0-6DF82B739EBB}"/>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a:p>
        </p:txBody>
      </p:sp>
      <p:sp>
        <p:nvSpPr>
          <p:cNvPr id="57351" name="Rectangle 7">
            <a:extLst>
              <a:ext uri="{FF2B5EF4-FFF2-40B4-BE49-F238E27FC236}">
                <a16:creationId xmlns:a16="http://schemas.microsoft.com/office/drawing/2014/main" id="{07CE34BE-373D-4E4F-A64E-DD898141BB5B}"/>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F0881B3F-7EC2-1F4A-BEB2-E62DB1CF9081}" type="slidenum">
              <a:rPr lang="en-US" altLang="en-US"/>
              <a:pPr/>
              <a:t>‹#›</a:t>
            </a:fld>
            <a:endParaRPr lang="en-US" altLang="en-US"/>
          </a:p>
        </p:txBody>
      </p:sp>
    </p:spTree>
    <p:extLst>
      <p:ext uri="{BB962C8B-B14F-4D97-AF65-F5344CB8AC3E}">
        <p14:creationId xmlns:p14="http://schemas.microsoft.com/office/powerpoint/2010/main" val="22953734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5CE78487-50D5-F747-98FC-9772C9B50040}"/>
              </a:ext>
            </a:extLst>
          </p:cNvPr>
          <p:cNvSpPr>
            <a:spLocks noGrp="1" noRot="1" noChangeAspect="1" noTextEdit="1"/>
          </p:cNvSpPr>
          <p:nvPr>
            <p:ph type="sldImg"/>
          </p:nvPr>
        </p:nvSpPr>
        <p:spPr>
          <a:ln/>
        </p:spPr>
      </p:sp>
      <p:sp>
        <p:nvSpPr>
          <p:cNvPr id="63491" name="Notes Placeholder 2">
            <a:extLst>
              <a:ext uri="{FF2B5EF4-FFF2-40B4-BE49-F238E27FC236}">
                <a16:creationId xmlns:a16="http://schemas.microsoft.com/office/drawing/2014/main" id="{4C2A5B26-91EB-7C45-98DE-0DD1B4CB503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t>Guide to Computer Forensics and Investigations Sixth Edition</a:t>
            </a:r>
          </a:p>
          <a:p>
            <a:endParaRPr lang="en-US" altLang="en-US" b="1" dirty="0"/>
          </a:p>
          <a:p>
            <a:pPr eaLnBrk="1" hangingPunct="1">
              <a:lnSpc>
                <a:spcPct val="80000"/>
              </a:lnSpc>
            </a:pPr>
            <a:r>
              <a:rPr lang="en-US" altLang="en-US" i="1" dirty="0"/>
              <a:t>Chapter 6</a:t>
            </a:r>
          </a:p>
          <a:p>
            <a:pPr>
              <a:lnSpc>
                <a:spcPct val="80000"/>
              </a:lnSpc>
            </a:pPr>
            <a:r>
              <a:rPr lang="en-US" altLang="en-US" i="1" dirty="0"/>
              <a:t>Current Digital Forensics Tools</a:t>
            </a:r>
          </a:p>
          <a:p>
            <a:endParaRPr lang="en-US" altLang="en-US" dirty="0"/>
          </a:p>
        </p:txBody>
      </p:sp>
      <p:sp>
        <p:nvSpPr>
          <p:cNvPr id="63492" name="Slide Number Placeholder 3">
            <a:extLst>
              <a:ext uri="{FF2B5EF4-FFF2-40B4-BE49-F238E27FC236}">
                <a16:creationId xmlns:a16="http://schemas.microsoft.com/office/drawing/2014/main" id="{663A4BFD-3704-1846-8105-BFA27D82438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9DB2E337-435B-7A4F-A4F0-E84A37D0336D}" type="slidenum">
              <a:rPr lang="en-US" altLang="en-US"/>
              <a:pPr eaLnBrk="1" hangingPunct="1">
                <a:spcBef>
                  <a:spcPct val="0"/>
                </a:spcBef>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(NIST) is to establish a methodology for testing computer forensic software tools by development of general tool specifications, test procedures, test criteria, test sets, and test </a:t>
            </a:r>
            <a:r>
              <a:rPr lang="en-US" dirty="0" err="1"/>
              <a:t>hardwar</a:t>
            </a:r>
            <a:endParaRPr lang="en-AU" dirty="0"/>
          </a:p>
        </p:txBody>
      </p:sp>
      <p:sp>
        <p:nvSpPr>
          <p:cNvPr id="4" name="Slide Number Placeholder 3"/>
          <p:cNvSpPr>
            <a:spLocks noGrp="1"/>
          </p:cNvSpPr>
          <p:nvPr>
            <p:ph type="sldNum" sz="quarter" idx="5"/>
          </p:nvPr>
        </p:nvSpPr>
        <p:spPr/>
        <p:txBody>
          <a:bodyPr/>
          <a:lstStyle/>
          <a:p>
            <a:fld id="{F0881B3F-7EC2-1F4A-BEB2-E62DB1CF9081}" type="slidenum">
              <a:rPr lang="en-US" altLang="en-US" smtClean="0"/>
              <a:pPr/>
              <a:t>5</a:t>
            </a:fld>
            <a:endParaRPr lang="en-US" altLang="en-US"/>
          </a:p>
        </p:txBody>
      </p:sp>
    </p:spTree>
    <p:extLst>
      <p:ext uri="{BB962C8B-B14F-4D97-AF65-F5344CB8AC3E}">
        <p14:creationId xmlns:p14="http://schemas.microsoft.com/office/powerpoint/2010/main" val="1131208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aladea-Regular"/>
              </a:rPr>
              <a:t>Because the Bayshot.docx file has “FF D8” in the header, it’s a .jpeg image, not a .docx file. If</a:t>
            </a:r>
          </a:p>
          <a:p>
            <a:pPr algn="l"/>
            <a:r>
              <a:rPr lang="en-US" sz="1800" b="0" i="0" u="none" strike="noStrike" baseline="0" dirty="0">
                <a:latin typeface="Caladea-Regular"/>
              </a:rPr>
              <a:t>you try to open this file in Microsoft Word, you see the error message shown in Figure 6-4, if</a:t>
            </a:r>
          </a:p>
          <a:p>
            <a:pPr algn="l"/>
            <a:r>
              <a:rPr lang="en-US" sz="1800" b="0" i="0" u="none" strike="noStrike" baseline="0" dirty="0">
                <a:latin typeface="Caladea-Regular"/>
              </a:rPr>
              <a:t>you’re using Windows 7 or 8.1. Windows 10, however, automatically detects that the file is a</a:t>
            </a:r>
          </a:p>
          <a:p>
            <a:pPr algn="l"/>
            <a:r>
              <a:rPr lang="en-US" sz="1800" b="0" i="0" u="none" strike="noStrike" baseline="0" dirty="0">
                <a:latin typeface="Caladea-Regular"/>
              </a:rPr>
              <a:t>JPEG and adds the correct extension.</a:t>
            </a:r>
            <a:endParaRPr lang="en-AU" dirty="0"/>
          </a:p>
        </p:txBody>
      </p:sp>
      <p:sp>
        <p:nvSpPr>
          <p:cNvPr id="4" name="Slide Number Placeholder 3"/>
          <p:cNvSpPr>
            <a:spLocks noGrp="1"/>
          </p:cNvSpPr>
          <p:nvPr>
            <p:ph type="sldNum" sz="quarter" idx="5"/>
          </p:nvPr>
        </p:nvSpPr>
        <p:spPr/>
        <p:txBody>
          <a:bodyPr/>
          <a:lstStyle/>
          <a:p>
            <a:fld id="{F0881B3F-7EC2-1F4A-BEB2-E62DB1CF9081}" type="slidenum">
              <a:rPr lang="en-US" altLang="en-US" smtClean="0"/>
              <a:pPr/>
              <a:t>9</a:t>
            </a:fld>
            <a:endParaRPr lang="en-US" altLang="en-US"/>
          </a:p>
        </p:txBody>
      </p:sp>
    </p:spTree>
    <p:extLst>
      <p:ext uri="{BB962C8B-B14F-4D97-AF65-F5344CB8AC3E}">
        <p14:creationId xmlns:p14="http://schemas.microsoft.com/office/powerpoint/2010/main" val="176292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0881B3F-7EC2-1F4A-BEB2-E62DB1CF9081}" type="slidenum">
              <a:rPr lang="en-US" altLang="en-US" smtClean="0"/>
              <a:pPr/>
              <a:t>11</a:t>
            </a:fld>
            <a:endParaRPr lang="en-US" altLang="en-US"/>
          </a:p>
        </p:txBody>
      </p:sp>
    </p:spTree>
    <p:extLst>
      <p:ext uri="{BB962C8B-B14F-4D97-AF65-F5344CB8AC3E}">
        <p14:creationId xmlns:p14="http://schemas.microsoft.com/office/powerpoint/2010/main" val="2677734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81B3F-7EC2-1F4A-BEB2-E62DB1CF9081}" type="slidenum">
              <a:rPr lang="en-US" altLang="en-US" smtClean="0"/>
              <a:pPr/>
              <a:t>33</a:t>
            </a:fld>
            <a:endParaRPr lang="en-US" altLang="en-US"/>
          </a:p>
        </p:txBody>
      </p:sp>
    </p:spTree>
    <p:extLst>
      <p:ext uri="{BB962C8B-B14F-4D97-AF65-F5344CB8AC3E}">
        <p14:creationId xmlns:p14="http://schemas.microsoft.com/office/powerpoint/2010/main" val="224352622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descr="Title_Slide.png">
            <a:extLst>
              <a:ext uri="{FF2B5EF4-FFF2-40B4-BE49-F238E27FC236}">
                <a16:creationId xmlns:a16="http://schemas.microsoft.com/office/drawing/2014/main" id="{B085F99B-6B4F-F740-910F-F4ED8CF7F3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7813" y="254000"/>
            <a:ext cx="8713787" cy="652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EA7622CE-730C-6241-8931-B1A796BB14EB}"/>
              </a:ext>
            </a:extLst>
          </p:cNvPr>
          <p:cNvSpPr/>
          <p:nvPr userDrawn="1"/>
        </p:nvSpPr>
        <p:spPr>
          <a:xfrm>
            <a:off x="3482975" y="223838"/>
            <a:ext cx="2125663" cy="985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8" descr="Rules_Single_A.png">
            <a:extLst>
              <a:ext uri="{FF2B5EF4-FFF2-40B4-BE49-F238E27FC236}">
                <a16:creationId xmlns:a16="http://schemas.microsoft.com/office/drawing/2014/main" id="{5D31E38F-827D-0640-B2A3-A57C3EABA31F}"/>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25529" r="-57141"/>
          <a:stretch>
            <a:fillRect/>
          </a:stretch>
        </p:blipFill>
        <p:spPr bwMode="auto">
          <a:xfrm>
            <a:off x="1627188" y="481013"/>
            <a:ext cx="10034587" cy="1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a:extLst>
              <a:ext uri="{FF2B5EF4-FFF2-40B4-BE49-F238E27FC236}">
                <a16:creationId xmlns:a16="http://schemas.microsoft.com/office/drawing/2014/main" id="{0B5FE71A-1FF0-9F43-A10E-F6CEB97539EE}"/>
              </a:ext>
            </a:extLst>
          </p:cNvPr>
          <p:cNvSpPr/>
          <p:nvPr userDrawn="1"/>
        </p:nvSpPr>
        <p:spPr>
          <a:xfrm>
            <a:off x="6811963" y="4884738"/>
            <a:ext cx="2081212" cy="1927225"/>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 name="Picture 10" descr="Audio.png">
            <a:extLst>
              <a:ext uri="{FF2B5EF4-FFF2-40B4-BE49-F238E27FC236}">
                <a16:creationId xmlns:a16="http://schemas.microsoft.com/office/drawing/2014/main" id="{D253F3A4-E385-344D-99D6-CF5934CE16D2}"/>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65938" y="5389563"/>
            <a:ext cx="98583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a16="http://schemas.microsoft.com/office/drawing/2014/main" id="{0BE0728D-91F6-8C43-B7B7-C632369F8C7A}"/>
              </a:ext>
            </a:extLst>
          </p:cNvPr>
          <p:cNvPicPr>
            <a:picLocks noChangeAspect="1"/>
          </p:cNvPicPr>
          <p:nvPr userDrawn="1"/>
        </p:nvPicPr>
        <p:blipFill>
          <a:blip r:embed="rId5">
            <a:extLst>
              <a:ext uri="{28A0092B-C50C-407E-A947-70E740481C1C}">
                <a14:useLocalDpi xmlns:a14="http://schemas.microsoft.com/office/drawing/2010/main" val="0"/>
              </a:ext>
            </a:extLst>
          </a:blip>
          <a:srcRect l="24477" r="23795"/>
          <a:stretch>
            <a:fillRect/>
          </a:stretch>
        </p:blipFill>
        <p:spPr bwMode="auto">
          <a:xfrm>
            <a:off x="8674100" y="5121275"/>
            <a:ext cx="2762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Swirl_3.png">
            <a:extLst>
              <a:ext uri="{FF2B5EF4-FFF2-40B4-BE49-F238E27FC236}">
                <a16:creationId xmlns:a16="http://schemas.microsoft.com/office/drawing/2014/main" id="{BD14331A-B23E-654B-9F02-A4E94831669A}"/>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rot="9688654">
            <a:off x="7440613" y="6392863"/>
            <a:ext cx="3857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Swirl_3.png">
            <a:extLst>
              <a:ext uri="{FF2B5EF4-FFF2-40B4-BE49-F238E27FC236}">
                <a16:creationId xmlns:a16="http://schemas.microsoft.com/office/drawing/2014/main" id="{CFD52EDB-0B7F-B34B-B6B3-8B95DD2DD2D2}"/>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rot="18073124">
            <a:off x="7908926" y="5449887"/>
            <a:ext cx="590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a:extLst>
              <a:ext uri="{FF2B5EF4-FFF2-40B4-BE49-F238E27FC236}">
                <a16:creationId xmlns:a16="http://schemas.microsoft.com/office/drawing/2014/main" id="{853745B0-7498-954C-88E6-3E41DFEC7D67}"/>
              </a:ext>
            </a:extLst>
          </p:cNvPr>
          <p:cNvPicPr>
            <a:picLocks noChangeAspect="1"/>
          </p:cNvPicPr>
          <p:nvPr userDrawn="1"/>
        </p:nvPicPr>
        <p:blipFill>
          <a:blip r:embed="rId8">
            <a:extLst>
              <a:ext uri="{28A0092B-C50C-407E-A947-70E740481C1C}">
                <a14:useLocalDpi xmlns:a14="http://schemas.microsoft.com/office/drawing/2010/main" val="0"/>
              </a:ext>
            </a:extLst>
          </a:blip>
          <a:srcRect l="4669" t="13753" r="6580" b="12460"/>
          <a:stretch>
            <a:fillRect/>
          </a:stretch>
        </p:blipFill>
        <p:spPr bwMode="auto">
          <a:xfrm>
            <a:off x="7939088" y="5832475"/>
            <a:ext cx="6731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a:extLst>
              <a:ext uri="{FF2B5EF4-FFF2-40B4-BE49-F238E27FC236}">
                <a16:creationId xmlns:a16="http://schemas.microsoft.com/office/drawing/2014/main" id="{34BC0E5B-2025-2F4C-AEAF-FF3101BEB27B}"/>
              </a:ext>
            </a:extLst>
          </p:cNvPr>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415088"/>
            <a:ext cx="115093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98500" y="2618826"/>
            <a:ext cx="7747000" cy="470898"/>
          </a:xfrm>
        </p:spPr>
        <p:txBody>
          <a:bodyPr anchor="b"/>
          <a:lstStyle>
            <a:lvl1pPr algn="ctr">
              <a:defRPr sz="36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4" name="Footer Placeholder 5">
            <a:extLst>
              <a:ext uri="{FF2B5EF4-FFF2-40B4-BE49-F238E27FC236}">
                <a16:creationId xmlns:a16="http://schemas.microsoft.com/office/drawing/2014/main" id="{110CC70E-2C04-8B43-AC1C-E0C4963BFFCB}"/>
              </a:ext>
            </a:extLst>
          </p:cNvPr>
          <p:cNvSpPr>
            <a:spLocks noGrp="1"/>
          </p:cNvSpPr>
          <p:nvPr>
            <p:ph type="ftr" sz="quarter" idx="10"/>
          </p:nvPr>
        </p:nvSpPr>
        <p:spPr>
          <a:xfrm>
            <a:off x="1204913" y="6364288"/>
            <a:ext cx="6200775" cy="365125"/>
          </a:xfrm>
        </p:spPr>
        <p:txBody>
          <a:bodyPr/>
          <a:lstStyle>
            <a:lvl1pPr>
              <a:defRPr sz="600"/>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42243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5" descr="Rules_Single_A.png">
            <a:extLst>
              <a:ext uri="{FF2B5EF4-FFF2-40B4-BE49-F238E27FC236}">
                <a16:creationId xmlns:a16="http://schemas.microsoft.com/office/drawing/2014/main" id="{CA82D09A-D244-BE41-A8EA-4FFFA714C58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udio.png">
            <a:extLst>
              <a:ext uri="{FF2B5EF4-FFF2-40B4-BE49-F238E27FC236}">
                <a16:creationId xmlns:a16="http://schemas.microsoft.com/office/drawing/2014/main" id="{54C2894D-CFF9-D549-8404-87B4EFF9B21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1288" y="361950"/>
            <a:ext cx="1839912"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Swirl_3.png">
            <a:extLst>
              <a:ext uri="{FF2B5EF4-FFF2-40B4-BE49-F238E27FC236}">
                <a16:creationId xmlns:a16="http://schemas.microsoft.com/office/drawing/2014/main" id="{E1CA2284-9797-FC4F-99B4-7B706475642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2569126">
            <a:off x="1431925" y="1916113"/>
            <a:ext cx="9080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Swirl_2.png">
            <a:extLst>
              <a:ext uri="{FF2B5EF4-FFF2-40B4-BE49-F238E27FC236}">
                <a16:creationId xmlns:a16="http://schemas.microsoft.com/office/drawing/2014/main" id="{8DB2411B-1B53-BC4E-A1F9-C7F545C67A85}"/>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rot="3873741" flipH="1">
            <a:off x="218281" y="3552032"/>
            <a:ext cx="7953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a:extLst>
              <a:ext uri="{FF2B5EF4-FFF2-40B4-BE49-F238E27FC236}">
                <a16:creationId xmlns:a16="http://schemas.microsoft.com/office/drawing/2014/main" id="{BB3D9DA0-0013-2E47-AA20-AD8C5F85702A}"/>
              </a:ext>
            </a:extLst>
          </p:cNvPr>
          <p:cNvPicPr>
            <a:picLocks noChangeAspect="1"/>
          </p:cNvPicPr>
          <p:nvPr userDrawn="1"/>
        </p:nvPicPr>
        <p:blipFill>
          <a:blip r:embed="rId6">
            <a:extLst>
              <a:ext uri="{28A0092B-C50C-407E-A947-70E740481C1C}">
                <a14:useLocalDpi xmlns:a14="http://schemas.microsoft.com/office/drawing/2010/main" val="0"/>
              </a:ext>
            </a:extLst>
          </a:blip>
          <a:srcRect l="4669" t="13753" r="6580" b="12460"/>
          <a:stretch>
            <a:fillRect/>
          </a:stretch>
        </p:blipFill>
        <p:spPr bwMode="auto">
          <a:xfrm>
            <a:off x="879475" y="2605088"/>
            <a:ext cx="1101725"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a16="http://schemas.microsoft.com/office/drawing/2014/main" id="{4B658D32-2824-F846-B471-360F09534F1F}"/>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41288" y="4535488"/>
            <a:ext cx="59690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a:extLst>
              <a:ext uri="{FF2B5EF4-FFF2-40B4-BE49-F238E27FC236}">
                <a16:creationId xmlns:a16="http://schemas.microsoft.com/office/drawing/2014/main" id="{16B620FC-0914-904E-8E07-57D9FD201C86}"/>
              </a:ext>
            </a:extLst>
          </p:cNvPr>
          <p:cNvPicPr>
            <a:picLocks noChangeAspect="1"/>
          </p:cNvPicPr>
          <p:nvPr userDrawn="1"/>
        </p:nvPicPr>
        <p:blipFill>
          <a:blip r:embed="rId8">
            <a:extLst>
              <a:ext uri="{28A0092B-C50C-407E-A947-70E740481C1C}">
                <a14:useLocalDpi xmlns:a14="http://schemas.microsoft.com/office/drawing/2010/main" val="0"/>
              </a:ext>
            </a:extLst>
          </a:blip>
          <a:srcRect l="24477" r="23795"/>
          <a:stretch>
            <a:fillRect/>
          </a:stretch>
        </p:blipFill>
        <p:spPr bwMode="auto">
          <a:xfrm>
            <a:off x="738188" y="4805363"/>
            <a:ext cx="2524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a:extLst>
              <a:ext uri="{FF2B5EF4-FFF2-40B4-BE49-F238E27FC236}">
                <a16:creationId xmlns:a16="http://schemas.microsoft.com/office/drawing/2014/main" id="{49A2FC4C-3932-924B-B18F-4EE411292574}"/>
              </a:ext>
            </a:extLst>
          </p:cNvPr>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19063" y="6362700"/>
            <a:ext cx="1400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41600" y="2181252"/>
            <a:ext cx="6172200" cy="470898"/>
          </a:xfrm>
        </p:spPr>
        <p:txBody>
          <a:bodyPr/>
          <a:lstStyle>
            <a:lvl1pPr algn="l">
              <a:defRPr sz="36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2" name="Footer Placeholder 6">
            <a:extLst>
              <a:ext uri="{FF2B5EF4-FFF2-40B4-BE49-F238E27FC236}">
                <a16:creationId xmlns:a16="http://schemas.microsoft.com/office/drawing/2014/main" id="{F315A6CE-91C1-3F48-BBF3-66698D5F0A94}"/>
              </a:ext>
            </a:extLst>
          </p:cNvPr>
          <p:cNvSpPr>
            <a:spLocks noGrp="1"/>
          </p:cNvSpPr>
          <p:nvPr>
            <p:ph type="ftr" sz="quarter" idx="10"/>
          </p:nvPr>
        </p:nvSpPr>
        <p:spPr>
          <a:xfrm>
            <a:off x="1597025" y="6578600"/>
            <a:ext cx="6781800" cy="244475"/>
          </a:xfrm>
        </p:spPr>
        <p:txBody>
          <a:bodyPr/>
          <a:lstStyle>
            <a:lvl1pPr>
              <a:defRPr sz="600"/>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59833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5" descr="Rules_Single_B.png">
            <a:extLst>
              <a:ext uri="{FF2B5EF4-FFF2-40B4-BE49-F238E27FC236}">
                <a16:creationId xmlns:a16="http://schemas.microsoft.com/office/drawing/2014/main" id="{FED88330-5EED-584E-8F01-BE5C70F602F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a:extLst>
              <a:ext uri="{FF2B5EF4-FFF2-40B4-BE49-F238E27FC236}">
                <a16:creationId xmlns:a16="http://schemas.microsoft.com/office/drawing/2014/main" id="{E57E7334-7733-7E4B-8750-C3263DB3549F}"/>
              </a:ext>
            </a:extLst>
          </p:cNvPr>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Rules_Single_A.png">
            <a:extLst>
              <a:ext uri="{FF2B5EF4-FFF2-40B4-BE49-F238E27FC236}">
                <a16:creationId xmlns:a16="http://schemas.microsoft.com/office/drawing/2014/main" id="{A4A64FF7-83BC-1C4C-AF21-9092172C6BDF}"/>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a:extLst>
              <a:ext uri="{FF2B5EF4-FFF2-40B4-BE49-F238E27FC236}">
                <a16:creationId xmlns:a16="http://schemas.microsoft.com/office/drawing/2014/main" id="{7CDDB03B-0D35-CA43-8AA2-2E032FCC9890}"/>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7625" y="6324600"/>
            <a:ext cx="14382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65125" y="1538288"/>
            <a:ext cx="8415338" cy="1446550"/>
          </a:xfrm>
        </p:spPr>
        <p:txBody>
          <a:bodyPr/>
          <a:lstStyle>
            <a:lvl1pPr marL="171450" indent="-171450">
              <a:defRPr/>
            </a:lvl1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318927"/>
            <a:ext cx="8026400" cy="470898"/>
          </a:xfrm>
        </p:spPr>
        <p:txBody>
          <a:bodyPr/>
          <a:lstStyle>
            <a:lvl1pPr>
              <a:defRPr sz="3600"/>
            </a:lvl1pPr>
          </a:lstStyle>
          <a:p>
            <a:r>
              <a:rPr lang="en-US" dirty="0"/>
              <a:t>Click to edit Master title style</a:t>
            </a:r>
          </a:p>
        </p:txBody>
      </p:sp>
      <p:sp>
        <p:nvSpPr>
          <p:cNvPr id="9" name="Footer Placeholder 1">
            <a:extLst>
              <a:ext uri="{FF2B5EF4-FFF2-40B4-BE49-F238E27FC236}">
                <a16:creationId xmlns:a16="http://schemas.microsoft.com/office/drawing/2014/main" id="{C677ED67-BD04-8C47-B801-8FDD7EBA72A9}"/>
              </a:ext>
            </a:extLst>
          </p:cNvPr>
          <p:cNvSpPr>
            <a:spLocks noGrp="1"/>
          </p:cNvSpPr>
          <p:nvPr>
            <p:ph type="ftr" sz="quarter" idx="10"/>
          </p:nvPr>
        </p:nvSpPr>
        <p:spPr>
          <a:xfrm>
            <a:off x="1597025" y="6578600"/>
            <a:ext cx="6781800" cy="244475"/>
          </a:xfrm>
        </p:spPr>
        <p:txBody>
          <a:bodyPr/>
          <a:lstStyle>
            <a:lvl1pPr>
              <a:defRPr sz="600"/>
            </a:lvl1p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280213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5" descr="Rules_Single_B.png">
            <a:extLst>
              <a:ext uri="{FF2B5EF4-FFF2-40B4-BE49-F238E27FC236}">
                <a16:creationId xmlns:a16="http://schemas.microsoft.com/office/drawing/2014/main" id="{1C4A2185-2BC1-2B49-902A-0B36AC562AF4}"/>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a:extLst>
              <a:ext uri="{FF2B5EF4-FFF2-40B4-BE49-F238E27FC236}">
                <a16:creationId xmlns:a16="http://schemas.microsoft.com/office/drawing/2014/main" id="{AF38FCFE-5D84-3C40-A75B-92AA2A8B2DF6}"/>
              </a:ext>
            </a:extLst>
          </p:cNvPr>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Rules_Single_A.png">
            <a:extLst>
              <a:ext uri="{FF2B5EF4-FFF2-40B4-BE49-F238E27FC236}">
                <a16:creationId xmlns:a16="http://schemas.microsoft.com/office/drawing/2014/main" id="{538F394B-6EE9-514D-8208-20890CC20F6F}"/>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a:extLst>
              <a:ext uri="{FF2B5EF4-FFF2-40B4-BE49-F238E27FC236}">
                <a16:creationId xmlns:a16="http://schemas.microsoft.com/office/drawing/2014/main" id="{687CD12A-9280-3144-9C6F-1731389A1CA1}"/>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325" y="6305550"/>
            <a:ext cx="14033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62000" y="318927"/>
            <a:ext cx="8026400" cy="470898"/>
          </a:xfrm>
        </p:spPr>
        <p:txBody>
          <a:bodyPr/>
          <a:lstStyle>
            <a:lvl1pPr>
              <a:defRPr sz="3600"/>
            </a:lvl1pPr>
          </a:lstStyle>
          <a:p>
            <a:r>
              <a:rPr lang="en-US" dirty="0"/>
              <a:t>Click to edit Master title style</a:t>
            </a:r>
          </a:p>
        </p:txBody>
      </p:sp>
      <p:sp>
        <p:nvSpPr>
          <p:cNvPr id="7" name="Footer Placeholder 2">
            <a:extLst>
              <a:ext uri="{FF2B5EF4-FFF2-40B4-BE49-F238E27FC236}">
                <a16:creationId xmlns:a16="http://schemas.microsoft.com/office/drawing/2014/main" id="{BF023D77-5E4F-A347-947C-5DE67D827109}"/>
              </a:ext>
            </a:extLst>
          </p:cNvPr>
          <p:cNvSpPr>
            <a:spLocks noGrp="1"/>
          </p:cNvSpPr>
          <p:nvPr>
            <p:ph type="ftr" sz="quarter" idx="10"/>
          </p:nvPr>
        </p:nvSpPr>
        <p:spPr>
          <a:xfrm>
            <a:off x="1597025" y="6578600"/>
            <a:ext cx="6781800" cy="244475"/>
          </a:xfrm>
        </p:spPr>
        <p:txBody>
          <a:bodyPr/>
          <a:lstStyle>
            <a:lvl1pPr>
              <a:defRPr sz="600"/>
            </a:lvl1p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106146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7A2133-E899-5C41-AE1C-AF17DF741F4E}"/>
              </a:ext>
            </a:extLst>
          </p:cNvPr>
          <p:cNvSpPr>
            <a:spLocks noGrp="1"/>
          </p:cNvSpPr>
          <p:nvPr>
            <p:ph type="ftr" sz="quarter" idx="10"/>
          </p:nvPr>
        </p:nvSpPr>
        <p:spPr/>
        <p:txBody>
          <a:bodyPr/>
          <a:lstStyle>
            <a:lvl1pPr>
              <a:defRPr/>
            </a:lvl1p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8675958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a:extLst>
              <a:ext uri="{FF2B5EF4-FFF2-40B4-BE49-F238E27FC236}">
                <a16:creationId xmlns:a16="http://schemas.microsoft.com/office/drawing/2014/main" id="{AD70CBA0-BF4A-D84C-A555-37B1A1EAFD1F}"/>
              </a:ext>
            </a:extLst>
          </p:cNvPr>
          <p:cNvSpPr>
            <a:spLocks noGrp="1"/>
          </p:cNvSpPr>
          <p:nvPr>
            <p:ph type="body" idx="1"/>
          </p:nvPr>
        </p:nvSpPr>
        <p:spPr bwMode="auto">
          <a:xfrm>
            <a:off x="365125" y="1538288"/>
            <a:ext cx="8415338"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Slide Number Placeholder 5">
            <a:extLst>
              <a:ext uri="{FF2B5EF4-FFF2-40B4-BE49-F238E27FC236}">
                <a16:creationId xmlns:a16="http://schemas.microsoft.com/office/drawing/2014/main" id="{361F04F2-94EC-A448-B1A5-A6773D8FF01A}"/>
              </a:ext>
            </a:extLst>
          </p:cNvPr>
          <p:cNvSpPr txBox="1">
            <a:spLocks/>
          </p:cNvSpPr>
          <p:nvPr userDrawn="1"/>
        </p:nvSpPr>
        <p:spPr>
          <a:xfrm>
            <a:off x="8375650" y="6513513"/>
            <a:ext cx="312738" cy="215900"/>
          </a:xfrm>
          <a:prstGeom prst="rect">
            <a:avLst/>
          </a:prstGeom>
        </p:spPr>
        <p:txBody>
          <a:bodyPr wrap="none" anchor="ct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r" eaLnBrk="1" hangingPunct="1"/>
            <a:fld id="{5540B950-3C7B-4049-AD75-B50E2FE166DB}" type="slidenum">
              <a:rPr lang="en-US" altLang="en-US" sz="800">
                <a:solidFill>
                  <a:srgbClr val="898989"/>
                </a:solidFill>
                <a:latin typeface="Calibri" panose="020F0502020204030204" pitchFamily="34" charset="0"/>
              </a:rPr>
              <a:pPr algn="r" eaLnBrk="1" hangingPunct="1"/>
              <a:t>‹#›</a:t>
            </a:fld>
            <a:endParaRPr lang="en-US" altLang="en-US" sz="800">
              <a:solidFill>
                <a:srgbClr val="898989"/>
              </a:solidFill>
              <a:latin typeface="Calibri" panose="020F0502020204030204" pitchFamily="34" charset="0"/>
            </a:endParaRPr>
          </a:p>
        </p:txBody>
      </p:sp>
      <p:sp>
        <p:nvSpPr>
          <p:cNvPr id="1028" name="Title Placeholder 1">
            <a:extLst>
              <a:ext uri="{FF2B5EF4-FFF2-40B4-BE49-F238E27FC236}">
                <a16:creationId xmlns:a16="http://schemas.microsoft.com/office/drawing/2014/main" id="{C102C818-3E15-C543-8AF4-B2D0F9B1F707}"/>
              </a:ext>
            </a:extLst>
          </p:cNvPr>
          <p:cNvSpPr>
            <a:spLocks noGrp="1"/>
          </p:cNvSpPr>
          <p:nvPr>
            <p:ph type="title"/>
          </p:nvPr>
        </p:nvSpPr>
        <p:spPr bwMode="auto">
          <a:xfrm>
            <a:off x="365125" y="393202"/>
            <a:ext cx="8415338" cy="47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p>
            <a:pPr lvl="0"/>
            <a:r>
              <a:rPr lang="en-US" altLang="en-US" dirty="0"/>
              <a:t>Click to edit Master title style</a:t>
            </a:r>
          </a:p>
        </p:txBody>
      </p:sp>
      <p:sp>
        <p:nvSpPr>
          <p:cNvPr id="4" name="Footer Placeholder 3">
            <a:extLst>
              <a:ext uri="{FF2B5EF4-FFF2-40B4-BE49-F238E27FC236}">
                <a16:creationId xmlns:a16="http://schemas.microsoft.com/office/drawing/2014/main" id="{5096C5F6-7514-6943-A2B2-2F7FECAD1D0B}"/>
              </a:ext>
            </a:extLst>
          </p:cNvPr>
          <p:cNvSpPr>
            <a:spLocks noGrp="1"/>
          </p:cNvSpPr>
          <p:nvPr>
            <p:ph type="ftr" sz="quarter" idx="3"/>
          </p:nvPr>
        </p:nvSpPr>
        <p:spPr>
          <a:xfrm>
            <a:off x="365125" y="6610350"/>
            <a:ext cx="8013700" cy="212725"/>
          </a:xfrm>
          <a:prstGeom prst="rect">
            <a:avLst/>
          </a:prstGeom>
        </p:spPr>
        <p:txBody>
          <a:bodyPr vert="horz" lIns="91440" tIns="45720" rIns="91440" bIns="45720" rtlCol="0" anchor="ctr"/>
          <a:lstStyle>
            <a:lvl1pPr algn="ctr">
              <a:defRPr sz="600">
                <a:solidFill>
                  <a:schemeClr val="tx1">
                    <a:tint val="75000"/>
                  </a:schemeClr>
                </a:solidFill>
              </a:defRPr>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Lst>
  <p:hf sldNum="0" hdr="0" dt="0"/>
  <p:txStyles>
    <p:titleStyle>
      <a:lvl1pPr algn="l" rtl="0" eaLnBrk="0" fontAlgn="base" hangingPunct="0">
        <a:lnSpc>
          <a:spcPct val="85000"/>
        </a:lnSpc>
        <a:spcBef>
          <a:spcPct val="0"/>
        </a:spcBef>
        <a:spcAft>
          <a:spcPct val="0"/>
        </a:spcAft>
        <a:defRPr sz="3600" kern="1200">
          <a:solidFill>
            <a:schemeClr val="accent2"/>
          </a:solidFill>
          <a:latin typeface="+mj-lt"/>
          <a:ea typeface="+mj-ea"/>
          <a:cs typeface="+mj-cs"/>
        </a:defRPr>
      </a:lvl1pPr>
      <a:lvl2pPr algn="l" rtl="0" eaLnBrk="0" fontAlgn="base" hangingPunct="0">
        <a:lnSpc>
          <a:spcPct val="85000"/>
        </a:lnSpc>
        <a:spcBef>
          <a:spcPct val="0"/>
        </a:spcBef>
        <a:spcAft>
          <a:spcPct val="0"/>
        </a:spcAft>
        <a:defRPr sz="2200">
          <a:solidFill>
            <a:schemeClr val="accent2"/>
          </a:solidFill>
          <a:latin typeface="Calibri Light" pitchFamily="34" charset="0"/>
        </a:defRPr>
      </a:lvl2pPr>
      <a:lvl3pPr algn="l" rtl="0" eaLnBrk="0" fontAlgn="base" hangingPunct="0">
        <a:lnSpc>
          <a:spcPct val="85000"/>
        </a:lnSpc>
        <a:spcBef>
          <a:spcPct val="0"/>
        </a:spcBef>
        <a:spcAft>
          <a:spcPct val="0"/>
        </a:spcAft>
        <a:defRPr sz="2200">
          <a:solidFill>
            <a:schemeClr val="accent2"/>
          </a:solidFill>
          <a:latin typeface="Calibri Light" pitchFamily="34" charset="0"/>
        </a:defRPr>
      </a:lvl3pPr>
      <a:lvl4pPr algn="l" rtl="0" eaLnBrk="0" fontAlgn="base" hangingPunct="0">
        <a:lnSpc>
          <a:spcPct val="85000"/>
        </a:lnSpc>
        <a:spcBef>
          <a:spcPct val="0"/>
        </a:spcBef>
        <a:spcAft>
          <a:spcPct val="0"/>
        </a:spcAft>
        <a:defRPr sz="2200">
          <a:solidFill>
            <a:schemeClr val="accent2"/>
          </a:solidFill>
          <a:latin typeface="Calibri Light" pitchFamily="34" charset="0"/>
        </a:defRPr>
      </a:lvl4pPr>
      <a:lvl5pPr algn="l" rtl="0" eaLnBrk="0" fontAlgn="base" hangingPunct="0">
        <a:lnSpc>
          <a:spcPct val="85000"/>
        </a:lnSpc>
        <a:spcBef>
          <a:spcPct val="0"/>
        </a:spcBef>
        <a:spcAft>
          <a:spcPct val="0"/>
        </a:spcAft>
        <a:defRPr sz="2200">
          <a:solidFill>
            <a:schemeClr val="accent2"/>
          </a:solidFill>
          <a:latin typeface="Calibri Light" pitchFamily="34" charset="0"/>
        </a:defRPr>
      </a:lvl5pPr>
      <a:lvl6pPr marL="457200" algn="l" rtl="0" fontAlgn="base">
        <a:lnSpc>
          <a:spcPct val="85000"/>
        </a:lnSpc>
        <a:spcBef>
          <a:spcPct val="0"/>
        </a:spcBef>
        <a:spcAft>
          <a:spcPct val="0"/>
        </a:spcAft>
        <a:defRPr sz="2200">
          <a:solidFill>
            <a:schemeClr val="accent2"/>
          </a:solidFill>
          <a:latin typeface="Calibri Light" pitchFamily="34" charset="0"/>
        </a:defRPr>
      </a:lvl6pPr>
      <a:lvl7pPr marL="914400" algn="l" rtl="0" fontAlgn="base">
        <a:lnSpc>
          <a:spcPct val="85000"/>
        </a:lnSpc>
        <a:spcBef>
          <a:spcPct val="0"/>
        </a:spcBef>
        <a:spcAft>
          <a:spcPct val="0"/>
        </a:spcAft>
        <a:defRPr sz="2200">
          <a:solidFill>
            <a:schemeClr val="accent2"/>
          </a:solidFill>
          <a:latin typeface="Calibri Light" pitchFamily="34" charset="0"/>
        </a:defRPr>
      </a:lvl7pPr>
      <a:lvl8pPr marL="1371600" algn="l" rtl="0" fontAlgn="base">
        <a:lnSpc>
          <a:spcPct val="85000"/>
        </a:lnSpc>
        <a:spcBef>
          <a:spcPct val="0"/>
        </a:spcBef>
        <a:spcAft>
          <a:spcPct val="0"/>
        </a:spcAft>
        <a:defRPr sz="2200">
          <a:solidFill>
            <a:schemeClr val="accent2"/>
          </a:solidFill>
          <a:latin typeface="Calibri Light" pitchFamily="34" charset="0"/>
        </a:defRPr>
      </a:lvl8pPr>
      <a:lvl9pPr marL="1828800" algn="l" rtl="0" fontAlgn="base">
        <a:lnSpc>
          <a:spcPct val="85000"/>
        </a:lnSpc>
        <a:spcBef>
          <a:spcPct val="0"/>
        </a:spcBef>
        <a:spcAft>
          <a:spcPct val="0"/>
        </a:spcAft>
        <a:defRPr sz="2200">
          <a:solidFill>
            <a:schemeClr val="accent2"/>
          </a:solidFill>
          <a:latin typeface="Calibri Light" pitchFamily="34" charset="0"/>
        </a:defRPr>
      </a:lvl9pPr>
    </p:titleStyle>
    <p:bodyStyle>
      <a:lvl1pPr marL="171450" indent="-171450" algn="l" rtl="0" eaLnBrk="0" fontAlgn="base" hangingPunct="0">
        <a:lnSpc>
          <a:spcPct val="95000"/>
        </a:lnSpc>
        <a:spcBef>
          <a:spcPts val="1200"/>
        </a:spcBef>
        <a:spcAft>
          <a:spcPct val="0"/>
        </a:spcAft>
        <a:buClr>
          <a:schemeClr val="accent2"/>
        </a:buClr>
        <a:buFont typeface="Arial" panose="020B0604020202020204" pitchFamily="34" charset="0"/>
        <a:buChar char="•"/>
        <a:defRPr sz="2000" kern="1200">
          <a:solidFill>
            <a:srgbClr val="404040"/>
          </a:solidFill>
          <a:latin typeface="+mn-lt"/>
          <a:ea typeface="+mn-ea"/>
          <a:cs typeface="+mn-cs"/>
        </a:defRPr>
      </a:lvl1pPr>
      <a:lvl2pPr marL="400050" indent="-171450" algn="l" rtl="0" eaLnBrk="0" fontAlgn="base" hangingPunct="0">
        <a:lnSpc>
          <a:spcPct val="95000"/>
        </a:lnSpc>
        <a:spcBef>
          <a:spcPts val="600"/>
        </a:spcBef>
        <a:spcAft>
          <a:spcPct val="0"/>
        </a:spcAft>
        <a:buClr>
          <a:schemeClr val="accent1"/>
        </a:buClr>
        <a:buFont typeface="Arial" panose="020B0604020202020204" pitchFamily="34" charset="0"/>
        <a:buChar char="•"/>
        <a:defRPr kern="1200">
          <a:solidFill>
            <a:srgbClr val="404040"/>
          </a:solidFill>
          <a:latin typeface="+mn-lt"/>
          <a:ea typeface="+mn-ea"/>
          <a:cs typeface="+mn-cs"/>
        </a:defRPr>
      </a:lvl2pPr>
      <a:lvl3pPr marL="571500" indent="-114300" algn="l" rtl="0" eaLnBrk="0" fontAlgn="base" hangingPunct="0">
        <a:lnSpc>
          <a:spcPct val="95000"/>
        </a:lnSpc>
        <a:spcBef>
          <a:spcPct val="20000"/>
        </a:spcBef>
        <a:spcAft>
          <a:spcPct val="0"/>
        </a:spcAft>
        <a:buClr>
          <a:srgbClr val="404040"/>
        </a:buClr>
        <a:buFont typeface="Arial" panose="020B0604020202020204" pitchFamily="34" charset="0"/>
        <a:buChar char="-"/>
        <a:defRPr sz="1600" kern="1200">
          <a:solidFill>
            <a:srgbClr val="404040"/>
          </a:solidFill>
          <a:latin typeface="+mn-lt"/>
          <a:ea typeface="+mn-ea"/>
          <a:cs typeface="+mn-cs"/>
        </a:defRPr>
      </a:lvl3pPr>
      <a:lvl4pPr marL="742950" indent="-114300" algn="l" rtl="0" eaLnBrk="0" fontAlgn="base" hangingPunct="0">
        <a:lnSpc>
          <a:spcPct val="95000"/>
        </a:lnSpc>
        <a:spcBef>
          <a:spcPct val="20000"/>
        </a:spcBef>
        <a:spcAft>
          <a:spcPct val="0"/>
        </a:spcAft>
        <a:buFont typeface="Arial" panose="020B0604020202020204" pitchFamily="34" charset="0"/>
        <a:buChar char="•"/>
        <a:defRPr sz="1400" kern="1200">
          <a:solidFill>
            <a:srgbClr val="404040"/>
          </a:solidFill>
          <a:latin typeface="+mn-lt"/>
          <a:ea typeface="+mn-ea"/>
          <a:cs typeface="+mn-cs"/>
        </a:defRPr>
      </a:lvl4pPr>
      <a:lvl5pPr marL="914400" indent="-114300" algn="l" rtl="0" eaLnBrk="0" fontAlgn="base" hangingPunct="0">
        <a:lnSpc>
          <a:spcPct val="95000"/>
        </a:lnSpc>
        <a:spcBef>
          <a:spcPct val="20000"/>
        </a:spcBef>
        <a:spcAft>
          <a:spcPct val="0"/>
        </a:spcAft>
        <a:buFont typeface="Arial" panose="020B0604020202020204" pitchFamily="34" charset="0"/>
        <a:buChar char="-"/>
        <a:defRPr sz="14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4B1BE234-9BF2-F348-A919-594D9F7C8C68}"/>
              </a:ext>
            </a:extLst>
          </p:cNvPr>
          <p:cNvSpPr>
            <a:spLocks noGrp="1" noChangeArrowheads="1"/>
          </p:cNvSpPr>
          <p:nvPr>
            <p:ph type="ctrTitle"/>
          </p:nvPr>
        </p:nvSpPr>
        <p:spPr>
          <a:xfrm>
            <a:off x="685800" y="762000"/>
            <a:ext cx="7747000" cy="2825750"/>
          </a:xfrm>
        </p:spPr>
        <p:txBody>
          <a:bodyPr/>
          <a:lstStyle/>
          <a:p>
            <a:pPr eaLnBrk="1" hangingPunct="1"/>
            <a:r>
              <a:rPr lang="en-US" altLang="en-US" sz="3600" b="1" dirty="0"/>
              <a:t>Guide to Computer Forensics</a:t>
            </a:r>
            <a:br>
              <a:rPr lang="en-US" altLang="en-US" sz="3600" b="1" dirty="0"/>
            </a:br>
            <a:r>
              <a:rPr lang="en-US" altLang="en-US" sz="3600" b="1" dirty="0"/>
              <a:t> and Investigations</a:t>
            </a:r>
            <a:br>
              <a:rPr lang="en-US" altLang="en-US" sz="3600" b="1" dirty="0"/>
            </a:br>
            <a:r>
              <a:rPr lang="en-US" altLang="en-US" sz="3600" b="1" dirty="0"/>
              <a:t>Sixth Edition</a:t>
            </a:r>
            <a:br>
              <a:rPr lang="en-US" altLang="en-US" sz="3600" b="1" dirty="0"/>
            </a:br>
            <a:r>
              <a:rPr lang="en-US" altLang="en-US" sz="3600" b="1" dirty="0"/>
              <a:t/>
            </a:r>
            <a:br>
              <a:rPr lang="en-US" altLang="en-US" sz="3600" b="1" dirty="0"/>
            </a:br>
            <a:r>
              <a:rPr lang="en-US" altLang="en-US" sz="3600" b="1" i="1" dirty="0"/>
              <a:t>Chapter 6</a:t>
            </a:r>
            <a:r>
              <a:rPr lang="en-US" altLang="en-US" sz="3600" i="1" dirty="0"/>
              <a:t/>
            </a:r>
            <a:br>
              <a:rPr lang="en-US" altLang="en-US" sz="3600" i="1" dirty="0"/>
            </a:br>
            <a:endParaRPr lang="en-US" altLang="en-US" sz="3600" b="1" dirty="0"/>
          </a:p>
        </p:txBody>
      </p:sp>
      <p:sp>
        <p:nvSpPr>
          <p:cNvPr id="7171" name="Rectangle 3">
            <a:extLst>
              <a:ext uri="{FF2B5EF4-FFF2-40B4-BE49-F238E27FC236}">
                <a16:creationId xmlns:a16="http://schemas.microsoft.com/office/drawing/2014/main" id="{F0D2496A-801E-1446-92EA-4CA72AE7AE01}"/>
              </a:ext>
            </a:extLst>
          </p:cNvPr>
          <p:cNvSpPr>
            <a:spLocks noGrp="1" noChangeArrowheads="1"/>
          </p:cNvSpPr>
          <p:nvPr>
            <p:ph type="subTitle" idx="1"/>
          </p:nvPr>
        </p:nvSpPr>
        <p:spPr>
          <a:xfrm>
            <a:off x="698500" y="3352800"/>
            <a:ext cx="7747000" cy="377825"/>
          </a:xfrm>
        </p:spPr>
        <p:txBody>
          <a:bodyPr/>
          <a:lstStyle/>
          <a:p>
            <a:pPr eaLnBrk="1" hangingPunct="1">
              <a:lnSpc>
                <a:spcPct val="80000"/>
              </a:lnSpc>
            </a:pPr>
            <a:r>
              <a:rPr lang="en-US" altLang="en-US" sz="3000" i="1" dirty="0">
                <a:solidFill>
                  <a:schemeClr val="tx1"/>
                </a:solidFill>
              </a:rPr>
              <a:t>Current Digital Forensics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Bayshot.docx opened in Paint">
            <a:extLst>
              <a:ext uri="{FF2B5EF4-FFF2-40B4-BE49-F238E27FC236}">
                <a16:creationId xmlns:a16="http://schemas.microsoft.com/office/drawing/2014/main" id="{DE03F555-D509-A74E-9D66-2B4BE33D3A0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75958" y="1627188"/>
            <a:ext cx="5993672" cy="3706812"/>
          </a:xfrm>
        </p:spPr>
      </p:pic>
      <p:sp>
        <p:nvSpPr>
          <p:cNvPr id="22531" name="Rectangle 2">
            <a:extLst>
              <a:ext uri="{FF2B5EF4-FFF2-40B4-BE49-F238E27FC236}">
                <a16:creationId xmlns:a16="http://schemas.microsoft.com/office/drawing/2014/main" id="{5E0B347D-7B85-694D-98AF-5235B477B64F}"/>
              </a:ext>
            </a:extLst>
          </p:cNvPr>
          <p:cNvSpPr>
            <a:spLocks noGrp="1" noChangeArrowheads="1"/>
          </p:cNvSpPr>
          <p:nvPr>
            <p:ph type="title"/>
          </p:nvPr>
        </p:nvSpPr>
        <p:spPr>
          <a:xfrm>
            <a:off x="762000" y="83934"/>
            <a:ext cx="8026400" cy="941796"/>
          </a:xfrm>
        </p:spPr>
        <p:txBody>
          <a:bodyPr/>
          <a:lstStyle/>
          <a:p>
            <a:pPr eaLnBrk="1" hangingPunct="1"/>
            <a:r>
              <a:rPr lang="en-US" altLang="en-US" dirty="0"/>
              <a:t>Tasks Performed by Digital Forensics Tools (6 of 11)</a:t>
            </a:r>
          </a:p>
        </p:txBody>
      </p:sp>
      <p:sp>
        <p:nvSpPr>
          <p:cNvPr id="4" name="Footer Placeholder 3">
            <a:extLst>
              <a:ext uri="{FF2B5EF4-FFF2-40B4-BE49-F238E27FC236}">
                <a16:creationId xmlns:a16="http://schemas.microsoft.com/office/drawing/2014/main" id="{CC86C0D3-0B4B-1644-900F-C3B81251686A}"/>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8875E568-B913-C140-BCED-14AC29F26E5B}"/>
              </a:ext>
            </a:extLst>
          </p:cNvPr>
          <p:cNvSpPr>
            <a:spLocks noGrp="1" noChangeArrowheads="1"/>
          </p:cNvSpPr>
          <p:nvPr>
            <p:ph idx="1"/>
          </p:nvPr>
        </p:nvSpPr>
        <p:spPr>
          <a:xfrm>
            <a:off x="373062" y="1143000"/>
            <a:ext cx="8415338" cy="5587683"/>
          </a:xfrm>
        </p:spPr>
        <p:txBody>
          <a:bodyPr/>
          <a:lstStyle/>
          <a:p>
            <a:pPr eaLnBrk="1" hangingPunct="1"/>
            <a:r>
              <a:rPr lang="en-US" altLang="en-US" sz="1800" b="1" dirty="0"/>
              <a:t>Extraction</a:t>
            </a:r>
          </a:p>
          <a:p>
            <a:pPr lvl="1" eaLnBrk="1" hangingPunct="1"/>
            <a:r>
              <a:rPr lang="en-US" altLang="en-US" sz="1600" dirty="0"/>
              <a:t>Recovery task in a digital investigation</a:t>
            </a:r>
          </a:p>
          <a:p>
            <a:pPr lvl="1" eaLnBrk="1" hangingPunct="1"/>
            <a:r>
              <a:rPr lang="en-US" altLang="en-US" sz="1600" dirty="0"/>
              <a:t>Most challenging of all tasks to master</a:t>
            </a:r>
          </a:p>
          <a:p>
            <a:pPr lvl="1" eaLnBrk="1" hangingPunct="1"/>
            <a:r>
              <a:rPr lang="en-US" altLang="en-US" sz="1600" dirty="0"/>
              <a:t>Recovering data is the first step in analyzing an investigation’s data</a:t>
            </a:r>
          </a:p>
          <a:p>
            <a:pPr lvl="1" eaLnBrk="1" hangingPunct="1"/>
            <a:r>
              <a:rPr lang="en-US" altLang="en-US" sz="1600" dirty="0"/>
              <a:t>Subfunctions of extraction</a:t>
            </a:r>
          </a:p>
          <a:p>
            <a:pPr lvl="2" eaLnBrk="1" hangingPunct="1"/>
            <a:r>
              <a:rPr lang="en-US" altLang="en-US" sz="1600" dirty="0"/>
              <a:t>Data viewing</a:t>
            </a:r>
          </a:p>
          <a:p>
            <a:pPr lvl="2" eaLnBrk="1" hangingPunct="1"/>
            <a:r>
              <a:rPr lang="en-US" altLang="en-US" sz="1600" dirty="0"/>
              <a:t>Keyword searching</a:t>
            </a:r>
          </a:p>
          <a:p>
            <a:pPr lvl="2" eaLnBrk="1" hangingPunct="1"/>
            <a:r>
              <a:rPr lang="en-US" altLang="en-US" sz="1600" dirty="0"/>
              <a:t>Decompressing or uncompressing</a:t>
            </a:r>
          </a:p>
          <a:p>
            <a:pPr lvl="2" eaLnBrk="1" hangingPunct="1"/>
            <a:r>
              <a:rPr lang="en-US" altLang="en-US" sz="1600" dirty="0"/>
              <a:t>Carving (salvaging) Investigators often need to be able to extract data from unallocated disk space.</a:t>
            </a:r>
          </a:p>
          <a:p>
            <a:pPr lvl="2" eaLnBrk="1" hangingPunct="1"/>
            <a:r>
              <a:rPr lang="en-US" altLang="en-US" sz="1600" dirty="0"/>
              <a:t>Decrypting</a:t>
            </a:r>
          </a:p>
          <a:p>
            <a:pPr lvl="2" eaLnBrk="1" hangingPunct="1"/>
            <a:r>
              <a:rPr lang="en-US" altLang="en-US" sz="1600" dirty="0"/>
              <a:t>Bookmarking or tagging</a:t>
            </a:r>
          </a:p>
          <a:p>
            <a:pPr lvl="1" eaLnBrk="1" hangingPunct="1"/>
            <a:r>
              <a:rPr lang="en-US" altLang="en-US" sz="1600" b="1" dirty="0"/>
              <a:t>Keyword search</a:t>
            </a:r>
            <a:r>
              <a:rPr lang="en-US" altLang="en-US" sz="1600" dirty="0"/>
              <a:t> </a:t>
            </a:r>
            <a:r>
              <a:rPr lang="en-US" altLang="en-US" sz="1600" b="1" dirty="0"/>
              <a:t>speeds up analysis for investigators</a:t>
            </a:r>
          </a:p>
          <a:p>
            <a:pPr lvl="1" eaLnBrk="1" hangingPunct="1"/>
            <a:r>
              <a:rPr lang="en-US" altLang="en-US" sz="1600" dirty="0"/>
              <a:t>From an investigation perspective, encrypted files and systems are a problem</a:t>
            </a:r>
          </a:p>
          <a:p>
            <a:pPr lvl="1" eaLnBrk="1" hangingPunct="1"/>
            <a:r>
              <a:rPr lang="en-US" altLang="en-US" sz="1600" dirty="0"/>
              <a:t>Many password recovery tools have a feature for generating potential password lists</a:t>
            </a:r>
          </a:p>
          <a:p>
            <a:pPr lvl="2" eaLnBrk="1" hangingPunct="1"/>
            <a:r>
              <a:rPr lang="en-US" altLang="en-US" sz="1600" dirty="0"/>
              <a:t>For a </a:t>
            </a:r>
            <a:r>
              <a:rPr lang="en-US" altLang="en-US" sz="1600" b="1" dirty="0"/>
              <a:t>password dictionary attack</a:t>
            </a:r>
          </a:p>
          <a:p>
            <a:pPr lvl="1" eaLnBrk="1" hangingPunct="1"/>
            <a:r>
              <a:rPr lang="en-US" altLang="en-US" sz="1600" dirty="0"/>
              <a:t>If a password dictionary attack fails, you can run a </a:t>
            </a:r>
            <a:r>
              <a:rPr lang="en-US" altLang="en-US" sz="1600" b="1" dirty="0"/>
              <a:t>brute-force attack</a:t>
            </a:r>
          </a:p>
          <a:p>
            <a:pPr lvl="1" eaLnBrk="1" hangingPunct="1"/>
            <a:endParaRPr lang="en-US" altLang="en-US" sz="1600" dirty="0"/>
          </a:p>
          <a:p>
            <a:pPr lvl="1" eaLnBrk="1" hangingPunct="1"/>
            <a:endParaRPr lang="en-US" altLang="en-US" sz="1600" dirty="0"/>
          </a:p>
        </p:txBody>
      </p:sp>
      <p:sp>
        <p:nvSpPr>
          <p:cNvPr id="23555" name="Rectangle 2">
            <a:extLst>
              <a:ext uri="{FF2B5EF4-FFF2-40B4-BE49-F238E27FC236}">
                <a16:creationId xmlns:a16="http://schemas.microsoft.com/office/drawing/2014/main" id="{C9E11E72-D75D-424C-9B5B-3812FA9D180A}"/>
              </a:ext>
            </a:extLst>
          </p:cNvPr>
          <p:cNvSpPr>
            <a:spLocks noGrp="1" noChangeArrowheads="1"/>
          </p:cNvSpPr>
          <p:nvPr>
            <p:ph type="title"/>
          </p:nvPr>
        </p:nvSpPr>
        <p:spPr>
          <a:xfrm>
            <a:off x="762000" y="83934"/>
            <a:ext cx="8026400" cy="941796"/>
          </a:xfrm>
        </p:spPr>
        <p:txBody>
          <a:bodyPr/>
          <a:lstStyle/>
          <a:p>
            <a:pPr eaLnBrk="1" hangingPunct="1"/>
            <a:r>
              <a:rPr lang="en-US" altLang="en-US" dirty="0"/>
              <a:t>Tasks Performed by Digital Forensics Tools (7 of 11)</a:t>
            </a:r>
          </a:p>
        </p:txBody>
      </p:sp>
      <p:sp>
        <p:nvSpPr>
          <p:cNvPr id="4" name="Footer Placeholder 3">
            <a:extLst>
              <a:ext uri="{FF2B5EF4-FFF2-40B4-BE49-F238E27FC236}">
                <a16:creationId xmlns:a16="http://schemas.microsoft.com/office/drawing/2014/main" id="{10360BA2-F69A-4445-BB1D-D79944C407D4}"/>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o s forensics- in c h a p 06 dialog box. When the search index option is selected in the left pane, the search index window appears in the right pane. The right pane shows textbox for entering search words, and drop down list for index to search. Three buttons namely, search, advanced, and use word list file are shown beside the text boxes. Below this, a table lists search item, index, results, total, date, and settings.">
            <a:extLst>
              <a:ext uri="{FF2B5EF4-FFF2-40B4-BE49-F238E27FC236}">
                <a16:creationId xmlns:a16="http://schemas.microsoft.com/office/drawing/2014/main" id="{FEB60518-188F-F945-9DD6-798E2283C07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48746" y="1627188"/>
            <a:ext cx="5048096" cy="4468812"/>
          </a:xfrm>
        </p:spPr>
      </p:pic>
      <p:sp>
        <p:nvSpPr>
          <p:cNvPr id="25603" name="Rectangle 2">
            <a:extLst>
              <a:ext uri="{FF2B5EF4-FFF2-40B4-BE49-F238E27FC236}">
                <a16:creationId xmlns:a16="http://schemas.microsoft.com/office/drawing/2014/main" id="{98A0C6B5-0450-8A40-9778-CA7C25385450}"/>
              </a:ext>
            </a:extLst>
          </p:cNvPr>
          <p:cNvSpPr>
            <a:spLocks noGrp="1" noChangeArrowheads="1"/>
          </p:cNvSpPr>
          <p:nvPr>
            <p:ph type="title"/>
          </p:nvPr>
        </p:nvSpPr>
        <p:spPr>
          <a:xfrm>
            <a:off x="762000" y="83934"/>
            <a:ext cx="8026400" cy="941796"/>
          </a:xfrm>
        </p:spPr>
        <p:txBody>
          <a:bodyPr/>
          <a:lstStyle/>
          <a:p>
            <a:pPr eaLnBrk="1" hangingPunct="1"/>
            <a:r>
              <a:rPr lang="en-US" altLang="en-US" dirty="0"/>
              <a:t>Tasks Performed by Digital Forensics Tools (8 of 11)</a:t>
            </a:r>
          </a:p>
        </p:txBody>
      </p:sp>
      <p:sp>
        <p:nvSpPr>
          <p:cNvPr id="4" name="Footer Placeholder 3">
            <a:extLst>
              <a:ext uri="{FF2B5EF4-FFF2-40B4-BE49-F238E27FC236}">
                <a16:creationId xmlns:a16="http://schemas.microsoft.com/office/drawing/2014/main" id="{B9E5C5A9-A449-254B-AFD0-098858A36E3E}"/>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deleted file search configuration dialog box. The dialog box shows a drop down list for quality from which excellent or good is selected. Below this, checkboxes for case sensitive, include folders, match whole word only, multiple streams only, and file carving are shown. Below this, the text boxes for min and max file size limits are shown. The ok button is selected.">
            <a:extLst>
              <a:ext uri="{FF2B5EF4-FFF2-40B4-BE49-F238E27FC236}">
                <a16:creationId xmlns:a16="http://schemas.microsoft.com/office/drawing/2014/main" id="{FBEFC37B-98BC-FB4D-B9C1-0983B27A5C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000" y="1262682"/>
            <a:ext cx="2287588" cy="4909518"/>
          </a:xfrm>
        </p:spPr>
      </p:pic>
      <p:sp>
        <p:nvSpPr>
          <p:cNvPr id="26627" name="Rectangle 2">
            <a:extLst>
              <a:ext uri="{FF2B5EF4-FFF2-40B4-BE49-F238E27FC236}">
                <a16:creationId xmlns:a16="http://schemas.microsoft.com/office/drawing/2014/main" id="{E764576F-7C41-D241-A2E1-866D78CCC7F3}"/>
              </a:ext>
            </a:extLst>
          </p:cNvPr>
          <p:cNvSpPr>
            <a:spLocks noGrp="1" noChangeArrowheads="1"/>
          </p:cNvSpPr>
          <p:nvPr>
            <p:ph type="title"/>
          </p:nvPr>
        </p:nvSpPr>
        <p:spPr>
          <a:xfrm>
            <a:off x="762000" y="83934"/>
            <a:ext cx="8026400" cy="941796"/>
          </a:xfrm>
        </p:spPr>
        <p:txBody>
          <a:bodyPr/>
          <a:lstStyle/>
          <a:p>
            <a:pPr eaLnBrk="1" hangingPunct="1"/>
            <a:r>
              <a:rPr lang="en-US" altLang="en-US" dirty="0"/>
              <a:t>Tasks Performed by Digital Forensics Tools (9 of 11)</a:t>
            </a:r>
          </a:p>
        </p:txBody>
      </p:sp>
      <p:sp>
        <p:nvSpPr>
          <p:cNvPr id="4" name="Footer Placeholder 3">
            <a:extLst>
              <a:ext uri="{FF2B5EF4-FFF2-40B4-BE49-F238E27FC236}">
                <a16:creationId xmlns:a16="http://schemas.microsoft.com/office/drawing/2014/main" id="{918633AD-00DA-664E-8E2E-0B6B15E870F4}"/>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F6C94198-E7C1-EE40-8F88-60687CF193DE}"/>
              </a:ext>
            </a:extLst>
          </p:cNvPr>
          <p:cNvSpPr>
            <a:spLocks noGrp="1" noChangeArrowheads="1"/>
          </p:cNvSpPr>
          <p:nvPr>
            <p:ph idx="1"/>
          </p:nvPr>
        </p:nvSpPr>
        <p:spPr>
          <a:xfrm>
            <a:off x="373062" y="1124586"/>
            <a:ext cx="8415338" cy="5738494"/>
          </a:xfrm>
        </p:spPr>
        <p:txBody>
          <a:bodyPr/>
          <a:lstStyle/>
          <a:p>
            <a:pPr eaLnBrk="1" hangingPunct="1"/>
            <a:r>
              <a:rPr lang="en-US" altLang="en-US" b="1" dirty="0"/>
              <a:t>Reconstruction</a:t>
            </a:r>
          </a:p>
          <a:p>
            <a:pPr lvl="1" eaLnBrk="1" hangingPunct="1"/>
            <a:r>
              <a:rPr lang="en-US" altLang="en-US" b="1" dirty="0"/>
              <a:t>Re-create a suspect drive to show what happened during a crime or an incident</a:t>
            </a:r>
          </a:p>
          <a:p>
            <a:pPr lvl="1" eaLnBrk="1" hangingPunct="1"/>
            <a:r>
              <a:rPr lang="en-US" altLang="en-US" dirty="0"/>
              <a:t>Methods of reconstruction</a:t>
            </a:r>
          </a:p>
          <a:p>
            <a:pPr lvl="2" eaLnBrk="1" hangingPunct="1"/>
            <a:r>
              <a:rPr lang="en-US" altLang="en-US" b="1" dirty="0"/>
              <a:t>Disk-to-disk copy</a:t>
            </a:r>
          </a:p>
          <a:p>
            <a:pPr lvl="2" eaLnBrk="1" hangingPunct="1"/>
            <a:r>
              <a:rPr lang="en-US" altLang="en-US" b="1" dirty="0"/>
              <a:t>Partition-to-partition copy</a:t>
            </a:r>
          </a:p>
          <a:p>
            <a:pPr lvl="2" eaLnBrk="1" hangingPunct="1"/>
            <a:r>
              <a:rPr lang="en-US" altLang="en-US" b="1" dirty="0"/>
              <a:t>Image-to-disk copy</a:t>
            </a:r>
          </a:p>
          <a:p>
            <a:pPr lvl="2" eaLnBrk="1" hangingPunct="1"/>
            <a:r>
              <a:rPr lang="en-US" altLang="en-US" b="1" dirty="0"/>
              <a:t>Image-to-partition copy</a:t>
            </a:r>
          </a:p>
          <a:p>
            <a:pPr lvl="2" eaLnBrk="1" hangingPunct="1"/>
            <a:r>
              <a:rPr lang="en-US" altLang="en-US" dirty="0"/>
              <a:t>Disk-to-image copy</a:t>
            </a:r>
          </a:p>
          <a:p>
            <a:pPr lvl="2" eaLnBrk="1" hangingPunct="1"/>
            <a:r>
              <a:rPr lang="en-US" altLang="en-US" dirty="0"/>
              <a:t>Rebuilding files from data runs and carving</a:t>
            </a:r>
          </a:p>
          <a:p>
            <a:pPr lvl="1" eaLnBrk="1" hangingPunct="1"/>
            <a:r>
              <a:rPr lang="en-US" altLang="en-US" dirty="0"/>
              <a:t>To re-create an image of a suspect drive</a:t>
            </a:r>
          </a:p>
          <a:p>
            <a:pPr lvl="2" eaLnBrk="1" hangingPunct="1"/>
            <a:r>
              <a:rPr lang="en-US" altLang="en-US" b="1" dirty="0"/>
              <a:t>Copy an image to another location</a:t>
            </a:r>
            <a:r>
              <a:rPr lang="en-US" altLang="en-US" dirty="0"/>
              <a:t>, such as a partition, a physical disk, or a virtual machine</a:t>
            </a:r>
          </a:p>
          <a:p>
            <a:pPr lvl="2" eaLnBrk="1" hangingPunct="1"/>
            <a:r>
              <a:rPr lang="en-US" altLang="en-US" dirty="0"/>
              <a:t>Simplest method is to </a:t>
            </a:r>
            <a:r>
              <a:rPr lang="en-US" altLang="en-US" b="1" dirty="0"/>
              <a:t>use a tool that makes a direct disk-to-image copy</a:t>
            </a:r>
          </a:p>
          <a:p>
            <a:pPr lvl="1" eaLnBrk="1" hangingPunct="1"/>
            <a:r>
              <a:rPr lang="en-US" altLang="en-US" dirty="0"/>
              <a:t>Examples of disk-to-image copy tools:</a:t>
            </a:r>
          </a:p>
          <a:p>
            <a:pPr lvl="2" eaLnBrk="1" hangingPunct="1"/>
            <a:r>
              <a:rPr lang="en-US" altLang="en-US" b="1" dirty="0"/>
              <a:t>Linux dd command</a:t>
            </a:r>
          </a:p>
          <a:p>
            <a:pPr lvl="2" eaLnBrk="1" hangingPunct="1"/>
            <a:r>
              <a:rPr lang="en-US" altLang="en-US" b="1" dirty="0" err="1"/>
              <a:t>ProDiscover</a:t>
            </a:r>
            <a:endParaRPr lang="en-US" altLang="en-US" b="1" dirty="0"/>
          </a:p>
          <a:p>
            <a:pPr lvl="2" eaLnBrk="1" hangingPunct="1"/>
            <a:r>
              <a:rPr lang="en-US" altLang="en-US" b="1" dirty="0" err="1"/>
              <a:t>Voom</a:t>
            </a:r>
            <a:r>
              <a:rPr lang="en-US" altLang="en-US" b="1" dirty="0"/>
              <a:t> Technologies Shadow Drive</a:t>
            </a:r>
          </a:p>
          <a:p>
            <a:pPr lvl="2" eaLnBrk="1" hangingPunct="1"/>
            <a:endParaRPr lang="en-US" altLang="en-US" dirty="0"/>
          </a:p>
        </p:txBody>
      </p:sp>
      <p:sp>
        <p:nvSpPr>
          <p:cNvPr id="28675" name="Rectangle 2">
            <a:extLst>
              <a:ext uri="{FF2B5EF4-FFF2-40B4-BE49-F238E27FC236}">
                <a16:creationId xmlns:a16="http://schemas.microsoft.com/office/drawing/2014/main" id="{C4BA1483-328D-0248-8BB8-2502D0C0608B}"/>
              </a:ext>
            </a:extLst>
          </p:cNvPr>
          <p:cNvSpPr>
            <a:spLocks noGrp="1" noChangeArrowheads="1"/>
          </p:cNvSpPr>
          <p:nvPr>
            <p:ph type="title"/>
          </p:nvPr>
        </p:nvSpPr>
        <p:spPr>
          <a:xfrm>
            <a:off x="762000" y="83934"/>
            <a:ext cx="8026400" cy="941796"/>
          </a:xfrm>
        </p:spPr>
        <p:txBody>
          <a:bodyPr/>
          <a:lstStyle/>
          <a:p>
            <a:pPr eaLnBrk="1" hangingPunct="1"/>
            <a:r>
              <a:rPr lang="en-US" altLang="en-US" dirty="0"/>
              <a:t>Tasks Performed by Digital Forensics Tools (10 of 11)</a:t>
            </a:r>
          </a:p>
        </p:txBody>
      </p:sp>
      <p:sp>
        <p:nvSpPr>
          <p:cNvPr id="4" name="Footer Placeholder 3">
            <a:extLst>
              <a:ext uri="{FF2B5EF4-FFF2-40B4-BE49-F238E27FC236}">
                <a16:creationId xmlns:a16="http://schemas.microsoft.com/office/drawing/2014/main" id="{178A3020-7C79-8442-A920-F797BA602036}"/>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8049ED97-6842-DB40-AAD9-24E7E9FE67C7}"/>
              </a:ext>
            </a:extLst>
          </p:cNvPr>
          <p:cNvSpPr>
            <a:spLocks noGrp="1" noChangeArrowheads="1"/>
          </p:cNvSpPr>
          <p:nvPr>
            <p:ph idx="1"/>
          </p:nvPr>
        </p:nvSpPr>
        <p:spPr>
          <a:xfrm>
            <a:off x="365125" y="1538288"/>
            <a:ext cx="8415338" cy="2474524"/>
          </a:xfrm>
        </p:spPr>
        <p:txBody>
          <a:bodyPr/>
          <a:lstStyle/>
          <a:p>
            <a:pPr eaLnBrk="1" hangingPunct="1">
              <a:lnSpc>
                <a:spcPct val="90000"/>
              </a:lnSpc>
            </a:pPr>
            <a:r>
              <a:rPr lang="en-US" altLang="en-US" b="1" dirty="0"/>
              <a:t>Reporting</a:t>
            </a:r>
          </a:p>
          <a:p>
            <a:pPr lvl="1" eaLnBrk="1" hangingPunct="1">
              <a:lnSpc>
                <a:spcPct val="90000"/>
              </a:lnSpc>
            </a:pPr>
            <a:r>
              <a:rPr lang="en-US" altLang="en-US" b="1" dirty="0"/>
              <a:t>To perform a forensics disk analysis and examination, you need to create a report</a:t>
            </a:r>
          </a:p>
          <a:p>
            <a:pPr lvl="1" eaLnBrk="1" hangingPunct="1">
              <a:lnSpc>
                <a:spcPct val="90000"/>
              </a:lnSpc>
            </a:pPr>
            <a:r>
              <a:rPr lang="en-US" altLang="en-US" b="1" dirty="0"/>
              <a:t>Subfunctions of reporting</a:t>
            </a:r>
          </a:p>
          <a:p>
            <a:pPr lvl="2" eaLnBrk="1" hangingPunct="1">
              <a:lnSpc>
                <a:spcPct val="90000"/>
              </a:lnSpc>
            </a:pPr>
            <a:r>
              <a:rPr lang="en-US" altLang="en-US" dirty="0"/>
              <a:t>Bookmarking or tagging</a:t>
            </a:r>
          </a:p>
          <a:p>
            <a:pPr lvl="2" eaLnBrk="1" hangingPunct="1">
              <a:lnSpc>
                <a:spcPct val="90000"/>
              </a:lnSpc>
            </a:pPr>
            <a:r>
              <a:rPr lang="en-US" altLang="en-US" dirty="0"/>
              <a:t>Log reports</a:t>
            </a:r>
          </a:p>
          <a:p>
            <a:pPr lvl="2" eaLnBrk="1" hangingPunct="1">
              <a:lnSpc>
                <a:spcPct val="90000"/>
              </a:lnSpc>
            </a:pPr>
            <a:r>
              <a:rPr lang="en-US" altLang="en-US" dirty="0"/>
              <a:t>Timelines</a:t>
            </a:r>
          </a:p>
          <a:p>
            <a:pPr lvl="2" eaLnBrk="1" hangingPunct="1">
              <a:lnSpc>
                <a:spcPct val="90000"/>
              </a:lnSpc>
            </a:pPr>
            <a:r>
              <a:rPr lang="en-US" altLang="en-US" dirty="0"/>
              <a:t>Report generator</a:t>
            </a:r>
          </a:p>
          <a:p>
            <a:pPr lvl="1" eaLnBrk="1" hangingPunct="1">
              <a:lnSpc>
                <a:spcPct val="90000"/>
              </a:lnSpc>
            </a:pPr>
            <a:r>
              <a:rPr lang="en-US" altLang="en-US" dirty="0"/>
              <a:t>Use this information when producing a final report for your investigation</a:t>
            </a:r>
          </a:p>
        </p:txBody>
      </p:sp>
      <p:sp>
        <p:nvSpPr>
          <p:cNvPr id="30723" name="Rectangle 2">
            <a:extLst>
              <a:ext uri="{FF2B5EF4-FFF2-40B4-BE49-F238E27FC236}">
                <a16:creationId xmlns:a16="http://schemas.microsoft.com/office/drawing/2014/main" id="{997A97B8-74A6-2B40-970A-0B47EBE5C3A3}"/>
              </a:ext>
            </a:extLst>
          </p:cNvPr>
          <p:cNvSpPr>
            <a:spLocks noGrp="1" noChangeArrowheads="1"/>
          </p:cNvSpPr>
          <p:nvPr>
            <p:ph type="title"/>
          </p:nvPr>
        </p:nvSpPr>
        <p:spPr>
          <a:xfrm>
            <a:off x="762000" y="83934"/>
            <a:ext cx="8026400" cy="941796"/>
          </a:xfrm>
        </p:spPr>
        <p:txBody>
          <a:bodyPr/>
          <a:lstStyle/>
          <a:p>
            <a:pPr eaLnBrk="1" hangingPunct="1"/>
            <a:r>
              <a:rPr lang="en-US" altLang="en-US" dirty="0"/>
              <a:t>Tasks Performed by Digital Forensics Tools (11 of 11)</a:t>
            </a:r>
          </a:p>
        </p:txBody>
      </p:sp>
      <p:sp>
        <p:nvSpPr>
          <p:cNvPr id="4" name="Footer Placeholder 3">
            <a:extLst>
              <a:ext uri="{FF2B5EF4-FFF2-40B4-BE49-F238E27FC236}">
                <a16:creationId xmlns:a16="http://schemas.microsoft.com/office/drawing/2014/main" id="{9FC9D74F-025B-B743-9FAE-6B4579D5DF25}"/>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a:extLst>
              <a:ext uri="{FF2B5EF4-FFF2-40B4-BE49-F238E27FC236}">
                <a16:creationId xmlns:a16="http://schemas.microsoft.com/office/drawing/2014/main" id="{266853D0-6D36-2B4E-9A61-0D58F2C2B2F5}"/>
              </a:ext>
            </a:extLst>
          </p:cNvPr>
          <p:cNvSpPr>
            <a:spLocks noGrp="1" noChangeArrowheads="1"/>
          </p:cNvSpPr>
          <p:nvPr>
            <p:ph idx="1"/>
          </p:nvPr>
        </p:nvSpPr>
        <p:spPr>
          <a:xfrm>
            <a:off x="365125" y="1538288"/>
            <a:ext cx="8415338" cy="1994392"/>
          </a:xfrm>
        </p:spPr>
        <p:txBody>
          <a:bodyPr/>
          <a:lstStyle/>
          <a:p>
            <a:pPr eaLnBrk="1" hangingPunct="1">
              <a:lnSpc>
                <a:spcPct val="90000"/>
              </a:lnSpc>
            </a:pPr>
            <a:r>
              <a:rPr lang="en-US" altLang="en-US" dirty="0"/>
              <a:t>Considerations</a:t>
            </a:r>
          </a:p>
          <a:p>
            <a:pPr lvl="1" eaLnBrk="1" hangingPunct="1">
              <a:lnSpc>
                <a:spcPct val="90000"/>
              </a:lnSpc>
            </a:pPr>
            <a:r>
              <a:rPr lang="en-US" altLang="en-US" b="1" dirty="0"/>
              <a:t>Flexibility</a:t>
            </a:r>
          </a:p>
          <a:p>
            <a:pPr lvl="1" eaLnBrk="1" hangingPunct="1">
              <a:lnSpc>
                <a:spcPct val="90000"/>
              </a:lnSpc>
            </a:pPr>
            <a:r>
              <a:rPr lang="en-US" altLang="en-US" b="1" dirty="0"/>
              <a:t>Reliability</a:t>
            </a:r>
          </a:p>
          <a:p>
            <a:pPr lvl="1" eaLnBrk="1" hangingPunct="1">
              <a:lnSpc>
                <a:spcPct val="90000"/>
              </a:lnSpc>
            </a:pPr>
            <a:r>
              <a:rPr lang="en-US" altLang="en-US" b="1" dirty="0"/>
              <a:t>Future expandability </a:t>
            </a:r>
          </a:p>
          <a:p>
            <a:pPr eaLnBrk="1" hangingPunct="1"/>
            <a:r>
              <a:rPr lang="en-US" altLang="en-US" dirty="0"/>
              <a:t>Create a software library containing older versions of forensics utilities, OSs, and other programs</a:t>
            </a:r>
          </a:p>
        </p:txBody>
      </p:sp>
      <p:sp>
        <p:nvSpPr>
          <p:cNvPr id="33795" name="Rectangle 2">
            <a:extLst>
              <a:ext uri="{FF2B5EF4-FFF2-40B4-BE49-F238E27FC236}">
                <a16:creationId xmlns:a16="http://schemas.microsoft.com/office/drawing/2014/main" id="{503B1FEE-555C-8645-BD6A-90FF74358F7A}"/>
              </a:ext>
            </a:extLst>
          </p:cNvPr>
          <p:cNvSpPr>
            <a:spLocks noGrp="1" noChangeArrowheads="1"/>
          </p:cNvSpPr>
          <p:nvPr>
            <p:ph type="title"/>
          </p:nvPr>
        </p:nvSpPr>
        <p:spPr>
          <a:xfrm>
            <a:off x="762000" y="406400"/>
            <a:ext cx="8026400" cy="296863"/>
          </a:xfrm>
        </p:spPr>
        <p:txBody>
          <a:bodyPr/>
          <a:lstStyle/>
          <a:p>
            <a:pPr eaLnBrk="1" hangingPunct="1"/>
            <a:r>
              <a:rPr lang="en-US" altLang="en-US"/>
              <a:t>Other Considerations for Tools</a:t>
            </a:r>
          </a:p>
        </p:txBody>
      </p:sp>
      <p:sp>
        <p:nvSpPr>
          <p:cNvPr id="4" name="Footer Placeholder 3">
            <a:extLst>
              <a:ext uri="{FF2B5EF4-FFF2-40B4-BE49-F238E27FC236}">
                <a16:creationId xmlns:a16="http://schemas.microsoft.com/office/drawing/2014/main" id="{F28309ED-4D2C-284B-9F8B-D1AE4FC1A20B}"/>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04BB1CE2-F317-7D4B-87B3-EE49E2483B3E}"/>
              </a:ext>
            </a:extLst>
          </p:cNvPr>
          <p:cNvSpPr>
            <a:spLocks noGrp="1" noChangeArrowheads="1"/>
          </p:cNvSpPr>
          <p:nvPr>
            <p:ph idx="1"/>
          </p:nvPr>
        </p:nvSpPr>
        <p:spPr>
          <a:xfrm>
            <a:off x="365125" y="1538288"/>
            <a:ext cx="8415338" cy="584775"/>
          </a:xfrm>
        </p:spPr>
        <p:txBody>
          <a:bodyPr/>
          <a:lstStyle/>
          <a:p>
            <a:pPr eaLnBrk="1" hangingPunct="1"/>
            <a:r>
              <a:rPr lang="en-US" altLang="en-US" dirty="0"/>
              <a:t>The following sections explore some options for command-line and GUI tools in both Windows and Linux</a:t>
            </a:r>
          </a:p>
        </p:txBody>
      </p:sp>
      <p:sp>
        <p:nvSpPr>
          <p:cNvPr id="34819" name="Rectangle 2">
            <a:extLst>
              <a:ext uri="{FF2B5EF4-FFF2-40B4-BE49-F238E27FC236}">
                <a16:creationId xmlns:a16="http://schemas.microsoft.com/office/drawing/2014/main" id="{AE80927A-75C6-B943-82E0-6DB4492171FC}"/>
              </a:ext>
            </a:extLst>
          </p:cNvPr>
          <p:cNvSpPr>
            <a:spLocks noGrp="1" noChangeArrowheads="1"/>
          </p:cNvSpPr>
          <p:nvPr>
            <p:ph type="title"/>
          </p:nvPr>
        </p:nvSpPr>
        <p:spPr>
          <a:xfrm>
            <a:off x="762000" y="406400"/>
            <a:ext cx="8026400" cy="296863"/>
          </a:xfrm>
        </p:spPr>
        <p:txBody>
          <a:bodyPr/>
          <a:lstStyle/>
          <a:p>
            <a:pPr eaLnBrk="1" hangingPunct="1"/>
            <a:r>
              <a:rPr lang="en-US" altLang="en-US"/>
              <a:t>Digital Forensics Software Tools</a:t>
            </a:r>
          </a:p>
        </p:txBody>
      </p:sp>
      <p:sp>
        <p:nvSpPr>
          <p:cNvPr id="4" name="Footer Placeholder 3">
            <a:extLst>
              <a:ext uri="{FF2B5EF4-FFF2-40B4-BE49-F238E27FC236}">
                <a16:creationId xmlns:a16="http://schemas.microsoft.com/office/drawing/2014/main" id="{DDD09DD3-350E-FB43-B4B4-6F4B74B5AD31}"/>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4B1BA55A-54C9-5440-8BE2-B397F5EA09EA}"/>
              </a:ext>
            </a:extLst>
          </p:cNvPr>
          <p:cNvSpPr>
            <a:spLocks noGrp="1" noChangeArrowheads="1"/>
          </p:cNvSpPr>
          <p:nvPr>
            <p:ph idx="1"/>
          </p:nvPr>
        </p:nvSpPr>
        <p:spPr>
          <a:xfrm>
            <a:off x="365125" y="1538288"/>
            <a:ext cx="8415338" cy="2157514"/>
          </a:xfrm>
        </p:spPr>
        <p:txBody>
          <a:bodyPr/>
          <a:lstStyle/>
          <a:p>
            <a:pPr eaLnBrk="1" hangingPunct="1"/>
            <a:r>
              <a:rPr lang="en-US" altLang="en-US" dirty="0"/>
              <a:t>The first tools that analyzed and extracted data from floppy disks and hard disks were MS-DOS tools for IBM PC file systems</a:t>
            </a:r>
          </a:p>
          <a:p>
            <a:pPr eaLnBrk="1" hangingPunct="1"/>
            <a:r>
              <a:rPr lang="en-US" altLang="en-US" dirty="0"/>
              <a:t>Norton </a:t>
            </a:r>
            <a:r>
              <a:rPr lang="en-US" altLang="en-US" dirty="0" err="1"/>
              <a:t>DiskEdit</a:t>
            </a:r>
            <a:endParaRPr lang="en-US" altLang="en-US" dirty="0"/>
          </a:p>
          <a:p>
            <a:pPr lvl="1" eaLnBrk="1" hangingPunct="1"/>
            <a:r>
              <a:rPr lang="en-US" altLang="en-US" dirty="0"/>
              <a:t>One of the first MS-DOS tools used for computer investigations</a:t>
            </a:r>
          </a:p>
          <a:p>
            <a:pPr eaLnBrk="1" hangingPunct="1"/>
            <a:r>
              <a:rPr lang="en-US" altLang="en-US" dirty="0"/>
              <a:t>Command-line tools require few system resources </a:t>
            </a:r>
          </a:p>
          <a:p>
            <a:pPr lvl="1" eaLnBrk="1" hangingPunct="1"/>
            <a:r>
              <a:rPr lang="en-US" altLang="en-US" dirty="0"/>
              <a:t>Designed to run in minimal configurations</a:t>
            </a:r>
          </a:p>
        </p:txBody>
      </p:sp>
      <p:sp>
        <p:nvSpPr>
          <p:cNvPr id="35843" name="Rectangle 2">
            <a:extLst>
              <a:ext uri="{FF2B5EF4-FFF2-40B4-BE49-F238E27FC236}">
                <a16:creationId xmlns:a16="http://schemas.microsoft.com/office/drawing/2014/main" id="{45010B67-DEBD-854D-BD9E-024E6FA0D83C}"/>
              </a:ext>
            </a:extLst>
          </p:cNvPr>
          <p:cNvSpPr>
            <a:spLocks noGrp="1" noChangeArrowheads="1"/>
          </p:cNvSpPr>
          <p:nvPr>
            <p:ph type="title"/>
          </p:nvPr>
        </p:nvSpPr>
        <p:spPr>
          <a:xfrm>
            <a:off x="762000" y="406400"/>
            <a:ext cx="8026400" cy="296863"/>
          </a:xfrm>
          <a:noFill/>
        </p:spPr>
        <p:txBody>
          <a:bodyPr/>
          <a:lstStyle/>
          <a:p>
            <a:pPr eaLnBrk="1" hangingPunct="1"/>
            <a:r>
              <a:rPr lang="en-US" altLang="en-US"/>
              <a:t>Command-line Forensics Tools</a:t>
            </a:r>
          </a:p>
        </p:txBody>
      </p:sp>
      <p:sp>
        <p:nvSpPr>
          <p:cNvPr id="4" name="Footer Placeholder 3">
            <a:extLst>
              <a:ext uri="{FF2B5EF4-FFF2-40B4-BE49-F238E27FC236}">
                <a16:creationId xmlns:a16="http://schemas.microsoft.com/office/drawing/2014/main" id="{F8A937C2-EA0F-004D-BF68-CFFBDC273CEA}"/>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DFA9A3C0-52E3-8A49-A6D2-E498CB526F32}"/>
              </a:ext>
            </a:extLst>
          </p:cNvPr>
          <p:cNvSpPr>
            <a:spLocks noGrp="1" noChangeArrowheads="1"/>
          </p:cNvSpPr>
          <p:nvPr>
            <p:ph idx="1"/>
          </p:nvPr>
        </p:nvSpPr>
        <p:spPr>
          <a:xfrm>
            <a:off x="364331" y="1107195"/>
            <a:ext cx="8415338" cy="5750805"/>
          </a:xfrm>
        </p:spPr>
        <p:txBody>
          <a:bodyPr/>
          <a:lstStyle/>
          <a:p>
            <a:pPr eaLnBrk="1" hangingPunct="1"/>
            <a:r>
              <a:rPr lang="en-US" altLang="en-US" sz="1800" dirty="0"/>
              <a:t>UNIX has been mostly replaced by Linux</a:t>
            </a:r>
          </a:p>
          <a:p>
            <a:pPr lvl="1" eaLnBrk="1" hangingPunct="1"/>
            <a:r>
              <a:rPr lang="en-US" altLang="en-US" sz="1600" dirty="0"/>
              <a:t>You might still encounter systems running UNIX</a:t>
            </a:r>
          </a:p>
          <a:p>
            <a:pPr eaLnBrk="1" hangingPunct="1"/>
            <a:r>
              <a:rPr lang="en-US" altLang="en-US" sz="1800" dirty="0"/>
              <a:t>Linux platforms have become more popular with home and business end users</a:t>
            </a:r>
          </a:p>
          <a:p>
            <a:pPr eaLnBrk="1" hangingPunct="1"/>
            <a:r>
              <a:rPr lang="en-US" altLang="en-US" sz="1800" dirty="0"/>
              <a:t>SMART</a:t>
            </a:r>
          </a:p>
          <a:p>
            <a:pPr lvl="1" eaLnBrk="1" hangingPunct="1"/>
            <a:r>
              <a:rPr lang="en-US" altLang="en-US" sz="1600" dirty="0"/>
              <a:t>Designed to be installed on numerous Linux versions</a:t>
            </a:r>
          </a:p>
          <a:p>
            <a:pPr lvl="1" eaLnBrk="1" hangingPunct="1"/>
            <a:r>
              <a:rPr lang="en-US" altLang="en-US" sz="1600" dirty="0"/>
              <a:t>Can analyze a variety of file systems with SMART</a:t>
            </a:r>
          </a:p>
          <a:p>
            <a:pPr lvl="1" eaLnBrk="1" hangingPunct="1"/>
            <a:r>
              <a:rPr lang="en-US" altLang="en-US" sz="1600" dirty="0"/>
              <a:t>Many plug-in utilities are included with SMART</a:t>
            </a:r>
          </a:p>
          <a:p>
            <a:pPr lvl="1" eaLnBrk="1" hangingPunct="1"/>
            <a:r>
              <a:rPr lang="en-US" altLang="en-US" sz="1600" dirty="0"/>
              <a:t>Another useful option in SMART is its hex viewer</a:t>
            </a:r>
          </a:p>
          <a:p>
            <a:pPr eaLnBrk="1" hangingPunct="1"/>
            <a:r>
              <a:rPr lang="en-US" altLang="en-US" sz="1800" dirty="0"/>
              <a:t>Helix 3</a:t>
            </a:r>
          </a:p>
          <a:p>
            <a:pPr lvl="1" eaLnBrk="1" hangingPunct="1"/>
            <a:r>
              <a:rPr lang="en-US" altLang="en-US" sz="1600" dirty="0"/>
              <a:t>One of the easiest suites to use</a:t>
            </a:r>
          </a:p>
          <a:p>
            <a:pPr lvl="1" eaLnBrk="1" hangingPunct="1"/>
            <a:r>
              <a:rPr lang="en-US" altLang="en-US" sz="1600" dirty="0"/>
              <a:t>You can load it on a live Windows system</a:t>
            </a:r>
          </a:p>
          <a:p>
            <a:pPr lvl="2" eaLnBrk="1" hangingPunct="1"/>
            <a:r>
              <a:rPr lang="en-US" altLang="en-US" sz="1600" dirty="0"/>
              <a:t>Loads as a bootable Linux OS from a cold boot</a:t>
            </a:r>
          </a:p>
          <a:p>
            <a:pPr lvl="1" eaLnBrk="1" hangingPunct="1"/>
            <a:r>
              <a:rPr lang="en-US" altLang="en-US" sz="1600" dirty="0"/>
              <a:t>**Some international courts have not accepted live acquisitions as a valid forensics practice</a:t>
            </a:r>
          </a:p>
          <a:p>
            <a:pPr eaLnBrk="1" hangingPunct="1"/>
            <a:r>
              <a:rPr lang="en-US" altLang="en-US" sz="1800" dirty="0"/>
              <a:t>Kali Linux</a:t>
            </a:r>
          </a:p>
          <a:p>
            <a:pPr lvl="1" eaLnBrk="1" hangingPunct="1"/>
            <a:r>
              <a:rPr lang="en-US" altLang="en-US" sz="1600" dirty="0"/>
              <a:t>Formerly known as </a:t>
            </a:r>
            <a:r>
              <a:rPr lang="en-US" altLang="en-US" sz="1600" dirty="0" err="1"/>
              <a:t>BackTrack</a:t>
            </a:r>
            <a:endParaRPr lang="en-US" altLang="en-US" sz="1600" dirty="0"/>
          </a:p>
          <a:p>
            <a:pPr lvl="1" eaLnBrk="1" hangingPunct="1"/>
            <a:r>
              <a:rPr lang="en-US" altLang="en-US" sz="1600" dirty="0"/>
              <a:t>Includes a variety of tools and has an easy-to-use KDE interface</a:t>
            </a:r>
          </a:p>
          <a:p>
            <a:pPr lvl="1" eaLnBrk="1" hangingPunct="1"/>
            <a:endParaRPr lang="en-US" altLang="en-US" sz="1600" dirty="0"/>
          </a:p>
        </p:txBody>
      </p:sp>
      <p:sp>
        <p:nvSpPr>
          <p:cNvPr id="36867" name="Rectangle 2">
            <a:extLst>
              <a:ext uri="{FF2B5EF4-FFF2-40B4-BE49-F238E27FC236}">
                <a16:creationId xmlns:a16="http://schemas.microsoft.com/office/drawing/2014/main" id="{8D916606-AD34-0F43-869F-BB7A312842C0}"/>
              </a:ext>
            </a:extLst>
          </p:cNvPr>
          <p:cNvSpPr>
            <a:spLocks noGrp="1" noChangeArrowheads="1"/>
          </p:cNvSpPr>
          <p:nvPr>
            <p:ph type="title"/>
          </p:nvPr>
        </p:nvSpPr>
        <p:spPr>
          <a:xfrm>
            <a:off x="762000" y="319383"/>
            <a:ext cx="8026400" cy="470898"/>
          </a:xfrm>
          <a:noFill/>
        </p:spPr>
        <p:txBody>
          <a:bodyPr/>
          <a:lstStyle/>
          <a:p>
            <a:pPr eaLnBrk="1" hangingPunct="1"/>
            <a:r>
              <a:rPr lang="en-US" altLang="en-US" dirty="0"/>
              <a:t>Linux Forensics Tools (1 of 2)</a:t>
            </a:r>
          </a:p>
        </p:txBody>
      </p:sp>
      <p:sp>
        <p:nvSpPr>
          <p:cNvPr id="4" name="Footer Placeholder 3">
            <a:extLst>
              <a:ext uri="{FF2B5EF4-FFF2-40B4-BE49-F238E27FC236}">
                <a16:creationId xmlns:a16="http://schemas.microsoft.com/office/drawing/2014/main" id="{2383DBF8-0381-7A48-8DBD-AC9F91E97870}"/>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86D683E4-0AF5-7E47-BBEB-AC9523F47ED5}"/>
              </a:ext>
            </a:extLst>
          </p:cNvPr>
          <p:cNvSpPr>
            <a:spLocks noGrp="1" noChangeArrowheads="1"/>
          </p:cNvSpPr>
          <p:nvPr>
            <p:ph idx="1"/>
          </p:nvPr>
        </p:nvSpPr>
        <p:spPr/>
        <p:txBody>
          <a:bodyPr/>
          <a:lstStyle/>
          <a:p>
            <a:pPr eaLnBrk="1" hangingPunct="1"/>
            <a:r>
              <a:rPr lang="en-US" altLang="en-US"/>
              <a:t>Explain how to evaluate needs for digital forensics tools</a:t>
            </a:r>
          </a:p>
          <a:p>
            <a:pPr eaLnBrk="1" hangingPunct="1"/>
            <a:r>
              <a:rPr lang="en-US" altLang="en-US"/>
              <a:t>Describe available digital forensics software tools</a:t>
            </a:r>
          </a:p>
          <a:p>
            <a:pPr eaLnBrk="1" hangingPunct="1"/>
            <a:r>
              <a:rPr lang="en-US" altLang="en-US"/>
              <a:t>List some considerations for digital forensics hardware tools</a:t>
            </a:r>
          </a:p>
          <a:p>
            <a:pPr eaLnBrk="1" hangingPunct="1"/>
            <a:r>
              <a:rPr lang="en-US" altLang="en-US"/>
              <a:t>Describe methods for validating and testing forensics tools</a:t>
            </a:r>
          </a:p>
        </p:txBody>
      </p:sp>
      <p:sp>
        <p:nvSpPr>
          <p:cNvPr id="8195" name="Rectangle 2">
            <a:extLst>
              <a:ext uri="{FF2B5EF4-FFF2-40B4-BE49-F238E27FC236}">
                <a16:creationId xmlns:a16="http://schemas.microsoft.com/office/drawing/2014/main" id="{DB5A81F9-B6F5-EE44-BDE9-7365EE0FA7FB}"/>
              </a:ext>
            </a:extLst>
          </p:cNvPr>
          <p:cNvSpPr>
            <a:spLocks noGrp="1" noChangeArrowheads="1"/>
          </p:cNvSpPr>
          <p:nvPr>
            <p:ph type="title"/>
          </p:nvPr>
        </p:nvSpPr>
        <p:spPr>
          <a:xfrm>
            <a:off x="762000" y="406400"/>
            <a:ext cx="8026400" cy="296863"/>
          </a:xfrm>
        </p:spPr>
        <p:txBody>
          <a:bodyPr/>
          <a:lstStyle/>
          <a:p>
            <a:pPr eaLnBrk="1" hangingPunct="1"/>
            <a:r>
              <a:rPr lang="en-US" altLang="en-US"/>
              <a:t>Objectives</a:t>
            </a:r>
          </a:p>
        </p:txBody>
      </p:sp>
      <p:sp>
        <p:nvSpPr>
          <p:cNvPr id="4" name="Footer Placeholder 3">
            <a:extLst>
              <a:ext uri="{FF2B5EF4-FFF2-40B4-BE49-F238E27FC236}">
                <a16:creationId xmlns:a16="http://schemas.microsoft.com/office/drawing/2014/main" id="{095706CD-EBCC-7442-82CD-D990D84D8005}"/>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a16="http://schemas.microsoft.com/office/drawing/2014/main" id="{CC54CA3A-7FDA-B042-ACDD-DE0CAD3AEBBE}"/>
              </a:ext>
            </a:extLst>
          </p:cNvPr>
          <p:cNvSpPr>
            <a:spLocks noGrp="1" noChangeArrowheads="1"/>
          </p:cNvSpPr>
          <p:nvPr>
            <p:ph idx="1"/>
          </p:nvPr>
        </p:nvSpPr>
        <p:spPr>
          <a:xfrm>
            <a:off x="365125" y="1538288"/>
            <a:ext cx="8415338" cy="2779222"/>
          </a:xfrm>
        </p:spPr>
        <p:txBody>
          <a:bodyPr/>
          <a:lstStyle/>
          <a:p>
            <a:pPr eaLnBrk="1" hangingPunct="1"/>
            <a:r>
              <a:rPr lang="en-US" altLang="en-US" dirty="0"/>
              <a:t>Autopsy and </a:t>
            </a:r>
            <a:r>
              <a:rPr lang="en-US" altLang="en-US" dirty="0" err="1"/>
              <a:t>SleuthKit</a:t>
            </a:r>
            <a:endParaRPr lang="en-US" altLang="en-US" dirty="0"/>
          </a:p>
          <a:p>
            <a:pPr lvl="1" eaLnBrk="1" hangingPunct="1"/>
            <a:r>
              <a:rPr lang="en-US" altLang="en-US" dirty="0"/>
              <a:t>Sleuth Kit is a Linux forensics tool</a:t>
            </a:r>
          </a:p>
          <a:p>
            <a:pPr lvl="1" eaLnBrk="1" hangingPunct="1"/>
            <a:r>
              <a:rPr lang="en-US" altLang="en-US" dirty="0"/>
              <a:t>Autopsy was the browser interface used to access Sleuth Kit’s tools</a:t>
            </a:r>
          </a:p>
          <a:p>
            <a:pPr lvl="1" eaLnBrk="1" hangingPunct="1"/>
            <a:r>
              <a:rPr lang="en-US" altLang="en-US" dirty="0"/>
              <a:t>Chapter 7 explains how to use these tools</a:t>
            </a:r>
          </a:p>
          <a:p>
            <a:pPr eaLnBrk="1" hangingPunct="1"/>
            <a:r>
              <a:rPr lang="en-US" altLang="en-US" dirty="0" err="1"/>
              <a:t>Forcepoint</a:t>
            </a:r>
            <a:r>
              <a:rPr lang="en-US" altLang="en-US" dirty="0"/>
              <a:t> Threat Protection</a:t>
            </a:r>
          </a:p>
          <a:p>
            <a:pPr lvl="1" eaLnBrk="1" hangingPunct="1"/>
            <a:r>
              <a:rPr lang="en-US" altLang="en-US" dirty="0"/>
              <a:t>Formerly known as Second Look</a:t>
            </a:r>
          </a:p>
          <a:p>
            <a:pPr lvl="1" eaLnBrk="1" hangingPunct="1"/>
            <a:r>
              <a:rPr lang="en-US" altLang="en-US" dirty="0"/>
              <a:t>A Linux memory analysis tool</a:t>
            </a:r>
          </a:p>
          <a:p>
            <a:pPr lvl="1" eaLnBrk="1" hangingPunct="1"/>
            <a:r>
              <a:rPr lang="en-US" altLang="en-US" dirty="0"/>
              <a:t>Could perform both onsite and remote memory acquisitions</a:t>
            </a:r>
          </a:p>
        </p:txBody>
      </p:sp>
      <p:sp>
        <p:nvSpPr>
          <p:cNvPr id="38915" name="Rectangle 2">
            <a:extLst>
              <a:ext uri="{FF2B5EF4-FFF2-40B4-BE49-F238E27FC236}">
                <a16:creationId xmlns:a16="http://schemas.microsoft.com/office/drawing/2014/main" id="{649FA5F0-D504-7043-B902-C9A801EF4F9D}"/>
              </a:ext>
            </a:extLst>
          </p:cNvPr>
          <p:cNvSpPr>
            <a:spLocks noGrp="1" noChangeArrowheads="1"/>
          </p:cNvSpPr>
          <p:nvPr>
            <p:ph type="title"/>
          </p:nvPr>
        </p:nvSpPr>
        <p:spPr>
          <a:xfrm>
            <a:off x="762000" y="319383"/>
            <a:ext cx="8026400" cy="470898"/>
          </a:xfrm>
          <a:noFill/>
        </p:spPr>
        <p:txBody>
          <a:bodyPr/>
          <a:lstStyle/>
          <a:p>
            <a:pPr eaLnBrk="1" hangingPunct="1"/>
            <a:r>
              <a:rPr lang="en-US" altLang="en-US" dirty="0"/>
              <a:t>Linux Forensics Tools (2 of 2)</a:t>
            </a:r>
          </a:p>
        </p:txBody>
      </p:sp>
      <p:sp>
        <p:nvSpPr>
          <p:cNvPr id="4" name="Footer Placeholder 3">
            <a:extLst>
              <a:ext uri="{FF2B5EF4-FFF2-40B4-BE49-F238E27FC236}">
                <a16:creationId xmlns:a16="http://schemas.microsoft.com/office/drawing/2014/main" id="{06FD58C9-DAE1-D541-8C67-0C11AB6192DD}"/>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a:extLst>
              <a:ext uri="{FF2B5EF4-FFF2-40B4-BE49-F238E27FC236}">
                <a16:creationId xmlns:a16="http://schemas.microsoft.com/office/drawing/2014/main" id="{B4404252-FE20-B042-9D4C-2775109ED9EE}"/>
              </a:ext>
            </a:extLst>
          </p:cNvPr>
          <p:cNvSpPr>
            <a:spLocks noGrp="1" noChangeArrowheads="1"/>
          </p:cNvSpPr>
          <p:nvPr>
            <p:ph idx="1"/>
          </p:nvPr>
        </p:nvSpPr>
        <p:spPr>
          <a:xfrm>
            <a:off x="365125" y="1538288"/>
            <a:ext cx="8415338" cy="5095241"/>
          </a:xfrm>
        </p:spPr>
        <p:txBody>
          <a:bodyPr/>
          <a:lstStyle/>
          <a:p>
            <a:pPr eaLnBrk="1" hangingPunct="1"/>
            <a:r>
              <a:rPr lang="en-US" altLang="en-US" dirty="0"/>
              <a:t>GUI forensics tools can simplify digital forensics investigations</a:t>
            </a:r>
          </a:p>
          <a:p>
            <a:pPr eaLnBrk="1" hangingPunct="1"/>
            <a:r>
              <a:rPr lang="en-US" altLang="en-US" dirty="0"/>
              <a:t>Have also simplified training for beginning examiners</a:t>
            </a:r>
          </a:p>
          <a:p>
            <a:pPr eaLnBrk="1" hangingPunct="1"/>
            <a:r>
              <a:rPr lang="en-US" altLang="en-US" dirty="0"/>
              <a:t>Most of them are put together as suites of tools</a:t>
            </a:r>
          </a:p>
          <a:p>
            <a:pPr eaLnBrk="1" hangingPunct="1"/>
            <a:r>
              <a:rPr lang="en-US" altLang="en-US" b="1" dirty="0"/>
              <a:t>Advantages</a:t>
            </a:r>
          </a:p>
          <a:p>
            <a:pPr lvl="1" eaLnBrk="1" hangingPunct="1"/>
            <a:r>
              <a:rPr lang="en-US" altLang="en-US" b="1" dirty="0"/>
              <a:t>Ease of use</a:t>
            </a:r>
          </a:p>
          <a:p>
            <a:pPr lvl="1" eaLnBrk="1" hangingPunct="1"/>
            <a:r>
              <a:rPr lang="en-US" altLang="en-US" b="1" dirty="0"/>
              <a:t>Multitasking</a:t>
            </a:r>
          </a:p>
          <a:p>
            <a:pPr lvl="1" eaLnBrk="1" hangingPunct="1"/>
            <a:r>
              <a:rPr lang="en-US" altLang="en-US" b="1" dirty="0"/>
              <a:t>No need for learning older Oss</a:t>
            </a:r>
          </a:p>
          <a:p>
            <a:pPr eaLnBrk="1" hangingPunct="1"/>
            <a:r>
              <a:rPr lang="en-US" altLang="en-US" dirty="0"/>
              <a:t>Disadvantages</a:t>
            </a:r>
          </a:p>
          <a:p>
            <a:pPr lvl="1" eaLnBrk="1" hangingPunct="1"/>
            <a:r>
              <a:rPr lang="en-US" altLang="en-US" dirty="0"/>
              <a:t>Excessive resource requirements</a:t>
            </a:r>
          </a:p>
          <a:p>
            <a:pPr lvl="1" eaLnBrk="1" hangingPunct="1"/>
            <a:r>
              <a:rPr lang="en-US" altLang="en-US" dirty="0"/>
              <a:t>Produce inconsistent results</a:t>
            </a:r>
          </a:p>
          <a:p>
            <a:pPr lvl="1" eaLnBrk="1" hangingPunct="1"/>
            <a:r>
              <a:rPr lang="en-US" altLang="en-US" dirty="0"/>
              <a:t>Create tool dependencies</a:t>
            </a:r>
          </a:p>
          <a:p>
            <a:pPr lvl="2" eaLnBrk="1" hangingPunct="1"/>
            <a:r>
              <a:rPr lang="en-US" altLang="en-US" dirty="0"/>
              <a:t>Investigators’ may want to use only one tool</a:t>
            </a:r>
          </a:p>
          <a:p>
            <a:pPr lvl="2" eaLnBrk="1" hangingPunct="1"/>
            <a:r>
              <a:rPr lang="en-US" altLang="en-US" dirty="0"/>
              <a:t>Should be familiar with more than one type of tool</a:t>
            </a:r>
          </a:p>
          <a:p>
            <a:pPr lvl="1" eaLnBrk="1" hangingPunct="1"/>
            <a:endParaRPr lang="en-US" altLang="en-US" dirty="0"/>
          </a:p>
        </p:txBody>
      </p:sp>
      <p:sp>
        <p:nvSpPr>
          <p:cNvPr id="39939" name="Rectangle 6">
            <a:extLst>
              <a:ext uri="{FF2B5EF4-FFF2-40B4-BE49-F238E27FC236}">
                <a16:creationId xmlns:a16="http://schemas.microsoft.com/office/drawing/2014/main" id="{9D8F8903-D092-C648-8F9A-BE691D083384}"/>
              </a:ext>
            </a:extLst>
          </p:cNvPr>
          <p:cNvSpPr>
            <a:spLocks noGrp="1" noChangeArrowheads="1"/>
          </p:cNvSpPr>
          <p:nvPr>
            <p:ph type="title"/>
          </p:nvPr>
        </p:nvSpPr>
        <p:spPr>
          <a:xfrm>
            <a:off x="762000" y="319383"/>
            <a:ext cx="8026400" cy="470898"/>
          </a:xfrm>
        </p:spPr>
        <p:txBody>
          <a:bodyPr/>
          <a:lstStyle/>
          <a:p>
            <a:pPr eaLnBrk="1" hangingPunct="1"/>
            <a:r>
              <a:rPr lang="en-US" altLang="en-US" dirty="0"/>
              <a:t>Other GUI Forensics Tools</a:t>
            </a:r>
          </a:p>
        </p:txBody>
      </p:sp>
      <p:sp>
        <p:nvSpPr>
          <p:cNvPr id="4" name="Footer Placeholder 3">
            <a:extLst>
              <a:ext uri="{FF2B5EF4-FFF2-40B4-BE49-F238E27FC236}">
                <a16:creationId xmlns:a16="http://schemas.microsoft.com/office/drawing/2014/main" id="{219004D5-32DE-5A45-9ADA-8C2FA020D776}"/>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a:extLst>
              <a:ext uri="{FF2B5EF4-FFF2-40B4-BE49-F238E27FC236}">
                <a16:creationId xmlns:a16="http://schemas.microsoft.com/office/drawing/2014/main" id="{00715C0F-D2BE-F54D-82E2-1F323CAA725B}"/>
              </a:ext>
            </a:extLst>
          </p:cNvPr>
          <p:cNvSpPr>
            <a:spLocks noGrp="1" noChangeArrowheads="1"/>
          </p:cNvSpPr>
          <p:nvPr>
            <p:ph idx="1"/>
          </p:nvPr>
        </p:nvSpPr>
        <p:spPr/>
        <p:txBody>
          <a:bodyPr/>
          <a:lstStyle/>
          <a:p>
            <a:pPr eaLnBrk="1" hangingPunct="1"/>
            <a:r>
              <a:rPr lang="en-US" altLang="en-US" dirty="0"/>
              <a:t>Technology changes rapidly</a:t>
            </a:r>
          </a:p>
          <a:p>
            <a:pPr eaLnBrk="1" hangingPunct="1"/>
            <a:r>
              <a:rPr lang="en-US" altLang="en-US" dirty="0"/>
              <a:t>Hardware eventually fails</a:t>
            </a:r>
          </a:p>
          <a:p>
            <a:pPr lvl="1" eaLnBrk="1" hangingPunct="1"/>
            <a:r>
              <a:rPr lang="en-US" altLang="en-US" dirty="0"/>
              <a:t>Schedule equipment replacements periodically</a:t>
            </a:r>
          </a:p>
          <a:p>
            <a:pPr eaLnBrk="1" hangingPunct="1"/>
            <a:r>
              <a:rPr lang="en-US" altLang="en-US" dirty="0"/>
              <a:t>When planning your budget consider:</a:t>
            </a:r>
          </a:p>
          <a:p>
            <a:pPr lvl="1" eaLnBrk="1" hangingPunct="1"/>
            <a:r>
              <a:rPr lang="en-US" altLang="en-US" dirty="0"/>
              <a:t>Amount of time you expect the forensic workstation to be running</a:t>
            </a:r>
          </a:p>
          <a:p>
            <a:pPr lvl="1" eaLnBrk="1" hangingPunct="1"/>
            <a:r>
              <a:rPr lang="en-US" altLang="en-US" dirty="0"/>
              <a:t>Failures</a:t>
            </a:r>
          </a:p>
          <a:p>
            <a:pPr lvl="1" eaLnBrk="1" hangingPunct="1"/>
            <a:r>
              <a:rPr lang="en-US" altLang="en-US" dirty="0"/>
              <a:t>Consultant and vendor fees</a:t>
            </a:r>
          </a:p>
          <a:p>
            <a:pPr lvl="1" eaLnBrk="1" hangingPunct="1"/>
            <a:r>
              <a:rPr lang="en-US" altLang="en-US" dirty="0"/>
              <a:t>Anticipate equipment replacement</a:t>
            </a:r>
          </a:p>
        </p:txBody>
      </p:sp>
      <p:sp>
        <p:nvSpPr>
          <p:cNvPr id="41987" name="Rectangle 2">
            <a:extLst>
              <a:ext uri="{FF2B5EF4-FFF2-40B4-BE49-F238E27FC236}">
                <a16:creationId xmlns:a16="http://schemas.microsoft.com/office/drawing/2014/main" id="{B9274F45-CD0C-2943-A757-A89A1EE6BECC}"/>
              </a:ext>
            </a:extLst>
          </p:cNvPr>
          <p:cNvSpPr>
            <a:spLocks noGrp="1" noChangeArrowheads="1"/>
          </p:cNvSpPr>
          <p:nvPr>
            <p:ph type="title"/>
          </p:nvPr>
        </p:nvSpPr>
        <p:spPr>
          <a:xfrm>
            <a:off x="762000" y="406400"/>
            <a:ext cx="8026400" cy="296863"/>
          </a:xfrm>
        </p:spPr>
        <p:txBody>
          <a:bodyPr/>
          <a:lstStyle/>
          <a:p>
            <a:pPr eaLnBrk="1" hangingPunct="1"/>
            <a:r>
              <a:rPr lang="en-US" altLang="en-US"/>
              <a:t>Digital Forensics Hardware Tools</a:t>
            </a:r>
          </a:p>
        </p:txBody>
      </p:sp>
      <p:sp>
        <p:nvSpPr>
          <p:cNvPr id="4" name="Footer Placeholder 3">
            <a:extLst>
              <a:ext uri="{FF2B5EF4-FFF2-40B4-BE49-F238E27FC236}">
                <a16:creationId xmlns:a16="http://schemas.microsoft.com/office/drawing/2014/main" id="{9CD96499-5955-3C48-8670-294EB1E02ABF}"/>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5ECF535E-7959-FF40-9401-B5C061B527C7}"/>
              </a:ext>
            </a:extLst>
          </p:cNvPr>
          <p:cNvSpPr>
            <a:spLocks noGrp="1" noChangeArrowheads="1"/>
          </p:cNvSpPr>
          <p:nvPr>
            <p:ph idx="1"/>
          </p:nvPr>
        </p:nvSpPr>
        <p:spPr>
          <a:xfrm>
            <a:off x="365125" y="1538288"/>
            <a:ext cx="8415338" cy="5041380"/>
          </a:xfrm>
        </p:spPr>
        <p:txBody>
          <a:bodyPr/>
          <a:lstStyle/>
          <a:p>
            <a:pPr eaLnBrk="1" hangingPunct="1">
              <a:lnSpc>
                <a:spcPct val="90000"/>
              </a:lnSpc>
            </a:pPr>
            <a:r>
              <a:rPr lang="en-US" altLang="en-US" dirty="0"/>
              <a:t>Carefully consider what you need</a:t>
            </a:r>
          </a:p>
          <a:p>
            <a:pPr eaLnBrk="1" hangingPunct="1">
              <a:lnSpc>
                <a:spcPct val="90000"/>
              </a:lnSpc>
            </a:pPr>
            <a:r>
              <a:rPr lang="en-US" altLang="en-US" dirty="0"/>
              <a:t>Categories</a:t>
            </a:r>
          </a:p>
          <a:p>
            <a:pPr lvl="1" eaLnBrk="1" hangingPunct="1">
              <a:lnSpc>
                <a:spcPct val="90000"/>
              </a:lnSpc>
            </a:pPr>
            <a:r>
              <a:rPr lang="en-US" altLang="en-US" dirty="0"/>
              <a:t>Stationary workstation</a:t>
            </a:r>
          </a:p>
          <a:p>
            <a:pPr lvl="1" eaLnBrk="1" hangingPunct="1">
              <a:lnSpc>
                <a:spcPct val="90000"/>
              </a:lnSpc>
            </a:pPr>
            <a:r>
              <a:rPr lang="en-US" altLang="en-US" dirty="0"/>
              <a:t>Portable workstation</a:t>
            </a:r>
          </a:p>
          <a:p>
            <a:pPr lvl="1" eaLnBrk="1" hangingPunct="1">
              <a:lnSpc>
                <a:spcPct val="90000"/>
              </a:lnSpc>
            </a:pPr>
            <a:r>
              <a:rPr lang="en-US" altLang="en-US" dirty="0"/>
              <a:t>Lightweight workstation</a:t>
            </a:r>
          </a:p>
          <a:p>
            <a:pPr eaLnBrk="1" hangingPunct="1">
              <a:lnSpc>
                <a:spcPct val="90000"/>
              </a:lnSpc>
            </a:pPr>
            <a:r>
              <a:rPr lang="en-US" altLang="en-US" dirty="0"/>
              <a:t>Balance what you need and what your system can handle</a:t>
            </a:r>
          </a:p>
          <a:p>
            <a:pPr lvl="1" eaLnBrk="1" hangingPunct="1">
              <a:lnSpc>
                <a:spcPct val="90000"/>
              </a:lnSpc>
            </a:pPr>
            <a:r>
              <a:rPr lang="en-US" altLang="en-US" dirty="0"/>
              <a:t>Remember that RAM and storage need updating as technology advances</a:t>
            </a:r>
          </a:p>
          <a:p>
            <a:pPr eaLnBrk="1" hangingPunct="1">
              <a:lnSpc>
                <a:spcPct val="90000"/>
              </a:lnSpc>
            </a:pPr>
            <a:r>
              <a:rPr lang="en-US" altLang="en-US" dirty="0"/>
              <a:t>Police agency labs</a:t>
            </a:r>
          </a:p>
          <a:p>
            <a:pPr lvl="1" eaLnBrk="1" hangingPunct="1">
              <a:lnSpc>
                <a:spcPct val="90000"/>
              </a:lnSpc>
            </a:pPr>
            <a:r>
              <a:rPr lang="en-US" altLang="en-US" dirty="0"/>
              <a:t>Need many options</a:t>
            </a:r>
          </a:p>
          <a:p>
            <a:pPr lvl="1" eaLnBrk="1" hangingPunct="1">
              <a:lnSpc>
                <a:spcPct val="90000"/>
              </a:lnSpc>
            </a:pPr>
            <a:r>
              <a:rPr lang="en-US" altLang="en-US" dirty="0"/>
              <a:t>Use several PC configurations</a:t>
            </a:r>
          </a:p>
          <a:p>
            <a:pPr eaLnBrk="1" hangingPunct="1">
              <a:lnSpc>
                <a:spcPct val="90000"/>
              </a:lnSpc>
            </a:pPr>
            <a:r>
              <a:rPr lang="en-US" altLang="en-US" dirty="0"/>
              <a:t>Keep a hardware library in addition to your software library</a:t>
            </a:r>
          </a:p>
          <a:p>
            <a:pPr eaLnBrk="1" hangingPunct="1">
              <a:lnSpc>
                <a:spcPct val="90000"/>
              </a:lnSpc>
            </a:pPr>
            <a:r>
              <a:rPr lang="en-US" altLang="en-US" dirty="0"/>
              <a:t>Private corporation labs</a:t>
            </a:r>
          </a:p>
          <a:p>
            <a:pPr lvl="1" eaLnBrk="1" hangingPunct="1">
              <a:lnSpc>
                <a:spcPct val="90000"/>
              </a:lnSpc>
            </a:pPr>
            <a:r>
              <a:rPr lang="en-US" altLang="en-US" dirty="0"/>
              <a:t>Handle only system types used in the organization</a:t>
            </a:r>
          </a:p>
          <a:p>
            <a:pPr lvl="1" eaLnBrk="1" hangingPunct="1">
              <a:lnSpc>
                <a:spcPct val="90000"/>
              </a:lnSpc>
            </a:pPr>
            <a:endParaRPr lang="en-US" altLang="en-US" dirty="0"/>
          </a:p>
        </p:txBody>
      </p:sp>
      <p:sp>
        <p:nvSpPr>
          <p:cNvPr id="43011" name="Rectangle 2">
            <a:extLst>
              <a:ext uri="{FF2B5EF4-FFF2-40B4-BE49-F238E27FC236}">
                <a16:creationId xmlns:a16="http://schemas.microsoft.com/office/drawing/2014/main" id="{AB2BF505-DB6B-914D-96D2-4314A0DFAEC2}"/>
              </a:ext>
            </a:extLst>
          </p:cNvPr>
          <p:cNvSpPr>
            <a:spLocks noGrp="1" noChangeArrowheads="1"/>
          </p:cNvSpPr>
          <p:nvPr>
            <p:ph type="title"/>
          </p:nvPr>
        </p:nvSpPr>
        <p:spPr>
          <a:xfrm>
            <a:off x="762000" y="317331"/>
            <a:ext cx="8026400" cy="475002"/>
          </a:xfrm>
        </p:spPr>
        <p:txBody>
          <a:bodyPr/>
          <a:lstStyle/>
          <a:p>
            <a:pPr eaLnBrk="1" hangingPunct="1"/>
            <a:r>
              <a:rPr lang="en-US" altLang="en-US" dirty="0"/>
              <a:t>Forensic Workstations (1 of 2)</a:t>
            </a:r>
          </a:p>
        </p:txBody>
      </p:sp>
      <p:sp>
        <p:nvSpPr>
          <p:cNvPr id="4" name="Footer Placeholder 3">
            <a:extLst>
              <a:ext uri="{FF2B5EF4-FFF2-40B4-BE49-F238E27FC236}">
                <a16:creationId xmlns:a16="http://schemas.microsoft.com/office/drawing/2014/main" id="{985B4EBF-97A2-6E49-80BA-934796D5E626}"/>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id="{BB4D6451-A66E-A845-9A1A-7C44F5ACBB87}"/>
              </a:ext>
            </a:extLst>
          </p:cNvPr>
          <p:cNvSpPr>
            <a:spLocks noGrp="1" noChangeArrowheads="1"/>
          </p:cNvSpPr>
          <p:nvPr>
            <p:ph idx="1"/>
          </p:nvPr>
        </p:nvSpPr>
        <p:spPr>
          <a:xfrm>
            <a:off x="364331" y="1143000"/>
            <a:ext cx="8415338" cy="5815438"/>
          </a:xfrm>
        </p:spPr>
        <p:txBody>
          <a:bodyPr/>
          <a:lstStyle/>
          <a:p>
            <a:pPr eaLnBrk="1" hangingPunct="1"/>
            <a:r>
              <a:rPr lang="en-US" altLang="en-US" sz="1800" dirty="0"/>
              <a:t>Building a forensic workstation is not as difficult as it sounds</a:t>
            </a:r>
          </a:p>
          <a:p>
            <a:pPr eaLnBrk="1" hangingPunct="1"/>
            <a:r>
              <a:rPr lang="en-US" altLang="en-US" sz="1800" dirty="0"/>
              <a:t>Advantages</a:t>
            </a:r>
          </a:p>
          <a:p>
            <a:pPr lvl="1" eaLnBrk="1" hangingPunct="1"/>
            <a:r>
              <a:rPr lang="en-US" altLang="en-US" sz="1600" b="1" dirty="0"/>
              <a:t>Customized to your needs</a:t>
            </a:r>
          </a:p>
          <a:p>
            <a:pPr lvl="1" eaLnBrk="1" hangingPunct="1"/>
            <a:r>
              <a:rPr lang="en-US" altLang="en-US" sz="1600" b="1" dirty="0"/>
              <a:t>Save money</a:t>
            </a:r>
          </a:p>
          <a:p>
            <a:pPr eaLnBrk="1" hangingPunct="1"/>
            <a:r>
              <a:rPr lang="en-US" altLang="en-US" sz="1800" dirty="0"/>
              <a:t>Disadvantages</a:t>
            </a:r>
          </a:p>
          <a:p>
            <a:pPr lvl="1" eaLnBrk="1" hangingPunct="1"/>
            <a:r>
              <a:rPr lang="en-US" altLang="en-US" sz="1600" b="1" dirty="0"/>
              <a:t>Hard to find support for problems</a:t>
            </a:r>
          </a:p>
          <a:p>
            <a:pPr lvl="1" eaLnBrk="1" hangingPunct="1"/>
            <a:r>
              <a:rPr lang="en-US" altLang="en-US" sz="1600" b="1" dirty="0"/>
              <a:t>Can become expensive if careless</a:t>
            </a:r>
          </a:p>
          <a:p>
            <a:pPr eaLnBrk="1" hangingPunct="1"/>
            <a:r>
              <a:rPr lang="en-US" altLang="en-US" sz="1800" dirty="0"/>
              <a:t>Also need to identify what you intend to analyze</a:t>
            </a:r>
          </a:p>
          <a:p>
            <a:pPr eaLnBrk="1" hangingPunct="1"/>
            <a:r>
              <a:rPr lang="en-US" altLang="en-US" sz="1800" dirty="0"/>
              <a:t>Some vendors offer workstations designed for digital forensics</a:t>
            </a:r>
          </a:p>
          <a:p>
            <a:pPr eaLnBrk="1" hangingPunct="1"/>
            <a:r>
              <a:rPr lang="en-US" altLang="en-US" sz="1800" dirty="0"/>
              <a:t>Examples</a:t>
            </a:r>
          </a:p>
          <a:p>
            <a:pPr lvl="1" eaLnBrk="1" hangingPunct="1"/>
            <a:r>
              <a:rPr lang="en-US" altLang="en-US" sz="1600" dirty="0"/>
              <a:t>F.R.E.D. unit from Digital Intelligence</a:t>
            </a:r>
          </a:p>
          <a:p>
            <a:pPr lvl="1" eaLnBrk="1" hangingPunct="1"/>
            <a:r>
              <a:rPr lang="en-US" altLang="en-US" sz="1600" dirty="0"/>
              <a:t>Hardware mounts from </a:t>
            </a:r>
            <a:r>
              <a:rPr lang="en-US" altLang="en-US" sz="1600" dirty="0" err="1"/>
              <a:t>ForensicPC</a:t>
            </a:r>
            <a:endParaRPr lang="en-US" altLang="en-US" sz="1600" dirty="0"/>
          </a:p>
          <a:p>
            <a:pPr eaLnBrk="1" hangingPunct="1"/>
            <a:r>
              <a:rPr lang="en-US" altLang="en-US" sz="1800" dirty="0"/>
              <a:t>Having vendor support can save you time and frustration when you have problems</a:t>
            </a:r>
          </a:p>
          <a:p>
            <a:pPr eaLnBrk="1" hangingPunct="1"/>
            <a:r>
              <a:rPr lang="en-US" altLang="en-US" sz="1800" dirty="0"/>
              <a:t>Can mix and match components to get the capabilities you need for your forensic workstation</a:t>
            </a:r>
          </a:p>
          <a:p>
            <a:pPr eaLnBrk="1" hangingPunct="1"/>
            <a:endParaRPr lang="en-US" altLang="en-US" sz="1800" dirty="0"/>
          </a:p>
        </p:txBody>
      </p:sp>
      <p:sp>
        <p:nvSpPr>
          <p:cNvPr id="45059" name="Rectangle 2">
            <a:extLst>
              <a:ext uri="{FF2B5EF4-FFF2-40B4-BE49-F238E27FC236}">
                <a16:creationId xmlns:a16="http://schemas.microsoft.com/office/drawing/2014/main" id="{E3764362-7A45-BA41-8EF7-682D24476A62}"/>
              </a:ext>
            </a:extLst>
          </p:cNvPr>
          <p:cNvSpPr>
            <a:spLocks noGrp="1" noChangeArrowheads="1"/>
          </p:cNvSpPr>
          <p:nvPr>
            <p:ph type="title"/>
          </p:nvPr>
        </p:nvSpPr>
        <p:spPr>
          <a:xfrm>
            <a:off x="762000" y="317331"/>
            <a:ext cx="8026400" cy="475002"/>
          </a:xfrm>
        </p:spPr>
        <p:txBody>
          <a:bodyPr/>
          <a:lstStyle/>
          <a:p>
            <a:pPr eaLnBrk="1" hangingPunct="1"/>
            <a:r>
              <a:rPr lang="en-US" altLang="en-US" dirty="0"/>
              <a:t>Forensic Workstations (2 of 2) </a:t>
            </a:r>
          </a:p>
        </p:txBody>
      </p:sp>
      <p:sp>
        <p:nvSpPr>
          <p:cNvPr id="4" name="Footer Placeholder 3">
            <a:extLst>
              <a:ext uri="{FF2B5EF4-FFF2-40B4-BE49-F238E27FC236}">
                <a16:creationId xmlns:a16="http://schemas.microsoft.com/office/drawing/2014/main" id="{98BF3E2F-FEBA-6D43-B997-0C35CB1A345D}"/>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a:extLst>
              <a:ext uri="{FF2B5EF4-FFF2-40B4-BE49-F238E27FC236}">
                <a16:creationId xmlns:a16="http://schemas.microsoft.com/office/drawing/2014/main" id="{54AEE871-FDB5-4C42-8D7C-09AE9D5239D3}"/>
              </a:ext>
            </a:extLst>
          </p:cNvPr>
          <p:cNvSpPr>
            <a:spLocks noGrp="1" noChangeArrowheads="1"/>
          </p:cNvSpPr>
          <p:nvPr>
            <p:ph idx="1"/>
          </p:nvPr>
        </p:nvSpPr>
        <p:spPr>
          <a:xfrm>
            <a:off x="388302" y="905404"/>
            <a:ext cx="8415338" cy="5795433"/>
          </a:xfrm>
        </p:spPr>
        <p:txBody>
          <a:bodyPr/>
          <a:lstStyle/>
          <a:p>
            <a:pPr eaLnBrk="1" hangingPunct="1">
              <a:lnSpc>
                <a:spcPct val="90000"/>
              </a:lnSpc>
            </a:pPr>
            <a:r>
              <a:rPr lang="en-US" altLang="en-US" b="1" dirty="0"/>
              <a:t>Write-blocker</a:t>
            </a:r>
          </a:p>
          <a:p>
            <a:pPr lvl="1" eaLnBrk="1" hangingPunct="1">
              <a:lnSpc>
                <a:spcPct val="90000"/>
              </a:lnSpc>
            </a:pPr>
            <a:r>
              <a:rPr lang="en-US" altLang="en-US" dirty="0"/>
              <a:t>Prevents data writes to a hard disk</a:t>
            </a:r>
          </a:p>
          <a:p>
            <a:pPr eaLnBrk="1" hangingPunct="1">
              <a:lnSpc>
                <a:spcPct val="90000"/>
              </a:lnSpc>
            </a:pPr>
            <a:r>
              <a:rPr lang="en-US" altLang="en-US" dirty="0"/>
              <a:t>Software-enabled blockers</a:t>
            </a:r>
          </a:p>
          <a:p>
            <a:pPr lvl="1" eaLnBrk="1" hangingPunct="1">
              <a:lnSpc>
                <a:spcPct val="90000"/>
              </a:lnSpc>
            </a:pPr>
            <a:r>
              <a:rPr lang="en-US" altLang="en-US" dirty="0"/>
              <a:t>Typically run in a shell mode (Windows CLI)</a:t>
            </a:r>
          </a:p>
          <a:p>
            <a:pPr lvl="1" eaLnBrk="1" hangingPunct="1">
              <a:lnSpc>
                <a:spcPct val="90000"/>
              </a:lnSpc>
            </a:pPr>
            <a:r>
              <a:rPr lang="en-US" altLang="en-US" dirty="0"/>
              <a:t>Example: </a:t>
            </a:r>
            <a:r>
              <a:rPr lang="en-US" altLang="en-US" dirty="0" err="1"/>
              <a:t>PDBlock</a:t>
            </a:r>
            <a:r>
              <a:rPr lang="en-US" altLang="en-US" dirty="0"/>
              <a:t> from Digital Intelligence</a:t>
            </a:r>
          </a:p>
          <a:p>
            <a:pPr eaLnBrk="1" hangingPunct="1">
              <a:lnSpc>
                <a:spcPct val="90000"/>
              </a:lnSpc>
            </a:pPr>
            <a:r>
              <a:rPr lang="en-US" altLang="en-US" dirty="0"/>
              <a:t>Hardware options</a:t>
            </a:r>
          </a:p>
          <a:p>
            <a:pPr lvl="1" eaLnBrk="1" hangingPunct="1">
              <a:lnSpc>
                <a:spcPct val="90000"/>
              </a:lnSpc>
            </a:pPr>
            <a:r>
              <a:rPr lang="en-US" altLang="en-US" dirty="0"/>
              <a:t>Ideal for GUI forensic tools</a:t>
            </a:r>
          </a:p>
          <a:p>
            <a:pPr lvl="1" eaLnBrk="1" hangingPunct="1">
              <a:lnSpc>
                <a:spcPct val="90000"/>
              </a:lnSpc>
            </a:pPr>
            <a:r>
              <a:rPr lang="en-US" altLang="en-US" dirty="0"/>
              <a:t>Act as a bridge between the suspect drive and the forensic workstation</a:t>
            </a:r>
          </a:p>
          <a:p>
            <a:pPr eaLnBrk="1" hangingPunct="1"/>
            <a:r>
              <a:rPr lang="en-US" altLang="en-US" dirty="0"/>
              <a:t>You can navigate to the blocked drive with any application</a:t>
            </a:r>
          </a:p>
          <a:p>
            <a:pPr eaLnBrk="1" hangingPunct="1"/>
            <a:r>
              <a:rPr lang="en-US" altLang="en-US" dirty="0"/>
              <a:t>Discards the written data</a:t>
            </a:r>
          </a:p>
          <a:p>
            <a:pPr lvl="1" eaLnBrk="1" hangingPunct="1"/>
            <a:r>
              <a:rPr lang="en-US" altLang="en-US" dirty="0"/>
              <a:t>For the OS the data copy is successful</a:t>
            </a:r>
          </a:p>
          <a:p>
            <a:pPr eaLnBrk="1" hangingPunct="1"/>
            <a:r>
              <a:rPr lang="en-US" altLang="en-US" dirty="0"/>
              <a:t>Connecting technologies</a:t>
            </a:r>
          </a:p>
          <a:p>
            <a:pPr lvl="1" eaLnBrk="1" hangingPunct="1"/>
            <a:r>
              <a:rPr lang="en-US" altLang="en-US" dirty="0"/>
              <a:t>FireWire</a:t>
            </a:r>
          </a:p>
          <a:p>
            <a:pPr lvl="1" eaLnBrk="1" hangingPunct="1"/>
            <a:r>
              <a:rPr lang="en-US" altLang="en-US" dirty="0"/>
              <a:t>USB 2.0 and 3.0</a:t>
            </a:r>
          </a:p>
          <a:p>
            <a:pPr lvl="1" eaLnBrk="1" hangingPunct="1"/>
            <a:r>
              <a:rPr lang="en-US" altLang="en-US" dirty="0"/>
              <a:t>SATA, PATA, and SCSI controllers</a:t>
            </a:r>
          </a:p>
          <a:p>
            <a:pPr lvl="1" eaLnBrk="1" hangingPunct="1">
              <a:lnSpc>
                <a:spcPct val="90000"/>
              </a:lnSpc>
            </a:pPr>
            <a:endParaRPr lang="en-US" altLang="en-US" dirty="0"/>
          </a:p>
        </p:txBody>
      </p:sp>
      <p:sp>
        <p:nvSpPr>
          <p:cNvPr id="47107" name="Rectangle 2">
            <a:extLst>
              <a:ext uri="{FF2B5EF4-FFF2-40B4-BE49-F238E27FC236}">
                <a16:creationId xmlns:a16="http://schemas.microsoft.com/office/drawing/2014/main" id="{C5BB8FD2-5017-8148-8CE8-C3017FF5B714}"/>
              </a:ext>
            </a:extLst>
          </p:cNvPr>
          <p:cNvSpPr>
            <a:spLocks noGrp="1" noChangeArrowheads="1"/>
          </p:cNvSpPr>
          <p:nvPr>
            <p:ph type="title"/>
          </p:nvPr>
        </p:nvSpPr>
        <p:spPr>
          <a:xfrm>
            <a:off x="762000" y="319383"/>
            <a:ext cx="8026400" cy="470898"/>
          </a:xfrm>
        </p:spPr>
        <p:txBody>
          <a:bodyPr/>
          <a:lstStyle/>
          <a:p>
            <a:pPr eaLnBrk="1" hangingPunct="1"/>
            <a:r>
              <a:rPr lang="en-US" altLang="en-US" dirty="0"/>
              <a:t>Using a Write-Blocker</a:t>
            </a:r>
          </a:p>
        </p:txBody>
      </p:sp>
      <p:sp>
        <p:nvSpPr>
          <p:cNvPr id="4" name="Footer Placeholder 3">
            <a:extLst>
              <a:ext uri="{FF2B5EF4-FFF2-40B4-BE49-F238E27FC236}">
                <a16:creationId xmlns:a16="http://schemas.microsoft.com/office/drawing/2014/main" id="{D4D3889D-0ADD-7943-B096-E73B2A57FFA1}"/>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5">
            <a:extLst>
              <a:ext uri="{FF2B5EF4-FFF2-40B4-BE49-F238E27FC236}">
                <a16:creationId xmlns:a16="http://schemas.microsoft.com/office/drawing/2014/main" id="{68D74521-05F9-DA4E-B1D8-8A9887A59B01}"/>
              </a:ext>
            </a:extLst>
          </p:cNvPr>
          <p:cNvSpPr>
            <a:spLocks noGrp="1" noChangeArrowheads="1"/>
          </p:cNvSpPr>
          <p:nvPr>
            <p:ph idx="1"/>
          </p:nvPr>
        </p:nvSpPr>
        <p:spPr>
          <a:xfrm>
            <a:off x="567531" y="1181013"/>
            <a:ext cx="8415338" cy="5504584"/>
          </a:xfrm>
        </p:spPr>
        <p:txBody>
          <a:bodyPr/>
          <a:lstStyle/>
          <a:p>
            <a:pPr eaLnBrk="1" hangingPunct="1"/>
            <a:r>
              <a:rPr lang="en-US" altLang="en-US" sz="1600" dirty="0"/>
              <a:t>Determine where data acquisitions will take place</a:t>
            </a:r>
          </a:p>
          <a:p>
            <a:pPr eaLnBrk="1" hangingPunct="1"/>
            <a:r>
              <a:rPr lang="en-US" altLang="en-US" sz="1600" dirty="0"/>
              <a:t>With Firewire and USB write-blocking devices</a:t>
            </a:r>
          </a:p>
          <a:p>
            <a:pPr lvl="1" eaLnBrk="1" hangingPunct="1"/>
            <a:r>
              <a:rPr lang="en-US" altLang="en-US" sz="1400" dirty="0"/>
              <a:t>You can acquire data easily with Digital Intelligence FireChief and a laptop computer</a:t>
            </a:r>
          </a:p>
          <a:p>
            <a:pPr eaLnBrk="1" hangingPunct="1"/>
            <a:r>
              <a:rPr lang="en-US" altLang="en-US" sz="1600" dirty="0"/>
              <a:t>If you want to reduce hardware to carry:</a:t>
            </a:r>
          </a:p>
          <a:p>
            <a:pPr lvl="1" eaLnBrk="1" hangingPunct="1"/>
            <a:r>
              <a:rPr lang="en-US" altLang="en-US" sz="1400" dirty="0"/>
              <a:t>WiebeTech Forensic DriveDock with its regular DriveDock FireWire bridge or the </a:t>
            </a:r>
            <a:r>
              <a:rPr lang="en-US" altLang="en-US" sz="1400" dirty="0" err="1"/>
              <a:t>Logicube</a:t>
            </a:r>
            <a:r>
              <a:rPr lang="en-US" altLang="en-US" sz="1400" dirty="0"/>
              <a:t> Talon</a:t>
            </a:r>
          </a:p>
          <a:p>
            <a:pPr eaLnBrk="1" hangingPunct="1"/>
            <a:r>
              <a:rPr lang="en-US" altLang="en-US" sz="1600" dirty="0"/>
              <a:t>Recommendations when choosing stationary or lightweight workstation:</a:t>
            </a:r>
          </a:p>
          <a:p>
            <a:pPr lvl="1" eaLnBrk="1" hangingPunct="1"/>
            <a:r>
              <a:rPr lang="en-US" altLang="en-US" sz="1400" dirty="0"/>
              <a:t>Full tower to allow for expansion devices</a:t>
            </a:r>
          </a:p>
          <a:p>
            <a:pPr lvl="1" eaLnBrk="1" hangingPunct="1"/>
            <a:r>
              <a:rPr lang="en-US" altLang="en-US" sz="1400" dirty="0"/>
              <a:t>As much memory and processor power as budget allows</a:t>
            </a:r>
          </a:p>
          <a:p>
            <a:pPr lvl="1" eaLnBrk="1" hangingPunct="1"/>
            <a:r>
              <a:rPr lang="en-US" altLang="en-US" sz="1400" dirty="0"/>
              <a:t>Different sizes of hard drives</a:t>
            </a:r>
          </a:p>
          <a:p>
            <a:pPr lvl="1" eaLnBrk="1" hangingPunct="1"/>
            <a:r>
              <a:rPr lang="en-US" altLang="en-US" sz="1400" dirty="0"/>
              <a:t>400-watt or better power supply with battery backup</a:t>
            </a:r>
          </a:p>
          <a:p>
            <a:pPr lvl="1" eaLnBrk="1" hangingPunct="1"/>
            <a:r>
              <a:rPr lang="en-US" altLang="en-US" sz="1400" dirty="0"/>
              <a:t>External FireWire and USB ports</a:t>
            </a:r>
          </a:p>
          <a:p>
            <a:pPr lvl="1" eaLnBrk="1" hangingPunct="1"/>
            <a:r>
              <a:rPr lang="en-US" altLang="en-US" sz="1400" dirty="0"/>
              <a:t>Assortment of drive adapter bridges</a:t>
            </a:r>
          </a:p>
          <a:p>
            <a:pPr lvl="1" eaLnBrk="1" hangingPunct="1"/>
            <a:r>
              <a:rPr lang="en-US" altLang="en-US" sz="1400" dirty="0"/>
              <a:t>Ergonomic keyboard and mouse</a:t>
            </a:r>
          </a:p>
          <a:p>
            <a:pPr lvl="1" eaLnBrk="1" hangingPunct="1"/>
            <a:r>
              <a:rPr lang="en-US" altLang="en-US" sz="1400" dirty="0"/>
              <a:t>A good video card with at least a 17-inch monitor</a:t>
            </a:r>
          </a:p>
          <a:p>
            <a:pPr lvl="1" eaLnBrk="1" hangingPunct="1"/>
            <a:r>
              <a:rPr lang="en-US" altLang="en-US" sz="1400" dirty="0"/>
              <a:t>High-end video card and dual monitors</a:t>
            </a:r>
          </a:p>
          <a:p>
            <a:pPr eaLnBrk="1" hangingPunct="1"/>
            <a:r>
              <a:rPr lang="en-US" altLang="en-US" sz="1600" dirty="0"/>
              <a:t>If you have a limited budget, one option for outfitting your lab is to use high-end game PCs</a:t>
            </a:r>
          </a:p>
          <a:p>
            <a:pPr lvl="1" eaLnBrk="1" hangingPunct="1"/>
            <a:endParaRPr lang="en-US" altLang="en-US" sz="1400" dirty="0"/>
          </a:p>
          <a:p>
            <a:pPr lvl="1" eaLnBrk="1" hangingPunct="1"/>
            <a:endParaRPr lang="en-US" altLang="en-US" sz="1400" dirty="0"/>
          </a:p>
        </p:txBody>
      </p:sp>
      <p:sp>
        <p:nvSpPr>
          <p:cNvPr id="49155" name="Rectangle 2">
            <a:extLst>
              <a:ext uri="{FF2B5EF4-FFF2-40B4-BE49-F238E27FC236}">
                <a16:creationId xmlns:a16="http://schemas.microsoft.com/office/drawing/2014/main" id="{B0E9D897-DDB8-2D43-8A35-434EF0F92A46}"/>
              </a:ext>
            </a:extLst>
          </p:cNvPr>
          <p:cNvSpPr>
            <a:spLocks noGrp="1" noChangeArrowheads="1"/>
          </p:cNvSpPr>
          <p:nvPr>
            <p:ph type="title"/>
          </p:nvPr>
        </p:nvSpPr>
        <p:spPr>
          <a:xfrm>
            <a:off x="762000" y="83934"/>
            <a:ext cx="8026400" cy="941796"/>
          </a:xfrm>
        </p:spPr>
        <p:txBody>
          <a:bodyPr/>
          <a:lstStyle/>
          <a:p>
            <a:pPr eaLnBrk="1" hangingPunct="1"/>
            <a:r>
              <a:rPr lang="en-US" altLang="en-US" dirty="0"/>
              <a:t>Recommendations for a Forensic Workstation</a:t>
            </a:r>
          </a:p>
        </p:txBody>
      </p:sp>
      <p:sp>
        <p:nvSpPr>
          <p:cNvPr id="4" name="Footer Placeholder 3">
            <a:extLst>
              <a:ext uri="{FF2B5EF4-FFF2-40B4-BE49-F238E27FC236}">
                <a16:creationId xmlns:a16="http://schemas.microsoft.com/office/drawing/2014/main" id="{312A95A4-0550-AD4B-8CFA-CDC0C4E6F2EA}"/>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5">
            <a:extLst>
              <a:ext uri="{FF2B5EF4-FFF2-40B4-BE49-F238E27FC236}">
                <a16:creationId xmlns:a16="http://schemas.microsoft.com/office/drawing/2014/main" id="{58CB843C-01ED-ED47-B0CC-BD2D47D2F9C0}"/>
              </a:ext>
            </a:extLst>
          </p:cNvPr>
          <p:cNvSpPr>
            <a:spLocks noGrp="1" noChangeArrowheads="1"/>
          </p:cNvSpPr>
          <p:nvPr>
            <p:ph idx="1"/>
          </p:nvPr>
        </p:nvSpPr>
        <p:spPr>
          <a:xfrm>
            <a:off x="365125" y="1538288"/>
            <a:ext cx="8415338" cy="1031051"/>
          </a:xfrm>
        </p:spPr>
        <p:txBody>
          <a:bodyPr/>
          <a:lstStyle/>
          <a:p>
            <a:pPr eaLnBrk="1" hangingPunct="1"/>
            <a:r>
              <a:rPr lang="en-US" altLang="en-US" dirty="0"/>
              <a:t>It is important to make sure the evidence you recover and analyze can be admitted in court</a:t>
            </a:r>
          </a:p>
          <a:p>
            <a:pPr eaLnBrk="1" hangingPunct="1"/>
            <a:r>
              <a:rPr lang="en-US" altLang="en-US" b="1" dirty="0"/>
              <a:t>You must test and validate your software to prevent damaging the evidence</a:t>
            </a:r>
          </a:p>
        </p:txBody>
      </p:sp>
      <p:sp>
        <p:nvSpPr>
          <p:cNvPr id="52227" name="Rectangle 2">
            <a:extLst>
              <a:ext uri="{FF2B5EF4-FFF2-40B4-BE49-F238E27FC236}">
                <a16:creationId xmlns:a16="http://schemas.microsoft.com/office/drawing/2014/main" id="{EFFF5C94-71D4-F84B-A20F-E13C0042DBCF}"/>
              </a:ext>
            </a:extLst>
          </p:cNvPr>
          <p:cNvSpPr>
            <a:spLocks noGrp="1" noChangeArrowheads="1"/>
          </p:cNvSpPr>
          <p:nvPr>
            <p:ph type="title"/>
          </p:nvPr>
        </p:nvSpPr>
        <p:spPr>
          <a:xfrm>
            <a:off x="762000" y="406400"/>
            <a:ext cx="8026400" cy="296863"/>
          </a:xfrm>
        </p:spPr>
        <p:txBody>
          <a:bodyPr/>
          <a:lstStyle/>
          <a:p>
            <a:pPr eaLnBrk="1" hangingPunct="1"/>
            <a:r>
              <a:rPr lang="en-US" altLang="en-US"/>
              <a:t>Validating and Testing Forensic Software</a:t>
            </a:r>
          </a:p>
        </p:txBody>
      </p:sp>
      <p:sp>
        <p:nvSpPr>
          <p:cNvPr id="4" name="Footer Placeholder 3">
            <a:extLst>
              <a:ext uri="{FF2B5EF4-FFF2-40B4-BE49-F238E27FC236}">
                <a16:creationId xmlns:a16="http://schemas.microsoft.com/office/drawing/2014/main" id="{1E240BC1-6CDF-4543-86B3-AEBE90A80EF9}"/>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3">
            <a:extLst>
              <a:ext uri="{FF2B5EF4-FFF2-40B4-BE49-F238E27FC236}">
                <a16:creationId xmlns:a16="http://schemas.microsoft.com/office/drawing/2014/main" id="{705DDE88-BCFF-7F43-B9FA-C47E6E8CAD42}"/>
              </a:ext>
            </a:extLst>
          </p:cNvPr>
          <p:cNvSpPr>
            <a:spLocks noGrp="1" noChangeArrowheads="1"/>
          </p:cNvSpPr>
          <p:nvPr>
            <p:ph idx="1"/>
          </p:nvPr>
        </p:nvSpPr>
        <p:spPr>
          <a:xfrm>
            <a:off x="457200" y="1219200"/>
            <a:ext cx="8415338" cy="6554102"/>
          </a:xfrm>
        </p:spPr>
        <p:txBody>
          <a:bodyPr rtlCol="0"/>
          <a:lstStyle/>
          <a:p>
            <a:pPr eaLnBrk="1" fontAlgn="auto" hangingPunct="1">
              <a:spcAft>
                <a:spcPts val="0"/>
              </a:spcAft>
              <a:defRPr/>
            </a:pPr>
            <a:r>
              <a:rPr lang="en-US" altLang="en-US" sz="1800" dirty="0">
                <a:solidFill>
                  <a:schemeClr val="tx1">
                    <a:lumMod val="75000"/>
                    <a:lumOff val="25000"/>
                  </a:schemeClr>
                </a:solidFill>
              </a:rPr>
              <a:t>NIST publishes articles, provides tools, and creates procedures for testing/validating forensics software</a:t>
            </a:r>
          </a:p>
          <a:p>
            <a:pPr eaLnBrk="1" fontAlgn="auto" hangingPunct="1">
              <a:spcAft>
                <a:spcPts val="0"/>
              </a:spcAft>
              <a:defRPr/>
            </a:pPr>
            <a:r>
              <a:rPr lang="en-US" altLang="en-US" sz="1800" dirty="0">
                <a:solidFill>
                  <a:schemeClr val="tx1">
                    <a:lumMod val="75000"/>
                    <a:lumOff val="25000"/>
                  </a:schemeClr>
                </a:solidFill>
              </a:rPr>
              <a:t>Computer Forensics Tool Testing (CFTT) project</a:t>
            </a:r>
          </a:p>
          <a:p>
            <a:pPr lvl="1" eaLnBrk="1" fontAlgn="auto" hangingPunct="1">
              <a:spcAft>
                <a:spcPts val="0"/>
              </a:spcAft>
              <a:defRPr/>
            </a:pPr>
            <a:r>
              <a:rPr lang="en-US" altLang="en-US" sz="1600" b="1" dirty="0">
                <a:solidFill>
                  <a:schemeClr val="tx1">
                    <a:lumMod val="75000"/>
                    <a:lumOff val="25000"/>
                  </a:schemeClr>
                </a:solidFill>
              </a:rPr>
              <a:t>Manages research on forensics tools</a:t>
            </a:r>
          </a:p>
          <a:p>
            <a:pPr eaLnBrk="1" fontAlgn="auto" hangingPunct="1">
              <a:spcAft>
                <a:spcPts val="0"/>
              </a:spcAft>
              <a:defRPr/>
            </a:pPr>
            <a:r>
              <a:rPr lang="en-US" altLang="en-US" sz="1800" dirty="0">
                <a:solidFill>
                  <a:schemeClr val="tx1">
                    <a:lumMod val="75000"/>
                    <a:lumOff val="25000"/>
                  </a:schemeClr>
                </a:solidFill>
              </a:rPr>
              <a:t>NIST has created criteria for testing forensics tools based on:</a:t>
            </a:r>
          </a:p>
          <a:p>
            <a:pPr lvl="1" eaLnBrk="1" fontAlgn="auto" hangingPunct="1">
              <a:spcAft>
                <a:spcPts val="0"/>
              </a:spcAft>
              <a:defRPr/>
            </a:pPr>
            <a:r>
              <a:rPr lang="en-US" altLang="en-US" sz="1600" dirty="0">
                <a:solidFill>
                  <a:schemeClr val="tx1">
                    <a:lumMod val="75000"/>
                    <a:lumOff val="25000"/>
                  </a:schemeClr>
                </a:solidFill>
              </a:rPr>
              <a:t>Standard testing methods </a:t>
            </a:r>
          </a:p>
          <a:p>
            <a:pPr lvl="1" eaLnBrk="1" fontAlgn="auto" hangingPunct="1">
              <a:spcAft>
                <a:spcPts val="0"/>
              </a:spcAft>
              <a:defRPr/>
            </a:pPr>
            <a:r>
              <a:rPr lang="en-US" altLang="en-US" sz="1600" dirty="0">
                <a:solidFill>
                  <a:schemeClr val="tx1">
                    <a:lumMod val="75000"/>
                    <a:lumOff val="25000"/>
                  </a:schemeClr>
                </a:solidFill>
              </a:rPr>
              <a:t>ISO 17025 criteria for testing items that have no current standards</a:t>
            </a:r>
          </a:p>
          <a:p>
            <a:pPr eaLnBrk="1" hangingPunct="1"/>
            <a:r>
              <a:rPr lang="en-US" altLang="en-US" sz="1800" dirty="0"/>
              <a:t>Your lab must meet the following criteria</a:t>
            </a:r>
          </a:p>
          <a:p>
            <a:pPr lvl="1" eaLnBrk="1" hangingPunct="1"/>
            <a:r>
              <a:rPr lang="en-US" altLang="en-US" sz="1600" dirty="0"/>
              <a:t>Establish categories for digital forensics tools</a:t>
            </a:r>
          </a:p>
          <a:p>
            <a:pPr lvl="1" eaLnBrk="1" hangingPunct="1"/>
            <a:r>
              <a:rPr lang="en-US" altLang="en-US" sz="1600" dirty="0"/>
              <a:t>Identify forensics category requirements</a:t>
            </a:r>
          </a:p>
          <a:p>
            <a:pPr lvl="1" eaLnBrk="1" hangingPunct="1"/>
            <a:r>
              <a:rPr lang="en-US" altLang="en-US" sz="1600" dirty="0"/>
              <a:t>Develop test assertions</a:t>
            </a:r>
          </a:p>
          <a:p>
            <a:pPr lvl="1" eaLnBrk="1" hangingPunct="1"/>
            <a:r>
              <a:rPr lang="en-US" altLang="en-US" sz="1600" dirty="0"/>
              <a:t>Identify test cases</a:t>
            </a:r>
          </a:p>
          <a:p>
            <a:pPr lvl="1" eaLnBrk="1" hangingPunct="1"/>
            <a:r>
              <a:rPr lang="en-US" altLang="en-US" sz="1600" dirty="0"/>
              <a:t>Establish a test method</a:t>
            </a:r>
          </a:p>
          <a:p>
            <a:pPr lvl="1" eaLnBrk="1" hangingPunct="1"/>
            <a:r>
              <a:rPr lang="en-US" altLang="en-US" sz="1600" dirty="0"/>
              <a:t>Report test results</a:t>
            </a:r>
          </a:p>
          <a:p>
            <a:pPr eaLnBrk="1" hangingPunct="1"/>
            <a:r>
              <a:rPr lang="en-US" altLang="en-US" sz="1800" dirty="0"/>
              <a:t>ISO 5725 - specifies results must be repeatable and reproducible</a:t>
            </a:r>
          </a:p>
          <a:p>
            <a:pPr eaLnBrk="1" hangingPunct="1"/>
            <a:endParaRPr lang="en-US" altLang="en-US" sz="1800" dirty="0"/>
          </a:p>
          <a:p>
            <a:pPr lvl="1" eaLnBrk="1" fontAlgn="auto" hangingPunct="1">
              <a:spcAft>
                <a:spcPts val="0"/>
              </a:spcAft>
              <a:defRPr/>
            </a:pPr>
            <a:endParaRPr lang="en-US" altLang="en-US" sz="1600" dirty="0">
              <a:solidFill>
                <a:schemeClr val="tx1">
                  <a:lumMod val="75000"/>
                  <a:lumOff val="25000"/>
                </a:schemeClr>
              </a:solidFill>
            </a:endParaRPr>
          </a:p>
          <a:p>
            <a:pPr marL="0" indent="0" eaLnBrk="1" fontAlgn="auto" hangingPunct="1">
              <a:spcAft>
                <a:spcPts val="0"/>
              </a:spcAft>
              <a:buFontTx/>
              <a:buNone/>
              <a:defRPr/>
            </a:pPr>
            <a:endParaRPr lang="en-US" altLang="en-US" sz="1800" dirty="0">
              <a:solidFill>
                <a:schemeClr val="tx1">
                  <a:lumMod val="75000"/>
                  <a:lumOff val="25000"/>
                </a:schemeClr>
              </a:solidFill>
            </a:endParaRPr>
          </a:p>
          <a:p>
            <a:pPr eaLnBrk="1" fontAlgn="auto" hangingPunct="1">
              <a:spcAft>
                <a:spcPts val="0"/>
              </a:spcAft>
              <a:defRPr/>
            </a:pPr>
            <a:endParaRPr lang="en-US" altLang="en-US" sz="1800" dirty="0">
              <a:solidFill>
                <a:schemeClr val="tx1">
                  <a:lumMod val="75000"/>
                  <a:lumOff val="25000"/>
                </a:schemeClr>
              </a:solidFill>
            </a:endParaRPr>
          </a:p>
        </p:txBody>
      </p:sp>
      <p:sp>
        <p:nvSpPr>
          <p:cNvPr id="53251" name="Rectangle 2">
            <a:extLst>
              <a:ext uri="{FF2B5EF4-FFF2-40B4-BE49-F238E27FC236}">
                <a16:creationId xmlns:a16="http://schemas.microsoft.com/office/drawing/2014/main" id="{D9912023-E728-4C40-BCC4-E061422B0B06}"/>
              </a:ext>
            </a:extLst>
          </p:cNvPr>
          <p:cNvSpPr>
            <a:spLocks noGrp="1" noChangeArrowheads="1"/>
          </p:cNvSpPr>
          <p:nvPr>
            <p:ph type="title"/>
          </p:nvPr>
        </p:nvSpPr>
        <p:spPr>
          <a:xfrm>
            <a:off x="762000" y="83934"/>
            <a:ext cx="8026400" cy="941796"/>
          </a:xfrm>
        </p:spPr>
        <p:txBody>
          <a:bodyPr/>
          <a:lstStyle/>
          <a:p>
            <a:pPr eaLnBrk="1" hangingPunct="1"/>
            <a:r>
              <a:rPr lang="en-US" altLang="en-US" dirty="0"/>
              <a:t>Using National Institute of Standards and Technology Tools (1 of 2)</a:t>
            </a:r>
          </a:p>
        </p:txBody>
      </p:sp>
      <p:sp>
        <p:nvSpPr>
          <p:cNvPr id="4" name="Footer Placeholder 3">
            <a:extLst>
              <a:ext uri="{FF2B5EF4-FFF2-40B4-BE49-F238E27FC236}">
                <a16:creationId xmlns:a16="http://schemas.microsoft.com/office/drawing/2014/main" id="{8AE78877-59D1-3F47-A81C-4EF32523E720}"/>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a:extLst>
              <a:ext uri="{FF2B5EF4-FFF2-40B4-BE49-F238E27FC236}">
                <a16:creationId xmlns:a16="http://schemas.microsoft.com/office/drawing/2014/main" id="{2607E51E-610A-0249-A0AC-678E7B4204CB}"/>
              </a:ext>
            </a:extLst>
          </p:cNvPr>
          <p:cNvSpPr>
            <a:spLocks noGrp="1" noChangeArrowheads="1"/>
          </p:cNvSpPr>
          <p:nvPr>
            <p:ph idx="1"/>
          </p:nvPr>
        </p:nvSpPr>
        <p:spPr/>
        <p:txBody>
          <a:bodyPr/>
          <a:lstStyle/>
          <a:p>
            <a:pPr eaLnBrk="1" hangingPunct="1"/>
            <a:r>
              <a:rPr lang="en-US" altLang="en-US"/>
              <a:t>NIST created the National Software Reference Library (NSRL) project</a:t>
            </a:r>
          </a:p>
          <a:p>
            <a:pPr lvl="1" eaLnBrk="1" hangingPunct="1"/>
            <a:r>
              <a:rPr lang="en-US" altLang="en-US"/>
              <a:t>Collects all known hash values for commercial software applications and OS files</a:t>
            </a:r>
          </a:p>
          <a:p>
            <a:pPr lvl="2" eaLnBrk="1" hangingPunct="1"/>
            <a:r>
              <a:rPr lang="en-US" altLang="en-US"/>
              <a:t>Uses SHA-1 to generate a known set of digital signatures called the Reference Data Set (RDS)</a:t>
            </a:r>
          </a:p>
          <a:p>
            <a:pPr lvl="1" eaLnBrk="1" hangingPunct="1"/>
            <a:r>
              <a:rPr lang="en-US" altLang="en-US"/>
              <a:t>Helps filtering known information</a:t>
            </a:r>
          </a:p>
          <a:p>
            <a:pPr lvl="1" eaLnBrk="1" hangingPunct="1"/>
            <a:r>
              <a:rPr lang="en-US" altLang="en-US"/>
              <a:t>Can use RDS to locate and identify known bad files</a:t>
            </a:r>
          </a:p>
        </p:txBody>
      </p:sp>
      <p:sp>
        <p:nvSpPr>
          <p:cNvPr id="55299" name="Rectangle 2">
            <a:extLst>
              <a:ext uri="{FF2B5EF4-FFF2-40B4-BE49-F238E27FC236}">
                <a16:creationId xmlns:a16="http://schemas.microsoft.com/office/drawing/2014/main" id="{3940D30D-C464-EF40-A0B3-7C39E4F9F986}"/>
              </a:ext>
            </a:extLst>
          </p:cNvPr>
          <p:cNvSpPr>
            <a:spLocks noGrp="1" noChangeArrowheads="1"/>
          </p:cNvSpPr>
          <p:nvPr>
            <p:ph type="title"/>
          </p:nvPr>
        </p:nvSpPr>
        <p:spPr>
          <a:xfrm>
            <a:off x="762000" y="83934"/>
            <a:ext cx="8026400" cy="941796"/>
          </a:xfrm>
        </p:spPr>
        <p:txBody>
          <a:bodyPr/>
          <a:lstStyle/>
          <a:p>
            <a:pPr eaLnBrk="1" hangingPunct="1"/>
            <a:r>
              <a:rPr lang="en-US" altLang="en-US" dirty="0"/>
              <a:t>Using National Institute of Standards and Technology Tools (2 of 2)</a:t>
            </a:r>
          </a:p>
        </p:txBody>
      </p:sp>
      <p:sp>
        <p:nvSpPr>
          <p:cNvPr id="4" name="Footer Placeholder 3">
            <a:extLst>
              <a:ext uri="{FF2B5EF4-FFF2-40B4-BE49-F238E27FC236}">
                <a16:creationId xmlns:a16="http://schemas.microsoft.com/office/drawing/2014/main" id="{D40D3320-C105-6746-8239-020FEDBC891B}"/>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id="{DA00A9D5-296D-AD44-89CD-F3B4CAFA53C3}"/>
              </a:ext>
            </a:extLst>
          </p:cNvPr>
          <p:cNvSpPr>
            <a:spLocks noGrp="1" noChangeArrowheads="1"/>
          </p:cNvSpPr>
          <p:nvPr>
            <p:ph idx="1"/>
          </p:nvPr>
        </p:nvSpPr>
        <p:spPr>
          <a:xfrm>
            <a:off x="365125" y="1538288"/>
            <a:ext cx="8415338" cy="2914644"/>
          </a:xfrm>
        </p:spPr>
        <p:txBody>
          <a:bodyPr/>
          <a:lstStyle/>
          <a:p>
            <a:pPr eaLnBrk="1" hangingPunct="1">
              <a:lnSpc>
                <a:spcPct val="90000"/>
              </a:lnSpc>
            </a:pPr>
            <a:r>
              <a:rPr lang="en-US" altLang="en-US" dirty="0"/>
              <a:t>Consider open-source tools; the best value for as many features as possible</a:t>
            </a:r>
          </a:p>
          <a:p>
            <a:pPr eaLnBrk="1" hangingPunct="1">
              <a:lnSpc>
                <a:spcPct val="90000"/>
              </a:lnSpc>
            </a:pPr>
            <a:r>
              <a:rPr lang="en-US" altLang="en-US" dirty="0"/>
              <a:t>Questions to ask when evaluating tools:</a:t>
            </a:r>
          </a:p>
          <a:p>
            <a:pPr lvl="1" eaLnBrk="1" hangingPunct="1">
              <a:lnSpc>
                <a:spcPct val="90000"/>
              </a:lnSpc>
            </a:pPr>
            <a:r>
              <a:rPr lang="en-US" altLang="en-US" dirty="0"/>
              <a:t>On which OS does the forensics tool run?</a:t>
            </a:r>
          </a:p>
          <a:p>
            <a:pPr lvl="1" eaLnBrk="1" hangingPunct="1">
              <a:lnSpc>
                <a:spcPct val="90000"/>
              </a:lnSpc>
            </a:pPr>
            <a:r>
              <a:rPr lang="en-US" altLang="en-US" dirty="0"/>
              <a:t>Is the tool versatile?</a:t>
            </a:r>
          </a:p>
          <a:p>
            <a:pPr lvl="1" eaLnBrk="1" hangingPunct="1">
              <a:lnSpc>
                <a:spcPct val="90000"/>
              </a:lnSpc>
            </a:pPr>
            <a:r>
              <a:rPr lang="en-US" altLang="en-US" dirty="0"/>
              <a:t>Can the tool analyze more than one file system?</a:t>
            </a:r>
          </a:p>
          <a:p>
            <a:pPr lvl="1" eaLnBrk="1" hangingPunct="1">
              <a:lnSpc>
                <a:spcPct val="90000"/>
              </a:lnSpc>
            </a:pPr>
            <a:r>
              <a:rPr lang="en-US" altLang="en-US" dirty="0"/>
              <a:t>Can a scripting language be used with the tool to automate repetitive functions and tasks?</a:t>
            </a:r>
          </a:p>
          <a:p>
            <a:pPr lvl="1" eaLnBrk="1" hangingPunct="1">
              <a:lnSpc>
                <a:spcPct val="90000"/>
              </a:lnSpc>
            </a:pPr>
            <a:r>
              <a:rPr lang="en-US" altLang="en-US" dirty="0"/>
              <a:t>Does it have automated features?</a:t>
            </a:r>
          </a:p>
          <a:p>
            <a:pPr lvl="1" eaLnBrk="1" hangingPunct="1">
              <a:lnSpc>
                <a:spcPct val="90000"/>
              </a:lnSpc>
            </a:pPr>
            <a:r>
              <a:rPr lang="en-US" altLang="en-US" dirty="0"/>
              <a:t>What is the vendor’s reputation for providing product support?</a:t>
            </a:r>
          </a:p>
        </p:txBody>
      </p:sp>
      <p:sp>
        <p:nvSpPr>
          <p:cNvPr id="9219" name="Rectangle 2">
            <a:extLst>
              <a:ext uri="{FF2B5EF4-FFF2-40B4-BE49-F238E27FC236}">
                <a16:creationId xmlns:a16="http://schemas.microsoft.com/office/drawing/2014/main" id="{4FC13312-C0CB-CD45-9978-80B6E39EF77E}"/>
              </a:ext>
            </a:extLst>
          </p:cNvPr>
          <p:cNvSpPr>
            <a:spLocks noGrp="1" noChangeArrowheads="1"/>
          </p:cNvSpPr>
          <p:nvPr>
            <p:ph type="title"/>
          </p:nvPr>
        </p:nvSpPr>
        <p:spPr>
          <a:xfrm>
            <a:off x="762000" y="406400"/>
            <a:ext cx="8026400" cy="296863"/>
          </a:xfrm>
        </p:spPr>
        <p:txBody>
          <a:bodyPr/>
          <a:lstStyle/>
          <a:p>
            <a:pPr eaLnBrk="1" hangingPunct="1"/>
            <a:r>
              <a:rPr lang="en-US" altLang="en-US"/>
              <a:t>Evaluating Digital Forensics Tool Needs </a:t>
            </a:r>
          </a:p>
        </p:txBody>
      </p:sp>
      <p:sp>
        <p:nvSpPr>
          <p:cNvPr id="4" name="Footer Placeholder 3">
            <a:extLst>
              <a:ext uri="{FF2B5EF4-FFF2-40B4-BE49-F238E27FC236}">
                <a16:creationId xmlns:a16="http://schemas.microsoft.com/office/drawing/2014/main" id="{D2954FAD-AA9D-FE49-B1E7-EDF8431FE788}"/>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a:extLst>
              <a:ext uri="{FF2B5EF4-FFF2-40B4-BE49-F238E27FC236}">
                <a16:creationId xmlns:a16="http://schemas.microsoft.com/office/drawing/2014/main" id="{B481661A-41F1-6547-8B53-5B3281136F73}"/>
              </a:ext>
            </a:extLst>
          </p:cNvPr>
          <p:cNvSpPr>
            <a:spLocks noGrp="1" noChangeArrowheads="1"/>
          </p:cNvSpPr>
          <p:nvPr>
            <p:ph idx="1"/>
          </p:nvPr>
        </p:nvSpPr>
        <p:spPr/>
        <p:txBody>
          <a:bodyPr/>
          <a:lstStyle/>
          <a:p>
            <a:pPr eaLnBrk="1" hangingPunct="1">
              <a:lnSpc>
                <a:spcPct val="90000"/>
              </a:lnSpc>
            </a:pPr>
            <a:r>
              <a:rPr lang="en-US" altLang="en-US"/>
              <a:t>Always verify your results by performing the same tasks with other similar forensics tools</a:t>
            </a:r>
          </a:p>
          <a:p>
            <a:pPr eaLnBrk="1" hangingPunct="1">
              <a:lnSpc>
                <a:spcPct val="90000"/>
              </a:lnSpc>
            </a:pPr>
            <a:r>
              <a:rPr lang="en-US" altLang="en-US"/>
              <a:t>Use at least two tools</a:t>
            </a:r>
          </a:p>
          <a:p>
            <a:pPr lvl="1" eaLnBrk="1" hangingPunct="1">
              <a:lnSpc>
                <a:spcPct val="90000"/>
              </a:lnSpc>
            </a:pPr>
            <a:r>
              <a:rPr lang="en-US" altLang="en-US"/>
              <a:t>Retrieving and examination</a:t>
            </a:r>
          </a:p>
          <a:p>
            <a:pPr lvl="1" eaLnBrk="1" hangingPunct="1">
              <a:lnSpc>
                <a:spcPct val="90000"/>
              </a:lnSpc>
            </a:pPr>
            <a:r>
              <a:rPr lang="en-US" altLang="en-US"/>
              <a:t>Verification</a:t>
            </a:r>
          </a:p>
          <a:p>
            <a:pPr eaLnBrk="1" hangingPunct="1">
              <a:lnSpc>
                <a:spcPct val="90000"/>
              </a:lnSpc>
            </a:pPr>
            <a:r>
              <a:rPr lang="en-US" altLang="en-US"/>
              <a:t>Understand how forensics tools work</a:t>
            </a:r>
          </a:p>
          <a:p>
            <a:pPr eaLnBrk="1" hangingPunct="1"/>
            <a:r>
              <a:rPr lang="en-US" altLang="en-US"/>
              <a:t>One way to compare results and verify a new tool is by using a disk editor</a:t>
            </a:r>
          </a:p>
          <a:p>
            <a:pPr lvl="1" eaLnBrk="1" hangingPunct="1"/>
            <a:r>
              <a:rPr lang="en-US" altLang="en-US"/>
              <a:t>Such as Hex Workshop or WinHex</a:t>
            </a:r>
          </a:p>
        </p:txBody>
      </p:sp>
      <p:sp>
        <p:nvSpPr>
          <p:cNvPr id="56323" name="Rectangle 2">
            <a:extLst>
              <a:ext uri="{FF2B5EF4-FFF2-40B4-BE49-F238E27FC236}">
                <a16:creationId xmlns:a16="http://schemas.microsoft.com/office/drawing/2014/main" id="{89E9DAA4-C409-9145-A195-6504C2BDA6CA}"/>
              </a:ext>
            </a:extLst>
          </p:cNvPr>
          <p:cNvSpPr>
            <a:spLocks noGrp="1" noChangeArrowheads="1"/>
          </p:cNvSpPr>
          <p:nvPr>
            <p:ph type="title"/>
          </p:nvPr>
        </p:nvSpPr>
        <p:spPr>
          <a:xfrm>
            <a:off x="762000" y="319383"/>
            <a:ext cx="8026400" cy="470898"/>
          </a:xfrm>
        </p:spPr>
        <p:txBody>
          <a:bodyPr/>
          <a:lstStyle/>
          <a:p>
            <a:pPr eaLnBrk="1" hangingPunct="1"/>
            <a:r>
              <a:rPr lang="en-US" altLang="en-US" dirty="0"/>
              <a:t>Using Validation Protocols (1 of 3)</a:t>
            </a:r>
          </a:p>
        </p:txBody>
      </p:sp>
      <p:sp>
        <p:nvSpPr>
          <p:cNvPr id="4" name="Footer Placeholder 3">
            <a:extLst>
              <a:ext uri="{FF2B5EF4-FFF2-40B4-BE49-F238E27FC236}">
                <a16:creationId xmlns:a16="http://schemas.microsoft.com/office/drawing/2014/main" id="{9B20A692-B832-D046-B8FD-537D956D1970}"/>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a:extLst>
              <a:ext uri="{FF2B5EF4-FFF2-40B4-BE49-F238E27FC236}">
                <a16:creationId xmlns:a16="http://schemas.microsoft.com/office/drawing/2014/main" id="{1CB89071-DB1D-2349-A0BD-611C1ED65829}"/>
              </a:ext>
            </a:extLst>
          </p:cNvPr>
          <p:cNvSpPr>
            <a:spLocks noGrp="1" noChangeArrowheads="1"/>
          </p:cNvSpPr>
          <p:nvPr>
            <p:ph idx="1"/>
          </p:nvPr>
        </p:nvSpPr>
        <p:spPr>
          <a:xfrm>
            <a:off x="365125" y="1538288"/>
            <a:ext cx="8415338" cy="3096232"/>
          </a:xfrm>
        </p:spPr>
        <p:txBody>
          <a:bodyPr/>
          <a:lstStyle/>
          <a:p>
            <a:pPr eaLnBrk="1" hangingPunct="1">
              <a:lnSpc>
                <a:spcPct val="90000"/>
              </a:lnSpc>
            </a:pPr>
            <a:r>
              <a:rPr lang="en-US" altLang="en-US" dirty="0"/>
              <a:t>Disk editors do not have a flashy interface, however they:</a:t>
            </a:r>
          </a:p>
          <a:p>
            <a:pPr lvl="1" eaLnBrk="1" hangingPunct="1">
              <a:lnSpc>
                <a:spcPct val="90000"/>
              </a:lnSpc>
            </a:pPr>
            <a:r>
              <a:rPr lang="en-US" altLang="en-US" dirty="0"/>
              <a:t>Are reliable tools</a:t>
            </a:r>
          </a:p>
          <a:p>
            <a:pPr lvl="1" eaLnBrk="1" hangingPunct="1">
              <a:lnSpc>
                <a:spcPct val="90000"/>
              </a:lnSpc>
            </a:pPr>
            <a:r>
              <a:rPr lang="en-US" altLang="en-US" dirty="0"/>
              <a:t>Can access raw data</a:t>
            </a:r>
          </a:p>
          <a:p>
            <a:pPr eaLnBrk="1" hangingPunct="1">
              <a:lnSpc>
                <a:spcPct val="90000"/>
              </a:lnSpc>
            </a:pPr>
            <a:r>
              <a:rPr lang="en-US" altLang="en-US" dirty="0"/>
              <a:t>Digital Forensics Examination Protocol</a:t>
            </a:r>
          </a:p>
          <a:p>
            <a:pPr lvl="1" eaLnBrk="1" hangingPunct="1">
              <a:lnSpc>
                <a:spcPct val="90000"/>
              </a:lnSpc>
            </a:pPr>
            <a:r>
              <a:rPr lang="en-US" altLang="en-US" dirty="0"/>
              <a:t>Perform the investigation with a GUI tool</a:t>
            </a:r>
          </a:p>
          <a:p>
            <a:pPr lvl="1" eaLnBrk="1" hangingPunct="1">
              <a:lnSpc>
                <a:spcPct val="90000"/>
              </a:lnSpc>
            </a:pPr>
            <a:r>
              <a:rPr lang="en-US" altLang="en-US" dirty="0"/>
              <a:t>Verify your results with a disk editor</a:t>
            </a:r>
          </a:p>
          <a:p>
            <a:pPr lvl="1" eaLnBrk="1" hangingPunct="1">
              <a:lnSpc>
                <a:spcPct val="90000"/>
              </a:lnSpc>
            </a:pPr>
            <a:r>
              <a:rPr lang="en-US" altLang="en-US" dirty="0"/>
              <a:t>Compare hash values obtained with both tools</a:t>
            </a:r>
          </a:p>
          <a:p>
            <a:pPr lvl="1" eaLnBrk="1" hangingPunct="1">
              <a:lnSpc>
                <a:spcPct val="90000"/>
              </a:lnSpc>
            </a:pPr>
            <a:endParaRPr lang="en-US" altLang="en-US" dirty="0"/>
          </a:p>
          <a:p>
            <a:pPr eaLnBrk="1" hangingPunct="1">
              <a:lnSpc>
                <a:spcPct val="90000"/>
              </a:lnSpc>
            </a:pPr>
            <a:endParaRPr lang="en-US" altLang="en-US" dirty="0"/>
          </a:p>
        </p:txBody>
      </p:sp>
      <p:sp>
        <p:nvSpPr>
          <p:cNvPr id="57347" name="Rectangle 2">
            <a:extLst>
              <a:ext uri="{FF2B5EF4-FFF2-40B4-BE49-F238E27FC236}">
                <a16:creationId xmlns:a16="http://schemas.microsoft.com/office/drawing/2014/main" id="{7FE30C05-D6CF-914C-A1E8-857F5A1B9DFE}"/>
              </a:ext>
            </a:extLst>
          </p:cNvPr>
          <p:cNvSpPr>
            <a:spLocks noGrp="1" noChangeArrowheads="1"/>
          </p:cNvSpPr>
          <p:nvPr>
            <p:ph type="title"/>
          </p:nvPr>
        </p:nvSpPr>
        <p:spPr>
          <a:xfrm>
            <a:off x="762000" y="319383"/>
            <a:ext cx="8026400" cy="470898"/>
          </a:xfrm>
        </p:spPr>
        <p:txBody>
          <a:bodyPr/>
          <a:lstStyle/>
          <a:p>
            <a:pPr eaLnBrk="1" hangingPunct="1"/>
            <a:r>
              <a:rPr lang="en-US" altLang="en-US" dirty="0"/>
              <a:t>Using Validation Protocols (2 of 3)</a:t>
            </a:r>
          </a:p>
        </p:txBody>
      </p:sp>
      <p:sp>
        <p:nvSpPr>
          <p:cNvPr id="4" name="Footer Placeholder 3">
            <a:extLst>
              <a:ext uri="{FF2B5EF4-FFF2-40B4-BE49-F238E27FC236}">
                <a16:creationId xmlns:a16="http://schemas.microsoft.com/office/drawing/2014/main" id="{38C53E6A-836F-A848-9B4D-5C323254AF96}"/>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a:extLst>
              <a:ext uri="{FF2B5EF4-FFF2-40B4-BE49-F238E27FC236}">
                <a16:creationId xmlns:a16="http://schemas.microsoft.com/office/drawing/2014/main" id="{D302A82E-100F-A14D-9587-2D0EE4514AE6}"/>
              </a:ext>
            </a:extLst>
          </p:cNvPr>
          <p:cNvSpPr>
            <a:spLocks noGrp="1" noChangeArrowheads="1"/>
          </p:cNvSpPr>
          <p:nvPr>
            <p:ph idx="1"/>
          </p:nvPr>
        </p:nvSpPr>
        <p:spPr/>
        <p:txBody>
          <a:bodyPr/>
          <a:lstStyle/>
          <a:p>
            <a:pPr eaLnBrk="1" hangingPunct="1">
              <a:lnSpc>
                <a:spcPct val="90000"/>
              </a:lnSpc>
            </a:pPr>
            <a:r>
              <a:rPr lang="en-US" altLang="en-US"/>
              <a:t>Digital Forensics Tool Upgrade Protocol</a:t>
            </a:r>
          </a:p>
          <a:p>
            <a:pPr lvl="1" eaLnBrk="1" hangingPunct="1">
              <a:lnSpc>
                <a:spcPct val="90000"/>
              </a:lnSpc>
            </a:pPr>
            <a:r>
              <a:rPr lang="en-US" altLang="en-US"/>
              <a:t>Test</a:t>
            </a:r>
          </a:p>
          <a:p>
            <a:pPr lvl="2" eaLnBrk="1" hangingPunct="1">
              <a:lnSpc>
                <a:spcPct val="90000"/>
              </a:lnSpc>
            </a:pPr>
            <a:r>
              <a:rPr lang="en-US" altLang="en-US"/>
              <a:t>New releases</a:t>
            </a:r>
          </a:p>
          <a:p>
            <a:pPr lvl="2" eaLnBrk="1" hangingPunct="1">
              <a:lnSpc>
                <a:spcPct val="90000"/>
              </a:lnSpc>
            </a:pPr>
            <a:r>
              <a:rPr lang="en-US" altLang="en-US"/>
              <a:t>OS patches and upgrades</a:t>
            </a:r>
          </a:p>
          <a:p>
            <a:pPr lvl="1" eaLnBrk="1" hangingPunct="1">
              <a:lnSpc>
                <a:spcPct val="90000"/>
              </a:lnSpc>
            </a:pPr>
            <a:r>
              <a:rPr lang="en-US" altLang="en-US"/>
              <a:t>If you find a problem, report it to forensics tool vendor</a:t>
            </a:r>
          </a:p>
          <a:p>
            <a:pPr lvl="2" eaLnBrk="1" hangingPunct="1">
              <a:lnSpc>
                <a:spcPct val="90000"/>
              </a:lnSpc>
            </a:pPr>
            <a:r>
              <a:rPr lang="en-US" altLang="en-US"/>
              <a:t>Do not use the forensics tool until the problem has been fixed</a:t>
            </a:r>
          </a:p>
          <a:p>
            <a:pPr lvl="1" eaLnBrk="1" hangingPunct="1">
              <a:lnSpc>
                <a:spcPct val="90000"/>
              </a:lnSpc>
            </a:pPr>
            <a:r>
              <a:rPr lang="en-US" altLang="en-US"/>
              <a:t>Use a test hard disk for validation purposes</a:t>
            </a:r>
          </a:p>
          <a:p>
            <a:pPr lvl="1" eaLnBrk="1" hangingPunct="1">
              <a:lnSpc>
                <a:spcPct val="90000"/>
              </a:lnSpc>
            </a:pPr>
            <a:r>
              <a:rPr lang="en-US" altLang="en-US"/>
              <a:t>Check the Web for new editions, updates, patches, and validation tests for your tools</a:t>
            </a:r>
          </a:p>
        </p:txBody>
      </p:sp>
      <p:sp>
        <p:nvSpPr>
          <p:cNvPr id="58371" name="Rectangle 2">
            <a:extLst>
              <a:ext uri="{FF2B5EF4-FFF2-40B4-BE49-F238E27FC236}">
                <a16:creationId xmlns:a16="http://schemas.microsoft.com/office/drawing/2014/main" id="{18E07007-595E-AB42-9A87-926E3E8D769A}"/>
              </a:ext>
            </a:extLst>
          </p:cNvPr>
          <p:cNvSpPr>
            <a:spLocks noGrp="1" noChangeArrowheads="1"/>
          </p:cNvSpPr>
          <p:nvPr>
            <p:ph type="title"/>
          </p:nvPr>
        </p:nvSpPr>
        <p:spPr>
          <a:xfrm>
            <a:off x="762000" y="319383"/>
            <a:ext cx="8026400" cy="470898"/>
          </a:xfrm>
        </p:spPr>
        <p:txBody>
          <a:bodyPr/>
          <a:lstStyle/>
          <a:p>
            <a:pPr eaLnBrk="1" hangingPunct="1"/>
            <a:r>
              <a:rPr lang="en-US" altLang="en-US" dirty="0"/>
              <a:t>Using Validation Protocols (3 of 3)</a:t>
            </a:r>
          </a:p>
        </p:txBody>
      </p:sp>
      <p:sp>
        <p:nvSpPr>
          <p:cNvPr id="4" name="Footer Placeholder 3">
            <a:extLst>
              <a:ext uri="{FF2B5EF4-FFF2-40B4-BE49-F238E27FC236}">
                <a16:creationId xmlns:a16="http://schemas.microsoft.com/office/drawing/2014/main" id="{C1D9F359-E27B-3247-B084-98D153113459}"/>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a:extLst>
              <a:ext uri="{FF2B5EF4-FFF2-40B4-BE49-F238E27FC236}">
                <a16:creationId xmlns:a16="http://schemas.microsoft.com/office/drawing/2014/main" id="{ACB4E7D1-FC80-7844-B95A-2F577717FBF3}"/>
              </a:ext>
            </a:extLst>
          </p:cNvPr>
          <p:cNvSpPr>
            <a:spLocks noGrp="1" noChangeArrowheads="1"/>
          </p:cNvSpPr>
          <p:nvPr>
            <p:ph idx="1"/>
          </p:nvPr>
        </p:nvSpPr>
        <p:spPr>
          <a:xfrm>
            <a:off x="364331" y="1077462"/>
            <a:ext cx="8415338" cy="6337119"/>
          </a:xfrm>
        </p:spPr>
        <p:txBody>
          <a:bodyPr/>
          <a:lstStyle/>
          <a:p>
            <a:pPr eaLnBrk="1" hangingPunct="1">
              <a:lnSpc>
                <a:spcPct val="90000"/>
              </a:lnSpc>
            </a:pPr>
            <a:r>
              <a:rPr lang="en-US" altLang="en-US" sz="1200" dirty="0"/>
              <a:t>Consult your business plan to get the best hardware and software</a:t>
            </a:r>
          </a:p>
          <a:p>
            <a:pPr eaLnBrk="1" hangingPunct="1">
              <a:lnSpc>
                <a:spcPct val="90000"/>
              </a:lnSpc>
            </a:pPr>
            <a:r>
              <a:rPr lang="en-US" altLang="en-US" sz="1200" dirty="0"/>
              <a:t>Computer forensics tools functions</a:t>
            </a:r>
          </a:p>
          <a:p>
            <a:pPr lvl="1" eaLnBrk="1" hangingPunct="1">
              <a:lnSpc>
                <a:spcPct val="90000"/>
              </a:lnSpc>
            </a:pPr>
            <a:r>
              <a:rPr lang="en-US" altLang="en-US" sz="1200" dirty="0"/>
              <a:t>Acquisition</a:t>
            </a:r>
          </a:p>
          <a:p>
            <a:pPr lvl="1" eaLnBrk="1" hangingPunct="1">
              <a:lnSpc>
                <a:spcPct val="90000"/>
              </a:lnSpc>
            </a:pPr>
            <a:r>
              <a:rPr lang="en-US" altLang="en-US" sz="1200" dirty="0"/>
              <a:t>Validation and verification</a:t>
            </a:r>
          </a:p>
          <a:p>
            <a:pPr lvl="1" eaLnBrk="1" hangingPunct="1">
              <a:lnSpc>
                <a:spcPct val="90000"/>
              </a:lnSpc>
            </a:pPr>
            <a:r>
              <a:rPr lang="en-US" altLang="en-US" sz="1200" dirty="0"/>
              <a:t>Extraction</a:t>
            </a:r>
          </a:p>
          <a:p>
            <a:pPr lvl="1" eaLnBrk="1" hangingPunct="1">
              <a:lnSpc>
                <a:spcPct val="90000"/>
              </a:lnSpc>
            </a:pPr>
            <a:r>
              <a:rPr lang="en-US" altLang="en-US" sz="1200" dirty="0"/>
              <a:t>Reconstruction</a:t>
            </a:r>
          </a:p>
          <a:p>
            <a:pPr lvl="1" eaLnBrk="1" hangingPunct="1">
              <a:lnSpc>
                <a:spcPct val="90000"/>
              </a:lnSpc>
            </a:pPr>
            <a:r>
              <a:rPr lang="en-US" altLang="en-US" sz="1200" dirty="0"/>
              <a:t>Reporting</a:t>
            </a:r>
          </a:p>
          <a:p>
            <a:pPr eaLnBrk="1" hangingPunct="1">
              <a:lnSpc>
                <a:spcPct val="90000"/>
              </a:lnSpc>
            </a:pPr>
            <a:r>
              <a:rPr lang="en-US" altLang="en-US" sz="1200" dirty="0"/>
              <a:t>Maintain a software library on your lab</a:t>
            </a:r>
          </a:p>
          <a:p>
            <a:pPr eaLnBrk="1" hangingPunct="1"/>
            <a:r>
              <a:rPr lang="en-US" altLang="en-US" sz="1200" dirty="0"/>
              <a:t>Computer Forensics tools types</a:t>
            </a:r>
          </a:p>
          <a:p>
            <a:pPr lvl="1" eaLnBrk="1" hangingPunct="1"/>
            <a:r>
              <a:rPr lang="en-US" altLang="en-US" sz="1200" dirty="0"/>
              <a:t>Software</a:t>
            </a:r>
          </a:p>
          <a:p>
            <a:pPr lvl="1" eaLnBrk="1" hangingPunct="1"/>
            <a:r>
              <a:rPr lang="en-US" altLang="en-US" sz="1200" dirty="0"/>
              <a:t>Hardware</a:t>
            </a:r>
          </a:p>
          <a:p>
            <a:pPr eaLnBrk="1" hangingPunct="1"/>
            <a:r>
              <a:rPr lang="en-US" altLang="en-US" sz="1200" dirty="0"/>
              <a:t>Forensics software</a:t>
            </a:r>
          </a:p>
          <a:p>
            <a:pPr lvl="1" eaLnBrk="1" hangingPunct="1"/>
            <a:r>
              <a:rPr lang="en-US" altLang="en-US" sz="1200" dirty="0"/>
              <a:t>Command-line</a:t>
            </a:r>
          </a:p>
          <a:p>
            <a:pPr lvl="1" eaLnBrk="1" hangingPunct="1"/>
            <a:r>
              <a:rPr lang="en-US" altLang="en-US" sz="1200" dirty="0"/>
              <a:t>GUI</a:t>
            </a:r>
          </a:p>
          <a:p>
            <a:pPr eaLnBrk="1" hangingPunct="1"/>
            <a:r>
              <a:rPr lang="en-US" altLang="en-US" sz="1200" dirty="0"/>
              <a:t>Forensics hardware</a:t>
            </a:r>
          </a:p>
          <a:p>
            <a:pPr lvl="1" eaLnBrk="1" hangingPunct="1"/>
            <a:r>
              <a:rPr lang="en-US" altLang="en-US" sz="1200" dirty="0"/>
              <a:t>Customized equipment</a:t>
            </a:r>
          </a:p>
          <a:p>
            <a:pPr lvl="1" eaLnBrk="1" hangingPunct="1"/>
            <a:r>
              <a:rPr lang="en-US" altLang="en-US" sz="1200" dirty="0"/>
              <a:t>Commercial options</a:t>
            </a:r>
          </a:p>
          <a:p>
            <a:pPr lvl="1" eaLnBrk="1" hangingPunct="1"/>
            <a:r>
              <a:rPr lang="en-US" altLang="en-US" sz="1200" dirty="0"/>
              <a:t>Include workstations and write-blockers</a:t>
            </a:r>
          </a:p>
          <a:p>
            <a:pPr eaLnBrk="1" hangingPunct="1"/>
            <a:r>
              <a:rPr lang="en-US" altLang="en-US" sz="1200" dirty="0"/>
              <a:t>Tools that run in Windows and other GUI environments don’t require the same level of computing expertise as command-line tools</a:t>
            </a:r>
          </a:p>
          <a:p>
            <a:pPr eaLnBrk="1" hangingPunct="1"/>
            <a:r>
              <a:rPr lang="en-US" altLang="en-US" sz="1200" dirty="0"/>
              <a:t>Always run a validation test when upgrading your forensics tools</a:t>
            </a:r>
          </a:p>
          <a:p>
            <a:pPr lvl="1" eaLnBrk="1" hangingPunct="1"/>
            <a:endParaRPr lang="en-US" altLang="en-US" sz="1200" dirty="0"/>
          </a:p>
          <a:p>
            <a:pPr eaLnBrk="1" hangingPunct="1"/>
            <a:endParaRPr lang="en-US" altLang="en-US" sz="1200" dirty="0"/>
          </a:p>
          <a:p>
            <a:pPr eaLnBrk="1" hangingPunct="1">
              <a:lnSpc>
                <a:spcPct val="90000"/>
              </a:lnSpc>
            </a:pPr>
            <a:endParaRPr lang="en-US" altLang="en-US" sz="1200" dirty="0"/>
          </a:p>
        </p:txBody>
      </p:sp>
      <p:sp>
        <p:nvSpPr>
          <p:cNvPr id="59395" name="Rectangle 2">
            <a:extLst>
              <a:ext uri="{FF2B5EF4-FFF2-40B4-BE49-F238E27FC236}">
                <a16:creationId xmlns:a16="http://schemas.microsoft.com/office/drawing/2014/main" id="{0F093544-FA43-BD42-B8FD-EB75F812DBE6}"/>
              </a:ext>
            </a:extLst>
          </p:cNvPr>
          <p:cNvSpPr>
            <a:spLocks noGrp="1" noChangeArrowheads="1"/>
          </p:cNvSpPr>
          <p:nvPr>
            <p:ph type="title"/>
          </p:nvPr>
        </p:nvSpPr>
        <p:spPr>
          <a:xfrm>
            <a:off x="762000" y="317331"/>
            <a:ext cx="8026400" cy="475002"/>
          </a:xfrm>
        </p:spPr>
        <p:txBody>
          <a:bodyPr/>
          <a:lstStyle/>
          <a:p>
            <a:pPr eaLnBrk="1" hangingPunct="1"/>
            <a:r>
              <a:rPr lang="en-US" altLang="en-US"/>
              <a:t>Summary</a:t>
            </a:r>
            <a:endParaRPr lang="en-US" altLang="en-US" dirty="0"/>
          </a:p>
        </p:txBody>
      </p:sp>
      <p:sp>
        <p:nvSpPr>
          <p:cNvPr id="4" name="Footer Placeholder 3">
            <a:extLst>
              <a:ext uri="{FF2B5EF4-FFF2-40B4-BE49-F238E27FC236}">
                <a16:creationId xmlns:a16="http://schemas.microsoft.com/office/drawing/2014/main" id="{1675B658-00A5-0241-A19B-1F47DF3D5DD5}"/>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id="{CE84C595-6262-4D4F-8F9D-DC52104360CC}"/>
              </a:ext>
            </a:extLst>
          </p:cNvPr>
          <p:cNvSpPr>
            <a:spLocks noGrp="1" noChangeArrowheads="1"/>
          </p:cNvSpPr>
          <p:nvPr>
            <p:ph idx="1"/>
          </p:nvPr>
        </p:nvSpPr>
        <p:spPr>
          <a:xfrm>
            <a:off x="365125" y="1538288"/>
            <a:ext cx="8415338" cy="2659190"/>
          </a:xfrm>
        </p:spPr>
        <p:txBody>
          <a:bodyPr/>
          <a:lstStyle/>
          <a:p>
            <a:pPr eaLnBrk="1" hangingPunct="1"/>
            <a:r>
              <a:rPr lang="en-US" altLang="en-US" dirty="0"/>
              <a:t>Hardware forensic tools</a:t>
            </a:r>
          </a:p>
          <a:p>
            <a:pPr lvl="1" eaLnBrk="1" hangingPunct="1"/>
            <a:r>
              <a:rPr lang="en-US" altLang="en-US" dirty="0"/>
              <a:t>Range from simple, single-purpose components to complete computer systems and servers</a:t>
            </a:r>
          </a:p>
          <a:p>
            <a:pPr eaLnBrk="1" hangingPunct="1"/>
            <a:r>
              <a:rPr lang="en-US" altLang="en-US" dirty="0"/>
              <a:t>Software forensic tools</a:t>
            </a:r>
          </a:p>
          <a:p>
            <a:pPr lvl="1" eaLnBrk="1" hangingPunct="1"/>
            <a:r>
              <a:rPr lang="en-US" altLang="en-US" dirty="0"/>
              <a:t>Types</a:t>
            </a:r>
          </a:p>
          <a:p>
            <a:pPr lvl="2" eaLnBrk="1" hangingPunct="1"/>
            <a:r>
              <a:rPr lang="en-US" altLang="en-US" b="1" dirty="0"/>
              <a:t>Command-line applications</a:t>
            </a:r>
          </a:p>
          <a:p>
            <a:pPr lvl="2" eaLnBrk="1" hangingPunct="1"/>
            <a:r>
              <a:rPr lang="en-US" altLang="en-US" b="1" dirty="0"/>
              <a:t>GUI applications</a:t>
            </a:r>
          </a:p>
          <a:p>
            <a:pPr lvl="1" eaLnBrk="1" hangingPunct="1"/>
            <a:r>
              <a:rPr lang="en-US" altLang="en-US" dirty="0"/>
              <a:t>Commonly used to copy data from a suspect’s disk drive to an image file</a:t>
            </a:r>
          </a:p>
        </p:txBody>
      </p:sp>
      <p:sp>
        <p:nvSpPr>
          <p:cNvPr id="10243" name="Rectangle 2">
            <a:extLst>
              <a:ext uri="{FF2B5EF4-FFF2-40B4-BE49-F238E27FC236}">
                <a16:creationId xmlns:a16="http://schemas.microsoft.com/office/drawing/2014/main" id="{2D73940E-A1D2-9045-A409-D49E39983CBF}"/>
              </a:ext>
            </a:extLst>
          </p:cNvPr>
          <p:cNvSpPr>
            <a:spLocks noGrp="1" noChangeArrowheads="1"/>
          </p:cNvSpPr>
          <p:nvPr>
            <p:ph type="title"/>
          </p:nvPr>
        </p:nvSpPr>
        <p:spPr>
          <a:xfrm>
            <a:off x="762000" y="406400"/>
            <a:ext cx="8026400" cy="296863"/>
          </a:xfrm>
        </p:spPr>
        <p:txBody>
          <a:bodyPr/>
          <a:lstStyle/>
          <a:p>
            <a:pPr eaLnBrk="1" hangingPunct="1"/>
            <a:r>
              <a:rPr lang="en-US" altLang="en-US"/>
              <a:t>Types of Digital Forensics Tools</a:t>
            </a:r>
          </a:p>
        </p:txBody>
      </p:sp>
      <p:sp>
        <p:nvSpPr>
          <p:cNvPr id="4" name="Footer Placeholder 3">
            <a:extLst>
              <a:ext uri="{FF2B5EF4-FFF2-40B4-BE49-F238E27FC236}">
                <a16:creationId xmlns:a16="http://schemas.microsoft.com/office/drawing/2014/main" id="{7DD43B19-7620-5747-868C-E2BA8AA0448C}"/>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F5D1C6C1-43BD-9B4F-AA20-B14FF57125D6}"/>
              </a:ext>
            </a:extLst>
          </p:cNvPr>
          <p:cNvSpPr>
            <a:spLocks noGrp="1" noChangeArrowheads="1"/>
          </p:cNvSpPr>
          <p:nvPr>
            <p:ph idx="1"/>
          </p:nvPr>
        </p:nvSpPr>
        <p:spPr>
          <a:xfrm>
            <a:off x="365125" y="1538288"/>
            <a:ext cx="8415338" cy="3470181"/>
          </a:xfrm>
        </p:spPr>
        <p:txBody>
          <a:bodyPr/>
          <a:lstStyle/>
          <a:p>
            <a:pPr eaLnBrk="1" hangingPunct="1"/>
            <a:r>
              <a:rPr lang="en-US" altLang="en-US" dirty="0"/>
              <a:t>Follow guidelines set up by NIST’s </a:t>
            </a:r>
            <a:r>
              <a:rPr lang="en-US" altLang="en-US" b="1" dirty="0"/>
              <a:t>Computer Forensics Tool Testing</a:t>
            </a:r>
            <a:r>
              <a:rPr lang="en-US" altLang="en-US" dirty="0"/>
              <a:t> (</a:t>
            </a:r>
            <a:r>
              <a:rPr lang="en-US" altLang="en-US" b="1" dirty="0"/>
              <a:t>CFTT</a:t>
            </a:r>
            <a:r>
              <a:rPr lang="en-US" altLang="en-US" dirty="0"/>
              <a:t>) program</a:t>
            </a:r>
          </a:p>
          <a:p>
            <a:pPr eaLnBrk="1" hangingPunct="1"/>
            <a:r>
              <a:rPr lang="en-US" altLang="en-US" dirty="0"/>
              <a:t>ISO standard 27037 states: Digital Evidence First Responders (DEFRs) should use validated tools</a:t>
            </a:r>
          </a:p>
          <a:p>
            <a:pPr eaLnBrk="1" hangingPunct="1"/>
            <a:r>
              <a:rPr lang="en-US" altLang="en-US" dirty="0"/>
              <a:t>Five major categories:</a:t>
            </a:r>
          </a:p>
          <a:p>
            <a:pPr lvl="1" eaLnBrk="1" hangingPunct="1"/>
            <a:r>
              <a:rPr lang="en-US" altLang="en-US" dirty="0"/>
              <a:t>Acquisition</a:t>
            </a:r>
          </a:p>
          <a:p>
            <a:pPr lvl="1" eaLnBrk="1" hangingPunct="1"/>
            <a:r>
              <a:rPr lang="en-US" altLang="en-US" dirty="0"/>
              <a:t>Validation and verification</a:t>
            </a:r>
          </a:p>
          <a:p>
            <a:pPr lvl="1" eaLnBrk="1" hangingPunct="1"/>
            <a:r>
              <a:rPr lang="en-US" altLang="en-US" dirty="0"/>
              <a:t>Extraction</a:t>
            </a:r>
          </a:p>
          <a:p>
            <a:pPr lvl="1" eaLnBrk="1" hangingPunct="1"/>
            <a:r>
              <a:rPr lang="en-US" altLang="en-US" dirty="0"/>
              <a:t>Reconstruction</a:t>
            </a:r>
          </a:p>
          <a:p>
            <a:pPr lvl="1" eaLnBrk="1" hangingPunct="1"/>
            <a:r>
              <a:rPr lang="en-US" altLang="en-US" dirty="0"/>
              <a:t>Reporting</a:t>
            </a:r>
          </a:p>
        </p:txBody>
      </p:sp>
      <p:sp>
        <p:nvSpPr>
          <p:cNvPr id="11267" name="Rectangle 2">
            <a:extLst>
              <a:ext uri="{FF2B5EF4-FFF2-40B4-BE49-F238E27FC236}">
                <a16:creationId xmlns:a16="http://schemas.microsoft.com/office/drawing/2014/main" id="{A8C1D8B6-2152-1C4B-84EB-5DFD88A96F73}"/>
              </a:ext>
            </a:extLst>
          </p:cNvPr>
          <p:cNvSpPr>
            <a:spLocks noGrp="1" noChangeArrowheads="1"/>
          </p:cNvSpPr>
          <p:nvPr>
            <p:ph type="title"/>
          </p:nvPr>
        </p:nvSpPr>
        <p:spPr>
          <a:xfrm>
            <a:off x="762000" y="83934"/>
            <a:ext cx="8026400" cy="941796"/>
          </a:xfrm>
        </p:spPr>
        <p:txBody>
          <a:bodyPr/>
          <a:lstStyle/>
          <a:p>
            <a:pPr eaLnBrk="1" hangingPunct="1"/>
            <a:r>
              <a:rPr lang="en-US" altLang="en-US" dirty="0"/>
              <a:t>Tasks Performed by Digital Forensics Tools (1 of 11)</a:t>
            </a:r>
          </a:p>
        </p:txBody>
      </p:sp>
      <p:sp>
        <p:nvSpPr>
          <p:cNvPr id="4" name="Footer Placeholder 3">
            <a:extLst>
              <a:ext uri="{FF2B5EF4-FFF2-40B4-BE49-F238E27FC236}">
                <a16:creationId xmlns:a16="http://schemas.microsoft.com/office/drawing/2014/main" id="{E8370432-4D20-C746-A50F-F5A603AFCD18}"/>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D82A101A-6EFC-A141-A157-7DF72B468CE6}"/>
              </a:ext>
            </a:extLst>
          </p:cNvPr>
          <p:cNvSpPr>
            <a:spLocks noGrp="1" noChangeArrowheads="1"/>
          </p:cNvSpPr>
          <p:nvPr>
            <p:ph idx="1"/>
          </p:nvPr>
        </p:nvSpPr>
        <p:spPr>
          <a:xfrm>
            <a:off x="364331" y="1025730"/>
            <a:ext cx="4016415" cy="5900077"/>
          </a:xfrm>
        </p:spPr>
        <p:txBody>
          <a:bodyPr/>
          <a:lstStyle/>
          <a:p>
            <a:pPr eaLnBrk="1" hangingPunct="1"/>
            <a:r>
              <a:rPr lang="en-US" altLang="en-US" sz="1400" b="1" dirty="0"/>
              <a:t>Acquisition</a:t>
            </a:r>
          </a:p>
          <a:p>
            <a:pPr lvl="1" eaLnBrk="1" hangingPunct="1"/>
            <a:r>
              <a:rPr lang="en-US" altLang="en-US" sz="1200" dirty="0"/>
              <a:t>Making a copy of the original drive</a:t>
            </a:r>
          </a:p>
          <a:p>
            <a:pPr eaLnBrk="1" hangingPunct="1"/>
            <a:r>
              <a:rPr lang="en-US" altLang="en-US" sz="1400" dirty="0"/>
              <a:t>Acquisition subfunctions:</a:t>
            </a:r>
          </a:p>
          <a:p>
            <a:pPr lvl="1" eaLnBrk="1" hangingPunct="1"/>
            <a:r>
              <a:rPr lang="en-US" altLang="en-US" sz="1200" dirty="0"/>
              <a:t>Physical data copy</a:t>
            </a:r>
          </a:p>
          <a:p>
            <a:pPr lvl="1" eaLnBrk="1" hangingPunct="1"/>
            <a:r>
              <a:rPr lang="en-US" altLang="en-US" sz="1200" dirty="0"/>
              <a:t>Logical data copy</a:t>
            </a:r>
          </a:p>
          <a:p>
            <a:pPr lvl="1" eaLnBrk="1" hangingPunct="1"/>
            <a:r>
              <a:rPr lang="en-US" altLang="en-US" sz="1200" dirty="0"/>
              <a:t>Data acquisition format</a:t>
            </a:r>
          </a:p>
          <a:p>
            <a:pPr lvl="1" eaLnBrk="1" hangingPunct="1"/>
            <a:r>
              <a:rPr lang="en-US" altLang="en-US" sz="1200" dirty="0"/>
              <a:t>Command-line acquisition</a:t>
            </a:r>
          </a:p>
          <a:p>
            <a:pPr lvl="1" eaLnBrk="1" hangingPunct="1"/>
            <a:r>
              <a:rPr lang="en-US" altLang="en-US" sz="1200" dirty="0"/>
              <a:t>GUI acquisition</a:t>
            </a:r>
          </a:p>
          <a:p>
            <a:pPr lvl="1" eaLnBrk="1" hangingPunct="1"/>
            <a:r>
              <a:rPr lang="en-US" altLang="en-US" sz="1200" dirty="0"/>
              <a:t>Remote, live, and memory acquisitions</a:t>
            </a:r>
          </a:p>
          <a:p>
            <a:pPr lvl="1" eaLnBrk="1" hangingPunct="1"/>
            <a:r>
              <a:rPr lang="en-US" altLang="en-US" sz="1200" dirty="0"/>
              <a:t>Two types of data-copying methods are used in software acquisitions:</a:t>
            </a:r>
          </a:p>
          <a:p>
            <a:pPr lvl="2" eaLnBrk="1" hangingPunct="1"/>
            <a:r>
              <a:rPr lang="en-US" altLang="en-US" sz="1200" dirty="0"/>
              <a:t>Physical copying of the entire drive</a:t>
            </a:r>
          </a:p>
          <a:p>
            <a:pPr lvl="2" eaLnBrk="1" hangingPunct="1"/>
            <a:r>
              <a:rPr lang="en-US" altLang="en-US" sz="1200" dirty="0"/>
              <a:t>Logical copying of a disk partition</a:t>
            </a:r>
          </a:p>
          <a:p>
            <a:pPr lvl="1" eaLnBrk="1" hangingPunct="1"/>
            <a:r>
              <a:rPr lang="en-US" altLang="en-US" sz="1200" dirty="0"/>
              <a:t>The formats for disk acquisitions vary</a:t>
            </a:r>
          </a:p>
          <a:p>
            <a:pPr lvl="2" eaLnBrk="1" hangingPunct="1"/>
            <a:r>
              <a:rPr lang="en-US" altLang="en-US" sz="1200" dirty="0"/>
              <a:t>From raw data to vendor-specific proprietary</a:t>
            </a:r>
          </a:p>
          <a:p>
            <a:pPr lvl="1" eaLnBrk="1" hangingPunct="1"/>
            <a:r>
              <a:rPr lang="en-US" altLang="en-US" sz="1200" dirty="0"/>
              <a:t>You can view a raw image file’s contents with any hexadecimal editor</a:t>
            </a:r>
          </a:p>
          <a:p>
            <a:pPr lvl="1" eaLnBrk="1" hangingPunct="1"/>
            <a:r>
              <a:rPr lang="en-US" altLang="en-US" sz="1200" dirty="0"/>
              <a:t>Creating smaller segmented files is a typical feature in vendor acquisition tools</a:t>
            </a:r>
          </a:p>
          <a:p>
            <a:pPr lvl="1" eaLnBrk="1" hangingPunct="1"/>
            <a:r>
              <a:rPr lang="en-US" altLang="en-US" sz="1200" dirty="0"/>
              <a:t>Remote acquisition of files is common in larger organizations</a:t>
            </a:r>
          </a:p>
          <a:p>
            <a:pPr lvl="2" eaLnBrk="1" hangingPunct="1"/>
            <a:r>
              <a:rPr lang="en-US" altLang="en-US" sz="1200" dirty="0"/>
              <a:t>Popular tools, such as </a:t>
            </a:r>
            <a:r>
              <a:rPr lang="en-US" altLang="en-US" sz="1200" dirty="0" err="1"/>
              <a:t>AccessData</a:t>
            </a:r>
            <a:r>
              <a:rPr lang="en-US" altLang="en-US" sz="1200" dirty="0"/>
              <a:t> and EnCase, can do remote acquisitions of forensics drive images on a network</a:t>
            </a:r>
          </a:p>
          <a:p>
            <a:pPr lvl="1" eaLnBrk="1" hangingPunct="1"/>
            <a:endParaRPr lang="en-US" altLang="en-US" sz="1200" dirty="0"/>
          </a:p>
          <a:p>
            <a:pPr lvl="1" eaLnBrk="1" hangingPunct="1"/>
            <a:endParaRPr lang="en-US" altLang="en-US" sz="1200" dirty="0"/>
          </a:p>
          <a:p>
            <a:pPr lvl="1" eaLnBrk="1" hangingPunct="1"/>
            <a:endParaRPr lang="en-US" altLang="en-US" sz="1200" dirty="0"/>
          </a:p>
        </p:txBody>
      </p:sp>
      <p:sp>
        <p:nvSpPr>
          <p:cNvPr id="12291" name="Rectangle 2">
            <a:extLst>
              <a:ext uri="{FF2B5EF4-FFF2-40B4-BE49-F238E27FC236}">
                <a16:creationId xmlns:a16="http://schemas.microsoft.com/office/drawing/2014/main" id="{1B0F4CBF-2DDF-D146-9A91-E2F872D6A74B}"/>
              </a:ext>
            </a:extLst>
          </p:cNvPr>
          <p:cNvSpPr>
            <a:spLocks noGrp="1" noChangeArrowheads="1"/>
          </p:cNvSpPr>
          <p:nvPr>
            <p:ph type="title"/>
          </p:nvPr>
        </p:nvSpPr>
        <p:spPr>
          <a:xfrm>
            <a:off x="762000" y="83934"/>
            <a:ext cx="8026400" cy="941796"/>
          </a:xfrm>
        </p:spPr>
        <p:txBody>
          <a:bodyPr/>
          <a:lstStyle/>
          <a:p>
            <a:pPr eaLnBrk="1" hangingPunct="1"/>
            <a:r>
              <a:rPr lang="en-US" altLang="en-US" dirty="0"/>
              <a:t>Tasks Performed by Digital Forensics Tools (2 of 11)</a:t>
            </a:r>
          </a:p>
        </p:txBody>
      </p:sp>
      <p:sp>
        <p:nvSpPr>
          <p:cNvPr id="4" name="Footer Placeholder 3">
            <a:extLst>
              <a:ext uri="{FF2B5EF4-FFF2-40B4-BE49-F238E27FC236}">
                <a16:creationId xmlns:a16="http://schemas.microsoft.com/office/drawing/2014/main" id="{73E6D614-3E83-824F-9AC6-D5A99398B0F8}"/>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pic>
        <p:nvPicPr>
          <p:cNvPr id="5" name="Content Placeholder 2" descr="The screenshot shows winhex- 20150430, underscore, 163913, dot j p g window. The window shows a table which lists offset, columns 1 to 9, a to f, 10 to 19 and 1 a, 1 b, 1 c, 1 d, 1 e, and 1 f.">
            <a:extLst>
              <a:ext uri="{FF2B5EF4-FFF2-40B4-BE49-F238E27FC236}">
                <a16:creationId xmlns:a16="http://schemas.microsoft.com/office/drawing/2014/main" id="{CD562F7E-C43C-459B-BED3-B033C5FB81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380746" y="1600200"/>
            <a:ext cx="4741069"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D6627A20-74D8-9645-87C0-19CD3F2391D7}"/>
              </a:ext>
            </a:extLst>
          </p:cNvPr>
          <p:cNvSpPr>
            <a:spLocks noGrp="1" noChangeArrowheads="1"/>
          </p:cNvSpPr>
          <p:nvPr>
            <p:ph idx="1"/>
          </p:nvPr>
        </p:nvSpPr>
        <p:spPr>
          <a:xfrm>
            <a:off x="373062" y="1174906"/>
            <a:ext cx="8415338" cy="5349157"/>
          </a:xfrm>
        </p:spPr>
        <p:txBody>
          <a:bodyPr/>
          <a:lstStyle/>
          <a:p>
            <a:pPr eaLnBrk="1" hangingPunct="1"/>
            <a:r>
              <a:rPr lang="en-US" altLang="en-US" sz="1600" dirty="0"/>
              <a:t>Validation and Verification</a:t>
            </a:r>
          </a:p>
          <a:p>
            <a:pPr lvl="1" eaLnBrk="1" hangingPunct="1"/>
            <a:r>
              <a:rPr lang="en-US" altLang="en-US" sz="1400" b="1" dirty="0"/>
              <a:t>Validation</a:t>
            </a:r>
          </a:p>
          <a:p>
            <a:pPr lvl="2" eaLnBrk="1" hangingPunct="1"/>
            <a:r>
              <a:rPr lang="en-US" altLang="en-US" sz="1400" dirty="0"/>
              <a:t>A way to confirm that a tool is functioning as intended</a:t>
            </a:r>
          </a:p>
          <a:p>
            <a:pPr lvl="1" eaLnBrk="1" hangingPunct="1"/>
            <a:r>
              <a:rPr lang="en-US" altLang="en-US" sz="1400" b="1" dirty="0"/>
              <a:t>Verification</a:t>
            </a:r>
            <a:endParaRPr lang="en-US" altLang="en-US" sz="1400" dirty="0"/>
          </a:p>
          <a:p>
            <a:pPr lvl="2" eaLnBrk="1" hangingPunct="1"/>
            <a:r>
              <a:rPr lang="en-US" altLang="en-US" sz="1400" b="1" dirty="0"/>
              <a:t>Proves that two sets of data are identical by calculating hash values or using another similar method</a:t>
            </a:r>
          </a:p>
          <a:p>
            <a:pPr lvl="2" eaLnBrk="1" hangingPunct="1"/>
            <a:r>
              <a:rPr lang="en-US" altLang="en-US" sz="1400" dirty="0"/>
              <a:t>A related process is filtering, which involves sorting and searching through investigation findings to separate good data and suspicious data</a:t>
            </a:r>
          </a:p>
          <a:p>
            <a:pPr lvl="1" eaLnBrk="1" hangingPunct="1"/>
            <a:r>
              <a:rPr lang="en-US" altLang="en-US" sz="1400" dirty="0"/>
              <a:t>Subfunctions</a:t>
            </a:r>
          </a:p>
          <a:p>
            <a:pPr lvl="2" eaLnBrk="1" hangingPunct="1"/>
            <a:r>
              <a:rPr lang="en-US" altLang="en-US" sz="1400" dirty="0"/>
              <a:t>Hashing</a:t>
            </a:r>
          </a:p>
          <a:p>
            <a:pPr lvl="3" eaLnBrk="1" hangingPunct="1"/>
            <a:r>
              <a:rPr lang="en-US" altLang="en-US" dirty="0"/>
              <a:t>CRC-32, MD5, SHA-1 (Secure Hash Algorithms)</a:t>
            </a:r>
          </a:p>
          <a:p>
            <a:pPr lvl="2" eaLnBrk="1" hangingPunct="1"/>
            <a:r>
              <a:rPr lang="en-US" altLang="en-US" sz="1400" dirty="0"/>
              <a:t>Filtering</a:t>
            </a:r>
          </a:p>
          <a:p>
            <a:pPr lvl="3" eaLnBrk="1" hangingPunct="1"/>
            <a:r>
              <a:rPr lang="en-US" altLang="en-US" dirty="0"/>
              <a:t>Based on hash value sets</a:t>
            </a:r>
          </a:p>
          <a:p>
            <a:pPr lvl="2" eaLnBrk="1" hangingPunct="1"/>
            <a:r>
              <a:rPr lang="en-US" altLang="en-US" sz="1400" dirty="0"/>
              <a:t>Analyzing file headers</a:t>
            </a:r>
          </a:p>
          <a:p>
            <a:pPr lvl="3" eaLnBrk="1" hangingPunct="1"/>
            <a:r>
              <a:rPr lang="en-US" altLang="en-US" dirty="0"/>
              <a:t>Discriminate files based on their types</a:t>
            </a:r>
          </a:p>
          <a:p>
            <a:pPr lvl="1" eaLnBrk="1" hangingPunct="1"/>
            <a:r>
              <a:rPr lang="en-US" altLang="en-US" sz="1400" b="1" dirty="0"/>
              <a:t>National Software Reference Library </a:t>
            </a:r>
            <a:r>
              <a:rPr lang="en-US" altLang="en-US" sz="1400" dirty="0"/>
              <a:t>(</a:t>
            </a:r>
            <a:r>
              <a:rPr lang="en-US" altLang="en-US" sz="1400" b="1" dirty="0"/>
              <a:t>NSRL</a:t>
            </a:r>
            <a:r>
              <a:rPr lang="en-US" altLang="en-US" sz="1400" dirty="0"/>
              <a:t>) has compiled a list of known file hashes</a:t>
            </a:r>
          </a:p>
          <a:p>
            <a:pPr lvl="2" eaLnBrk="1" hangingPunct="1"/>
            <a:r>
              <a:rPr lang="en-US" altLang="en-US" sz="1400" dirty="0"/>
              <a:t>For a variety of OSs, applications, and images</a:t>
            </a:r>
          </a:p>
          <a:p>
            <a:pPr lvl="1" eaLnBrk="1" hangingPunct="1"/>
            <a:r>
              <a:rPr lang="en-US" altLang="en-US" sz="1400" dirty="0"/>
              <a:t>Many computer forensics programs include a list of common header values</a:t>
            </a:r>
          </a:p>
          <a:p>
            <a:pPr lvl="2" eaLnBrk="1" hangingPunct="1"/>
            <a:r>
              <a:rPr lang="en-US" altLang="en-US" sz="1400" dirty="0"/>
              <a:t>With this information, you can see whether a file extension is incorrect for the file type</a:t>
            </a:r>
          </a:p>
          <a:p>
            <a:pPr lvl="1" eaLnBrk="1" hangingPunct="1"/>
            <a:r>
              <a:rPr lang="en-US" altLang="en-US" sz="1400" dirty="0"/>
              <a:t>Most forensics tools can identify header values</a:t>
            </a:r>
          </a:p>
          <a:p>
            <a:pPr lvl="2" eaLnBrk="1" hangingPunct="1"/>
            <a:endParaRPr lang="en-US" altLang="en-US" sz="1400" dirty="0"/>
          </a:p>
          <a:p>
            <a:pPr lvl="2" eaLnBrk="1" hangingPunct="1"/>
            <a:endParaRPr lang="en-US" altLang="en-US" sz="1400" dirty="0"/>
          </a:p>
        </p:txBody>
      </p:sp>
      <p:sp>
        <p:nvSpPr>
          <p:cNvPr id="16387" name="Rectangle 2">
            <a:extLst>
              <a:ext uri="{FF2B5EF4-FFF2-40B4-BE49-F238E27FC236}">
                <a16:creationId xmlns:a16="http://schemas.microsoft.com/office/drawing/2014/main" id="{C8E1F137-5A52-4047-A4BD-41734AA6D5ED}"/>
              </a:ext>
            </a:extLst>
          </p:cNvPr>
          <p:cNvSpPr>
            <a:spLocks noGrp="1" noChangeArrowheads="1"/>
          </p:cNvSpPr>
          <p:nvPr>
            <p:ph type="title"/>
          </p:nvPr>
        </p:nvSpPr>
        <p:spPr>
          <a:xfrm>
            <a:off x="762000" y="83934"/>
            <a:ext cx="8026400" cy="941796"/>
          </a:xfrm>
        </p:spPr>
        <p:txBody>
          <a:bodyPr/>
          <a:lstStyle/>
          <a:p>
            <a:pPr eaLnBrk="1" hangingPunct="1"/>
            <a:r>
              <a:rPr lang="en-US" altLang="en-US" dirty="0"/>
              <a:t>Tasks Performed by Digital Forensics Tools (3 of 11) </a:t>
            </a:r>
          </a:p>
        </p:txBody>
      </p:sp>
      <p:sp>
        <p:nvSpPr>
          <p:cNvPr id="4" name="Footer Placeholder 3">
            <a:extLst>
              <a:ext uri="{FF2B5EF4-FFF2-40B4-BE49-F238E27FC236}">
                <a16:creationId xmlns:a16="http://schemas.microsoft.com/office/drawing/2014/main" id="{F5FD2D1D-5EE8-C149-9A59-0E7B87E4E172}"/>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winhex window. The right pane shows a table which lists offset, columns 1 to 9, and from a to f. The data interpreter is at the bottom right of the right pane.">
            <a:extLst>
              <a:ext uri="{FF2B5EF4-FFF2-40B4-BE49-F238E27FC236}">
                <a16:creationId xmlns:a16="http://schemas.microsoft.com/office/drawing/2014/main" id="{523481D6-740E-0346-963C-9D77AA3F778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60300" y="1306034"/>
            <a:ext cx="6829800" cy="4992262"/>
          </a:xfrm>
        </p:spPr>
      </p:pic>
      <p:sp>
        <p:nvSpPr>
          <p:cNvPr id="20483" name="Rectangle 2">
            <a:extLst>
              <a:ext uri="{FF2B5EF4-FFF2-40B4-BE49-F238E27FC236}">
                <a16:creationId xmlns:a16="http://schemas.microsoft.com/office/drawing/2014/main" id="{19FE635A-9C6B-9A41-BC39-7A375EB0EDB9}"/>
              </a:ext>
            </a:extLst>
          </p:cNvPr>
          <p:cNvSpPr>
            <a:spLocks noGrp="1" noChangeArrowheads="1"/>
          </p:cNvSpPr>
          <p:nvPr>
            <p:ph type="title"/>
          </p:nvPr>
        </p:nvSpPr>
        <p:spPr>
          <a:xfrm>
            <a:off x="762000" y="83934"/>
            <a:ext cx="8026400" cy="941796"/>
          </a:xfrm>
        </p:spPr>
        <p:txBody>
          <a:bodyPr/>
          <a:lstStyle/>
          <a:p>
            <a:pPr eaLnBrk="1" hangingPunct="1"/>
            <a:r>
              <a:rPr lang="en-US" altLang="en-US" dirty="0"/>
              <a:t>Tasks Performed by Digital Forensics Tools (4 of 11)</a:t>
            </a:r>
          </a:p>
        </p:txBody>
      </p:sp>
      <p:sp>
        <p:nvSpPr>
          <p:cNvPr id="4" name="Footer Placeholder 3">
            <a:extLst>
              <a:ext uri="{FF2B5EF4-FFF2-40B4-BE49-F238E27FC236}">
                <a16:creationId xmlns:a16="http://schemas.microsoft.com/office/drawing/2014/main" id="{E3C2D335-0953-9E40-A0A2-308A0B3A4694}"/>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he Microsoft word dialog box displays the text which reads, the file file, underscore filter, dot d o c x cannot be opened because there are problems with the contents. The ok button is selected.">
            <a:extLst>
              <a:ext uri="{FF2B5EF4-FFF2-40B4-BE49-F238E27FC236}">
                <a16:creationId xmlns:a16="http://schemas.microsoft.com/office/drawing/2014/main" id="{569FA773-6603-494C-92D9-6FF0803846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10090" y="2160588"/>
            <a:ext cx="5125408" cy="1878012"/>
          </a:xfrm>
        </p:spPr>
      </p:pic>
      <p:sp>
        <p:nvSpPr>
          <p:cNvPr id="21507" name="Rectangle 2">
            <a:extLst>
              <a:ext uri="{FF2B5EF4-FFF2-40B4-BE49-F238E27FC236}">
                <a16:creationId xmlns:a16="http://schemas.microsoft.com/office/drawing/2014/main" id="{2B42D2D2-8624-B44F-850C-3600CE0B09F8}"/>
              </a:ext>
            </a:extLst>
          </p:cNvPr>
          <p:cNvSpPr>
            <a:spLocks noGrp="1" noChangeArrowheads="1"/>
          </p:cNvSpPr>
          <p:nvPr>
            <p:ph type="title"/>
          </p:nvPr>
        </p:nvSpPr>
        <p:spPr>
          <a:xfrm>
            <a:off x="762000" y="81394"/>
            <a:ext cx="8026400" cy="945965"/>
          </a:xfrm>
        </p:spPr>
        <p:txBody>
          <a:bodyPr/>
          <a:lstStyle/>
          <a:p>
            <a:r>
              <a:rPr lang="en-US" altLang="en-US" dirty="0"/>
              <a:t>Tasks Performed by Digital Forensics Tools (5 of 11)</a:t>
            </a:r>
          </a:p>
        </p:txBody>
      </p:sp>
      <p:sp>
        <p:nvSpPr>
          <p:cNvPr id="4" name="Footer Placeholder 3">
            <a:extLst>
              <a:ext uri="{FF2B5EF4-FFF2-40B4-BE49-F238E27FC236}">
                <a16:creationId xmlns:a16="http://schemas.microsoft.com/office/drawing/2014/main" id="{F07B7A42-66F2-204E-B730-0218777BAF13}"/>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15876</TotalTime>
  <Words>3635</Words>
  <Application>Microsoft Office PowerPoint</Application>
  <PresentationFormat>On-screen Show (4:3)</PresentationFormat>
  <Paragraphs>364</Paragraphs>
  <Slides>33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Caladea-Regular</vt:lpstr>
      <vt:lpstr>Calibri</vt:lpstr>
      <vt:lpstr>Calibri Light</vt:lpstr>
      <vt:lpstr>Times New Roman</vt:lpstr>
      <vt:lpstr>Office Theme</vt:lpstr>
      <vt:lpstr>Guide to Computer Forensics  and Investigations Sixth Edition  Chapter 6 </vt:lpstr>
      <vt:lpstr>Objectives</vt:lpstr>
      <vt:lpstr>Evaluating Digital Forensics Tool Needs </vt:lpstr>
      <vt:lpstr>Types of Digital Forensics Tools</vt:lpstr>
      <vt:lpstr>Tasks Performed by Digital Forensics Tools (1 of 11)</vt:lpstr>
      <vt:lpstr>Tasks Performed by Digital Forensics Tools (2 of 11)</vt:lpstr>
      <vt:lpstr>Tasks Performed by Digital Forensics Tools (3 of 11) </vt:lpstr>
      <vt:lpstr>Tasks Performed by Digital Forensics Tools (4 of 11)</vt:lpstr>
      <vt:lpstr>Tasks Performed by Digital Forensics Tools (5 of 11)</vt:lpstr>
      <vt:lpstr>Tasks Performed by Digital Forensics Tools (6 of 11)</vt:lpstr>
      <vt:lpstr>Tasks Performed by Digital Forensics Tools (7 of 11)</vt:lpstr>
      <vt:lpstr>Tasks Performed by Digital Forensics Tools (8 of 11)</vt:lpstr>
      <vt:lpstr>Tasks Performed by Digital Forensics Tools (9 of 11)</vt:lpstr>
      <vt:lpstr>Tasks Performed by Digital Forensics Tools (10 of 11)</vt:lpstr>
      <vt:lpstr>Tasks Performed by Digital Forensics Tools (11 of 11)</vt:lpstr>
      <vt:lpstr>Other Considerations for Tools</vt:lpstr>
      <vt:lpstr>Digital Forensics Software Tools</vt:lpstr>
      <vt:lpstr>Command-line Forensics Tools</vt:lpstr>
      <vt:lpstr>Linux Forensics Tools (1 of 2)</vt:lpstr>
      <vt:lpstr>Linux Forensics Tools (2 of 2)</vt:lpstr>
      <vt:lpstr>Other GUI Forensics Tools</vt:lpstr>
      <vt:lpstr>Digital Forensics Hardware Tools</vt:lpstr>
      <vt:lpstr>Forensic Workstations (1 of 2)</vt:lpstr>
      <vt:lpstr>Forensic Workstations (2 of 2) </vt:lpstr>
      <vt:lpstr>Using a Write-Blocker</vt:lpstr>
      <vt:lpstr>Recommendations for a Forensic Workstation</vt:lpstr>
      <vt:lpstr>Validating and Testing Forensic Software</vt:lpstr>
      <vt:lpstr>Using National Institute of Standards and Technology Tools (1 of 2)</vt:lpstr>
      <vt:lpstr>Using National Institute of Standards and Technology Tools (2 of 2)</vt:lpstr>
      <vt:lpstr>Using Validation Protocols (1 of 3)</vt:lpstr>
      <vt:lpstr>Using Validation Protocols (2 of 3)</vt:lpstr>
      <vt:lpstr>Using Validation Protocols (3 of 3)</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 to Computer Forensics  and Investigations Sixth Edition  Chapter 6 </dc:title>
  <dc:subject/>
  <dc:creator/>
  <cp:keywords/>
  <dc:description/>
  <cp:lastModifiedBy>iaz</cp:lastModifiedBy>
  <cp:revision>389</cp:revision>
  <dcterms:created xsi:type="dcterms:W3CDTF">2002-09-27T23:29:22Z</dcterms:created>
  <dcterms:modified xsi:type="dcterms:W3CDTF">2023-11-30T05:21:42Z</dcterms:modified>
  <cp:category/>
</cp:coreProperties>
</file>