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5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91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Jumping for J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Jumping for 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9200" y="990600"/>
            <a:ext cx="3557588" cy="15859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832100"/>
            <a:ext cx="3557588" cy="1212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3" name="Console.log displays discreetly to the debugger.…"/>
          <p:cNvSpPr/>
          <p:nvPr/>
        </p:nvSpPr>
        <p:spPr>
          <a:xfrm>
            <a:off x="331787" y="4300537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Console.log</a:t>
            </a:r>
            <a:r>
              <a:rPr b="0"/>
              <a:t> displays discreetly to the debugger.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</a:t>
            </a:r>
            <a:r>
              <a:rPr b="0"/>
              <a:t> displays a pop-up message to the user.</a:t>
            </a:r>
          </a:p>
        </p:txBody>
      </p:sp>
      <p:pic>
        <p:nvPicPr>
          <p:cNvPr id="114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762" y="2973387"/>
            <a:ext cx="4194176" cy="931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6862" y="1524000"/>
            <a:ext cx="4305301" cy="620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18" name="Confirm displays a True/False popup.…"/>
          <p:cNvSpPr/>
          <p:nvPr/>
        </p:nvSpPr>
        <p:spPr>
          <a:xfrm>
            <a:off x="331787" y="4727575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Confirm </a:t>
            </a:r>
            <a:r>
              <a:rPr b="0"/>
              <a:t>displays a True/False popup.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 </a:t>
            </a:r>
            <a:r>
              <a:rPr b="0"/>
              <a:t>displays a prompt with a text-box input. </a:t>
            </a:r>
          </a:p>
        </p:txBody>
      </p:sp>
      <p:pic>
        <p:nvPicPr>
          <p:cNvPr id="11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892175"/>
            <a:ext cx="3609975" cy="14493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1600" y="2451100"/>
            <a:ext cx="3711575" cy="1766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1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750" y="1290637"/>
            <a:ext cx="4110038" cy="654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5587" y="3046412"/>
            <a:ext cx="4545013" cy="62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25" name="How do we “write” text to the HTML itself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“write” text to the HTML itself?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2790825"/>
            <a:ext cx="6562725" cy="353377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Writing to HTML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Writing to HTML</a:t>
            </a:r>
          </a:p>
        </p:txBody>
      </p:sp>
      <p:sp>
        <p:nvSpPr>
          <p:cNvPr id="129" name="We can use JavaScript to directly write to the HTML page itself using document.write( ).…"/>
          <p:cNvSpPr/>
          <p:nvPr/>
        </p:nvSpPr>
        <p:spPr>
          <a:xfrm>
            <a:off x="142875" y="636587"/>
            <a:ext cx="8775700" cy="1808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We can use JavaScript to directly write to the HTML page itself using </a:t>
            </a:r>
            <a:r>
              <a:rPr b="1"/>
              <a:t>document.write( ).</a:t>
            </a:r>
          </a:p>
          <a:p>
            <a:pPr>
              <a:defRPr sz="2000"/>
            </a:pPr>
            <a:endParaRPr b="1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Later we will go over </a:t>
            </a:r>
            <a:r>
              <a:rPr i="1"/>
              <a:t>much</a:t>
            </a:r>
            <a:r>
              <a:t> more advanced approaches for writing HTML using JavaScript and jQuery.</a:t>
            </a:r>
          </a:p>
        </p:txBody>
      </p:sp>
      <p:sp>
        <p:nvSpPr>
          <p:cNvPr id="130" name="Test.html…"/>
          <p:cNvSpPr/>
          <p:nvPr/>
        </p:nvSpPr>
        <p:spPr>
          <a:xfrm>
            <a:off x="6477000" y="5359400"/>
            <a:ext cx="1671638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indent="228600">
              <a:defRPr sz="2000" b="1"/>
            </a:pPr>
            <a:r>
              <a:t>Test.html </a:t>
            </a:r>
          </a:p>
          <a:p>
            <a:pPr indent="228600">
              <a:defRPr sz="2000" b="1"/>
            </a:pPr>
            <a:r>
              <a:t>(sublime)</a:t>
            </a:r>
          </a:p>
        </p:txBody>
      </p:sp>
      <p:pic>
        <p:nvPicPr>
          <p:cNvPr id="13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0" y="3429000"/>
            <a:ext cx="41052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2" name="Test.html (chrome)"/>
          <p:cNvSpPr/>
          <p:nvPr/>
        </p:nvSpPr>
        <p:spPr>
          <a:xfrm>
            <a:off x="6477000" y="3024187"/>
            <a:ext cx="312420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indent="228600">
              <a:defRPr sz="2000" b="1"/>
            </a:lvl1pPr>
          </a:lstStyle>
          <a:p>
            <a:r>
              <a:t>Test.html (chrome)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35" name="How do we check conditions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check conditions?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f/Else Statement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If/Else Statements</a:t>
            </a:r>
          </a:p>
        </p:txBody>
      </p:sp>
      <p:sp>
        <p:nvSpPr>
          <p:cNvPr id="138" name="If/Else statements are critical.…"/>
          <p:cNvSpPr/>
          <p:nvPr/>
        </p:nvSpPr>
        <p:spPr>
          <a:xfrm>
            <a:off x="152400" y="838200"/>
            <a:ext cx="8766175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If/Else statements are </a:t>
            </a:r>
            <a:r>
              <a:rPr u="sng"/>
              <a:t>critical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statement is composed of an </a:t>
            </a:r>
            <a:r>
              <a:rPr u="sng"/>
              <a:t>if, else-if, or else</a:t>
            </a:r>
            <a:r>
              <a:t> (keyword), a </a:t>
            </a:r>
            <a:r>
              <a:rPr u="sng"/>
              <a:t>condition</a:t>
            </a:r>
            <a:r>
              <a:t>, and the resulting code in { } </a:t>
            </a:r>
            <a:r>
              <a:rPr u="sng"/>
              <a:t>curly brackets</a:t>
            </a:r>
            <a:r>
              <a:t>.</a:t>
            </a:r>
          </a:p>
        </p:txBody>
      </p:sp>
      <p:pic>
        <p:nvPicPr>
          <p:cNvPr id="13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3200400"/>
            <a:ext cx="8648700" cy="250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Please… Don’t Pick Me.</a:t>
            </a:r>
          </a:p>
        </p:txBody>
      </p:sp>
      <p:sp>
        <p:nvSpPr>
          <p:cNvPr id="142" name="What is an array?"/>
          <p:cNvSpPr/>
          <p:nvPr/>
        </p:nvSpPr>
        <p:spPr>
          <a:xfrm>
            <a:off x="304800" y="2881394"/>
            <a:ext cx="853440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What is an array?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asic Array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Arrays </a:t>
            </a:r>
          </a:p>
        </p:txBody>
      </p:sp>
      <p:sp>
        <p:nvSpPr>
          <p:cNvPr id="145" name="Arrays are a type of variable that are collections.…"/>
          <p:cNvSpPr/>
          <p:nvPr/>
        </p:nvSpPr>
        <p:spPr>
          <a:xfrm>
            <a:off x="450850" y="866775"/>
            <a:ext cx="8583613" cy="3280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Arrays are a type of variable that are </a:t>
            </a:r>
            <a:r>
              <a:rPr u="sng"/>
              <a:t>collections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These collections can be made up of </a:t>
            </a:r>
            <a:r>
              <a:rPr u="sng"/>
              <a:t>strings</a:t>
            </a:r>
            <a:r>
              <a:t>, </a:t>
            </a:r>
            <a:r>
              <a:rPr u="sng"/>
              <a:t>numbers</a:t>
            </a:r>
            <a:r>
              <a:t>, </a:t>
            </a:r>
            <a:r>
              <a:rPr u="sng"/>
              <a:t>booleans</a:t>
            </a:r>
            <a:r>
              <a:t>, other </a:t>
            </a:r>
            <a:r>
              <a:rPr u="sng"/>
              <a:t>arrays</a:t>
            </a:r>
            <a:r>
              <a:t>, </a:t>
            </a:r>
            <a:r>
              <a:rPr u="sng"/>
              <a:t>objects</a:t>
            </a:r>
            <a:r>
              <a:t>, anything.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</a:t>
            </a:r>
            <a:r>
              <a:rPr u="sng"/>
              <a:t>element</a:t>
            </a:r>
            <a:r>
              <a:t> of the array is marked by an </a:t>
            </a:r>
            <a:r>
              <a:rPr u="sng"/>
              <a:t>index</a:t>
            </a:r>
            <a:r>
              <a:t>. Indexes always start with 0.</a:t>
            </a:r>
          </a:p>
          <a:p>
            <a:pPr marL="455612" indent="-225425">
              <a:defRPr sz="2400"/>
            </a:pPr>
            <a:endParaRPr/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3886200"/>
            <a:ext cx="8858250" cy="206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ck Paper Scissor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PAUSE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5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unc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oday’s Clas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183" name="Code Dissection: Array Building…"/>
          <p:cNvSpPr/>
          <p:nvPr/>
        </p:nvSpPr>
        <p:spPr>
          <a:xfrm>
            <a:off x="304800" y="762000"/>
            <a:ext cx="8686800" cy="3784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Dissection: Array Building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Run the program </a:t>
            </a:r>
            <a:r>
              <a:rPr lang="en-US" dirty="0" smtClean="0"/>
              <a:t>from course materials folder</a:t>
            </a:r>
            <a:r>
              <a:rPr dirty="0" smtClean="0"/>
              <a:t>. </a:t>
            </a:r>
            <a:endParaRPr dirty="0"/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Then, with a partner, fill in the missing comments for each line of code. 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Make sure both of you can fully explain what each line means. 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Be prepared to share with the class.</a:t>
            </a:r>
          </a:p>
        </p:txBody>
      </p:sp>
      <p:sp>
        <p:nvSpPr>
          <p:cNvPr id="184" name="Activity: 25-LoopTV |  Suggested Time: 10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25-LoopTV 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emo Time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87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88" name="Instructor: Demo…"/>
            <p:cNvSpPr/>
            <p:nvPr/>
          </p:nvSpPr>
          <p:spPr>
            <a:xfrm>
              <a:off x="0" y="1260184"/>
              <a:ext cx="8534400" cy="90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(SuperHeroLogging_NoFunctions.html | 26-SuperHeroLogging)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ondo Repetitive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Mondo Repetitive…</a:t>
            </a:r>
          </a:p>
        </p:txBody>
      </p:sp>
      <p:sp>
        <p:nvSpPr>
          <p:cNvPr id="192" name="Who wants to maintain this??…"/>
          <p:cNvSpPr/>
          <p:nvPr/>
        </p:nvSpPr>
        <p:spPr>
          <a:xfrm>
            <a:off x="4800600" y="958367"/>
            <a:ext cx="4038600" cy="5065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6000" b="1"/>
            </a:pPr>
            <a:r>
              <a:t>Who wants to maintain this??</a:t>
            </a:r>
          </a:p>
          <a:p>
            <a:pPr>
              <a:defRPr sz="6000"/>
            </a:pPr>
            <a:endParaRPr/>
          </a:p>
          <a:p>
            <a:pPr>
              <a:defRPr sz="4200" b="1"/>
            </a:pPr>
            <a:r>
              <a:t>Hint</a:t>
            </a:r>
            <a:r>
              <a:rPr b="0"/>
              <a:t>: No one.</a:t>
            </a:r>
          </a:p>
        </p:txBody>
      </p:sp>
      <p:pic>
        <p:nvPicPr>
          <p:cNvPr id="19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" y="914400"/>
            <a:ext cx="4479925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mo Time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198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96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97" name="Instructor: Demo…"/>
            <p:cNvSpPr/>
            <p:nvPr/>
          </p:nvSpPr>
          <p:spPr>
            <a:xfrm>
              <a:off x="0" y="1260184"/>
              <a:ext cx="8534400" cy="90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(SuperHeroLogging_withFunctions.html | 26-SuperHeroLogging)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uch Better with Functions!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Much Better with Functions!</a:t>
            </a:r>
          </a:p>
        </p:txBody>
      </p:sp>
      <p:sp>
        <p:nvSpPr>
          <p:cNvPr id="201" name="Squeaky Clean Code.…"/>
          <p:cNvSpPr/>
          <p:nvPr/>
        </p:nvSpPr>
        <p:spPr>
          <a:xfrm>
            <a:off x="152400" y="4335662"/>
            <a:ext cx="8534400" cy="138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/>
            </a:pPr>
            <a:r>
              <a:t>Squeaky Clean Code.</a:t>
            </a:r>
          </a:p>
          <a:p>
            <a:pPr algn="ctr">
              <a:defRPr sz="3000"/>
            </a:pPr>
            <a:r>
              <a:t>Minimal repetition</a:t>
            </a:r>
          </a:p>
        </p:txBody>
      </p:sp>
      <p:pic>
        <p:nvPicPr>
          <p:cNvPr id="20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185862"/>
            <a:ext cx="8769350" cy="2509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5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206" name="Code Creation: Function Building…"/>
          <p:cNvSpPr/>
          <p:nvPr/>
        </p:nvSpPr>
        <p:spPr>
          <a:xfrm>
            <a:off x="304800" y="762000"/>
            <a:ext cx="8686800" cy="3784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 Function Building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Working in pairs and using the starter file </a:t>
            </a:r>
            <a:r>
              <a:rPr lang="en-US" dirty="0" smtClean="0"/>
              <a:t>from course materials-fill </a:t>
            </a:r>
            <a:r>
              <a:rPr dirty="0" smtClean="0"/>
              <a:t>in </a:t>
            </a:r>
            <a:r>
              <a:rPr dirty="0"/>
              <a:t>the missing </a:t>
            </a:r>
            <a:r>
              <a:rPr b="1" dirty="0"/>
              <a:t>functions</a:t>
            </a:r>
            <a:r>
              <a:rPr dirty="0"/>
              <a:t> and </a:t>
            </a:r>
            <a:r>
              <a:rPr b="1" dirty="0"/>
              <a:t>function calls.</a:t>
            </a:r>
          </a:p>
          <a:p>
            <a:pPr>
              <a:defRPr sz="2400"/>
            </a:pPr>
            <a:endParaRPr b="1"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Note: Try to finish all four functions if you can, but don’t be distressed if you only get 1 or 2. The important thing is that you get at least one function fully done.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rPr dirty="0"/>
              <a:t>HINT:</a:t>
            </a:r>
            <a:r>
              <a:rPr b="0" dirty="0"/>
              <a:t> Look back to the previous example if you need help. </a:t>
            </a:r>
          </a:p>
        </p:txBody>
      </p:sp>
      <p:sp>
        <p:nvSpPr>
          <p:cNvPr id="207" name="Activity: 27-MyFirstFunctions |  Suggested Time: 20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27</a:t>
            </a:r>
            <a:r>
              <a:rPr b="0"/>
              <a:t>-MyFirstFunctions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ap Activity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Recap Activity</a:t>
            </a:r>
          </a:p>
        </p:txBody>
      </p:sp>
      <p:sp>
        <p:nvSpPr>
          <p:cNvPr id="215" name="Time Permitting"/>
          <p:cNvSpPr/>
          <p:nvPr/>
        </p:nvSpPr>
        <p:spPr>
          <a:xfrm>
            <a:off x="390525" y="4005009"/>
            <a:ext cx="822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r>
              <a:t>Time Permitting</a:t>
            </a: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iv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Objectives</a:t>
            </a:r>
          </a:p>
        </p:txBody>
      </p:sp>
      <p:sp>
        <p:nvSpPr>
          <p:cNvPr id="89" name="In today’s class we’ll be covering:…"/>
          <p:cNvSpPr/>
          <p:nvPr/>
        </p:nvSpPr>
        <p:spPr>
          <a:xfrm>
            <a:off x="304800" y="762000"/>
            <a:ext cx="8740775" cy="286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400"/>
              </a:spcBef>
              <a:defRPr sz="2200" b="1" u="sng"/>
            </a:pPr>
            <a:r>
              <a:rPr dirty="0"/>
              <a:t>In today’s class we’ll be covering: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The Art of Pseudo-Coding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Building Rock-Paper </a:t>
            </a:r>
            <a:r>
              <a:rPr dirty="0" smtClean="0"/>
              <a:t>Scissors</a:t>
            </a:r>
            <a:endParaRPr lang="en-US" dirty="0" smtClean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endParaRPr lang="en-US"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 smtClean="0"/>
              <a:t>JavaScript </a:t>
            </a:r>
            <a:r>
              <a:rPr dirty="0"/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asics Recap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Basics Recap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eep Philosoph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Deep Philosophy</a:t>
            </a:r>
          </a:p>
        </p:txBody>
      </p:sp>
      <p:sp>
        <p:nvSpPr>
          <p:cNvPr id="94" name="What is JavaScript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JavaScript?</a:t>
            </a:r>
          </a:p>
          <a:p>
            <a:pPr algn="ctr">
              <a:defRPr sz="4700" i="1"/>
            </a:pPr>
            <a:r>
              <a:t>(And what is it used for?)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JavaScript Definition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JavaScript Definitions</a:t>
            </a:r>
          </a:p>
        </p:txBody>
      </p:sp>
      <p:sp>
        <p:nvSpPr>
          <p:cNvPr id="97" name="JavaScript is the third of the three fundamental programming languages of the modern web (along with HTML, CSS)…"/>
          <p:cNvSpPr/>
          <p:nvPr/>
        </p:nvSpPr>
        <p:spPr>
          <a:xfrm>
            <a:off x="331787" y="838200"/>
            <a:ext cx="8736013" cy="2924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JavaScript</a:t>
            </a:r>
            <a:r>
              <a:rPr b="0"/>
              <a:t> is the third of the three fundamental programming languages of the modern web (along with HTML, CSS)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JavaScript allows developers to create </a:t>
            </a:r>
            <a:r>
              <a:rPr b="1"/>
              <a:t>dynamic </a:t>
            </a:r>
            <a:r>
              <a:t>web applications capable of taking in user inputs, changing what’s displayed to users, animating elements, and much more.</a:t>
            </a:r>
          </a:p>
        </p:txBody>
      </p:sp>
      <p:pic>
        <p:nvPicPr>
          <p:cNvPr id="9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3800475"/>
            <a:ext cx="2098675" cy="2098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1" name="What is a Variable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a Variable?</a:t>
            </a:r>
          </a:p>
          <a:p>
            <a:pPr algn="ctr">
              <a:defRPr sz="4700" i="1"/>
            </a:pPr>
            <a:r>
              <a:t>(And how do we declare one?)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04" name="Variables are the nouns of programming.…"/>
          <p:cNvSpPr/>
          <p:nvPr/>
        </p:nvSpPr>
        <p:spPr>
          <a:xfrm>
            <a:off x="450850" y="1066800"/>
            <a:ext cx="8583613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Variables are the </a:t>
            </a:r>
            <a:r>
              <a:rPr u="sng"/>
              <a:t>nouns</a:t>
            </a:r>
            <a:r>
              <a:t> of programming.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“things” (Numbers, Strings, Booleans, etc.)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composed of </a:t>
            </a:r>
            <a:r>
              <a:rPr u="sng"/>
              <a:t>variable names</a:t>
            </a:r>
            <a:r>
              <a:t> and </a:t>
            </a:r>
            <a:r>
              <a:rPr u="sng"/>
              <a:t>values</a:t>
            </a:r>
          </a:p>
        </p:txBody>
      </p:sp>
      <p:pic>
        <p:nvPicPr>
          <p:cNvPr id="10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3505200"/>
            <a:ext cx="7861300" cy="2216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8" name="What is meant by console.log?…"/>
          <p:cNvSpPr/>
          <p:nvPr/>
        </p:nvSpPr>
        <p:spPr>
          <a:xfrm>
            <a:off x="304800" y="1942543"/>
            <a:ext cx="8534400" cy="2820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meant by console.log?</a:t>
            </a:r>
          </a:p>
          <a:p>
            <a:pPr algn="ctr">
              <a:defRPr sz="3400" i="1"/>
            </a:pPr>
            <a:r>
              <a:t>(And how does it differ from an alert, prompt, or confirm?)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574</Words>
  <Application>Microsoft Macintosh PowerPoint</Application>
  <PresentationFormat>On-screen Show (4:3)</PresentationFormat>
  <Paragraphs>100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Taylor Blanche</cp:lastModifiedBy>
  <cp:revision>6</cp:revision>
  <dcterms:modified xsi:type="dcterms:W3CDTF">2017-07-25T14:29:01Z</dcterms:modified>
</cp:coreProperties>
</file>