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10"/>
  </p:normalViewPr>
  <p:slideViewPr>
    <p:cSldViewPr snapToGrid="0">
      <p:cViewPr varScale="1">
        <p:scale>
          <a:sx n="96" d="100"/>
          <a:sy n="96" d="100"/>
        </p:scale>
        <p:origin x="2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0887-1EEC-761A-F48C-7CBEC55B15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2C464-6E6D-9188-C265-FAFA572BC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A43AB-B17C-B58F-518B-89B46A479D26}"/>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FBBB96E7-24D9-A362-F20C-8B539518F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EF7C7-C754-D234-7A99-DA8FD92111C6}"/>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161744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670E-6C25-F851-61FB-4074AAEECB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2095C9-933A-DF73-77DB-D5C8996F9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3B639-08AB-0ABD-0EDF-48E278C132AE}"/>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BC0FEE2D-7938-E1A7-31E3-2DF2B9D5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6FC7A-3F68-D8CF-CD02-FEF12105BB77}"/>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11307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77106-2FA8-29FC-8BDA-A7AEC36CC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8CE229-FE41-D109-AB01-82A6D7984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E2010-0CB8-64F6-38AF-3518173A4DF7}"/>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C18D6A3C-37C5-1D2B-46B7-15BA184F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2624A-84E2-51DC-6296-12935BE39A95}"/>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371600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FDD-24B5-D11D-1F6A-77C0ADDDE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02DF4-2A54-1EA2-5631-3A13964DF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E8ED5-E82F-AF60-B3D4-C709FE3B0CC2}"/>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40F807FC-309D-F9F6-B9D2-2B8FEDA29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533FA-22F1-ADEA-296D-C0624957DC75}"/>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132335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A9BF-EE5F-7527-5CA7-FD4083CEF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056CE3-F6E3-9AB8-CF6C-7844F5BC0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D43CE-8949-EA31-E2AD-7B393D5B5285}"/>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CC464EB4-C6F5-964F-20A2-B5FA01807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F5168-EF86-B0AB-132E-C7D21BCE3D83}"/>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286057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74B4-18A9-3F66-691A-584AC1E75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FEFD9-20EB-86A1-954F-DE03770E1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3CA4-DFCF-F45F-1C0D-E03E1DC11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F9572A-B3FC-C725-72D4-64C5631C2E9E}"/>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6" name="Footer Placeholder 5">
            <a:extLst>
              <a:ext uri="{FF2B5EF4-FFF2-40B4-BE49-F238E27FC236}">
                <a16:creationId xmlns:a16="http://schemas.microsoft.com/office/drawing/2014/main" id="{2C1BD56B-5FC3-ED7C-C642-06218F29D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73E45-8C4B-1852-988F-E48547E41115}"/>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51335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BC01-A97A-00F4-9A3A-5A58343B38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55DF0-E51C-0C7C-09DA-D5E3EB6E0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A4A4D-CBAB-3E33-5BEB-79031ECDC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F392-6EB7-7FBB-FFF3-BE9F11F7E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F370E-8F61-EB77-02DB-89A1F9B24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4AD498-2BAA-508E-9985-ED8E5424B179}"/>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8" name="Footer Placeholder 7">
            <a:extLst>
              <a:ext uri="{FF2B5EF4-FFF2-40B4-BE49-F238E27FC236}">
                <a16:creationId xmlns:a16="http://schemas.microsoft.com/office/drawing/2014/main" id="{2C658ED6-53D8-8F2B-F625-6B5AA3421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59D53-F267-F046-B39D-77DE10AA8605}"/>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4802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AD3C-0549-0DE3-F7A7-7DF36BB656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92A89-C09A-89F4-080D-E94BF0F68A37}"/>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4" name="Footer Placeholder 3">
            <a:extLst>
              <a:ext uri="{FF2B5EF4-FFF2-40B4-BE49-F238E27FC236}">
                <a16:creationId xmlns:a16="http://schemas.microsoft.com/office/drawing/2014/main" id="{C621D404-5F7D-2673-A5C2-927FF1323D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5CEA9F-F919-BA9F-9413-D3A56A7A00F4}"/>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407148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3D867-3A51-06E8-1DB9-6406C1AF12AC}"/>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3" name="Footer Placeholder 2">
            <a:extLst>
              <a:ext uri="{FF2B5EF4-FFF2-40B4-BE49-F238E27FC236}">
                <a16:creationId xmlns:a16="http://schemas.microsoft.com/office/drawing/2014/main" id="{2AFCA215-B089-3472-BB56-4C549D0BD7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10A17-9945-9613-6363-2A298FE148F5}"/>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121771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CEE-9CF0-DD8E-79F4-9089E95B5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EBC4E7-AF30-9AA1-04AB-9E2ACBE20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4B359-CA4E-C5CE-F553-D3BE8B0C7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0A238-2A1E-DAB8-4CE9-13DF59A65BF6}"/>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6" name="Footer Placeholder 5">
            <a:extLst>
              <a:ext uri="{FF2B5EF4-FFF2-40B4-BE49-F238E27FC236}">
                <a16:creationId xmlns:a16="http://schemas.microsoft.com/office/drawing/2014/main" id="{683F5E9D-7D10-F104-947E-E5C16DD3D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F51E7-FDAC-9CBC-6D07-17AEFD29BAD8}"/>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125561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1189-0B3C-6C5F-1151-3EEBA11FD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59E4B-88C3-8350-1D05-61301BD57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8DDB2-AF46-EE22-99F2-059520F6B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87E6B-AA75-DD5E-38D1-C1CF826C87A1}"/>
              </a:ext>
            </a:extLst>
          </p:cNvPr>
          <p:cNvSpPr>
            <a:spLocks noGrp="1"/>
          </p:cNvSpPr>
          <p:nvPr>
            <p:ph type="dt" sz="half" idx="10"/>
          </p:nvPr>
        </p:nvSpPr>
        <p:spPr/>
        <p:txBody>
          <a:bodyPr/>
          <a:lstStyle/>
          <a:p>
            <a:fld id="{B9261E76-0EAE-5C48-BDEA-0DBDAE6B61B1}" type="datetimeFigureOut">
              <a:rPr lang="en-US" smtClean="0"/>
              <a:t>1/19/24</a:t>
            </a:fld>
            <a:endParaRPr lang="en-US"/>
          </a:p>
        </p:txBody>
      </p:sp>
      <p:sp>
        <p:nvSpPr>
          <p:cNvPr id="6" name="Footer Placeholder 5">
            <a:extLst>
              <a:ext uri="{FF2B5EF4-FFF2-40B4-BE49-F238E27FC236}">
                <a16:creationId xmlns:a16="http://schemas.microsoft.com/office/drawing/2014/main" id="{C3D73DCB-8BDB-6743-FACF-2083305D5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E13CE-50D9-D34C-0C64-E157B992A7AE}"/>
              </a:ext>
            </a:extLst>
          </p:cNvPr>
          <p:cNvSpPr>
            <a:spLocks noGrp="1"/>
          </p:cNvSpPr>
          <p:nvPr>
            <p:ph type="sldNum" sz="quarter" idx="12"/>
          </p:nvPr>
        </p:nvSpPr>
        <p:spPr/>
        <p:txBody>
          <a:bodyPr/>
          <a:lstStyle/>
          <a:p>
            <a:fld id="{DDCA19AE-784D-EE47-99E4-EA1D4C469729}" type="slidenum">
              <a:rPr lang="en-US" smtClean="0"/>
              <a:t>‹#›</a:t>
            </a:fld>
            <a:endParaRPr lang="en-US"/>
          </a:p>
        </p:txBody>
      </p:sp>
    </p:spTree>
    <p:extLst>
      <p:ext uri="{BB962C8B-B14F-4D97-AF65-F5344CB8AC3E}">
        <p14:creationId xmlns:p14="http://schemas.microsoft.com/office/powerpoint/2010/main" val="310535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F5F9C-6B27-F142-D944-33FED327A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A9F994-2585-3FBB-678A-7C6FC1276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708AE-2B68-645A-A9DA-8244B12D3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61E76-0EAE-5C48-BDEA-0DBDAE6B61B1}" type="datetimeFigureOut">
              <a:rPr lang="en-US" smtClean="0"/>
              <a:t>1/19/24</a:t>
            </a:fld>
            <a:endParaRPr lang="en-US"/>
          </a:p>
        </p:txBody>
      </p:sp>
      <p:sp>
        <p:nvSpPr>
          <p:cNvPr id="5" name="Footer Placeholder 4">
            <a:extLst>
              <a:ext uri="{FF2B5EF4-FFF2-40B4-BE49-F238E27FC236}">
                <a16:creationId xmlns:a16="http://schemas.microsoft.com/office/drawing/2014/main" id="{E095DB34-C61A-7C71-F729-1BC2567AD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0579E-0BE1-D1A8-D20A-EEC7C26D1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A19AE-784D-EE47-99E4-EA1D4C469729}" type="slidenum">
              <a:rPr lang="en-US" smtClean="0"/>
              <a:t>‹#›</a:t>
            </a:fld>
            <a:endParaRPr lang="en-US"/>
          </a:p>
        </p:txBody>
      </p:sp>
    </p:spTree>
    <p:extLst>
      <p:ext uri="{BB962C8B-B14F-4D97-AF65-F5344CB8AC3E}">
        <p14:creationId xmlns:p14="http://schemas.microsoft.com/office/powerpoint/2010/main" val="71654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0CF968-6520-57CB-830B-6195C53D290C}"/>
              </a:ext>
            </a:extLst>
          </p:cNvPr>
          <p:cNvSpPr txBox="1"/>
          <p:nvPr/>
        </p:nvSpPr>
        <p:spPr>
          <a:xfrm>
            <a:off x="1996965" y="1297994"/>
            <a:ext cx="7620000" cy="2400657"/>
          </a:xfrm>
          <a:prstGeom prst="rect">
            <a:avLst/>
          </a:prstGeom>
          <a:noFill/>
        </p:spPr>
        <p:txBody>
          <a:bodyPr wrap="square">
            <a:spAutoFit/>
          </a:bodyPr>
          <a:lstStyle/>
          <a:p>
            <a:r>
              <a:rPr lang="en-US" sz="1500" dirty="0">
                <a:effectLst/>
                <a:latin typeface="Source Sans Pro" panose="020B0503030403020204" pitchFamily="34" charset="0"/>
                <a:ea typeface="Source Sans Pro" panose="020B0503030403020204" pitchFamily="34" charset="0"/>
              </a:rPr>
              <a:t>Most modern theories of decision making recognize the fact that decisions do not take place in a vacuum. Individual preferences and knowledge, along with situational variables can greatly impact the decision process. In order to facilitate our research on decision making we are interested in knowing certain factors about you, the decision maker. Specifically, we are interested in whether you actually take the time to read the directions; if not, then some of our manipulations that rely on changes in the instructions will be ineffective. So, in order to demonstrate that you have read the instructions, please ignore the sports items below, as well as the continue button. Instead, simply click on the title at the top of this screen (i.e., "sports participation") to proceed to the next screen.</a:t>
            </a:r>
          </a:p>
          <a:p>
            <a:r>
              <a:rPr lang="en-US" sz="1500" dirty="0">
                <a:effectLst/>
                <a:latin typeface="Source Sans Pro" panose="020B0503030403020204" pitchFamily="34" charset="0"/>
                <a:ea typeface="Source Sans Pro" panose="020B0503030403020204" pitchFamily="34" charset="0"/>
              </a:rPr>
              <a:t>Thank you very much.</a:t>
            </a:r>
          </a:p>
        </p:txBody>
      </p:sp>
      <p:sp>
        <p:nvSpPr>
          <p:cNvPr id="7" name="TextBox 6">
            <a:extLst>
              <a:ext uri="{FF2B5EF4-FFF2-40B4-BE49-F238E27FC236}">
                <a16:creationId xmlns:a16="http://schemas.microsoft.com/office/drawing/2014/main" id="{E9D116DA-DDE2-2B4A-DBE5-246DB04AC3CF}"/>
              </a:ext>
            </a:extLst>
          </p:cNvPr>
          <p:cNvSpPr txBox="1"/>
          <p:nvPr/>
        </p:nvSpPr>
        <p:spPr>
          <a:xfrm>
            <a:off x="2758965" y="760527"/>
            <a:ext cx="6096000" cy="400110"/>
          </a:xfrm>
          <a:prstGeom prst="rect">
            <a:avLst/>
          </a:prstGeom>
          <a:noFill/>
        </p:spPr>
        <p:txBody>
          <a:bodyPr wrap="square">
            <a:spAutoFit/>
          </a:bodyPr>
          <a:lstStyle/>
          <a:p>
            <a:pPr algn="ctr"/>
            <a:r>
              <a:rPr lang="en-US" sz="2000" dirty="0">
                <a:effectLst/>
                <a:latin typeface="Source Sans Pro" panose="020B0503030403020204" pitchFamily="34" charset="0"/>
                <a:ea typeface="Source Sans Pro" panose="020B0503030403020204" pitchFamily="34" charset="0"/>
              </a:rPr>
              <a:t>Sports Participation</a:t>
            </a:r>
          </a:p>
        </p:txBody>
      </p:sp>
      <p:sp>
        <p:nvSpPr>
          <p:cNvPr id="8" name="TextBox 7">
            <a:extLst>
              <a:ext uri="{FF2B5EF4-FFF2-40B4-BE49-F238E27FC236}">
                <a16:creationId xmlns:a16="http://schemas.microsoft.com/office/drawing/2014/main" id="{9D435A62-18F6-D44E-FCE8-7502D7828C89}"/>
              </a:ext>
            </a:extLst>
          </p:cNvPr>
          <p:cNvSpPr txBox="1"/>
          <p:nvPr/>
        </p:nvSpPr>
        <p:spPr>
          <a:xfrm>
            <a:off x="1996965" y="3961885"/>
            <a:ext cx="7620000" cy="584775"/>
          </a:xfrm>
          <a:prstGeom prst="rect">
            <a:avLst/>
          </a:prstGeom>
          <a:noFill/>
        </p:spPr>
        <p:txBody>
          <a:bodyPr wrap="square">
            <a:spAutoFit/>
          </a:bodyPr>
          <a:lstStyle/>
          <a:p>
            <a:pPr algn="ctr"/>
            <a:r>
              <a:rPr lang="en-US" sz="1600" dirty="0">
                <a:effectLst/>
                <a:latin typeface="Source Sans Pro" panose="020B0503030403020204" pitchFamily="34" charset="0"/>
                <a:ea typeface="Source Sans Pro" panose="020B0503030403020204" pitchFamily="34" charset="0"/>
              </a:rPr>
              <a:t>Which of these activities do you engage in regularly?</a:t>
            </a:r>
          </a:p>
          <a:p>
            <a:pPr algn="ctr"/>
            <a:r>
              <a:rPr lang="en-US" sz="1600" dirty="0">
                <a:effectLst/>
                <a:latin typeface="Source Sans Pro" panose="020B0503030403020204" pitchFamily="34" charset="0"/>
                <a:ea typeface="Source Sans Pro" panose="020B0503030403020204" pitchFamily="34" charset="0"/>
              </a:rPr>
              <a:t>(click on all that apply)</a:t>
            </a:r>
          </a:p>
        </p:txBody>
      </p:sp>
      <p:sp>
        <p:nvSpPr>
          <p:cNvPr id="9" name="Rounded Rectangle 8">
            <a:extLst>
              <a:ext uri="{FF2B5EF4-FFF2-40B4-BE49-F238E27FC236}">
                <a16:creationId xmlns:a16="http://schemas.microsoft.com/office/drawing/2014/main" id="{0CE4B5B9-1BFC-9B6B-09F5-285EC702C6ED}"/>
              </a:ext>
            </a:extLst>
          </p:cNvPr>
          <p:cNvSpPr/>
          <p:nvPr/>
        </p:nvSpPr>
        <p:spPr>
          <a:xfrm>
            <a:off x="2501006" y="4658690"/>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skiing</a:t>
            </a:r>
          </a:p>
        </p:txBody>
      </p:sp>
      <p:sp>
        <p:nvSpPr>
          <p:cNvPr id="10" name="Rounded Rectangle 9">
            <a:extLst>
              <a:ext uri="{FF2B5EF4-FFF2-40B4-BE49-F238E27FC236}">
                <a16:creationId xmlns:a16="http://schemas.microsoft.com/office/drawing/2014/main" id="{5174DF97-28A1-EA55-106C-A97BC34887F4}"/>
              </a:ext>
            </a:extLst>
          </p:cNvPr>
          <p:cNvSpPr/>
          <p:nvPr/>
        </p:nvSpPr>
        <p:spPr>
          <a:xfrm>
            <a:off x="3778013" y="4649927"/>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soccer</a:t>
            </a:r>
          </a:p>
        </p:txBody>
      </p:sp>
      <p:sp>
        <p:nvSpPr>
          <p:cNvPr id="11" name="Rounded Rectangle 10">
            <a:extLst>
              <a:ext uri="{FF2B5EF4-FFF2-40B4-BE49-F238E27FC236}">
                <a16:creationId xmlns:a16="http://schemas.microsoft.com/office/drawing/2014/main" id="{CAE728E6-DAEB-DB40-A0E1-2BF27CD71FAD}"/>
              </a:ext>
            </a:extLst>
          </p:cNvPr>
          <p:cNvSpPr/>
          <p:nvPr/>
        </p:nvSpPr>
        <p:spPr>
          <a:xfrm>
            <a:off x="5055020" y="4658690"/>
            <a:ext cx="1660634"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snowboarding</a:t>
            </a:r>
          </a:p>
        </p:txBody>
      </p:sp>
      <p:sp>
        <p:nvSpPr>
          <p:cNvPr id="12" name="Rounded Rectangle 11">
            <a:extLst>
              <a:ext uri="{FF2B5EF4-FFF2-40B4-BE49-F238E27FC236}">
                <a16:creationId xmlns:a16="http://schemas.microsoft.com/office/drawing/2014/main" id="{0EED9D29-6D91-83F7-491F-F4EBDF067691}"/>
              </a:ext>
            </a:extLst>
          </p:cNvPr>
          <p:cNvSpPr/>
          <p:nvPr/>
        </p:nvSpPr>
        <p:spPr>
          <a:xfrm>
            <a:off x="6847034" y="4658690"/>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running</a:t>
            </a:r>
          </a:p>
        </p:txBody>
      </p:sp>
      <p:sp>
        <p:nvSpPr>
          <p:cNvPr id="13" name="Rounded Rectangle 12">
            <a:extLst>
              <a:ext uri="{FF2B5EF4-FFF2-40B4-BE49-F238E27FC236}">
                <a16:creationId xmlns:a16="http://schemas.microsoft.com/office/drawing/2014/main" id="{AAE222DE-BB8B-DF26-0A18-9C133993467D}"/>
              </a:ext>
            </a:extLst>
          </p:cNvPr>
          <p:cNvSpPr/>
          <p:nvPr/>
        </p:nvSpPr>
        <p:spPr>
          <a:xfrm>
            <a:off x="8124041" y="4658690"/>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hockey</a:t>
            </a:r>
          </a:p>
        </p:txBody>
      </p:sp>
      <p:sp>
        <p:nvSpPr>
          <p:cNvPr id="14" name="Rounded Rectangle 13">
            <a:extLst>
              <a:ext uri="{FF2B5EF4-FFF2-40B4-BE49-F238E27FC236}">
                <a16:creationId xmlns:a16="http://schemas.microsoft.com/office/drawing/2014/main" id="{F090AC7D-F49D-F84B-6BB4-0EA63863785F}"/>
              </a:ext>
            </a:extLst>
          </p:cNvPr>
          <p:cNvSpPr/>
          <p:nvPr/>
        </p:nvSpPr>
        <p:spPr>
          <a:xfrm>
            <a:off x="2593770" y="5272321"/>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football</a:t>
            </a:r>
          </a:p>
        </p:txBody>
      </p:sp>
      <p:sp>
        <p:nvSpPr>
          <p:cNvPr id="15" name="Rounded Rectangle 14">
            <a:extLst>
              <a:ext uri="{FF2B5EF4-FFF2-40B4-BE49-F238E27FC236}">
                <a16:creationId xmlns:a16="http://schemas.microsoft.com/office/drawing/2014/main" id="{8633F35E-87FB-74E7-5EAE-AE0FF2401993}"/>
              </a:ext>
            </a:extLst>
          </p:cNvPr>
          <p:cNvSpPr/>
          <p:nvPr/>
        </p:nvSpPr>
        <p:spPr>
          <a:xfrm>
            <a:off x="3870777" y="5263558"/>
            <a:ext cx="127700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swimming</a:t>
            </a:r>
          </a:p>
        </p:txBody>
      </p:sp>
      <p:sp>
        <p:nvSpPr>
          <p:cNvPr id="16" name="Rounded Rectangle 15">
            <a:extLst>
              <a:ext uri="{FF2B5EF4-FFF2-40B4-BE49-F238E27FC236}">
                <a16:creationId xmlns:a16="http://schemas.microsoft.com/office/drawing/2014/main" id="{C1EA20FD-1118-B2C7-7018-E75A0D647A66}"/>
              </a:ext>
            </a:extLst>
          </p:cNvPr>
          <p:cNvSpPr/>
          <p:nvPr/>
        </p:nvSpPr>
        <p:spPr>
          <a:xfrm>
            <a:off x="5279164" y="5272321"/>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tennis</a:t>
            </a:r>
          </a:p>
        </p:txBody>
      </p:sp>
      <p:sp>
        <p:nvSpPr>
          <p:cNvPr id="17" name="Rounded Rectangle 16">
            <a:extLst>
              <a:ext uri="{FF2B5EF4-FFF2-40B4-BE49-F238E27FC236}">
                <a16:creationId xmlns:a16="http://schemas.microsoft.com/office/drawing/2014/main" id="{091889F4-89B0-E42A-CA4E-8D206F4D8DBC}"/>
              </a:ext>
            </a:extLst>
          </p:cNvPr>
          <p:cNvSpPr/>
          <p:nvPr/>
        </p:nvSpPr>
        <p:spPr>
          <a:xfrm>
            <a:off x="6556172" y="5272321"/>
            <a:ext cx="1315619"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basketball</a:t>
            </a:r>
          </a:p>
        </p:txBody>
      </p:sp>
      <p:sp>
        <p:nvSpPr>
          <p:cNvPr id="18" name="Rounded Rectangle 17">
            <a:extLst>
              <a:ext uri="{FF2B5EF4-FFF2-40B4-BE49-F238E27FC236}">
                <a16:creationId xmlns:a16="http://schemas.microsoft.com/office/drawing/2014/main" id="{9B077B11-2F66-2EEA-7869-C0A47CF09E66}"/>
              </a:ext>
            </a:extLst>
          </p:cNvPr>
          <p:cNvSpPr/>
          <p:nvPr/>
        </p:nvSpPr>
        <p:spPr>
          <a:xfrm>
            <a:off x="8003172" y="5272321"/>
            <a:ext cx="1145627" cy="493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cycling</a:t>
            </a:r>
          </a:p>
        </p:txBody>
      </p:sp>
      <p:sp>
        <p:nvSpPr>
          <p:cNvPr id="19" name="Rounded Rectangle 18">
            <a:extLst>
              <a:ext uri="{FF2B5EF4-FFF2-40B4-BE49-F238E27FC236}">
                <a16:creationId xmlns:a16="http://schemas.microsoft.com/office/drawing/2014/main" id="{35B577E4-4055-872C-ADCA-72C913AE1BD9}"/>
              </a:ext>
            </a:extLst>
          </p:cNvPr>
          <p:cNvSpPr/>
          <p:nvPr/>
        </p:nvSpPr>
        <p:spPr>
          <a:xfrm>
            <a:off x="5312523" y="6029541"/>
            <a:ext cx="1145627" cy="493986"/>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Continue</a:t>
            </a:r>
          </a:p>
        </p:txBody>
      </p:sp>
    </p:spTree>
    <p:extLst>
      <p:ext uri="{BB962C8B-B14F-4D97-AF65-F5344CB8AC3E}">
        <p14:creationId xmlns:p14="http://schemas.microsoft.com/office/powerpoint/2010/main" val="146894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185</Words>
  <Application>Microsoft Macintosh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 Braginsky</dc:creator>
  <cp:lastModifiedBy>Mika Braginsky</cp:lastModifiedBy>
  <cp:revision>1</cp:revision>
  <dcterms:created xsi:type="dcterms:W3CDTF">2024-01-19T18:23:46Z</dcterms:created>
  <dcterms:modified xsi:type="dcterms:W3CDTF">2024-01-19T18:33:06Z</dcterms:modified>
</cp:coreProperties>
</file>