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59" r:id="rId6"/>
    <p:sldId id="266" r:id="rId7"/>
    <p:sldId id="268" r:id="rId8"/>
    <p:sldId id="264" r:id="rId9"/>
    <p:sldId id="267" r:id="rId10"/>
    <p:sldId id="265" r:id="rId11"/>
    <p:sldId id="261" r:id="rId12"/>
    <p:sldId id="269" r:id="rId13"/>
    <p:sldId id="270" r:id="rId14"/>
    <p:sldId id="271" r:id="rId15"/>
    <p:sldId id="262" r:id="rId16"/>
    <p:sldId id="263"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BA79"/>
    <a:srgbClr val="E3E2E8"/>
    <a:srgbClr val="5D7597"/>
    <a:srgbClr val="3F618F"/>
    <a:srgbClr val="8F9091"/>
    <a:srgbClr val="2F2F2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492" autoAdjust="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57E25-B0E9-450D-BEC6-5BC60B0F8547}" type="datetimeFigureOut">
              <a:rPr lang="en-SG" smtClean="0"/>
              <a:t>21/6/2018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E6F55-4078-49DA-A560-BC3E61B1A674}" type="slidenum">
              <a:rPr lang="en-SG" smtClean="0"/>
              <a:t>‹#›</a:t>
            </a:fld>
            <a:endParaRPr lang="en-SG"/>
          </a:p>
        </p:txBody>
      </p:sp>
    </p:spTree>
    <p:extLst>
      <p:ext uri="{BB962C8B-B14F-4D97-AF65-F5344CB8AC3E}">
        <p14:creationId xmlns:p14="http://schemas.microsoft.com/office/powerpoint/2010/main" val="326038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https://jmchoppergunnernl.deviantart.com/art/Assassin-s-Creed-III-Abstergo-Sans-Lite-Font-386322384</a:t>
            </a:r>
          </a:p>
        </p:txBody>
      </p:sp>
      <p:sp>
        <p:nvSpPr>
          <p:cNvPr id="4" name="Slide Number Placeholder 3"/>
          <p:cNvSpPr>
            <a:spLocks noGrp="1"/>
          </p:cNvSpPr>
          <p:nvPr>
            <p:ph type="sldNum" sz="quarter" idx="10"/>
          </p:nvPr>
        </p:nvSpPr>
        <p:spPr/>
        <p:txBody>
          <a:bodyPr/>
          <a:lstStyle/>
          <a:p>
            <a:fld id="{C60E6F55-4078-49DA-A560-BC3E61B1A674}" type="slidenum">
              <a:rPr lang="en-SG" smtClean="0"/>
              <a:t>1</a:t>
            </a:fld>
            <a:endParaRPr lang="en-SG"/>
          </a:p>
        </p:txBody>
      </p:sp>
    </p:spTree>
    <p:extLst>
      <p:ext uri="{BB962C8B-B14F-4D97-AF65-F5344CB8AC3E}">
        <p14:creationId xmlns:p14="http://schemas.microsoft.com/office/powerpoint/2010/main" val="3407234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454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17</a:t>
            </a:fld>
            <a:endParaRPr lang="en-SG"/>
          </a:p>
        </p:txBody>
      </p:sp>
    </p:spTree>
    <p:extLst>
      <p:ext uri="{BB962C8B-B14F-4D97-AF65-F5344CB8AC3E}">
        <p14:creationId xmlns:p14="http://schemas.microsoft.com/office/powerpoint/2010/main" val="63305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18</a:t>
            </a:fld>
            <a:endParaRPr lang="en-SG"/>
          </a:p>
        </p:txBody>
      </p:sp>
    </p:spTree>
    <p:extLst>
      <p:ext uri="{BB962C8B-B14F-4D97-AF65-F5344CB8AC3E}">
        <p14:creationId xmlns:p14="http://schemas.microsoft.com/office/powerpoint/2010/main" val="50984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5</a:t>
            </a:fld>
            <a:endParaRPr lang="en-SG"/>
          </a:p>
        </p:txBody>
      </p:sp>
    </p:spTree>
    <p:extLst>
      <p:ext uri="{BB962C8B-B14F-4D97-AF65-F5344CB8AC3E}">
        <p14:creationId xmlns:p14="http://schemas.microsoft.com/office/powerpoint/2010/main" val="2708359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6</a:t>
            </a:fld>
            <a:endParaRPr lang="en-SG"/>
          </a:p>
        </p:txBody>
      </p:sp>
    </p:spTree>
    <p:extLst>
      <p:ext uri="{BB962C8B-B14F-4D97-AF65-F5344CB8AC3E}">
        <p14:creationId xmlns:p14="http://schemas.microsoft.com/office/powerpoint/2010/main" val="2422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7</a:t>
            </a:fld>
            <a:endParaRPr lang="en-SG"/>
          </a:p>
        </p:txBody>
      </p:sp>
    </p:spTree>
    <p:extLst>
      <p:ext uri="{BB962C8B-B14F-4D97-AF65-F5344CB8AC3E}">
        <p14:creationId xmlns:p14="http://schemas.microsoft.com/office/powerpoint/2010/main" val="3917948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8</a:t>
            </a:fld>
            <a:endParaRPr lang="en-SG"/>
          </a:p>
        </p:txBody>
      </p:sp>
    </p:spTree>
    <p:extLst>
      <p:ext uri="{BB962C8B-B14F-4D97-AF65-F5344CB8AC3E}">
        <p14:creationId xmlns:p14="http://schemas.microsoft.com/office/powerpoint/2010/main" val="230774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9</a:t>
            </a:fld>
            <a:endParaRPr lang="en-SG"/>
          </a:p>
        </p:txBody>
      </p:sp>
    </p:spTree>
    <p:extLst>
      <p:ext uri="{BB962C8B-B14F-4D97-AF65-F5344CB8AC3E}">
        <p14:creationId xmlns:p14="http://schemas.microsoft.com/office/powerpoint/2010/main" val="3273772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0E6F55-4078-49DA-A560-BC3E61B1A674}"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946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11</a:t>
            </a:fld>
            <a:endParaRPr lang="en-SG"/>
          </a:p>
        </p:txBody>
      </p:sp>
    </p:spTree>
    <p:extLst>
      <p:ext uri="{BB962C8B-B14F-4D97-AF65-F5344CB8AC3E}">
        <p14:creationId xmlns:p14="http://schemas.microsoft.com/office/powerpoint/2010/main" val="1077149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60E6F55-4078-49DA-A560-BC3E61B1A674}" type="slidenum">
              <a:rPr lang="en-SG" smtClean="0"/>
              <a:t>12</a:t>
            </a:fld>
            <a:endParaRPr lang="en-SG"/>
          </a:p>
        </p:txBody>
      </p:sp>
    </p:spTree>
    <p:extLst>
      <p:ext uri="{BB962C8B-B14F-4D97-AF65-F5344CB8AC3E}">
        <p14:creationId xmlns:p14="http://schemas.microsoft.com/office/powerpoint/2010/main" val="298586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B9D5-9BBF-49C6-81BB-C68E3A713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18ABA75-7D92-481E-A936-C01E1677E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9E7D278-6DBB-4E9F-BD84-089B50692485}"/>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5" name="Footer Placeholder 4">
            <a:extLst>
              <a:ext uri="{FF2B5EF4-FFF2-40B4-BE49-F238E27FC236}">
                <a16:creationId xmlns:a16="http://schemas.microsoft.com/office/drawing/2014/main" id="{517A399B-D3DA-4A71-8105-AA31FB1DD24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C2E714-D15D-4170-8448-6E9888E4B138}"/>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278025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D4DD-6CFD-464E-8938-D59BA279BB8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8DAEC07-AA47-4C23-9268-D725BA72FC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123928C-63CF-48CA-B4B2-81A5BD9DC05A}"/>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5" name="Footer Placeholder 4">
            <a:extLst>
              <a:ext uri="{FF2B5EF4-FFF2-40B4-BE49-F238E27FC236}">
                <a16:creationId xmlns:a16="http://schemas.microsoft.com/office/drawing/2014/main" id="{2B0554E4-4423-441F-8D31-CA5BD89459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62EC4C-C9F9-4905-922A-E8D7A25B7175}"/>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161591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956A4-2B6D-4876-AF3C-7D7EC5BEC2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92C35C7-2C7B-4DCA-816B-CCAC4E8942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A6EA327-853D-44E7-B3CF-B57960C3761D}"/>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5" name="Footer Placeholder 4">
            <a:extLst>
              <a:ext uri="{FF2B5EF4-FFF2-40B4-BE49-F238E27FC236}">
                <a16:creationId xmlns:a16="http://schemas.microsoft.com/office/drawing/2014/main" id="{E0839AF1-A3FF-48C7-AE9F-50287B6B854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9E6F37E-AC09-4107-AC4E-5313F86186C7}"/>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134284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9649-D949-40B2-8244-02E4A6BAF79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FF84BF3-1AA6-46DA-89C3-433B8C106E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488D14-8CA4-4645-A6D9-51E673488FA9}"/>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5" name="Footer Placeholder 4">
            <a:extLst>
              <a:ext uri="{FF2B5EF4-FFF2-40B4-BE49-F238E27FC236}">
                <a16:creationId xmlns:a16="http://schemas.microsoft.com/office/drawing/2014/main" id="{FCFFD509-3170-434C-8508-84F2E09EC89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074CCC6-207D-4D76-A24E-5A88D4A05388}"/>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187730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1353-8224-4C4C-A6F4-22E7373100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E05CFBB-EAB1-4DA0-A04D-E04F6B102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2EC391-9D1B-438E-8E9C-1529497A19D2}"/>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5" name="Footer Placeholder 4">
            <a:extLst>
              <a:ext uri="{FF2B5EF4-FFF2-40B4-BE49-F238E27FC236}">
                <a16:creationId xmlns:a16="http://schemas.microsoft.com/office/drawing/2014/main" id="{B799AA13-87AE-4A88-AD34-453A9C79D52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2ABEED9-87E4-4C30-A712-3F0ABD1DB16D}"/>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176277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0D8B-B1BD-4A49-B174-9A2584D7AD6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E45BE83-5E1F-41A3-9E2B-DBCCB8B666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4B40EC5-0D8E-4F77-9FFE-41A0BA6F74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4BFCF96-0BB7-4A40-A8DE-327060B111F2}"/>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6" name="Footer Placeholder 5">
            <a:extLst>
              <a:ext uri="{FF2B5EF4-FFF2-40B4-BE49-F238E27FC236}">
                <a16:creationId xmlns:a16="http://schemas.microsoft.com/office/drawing/2014/main" id="{AE8EDA6E-2722-4571-A598-1D394459CD7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3D21145-C86F-4955-BF8D-D38D7627DC6F}"/>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275085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5009-8EEF-4F09-B92A-65AE4BC595A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BBE62E1-F753-4C11-925A-A7C642B885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D6A7C3-D39C-4479-A166-EED78D6A14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5D8DF45-0D6A-457B-9BB2-5C47B8AC5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1125D3-90D0-4805-BEFB-D3BAC58722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4449741-C1F1-456A-86CF-004CE91C9D52}"/>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8" name="Footer Placeholder 7">
            <a:extLst>
              <a:ext uri="{FF2B5EF4-FFF2-40B4-BE49-F238E27FC236}">
                <a16:creationId xmlns:a16="http://schemas.microsoft.com/office/drawing/2014/main" id="{0A2B74A2-A0B0-43DA-AC05-2BAEB5BD187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63AE49A-2E5B-4C14-BF6F-45415D622954}"/>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109334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7F26-FB1F-48A7-915B-DE589A47BB2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89090CD-A145-4AA9-9338-835DB45A61B7}"/>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4" name="Footer Placeholder 3">
            <a:extLst>
              <a:ext uri="{FF2B5EF4-FFF2-40B4-BE49-F238E27FC236}">
                <a16:creationId xmlns:a16="http://schemas.microsoft.com/office/drawing/2014/main" id="{CF4A0486-36D6-48F9-B208-6AE337360AD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1DF7F25-340E-478A-8502-9FC764D21EF5}"/>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90404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3D5C75-89A6-4229-9F91-005F5BDF83A6}"/>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3" name="Footer Placeholder 2">
            <a:extLst>
              <a:ext uri="{FF2B5EF4-FFF2-40B4-BE49-F238E27FC236}">
                <a16:creationId xmlns:a16="http://schemas.microsoft.com/office/drawing/2014/main" id="{3BF07B22-D4B8-4347-A9C3-D1461CD3500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5C959C1-9FA9-4C3C-972B-668EA19A38E5}"/>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10705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3E5B-DE5B-427F-94DD-7EB604B70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531A68E-38D3-43F0-95FC-79A51E31F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C750C8E-1959-44A1-9777-B01019E1C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269CFF-C18A-4850-AE93-9E36FF122C12}"/>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6" name="Footer Placeholder 5">
            <a:extLst>
              <a:ext uri="{FF2B5EF4-FFF2-40B4-BE49-F238E27FC236}">
                <a16:creationId xmlns:a16="http://schemas.microsoft.com/office/drawing/2014/main" id="{ED062682-C22F-4234-A393-14306B2EB6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0D975BC-FA3C-4F22-856F-2EF1BB72A4D6}"/>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37864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129B-C396-498D-BCA1-3AB4D66B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9AF17FE-57DA-4651-9BD4-9034D01A0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922B1A4-1B19-4ECD-8450-95842546D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4DD94C-4BE2-4143-AD0F-484EED5821CA}"/>
              </a:ext>
            </a:extLst>
          </p:cNvPr>
          <p:cNvSpPr>
            <a:spLocks noGrp="1"/>
          </p:cNvSpPr>
          <p:nvPr>
            <p:ph type="dt" sz="half" idx="10"/>
          </p:nvPr>
        </p:nvSpPr>
        <p:spPr/>
        <p:txBody>
          <a:bodyPr/>
          <a:lstStyle/>
          <a:p>
            <a:fld id="{BFD21586-68DA-4827-B4A4-0A512531E7E1}" type="datetimeFigureOut">
              <a:rPr lang="en-SG" smtClean="0"/>
              <a:t>21/6/2018</a:t>
            </a:fld>
            <a:endParaRPr lang="en-SG"/>
          </a:p>
        </p:txBody>
      </p:sp>
      <p:sp>
        <p:nvSpPr>
          <p:cNvPr id="6" name="Footer Placeholder 5">
            <a:extLst>
              <a:ext uri="{FF2B5EF4-FFF2-40B4-BE49-F238E27FC236}">
                <a16:creationId xmlns:a16="http://schemas.microsoft.com/office/drawing/2014/main" id="{85E838CE-DDE8-49C5-8DB3-4F5E00AD3AA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3460F30-754C-48C4-92E4-64AF3B9538B2}"/>
              </a:ext>
            </a:extLst>
          </p:cNvPr>
          <p:cNvSpPr>
            <a:spLocks noGrp="1"/>
          </p:cNvSpPr>
          <p:nvPr>
            <p:ph type="sldNum" sz="quarter" idx="12"/>
          </p:nvPr>
        </p:nvSpPr>
        <p:spPr/>
        <p:txBody>
          <a:bodyPr/>
          <a:lstStyle/>
          <a:p>
            <a:fld id="{FD362EF6-FE3E-47D6-8E46-B8862CDDC0E7}" type="slidenum">
              <a:rPr lang="en-SG" smtClean="0"/>
              <a:t>‹#›</a:t>
            </a:fld>
            <a:endParaRPr lang="en-SG"/>
          </a:p>
        </p:txBody>
      </p:sp>
    </p:spTree>
    <p:extLst>
      <p:ext uri="{BB962C8B-B14F-4D97-AF65-F5344CB8AC3E}">
        <p14:creationId xmlns:p14="http://schemas.microsoft.com/office/powerpoint/2010/main" val="247422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D3D95-A9CC-40F3-897E-AAAD2EF61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C7E0BFB-4B29-4E07-BD2A-72D5317C8F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6A5779-EE72-4C94-86D2-531CA3755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21586-68DA-4827-B4A4-0A512531E7E1}" type="datetimeFigureOut">
              <a:rPr lang="en-SG" smtClean="0"/>
              <a:t>21/6/2018</a:t>
            </a:fld>
            <a:endParaRPr lang="en-SG"/>
          </a:p>
        </p:txBody>
      </p:sp>
      <p:sp>
        <p:nvSpPr>
          <p:cNvPr id="5" name="Footer Placeholder 4">
            <a:extLst>
              <a:ext uri="{FF2B5EF4-FFF2-40B4-BE49-F238E27FC236}">
                <a16:creationId xmlns:a16="http://schemas.microsoft.com/office/drawing/2014/main" id="{B220AE67-D238-4C20-9DF9-1F35495F8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7F65A33-0EBB-4399-92B1-F1D0BF63B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62EF6-FE3E-47D6-8E46-B8862CDDC0E7}" type="slidenum">
              <a:rPr lang="en-SG" smtClean="0"/>
              <a:t>‹#›</a:t>
            </a:fld>
            <a:endParaRPr lang="en-SG"/>
          </a:p>
        </p:txBody>
      </p:sp>
    </p:spTree>
    <p:extLst>
      <p:ext uri="{BB962C8B-B14F-4D97-AF65-F5344CB8AC3E}">
        <p14:creationId xmlns:p14="http://schemas.microsoft.com/office/powerpoint/2010/main" val="29043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bstergo logo png">
            <a:extLst>
              <a:ext uri="{FF2B5EF4-FFF2-40B4-BE49-F238E27FC236}">
                <a16:creationId xmlns:a16="http://schemas.microsoft.com/office/drawing/2014/main" id="{8E4FA3FD-4CC1-4067-AFFF-9FFAC843A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946" y="1515306"/>
            <a:ext cx="3298107" cy="29797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E01E13-8A9C-49C8-A4EA-434651508223}"/>
              </a:ext>
            </a:extLst>
          </p:cNvPr>
          <p:cNvSpPr>
            <a:spLocks noGrp="1"/>
          </p:cNvSpPr>
          <p:nvPr>
            <p:ph type="ctrTitle"/>
          </p:nvPr>
        </p:nvSpPr>
        <p:spPr>
          <a:xfrm>
            <a:off x="4582361" y="3175343"/>
            <a:ext cx="3121546" cy="1272566"/>
          </a:xfrm>
        </p:spPr>
        <p:txBody>
          <a:bodyPr>
            <a:normAutofit/>
          </a:bodyPr>
          <a:lstStyle/>
          <a:p>
            <a:pPr algn="l"/>
            <a:r>
              <a:rPr lang="en-SG" dirty="0">
                <a:solidFill>
                  <a:schemeClr val="bg1"/>
                </a:solidFill>
                <a:latin typeface="Abstergo Sans Lite" panose="02000000000000000000" pitchFamily="2" charset="0"/>
              </a:rPr>
              <a:t>ETHER</a:t>
            </a:r>
            <a:endParaRPr lang="en-SG" sz="8800" dirty="0">
              <a:solidFill>
                <a:schemeClr val="bg1"/>
              </a:solidFill>
              <a:latin typeface="Abstergo Sans Lite" panose="02000000000000000000" pitchFamily="2" charset="0"/>
            </a:endParaRPr>
          </a:p>
        </p:txBody>
      </p:sp>
      <p:sp>
        <p:nvSpPr>
          <p:cNvPr id="5" name="Title 1">
            <a:extLst>
              <a:ext uri="{FF2B5EF4-FFF2-40B4-BE49-F238E27FC236}">
                <a16:creationId xmlns:a16="http://schemas.microsoft.com/office/drawing/2014/main" id="{9D0C2028-19CE-4EFA-AB02-94710A2F0B10}"/>
              </a:ext>
            </a:extLst>
          </p:cNvPr>
          <p:cNvSpPr txBox="1">
            <a:spLocks/>
          </p:cNvSpPr>
          <p:nvPr/>
        </p:nvSpPr>
        <p:spPr>
          <a:xfrm rot="18044254">
            <a:off x="4582361" y="1534647"/>
            <a:ext cx="3121546" cy="12725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dirty="0">
                <a:solidFill>
                  <a:schemeClr val="bg1"/>
                </a:solidFill>
                <a:latin typeface="Abstergo Sans Lite" panose="02000000000000000000" pitchFamily="2" charset="0"/>
              </a:rPr>
              <a:t>BLOCK</a:t>
            </a:r>
          </a:p>
        </p:txBody>
      </p:sp>
      <p:sp>
        <p:nvSpPr>
          <p:cNvPr id="6" name="Title 1">
            <a:extLst>
              <a:ext uri="{FF2B5EF4-FFF2-40B4-BE49-F238E27FC236}">
                <a16:creationId xmlns:a16="http://schemas.microsoft.com/office/drawing/2014/main" id="{628D2106-409B-46CC-8E9B-41820415A23C}"/>
              </a:ext>
            </a:extLst>
          </p:cNvPr>
          <p:cNvSpPr txBox="1">
            <a:spLocks/>
          </p:cNvSpPr>
          <p:nvPr/>
        </p:nvSpPr>
        <p:spPr>
          <a:xfrm rot="3656549">
            <a:off x="5693988" y="3393377"/>
            <a:ext cx="3121546" cy="12725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dirty="0">
                <a:solidFill>
                  <a:schemeClr val="bg1"/>
                </a:solidFill>
                <a:latin typeface="Abstergo Sans Lite" panose="02000000000000000000" pitchFamily="2" charset="0"/>
              </a:rPr>
              <a:t>SMART</a:t>
            </a:r>
            <a:endParaRPr lang="en-SG" sz="8800" dirty="0">
              <a:solidFill>
                <a:schemeClr val="bg1"/>
              </a:solidFill>
              <a:latin typeface="Abstergo Sans Lite" panose="02000000000000000000" pitchFamily="2" charset="0"/>
            </a:endParaRPr>
          </a:p>
        </p:txBody>
      </p:sp>
      <p:sp>
        <p:nvSpPr>
          <p:cNvPr id="7" name="Title 1">
            <a:extLst>
              <a:ext uri="{FF2B5EF4-FFF2-40B4-BE49-F238E27FC236}">
                <a16:creationId xmlns:a16="http://schemas.microsoft.com/office/drawing/2014/main" id="{E3DDB357-36D9-4368-900A-D90B15B91673}"/>
              </a:ext>
            </a:extLst>
          </p:cNvPr>
          <p:cNvSpPr txBox="1">
            <a:spLocks/>
          </p:cNvSpPr>
          <p:nvPr/>
        </p:nvSpPr>
        <p:spPr>
          <a:xfrm>
            <a:off x="5316827" y="4408643"/>
            <a:ext cx="1903942" cy="85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4000" dirty="0">
                <a:solidFill>
                  <a:schemeClr val="tx1">
                    <a:lumMod val="75000"/>
                    <a:lumOff val="25000"/>
                  </a:schemeClr>
                </a:solidFill>
                <a:latin typeface="Abstergo Sans Lite" panose="02000000000000000000" pitchFamily="2" charset="0"/>
              </a:rPr>
              <a:t>AETHER</a:t>
            </a:r>
            <a:endParaRPr lang="en-SG" dirty="0">
              <a:solidFill>
                <a:schemeClr val="tx1">
                  <a:lumMod val="75000"/>
                  <a:lumOff val="25000"/>
                </a:schemeClr>
              </a:solidFill>
              <a:latin typeface="Abstergo Sans Lite" panose="02000000000000000000" pitchFamily="2" charset="0"/>
            </a:endParaRPr>
          </a:p>
        </p:txBody>
      </p:sp>
    </p:spTree>
    <p:extLst>
      <p:ext uri="{BB962C8B-B14F-4D97-AF65-F5344CB8AC3E}">
        <p14:creationId xmlns:p14="http://schemas.microsoft.com/office/powerpoint/2010/main" val="217341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155" name="Straight Connector 154">
            <a:extLst>
              <a:ext uri="{FF2B5EF4-FFF2-40B4-BE49-F238E27FC236}">
                <a16:creationId xmlns:a16="http://schemas.microsoft.com/office/drawing/2014/main" id="{467CC02B-BF44-48AE-91FE-85DFEBA190B3}"/>
              </a:ext>
            </a:extLst>
          </p:cNvPr>
          <p:cNvCxnSpPr>
            <a:cxnSpLocks/>
          </p:cNvCxnSpPr>
          <p:nvPr/>
        </p:nvCxnSpPr>
        <p:spPr>
          <a:xfrm>
            <a:off x="2826261" y="5727142"/>
            <a:ext cx="7836" cy="662064"/>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7EA53F2-3ABA-47BB-9BE4-90CECF413180}"/>
              </a:ext>
            </a:extLst>
          </p:cNvPr>
          <p:cNvCxnSpPr>
            <a:cxnSpLocks/>
          </p:cNvCxnSpPr>
          <p:nvPr/>
        </p:nvCxnSpPr>
        <p:spPr>
          <a:xfrm flipH="1">
            <a:off x="1880065" y="6247319"/>
            <a:ext cx="8099" cy="1998979"/>
          </a:xfrm>
          <a:prstGeom prst="line">
            <a:avLst/>
          </a:prstGeom>
          <a:ln w="69850" cap="flat">
            <a:solidFill>
              <a:srgbClr val="D9BA79"/>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03C32D-F7FE-4D49-8E87-D8BE39F2B643}"/>
              </a:ext>
            </a:extLst>
          </p:cNvPr>
          <p:cNvCxnSpPr>
            <a:cxnSpLocks/>
          </p:cNvCxnSpPr>
          <p:nvPr/>
        </p:nvCxnSpPr>
        <p:spPr>
          <a:xfrm>
            <a:off x="905763" y="1632273"/>
            <a:ext cx="10152762" cy="38221"/>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26806CF-7AB6-47E3-B492-1120D6B4EDA8}"/>
              </a:ext>
            </a:extLst>
          </p:cNvPr>
          <p:cNvSpPr/>
          <p:nvPr/>
        </p:nvSpPr>
        <p:spPr>
          <a:xfrm rot="2700000">
            <a:off x="815763" y="1542272"/>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E3655D8-B924-4552-AB72-622FA1DC5980}"/>
              </a:ext>
            </a:extLst>
          </p:cNvPr>
          <p:cNvSpPr/>
          <p:nvPr/>
        </p:nvSpPr>
        <p:spPr>
          <a:xfrm rot="2675035">
            <a:off x="860687" y="1587820"/>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006A274-6659-4287-B14A-A4E556F3CE01}"/>
              </a:ext>
            </a:extLst>
          </p:cNvPr>
          <p:cNvSpPr/>
          <p:nvPr/>
        </p:nvSpPr>
        <p:spPr>
          <a:xfrm rot="2700000">
            <a:off x="10970662" y="1568877"/>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2D78E5C2-4E77-4640-B9E1-DB64CA7DA9EC}"/>
              </a:ext>
            </a:extLst>
          </p:cNvPr>
          <p:cNvSpPr/>
          <p:nvPr/>
        </p:nvSpPr>
        <p:spPr>
          <a:xfrm rot="2675035">
            <a:off x="11000818" y="1626045"/>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AC792445-E615-40D6-8ED1-D0008355770E}"/>
              </a:ext>
            </a:extLst>
          </p:cNvPr>
          <p:cNvCxnSpPr>
            <a:cxnSpLocks/>
          </p:cNvCxnSpPr>
          <p:nvPr/>
        </p:nvCxnSpPr>
        <p:spPr>
          <a:xfrm>
            <a:off x="599872" y="569611"/>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887DDA02-88B9-4548-905C-83B45E788AE7}"/>
              </a:ext>
            </a:extLst>
          </p:cNvPr>
          <p:cNvSpPr txBox="1">
            <a:spLocks/>
          </p:cNvSpPr>
          <p:nvPr/>
        </p:nvSpPr>
        <p:spPr>
          <a:xfrm>
            <a:off x="-519654" y="70609"/>
            <a:ext cx="3214579" cy="571365"/>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6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TIMELINE</a:t>
            </a:r>
            <a:endParaRPr kumimoji="0" lang="en-SG" sz="115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cxnSp>
        <p:nvCxnSpPr>
          <p:cNvPr id="23" name="Straight Connector 22">
            <a:extLst>
              <a:ext uri="{FF2B5EF4-FFF2-40B4-BE49-F238E27FC236}">
                <a16:creationId xmlns:a16="http://schemas.microsoft.com/office/drawing/2014/main" id="{5F207AA1-59F5-4DDD-8220-0829B37F8480}"/>
              </a:ext>
            </a:extLst>
          </p:cNvPr>
          <p:cNvCxnSpPr>
            <a:cxnSpLocks/>
          </p:cNvCxnSpPr>
          <p:nvPr/>
        </p:nvCxnSpPr>
        <p:spPr>
          <a:xfrm flipV="1">
            <a:off x="1896840" y="6230169"/>
            <a:ext cx="8541924" cy="28056"/>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F9B881A-DD53-422C-B381-9D88DCC95451}"/>
              </a:ext>
            </a:extLst>
          </p:cNvPr>
          <p:cNvSpPr/>
          <p:nvPr/>
        </p:nvSpPr>
        <p:spPr>
          <a:xfrm rot="2700000">
            <a:off x="10343999" y="6135127"/>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958988B-5C39-4DF1-93AC-4E8CDC707FCB}"/>
              </a:ext>
            </a:extLst>
          </p:cNvPr>
          <p:cNvSpPr/>
          <p:nvPr/>
        </p:nvSpPr>
        <p:spPr>
          <a:xfrm rot="2675035">
            <a:off x="10379927" y="6199746"/>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25" name="Group 1024">
            <a:extLst>
              <a:ext uri="{FF2B5EF4-FFF2-40B4-BE49-F238E27FC236}">
                <a16:creationId xmlns:a16="http://schemas.microsoft.com/office/drawing/2014/main" id="{8DF1F650-F270-47C4-88A9-BA7BECFA0F36}"/>
              </a:ext>
            </a:extLst>
          </p:cNvPr>
          <p:cNvGrpSpPr/>
          <p:nvPr/>
        </p:nvGrpSpPr>
        <p:grpSpPr>
          <a:xfrm>
            <a:off x="6644083" y="1514426"/>
            <a:ext cx="234000" cy="234000"/>
            <a:chOff x="-800778" y="3111163"/>
            <a:chExt cx="234000" cy="234000"/>
          </a:xfrm>
        </p:grpSpPr>
        <p:sp>
          <p:nvSpPr>
            <p:cNvPr id="36" name="Rectangle 35">
              <a:extLst>
                <a:ext uri="{FF2B5EF4-FFF2-40B4-BE49-F238E27FC236}">
                  <a16:creationId xmlns:a16="http://schemas.microsoft.com/office/drawing/2014/main" id="{59F39B6D-A2B4-4BB3-A2D2-BDB556AE79D1}"/>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933E6B88-E0D3-46F3-95EF-181B225C82F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F2F65088-E14C-4D46-A493-5109EF730298}"/>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8" name="Group 37">
            <a:extLst>
              <a:ext uri="{FF2B5EF4-FFF2-40B4-BE49-F238E27FC236}">
                <a16:creationId xmlns:a16="http://schemas.microsoft.com/office/drawing/2014/main" id="{105BFC4C-DECC-4DCB-B861-FBBFFEE019A7}"/>
              </a:ext>
            </a:extLst>
          </p:cNvPr>
          <p:cNvGrpSpPr/>
          <p:nvPr/>
        </p:nvGrpSpPr>
        <p:grpSpPr>
          <a:xfrm>
            <a:off x="2767138" y="1524356"/>
            <a:ext cx="234000" cy="234000"/>
            <a:chOff x="-800778" y="3111163"/>
            <a:chExt cx="234000" cy="234000"/>
          </a:xfrm>
        </p:grpSpPr>
        <p:sp>
          <p:nvSpPr>
            <p:cNvPr id="39" name="Rectangle 38">
              <a:extLst>
                <a:ext uri="{FF2B5EF4-FFF2-40B4-BE49-F238E27FC236}">
                  <a16:creationId xmlns:a16="http://schemas.microsoft.com/office/drawing/2014/main" id="{4C5E5342-E067-4047-9043-05ABF4186EC7}"/>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9370925-D8BA-4A40-AF70-1AF962A3A4B6}"/>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7470D94-C305-4578-B633-00BF21A00E2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2" name="Group 41">
            <a:extLst>
              <a:ext uri="{FF2B5EF4-FFF2-40B4-BE49-F238E27FC236}">
                <a16:creationId xmlns:a16="http://schemas.microsoft.com/office/drawing/2014/main" id="{B3034F82-C4C8-43F5-BBB1-F60EFEA89CD0}"/>
              </a:ext>
            </a:extLst>
          </p:cNvPr>
          <p:cNvGrpSpPr/>
          <p:nvPr/>
        </p:nvGrpSpPr>
        <p:grpSpPr>
          <a:xfrm>
            <a:off x="4729840" y="1516722"/>
            <a:ext cx="234000" cy="234000"/>
            <a:chOff x="-800778" y="3111163"/>
            <a:chExt cx="234000" cy="234000"/>
          </a:xfrm>
        </p:grpSpPr>
        <p:sp>
          <p:nvSpPr>
            <p:cNvPr id="43" name="Rectangle 42">
              <a:extLst>
                <a:ext uri="{FF2B5EF4-FFF2-40B4-BE49-F238E27FC236}">
                  <a16:creationId xmlns:a16="http://schemas.microsoft.com/office/drawing/2014/main" id="{6D1B076A-A20F-463F-9D37-AD34D73C0D83}"/>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6517D403-6529-4BE1-93BB-BEB4A5BF355B}"/>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A64F9C55-96D1-4E60-94BF-DF642F3414C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33190FF2-1E3D-4849-BE4A-8D3BB30C94C2}"/>
              </a:ext>
            </a:extLst>
          </p:cNvPr>
          <p:cNvGrpSpPr/>
          <p:nvPr/>
        </p:nvGrpSpPr>
        <p:grpSpPr>
          <a:xfrm>
            <a:off x="8652743" y="1553494"/>
            <a:ext cx="234000" cy="234000"/>
            <a:chOff x="-800778" y="3111163"/>
            <a:chExt cx="234000" cy="234000"/>
          </a:xfrm>
        </p:grpSpPr>
        <p:sp>
          <p:nvSpPr>
            <p:cNvPr id="47" name="Rectangle 46">
              <a:extLst>
                <a:ext uri="{FF2B5EF4-FFF2-40B4-BE49-F238E27FC236}">
                  <a16:creationId xmlns:a16="http://schemas.microsoft.com/office/drawing/2014/main" id="{32DE46E0-712C-4AB2-8C6D-7C01FA212B35}"/>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BB239989-1530-4139-8858-2802E5AE244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0556642-0053-4EE4-B64F-F9D60C61AF09}"/>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916285D7-768D-4EE2-B6DE-3BEAAB0E2412}"/>
              </a:ext>
            </a:extLst>
          </p:cNvPr>
          <p:cNvGrpSpPr/>
          <p:nvPr/>
        </p:nvGrpSpPr>
        <p:grpSpPr>
          <a:xfrm>
            <a:off x="7005315" y="6097999"/>
            <a:ext cx="234000" cy="234000"/>
            <a:chOff x="-800778" y="3111163"/>
            <a:chExt cx="234000" cy="234000"/>
          </a:xfrm>
        </p:grpSpPr>
        <p:sp>
          <p:nvSpPr>
            <p:cNvPr id="53" name="Rectangle 52">
              <a:extLst>
                <a:ext uri="{FF2B5EF4-FFF2-40B4-BE49-F238E27FC236}">
                  <a16:creationId xmlns:a16="http://schemas.microsoft.com/office/drawing/2014/main" id="{FBD5A9A1-3903-48E5-9A06-209885231899}"/>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AD0FDE6-B9C6-4144-A805-60B94F04167A}"/>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693FBE43-4A19-4E20-8672-5BA37A693FD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FFC9D658-73D4-4FFD-B460-F477DDF72967}"/>
              </a:ext>
            </a:extLst>
          </p:cNvPr>
          <p:cNvGrpSpPr/>
          <p:nvPr/>
        </p:nvGrpSpPr>
        <p:grpSpPr>
          <a:xfrm>
            <a:off x="2721021" y="6117332"/>
            <a:ext cx="234000" cy="234000"/>
            <a:chOff x="-800778" y="3111163"/>
            <a:chExt cx="234000" cy="234000"/>
          </a:xfrm>
        </p:grpSpPr>
        <p:sp>
          <p:nvSpPr>
            <p:cNvPr id="57" name="Rectangle 56">
              <a:extLst>
                <a:ext uri="{FF2B5EF4-FFF2-40B4-BE49-F238E27FC236}">
                  <a16:creationId xmlns:a16="http://schemas.microsoft.com/office/drawing/2014/main" id="{C3D88C38-50EA-4CE0-8F70-B5B7281EA5D8}"/>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C38C22B7-D2ED-4AD8-AA12-6A9CA392FB50}"/>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92AFECF0-0754-4E66-B576-0954E6C44F5F}"/>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2DBF23D3-E120-47A1-B65C-3BF60DB45935}"/>
              </a:ext>
            </a:extLst>
          </p:cNvPr>
          <p:cNvGrpSpPr/>
          <p:nvPr/>
        </p:nvGrpSpPr>
        <p:grpSpPr>
          <a:xfrm>
            <a:off x="4895299" y="6097999"/>
            <a:ext cx="234000" cy="234000"/>
            <a:chOff x="-800778" y="3111163"/>
            <a:chExt cx="234000" cy="234000"/>
          </a:xfrm>
        </p:grpSpPr>
        <p:sp>
          <p:nvSpPr>
            <p:cNvPr id="61" name="Rectangle 60">
              <a:extLst>
                <a:ext uri="{FF2B5EF4-FFF2-40B4-BE49-F238E27FC236}">
                  <a16:creationId xmlns:a16="http://schemas.microsoft.com/office/drawing/2014/main" id="{AEEF4A98-C0B5-4C14-A7D9-D0FEB91FCD26}"/>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94A37ABB-5BBC-43D5-A755-EFB57DB96BE6}"/>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5FAA1AAD-B2DC-41A1-A6EB-192AE2267C9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78676C93-8C03-4457-BEFB-71AC93143582}"/>
              </a:ext>
            </a:extLst>
          </p:cNvPr>
          <p:cNvGrpSpPr/>
          <p:nvPr/>
        </p:nvGrpSpPr>
        <p:grpSpPr>
          <a:xfrm>
            <a:off x="9015216" y="6107053"/>
            <a:ext cx="234000" cy="234000"/>
            <a:chOff x="-800778" y="3111163"/>
            <a:chExt cx="234000" cy="234000"/>
          </a:xfrm>
        </p:grpSpPr>
        <p:sp>
          <p:nvSpPr>
            <p:cNvPr id="65" name="Rectangle 64">
              <a:extLst>
                <a:ext uri="{FF2B5EF4-FFF2-40B4-BE49-F238E27FC236}">
                  <a16:creationId xmlns:a16="http://schemas.microsoft.com/office/drawing/2014/main" id="{A13B9B5D-7D23-4979-8684-212BAB91C98C}"/>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08063D1E-8587-4FAB-9F8C-674336A12509}"/>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A8E0827D-B96B-4DBA-BD5D-CBCC0B60E4C9}"/>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2" name="Title 1">
            <a:extLst>
              <a:ext uri="{FF2B5EF4-FFF2-40B4-BE49-F238E27FC236}">
                <a16:creationId xmlns:a16="http://schemas.microsoft.com/office/drawing/2014/main" id="{BEFE4E68-8765-4F7E-8EB8-1C7CD16ED2C1}"/>
              </a:ext>
            </a:extLst>
          </p:cNvPr>
          <p:cNvSpPr txBox="1">
            <a:spLocks/>
          </p:cNvSpPr>
          <p:nvPr/>
        </p:nvSpPr>
        <p:spPr>
          <a:xfrm>
            <a:off x="151778"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11</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Jun</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80" name="Title 1">
            <a:extLst>
              <a:ext uri="{FF2B5EF4-FFF2-40B4-BE49-F238E27FC236}">
                <a16:creationId xmlns:a16="http://schemas.microsoft.com/office/drawing/2014/main" id="{4DDA3EB1-5890-4619-AF76-80466A2161CA}"/>
              </a:ext>
            </a:extLst>
          </p:cNvPr>
          <p:cNvSpPr txBox="1">
            <a:spLocks/>
          </p:cNvSpPr>
          <p:nvPr/>
        </p:nvSpPr>
        <p:spPr>
          <a:xfrm>
            <a:off x="2083843"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25</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Jun</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81" name="Title 1">
            <a:extLst>
              <a:ext uri="{FF2B5EF4-FFF2-40B4-BE49-F238E27FC236}">
                <a16:creationId xmlns:a16="http://schemas.microsoft.com/office/drawing/2014/main" id="{CA1683D7-BB82-4968-A3E6-A54119BAA157}"/>
              </a:ext>
            </a:extLst>
          </p:cNvPr>
          <p:cNvSpPr txBox="1">
            <a:spLocks/>
          </p:cNvSpPr>
          <p:nvPr/>
        </p:nvSpPr>
        <p:spPr>
          <a:xfrm>
            <a:off x="4138186"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3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9</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Jul</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82" name="Title 1">
            <a:extLst>
              <a:ext uri="{FF2B5EF4-FFF2-40B4-BE49-F238E27FC236}">
                <a16:creationId xmlns:a16="http://schemas.microsoft.com/office/drawing/2014/main" id="{37ECE41E-CA11-4E74-BBF0-C3F147FB961B}"/>
              </a:ext>
            </a:extLst>
          </p:cNvPr>
          <p:cNvSpPr txBox="1">
            <a:spLocks/>
          </p:cNvSpPr>
          <p:nvPr/>
        </p:nvSpPr>
        <p:spPr>
          <a:xfrm>
            <a:off x="6071158"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4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23</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rd</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Jul</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83" name="Title 1">
            <a:extLst>
              <a:ext uri="{FF2B5EF4-FFF2-40B4-BE49-F238E27FC236}">
                <a16:creationId xmlns:a16="http://schemas.microsoft.com/office/drawing/2014/main" id="{058A7FD5-F4F3-4941-838D-AFC80EAF7323}"/>
              </a:ext>
            </a:extLst>
          </p:cNvPr>
          <p:cNvSpPr txBox="1">
            <a:spLocks/>
          </p:cNvSpPr>
          <p:nvPr/>
        </p:nvSpPr>
        <p:spPr>
          <a:xfrm>
            <a:off x="8048662"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5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6</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Aug</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89" name="Title 1">
            <a:extLst>
              <a:ext uri="{FF2B5EF4-FFF2-40B4-BE49-F238E27FC236}">
                <a16:creationId xmlns:a16="http://schemas.microsoft.com/office/drawing/2014/main" id="{04CE9111-A2FB-4730-8810-28D6D6F280F9}"/>
              </a:ext>
            </a:extLst>
          </p:cNvPr>
          <p:cNvSpPr txBox="1">
            <a:spLocks/>
          </p:cNvSpPr>
          <p:nvPr/>
        </p:nvSpPr>
        <p:spPr>
          <a:xfrm>
            <a:off x="10026166" y="992930"/>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6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20</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Aug</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07" name="Title 1">
            <a:extLst>
              <a:ext uri="{FF2B5EF4-FFF2-40B4-BE49-F238E27FC236}">
                <a16:creationId xmlns:a16="http://schemas.microsoft.com/office/drawing/2014/main" id="{709DFEDE-C93E-4398-B77D-671106C85DCF}"/>
              </a:ext>
            </a:extLst>
          </p:cNvPr>
          <p:cNvSpPr txBox="1">
            <a:spLocks/>
          </p:cNvSpPr>
          <p:nvPr/>
        </p:nvSpPr>
        <p:spPr>
          <a:xfrm>
            <a:off x="10582161" y="5939289"/>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7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3</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rd</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Sep</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09" name="Title 1">
            <a:extLst>
              <a:ext uri="{FF2B5EF4-FFF2-40B4-BE49-F238E27FC236}">
                <a16:creationId xmlns:a16="http://schemas.microsoft.com/office/drawing/2014/main" id="{C7F498D2-A0A9-48EE-8A64-8C1120FA2F36}"/>
              </a:ext>
            </a:extLst>
          </p:cNvPr>
          <p:cNvSpPr txBox="1">
            <a:spLocks/>
          </p:cNvSpPr>
          <p:nvPr/>
        </p:nvSpPr>
        <p:spPr>
          <a:xfrm>
            <a:off x="129415" y="5569736"/>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12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5</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Nov</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10" name="Title 1">
            <a:extLst>
              <a:ext uri="{FF2B5EF4-FFF2-40B4-BE49-F238E27FC236}">
                <a16:creationId xmlns:a16="http://schemas.microsoft.com/office/drawing/2014/main" id="{8FB18D16-5D8E-4C03-891C-EA0F95AD931A}"/>
              </a:ext>
            </a:extLst>
          </p:cNvPr>
          <p:cNvSpPr txBox="1">
            <a:spLocks/>
          </p:cNvSpPr>
          <p:nvPr/>
        </p:nvSpPr>
        <p:spPr>
          <a:xfrm>
            <a:off x="2089256" y="5727142"/>
            <a:ext cx="1474010" cy="363140"/>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11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29</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Oct</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11" name="Title 1">
            <a:extLst>
              <a:ext uri="{FF2B5EF4-FFF2-40B4-BE49-F238E27FC236}">
                <a16:creationId xmlns:a16="http://schemas.microsoft.com/office/drawing/2014/main" id="{F69402B3-57D2-4C9B-AAB4-3634519B660B}"/>
              </a:ext>
            </a:extLst>
          </p:cNvPr>
          <p:cNvSpPr txBox="1">
            <a:spLocks/>
          </p:cNvSpPr>
          <p:nvPr/>
        </p:nvSpPr>
        <p:spPr>
          <a:xfrm>
            <a:off x="4208584" y="5629842"/>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10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15</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Oct</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12" name="Title 1">
            <a:extLst>
              <a:ext uri="{FF2B5EF4-FFF2-40B4-BE49-F238E27FC236}">
                <a16:creationId xmlns:a16="http://schemas.microsoft.com/office/drawing/2014/main" id="{385E63C8-1AA5-48CA-9EEF-8E8438FDA966}"/>
              </a:ext>
            </a:extLst>
          </p:cNvPr>
          <p:cNvSpPr txBox="1">
            <a:spLocks/>
          </p:cNvSpPr>
          <p:nvPr/>
        </p:nvSpPr>
        <p:spPr>
          <a:xfrm>
            <a:off x="6312848" y="5651326"/>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9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st</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Oct</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13" name="Title 1">
            <a:extLst>
              <a:ext uri="{FF2B5EF4-FFF2-40B4-BE49-F238E27FC236}">
                <a16:creationId xmlns:a16="http://schemas.microsoft.com/office/drawing/2014/main" id="{64488E38-FC2C-4E95-85ED-AD0A866693F2}"/>
              </a:ext>
            </a:extLst>
          </p:cNvPr>
          <p:cNvSpPr txBox="1">
            <a:spLocks/>
          </p:cNvSpPr>
          <p:nvPr/>
        </p:nvSpPr>
        <p:spPr>
          <a:xfrm>
            <a:off x="8277650" y="5629067"/>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8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17</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Sep</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cxnSp>
        <p:nvCxnSpPr>
          <p:cNvPr id="124" name="Straight Connector 123">
            <a:extLst>
              <a:ext uri="{FF2B5EF4-FFF2-40B4-BE49-F238E27FC236}">
                <a16:creationId xmlns:a16="http://schemas.microsoft.com/office/drawing/2014/main" id="{CC5B5E96-2AAF-4021-A58C-876E4E59F94F}"/>
              </a:ext>
            </a:extLst>
          </p:cNvPr>
          <p:cNvCxnSpPr>
            <a:cxnSpLocks/>
          </p:cNvCxnSpPr>
          <p:nvPr/>
        </p:nvCxnSpPr>
        <p:spPr>
          <a:xfrm flipV="1">
            <a:off x="1924556" y="8641471"/>
            <a:ext cx="3004493" cy="23479"/>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C619690E-FD31-455A-B5DD-10E3401B5264}"/>
              </a:ext>
            </a:extLst>
          </p:cNvPr>
          <p:cNvGrpSpPr/>
          <p:nvPr/>
        </p:nvGrpSpPr>
        <p:grpSpPr>
          <a:xfrm>
            <a:off x="3188993" y="8568336"/>
            <a:ext cx="234000" cy="234000"/>
            <a:chOff x="-800778" y="3111163"/>
            <a:chExt cx="234000" cy="234000"/>
          </a:xfrm>
        </p:grpSpPr>
        <p:sp>
          <p:nvSpPr>
            <p:cNvPr id="129" name="Rectangle 128">
              <a:extLst>
                <a:ext uri="{FF2B5EF4-FFF2-40B4-BE49-F238E27FC236}">
                  <a16:creationId xmlns:a16="http://schemas.microsoft.com/office/drawing/2014/main" id="{E481E89E-8694-47D5-B547-D0497BBBF321}"/>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Rectangle 129">
              <a:extLst>
                <a:ext uri="{FF2B5EF4-FFF2-40B4-BE49-F238E27FC236}">
                  <a16:creationId xmlns:a16="http://schemas.microsoft.com/office/drawing/2014/main" id="{1197E8DC-00B2-450D-A63D-EC1A410FDF85}"/>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Rectangle 130">
              <a:extLst>
                <a:ext uri="{FF2B5EF4-FFF2-40B4-BE49-F238E27FC236}">
                  <a16:creationId xmlns:a16="http://schemas.microsoft.com/office/drawing/2014/main" id="{6DC75F53-1476-4E32-8EE3-C697095E2F8D}"/>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32" name="Group 131">
            <a:extLst>
              <a:ext uri="{FF2B5EF4-FFF2-40B4-BE49-F238E27FC236}">
                <a16:creationId xmlns:a16="http://schemas.microsoft.com/office/drawing/2014/main" id="{7062DFC5-D332-4007-B6C1-006723569E60}"/>
              </a:ext>
            </a:extLst>
          </p:cNvPr>
          <p:cNvGrpSpPr/>
          <p:nvPr/>
        </p:nvGrpSpPr>
        <p:grpSpPr>
          <a:xfrm>
            <a:off x="4812954" y="8525508"/>
            <a:ext cx="234000" cy="234000"/>
            <a:chOff x="-800778" y="3111163"/>
            <a:chExt cx="234000" cy="234000"/>
          </a:xfrm>
        </p:grpSpPr>
        <p:sp>
          <p:nvSpPr>
            <p:cNvPr id="133" name="Rectangle 132">
              <a:extLst>
                <a:ext uri="{FF2B5EF4-FFF2-40B4-BE49-F238E27FC236}">
                  <a16:creationId xmlns:a16="http://schemas.microsoft.com/office/drawing/2014/main" id="{9CA6793D-9C73-4A8A-AA15-FBFEA31E7127}"/>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8F33B6C3-EC89-4806-B6CC-D073156A5D31}"/>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Rectangle 134">
              <a:extLst>
                <a:ext uri="{FF2B5EF4-FFF2-40B4-BE49-F238E27FC236}">
                  <a16:creationId xmlns:a16="http://schemas.microsoft.com/office/drawing/2014/main" id="{D70B14DC-530A-4983-968E-88DEA407014D}"/>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6" name="Title 1">
            <a:extLst>
              <a:ext uri="{FF2B5EF4-FFF2-40B4-BE49-F238E27FC236}">
                <a16:creationId xmlns:a16="http://schemas.microsoft.com/office/drawing/2014/main" id="{8FCD30D9-1879-4B1C-A524-ECBA4C239368}"/>
              </a:ext>
            </a:extLst>
          </p:cNvPr>
          <p:cNvSpPr txBox="1">
            <a:spLocks/>
          </p:cNvSpPr>
          <p:nvPr/>
        </p:nvSpPr>
        <p:spPr>
          <a:xfrm>
            <a:off x="169445" y="8778706"/>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13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12</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Nov</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37" name="Title 1">
            <a:extLst>
              <a:ext uri="{FF2B5EF4-FFF2-40B4-BE49-F238E27FC236}">
                <a16:creationId xmlns:a16="http://schemas.microsoft.com/office/drawing/2014/main" id="{90344F2B-C41C-4EB8-938B-F69E2890537A}"/>
              </a:ext>
            </a:extLst>
          </p:cNvPr>
          <p:cNvSpPr txBox="1">
            <a:spLocks/>
          </p:cNvSpPr>
          <p:nvPr/>
        </p:nvSpPr>
        <p:spPr>
          <a:xfrm>
            <a:off x="2522133" y="8783428"/>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14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19</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Nov</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3" name="Flowchart: Alternate Process 2">
            <a:extLst>
              <a:ext uri="{FF2B5EF4-FFF2-40B4-BE49-F238E27FC236}">
                <a16:creationId xmlns:a16="http://schemas.microsoft.com/office/drawing/2014/main" id="{433153AC-7CBF-400B-915F-267B18AB231F}"/>
              </a:ext>
            </a:extLst>
          </p:cNvPr>
          <p:cNvSpPr/>
          <p:nvPr/>
        </p:nvSpPr>
        <p:spPr>
          <a:xfrm>
            <a:off x="200268" y="2070080"/>
            <a:ext cx="1474010" cy="510778"/>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Proposal Draft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Wiki Page Prototype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Resource Learning</a:t>
            </a:r>
          </a:p>
        </p:txBody>
      </p:sp>
      <p:sp>
        <p:nvSpPr>
          <p:cNvPr id="119" name="Flowchart: Alternate Process 118">
            <a:extLst>
              <a:ext uri="{FF2B5EF4-FFF2-40B4-BE49-F238E27FC236}">
                <a16:creationId xmlns:a16="http://schemas.microsoft.com/office/drawing/2014/main" id="{56FBD319-BFDF-4C0F-9E66-BF95A069D562}"/>
              </a:ext>
            </a:extLst>
          </p:cNvPr>
          <p:cNvSpPr/>
          <p:nvPr/>
        </p:nvSpPr>
        <p:spPr>
          <a:xfrm>
            <a:off x="2151346" y="2071026"/>
            <a:ext cx="1474010" cy="676292"/>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Finalise Wiki Page Design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Set-up GitHub Repo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Software Installation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Mid-fi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Technical Research</a:t>
            </a:r>
          </a:p>
        </p:txBody>
      </p:sp>
      <p:sp>
        <p:nvSpPr>
          <p:cNvPr id="120" name="Flowchart: Alternate Process 119">
            <a:extLst>
              <a:ext uri="{FF2B5EF4-FFF2-40B4-BE49-F238E27FC236}">
                <a16:creationId xmlns:a16="http://schemas.microsoft.com/office/drawing/2014/main" id="{46359B5A-72E5-479A-8107-94159020C692}"/>
              </a:ext>
            </a:extLst>
          </p:cNvPr>
          <p:cNvSpPr/>
          <p:nvPr/>
        </p:nvSpPr>
        <p:spPr>
          <a:xfrm>
            <a:off x="857553" y="659188"/>
            <a:ext cx="1980534" cy="308803"/>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20</a:t>
            </a:r>
            <a:r>
              <a:rPr kumimoji="0" lang="en-SG" sz="1050" b="1" i="1"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Jun *Proposal Submission*</a:t>
            </a:r>
          </a:p>
        </p:txBody>
      </p:sp>
      <p:sp>
        <p:nvSpPr>
          <p:cNvPr id="122" name="Flowchart: Alternate Process 121">
            <a:extLst>
              <a:ext uri="{FF2B5EF4-FFF2-40B4-BE49-F238E27FC236}">
                <a16:creationId xmlns:a16="http://schemas.microsoft.com/office/drawing/2014/main" id="{9B8E1971-0060-4636-B3E7-989705AA68EF}"/>
              </a:ext>
            </a:extLst>
          </p:cNvPr>
          <p:cNvSpPr/>
          <p:nvPr/>
        </p:nvSpPr>
        <p:spPr>
          <a:xfrm>
            <a:off x="8846063" y="655483"/>
            <a:ext cx="2112495" cy="321232"/>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16</a:t>
            </a:r>
            <a:r>
              <a:rPr kumimoji="0" lang="en-SG" sz="1050" b="1" i="1"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to 21</a:t>
            </a:r>
            <a:r>
              <a:rPr kumimoji="0" lang="en-SG" sz="1050" b="1" i="1"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Aug *Acceptance*</a:t>
            </a:r>
          </a:p>
        </p:txBody>
      </p:sp>
      <p:sp>
        <p:nvSpPr>
          <p:cNvPr id="142" name="Flowchart: Alternate Process 141">
            <a:extLst>
              <a:ext uri="{FF2B5EF4-FFF2-40B4-BE49-F238E27FC236}">
                <a16:creationId xmlns:a16="http://schemas.microsoft.com/office/drawing/2014/main" id="{BAB6D22F-E959-4B1B-A423-3D742C7DC9FF}"/>
              </a:ext>
            </a:extLst>
          </p:cNvPr>
          <p:cNvSpPr/>
          <p:nvPr/>
        </p:nvSpPr>
        <p:spPr>
          <a:xfrm>
            <a:off x="4249956" y="7838742"/>
            <a:ext cx="1352140" cy="487321"/>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27</a:t>
            </a:r>
            <a:r>
              <a:rPr kumimoji="0" lang="en-SG" sz="1050" b="1" i="1"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Nov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*Finals Presentation*</a:t>
            </a:r>
          </a:p>
        </p:txBody>
      </p:sp>
      <p:sp>
        <p:nvSpPr>
          <p:cNvPr id="86" name="Flowchart: Alternate Process 85">
            <a:extLst>
              <a:ext uri="{FF2B5EF4-FFF2-40B4-BE49-F238E27FC236}">
                <a16:creationId xmlns:a16="http://schemas.microsoft.com/office/drawing/2014/main" id="{0E11E3A3-0E28-438E-AA34-F1D76998DF3E}"/>
              </a:ext>
            </a:extLst>
          </p:cNvPr>
          <p:cNvSpPr/>
          <p:nvPr/>
        </p:nvSpPr>
        <p:spPr>
          <a:xfrm>
            <a:off x="10521408" y="6471186"/>
            <a:ext cx="1551212" cy="952621"/>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Implementation of biometrics APIs (facial recognition)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Start on react native applications</a:t>
            </a:r>
          </a:p>
        </p:txBody>
      </p:sp>
      <p:sp>
        <p:nvSpPr>
          <p:cNvPr id="90" name="Flowchart: Alternate Process 89">
            <a:extLst>
              <a:ext uri="{FF2B5EF4-FFF2-40B4-BE49-F238E27FC236}">
                <a16:creationId xmlns:a16="http://schemas.microsoft.com/office/drawing/2014/main" id="{EBD85F9F-3084-43E0-BF11-D53A4F16540D}"/>
              </a:ext>
            </a:extLst>
          </p:cNvPr>
          <p:cNvSpPr/>
          <p:nvPr/>
        </p:nvSpPr>
        <p:spPr>
          <a:xfrm>
            <a:off x="8322409" y="6469811"/>
            <a:ext cx="1984310" cy="686104"/>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Implementation of biometrics APIs (Facial Recognition)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Start on react native applications</a:t>
            </a:r>
          </a:p>
        </p:txBody>
      </p:sp>
      <p:sp>
        <p:nvSpPr>
          <p:cNvPr id="92" name="Flowchart: Alternate Process 91">
            <a:extLst>
              <a:ext uri="{FF2B5EF4-FFF2-40B4-BE49-F238E27FC236}">
                <a16:creationId xmlns:a16="http://schemas.microsoft.com/office/drawing/2014/main" id="{C86C7168-BE31-46F1-8448-61466C6CA81E}"/>
              </a:ext>
            </a:extLst>
          </p:cNvPr>
          <p:cNvSpPr/>
          <p:nvPr/>
        </p:nvSpPr>
        <p:spPr>
          <a:xfrm>
            <a:off x="2162998" y="6492481"/>
            <a:ext cx="1942835" cy="692821"/>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Continue work on react native applications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Educational aspects of application</a:t>
            </a:r>
          </a:p>
        </p:txBody>
      </p:sp>
      <p:sp>
        <p:nvSpPr>
          <p:cNvPr id="94" name="Flowchart: Alternate Process 93">
            <a:extLst>
              <a:ext uri="{FF2B5EF4-FFF2-40B4-BE49-F238E27FC236}">
                <a16:creationId xmlns:a16="http://schemas.microsoft.com/office/drawing/2014/main" id="{80A8376A-E603-4D33-A929-0202A1CC4667}"/>
              </a:ext>
            </a:extLst>
          </p:cNvPr>
          <p:cNvSpPr/>
          <p:nvPr/>
        </p:nvSpPr>
        <p:spPr>
          <a:xfrm>
            <a:off x="146208" y="5982840"/>
            <a:ext cx="1567719" cy="1002791"/>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Continue work on react native applications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Educational aspects of application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Standardize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Testing/Buffer</a:t>
            </a:r>
          </a:p>
        </p:txBody>
      </p:sp>
      <p:sp>
        <p:nvSpPr>
          <p:cNvPr id="95" name="Flowchart: Alternate Process 94">
            <a:extLst>
              <a:ext uri="{FF2B5EF4-FFF2-40B4-BE49-F238E27FC236}">
                <a16:creationId xmlns:a16="http://schemas.microsoft.com/office/drawing/2014/main" id="{D6E7401F-516A-4E05-9077-DC0E7626D41A}"/>
              </a:ext>
            </a:extLst>
          </p:cNvPr>
          <p:cNvSpPr/>
          <p:nvPr/>
        </p:nvSpPr>
        <p:spPr>
          <a:xfrm>
            <a:off x="6109355" y="6463014"/>
            <a:ext cx="2050061" cy="6985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Ethereum backend for KYC verification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Continue on react native applications</a:t>
            </a:r>
          </a:p>
        </p:txBody>
      </p:sp>
      <p:sp>
        <p:nvSpPr>
          <p:cNvPr id="96" name="Flowchart: Alternate Process 95">
            <a:extLst>
              <a:ext uri="{FF2B5EF4-FFF2-40B4-BE49-F238E27FC236}">
                <a16:creationId xmlns:a16="http://schemas.microsoft.com/office/drawing/2014/main" id="{B4444A49-2AB4-408A-B15F-1926844B72B1}"/>
              </a:ext>
            </a:extLst>
          </p:cNvPr>
          <p:cNvSpPr/>
          <p:nvPr/>
        </p:nvSpPr>
        <p:spPr>
          <a:xfrm>
            <a:off x="4320522" y="6463015"/>
            <a:ext cx="1625840" cy="698584"/>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Ethereum backend for KYC verification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Continue on react native applications</a:t>
            </a:r>
          </a:p>
        </p:txBody>
      </p:sp>
      <p:sp>
        <p:nvSpPr>
          <p:cNvPr id="118" name="Flowchart: Alternate Process 117">
            <a:extLst>
              <a:ext uri="{FF2B5EF4-FFF2-40B4-BE49-F238E27FC236}">
                <a16:creationId xmlns:a16="http://schemas.microsoft.com/office/drawing/2014/main" id="{88A3EB69-05B7-4A3F-8B9A-62DA3EEA62EA}"/>
              </a:ext>
            </a:extLst>
          </p:cNvPr>
          <p:cNvSpPr/>
          <p:nvPr/>
        </p:nvSpPr>
        <p:spPr>
          <a:xfrm>
            <a:off x="4018843" y="2231639"/>
            <a:ext cx="1655993" cy="1064852"/>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W3 JavaScript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err="1">
                <a:ln>
                  <a:noFill/>
                </a:ln>
                <a:solidFill>
                  <a:prstClr val="white"/>
                </a:solidFill>
                <a:effectLst/>
                <a:uLnTx/>
                <a:uFillTx/>
                <a:latin typeface="Abstergo Sans Lite" panose="02000000000000000000" pitchFamily="2" charset="0"/>
                <a:ea typeface="+mn-ea"/>
                <a:cs typeface="+mn-cs"/>
              </a:rPr>
              <a:t>Metamask</a:t>
            </a: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Integration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1" i="0" u="sng"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Admin</a:t>
            </a: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&gt;Login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&gt;Agent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&gt;Access Control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&gt;Logout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Database Setup</a:t>
            </a:r>
          </a:p>
        </p:txBody>
      </p:sp>
      <p:grpSp>
        <p:nvGrpSpPr>
          <p:cNvPr id="145" name="Group 144">
            <a:extLst>
              <a:ext uri="{FF2B5EF4-FFF2-40B4-BE49-F238E27FC236}">
                <a16:creationId xmlns:a16="http://schemas.microsoft.com/office/drawing/2014/main" id="{C9421C1E-D913-419D-98B9-BC5882CD8206}"/>
              </a:ext>
            </a:extLst>
          </p:cNvPr>
          <p:cNvGrpSpPr/>
          <p:nvPr/>
        </p:nvGrpSpPr>
        <p:grpSpPr>
          <a:xfrm>
            <a:off x="1778775" y="6146723"/>
            <a:ext cx="220792" cy="228320"/>
            <a:chOff x="-800778" y="3111163"/>
            <a:chExt cx="234000" cy="234000"/>
          </a:xfrm>
        </p:grpSpPr>
        <p:sp>
          <p:nvSpPr>
            <p:cNvPr id="146" name="Rectangle 145">
              <a:extLst>
                <a:ext uri="{FF2B5EF4-FFF2-40B4-BE49-F238E27FC236}">
                  <a16:creationId xmlns:a16="http://schemas.microsoft.com/office/drawing/2014/main" id="{0163FD44-841E-43AF-BFE9-DFFBA0E6BABE}"/>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3B916486-D92D-4DCA-B871-C6812AC28A53}"/>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Rectangle 147">
              <a:extLst>
                <a:ext uri="{FF2B5EF4-FFF2-40B4-BE49-F238E27FC236}">
                  <a16:creationId xmlns:a16="http://schemas.microsoft.com/office/drawing/2014/main" id="{7CB2AD7B-23B6-4EF2-A1C8-E1A698FD025C}"/>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9" name="Group 148">
            <a:extLst>
              <a:ext uri="{FF2B5EF4-FFF2-40B4-BE49-F238E27FC236}">
                <a16:creationId xmlns:a16="http://schemas.microsoft.com/office/drawing/2014/main" id="{4912792E-8769-4FB3-9854-254CBECCDFEF}"/>
              </a:ext>
            </a:extLst>
          </p:cNvPr>
          <p:cNvGrpSpPr/>
          <p:nvPr/>
        </p:nvGrpSpPr>
        <p:grpSpPr>
          <a:xfrm>
            <a:off x="1799033" y="8557376"/>
            <a:ext cx="234000" cy="234000"/>
            <a:chOff x="-800778" y="3111163"/>
            <a:chExt cx="234000" cy="234000"/>
          </a:xfrm>
        </p:grpSpPr>
        <p:sp>
          <p:nvSpPr>
            <p:cNvPr id="150" name="Rectangle 149">
              <a:extLst>
                <a:ext uri="{FF2B5EF4-FFF2-40B4-BE49-F238E27FC236}">
                  <a16:creationId xmlns:a16="http://schemas.microsoft.com/office/drawing/2014/main" id="{97150B10-B12F-4C63-A05C-3635B7BA5B9F}"/>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EB20F6B1-4A34-49A6-B3AD-72985F558A1A}"/>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51">
              <a:extLst>
                <a:ext uri="{FF2B5EF4-FFF2-40B4-BE49-F238E27FC236}">
                  <a16:creationId xmlns:a16="http://schemas.microsoft.com/office/drawing/2014/main" id="{18CE5081-DAF5-47D3-9610-6D8AFC890AB3}"/>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3" name="Flowchart: Alternate Process 152">
            <a:extLst>
              <a:ext uri="{FF2B5EF4-FFF2-40B4-BE49-F238E27FC236}">
                <a16:creationId xmlns:a16="http://schemas.microsoft.com/office/drawing/2014/main" id="{503C8A3A-56FD-4982-8E53-669C0BFF5617}"/>
              </a:ext>
            </a:extLst>
          </p:cNvPr>
          <p:cNvSpPr/>
          <p:nvPr/>
        </p:nvSpPr>
        <p:spPr>
          <a:xfrm>
            <a:off x="146208" y="7952917"/>
            <a:ext cx="1567719" cy="784320"/>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Poster Submission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Testing/Buffer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Preparation for submission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Trial Demo</a:t>
            </a:r>
          </a:p>
        </p:txBody>
      </p:sp>
      <p:sp>
        <p:nvSpPr>
          <p:cNvPr id="154" name="Flowchart: Alternate Process 153">
            <a:extLst>
              <a:ext uri="{FF2B5EF4-FFF2-40B4-BE49-F238E27FC236}">
                <a16:creationId xmlns:a16="http://schemas.microsoft.com/office/drawing/2014/main" id="{04D155DC-6239-4494-9FF2-2C5759327D56}"/>
              </a:ext>
            </a:extLst>
          </p:cNvPr>
          <p:cNvSpPr/>
          <p:nvPr/>
        </p:nvSpPr>
        <p:spPr>
          <a:xfrm>
            <a:off x="2530233" y="7989101"/>
            <a:ext cx="1495668" cy="483589"/>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Final adjustment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Preparation for live demo</a:t>
            </a:r>
          </a:p>
        </p:txBody>
      </p:sp>
      <p:cxnSp>
        <p:nvCxnSpPr>
          <p:cNvPr id="156" name="Straight Connector 155">
            <a:extLst>
              <a:ext uri="{FF2B5EF4-FFF2-40B4-BE49-F238E27FC236}">
                <a16:creationId xmlns:a16="http://schemas.microsoft.com/office/drawing/2014/main" id="{2BF03CC0-2DF3-4EF6-800A-A8A97973C291}"/>
              </a:ext>
            </a:extLst>
          </p:cNvPr>
          <p:cNvCxnSpPr>
            <a:cxnSpLocks/>
            <a:stCxn id="120" idx="2"/>
          </p:cNvCxnSpPr>
          <p:nvPr/>
        </p:nvCxnSpPr>
        <p:spPr>
          <a:xfrm>
            <a:off x="1847820" y="967991"/>
            <a:ext cx="8453" cy="664279"/>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F155ADF-A5C7-4F0B-9F3A-591E262F7615}"/>
              </a:ext>
            </a:extLst>
          </p:cNvPr>
          <p:cNvCxnSpPr>
            <a:cxnSpLocks/>
            <a:stCxn id="122" idx="2"/>
          </p:cNvCxnSpPr>
          <p:nvPr/>
        </p:nvCxnSpPr>
        <p:spPr>
          <a:xfrm flipH="1">
            <a:off x="9896380" y="976715"/>
            <a:ext cx="5931" cy="654711"/>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CDAA9CE-96D7-41DB-A8CA-057EDB4C1D05}"/>
              </a:ext>
            </a:extLst>
          </p:cNvPr>
          <p:cNvCxnSpPr>
            <a:cxnSpLocks/>
            <a:stCxn id="142" idx="2"/>
          </p:cNvCxnSpPr>
          <p:nvPr/>
        </p:nvCxnSpPr>
        <p:spPr>
          <a:xfrm>
            <a:off x="4926026" y="8326063"/>
            <a:ext cx="0" cy="140361"/>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23" name="Flowchart: Alternate Process 122">
            <a:extLst>
              <a:ext uri="{FF2B5EF4-FFF2-40B4-BE49-F238E27FC236}">
                <a16:creationId xmlns:a16="http://schemas.microsoft.com/office/drawing/2014/main" id="{80F6C928-DF4A-4003-8F8A-FFD017E8CFC7}"/>
              </a:ext>
            </a:extLst>
          </p:cNvPr>
          <p:cNvSpPr/>
          <p:nvPr/>
        </p:nvSpPr>
        <p:spPr>
          <a:xfrm>
            <a:off x="2303318" y="5329142"/>
            <a:ext cx="1254535" cy="294612"/>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29</a:t>
            </a:r>
            <a:r>
              <a:rPr kumimoji="0" lang="en-SG" sz="1050" b="1" i="1"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1050" b="1" i="1"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Oct  *Poster*</a:t>
            </a:r>
          </a:p>
        </p:txBody>
      </p:sp>
      <p:sp>
        <p:nvSpPr>
          <p:cNvPr id="101" name="Flowchart: Alternate Process 100">
            <a:extLst>
              <a:ext uri="{FF2B5EF4-FFF2-40B4-BE49-F238E27FC236}">
                <a16:creationId xmlns:a16="http://schemas.microsoft.com/office/drawing/2014/main" id="{7A04361B-B3D6-4D31-8087-8D432CAA71B0}"/>
              </a:ext>
            </a:extLst>
          </p:cNvPr>
          <p:cNvSpPr/>
          <p:nvPr/>
        </p:nvSpPr>
        <p:spPr>
          <a:xfrm>
            <a:off x="200268" y="1899629"/>
            <a:ext cx="1474010" cy="14575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00" name="Flowchart: Alternate Process 99">
            <a:extLst>
              <a:ext uri="{FF2B5EF4-FFF2-40B4-BE49-F238E27FC236}">
                <a16:creationId xmlns:a16="http://schemas.microsoft.com/office/drawing/2014/main" id="{A420773F-3200-4E17-A690-DDA6791DE0F6}"/>
              </a:ext>
            </a:extLst>
          </p:cNvPr>
          <p:cNvSpPr/>
          <p:nvPr/>
        </p:nvSpPr>
        <p:spPr>
          <a:xfrm>
            <a:off x="2147133" y="1900959"/>
            <a:ext cx="1474010" cy="14575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05" name="Flowchart: Alternate Process 104">
            <a:extLst>
              <a:ext uri="{FF2B5EF4-FFF2-40B4-BE49-F238E27FC236}">
                <a16:creationId xmlns:a16="http://schemas.microsoft.com/office/drawing/2014/main" id="{F9ECEFBE-5305-4D9B-A29C-B4C79E9F01A0}"/>
              </a:ext>
            </a:extLst>
          </p:cNvPr>
          <p:cNvSpPr/>
          <p:nvPr/>
        </p:nvSpPr>
        <p:spPr>
          <a:xfrm>
            <a:off x="4040700" y="1898412"/>
            <a:ext cx="1612280" cy="30218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ACCOUNT MANAGEMENT MODULE</a:t>
            </a:r>
          </a:p>
        </p:txBody>
      </p:sp>
      <p:sp>
        <p:nvSpPr>
          <p:cNvPr id="106" name="Flowchart: Alternate Process 105">
            <a:extLst>
              <a:ext uri="{FF2B5EF4-FFF2-40B4-BE49-F238E27FC236}">
                <a16:creationId xmlns:a16="http://schemas.microsoft.com/office/drawing/2014/main" id="{98E3483E-B09A-4751-9A9C-50237811B4AB}"/>
              </a:ext>
            </a:extLst>
          </p:cNvPr>
          <p:cNvSpPr/>
          <p:nvPr/>
        </p:nvSpPr>
        <p:spPr>
          <a:xfrm>
            <a:off x="5962932" y="2704966"/>
            <a:ext cx="1574114" cy="455005"/>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Agent: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&gt;Login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&gt;Consumer Account Creation</a:t>
            </a:r>
          </a:p>
        </p:txBody>
      </p:sp>
      <p:sp>
        <p:nvSpPr>
          <p:cNvPr id="108" name="Flowchart: Alternate Process 107">
            <a:extLst>
              <a:ext uri="{FF2B5EF4-FFF2-40B4-BE49-F238E27FC236}">
                <a16:creationId xmlns:a16="http://schemas.microsoft.com/office/drawing/2014/main" id="{85DAD26A-A98B-438A-9958-719DF3382F19}"/>
              </a:ext>
            </a:extLst>
          </p:cNvPr>
          <p:cNvSpPr/>
          <p:nvPr/>
        </p:nvSpPr>
        <p:spPr>
          <a:xfrm>
            <a:off x="5968220" y="2355534"/>
            <a:ext cx="1574114" cy="30218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ACCOUNT MANAGEMENT MODULE</a:t>
            </a:r>
          </a:p>
        </p:txBody>
      </p:sp>
      <p:sp>
        <p:nvSpPr>
          <p:cNvPr id="114" name="Flowchart: Alternate Process 113">
            <a:extLst>
              <a:ext uri="{FF2B5EF4-FFF2-40B4-BE49-F238E27FC236}">
                <a16:creationId xmlns:a16="http://schemas.microsoft.com/office/drawing/2014/main" id="{C87773C7-46BE-4D23-B81E-967EE4A4C6A1}"/>
              </a:ext>
            </a:extLst>
          </p:cNvPr>
          <p:cNvSpPr/>
          <p:nvPr/>
        </p:nvSpPr>
        <p:spPr>
          <a:xfrm>
            <a:off x="5968219" y="2070080"/>
            <a:ext cx="1574114" cy="238363"/>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Prepare for UAT #1</a:t>
            </a:r>
          </a:p>
        </p:txBody>
      </p:sp>
      <p:sp>
        <p:nvSpPr>
          <p:cNvPr id="115" name="Flowchart: Alternate Process 114">
            <a:extLst>
              <a:ext uri="{FF2B5EF4-FFF2-40B4-BE49-F238E27FC236}">
                <a16:creationId xmlns:a16="http://schemas.microsoft.com/office/drawing/2014/main" id="{60E1791A-4940-450F-9AE7-F220B88BAD2F}"/>
              </a:ext>
            </a:extLst>
          </p:cNvPr>
          <p:cNvSpPr/>
          <p:nvPr/>
        </p:nvSpPr>
        <p:spPr>
          <a:xfrm>
            <a:off x="5968219" y="1899629"/>
            <a:ext cx="1574114" cy="121619"/>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21" name="Flowchart: Alternate Process 120">
            <a:extLst>
              <a:ext uri="{FF2B5EF4-FFF2-40B4-BE49-F238E27FC236}">
                <a16:creationId xmlns:a16="http://schemas.microsoft.com/office/drawing/2014/main" id="{3BDAAED5-BE2E-4D12-9917-5EE71C2B0A77}"/>
              </a:ext>
            </a:extLst>
          </p:cNvPr>
          <p:cNvSpPr/>
          <p:nvPr/>
        </p:nvSpPr>
        <p:spPr>
          <a:xfrm>
            <a:off x="5946362" y="3422316"/>
            <a:ext cx="1598807" cy="455005"/>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Central Authentication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KYC Authentication</a:t>
            </a:r>
          </a:p>
        </p:txBody>
      </p:sp>
      <p:sp>
        <p:nvSpPr>
          <p:cNvPr id="126" name="Flowchart: Alternate Process 125">
            <a:extLst>
              <a:ext uri="{FF2B5EF4-FFF2-40B4-BE49-F238E27FC236}">
                <a16:creationId xmlns:a16="http://schemas.microsoft.com/office/drawing/2014/main" id="{D4665192-3EF4-4D7D-90E7-1F4D2B08888C}"/>
              </a:ext>
            </a:extLst>
          </p:cNvPr>
          <p:cNvSpPr/>
          <p:nvPr/>
        </p:nvSpPr>
        <p:spPr>
          <a:xfrm>
            <a:off x="5962932" y="3201714"/>
            <a:ext cx="1579402" cy="163046"/>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SECURITY MODULE</a:t>
            </a:r>
          </a:p>
        </p:txBody>
      </p:sp>
      <p:sp>
        <p:nvSpPr>
          <p:cNvPr id="127" name="Flowchart: Alternate Process 126">
            <a:extLst>
              <a:ext uri="{FF2B5EF4-FFF2-40B4-BE49-F238E27FC236}">
                <a16:creationId xmlns:a16="http://schemas.microsoft.com/office/drawing/2014/main" id="{292D084F-60AC-4E57-A9D2-ADD9DE2D64D6}"/>
              </a:ext>
            </a:extLst>
          </p:cNvPr>
          <p:cNvSpPr/>
          <p:nvPr/>
        </p:nvSpPr>
        <p:spPr>
          <a:xfrm>
            <a:off x="7948558" y="2069937"/>
            <a:ext cx="1574114" cy="1055608"/>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UAT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Reviews for UAT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Integration &amp; Deployment of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Peer 2 Peer testing over school 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Prepare for acceptance</a:t>
            </a:r>
          </a:p>
        </p:txBody>
      </p:sp>
      <p:sp>
        <p:nvSpPr>
          <p:cNvPr id="138" name="Flowchart: Alternate Process 137">
            <a:extLst>
              <a:ext uri="{FF2B5EF4-FFF2-40B4-BE49-F238E27FC236}">
                <a16:creationId xmlns:a16="http://schemas.microsoft.com/office/drawing/2014/main" id="{ABCA94A5-EF84-446B-AE90-314E392B23EA}"/>
              </a:ext>
            </a:extLst>
          </p:cNvPr>
          <p:cNvSpPr/>
          <p:nvPr/>
        </p:nvSpPr>
        <p:spPr>
          <a:xfrm>
            <a:off x="7948558" y="1899486"/>
            <a:ext cx="1574114" cy="121619"/>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39" name="Flowchart: Alternate Process 138">
            <a:extLst>
              <a:ext uri="{FF2B5EF4-FFF2-40B4-BE49-F238E27FC236}">
                <a16:creationId xmlns:a16="http://schemas.microsoft.com/office/drawing/2014/main" id="{CA6C4F93-FB84-4CB0-857A-B3FDB8DA6EB8}"/>
              </a:ext>
            </a:extLst>
          </p:cNvPr>
          <p:cNvSpPr/>
          <p:nvPr/>
        </p:nvSpPr>
        <p:spPr>
          <a:xfrm>
            <a:off x="7923865" y="3415128"/>
            <a:ext cx="1598807" cy="455005"/>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Central Authentication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KYC Authentication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CAS Persistent to </a:t>
            </a:r>
            <a:r>
              <a:rPr kumimoji="0" lang="en-SG" sz="800" b="0" i="0" u="none" strike="noStrike" kern="1200" cap="none" spc="0" normalizeH="0" baseline="0" noProof="0" dirty="0" err="1">
                <a:ln>
                  <a:noFill/>
                </a:ln>
                <a:solidFill>
                  <a:prstClr val="white"/>
                </a:solidFill>
                <a:effectLst/>
                <a:uLnTx/>
                <a:uFillTx/>
                <a:latin typeface="Abstergo Sans Lite" panose="02000000000000000000" pitchFamily="2" charset="0"/>
                <a:ea typeface="+mn-ea"/>
                <a:cs typeface="+mn-cs"/>
              </a:rPr>
              <a:t>BlockChain</a:t>
            </a:r>
            <a:endPar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40" name="Flowchart: Alternate Process 139">
            <a:extLst>
              <a:ext uri="{FF2B5EF4-FFF2-40B4-BE49-F238E27FC236}">
                <a16:creationId xmlns:a16="http://schemas.microsoft.com/office/drawing/2014/main" id="{73A9D62B-CF10-44E7-97FA-D20C124F0D34}"/>
              </a:ext>
            </a:extLst>
          </p:cNvPr>
          <p:cNvSpPr/>
          <p:nvPr/>
        </p:nvSpPr>
        <p:spPr>
          <a:xfrm>
            <a:off x="7940435" y="3194526"/>
            <a:ext cx="1579402" cy="163046"/>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SECURITY MODULE</a:t>
            </a:r>
          </a:p>
        </p:txBody>
      </p:sp>
      <p:sp>
        <p:nvSpPr>
          <p:cNvPr id="141" name="Flowchart: Alternate Process 140">
            <a:extLst>
              <a:ext uri="{FF2B5EF4-FFF2-40B4-BE49-F238E27FC236}">
                <a16:creationId xmlns:a16="http://schemas.microsoft.com/office/drawing/2014/main" id="{9595951D-37AB-416A-84EC-9DD8F58A3187}"/>
              </a:ext>
            </a:extLst>
          </p:cNvPr>
          <p:cNvSpPr/>
          <p:nvPr/>
        </p:nvSpPr>
        <p:spPr>
          <a:xfrm>
            <a:off x="10146325" y="2077599"/>
            <a:ext cx="1574114" cy="510778"/>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Post Acceptance Review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Establish connection to store Ethereum transactions</a:t>
            </a:r>
          </a:p>
        </p:txBody>
      </p:sp>
      <p:sp>
        <p:nvSpPr>
          <p:cNvPr id="143" name="Flowchart: Alternate Process 142">
            <a:extLst>
              <a:ext uri="{FF2B5EF4-FFF2-40B4-BE49-F238E27FC236}">
                <a16:creationId xmlns:a16="http://schemas.microsoft.com/office/drawing/2014/main" id="{88115041-E22F-4FEC-90C7-1369AB8A61A5}"/>
              </a:ext>
            </a:extLst>
          </p:cNvPr>
          <p:cNvSpPr/>
          <p:nvPr/>
        </p:nvSpPr>
        <p:spPr>
          <a:xfrm>
            <a:off x="10146325" y="1907148"/>
            <a:ext cx="1574114" cy="121619"/>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44" name="Flowchart: Alternate Process 143">
            <a:extLst>
              <a:ext uri="{FF2B5EF4-FFF2-40B4-BE49-F238E27FC236}">
                <a16:creationId xmlns:a16="http://schemas.microsoft.com/office/drawing/2014/main" id="{7BA8892F-9E0A-4129-8258-D142F414D94D}"/>
              </a:ext>
            </a:extLst>
          </p:cNvPr>
          <p:cNvSpPr/>
          <p:nvPr/>
        </p:nvSpPr>
        <p:spPr>
          <a:xfrm>
            <a:off x="10146325" y="2859922"/>
            <a:ext cx="1598807" cy="455005"/>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KYC Authentication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CAS Persistent to </a:t>
            </a:r>
            <a:r>
              <a:rPr kumimoji="0" lang="en-SG" sz="800" b="0" i="0" u="none" strike="noStrike" kern="1200" cap="none" spc="0" normalizeH="0" baseline="0" noProof="0" dirty="0" err="1">
                <a:ln>
                  <a:noFill/>
                </a:ln>
                <a:solidFill>
                  <a:prstClr val="white"/>
                </a:solidFill>
                <a:effectLst/>
                <a:uLnTx/>
                <a:uFillTx/>
                <a:latin typeface="Abstergo Sans Lite" panose="02000000000000000000" pitchFamily="2" charset="0"/>
                <a:ea typeface="+mn-ea"/>
                <a:cs typeface="+mn-cs"/>
              </a:rPr>
              <a:t>BlockChain</a:t>
            </a:r>
            <a:endPar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Start on Facial Recognition API</a:t>
            </a:r>
          </a:p>
        </p:txBody>
      </p:sp>
      <p:sp>
        <p:nvSpPr>
          <p:cNvPr id="159" name="Flowchart: Alternate Process 158">
            <a:extLst>
              <a:ext uri="{FF2B5EF4-FFF2-40B4-BE49-F238E27FC236}">
                <a16:creationId xmlns:a16="http://schemas.microsoft.com/office/drawing/2014/main" id="{6532BEE1-0115-4240-AC4C-A96087F1B298}"/>
              </a:ext>
            </a:extLst>
          </p:cNvPr>
          <p:cNvSpPr/>
          <p:nvPr/>
        </p:nvSpPr>
        <p:spPr>
          <a:xfrm>
            <a:off x="10162895" y="2639320"/>
            <a:ext cx="1579402" cy="163046"/>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SECURITY MODULE</a:t>
            </a:r>
          </a:p>
        </p:txBody>
      </p:sp>
      <p:cxnSp>
        <p:nvCxnSpPr>
          <p:cNvPr id="160" name="Straight Connector 159">
            <a:extLst>
              <a:ext uri="{FF2B5EF4-FFF2-40B4-BE49-F238E27FC236}">
                <a16:creationId xmlns:a16="http://schemas.microsoft.com/office/drawing/2014/main" id="{6ACEDEB1-77F9-4CE6-B10C-222A9246BE5B}"/>
              </a:ext>
            </a:extLst>
          </p:cNvPr>
          <p:cNvCxnSpPr>
            <a:cxnSpLocks/>
          </p:cNvCxnSpPr>
          <p:nvPr/>
        </p:nvCxnSpPr>
        <p:spPr>
          <a:xfrm>
            <a:off x="1058163" y="4699323"/>
            <a:ext cx="10152762" cy="38221"/>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2DD319FC-647F-45DB-85D6-7FD15C6F2290}"/>
              </a:ext>
            </a:extLst>
          </p:cNvPr>
          <p:cNvSpPr/>
          <p:nvPr/>
        </p:nvSpPr>
        <p:spPr>
          <a:xfrm rot="2700000">
            <a:off x="968163" y="4609322"/>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2" name="Rectangle 161">
            <a:extLst>
              <a:ext uri="{FF2B5EF4-FFF2-40B4-BE49-F238E27FC236}">
                <a16:creationId xmlns:a16="http://schemas.microsoft.com/office/drawing/2014/main" id="{F4916355-53A4-4853-9EAD-C40DD854973B}"/>
              </a:ext>
            </a:extLst>
          </p:cNvPr>
          <p:cNvSpPr/>
          <p:nvPr/>
        </p:nvSpPr>
        <p:spPr>
          <a:xfrm rot="2675035">
            <a:off x="1013087" y="4654870"/>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DA3BE959-D411-4EEC-9666-E230225D5E96}"/>
              </a:ext>
            </a:extLst>
          </p:cNvPr>
          <p:cNvSpPr/>
          <p:nvPr/>
        </p:nvSpPr>
        <p:spPr>
          <a:xfrm rot="2700000">
            <a:off x="11123062" y="4635927"/>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4" name="Rectangle 163">
            <a:extLst>
              <a:ext uri="{FF2B5EF4-FFF2-40B4-BE49-F238E27FC236}">
                <a16:creationId xmlns:a16="http://schemas.microsoft.com/office/drawing/2014/main" id="{74F5D401-E062-4863-A00E-C0BBB1986DAF}"/>
              </a:ext>
            </a:extLst>
          </p:cNvPr>
          <p:cNvSpPr/>
          <p:nvPr/>
        </p:nvSpPr>
        <p:spPr>
          <a:xfrm rot="2675035">
            <a:off x="11153218" y="4693095"/>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5" name="Group 164">
            <a:extLst>
              <a:ext uri="{FF2B5EF4-FFF2-40B4-BE49-F238E27FC236}">
                <a16:creationId xmlns:a16="http://schemas.microsoft.com/office/drawing/2014/main" id="{32C9EB92-0E90-4FC2-8ED8-4E0F43991E32}"/>
              </a:ext>
            </a:extLst>
          </p:cNvPr>
          <p:cNvGrpSpPr/>
          <p:nvPr/>
        </p:nvGrpSpPr>
        <p:grpSpPr>
          <a:xfrm>
            <a:off x="6796483" y="4581476"/>
            <a:ext cx="234000" cy="234000"/>
            <a:chOff x="-800778" y="3111163"/>
            <a:chExt cx="234000" cy="234000"/>
          </a:xfrm>
        </p:grpSpPr>
        <p:sp>
          <p:nvSpPr>
            <p:cNvPr id="166" name="Rectangle 165">
              <a:extLst>
                <a:ext uri="{FF2B5EF4-FFF2-40B4-BE49-F238E27FC236}">
                  <a16:creationId xmlns:a16="http://schemas.microsoft.com/office/drawing/2014/main" id="{CFA3EEF8-B5CD-4D7E-B33F-C91EFA22569E}"/>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Rectangle 166">
              <a:extLst>
                <a:ext uri="{FF2B5EF4-FFF2-40B4-BE49-F238E27FC236}">
                  <a16:creationId xmlns:a16="http://schemas.microsoft.com/office/drawing/2014/main" id="{06DD2DE6-C62B-4F60-AB7E-D8C10838400B}"/>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54BEDECF-838C-4261-A61A-9487113F4683}"/>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69" name="Group 168">
            <a:extLst>
              <a:ext uri="{FF2B5EF4-FFF2-40B4-BE49-F238E27FC236}">
                <a16:creationId xmlns:a16="http://schemas.microsoft.com/office/drawing/2014/main" id="{C3448EC5-4DEB-401D-BB93-117D6F6E62A6}"/>
              </a:ext>
            </a:extLst>
          </p:cNvPr>
          <p:cNvGrpSpPr/>
          <p:nvPr/>
        </p:nvGrpSpPr>
        <p:grpSpPr>
          <a:xfrm>
            <a:off x="2919538" y="4591406"/>
            <a:ext cx="234000" cy="234000"/>
            <a:chOff x="-800778" y="3111163"/>
            <a:chExt cx="234000" cy="234000"/>
          </a:xfrm>
        </p:grpSpPr>
        <p:sp>
          <p:nvSpPr>
            <p:cNvPr id="170" name="Rectangle 169">
              <a:extLst>
                <a:ext uri="{FF2B5EF4-FFF2-40B4-BE49-F238E27FC236}">
                  <a16:creationId xmlns:a16="http://schemas.microsoft.com/office/drawing/2014/main" id="{B5CEAC14-9164-465D-A055-C6AD11B2CA72}"/>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3C0162E7-6800-4581-9C35-E6E10C0C5202}"/>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2" name="Rectangle 171">
              <a:extLst>
                <a:ext uri="{FF2B5EF4-FFF2-40B4-BE49-F238E27FC236}">
                  <a16:creationId xmlns:a16="http://schemas.microsoft.com/office/drawing/2014/main" id="{59BA7645-AA04-4CE5-B400-79AF8203D50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73" name="Group 172">
            <a:extLst>
              <a:ext uri="{FF2B5EF4-FFF2-40B4-BE49-F238E27FC236}">
                <a16:creationId xmlns:a16="http://schemas.microsoft.com/office/drawing/2014/main" id="{2AF63745-D690-4E64-A499-DD59AB3E7ADA}"/>
              </a:ext>
            </a:extLst>
          </p:cNvPr>
          <p:cNvGrpSpPr/>
          <p:nvPr/>
        </p:nvGrpSpPr>
        <p:grpSpPr>
          <a:xfrm>
            <a:off x="4882240" y="4583772"/>
            <a:ext cx="234000" cy="234000"/>
            <a:chOff x="-800778" y="3111163"/>
            <a:chExt cx="234000" cy="234000"/>
          </a:xfrm>
        </p:grpSpPr>
        <p:sp>
          <p:nvSpPr>
            <p:cNvPr id="174" name="Rectangle 173">
              <a:extLst>
                <a:ext uri="{FF2B5EF4-FFF2-40B4-BE49-F238E27FC236}">
                  <a16:creationId xmlns:a16="http://schemas.microsoft.com/office/drawing/2014/main" id="{39508324-CA04-4D9C-9289-E9F27DD0260C}"/>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Rectangle 174">
              <a:extLst>
                <a:ext uri="{FF2B5EF4-FFF2-40B4-BE49-F238E27FC236}">
                  <a16:creationId xmlns:a16="http://schemas.microsoft.com/office/drawing/2014/main" id="{17C31152-CC40-4ECA-BB80-3F4436B198EA}"/>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Rectangle 175">
              <a:extLst>
                <a:ext uri="{FF2B5EF4-FFF2-40B4-BE49-F238E27FC236}">
                  <a16:creationId xmlns:a16="http://schemas.microsoft.com/office/drawing/2014/main" id="{4A2E887C-3CD0-4513-9C39-4B4FB0CF4E33}"/>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77" name="Group 176">
            <a:extLst>
              <a:ext uri="{FF2B5EF4-FFF2-40B4-BE49-F238E27FC236}">
                <a16:creationId xmlns:a16="http://schemas.microsoft.com/office/drawing/2014/main" id="{12532379-5584-41A5-83BA-B2A2E9D95439}"/>
              </a:ext>
            </a:extLst>
          </p:cNvPr>
          <p:cNvGrpSpPr/>
          <p:nvPr/>
        </p:nvGrpSpPr>
        <p:grpSpPr>
          <a:xfrm>
            <a:off x="8805143" y="4620544"/>
            <a:ext cx="234000" cy="234000"/>
            <a:chOff x="-800778" y="3111163"/>
            <a:chExt cx="234000" cy="234000"/>
          </a:xfrm>
        </p:grpSpPr>
        <p:sp>
          <p:nvSpPr>
            <p:cNvPr id="178" name="Rectangle 177">
              <a:extLst>
                <a:ext uri="{FF2B5EF4-FFF2-40B4-BE49-F238E27FC236}">
                  <a16:creationId xmlns:a16="http://schemas.microsoft.com/office/drawing/2014/main" id="{A342F544-463A-4F68-95D5-E16267650E24}"/>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420349D6-FFF5-4488-89CB-A9EE514F0E48}"/>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DE593D8C-8797-415D-BCDA-4448B3DFABFE}"/>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1" name="Title 1">
            <a:extLst>
              <a:ext uri="{FF2B5EF4-FFF2-40B4-BE49-F238E27FC236}">
                <a16:creationId xmlns:a16="http://schemas.microsoft.com/office/drawing/2014/main" id="{2E6AE3B0-62A4-4709-B295-DE39D81AC839}"/>
              </a:ext>
            </a:extLst>
          </p:cNvPr>
          <p:cNvSpPr txBox="1">
            <a:spLocks/>
          </p:cNvSpPr>
          <p:nvPr/>
        </p:nvSpPr>
        <p:spPr>
          <a:xfrm>
            <a:off x="304178" y="404170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11</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Jun</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82" name="Title 1">
            <a:extLst>
              <a:ext uri="{FF2B5EF4-FFF2-40B4-BE49-F238E27FC236}">
                <a16:creationId xmlns:a16="http://schemas.microsoft.com/office/drawing/2014/main" id="{F1CF0142-B51C-4896-92AD-044EEBAD39B9}"/>
              </a:ext>
            </a:extLst>
          </p:cNvPr>
          <p:cNvSpPr txBox="1">
            <a:spLocks/>
          </p:cNvSpPr>
          <p:nvPr/>
        </p:nvSpPr>
        <p:spPr>
          <a:xfrm>
            <a:off x="2236243" y="404170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25</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Jun</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83" name="Title 1">
            <a:extLst>
              <a:ext uri="{FF2B5EF4-FFF2-40B4-BE49-F238E27FC236}">
                <a16:creationId xmlns:a16="http://schemas.microsoft.com/office/drawing/2014/main" id="{67DE774E-169D-4679-9DD7-8FA7D2BEF026}"/>
              </a:ext>
            </a:extLst>
          </p:cNvPr>
          <p:cNvSpPr txBox="1">
            <a:spLocks/>
          </p:cNvSpPr>
          <p:nvPr/>
        </p:nvSpPr>
        <p:spPr>
          <a:xfrm>
            <a:off x="4290586" y="404170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3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9</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Jul</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84" name="Title 1">
            <a:extLst>
              <a:ext uri="{FF2B5EF4-FFF2-40B4-BE49-F238E27FC236}">
                <a16:creationId xmlns:a16="http://schemas.microsoft.com/office/drawing/2014/main" id="{5A646E9B-2CD9-428F-9B87-7AF0FB21BED7}"/>
              </a:ext>
            </a:extLst>
          </p:cNvPr>
          <p:cNvSpPr txBox="1">
            <a:spLocks/>
          </p:cNvSpPr>
          <p:nvPr/>
        </p:nvSpPr>
        <p:spPr>
          <a:xfrm>
            <a:off x="6223558" y="404170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4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23</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rd</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Jul</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85" name="Title 1">
            <a:extLst>
              <a:ext uri="{FF2B5EF4-FFF2-40B4-BE49-F238E27FC236}">
                <a16:creationId xmlns:a16="http://schemas.microsoft.com/office/drawing/2014/main" id="{D678E66B-3C95-4885-8BCC-FE5D02E5DEA4}"/>
              </a:ext>
            </a:extLst>
          </p:cNvPr>
          <p:cNvSpPr txBox="1">
            <a:spLocks/>
          </p:cNvSpPr>
          <p:nvPr/>
        </p:nvSpPr>
        <p:spPr>
          <a:xfrm>
            <a:off x="8201062" y="404170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5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6</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Aug</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sp>
        <p:nvSpPr>
          <p:cNvPr id="186" name="Title 1">
            <a:extLst>
              <a:ext uri="{FF2B5EF4-FFF2-40B4-BE49-F238E27FC236}">
                <a16:creationId xmlns:a16="http://schemas.microsoft.com/office/drawing/2014/main" id="{2C009E47-0AD8-4C0C-B083-68B367729873}"/>
              </a:ext>
            </a:extLst>
          </p:cNvPr>
          <p:cNvSpPr txBox="1">
            <a:spLocks/>
          </p:cNvSpPr>
          <p:nvPr/>
        </p:nvSpPr>
        <p:spPr>
          <a:xfrm>
            <a:off x="10178566" y="4059980"/>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SG" sz="24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6  </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20</a:t>
            </a:r>
            <a:r>
              <a:rPr kumimoji="0" lang="en-SG" sz="2000" b="0" i="0" u="none" strike="noStrike" kern="1200" cap="none" spc="0" normalizeH="0" baseline="30000" noProof="0" dirty="0">
                <a:ln>
                  <a:noFill/>
                </a:ln>
                <a:solidFill>
                  <a:prstClr val="white"/>
                </a:solidFill>
                <a:effectLst/>
                <a:uLnTx/>
                <a:uFillTx/>
                <a:latin typeface="Abstergo Sans Lite" panose="02000000000000000000" pitchFamily="2" charset="0"/>
                <a:ea typeface="+mn-ea"/>
                <a:cs typeface="+mn-cs"/>
              </a:rPr>
              <a:t>th</a:t>
            </a:r>
            <a:r>
              <a:rPr kumimoji="0" lang="en-SG" sz="2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Aug</a:t>
            </a:r>
            <a:endParaRPr kumimoji="0" lang="en-SG" sz="2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p:txBody>
      </p:sp>
      <p:cxnSp>
        <p:nvCxnSpPr>
          <p:cNvPr id="187" name="Straight Connector 186">
            <a:extLst>
              <a:ext uri="{FF2B5EF4-FFF2-40B4-BE49-F238E27FC236}">
                <a16:creationId xmlns:a16="http://schemas.microsoft.com/office/drawing/2014/main" id="{029862A5-6DB1-476E-8212-0B67202191E6}"/>
              </a:ext>
            </a:extLst>
          </p:cNvPr>
          <p:cNvCxnSpPr>
            <a:cxnSpLocks/>
          </p:cNvCxnSpPr>
          <p:nvPr/>
        </p:nvCxnSpPr>
        <p:spPr>
          <a:xfrm>
            <a:off x="2000220" y="4035041"/>
            <a:ext cx="8453" cy="664279"/>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E2E2AEE-722E-4C75-A64E-ED892C0D0A3B}"/>
              </a:ext>
            </a:extLst>
          </p:cNvPr>
          <p:cNvCxnSpPr>
            <a:cxnSpLocks/>
          </p:cNvCxnSpPr>
          <p:nvPr/>
        </p:nvCxnSpPr>
        <p:spPr>
          <a:xfrm flipH="1">
            <a:off x="10048780" y="4043765"/>
            <a:ext cx="5931" cy="654711"/>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89" name="Flowchart: Alternate Process 188">
            <a:extLst>
              <a:ext uri="{FF2B5EF4-FFF2-40B4-BE49-F238E27FC236}">
                <a16:creationId xmlns:a16="http://schemas.microsoft.com/office/drawing/2014/main" id="{2004DCBF-7507-4495-A032-DA3B3C961F3C}"/>
              </a:ext>
            </a:extLst>
          </p:cNvPr>
          <p:cNvSpPr/>
          <p:nvPr/>
        </p:nvSpPr>
        <p:spPr>
          <a:xfrm>
            <a:off x="352668" y="4966679"/>
            <a:ext cx="1474010" cy="14575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90" name="Flowchart: Alternate Process 189">
            <a:extLst>
              <a:ext uri="{FF2B5EF4-FFF2-40B4-BE49-F238E27FC236}">
                <a16:creationId xmlns:a16="http://schemas.microsoft.com/office/drawing/2014/main" id="{3A6A9DF5-E3E2-4348-9498-3AB981032B50}"/>
              </a:ext>
            </a:extLst>
          </p:cNvPr>
          <p:cNvSpPr/>
          <p:nvPr/>
        </p:nvSpPr>
        <p:spPr>
          <a:xfrm>
            <a:off x="2299533" y="4968009"/>
            <a:ext cx="1474010" cy="14575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91" name="Flowchart: Alternate Process 190">
            <a:extLst>
              <a:ext uri="{FF2B5EF4-FFF2-40B4-BE49-F238E27FC236}">
                <a16:creationId xmlns:a16="http://schemas.microsoft.com/office/drawing/2014/main" id="{305EBD23-0DB3-4494-93AC-2822B51A2589}"/>
              </a:ext>
            </a:extLst>
          </p:cNvPr>
          <p:cNvSpPr/>
          <p:nvPr/>
        </p:nvSpPr>
        <p:spPr>
          <a:xfrm>
            <a:off x="6120619" y="4966679"/>
            <a:ext cx="1574114" cy="121619"/>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92" name="Flowchart: Alternate Process 191">
            <a:extLst>
              <a:ext uri="{FF2B5EF4-FFF2-40B4-BE49-F238E27FC236}">
                <a16:creationId xmlns:a16="http://schemas.microsoft.com/office/drawing/2014/main" id="{942AD183-8B87-4CA2-A0FC-593DC400CF95}"/>
              </a:ext>
            </a:extLst>
          </p:cNvPr>
          <p:cNvSpPr/>
          <p:nvPr/>
        </p:nvSpPr>
        <p:spPr>
          <a:xfrm>
            <a:off x="8100958" y="4966536"/>
            <a:ext cx="1574114" cy="121619"/>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
        <p:nvSpPr>
          <p:cNvPr id="193" name="Flowchart: Alternate Process 192">
            <a:extLst>
              <a:ext uri="{FF2B5EF4-FFF2-40B4-BE49-F238E27FC236}">
                <a16:creationId xmlns:a16="http://schemas.microsoft.com/office/drawing/2014/main" id="{35121ED0-5CB7-4CD9-A729-42CAE0C38356}"/>
              </a:ext>
            </a:extLst>
          </p:cNvPr>
          <p:cNvSpPr/>
          <p:nvPr/>
        </p:nvSpPr>
        <p:spPr>
          <a:xfrm>
            <a:off x="10298725" y="4974198"/>
            <a:ext cx="1574114" cy="121619"/>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NON-TECHNICAL</a:t>
            </a:r>
          </a:p>
        </p:txBody>
      </p:sp>
    </p:spTree>
    <p:extLst>
      <p:ext uri="{BB962C8B-B14F-4D97-AF65-F5344CB8AC3E}">
        <p14:creationId xmlns:p14="http://schemas.microsoft.com/office/powerpoint/2010/main" val="352933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1E13-8A9C-49C8-A4EA-434651508223}"/>
              </a:ext>
            </a:extLst>
          </p:cNvPr>
          <p:cNvSpPr>
            <a:spLocks noGrp="1"/>
          </p:cNvSpPr>
          <p:nvPr>
            <p:ph type="ctrTitle"/>
          </p:nvPr>
        </p:nvSpPr>
        <p:spPr>
          <a:xfrm rot="3600000">
            <a:off x="5814158" y="2661580"/>
            <a:ext cx="2058275" cy="624091"/>
          </a:xfrm>
          <a:noFill/>
          <a:ln>
            <a:noFill/>
          </a:ln>
        </p:spPr>
        <p:style>
          <a:lnRef idx="2">
            <a:schemeClr val="dk1"/>
          </a:lnRef>
          <a:fillRef idx="1">
            <a:schemeClr val="lt1"/>
          </a:fillRef>
          <a:effectRef idx="0">
            <a:schemeClr val="dk1"/>
          </a:effectRef>
          <a:fontRef idx="minor">
            <a:schemeClr val="dk1"/>
          </a:fontRef>
        </p:style>
        <p:txBody>
          <a:bodyPr anchor="ctr">
            <a:normAutofit fontScale="90000"/>
          </a:bodyPr>
          <a:lstStyle/>
          <a:p>
            <a:r>
              <a:rPr lang="en-SG" sz="4400" dirty="0">
                <a:solidFill>
                  <a:schemeClr val="bg1"/>
                </a:solidFill>
                <a:latin typeface="Abstergo Sans Lite" panose="02000000000000000000" pitchFamily="2" charset="0"/>
              </a:rPr>
              <a:t>ETHER</a:t>
            </a:r>
            <a:endParaRPr lang="en-SG" sz="8000" dirty="0">
              <a:solidFill>
                <a:schemeClr val="bg1"/>
              </a:solidFill>
              <a:latin typeface="Abstergo Sans Lite" panose="02000000000000000000" pitchFamily="2" charset="0"/>
            </a:endParaRPr>
          </a:p>
        </p:txBody>
      </p:sp>
      <p:pic>
        <p:nvPicPr>
          <p:cNvPr id="5" name="Picture 2" descr="Image result for assassin creed animus background">
            <a:extLst>
              <a:ext uri="{FF2B5EF4-FFF2-40B4-BE49-F238E27FC236}">
                <a16:creationId xmlns:a16="http://schemas.microsoft.com/office/drawing/2014/main" id="{68FF01B8-A530-47B6-92FD-FEBB48E08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E3D43AF-8037-41C2-B19F-7371800D775D}"/>
              </a:ext>
            </a:extLst>
          </p:cNvPr>
          <p:cNvSpPr/>
          <p:nvPr/>
        </p:nvSpPr>
        <p:spPr>
          <a:xfrm>
            <a:off x="914400" y="282849"/>
            <a:ext cx="5144087" cy="2591658"/>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SG" dirty="0">
                <a:latin typeface="Abstergo Sans Lite" panose="02000000000000000000" pitchFamily="2" charset="0"/>
              </a:rPr>
              <a:t>ACCOUNT MANAGEMENT MODULE:</a:t>
            </a:r>
          </a:p>
          <a:p>
            <a:pPr marL="742950" lvl="1" indent="-285750">
              <a:buFont typeface="Arial" panose="020B0604020202020204" pitchFamily="34" charset="0"/>
              <a:buChar char="•"/>
            </a:pPr>
            <a:r>
              <a:rPr lang="en-SG" dirty="0">
                <a:latin typeface="Abstergo Sans Lite" panose="02000000000000000000" pitchFamily="2" charset="0"/>
              </a:rPr>
              <a:t>Admin</a:t>
            </a:r>
          </a:p>
          <a:p>
            <a:pPr marL="1200150" lvl="2" indent="-285750">
              <a:buFont typeface="Arial" panose="020B0604020202020204" pitchFamily="34" charset="0"/>
              <a:buChar char="•"/>
            </a:pPr>
            <a:r>
              <a:rPr lang="en-SG" dirty="0">
                <a:latin typeface="Abstergo Sans Lite" panose="02000000000000000000" pitchFamily="2" charset="0"/>
              </a:rPr>
              <a:t>Login</a:t>
            </a:r>
          </a:p>
          <a:p>
            <a:pPr marL="1200150" lvl="2" indent="-285750">
              <a:buFont typeface="Arial" panose="020B0604020202020204" pitchFamily="34" charset="0"/>
              <a:buChar char="•"/>
            </a:pPr>
            <a:r>
              <a:rPr lang="en-SG" dirty="0">
                <a:latin typeface="Abstergo Sans Lite" panose="02000000000000000000" pitchFamily="2" charset="0"/>
              </a:rPr>
              <a:t>Agent Management</a:t>
            </a:r>
          </a:p>
          <a:p>
            <a:pPr marL="1200150" lvl="2" indent="-285750">
              <a:buFont typeface="Arial" panose="020B0604020202020204" pitchFamily="34" charset="0"/>
              <a:buChar char="•"/>
            </a:pPr>
            <a:r>
              <a:rPr lang="en-SG" dirty="0">
                <a:latin typeface="Abstergo Sans Lite" panose="02000000000000000000" pitchFamily="2" charset="0"/>
              </a:rPr>
              <a:t>Access Control</a:t>
            </a:r>
          </a:p>
          <a:p>
            <a:pPr marL="742950" lvl="1" indent="-285750">
              <a:buFont typeface="Arial" panose="020B0604020202020204" pitchFamily="34" charset="0"/>
              <a:buChar char="•"/>
            </a:pPr>
            <a:r>
              <a:rPr lang="en-SG" dirty="0">
                <a:latin typeface="Abstergo Sans Lite" panose="02000000000000000000" pitchFamily="2" charset="0"/>
              </a:rPr>
              <a:t>Agent</a:t>
            </a:r>
          </a:p>
          <a:p>
            <a:pPr marL="1200150" lvl="2" indent="-285750">
              <a:buFont typeface="Arial" panose="020B0604020202020204" pitchFamily="34" charset="0"/>
              <a:buChar char="•"/>
            </a:pPr>
            <a:r>
              <a:rPr lang="en-SG" dirty="0">
                <a:latin typeface="Abstergo Sans Lite" panose="02000000000000000000" pitchFamily="2" charset="0"/>
              </a:rPr>
              <a:t>Login</a:t>
            </a:r>
          </a:p>
          <a:p>
            <a:pPr marL="1200150" lvl="2" indent="-285750">
              <a:buFont typeface="Arial" panose="020B0604020202020204" pitchFamily="34" charset="0"/>
              <a:buChar char="•"/>
            </a:pPr>
            <a:r>
              <a:rPr lang="en-SG" dirty="0">
                <a:latin typeface="Abstergo Sans Lite" panose="02000000000000000000" pitchFamily="2" charset="0"/>
              </a:rPr>
              <a:t>Consumer Account Creation</a:t>
            </a:r>
          </a:p>
          <a:p>
            <a:pPr marL="742950" lvl="1" indent="-285750">
              <a:buFont typeface="Arial" panose="020B0604020202020204" pitchFamily="34" charset="0"/>
              <a:buChar char="•"/>
            </a:pPr>
            <a:r>
              <a:rPr lang="en-SG" dirty="0">
                <a:latin typeface="Abstergo Sans Lite" panose="02000000000000000000" pitchFamily="2" charset="0"/>
              </a:rPr>
              <a:t>Logout</a:t>
            </a:r>
          </a:p>
          <a:p>
            <a:pPr marL="1200150" lvl="2" indent="-285750">
              <a:buFont typeface="Arial" panose="020B0604020202020204" pitchFamily="34" charset="0"/>
              <a:buChar char="•"/>
            </a:pPr>
            <a:endParaRPr lang="en-SG" dirty="0">
              <a:latin typeface="Abstergo Sans Lite" panose="02000000000000000000" pitchFamily="2" charset="0"/>
            </a:endParaRPr>
          </a:p>
          <a:p>
            <a:pPr marL="1200150" lvl="2" indent="-285750">
              <a:buFont typeface="Arial" panose="020B0604020202020204" pitchFamily="34" charset="0"/>
              <a:buChar char="•"/>
            </a:pPr>
            <a:endParaRPr lang="en-SG" dirty="0">
              <a:latin typeface="Abstergo Sans Lite" panose="02000000000000000000" pitchFamily="2" charset="0"/>
            </a:endParaRPr>
          </a:p>
          <a:p>
            <a:pPr marL="285750" indent="-285750">
              <a:buFont typeface="Arial" panose="020B0604020202020204" pitchFamily="34" charset="0"/>
              <a:buChar char="•"/>
            </a:pPr>
            <a:r>
              <a:rPr lang="en-SG" dirty="0">
                <a:latin typeface="Abstergo Sans Lite" panose="02000000000000000000" pitchFamily="2" charset="0"/>
              </a:rPr>
              <a:t>CENTRAL AUTHENTICATION SYSTEM</a:t>
            </a:r>
          </a:p>
          <a:p>
            <a:pPr marL="285750" indent="-285750">
              <a:buFont typeface="Arial" panose="020B0604020202020204" pitchFamily="34" charset="0"/>
              <a:buChar char="•"/>
            </a:pPr>
            <a:r>
              <a:rPr lang="en-SG" dirty="0">
                <a:latin typeface="Abstergo Sans Lite" panose="02000000000000000000" pitchFamily="2" charset="0"/>
              </a:rPr>
              <a:t>KYC AUTHENTICATION</a:t>
            </a:r>
          </a:p>
          <a:p>
            <a:pPr marL="285750" indent="-285750">
              <a:buFont typeface="Arial" panose="020B0604020202020204" pitchFamily="34" charset="0"/>
              <a:buChar char="•"/>
            </a:pPr>
            <a:r>
              <a:rPr lang="en-SG" dirty="0">
                <a:latin typeface="Abstergo Sans Lite" panose="02000000000000000000" pitchFamily="2" charset="0"/>
              </a:rPr>
              <a:t>CAS PERSISTENT TO BLOCKCHAIN</a:t>
            </a:r>
          </a:p>
          <a:p>
            <a:pPr marL="285750" indent="-285750">
              <a:buFont typeface="Arial" panose="020B0604020202020204" pitchFamily="34" charset="0"/>
              <a:buChar char="•"/>
            </a:pPr>
            <a:r>
              <a:rPr lang="en-SG" dirty="0">
                <a:latin typeface="Abstergo Sans Lite" panose="02000000000000000000" pitchFamily="2" charset="0"/>
              </a:rPr>
              <a:t>FACIAL RECOGNITION AS 2FA</a:t>
            </a:r>
          </a:p>
          <a:p>
            <a:pPr marL="285750" indent="-285750">
              <a:buFont typeface="Arial" panose="020B0604020202020204" pitchFamily="34" charset="0"/>
              <a:buChar char="•"/>
            </a:pPr>
            <a:r>
              <a:rPr lang="en-SG" dirty="0">
                <a:latin typeface="Abstergo Sans Lite" panose="02000000000000000000" pitchFamily="2" charset="0"/>
              </a:rPr>
              <a:t>INVOKE EXISTING TBANK FUNCTIONS:</a:t>
            </a:r>
          </a:p>
          <a:p>
            <a:pPr marL="742950" lvl="1" indent="-285750">
              <a:buFont typeface="Arial" panose="020B0604020202020204" pitchFamily="34" charset="0"/>
              <a:buChar char="•"/>
            </a:pPr>
            <a:r>
              <a:rPr lang="en-SG" dirty="0">
                <a:latin typeface="Abstergo Sans Lite" panose="02000000000000000000" pitchFamily="2" charset="0"/>
              </a:rPr>
              <a:t>VERIFY KYC ID WITH CAS (REST API VIA BW)</a:t>
            </a:r>
          </a:p>
          <a:p>
            <a:pPr marL="742950" lvl="1" indent="-285750">
              <a:buFont typeface="Arial" panose="020B0604020202020204" pitchFamily="34" charset="0"/>
              <a:buChar char="•"/>
            </a:pPr>
            <a:r>
              <a:rPr lang="en-SG" dirty="0">
                <a:latin typeface="Abstergo Sans Lite" panose="02000000000000000000" pitchFamily="2" charset="0"/>
              </a:rPr>
              <a:t>CUSTOMER ACCOUNT CREATION</a:t>
            </a:r>
          </a:p>
          <a:p>
            <a:pPr marL="742950" lvl="1" indent="-285750">
              <a:buFont typeface="Arial" panose="020B0604020202020204" pitchFamily="34" charset="0"/>
              <a:buChar char="•"/>
            </a:pPr>
            <a:r>
              <a:rPr lang="en-SG" dirty="0">
                <a:latin typeface="Abstergo Sans Lite" panose="02000000000000000000" pitchFamily="2" charset="0"/>
              </a:rPr>
              <a:t>DEPOSIT ACCOUNT CREATION</a:t>
            </a:r>
          </a:p>
          <a:p>
            <a:pPr marL="742950" lvl="1" indent="-285750">
              <a:buFont typeface="Arial" panose="020B0604020202020204" pitchFamily="34" charset="0"/>
              <a:buChar char="•"/>
            </a:pPr>
            <a:r>
              <a:rPr lang="en-SG" dirty="0">
                <a:latin typeface="Abstergo Sans Lite" panose="02000000000000000000" pitchFamily="2" charset="0"/>
              </a:rPr>
              <a:t>TOKEN/PIN</a:t>
            </a:r>
          </a:p>
        </p:txBody>
      </p:sp>
      <p:sp>
        <p:nvSpPr>
          <p:cNvPr id="7" name="Rectangle 6">
            <a:extLst>
              <a:ext uri="{FF2B5EF4-FFF2-40B4-BE49-F238E27FC236}">
                <a16:creationId xmlns:a16="http://schemas.microsoft.com/office/drawing/2014/main" id="{4B31A0F6-F9AE-45CE-A9A7-B278A9A6A018}"/>
              </a:ext>
            </a:extLst>
          </p:cNvPr>
          <p:cNvSpPr/>
          <p:nvPr/>
        </p:nvSpPr>
        <p:spPr>
          <a:xfrm>
            <a:off x="6301903" y="1643167"/>
            <a:ext cx="5144087" cy="2591658"/>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SG" dirty="0">
                <a:latin typeface="Abstergo Sans Lite" panose="02000000000000000000" pitchFamily="2" charset="0"/>
              </a:rPr>
              <a:t>WALLET/HASH TRANSACTION</a:t>
            </a:r>
          </a:p>
          <a:p>
            <a:pPr marL="285750" indent="-285750">
              <a:buFont typeface="Arial" panose="020B0604020202020204" pitchFamily="34" charset="0"/>
              <a:buChar char="•"/>
            </a:pPr>
            <a:r>
              <a:rPr lang="en-SG" dirty="0">
                <a:latin typeface="Abstergo Sans Lite" panose="02000000000000000000" pitchFamily="2" charset="0"/>
              </a:rPr>
              <a:t>STORING/HASH META-DATA AND IMAGE</a:t>
            </a:r>
          </a:p>
          <a:p>
            <a:pPr marL="285750" indent="-285750">
              <a:buFont typeface="Arial" panose="020B0604020202020204" pitchFamily="34" charset="0"/>
              <a:buChar char="•"/>
            </a:pPr>
            <a:r>
              <a:rPr lang="en-SG" dirty="0">
                <a:latin typeface="Abstergo Sans Lite" panose="02000000000000000000" pitchFamily="2" charset="0"/>
              </a:rPr>
              <a:t>LEARNING MODULE(GAMIFICATION)</a:t>
            </a:r>
          </a:p>
        </p:txBody>
      </p:sp>
      <p:sp>
        <p:nvSpPr>
          <p:cNvPr id="8" name="Rectangle 7">
            <a:extLst>
              <a:ext uri="{FF2B5EF4-FFF2-40B4-BE49-F238E27FC236}">
                <a16:creationId xmlns:a16="http://schemas.microsoft.com/office/drawing/2014/main" id="{632E8FA4-B88F-4916-A65C-3A2555A49328}"/>
              </a:ext>
            </a:extLst>
          </p:cNvPr>
          <p:cNvSpPr/>
          <p:nvPr/>
        </p:nvSpPr>
        <p:spPr>
          <a:xfrm>
            <a:off x="2190732" y="5672557"/>
            <a:ext cx="5144087" cy="1242655"/>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SG" dirty="0">
                <a:latin typeface="Abstergo Sans Lite" panose="02000000000000000000" pitchFamily="2" charset="0"/>
              </a:rPr>
              <a:t>MULTIPLE LANGUAGE SUPPORT</a:t>
            </a:r>
          </a:p>
          <a:p>
            <a:pPr marL="285750" indent="-285750">
              <a:buFont typeface="Arial" panose="020B0604020202020204" pitchFamily="34" charset="0"/>
              <a:buChar char="•"/>
            </a:pPr>
            <a:r>
              <a:rPr lang="en-SG" dirty="0">
                <a:latin typeface="Abstergo Sans Lite" panose="02000000000000000000" pitchFamily="2" charset="0"/>
              </a:rPr>
              <a:t>SMART CONTRACT VIEW – STRING/ACTUAL HASH ON THE BLOCKCHAIN</a:t>
            </a:r>
          </a:p>
        </p:txBody>
      </p:sp>
      <p:sp>
        <p:nvSpPr>
          <p:cNvPr id="9" name="Rectangle 8">
            <a:extLst>
              <a:ext uri="{FF2B5EF4-FFF2-40B4-BE49-F238E27FC236}">
                <a16:creationId xmlns:a16="http://schemas.microsoft.com/office/drawing/2014/main" id="{2CFF83F2-717F-43A9-BE76-F4CF2EA82B54}"/>
              </a:ext>
            </a:extLst>
          </p:cNvPr>
          <p:cNvSpPr/>
          <p:nvPr/>
        </p:nvSpPr>
        <p:spPr>
          <a:xfrm>
            <a:off x="6301903" y="4610860"/>
            <a:ext cx="5144087" cy="1242662"/>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SG" dirty="0">
                <a:latin typeface="Abstergo Sans Lite" panose="02000000000000000000" pitchFamily="2" charset="0"/>
              </a:rPr>
              <a:t>TRACEABILITY AND ACCOUNTING OF PREVIOUS BLOCKCHAIN TRANSACTION</a:t>
            </a:r>
          </a:p>
        </p:txBody>
      </p:sp>
      <p:cxnSp>
        <p:nvCxnSpPr>
          <p:cNvPr id="10" name="Straight Connector 9">
            <a:extLst>
              <a:ext uri="{FF2B5EF4-FFF2-40B4-BE49-F238E27FC236}">
                <a16:creationId xmlns:a16="http://schemas.microsoft.com/office/drawing/2014/main" id="{0DF8485F-6D79-4982-A12A-DF16B54F6D77}"/>
              </a:ext>
            </a:extLst>
          </p:cNvPr>
          <p:cNvCxnSpPr>
            <a:cxnSpLocks/>
          </p:cNvCxnSpPr>
          <p:nvPr/>
        </p:nvCxnSpPr>
        <p:spPr>
          <a:xfrm>
            <a:off x="599872" y="1004475"/>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DC8186E-FE19-40A2-B82B-FE6E75593324}"/>
              </a:ext>
            </a:extLst>
          </p:cNvPr>
          <p:cNvSpPr txBox="1">
            <a:spLocks/>
          </p:cNvSpPr>
          <p:nvPr/>
        </p:nvSpPr>
        <p:spPr>
          <a:xfrm>
            <a:off x="-233463" y="121681"/>
            <a:ext cx="4503466" cy="954438"/>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dirty="0">
                <a:solidFill>
                  <a:schemeClr val="bg1">
                    <a:lumMod val="85000"/>
                  </a:schemeClr>
                </a:solidFill>
                <a:latin typeface="Abstergo Sans Lite" panose="02000000000000000000" pitchFamily="2" charset="0"/>
              </a:rPr>
              <a:t>SCOPE</a:t>
            </a:r>
            <a:endParaRPr lang="en-SG" sz="11500" dirty="0">
              <a:solidFill>
                <a:schemeClr val="bg1">
                  <a:lumMod val="85000"/>
                </a:schemeClr>
              </a:solidFill>
              <a:latin typeface="Abstergo Sans Lite" panose="02000000000000000000" pitchFamily="2" charset="0"/>
            </a:endParaRPr>
          </a:p>
        </p:txBody>
      </p:sp>
      <p:sp>
        <p:nvSpPr>
          <p:cNvPr id="13" name="Title 1">
            <a:extLst>
              <a:ext uri="{FF2B5EF4-FFF2-40B4-BE49-F238E27FC236}">
                <a16:creationId xmlns:a16="http://schemas.microsoft.com/office/drawing/2014/main" id="{3A76B237-D59F-4264-8A81-42E83344AF40}"/>
              </a:ext>
            </a:extLst>
          </p:cNvPr>
          <p:cNvSpPr txBox="1">
            <a:spLocks/>
          </p:cNvSpPr>
          <p:nvPr/>
        </p:nvSpPr>
        <p:spPr>
          <a:xfrm>
            <a:off x="739303" y="1189313"/>
            <a:ext cx="1342416"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200" b="1" dirty="0">
                <a:solidFill>
                  <a:srgbClr val="D9BA79"/>
                </a:solidFill>
                <a:latin typeface="Abstergo Sans Lite" panose="02000000000000000000" pitchFamily="2" charset="0"/>
              </a:rPr>
              <a:t>CORE</a:t>
            </a:r>
            <a:endParaRPr lang="en-SG" b="1" dirty="0">
              <a:solidFill>
                <a:srgbClr val="D9BA79"/>
              </a:solidFill>
              <a:latin typeface="Abstergo Sans Lite" panose="02000000000000000000" pitchFamily="2" charset="0"/>
            </a:endParaRPr>
          </a:p>
        </p:txBody>
      </p:sp>
      <p:sp>
        <p:nvSpPr>
          <p:cNvPr id="14" name="Title 1">
            <a:extLst>
              <a:ext uri="{FF2B5EF4-FFF2-40B4-BE49-F238E27FC236}">
                <a16:creationId xmlns:a16="http://schemas.microsoft.com/office/drawing/2014/main" id="{0F4CC895-1B65-4B2A-B0FB-BFB8C3E628F7}"/>
              </a:ext>
            </a:extLst>
          </p:cNvPr>
          <p:cNvSpPr txBox="1">
            <a:spLocks/>
          </p:cNvSpPr>
          <p:nvPr/>
        </p:nvSpPr>
        <p:spPr>
          <a:xfrm>
            <a:off x="8873946" y="1189312"/>
            <a:ext cx="2572044"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SG" sz="3200" b="1" dirty="0">
                <a:solidFill>
                  <a:srgbClr val="D9BA79"/>
                </a:solidFill>
                <a:latin typeface="Abstergo Sans Lite" panose="02000000000000000000" pitchFamily="2" charset="0"/>
              </a:rPr>
              <a:t>SECONDARY</a:t>
            </a:r>
            <a:endParaRPr lang="en-SG" b="1" dirty="0">
              <a:solidFill>
                <a:srgbClr val="D9BA79"/>
              </a:solidFill>
              <a:latin typeface="Abstergo Sans Lite" panose="02000000000000000000" pitchFamily="2" charset="0"/>
            </a:endParaRPr>
          </a:p>
        </p:txBody>
      </p:sp>
      <p:sp>
        <p:nvSpPr>
          <p:cNvPr id="15" name="Title 1">
            <a:extLst>
              <a:ext uri="{FF2B5EF4-FFF2-40B4-BE49-F238E27FC236}">
                <a16:creationId xmlns:a16="http://schemas.microsoft.com/office/drawing/2014/main" id="{4A2ED8D3-0488-45AF-8799-DEF535BA6158}"/>
              </a:ext>
            </a:extLst>
          </p:cNvPr>
          <p:cNvSpPr txBox="1">
            <a:spLocks/>
          </p:cNvSpPr>
          <p:nvPr/>
        </p:nvSpPr>
        <p:spPr>
          <a:xfrm>
            <a:off x="739303" y="5966667"/>
            <a:ext cx="1809344" cy="457441"/>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000" b="1" dirty="0">
                <a:solidFill>
                  <a:srgbClr val="D9BA79"/>
                </a:solidFill>
                <a:latin typeface="Abstergo Sans Lite" panose="02000000000000000000" pitchFamily="2" charset="0"/>
              </a:rPr>
              <a:t>TERTIARY</a:t>
            </a:r>
          </a:p>
        </p:txBody>
      </p:sp>
      <p:sp>
        <p:nvSpPr>
          <p:cNvPr id="16" name="Title 1">
            <a:extLst>
              <a:ext uri="{FF2B5EF4-FFF2-40B4-BE49-F238E27FC236}">
                <a16:creationId xmlns:a16="http://schemas.microsoft.com/office/drawing/2014/main" id="{D6C54716-82D0-45AA-8C75-0BFFBEC4CDDD}"/>
              </a:ext>
            </a:extLst>
          </p:cNvPr>
          <p:cNvSpPr txBox="1">
            <a:spLocks/>
          </p:cNvSpPr>
          <p:nvPr/>
        </p:nvSpPr>
        <p:spPr>
          <a:xfrm>
            <a:off x="8873946" y="5966666"/>
            <a:ext cx="2572044"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SG" sz="3200" b="1" dirty="0">
                <a:solidFill>
                  <a:srgbClr val="D9BA79"/>
                </a:solidFill>
                <a:latin typeface="Abstergo Sans Lite" panose="02000000000000000000" pitchFamily="2" charset="0"/>
              </a:rPr>
              <a:t>GOOD TO HAVE</a:t>
            </a:r>
            <a:endParaRPr lang="en-SG" b="1" dirty="0">
              <a:solidFill>
                <a:srgbClr val="D9BA79"/>
              </a:solidFill>
              <a:latin typeface="Abstergo Sans Lite" panose="02000000000000000000" pitchFamily="2" charset="0"/>
            </a:endParaRPr>
          </a:p>
        </p:txBody>
      </p:sp>
    </p:spTree>
    <p:extLst>
      <p:ext uri="{BB962C8B-B14F-4D97-AF65-F5344CB8AC3E}">
        <p14:creationId xmlns:p14="http://schemas.microsoft.com/office/powerpoint/2010/main" val="392756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5" name="Picture 2" descr="Image result for assassin creed animus background">
            <a:extLst>
              <a:ext uri="{FF2B5EF4-FFF2-40B4-BE49-F238E27FC236}">
                <a16:creationId xmlns:a16="http://schemas.microsoft.com/office/drawing/2014/main" id="{68FF01B8-A530-47B6-92FD-FEBB48E08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
            <a:ext cx="12192000" cy="685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E3D43AF-8037-41C2-B19F-7371800D775D}"/>
              </a:ext>
            </a:extLst>
          </p:cNvPr>
          <p:cNvSpPr/>
          <p:nvPr/>
        </p:nvSpPr>
        <p:spPr>
          <a:xfrm>
            <a:off x="299936" y="1331843"/>
            <a:ext cx="3670131" cy="3925957"/>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SG" dirty="0">
              <a:latin typeface="Abstergo Sans Lite" panose="02000000000000000000" pitchFamily="2" charset="0"/>
            </a:endParaRPr>
          </a:p>
        </p:txBody>
      </p:sp>
      <p:cxnSp>
        <p:nvCxnSpPr>
          <p:cNvPr id="10" name="Straight Connector 9">
            <a:extLst>
              <a:ext uri="{FF2B5EF4-FFF2-40B4-BE49-F238E27FC236}">
                <a16:creationId xmlns:a16="http://schemas.microsoft.com/office/drawing/2014/main" id="{0DF8485F-6D79-4982-A12A-DF16B54F6D77}"/>
              </a:ext>
            </a:extLst>
          </p:cNvPr>
          <p:cNvCxnSpPr>
            <a:cxnSpLocks/>
          </p:cNvCxnSpPr>
          <p:nvPr/>
        </p:nvCxnSpPr>
        <p:spPr>
          <a:xfrm>
            <a:off x="599872" y="1004475"/>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DC8186E-FE19-40A2-B82B-FE6E75593324}"/>
              </a:ext>
            </a:extLst>
          </p:cNvPr>
          <p:cNvSpPr txBox="1">
            <a:spLocks/>
          </p:cNvSpPr>
          <p:nvPr/>
        </p:nvSpPr>
        <p:spPr>
          <a:xfrm>
            <a:off x="-233463" y="121681"/>
            <a:ext cx="4503466" cy="954438"/>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dirty="0">
                <a:solidFill>
                  <a:schemeClr val="bg1">
                    <a:lumMod val="85000"/>
                  </a:schemeClr>
                </a:solidFill>
                <a:latin typeface="Abstergo Sans Lite" panose="02000000000000000000" pitchFamily="2" charset="0"/>
              </a:rPr>
              <a:t>Home</a:t>
            </a:r>
            <a:endParaRPr lang="en-SG" sz="11500" dirty="0">
              <a:solidFill>
                <a:schemeClr val="bg1">
                  <a:lumMod val="85000"/>
                </a:schemeClr>
              </a:solidFill>
              <a:latin typeface="Abstergo Sans Lite" panose="02000000000000000000" pitchFamily="2" charset="0"/>
            </a:endParaRPr>
          </a:p>
        </p:txBody>
      </p:sp>
      <p:sp>
        <p:nvSpPr>
          <p:cNvPr id="13" name="Title 1">
            <a:extLst>
              <a:ext uri="{FF2B5EF4-FFF2-40B4-BE49-F238E27FC236}">
                <a16:creationId xmlns:a16="http://schemas.microsoft.com/office/drawing/2014/main" id="{3A76B237-D59F-4264-8A81-42E83344AF40}"/>
              </a:ext>
            </a:extLst>
          </p:cNvPr>
          <p:cNvSpPr txBox="1">
            <a:spLocks/>
          </p:cNvSpPr>
          <p:nvPr/>
        </p:nvSpPr>
        <p:spPr>
          <a:xfrm>
            <a:off x="303922" y="1447851"/>
            <a:ext cx="3670131"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3200" b="1" dirty="0">
                <a:solidFill>
                  <a:srgbClr val="D9BA79"/>
                </a:solidFill>
                <a:latin typeface="Abstergo Sans Lite" panose="02000000000000000000" pitchFamily="2" charset="0"/>
              </a:rPr>
              <a:t>CURRENT ITERATION</a:t>
            </a:r>
            <a:endParaRPr lang="en-SG" b="1" dirty="0">
              <a:solidFill>
                <a:srgbClr val="D9BA79"/>
              </a:solidFill>
              <a:latin typeface="Abstergo Sans Lite" panose="02000000000000000000" pitchFamily="2" charset="0"/>
            </a:endParaRPr>
          </a:p>
        </p:txBody>
      </p:sp>
      <p:sp>
        <p:nvSpPr>
          <p:cNvPr id="4" name="Oval 3">
            <a:extLst>
              <a:ext uri="{FF2B5EF4-FFF2-40B4-BE49-F238E27FC236}">
                <a16:creationId xmlns:a16="http://schemas.microsoft.com/office/drawing/2014/main" id="{C0B2E830-6D7D-4899-8D9E-8FAA26898BFA}"/>
              </a:ext>
            </a:extLst>
          </p:cNvPr>
          <p:cNvSpPr/>
          <p:nvPr/>
        </p:nvSpPr>
        <p:spPr>
          <a:xfrm>
            <a:off x="1411016" y="2042085"/>
            <a:ext cx="1440000" cy="1440000"/>
          </a:xfrm>
          <a:prstGeom prst="ellipse">
            <a:avLst/>
          </a:prstGeom>
          <a:noFill/>
          <a:ln w="571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sz="4800" b="1" dirty="0">
                <a:solidFill>
                  <a:schemeClr val="bg1"/>
                </a:solidFill>
                <a:latin typeface="Abstergo Sans Lite" panose="02000000000000000000" pitchFamily="2" charset="0"/>
              </a:rPr>
              <a:t>1</a:t>
            </a:r>
          </a:p>
        </p:txBody>
      </p:sp>
      <p:sp>
        <p:nvSpPr>
          <p:cNvPr id="17" name="Title 1">
            <a:extLst>
              <a:ext uri="{FF2B5EF4-FFF2-40B4-BE49-F238E27FC236}">
                <a16:creationId xmlns:a16="http://schemas.microsoft.com/office/drawing/2014/main" id="{5490E25F-DFCF-4D11-9416-B2CCAA65A194}"/>
              </a:ext>
            </a:extLst>
          </p:cNvPr>
          <p:cNvSpPr txBox="1">
            <a:spLocks/>
          </p:cNvSpPr>
          <p:nvPr/>
        </p:nvSpPr>
        <p:spPr>
          <a:xfrm>
            <a:off x="290867" y="3673533"/>
            <a:ext cx="3670131" cy="1439999"/>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3200" b="1" dirty="0">
                <a:solidFill>
                  <a:schemeClr val="bg1"/>
                </a:solidFill>
                <a:latin typeface="Abstergo Sans Lite" panose="02000000000000000000" pitchFamily="2" charset="0"/>
              </a:rPr>
              <a:t>OF 14</a:t>
            </a:r>
            <a:br>
              <a:rPr lang="en-SG" sz="3200" b="1" dirty="0">
                <a:solidFill>
                  <a:schemeClr val="bg1"/>
                </a:solidFill>
                <a:latin typeface="Abstergo Sans Lite" panose="02000000000000000000" pitchFamily="2" charset="0"/>
              </a:rPr>
            </a:br>
            <a:endParaRPr lang="en-SG" sz="3200" b="1" dirty="0">
              <a:solidFill>
                <a:schemeClr val="bg1"/>
              </a:solidFill>
              <a:latin typeface="Abstergo Sans Lite" panose="02000000000000000000" pitchFamily="2" charset="0"/>
            </a:endParaRPr>
          </a:p>
          <a:p>
            <a:r>
              <a:rPr lang="en-SG" sz="3000" b="1" dirty="0">
                <a:solidFill>
                  <a:srgbClr val="D9BA79"/>
                </a:solidFill>
                <a:latin typeface="Abstergo Sans Lite" panose="02000000000000000000" pitchFamily="2" charset="0"/>
              </a:rPr>
              <a:t>11</a:t>
            </a:r>
            <a:r>
              <a:rPr lang="en-SG" sz="3000" b="1" baseline="30000" dirty="0">
                <a:solidFill>
                  <a:srgbClr val="D9BA79"/>
                </a:solidFill>
                <a:latin typeface="Abstergo Sans Lite" panose="02000000000000000000" pitchFamily="2" charset="0"/>
              </a:rPr>
              <a:t>th</a:t>
            </a:r>
            <a:r>
              <a:rPr lang="en-SG" sz="3000" b="1" dirty="0">
                <a:solidFill>
                  <a:srgbClr val="D9BA79"/>
                </a:solidFill>
                <a:latin typeface="Abstergo Sans Lite" panose="02000000000000000000" pitchFamily="2" charset="0"/>
              </a:rPr>
              <a:t> June – 25</a:t>
            </a:r>
            <a:r>
              <a:rPr lang="en-SG" sz="3000" b="1" baseline="30000" dirty="0">
                <a:solidFill>
                  <a:srgbClr val="D9BA79"/>
                </a:solidFill>
                <a:latin typeface="Abstergo Sans Lite" panose="02000000000000000000" pitchFamily="2" charset="0"/>
              </a:rPr>
              <a:t>th</a:t>
            </a:r>
            <a:r>
              <a:rPr lang="en-SG" sz="3000" b="1" dirty="0">
                <a:solidFill>
                  <a:srgbClr val="D9BA79"/>
                </a:solidFill>
                <a:latin typeface="Abstergo Sans Lite" panose="02000000000000000000" pitchFamily="2" charset="0"/>
              </a:rPr>
              <a:t> June</a:t>
            </a:r>
          </a:p>
        </p:txBody>
      </p:sp>
      <p:sp>
        <p:nvSpPr>
          <p:cNvPr id="20" name="Rectangle 19">
            <a:extLst>
              <a:ext uri="{FF2B5EF4-FFF2-40B4-BE49-F238E27FC236}">
                <a16:creationId xmlns:a16="http://schemas.microsoft.com/office/drawing/2014/main" id="{52942E31-70D9-4673-9328-258619B72604}"/>
              </a:ext>
            </a:extLst>
          </p:cNvPr>
          <p:cNvSpPr/>
          <p:nvPr/>
        </p:nvSpPr>
        <p:spPr>
          <a:xfrm>
            <a:off x="4260934" y="1331843"/>
            <a:ext cx="3670131" cy="3925957"/>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SG" dirty="0">
              <a:latin typeface="Abstergo Sans Lite" panose="02000000000000000000" pitchFamily="2" charset="0"/>
            </a:endParaRPr>
          </a:p>
        </p:txBody>
      </p:sp>
      <p:sp>
        <p:nvSpPr>
          <p:cNvPr id="21" name="Title 1">
            <a:extLst>
              <a:ext uri="{FF2B5EF4-FFF2-40B4-BE49-F238E27FC236}">
                <a16:creationId xmlns:a16="http://schemas.microsoft.com/office/drawing/2014/main" id="{EF2BFBD0-B5E1-48E4-AF32-C5B64635C17B}"/>
              </a:ext>
            </a:extLst>
          </p:cNvPr>
          <p:cNvSpPr txBox="1">
            <a:spLocks/>
          </p:cNvSpPr>
          <p:nvPr/>
        </p:nvSpPr>
        <p:spPr>
          <a:xfrm>
            <a:off x="4264920" y="1447851"/>
            <a:ext cx="3670131"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3200" b="1" dirty="0">
                <a:solidFill>
                  <a:srgbClr val="D9BA79"/>
                </a:solidFill>
                <a:latin typeface="Abstergo Sans Lite" panose="02000000000000000000" pitchFamily="2" charset="0"/>
              </a:rPr>
              <a:t>UPCOMING MEETINGS</a:t>
            </a:r>
            <a:endParaRPr lang="en-SG" b="1" dirty="0">
              <a:solidFill>
                <a:srgbClr val="D9BA79"/>
              </a:solidFill>
              <a:latin typeface="Abstergo Sans Lite" panose="02000000000000000000" pitchFamily="2" charset="0"/>
            </a:endParaRPr>
          </a:p>
        </p:txBody>
      </p:sp>
      <p:sp>
        <p:nvSpPr>
          <p:cNvPr id="22" name="Rectangle 21">
            <a:extLst>
              <a:ext uri="{FF2B5EF4-FFF2-40B4-BE49-F238E27FC236}">
                <a16:creationId xmlns:a16="http://schemas.microsoft.com/office/drawing/2014/main" id="{967D3116-8F7E-4F7A-B6A1-2260FAF5F91F}"/>
              </a:ext>
            </a:extLst>
          </p:cNvPr>
          <p:cNvSpPr/>
          <p:nvPr/>
        </p:nvSpPr>
        <p:spPr>
          <a:xfrm>
            <a:off x="8221933" y="1331843"/>
            <a:ext cx="3670131" cy="3925955"/>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SG" dirty="0">
              <a:latin typeface="Abstergo Sans Lite" panose="02000000000000000000" pitchFamily="2" charset="0"/>
            </a:endParaRPr>
          </a:p>
        </p:txBody>
      </p:sp>
      <p:sp>
        <p:nvSpPr>
          <p:cNvPr id="23" name="Title 1">
            <a:extLst>
              <a:ext uri="{FF2B5EF4-FFF2-40B4-BE49-F238E27FC236}">
                <a16:creationId xmlns:a16="http://schemas.microsoft.com/office/drawing/2014/main" id="{04F76A2D-A4A6-4FA1-B383-E0CE4DCC29E5}"/>
              </a:ext>
            </a:extLst>
          </p:cNvPr>
          <p:cNvSpPr txBox="1">
            <a:spLocks/>
          </p:cNvSpPr>
          <p:nvPr/>
        </p:nvSpPr>
        <p:spPr>
          <a:xfrm>
            <a:off x="8225919" y="1447851"/>
            <a:ext cx="3670131"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3200" b="1" dirty="0">
                <a:solidFill>
                  <a:srgbClr val="D9BA79"/>
                </a:solidFill>
                <a:latin typeface="Abstergo Sans Lite" panose="02000000000000000000" pitchFamily="2" charset="0"/>
              </a:rPr>
              <a:t>MILESTONES</a:t>
            </a:r>
            <a:endParaRPr lang="en-SG" b="1" dirty="0">
              <a:solidFill>
                <a:srgbClr val="D9BA79"/>
              </a:solidFill>
              <a:latin typeface="Abstergo Sans Lite" panose="02000000000000000000" pitchFamily="2" charset="0"/>
            </a:endParaRPr>
          </a:p>
        </p:txBody>
      </p:sp>
      <p:pic>
        <p:nvPicPr>
          <p:cNvPr id="6" name="Picture 5">
            <a:extLst>
              <a:ext uri="{FF2B5EF4-FFF2-40B4-BE49-F238E27FC236}">
                <a16:creationId xmlns:a16="http://schemas.microsoft.com/office/drawing/2014/main" id="{C247717C-76A4-4A1A-82E9-9E4E4084BC08}"/>
              </a:ext>
            </a:extLst>
          </p:cNvPr>
          <p:cNvPicPr>
            <a:picLocks noChangeAspect="1"/>
          </p:cNvPicPr>
          <p:nvPr/>
        </p:nvPicPr>
        <p:blipFill>
          <a:blip r:embed="rId4"/>
          <a:stretch>
            <a:fillRect/>
          </a:stretch>
        </p:blipFill>
        <p:spPr>
          <a:xfrm>
            <a:off x="12368129" y="-137772"/>
            <a:ext cx="3857625" cy="6858000"/>
          </a:xfrm>
          <a:prstGeom prst="rect">
            <a:avLst/>
          </a:prstGeom>
        </p:spPr>
      </p:pic>
      <p:sp>
        <p:nvSpPr>
          <p:cNvPr id="28" name="Rectangle 27">
            <a:extLst>
              <a:ext uri="{FF2B5EF4-FFF2-40B4-BE49-F238E27FC236}">
                <a16:creationId xmlns:a16="http://schemas.microsoft.com/office/drawing/2014/main" id="{72BB658A-1B99-4E9C-A984-E51A4AD70F24}"/>
              </a:ext>
            </a:extLst>
          </p:cNvPr>
          <p:cNvSpPr/>
          <p:nvPr/>
        </p:nvSpPr>
        <p:spPr>
          <a:xfrm>
            <a:off x="4475920" y="2064970"/>
            <a:ext cx="3240157" cy="711054"/>
          </a:xfrm>
          <a:prstGeom prst="rect">
            <a:avLst/>
          </a:prstGeom>
          <a:solidFill>
            <a:srgbClr val="3F6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Abstergo Sans Lite" panose="02000000000000000000" pitchFamily="2" charset="0"/>
              </a:rPr>
              <a:t>INTERNAL</a:t>
            </a:r>
          </a:p>
          <a:p>
            <a:pPr algn="ctr"/>
            <a:r>
              <a:rPr lang="en-SG" dirty="0">
                <a:latin typeface="Abstergo Sans Lite" panose="02000000000000000000" pitchFamily="2" charset="0"/>
              </a:rPr>
              <a:t>-</a:t>
            </a:r>
          </a:p>
        </p:txBody>
      </p:sp>
      <p:sp>
        <p:nvSpPr>
          <p:cNvPr id="29" name="Rectangle 28">
            <a:extLst>
              <a:ext uri="{FF2B5EF4-FFF2-40B4-BE49-F238E27FC236}">
                <a16:creationId xmlns:a16="http://schemas.microsoft.com/office/drawing/2014/main" id="{4314F848-DCC9-4EC9-AED5-F0E8CA0F46D0}"/>
              </a:ext>
            </a:extLst>
          </p:cNvPr>
          <p:cNvSpPr/>
          <p:nvPr/>
        </p:nvSpPr>
        <p:spPr>
          <a:xfrm>
            <a:off x="4475919" y="3100801"/>
            <a:ext cx="3240157" cy="711054"/>
          </a:xfrm>
          <a:prstGeom prst="rect">
            <a:avLst/>
          </a:prstGeom>
          <a:solidFill>
            <a:srgbClr val="5D7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Abstergo Sans Lite" panose="02000000000000000000" pitchFamily="2" charset="0"/>
              </a:rPr>
              <a:t>EXTERNAL</a:t>
            </a:r>
          </a:p>
          <a:p>
            <a:pPr algn="ctr"/>
            <a:r>
              <a:rPr lang="en-SG" dirty="0">
                <a:latin typeface="Abstergo Sans Lite" panose="02000000000000000000" pitchFamily="2" charset="0"/>
              </a:rPr>
              <a:t>-</a:t>
            </a:r>
          </a:p>
        </p:txBody>
      </p:sp>
      <p:sp>
        <p:nvSpPr>
          <p:cNvPr id="30" name="Rectangle 29">
            <a:extLst>
              <a:ext uri="{FF2B5EF4-FFF2-40B4-BE49-F238E27FC236}">
                <a16:creationId xmlns:a16="http://schemas.microsoft.com/office/drawing/2014/main" id="{D89306C7-1E4B-450F-AF1F-6D9854ECC475}"/>
              </a:ext>
            </a:extLst>
          </p:cNvPr>
          <p:cNvSpPr/>
          <p:nvPr/>
        </p:nvSpPr>
        <p:spPr>
          <a:xfrm>
            <a:off x="4475919" y="4107798"/>
            <a:ext cx="3240157" cy="711054"/>
          </a:xfrm>
          <a:prstGeom prst="rect">
            <a:avLst/>
          </a:prstGeom>
          <a:solidFill>
            <a:srgbClr val="E3E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Abstergo Sans Lite" panose="02000000000000000000" pitchFamily="2" charset="0"/>
              </a:rPr>
              <a:t>SUPERVISOR</a:t>
            </a:r>
          </a:p>
          <a:p>
            <a:pPr algn="ctr"/>
            <a:r>
              <a:rPr lang="en-SG" dirty="0">
                <a:latin typeface="Abstergo Sans Lite" panose="02000000000000000000" pitchFamily="2" charset="0"/>
              </a:rPr>
              <a:t>-</a:t>
            </a:r>
          </a:p>
        </p:txBody>
      </p:sp>
      <p:grpSp>
        <p:nvGrpSpPr>
          <p:cNvPr id="31" name="Group 30">
            <a:extLst>
              <a:ext uri="{FF2B5EF4-FFF2-40B4-BE49-F238E27FC236}">
                <a16:creationId xmlns:a16="http://schemas.microsoft.com/office/drawing/2014/main" id="{8A93EA7A-B6F6-4A73-9F35-029C15029E4B}"/>
              </a:ext>
            </a:extLst>
          </p:cNvPr>
          <p:cNvGrpSpPr/>
          <p:nvPr/>
        </p:nvGrpSpPr>
        <p:grpSpPr>
          <a:xfrm>
            <a:off x="8525430" y="2165713"/>
            <a:ext cx="360000" cy="360000"/>
            <a:chOff x="-800778" y="3111163"/>
            <a:chExt cx="234000" cy="234000"/>
          </a:xfrm>
        </p:grpSpPr>
        <p:sp>
          <p:nvSpPr>
            <p:cNvPr id="32" name="Rectangle 31">
              <a:extLst>
                <a:ext uri="{FF2B5EF4-FFF2-40B4-BE49-F238E27FC236}">
                  <a16:creationId xmlns:a16="http://schemas.microsoft.com/office/drawing/2014/main" id="{3F01ECD5-A353-476F-A462-37C79A319B8D}"/>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5E7E09F-420B-4E3A-9534-B316B926918D}"/>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8439471C-CC21-4CC6-B999-D86C73BF147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5" name="Group 34">
            <a:extLst>
              <a:ext uri="{FF2B5EF4-FFF2-40B4-BE49-F238E27FC236}">
                <a16:creationId xmlns:a16="http://schemas.microsoft.com/office/drawing/2014/main" id="{2F5F22BB-49D0-4B0B-9C4A-D2225FCF607B}"/>
              </a:ext>
            </a:extLst>
          </p:cNvPr>
          <p:cNvGrpSpPr/>
          <p:nvPr/>
        </p:nvGrpSpPr>
        <p:grpSpPr>
          <a:xfrm>
            <a:off x="8522319" y="2786133"/>
            <a:ext cx="360000" cy="360000"/>
            <a:chOff x="-800778" y="3111163"/>
            <a:chExt cx="234000" cy="234000"/>
          </a:xfrm>
        </p:grpSpPr>
        <p:sp>
          <p:nvSpPr>
            <p:cNvPr id="36" name="Rectangle 35">
              <a:extLst>
                <a:ext uri="{FF2B5EF4-FFF2-40B4-BE49-F238E27FC236}">
                  <a16:creationId xmlns:a16="http://schemas.microsoft.com/office/drawing/2014/main" id="{C3129E39-0A7A-4252-8D98-DED9BBC3DA4A}"/>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5600561D-0B74-4369-870B-C7C76256D27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BAFAACF8-04C9-468C-8BFA-831BD9B7F070}"/>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id="{8347EDA8-128E-46EA-A567-A2EDF1D7EDB8}"/>
              </a:ext>
            </a:extLst>
          </p:cNvPr>
          <p:cNvGrpSpPr/>
          <p:nvPr/>
        </p:nvGrpSpPr>
        <p:grpSpPr>
          <a:xfrm>
            <a:off x="8522747" y="3393849"/>
            <a:ext cx="360000" cy="360000"/>
            <a:chOff x="-800778" y="3111163"/>
            <a:chExt cx="234000" cy="234000"/>
          </a:xfrm>
        </p:grpSpPr>
        <p:sp>
          <p:nvSpPr>
            <p:cNvPr id="40" name="Rectangle 39">
              <a:extLst>
                <a:ext uri="{FF2B5EF4-FFF2-40B4-BE49-F238E27FC236}">
                  <a16:creationId xmlns:a16="http://schemas.microsoft.com/office/drawing/2014/main" id="{20A29F5A-6D68-4676-9427-835B12BC8B78}"/>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23D7EFBE-730D-4EAC-9CBC-7BA510B4FEE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68726B64-0B5F-4A14-9330-1C7796E01A96}"/>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CA6E3DA3-BBDD-4443-B1CD-F564865B1EA1}"/>
              </a:ext>
            </a:extLst>
          </p:cNvPr>
          <p:cNvGrpSpPr/>
          <p:nvPr/>
        </p:nvGrpSpPr>
        <p:grpSpPr>
          <a:xfrm>
            <a:off x="8519636" y="3988869"/>
            <a:ext cx="360000" cy="360000"/>
            <a:chOff x="-800778" y="3111163"/>
            <a:chExt cx="234000" cy="234000"/>
          </a:xfrm>
        </p:grpSpPr>
        <p:sp>
          <p:nvSpPr>
            <p:cNvPr id="44" name="Rectangle 43">
              <a:extLst>
                <a:ext uri="{FF2B5EF4-FFF2-40B4-BE49-F238E27FC236}">
                  <a16:creationId xmlns:a16="http://schemas.microsoft.com/office/drawing/2014/main" id="{733C2086-F5C7-4E2D-92CA-BB873B595009}"/>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BF44312C-CB56-4D30-87A0-F8875CED8B3D}"/>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01980311-1AF4-4491-9F76-D669496EE52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7" name="Group 46">
            <a:extLst>
              <a:ext uri="{FF2B5EF4-FFF2-40B4-BE49-F238E27FC236}">
                <a16:creationId xmlns:a16="http://schemas.microsoft.com/office/drawing/2014/main" id="{B4699826-91C5-4222-A6F8-AB4F38BB87D0}"/>
              </a:ext>
            </a:extLst>
          </p:cNvPr>
          <p:cNvGrpSpPr/>
          <p:nvPr/>
        </p:nvGrpSpPr>
        <p:grpSpPr>
          <a:xfrm>
            <a:off x="8519636" y="4585116"/>
            <a:ext cx="360000" cy="360000"/>
            <a:chOff x="-800778" y="3111163"/>
            <a:chExt cx="234000" cy="234000"/>
          </a:xfrm>
        </p:grpSpPr>
        <p:sp>
          <p:nvSpPr>
            <p:cNvPr id="48" name="Rectangle 47">
              <a:extLst>
                <a:ext uri="{FF2B5EF4-FFF2-40B4-BE49-F238E27FC236}">
                  <a16:creationId xmlns:a16="http://schemas.microsoft.com/office/drawing/2014/main" id="{8AECA6C2-E726-4F47-97F4-465DC7A61CAB}"/>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62E302B-736E-40B3-B309-058091B8E7F1}"/>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EB8ACE80-D23B-4D09-9F78-864DE78A3C66}"/>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1" name="Title 1">
            <a:extLst>
              <a:ext uri="{FF2B5EF4-FFF2-40B4-BE49-F238E27FC236}">
                <a16:creationId xmlns:a16="http://schemas.microsoft.com/office/drawing/2014/main" id="{6D6452E6-868E-4016-8CD9-34133714FADC}"/>
              </a:ext>
            </a:extLst>
          </p:cNvPr>
          <p:cNvSpPr txBox="1">
            <a:spLocks/>
          </p:cNvSpPr>
          <p:nvPr/>
        </p:nvSpPr>
        <p:spPr>
          <a:xfrm>
            <a:off x="9038904" y="2091160"/>
            <a:ext cx="2285312" cy="509104"/>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200" b="1" dirty="0">
                <a:solidFill>
                  <a:srgbClr val="E3E2E8"/>
                </a:solidFill>
                <a:latin typeface="Abstergo Sans Lite" panose="02000000000000000000" pitchFamily="2" charset="0"/>
              </a:rPr>
              <a:t>PROPOSAL</a:t>
            </a:r>
            <a:endParaRPr lang="en-SG" b="1" dirty="0">
              <a:solidFill>
                <a:srgbClr val="E3E2E8"/>
              </a:solidFill>
              <a:latin typeface="Abstergo Sans Lite" panose="02000000000000000000" pitchFamily="2" charset="0"/>
            </a:endParaRPr>
          </a:p>
        </p:txBody>
      </p:sp>
      <p:sp>
        <p:nvSpPr>
          <p:cNvPr id="52" name="Title 1">
            <a:extLst>
              <a:ext uri="{FF2B5EF4-FFF2-40B4-BE49-F238E27FC236}">
                <a16:creationId xmlns:a16="http://schemas.microsoft.com/office/drawing/2014/main" id="{0664288E-A2B8-4827-8372-BC0A104FD045}"/>
              </a:ext>
            </a:extLst>
          </p:cNvPr>
          <p:cNvSpPr txBox="1">
            <a:spLocks/>
          </p:cNvSpPr>
          <p:nvPr/>
        </p:nvSpPr>
        <p:spPr>
          <a:xfrm>
            <a:off x="9038904" y="2714053"/>
            <a:ext cx="2285312" cy="509104"/>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200" b="1" dirty="0">
                <a:solidFill>
                  <a:srgbClr val="E3E2E8"/>
                </a:solidFill>
                <a:latin typeface="Abstergo Sans Lite" panose="02000000000000000000" pitchFamily="2" charset="0"/>
              </a:rPr>
              <a:t>ACCEPTANCE</a:t>
            </a:r>
            <a:endParaRPr lang="en-SG" b="1" dirty="0">
              <a:solidFill>
                <a:srgbClr val="E3E2E8"/>
              </a:solidFill>
              <a:latin typeface="Abstergo Sans Lite" panose="02000000000000000000" pitchFamily="2" charset="0"/>
            </a:endParaRPr>
          </a:p>
        </p:txBody>
      </p:sp>
      <p:sp>
        <p:nvSpPr>
          <p:cNvPr id="53" name="Title 1">
            <a:extLst>
              <a:ext uri="{FF2B5EF4-FFF2-40B4-BE49-F238E27FC236}">
                <a16:creationId xmlns:a16="http://schemas.microsoft.com/office/drawing/2014/main" id="{743A3326-A028-46F1-AFD2-0F56F44AF162}"/>
              </a:ext>
            </a:extLst>
          </p:cNvPr>
          <p:cNvSpPr txBox="1">
            <a:spLocks/>
          </p:cNvSpPr>
          <p:nvPr/>
        </p:nvSpPr>
        <p:spPr>
          <a:xfrm>
            <a:off x="9038904" y="3334245"/>
            <a:ext cx="2285312" cy="509104"/>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200" b="1" dirty="0">
                <a:solidFill>
                  <a:srgbClr val="E3E2E8"/>
                </a:solidFill>
                <a:latin typeface="Abstergo Sans Lite" panose="02000000000000000000" pitchFamily="2" charset="0"/>
              </a:rPr>
              <a:t>MIDTERM</a:t>
            </a:r>
            <a:endParaRPr lang="en-SG" b="1" dirty="0">
              <a:solidFill>
                <a:srgbClr val="E3E2E8"/>
              </a:solidFill>
              <a:latin typeface="Abstergo Sans Lite" panose="02000000000000000000" pitchFamily="2" charset="0"/>
            </a:endParaRPr>
          </a:p>
        </p:txBody>
      </p:sp>
      <p:sp>
        <p:nvSpPr>
          <p:cNvPr id="54" name="Title 1">
            <a:extLst>
              <a:ext uri="{FF2B5EF4-FFF2-40B4-BE49-F238E27FC236}">
                <a16:creationId xmlns:a16="http://schemas.microsoft.com/office/drawing/2014/main" id="{FA9E6342-C022-4520-A5AC-BDA26AE7E76D}"/>
              </a:ext>
            </a:extLst>
          </p:cNvPr>
          <p:cNvSpPr txBox="1">
            <a:spLocks/>
          </p:cNvSpPr>
          <p:nvPr/>
        </p:nvSpPr>
        <p:spPr>
          <a:xfrm>
            <a:off x="9038904" y="3957138"/>
            <a:ext cx="2285312" cy="509104"/>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200" b="1" dirty="0">
                <a:solidFill>
                  <a:srgbClr val="E3E2E8"/>
                </a:solidFill>
                <a:latin typeface="Abstergo Sans Lite" panose="02000000000000000000" pitchFamily="2" charset="0"/>
              </a:rPr>
              <a:t>POSTER</a:t>
            </a:r>
            <a:endParaRPr lang="en-SG" b="1" dirty="0">
              <a:solidFill>
                <a:srgbClr val="E3E2E8"/>
              </a:solidFill>
              <a:latin typeface="Abstergo Sans Lite" panose="02000000000000000000" pitchFamily="2" charset="0"/>
            </a:endParaRPr>
          </a:p>
        </p:txBody>
      </p:sp>
      <p:sp>
        <p:nvSpPr>
          <p:cNvPr id="55" name="Title 1">
            <a:extLst>
              <a:ext uri="{FF2B5EF4-FFF2-40B4-BE49-F238E27FC236}">
                <a16:creationId xmlns:a16="http://schemas.microsoft.com/office/drawing/2014/main" id="{7B7E1433-472D-4FD4-97CE-B7EF0632459C}"/>
              </a:ext>
            </a:extLst>
          </p:cNvPr>
          <p:cNvSpPr txBox="1">
            <a:spLocks/>
          </p:cNvSpPr>
          <p:nvPr/>
        </p:nvSpPr>
        <p:spPr>
          <a:xfrm>
            <a:off x="9053292" y="4539057"/>
            <a:ext cx="2285312" cy="509104"/>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200" b="1" dirty="0">
                <a:solidFill>
                  <a:srgbClr val="E3E2E8"/>
                </a:solidFill>
                <a:latin typeface="Abstergo Sans Lite" panose="02000000000000000000" pitchFamily="2" charset="0"/>
              </a:rPr>
              <a:t>FINAL</a:t>
            </a:r>
            <a:endParaRPr lang="en-SG" b="1" dirty="0">
              <a:solidFill>
                <a:srgbClr val="E3E2E8"/>
              </a:solidFill>
              <a:latin typeface="Abstergo Sans Lite" panose="02000000000000000000" pitchFamily="2" charset="0"/>
            </a:endParaRPr>
          </a:p>
        </p:txBody>
      </p:sp>
    </p:spTree>
    <p:extLst>
      <p:ext uri="{BB962C8B-B14F-4D97-AF65-F5344CB8AC3E}">
        <p14:creationId xmlns:p14="http://schemas.microsoft.com/office/powerpoint/2010/main" val="218780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5" name="Picture 2" descr="Image result for assassin creed animus background">
            <a:extLst>
              <a:ext uri="{FF2B5EF4-FFF2-40B4-BE49-F238E27FC236}">
                <a16:creationId xmlns:a16="http://schemas.microsoft.com/office/drawing/2014/main" id="{68FF01B8-A530-47B6-92FD-FEBB48E08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
            <a:ext cx="12192000" cy="685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E3D43AF-8037-41C2-B19F-7371800D775D}"/>
              </a:ext>
            </a:extLst>
          </p:cNvPr>
          <p:cNvSpPr/>
          <p:nvPr/>
        </p:nvSpPr>
        <p:spPr>
          <a:xfrm>
            <a:off x="299936" y="1905293"/>
            <a:ext cx="11292191" cy="3948231"/>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SG" dirty="0">
              <a:latin typeface="Abstergo Sans Lite" panose="02000000000000000000" pitchFamily="2" charset="0"/>
            </a:endParaRPr>
          </a:p>
        </p:txBody>
      </p:sp>
      <p:cxnSp>
        <p:nvCxnSpPr>
          <p:cNvPr id="10" name="Straight Connector 9">
            <a:extLst>
              <a:ext uri="{FF2B5EF4-FFF2-40B4-BE49-F238E27FC236}">
                <a16:creationId xmlns:a16="http://schemas.microsoft.com/office/drawing/2014/main" id="{0DF8485F-6D79-4982-A12A-DF16B54F6D77}"/>
              </a:ext>
            </a:extLst>
          </p:cNvPr>
          <p:cNvCxnSpPr>
            <a:cxnSpLocks/>
          </p:cNvCxnSpPr>
          <p:nvPr/>
        </p:nvCxnSpPr>
        <p:spPr>
          <a:xfrm>
            <a:off x="599872" y="1004475"/>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DC8186E-FE19-40A2-B82B-FE6E75593324}"/>
              </a:ext>
            </a:extLst>
          </p:cNvPr>
          <p:cNvSpPr txBox="1">
            <a:spLocks/>
          </p:cNvSpPr>
          <p:nvPr/>
        </p:nvSpPr>
        <p:spPr>
          <a:xfrm>
            <a:off x="-233463" y="121681"/>
            <a:ext cx="4503466" cy="954438"/>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dirty="0">
                <a:solidFill>
                  <a:schemeClr val="bg1">
                    <a:lumMod val="85000"/>
                  </a:schemeClr>
                </a:solidFill>
                <a:latin typeface="Abstergo Sans Lite" panose="02000000000000000000" pitchFamily="2" charset="0"/>
              </a:rPr>
              <a:t>Description</a:t>
            </a:r>
            <a:endParaRPr lang="en-SG" sz="11500" dirty="0">
              <a:solidFill>
                <a:schemeClr val="bg1">
                  <a:lumMod val="85000"/>
                </a:schemeClr>
              </a:solidFill>
              <a:latin typeface="Abstergo Sans Lite" panose="02000000000000000000" pitchFamily="2" charset="0"/>
            </a:endParaRPr>
          </a:p>
        </p:txBody>
      </p:sp>
      <p:sp>
        <p:nvSpPr>
          <p:cNvPr id="13" name="Title 1">
            <a:extLst>
              <a:ext uri="{FF2B5EF4-FFF2-40B4-BE49-F238E27FC236}">
                <a16:creationId xmlns:a16="http://schemas.microsoft.com/office/drawing/2014/main" id="{3A76B237-D59F-4264-8A81-42E83344AF40}"/>
              </a:ext>
            </a:extLst>
          </p:cNvPr>
          <p:cNvSpPr txBox="1">
            <a:spLocks/>
          </p:cNvSpPr>
          <p:nvPr/>
        </p:nvSpPr>
        <p:spPr>
          <a:xfrm>
            <a:off x="299936" y="1271279"/>
            <a:ext cx="3670131"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4000" b="1" dirty="0">
                <a:solidFill>
                  <a:srgbClr val="D9BA79"/>
                </a:solidFill>
                <a:latin typeface="Abstergo Sans Lite" panose="02000000000000000000" pitchFamily="2" charset="0"/>
              </a:rPr>
              <a:t>OUR PROJECT</a:t>
            </a:r>
          </a:p>
        </p:txBody>
      </p:sp>
      <p:sp>
        <p:nvSpPr>
          <p:cNvPr id="17" name="Title 1">
            <a:extLst>
              <a:ext uri="{FF2B5EF4-FFF2-40B4-BE49-F238E27FC236}">
                <a16:creationId xmlns:a16="http://schemas.microsoft.com/office/drawing/2014/main" id="{5490E25F-DFCF-4D11-9416-B2CCAA65A194}"/>
              </a:ext>
            </a:extLst>
          </p:cNvPr>
          <p:cNvSpPr txBox="1">
            <a:spLocks/>
          </p:cNvSpPr>
          <p:nvPr/>
        </p:nvSpPr>
        <p:spPr>
          <a:xfrm>
            <a:off x="299936" y="2009591"/>
            <a:ext cx="11283122" cy="384393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4000" b="1" dirty="0">
                <a:solidFill>
                  <a:schemeClr val="bg1"/>
                </a:solidFill>
                <a:latin typeface="Abstergo Sans Lite" panose="02000000000000000000" pitchFamily="2" charset="0"/>
              </a:rPr>
              <a:t>Project Aether is a web application designed to ease the process for potential SMU </a:t>
            </a:r>
            <a:r>
              <a:rPr lang="en-SG" sz="4000" b="1" dirty="0" err="1">
                <a:solidFill>
                  <a:schemeClr val="bg1"/>
                </a:solidFill>
                <a:latin typeface="Abstergo Sans Lite" panose="02000000000000000000" pitchFamily="2" charset="0"/>
              </a:rPr>
              <a:t>tBank</a:t>
            </a:r>
            <a:r>
              <a:rPr lang="en-SG" sz="4000" b="1" dirty="0">
                <a:solidFill>
                  <a:schemeClr val="bg1"/>
                </a:solidFill>
                <a:latin typeface="Abstergo Sans Lite" panose="02000000000000000000" pitchFamily="2" charset="0"/>
              </a:rPr>
              <a:t> customers on-boarding and account creation by leveraging on Blockchain/Ethereum technologies rather than the traditional method. Aether is a solution that can potentially improve the accuracy and efficiency of the Banking Account creation process yet improving the current security measures. </a:t>
            </a:r>
            <a:endParaRPr lang="en-SG" sz="3600" b="1" dirty="0">
              <a:solidFill>
                <a:srgbClr val="D9BA79"/>
              </a:solidFill>
              <a:latin typeface="Abstergo Sans Lite" panose="02000000000000000000" pitchFamily="2" charset="0"/>
            </a:endParaRPr>
          </a:p>
        </p:txBody>
      </p:sp>
      <p:pic>
        <p:nvPicPr>
          <p:cNvPr id="6" name="Picture 5">
            <a:extLst>
              <a:ext uri="{FF2B5EF4-FFF2-40B4-BE49-F238E27FC236}">
                <a16:creationId xmlns:a16="http://schemas.microsoft.com/office/drawing/2014/main" id="{C247717C-76A4-4A1A-82E9-9E4E4084BC08}"/>
              </a:ext>
            </a:extLst>
          </p:cNvPr>
          <p:cNvPicPr>
            <a:picLocks noChangeAspect="1"/>
          </p:cNvPicPr>
          <p:nvPr/>
        </p:nvPicPr>
        <p:blipFill>
          <a:blip r:embed="rId4"/>
          <a:stretch>
            <a:fillRect/>
          </a:stretch>
        </p:blipFill>
        <p:spPr>
          <a:xfrm>
            <a:off x="12368129" y="-137772"/>
            <a:ext cx="3857625" cy="6858000"/>
          </a:xfrm>
          <a:prstGeom prst="rect">
            <a:avLst/>
          </a:prstGeom>
        </p:spPr>
      </p:pic>
    </p:spTree>
    <p:extLst>
      <p:ext uri="{BB962C8B-B14F-4D97-AF65-F5344CB8AC3E}">
        <p14:creationId xmlns:p14="http://schemas.microsoft.com/office/powerpoint/2010/main" val="265958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5" name="Picture 2" descr="Image result for assassin creed animus background">
            <a:extLst>
              <a:ext uri="{FF2B5EF4-FFF2-40B4-BE49-F238E27FC236}">
                <a16:creationId xmlns:a16="http://schemas.microsoft.com/office/drawing/2014/main" id="{68FF01B8-A530-47B6-92FD-FEBB48E08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
            <a:ext cx="12192000" cy="685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E3D43AF-8037-41C2-B19F-7371800D775D}"/>
              </a:ext>
            </a:extLst>
          </p:cNvPr>
          <p:cNvSpPr/>
          <p:nvPr/>
        </p:nvSpPr>
        <p:spPr>
          <a:xfrm>
            <a:off x="299936" y="1905293"/>
            <a:ext cx="11292191" cy="3948231"/>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SG" dirty="0">
              <a:latin typeface="Abstergo Sans Lite" panose="02000000000000000000" pitchFamily="2" charset="0"/>
            </a:endParaRPr>
          </a:p>
        </p:txBody>
      </p:sp>
      <p:cxnSp>
        <p:nvCxnSpPr>
          <p:cNvPr id="10" name="Straight Connector 9">
            <a:extLst>
              <a:ext uri="{FF2B5EF4-FFF2-40B4-BE49-F238E27FC236}">
                <a16:creationId xmlns:a16="http://schemas.microsoft.com/office/drawing/2014/main" id="{0DF8485F-6D79-4982-A12A-DF16B54F6D77}"/>
              </a:ext>
            </a:extLst>
          </p:cNvPr>
          <p:cNvCxnSpPr>
            <a:cxnSpLocks/>
          </p:cNvCxnSpPr>
          <p:nvPr/>
        </p:nvCxnSpPr>
        <p:spPr>
          <a:xfrm>
            <a:off x="599872" y="1004475"/>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DC8186E-FE19-40A2-B82B-FE6E75593324}"/>
              </a:ext>
            </a:extLst>
          </p:cNvPr>
          <p:cNvSpPr txBox="1">
            <a:spLocks/>
          </p:cNvSpPr>
          <p:nvPr/>
        </p:nvSpPr>
        <p:spPr>
          <a:xfrm>
            <a:off x="-233463" y="121681"/>
            <a:ext cx="4503466" cy="954438"/>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dirty="0">
                <a:solidFill>
                  <a:schemeClr val="bg1">
                    <a:lumMod val="85000"/>
                  </a:schemeClr>
                </a:solidFill>
                <a:latin typeface="Abstergo Sans Lite" panose="02000000000000000000" pitchFamily="2" charset="0"/>
              </a:rPr>
              <a:t>Description</a:t>
            </a:r>
            <a:endParaRPr lang="en-SG" sz="11500" dirty="0">
              <a:solidFill>
                <a:schemeClr val="bg1">
                  <a:lumMod val="85000"/>
                </a:schemeClr>
              </a:solidFill>
              <a:latin typeface="Abstergo Sans Lite" panose="02000000000000000000" pitchFamily="2" charset="0"/>
            </a:endParaRPr>
          </a:p>
        </p:txBody>
      </p:sp>
      <p:sp>
        <p:nvSpPr>
          <p:cNvPr id="13" name="Title 1">
            <a:extLst>
              <a:ext uri="{FF2B5EF4-FFF2-40B4-BE49-F238E27FC236}">
                <a16:creationId xmlns:a16="http://schemas.microsoft.com/office/drawing/2014/main" id="{3A76B237-D59F-4264-8A81-42E83344AF40}"/>
              </a:ext>
            </a:extLst>
          </p:cNvPr>
          <p:cNvSpPr txBox="1">
            <a:spLocks/>
          </p:cNvSpPr>
          <p:nvPr/>
        </p:nvSpPr>
        <p:spPr>
          <a:xfrm>
            <a:off x="299936" y="1271279"/>
            <a:ext cx="3670131"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4000" b="1" dirty="0">
                <a:solidFill>
                  <a:srgbClr val="D9BA79"/>
                </a:solidFill>
                <a:latin typeface="Abstergo Sans Lite" panose="02000000000000000000" pitchFamily="2" charset="0"/>
              </a:rPr>
              <a:t>Description</a:t>
            </a:r>
          </a:p>
        </p:txBody>
      </p:sp>
      <p:sp>
        <p:nvSpPr>
          <p:cNvPr id="17" name="Title 1">
            <a:extLst>
              <a:ext uri="{FF2B5EF4-FFF2-40B4-BE49-F238E27FC236}">
                <a16:creationId xmlns:a16="http://schemas.microsoft.com/office/drawing/2014/main" id="{5490E25F-DFCF-4D11-9416-B2CCAA65A194}"/>
              </a:ext>
            </a:extLst>
          </p:cNvPr>
          <p:cNvSpPr txBox="1">
            <a:spLocks/>
          </p:cNvSpPr>
          <p:nvPr/>
        </p:nvSpPr>
        <p:spPr>
          <a:xfrm>
            <a:off x="299936" y="2009591"/>
            <a:ext cx="11283122" cy="384393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4000" dirty="0">
                <a:solidFill>
                  <a:schemeClr val="bg1"/>
                </a:solidFill>
                <a:latin typeface="Abstergo Sans Lite" panose="02000000000000000000" pitchFamily="2" charset="0"/>
              </a:rPr>
              <a:t>Project Aether is a web application designed to ease the process for potential SMU </a:t>
            </a:r>
            <a:r>
              <a:rPr lang="en-SG" sz="4000" dirty="0" err="1">
                <a:solidFill>
                  <a:schemeClr val="bg1"/>
                </a:solidFill>
                <a:latin typeface="Abstergo Sans Lite" panose="02000000000000000000" pitchFamily="2" charset="0"/>
              </a:rPr>
              <a:t>tBank</a:t>
            </a:r>
            <a:r>
              <a:rPr lang="en-SG" sz="4000" dirty="0">
                <a:solidFill>
                  <a:schemeClr val="bg1"/>
                </a:solidFill>
                <a:latin typeface="Abstergo Sans Lite" panose="02000000000000000000" pitchFamily="2" charset="0"/>
              </a:rPr>
              <a:t> customers on-boarding and account creation by leveraging on Blockchain/Ethereum technologies rather than the traditional method. Aether is a solution that can potentially improve the accuracy and efficiency of the Banking Account creation process yet improving the current security measures. </a:t>
            </a:r>
            <a:endParaRPr lang="en-SG" sz="3600" dirty="0">
              <a:solidFill>
                <a:srgbClr val="D9BA79"/>
              </a:solidFill>
              <a:latin typeface="Abstergo Sans Lite" panose="02000000000000000000" pitchFamily="2" charset="0"/>
            </a:endParaRPr>
          </a:p>
        </p:txBody>
      </p:sp>
      <p:sp>
        <p:nvSpPr>
          <p:cNvPr id="9" name="Rectangle 8">
            <a:extLst>
              <a:ext uri="{FF2B5EF4-FFF2-40B4-BE49-F238E27FC236}">
                <a16:creationId xmlns:a16="http://schemas.microsoft.com/office/drawing/2014/main" id="{65F69793-07AE-4F65-914E-67736469C74F}"/>
              </a:ext>
            </a:extLst>
          </p:cNvPr>
          <p:cNvSpPr/>
          <p:nvPr/>
        </p:nvSpPr>
        <p:spPr>
          <a:xfrm>
            <a:off x="290867" y="6753702"/>
            <a:ext cx="11292191" cy="3948231"/>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SG" dirty="0">
              <a:latin typeface="Abstergo Sans Lite" panose="02000000000000000000" pitchFamily="2" charset="0"/>
            </a:endParaRPr>
          </a:p>
        </p:txBody>
      </p:sp>
      <p:sp>
        <p:nvSpPr>
          <p:cNvPr id="12" name="Title 1">
            <a:extLst>
              <a:ext uri="{FF2B5EF4-FFF2-40B4-BE49-F238E27FC236}">
                <a16:creationId xmlns:a16="http://schemas.microsoft.com/office/drawing/2014/main" id="{FB86A205-A404-4307-AE4B-720111BD32C5}"/>
              </a:ext>
            </a:extLst>
          </p:cNvPr>
          <p:cNvSpPr txBox="1">
            <a:spLocks/>
          </p:cNvSpPr>
          <p:nvPr/>
        </p:nvSpPr>
        <p:spPr>
          <a:xfrm>
            <a:off x="9551599" y="6119688"/>
            <a:ext cx="3670131"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4000" b="1" dirty="0">
                <a:solidFill>
                  <a:srgbClr val="D9BA79"/>
                </a:solidFill>
                <a:latin typeface="Abstergo Sans Lite" panose="02000000000000000000" pitchFamily="2" charset="0"/>
              </a:rPr>
              <a:t>Motivation</a:t>
            </a:r>
          </a:p>
        </p:txBody>
      </p:sp>
      <p:sp>
        <p:nvSpPr>
          <p:cNvPr id="14" name="Title 1">
            <a:extLst>
              <a:ext uri="{FF2B5EF4-FFF2-40B4-BE49-F238E27FC236}">
                <a16:creationId xmlns:a16="http://schemas.microsoft.com/office/drawing/2014/main" id="{0C785055-6BC0-4345-917B-06AA45FBC6BF}"/>
              </a:ext>
            </a:extLst>
          </p:cNvPr>
          <p:cNvSpPr txBox="1">
            <a:spLocks/>
          </p:cNvSpPr>
          <p:nvPr/>
        </p:nvSpPr>
        <p:spPr>
          <a:xfrm>
            <a:off x="290867" y="6858000"/>
            <a:ext cx="11283122" cy="384393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solidFill>
                  <a:srgbClr val="E3E2E8"/>
                </a:solidFill>
                <a:latin typeface="Abstergo Sans Lite" panose="02000000000000000000" pitchFamily="2" charset="0"/>
              </a:rPr>
              <a:t>Blockchain distributed ledger technology has become more prevalent in the market than before. It is going to play an integral role in the future of Banking Industry. As SMU </a:t>
            </a:r>
            <a:r>
              <a:rPr lang="en-US" dirty="0" err="1">
                <a:solidFill>
                  <a:srgbClr val="E3E2E8"/>
                </a:solidFill>
                <a:latin typeface="Abstergo Sans Lite" panose="02000000000000000000" pitchFamily="2" charset="0"/>
              </a:rPr>
              <a:t>tBank</a:t>
            </a:r>
            <a:r>
              <a:rPr lang="en-US" dirty="0">
                <a:solidFill>
                  <a:srgbClr val="E3E2E8"/>
                </a:solidFill>
                <a:latin typeface="Abstergo Sans Lite" panose="02000000000000000000" pitchFamily="2" charset="0"/>
              </a:rPr>
              <a:t> is an academics platform for students to simulate real world banking operations and technology scenarios, it is an advantage to leverage on SMU </a:t>
            </a:r>
            <a:r>
              <a:rPr lang="en-US" dirty="0" err="1">
                <a:solidFill>
                  <a:srgbClr val="E3E2E8"/>
                </a:solidFill>
                <a:latin typeface="Abstergo Sans Lite" panose="02000000000000000000" pitchFamily="2" charset="0"/>
              </a:rPr>
              <a:t>tBank</a:t>
            </a:r>
            <a:r>
              <a:rPr lang="en-US" dirty="0">
                <a:solidFill>
                  <a:srgbClr val="E3E2E8"/>
                </a:solidFill>
                <a:latin typeface="Abstergo Sans Lite" panose="02000000000000000000" pitchFamily="2" charset="0"/>
              </a:rPr>
              <a:t> to integrate blockchain features to gain exposure and grasp the depth of latest technology.</a:t>
            </a:r>
            <a:endParaRPr lang="en-SG" dirty="0">
              <a:solidFill>
                <a:srgbClr val="E3E2E8"/>
              </a:solidFill>
              <a:latin typeface="Abstergo Sans Lite" panose="02000000000000000000" pitchFamily="2" charset="0"/>
            </a:endParaRPr>
          </a:p>
        </p:txBody>
      </p:sp>
    </p:spTree>
    <p:extLst>
      <p:ext uri="{BB962C8B-B14F-4D97-AF65-F5344CB8AC3E}">
        <p14:creationId xmlns:p14="http://schemas.microsoft.com/office/powerpoint/2010/main" val="183579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1FE6-18BB-45A9-94E5-8ACB581B42CD}"/>
              </a:ext>
            </a:extLst>
          </p:cNvPr>
          <p:cNvSpPr>
            <a:spLocks noGrp="1"/>
          </p:cNvSpPr>
          <p:nvPr>
            <p:ph type="title"/>
          </p:nvPr>
        </p:nvSpPr>
        <p:spPr>
          <a:xfrm>
            <a:off x="838200" y="0"/>
            <a:ext cx="10515600" cy="1325563"/>
          </a:xfrm>
        </p:spPr>
        <p:txBody>
          <a:bodyPr/>
          <a:lstStyle/>
          <a:p>
            <a:r>
              <a:rPr lang="en-SG" dirty="0"/>
              <a:t>WIKI - FORMAT</a:t>
            </a:r>
          </a:p>
        </p:txBody>
      </p:sp>
      <p:sp>
        <p:nvSpPr>
          <p:cNvPr id="3" name="Content Placeholder 2">
            <a:extLst>
              <a:ext uri="{FF2B5EF4-FFF2-40B4-BE49-F238E27FC236}">
                <a16:creationId xmlns:a16="http://schemas.microsoft.com/office/drawing/2014/main" id="{41020043-6FA7-4490-A8CF-39793DF6155C}"/>
              </a:ext>
            </a:extLst>
          </p:cNvPr>
          <p:cNvSpPr>
            <a:spLocks noGrp="1"/>
          </p:cNvSpPr>
          <p:nvPr>
            <p:ph idx="1"/>
          </p:nvPr>
        </p:nvSpPr>
        <p:spPr>
          <a:xfrm>
            <a:off x="838200" y="1155700"/>
            <a:ext cx="10515600" cy="5943600"/>
          </a:xfrm>
        </p:spPr>
        <p:txBody>
          <a:bodyPr>
            <a:normAutofit fontScale="92500" lnSpcReduction="20000"/>
          </a:bodyPr>
          <a:lstStyle/>
          <a:p>
            <a:r>
              <a:rPr lang="en-SG" dirty="0"/>
              <a:t>HOME</a:t>
            </a:r>
          </a:p>
          <a:p>
            <a:pPr lvl="1"/>
            <a:r>
              <a:rPr lang="en-SG" dirty="0"/>
              <a:t>MAIN</a:t>
            </a:r>
          </a:p>
          <a:p>
            <a:pPr lvl="1"/>
            <a:r>
              <a:rPr lang="en-SG" dirty="0"/>
              <a:t>MIDTERM</a:t>
            </a:r>
          </a:p>
          <a:p>
            <a:pPr lvl="1"/>
            <a:r>
              <a:rPr lang="en-SG" dirty="0"/>
              <a:t>FINAL</a:t>
            </a:r>
          </a:p>
          <a:p>
            <a:r>
              <a:rPr lang="en-SG" dirty="0"/>
              <a:t>ABOUT</a:t>
            </a:r>
          </a:p>
          <a:p>
            <a:pPr lvl="1"/>
            <a:r>
              <a:rPr lang="en-SG" dirty="0"/>
              <a:t>ROLES AND RESPONSIBILITIES</a:t>
            </a:r>
          </a:p>
          <a:p>
            <a:r>
              <a:rPr lang="en-SG" dirty="0"/>
              <a:t>PROJECT OVERVIEW</a:t>
            </a:r>
          </a:p>
          <a:p>
            <a:pPr lvl="1"/>
            <a:r>
              <a:rPr lang="en-SG" dirty="0"/>
              <a:t>DESCRIPTION AND MOTIVATION</a:t>
            </a:r>
          </a:p>
          <a:p>
            <a:pPr lvl="1"/>
            <a:r>
              <a:rPr lang="en-SG" dirty="0"/>
              <a:t>SCOPE</a:t>
            </a:r>
          </a:p>
          <a:p>
            <a:pPr lvl="1"/>
            <a:r>
              <a:rPr lang="en-SG" dirty="0"/>
              <a:t>X-FACTOR</a:t>
            </a:r>
          </a:p>
          <a:p>
            <a:pPr lvl="1"/>
            <a:r>
              <a:rPr lang="en-SG" dirty="0"/>
              <a:t>STAKEHOLDERS</a:t>
            </a:r>
          </a:p>
          <a:p>
            <a:r>
              <a:rPr lang="en-SG" dirty="0"/>
              <a:t>PROJECT MANAGEMENT</a:t>
            </a:r>
          </a:p>
          <a:p>
            <a:pPr lvl="1"/>
            <a:r>
              <a:rPr lang="en-SG" dirty="0"/>
              <a:t>SCHEDULE</a:t>
            </a:r>
          </a:p>
          <a:p>
            <a:pPr lvl="1"/>
            <a:r>
              <a:rPr lang="en-SG" dirty="0"/>
              <a:t>METRIC</a:t>
            </a:r>
          </a:p>
          <a:p>
            <a:pPr lvl="2"/>
            <a:r>
              <a:rPr lang="en-SG" dirty="0"/>
              <a:t>TASK METRICS</a:t>
            </a:r>
          </a:p>
          <a:p>
            <a:pPr lvl="2"/>
            <a:r>
              <a:rPr lang="en-SG" dirty="0"/>
              <a:t>RISK ASSESSMENT METRICS</a:t>
            </a:r>
          </a:p>
          <a:p>
            <a:r>
              <a:rPr lang="en-SG" dirty="0"/>
              <a:t>DOCUMENTATION</a:t>
            </a:r>
          </a:p>
        </p:txBody>
      </p:sp>
    </p:spTree>
    <p:extLst>
      <p:ext uri="{BB962C8B-B14F-4D97-AF65-F5344CB8AC3E}">
        <p14:creationId xmlns:p14="http://schemas.microsoft.com/office/powerpoint/2010/main" val="269595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assassin creed animus background">
            <a:extLst>
              <a:ext uri="{FF2B5EF4-FFF2-40B4-BE49-F238E27FC236}">
                <a16:creationId xmlns:a16="http://schemas.microsoft.com/office/drawing/2014/main" id="{79509CD0-FE62-416C-8015-C91314AE9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
            <a:ext cx="12192000" cy="6858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EB3EDD4-6320-4400-8A87-7623FF236B7B}"/>
              </a:ext>
            </a:extLst>
          </p:cNvPr>
          <p:cNvSpPr/>
          <p:nvPr/>
        </p:nvSpPr>
        <p:spPr>
          <a:xfrm>
            <a:off x="854488" y="725714"/>
            <a:ext cx="5144087" cy="5863771"/>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b="1" dirty="0">
                <a:solidFill>
                  <a:srgbClr val="E3E2E8"/>
                </a:solidFill>
                <a:latin typeface="Abstergo Sans Lite" panose="02000000000000000000" pitchFamily="2" charset="0"/>
              </a:rPr>
              <a:t>ACCOUNT MANAGEMENT MODULE:</a:t>
            </a:r>
          </a:p>
          <a:p>
            <a:pPr marL="742950" lvl="1" indent="-285750">
              <a:buFont typeface="Arial" panose="020B0604020202020204" pitchFamily="34" charset="0"/>
              <a:buChar char="•"/>
            </a:pPr>
            <a:r>
              <a:rPr lang="en-SG" dirty="0">
                <a:solidFill>
                  <a:srgbClr val="E3E2E8"/>
                </a:solidFill>
                <a:latin typeface="Abstergo Sans Lite" panose="02000000000000000000" pitchFamily="2" charset="0"/>
              </a:rPr>
              <a:t>ADMIN</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LOGIN</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AGENT MANAGEMENT</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ACCESS CONTROL</a:t>
            </a:r>
          </a:p>
          <a:p>
            <a:pPr marL="742950" lvl="1" indent="-285750">
              <a:buFont typeface="Arial" panose="020B0604020202020204" pitchFamily="34" charset="0"/>
              <a:buChar char="•"/>
            </a:pPr>
            <a:r>
              <a:rPr lang="en-SG" dirty="0">
                <a:solidFill>
                  <a:srgbClr val="E3E2E8"/>
                </a:solidFill>
                <a:latin typeface="Abstergo Sans Lite" panose="02000000000000000000" pitchFamily="2" charset="0"/>
              </a:rPr>
              <a:t>AGENT</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LOGIN</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CONSUMER ACCOUNT CREATION</a:t>
            </a:r>
          </a:p>
          <a:p>
            <a:pPr marL="742950" lvl="1" indent="-285750">
              <a:buFont typeface="Arial" panose="020B0604020202020204" pitchFamily="34" charset="0"/>
              <a:buChar char="•"/>
            </a:pPr>
            <a:r>
              <a:rPr lang="en-SG" dirty="0">
                <a:solidFill>
                  <a:srgbClr val="E3E2E8"/>
                </a:solidFill>
                <a:latin typeface="Abstergo Sans Lite" panose="02000000000000000000" pitchFamily="2" charset="0"/>
              </a:rPr>
              <a:t>LOGOUT</a:t>
            </a:r>
          </a:p>
          <a:p>
            <a:pPr lvl="1"/>
            <a:endParaRPr lang="en-SG" dirty="0">
              <a:solidFill>
                <a:srgbClr val="E3E2E8"/>
              </a:solidFill>
              <a:latin typeface="Abstergo Sans Lite" panose="02000000000000000000" pitchFamily="2" charset="0"/>
            </a:endParaRPr>
          </a:p>
          <a:p>
            <a:r>
              <a:rPr lang="en-SG" b="1" dirty="0">
                <a:solidFill>
                  <a:srgbClr val="E3E2E8"/>
                </a:solidFill>
                <a:latin typeface="Abstergo Sans Lite" panose="02000000000000000000" pitchFamily="2" charset="0"/>
              </a:rPr>
              <a:t>SECURITY MODULE:</a:t>
            </a:r>
          </a:p>
          <a:p>
            <a:pPr marL="742950" lvl="1" indent="-285750">
              <a:buFont typeface="Arial" panose="020B0604020202020204" pitchFamily="34" charset="0"/>
              <a:buChar char="•"/>
            </a:pPr>
            <a:r>
              <a:rPr lang="en-SG" dirty="0">
                <a:solidFill>
                  <a:srgbClr val="E3E2E8"/>
                </a:solidFill>
                <a:latin typeface="Abstergo Sans Lite" panose="02000000000000000000" pitchFamily="2" charset="0"/>
              </a:rPr>
              <a:t>CENTRAL AUTHENTICATION SYSTEM</a:t>
            </a:r>
          </a:p>
          <a:p>
            <a:pPr marL="742950" lvl="1" indent="-285750">
              <a:buFont typeface="Arial" panose="020B0604020202020204" pitchFamily="34" charset="0"/>
              <a:buChar char="•"/>
            </a:pPr>
            <a:r>
              <a:rPr lang="en-SG" dirty="0">
                <a:solidFill>
                  <a:srgbClr val="E3E2E8"/>
                </a:solidFill>
                <a:latin typeface="Abstergo Sans Lite" panose="02000000000000000000" pitchFamily="2" charset="0"/>
              </a:rPr>
              <a:t>KYC AUTHENTICATION</a:t>
            </a:r>
          </a:p>
          <a:p>
            <a:pPr marL="742950" lvl="1" indent="-285750">
              <a:buFont typeface="Arial" panose="020B0604020202020204" pitchFamily="34" charset="0"/>
              <a:buChar char="•"/>
            </a:pPr>
            <a:r>
              <a:rPr lang="en-SG" dirty="0">
                <a:solidFill>
                  <a:srgbClr val="E3E2E8"/>
                </a:solidFill>
                <a:latin typeface="Abstergo Sans Lite" panose="02000000000000000000" pitchFamily="2" charset="0"/>
              </a:rPr>
              <a:t>CAS PERSISTENT TO BLOCKCHAIN</a:t>
            </a:r>
          </a:p>
          <a:p>
            <a:pPr marL="742950" lvl="1" indent="-285750">
              <a:buFont typeface="Arial" panose="020B0604020202020204" pitchFamily="34" charset="0"/>
              <a:buChar char="•"/>
            </a:pPr>
            <a:r>
              <a:rPr lang="en-SG" dirty="0">
                <a:solidFill>
                  <a:srgbClr val="E3E2E8"/>
                </a:solidFill>
                <a:latin typeface="Abstergo Sans Lite" panose="02000000000000000000" pitchFamily="2" charset="0"/>
              </a:rPr>
              <a:t>FACIAL RECOGNITION AS 2FA</a:t>
            </a:r>
          </a:p>
          <a:p>
            <a:pPr marL="742950" lvl="1" indent="-285750">
              <a:buFont typeface="Arial" panose="020B0604020202020204" pitchFamily="34" charset="0"/>
              <a:buChar char="•"/>
            </a:pPr>
            <a:r>
              <a:rPr lang="en-SG" dirty="0">
                <a:solidFill>
                  <a:srgbClr val="E3E2E8"/>
                </a:solidFill>
                <a:latin typeface="Abstergo Sans Lite" panose="02000000000000000000" pitchFamily="2" charset="0"/>
              </a:rPr>
              <a:t>INTEGRATING EXISITNG APIs:</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VERIFY KYC ID WITH CAS (REST API VIA BW)</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CUSTOMER ACCOUNT CREATION</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DEPOSIT ACCOUNT CREATION</a:t>
            </a:r>
          </a:p>
          <a:p>
            <a:pPr marL="1200150" lvl="2" indent="-285750">
              <a:buFont typeface="Arial" panose="020B0604020202020204" pitchFamily="34" charset="0"/>
              <a:buChar char="•"/>
            </a:pPr>
            <a:r>
              <a:rPr lang="en-SG" dirty="0">
                <a:solidFill>
                  <a:srgbClr val="E3E2E8"/>
                </a:solidFill>
                <a:latin typeface="Abstergo Sans Lite" panose="02000000000000000000" pitchFamily="2" charset="0"/>
              </a:rPr>
              <a:t>TOKEN/PIN</a:t>
            </a:r>
          </a:p>
        </p:txBody>
      </p:sp>
      <p:sp>
        <p:nvSpPr>
          <p:cNvPr id="5" name="Rectangle 4">
            <a:extLst>
              <a:ext uri="{FF2B5EF4-FFF2-40B4-BE49-F238E27FC236}">
                <a16:creationId xmlns:a16="http://schemas.microsoft.com/office/drawing/2014/main" id="{30AA6B38-3464-4CF1-BDAD-F12203E7FD70}"/>
              </a:ext>
            </a:extLst>
          </p:cNvPr>
          <p:cNvSpPr/>
          <p:nvPr/>
        </p:nvSpPr>
        <p:spPr>
          <a:xfrm>
            <a:off x="6183930" y="2741773"/>
            <a:ext cx="5144087" cy="1971600"/>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b="1" dirty="0">
                <a:solidFill>
                  <a:srgbClr val="E3E2E8"/>
                </a:solidFill>
                <a:latin typeface="Abstergo Sans Lite" panose="02000000000000000000" pitchFamily="2" charset="0"/>
              </a:rPr>
              <a:t>SECURITY MODULE</a:t>
            </a:r>
          </a:p>
          <a:p>
            <a:pPr marL="285750" indent="-285750">
              <a:buFont typeface="Arial" panose="020B0604020202020204" pitchFamily="34" charset="0"/>
              <a:buChar char="•"/>
            </a:pPr>
            <a:r>
              <a:rPr lang="en-SG" dirty="0">
                <a:solidFill>
                  <a:srgbClr val="E3E2E8"/>
                </a:solidFill>
                <a:latin typeface="Abstergo Sans Lite" panose="02000000000000000000" pitchFamily="2" charset="0"/>
              </a:rPr>
              <a:t>WALLET/HASH TRANSACTION</a:t>
            </a:r>
          </a:p>
          <a:p>
            <a:pPr marL="285750" indent="-285750">
              <a:buFont typeface="Arial" panose="020B0604020202020204" pitchFamily="34" charset="0"/>
              <a:buChar char="•"/>
            </a:pPr>
            <a:r>
              <a:rPr lang="en-SG" dirty="0">
                <a:solidFill>
                  <a:srgbClr val="E3E2E8"/>
                </a:solidFill>
                <a:latin typeface="Abstergo Sans Lite" panose="02000000000000000000" pitchFamily="2" charset="0"/>
              </a:rPr>
              <a:t>STORING/HASH META-DATA AND IMAGE</a:t>
            </a:r>
          </a:p>
          <a:p>
            <a:endParaRPr lang="en-SG" dirty="0">
              <a:solidFill>
                <a:srgbClr val="E3E2E8"/>
              </a:solidFill>
              <a:latin typeface="Abstergo Sans Lite" panose="02000000000000000000" pitchFamily="2" charset="0"/>
            </a:endParaRPr>
          </a:p>
          <a:p>
            <a:r>
              <a:rPr lang="en-SG" b="1" dirty="0">
                <a:solidFill>
                  <a:srgbClr val="E3E2E8"/>
                </a:solidFill>
                <a:latin typeface="Abstergo Sans Lite" panose="02000000000000000000" pitchFamily="2" charset="0"/>
              </a:rPr>
              <a:t>LEARNING MODULE</a:t>
            </a:r>
          </a:p>
          <a:p>
            <a:pPr marL="285750" indent="-285750">
              <a:buFont typeface="Arial" panose="020B0604020202020204" pitchFamily="34" charset="0"/>
              <a:buChar char="•"/>
            </a:pPr>
            <a:r>
              <a:rPr lang="en-SG" dirty="0">
                <a:solidFill>
                  <a:srgbClr val="E3E2E8"/>
                </a:solidFill>
                <a:latin typeface="Abstergo Sans Lite" panose="02000000000000000000" pitchFamily="2" charset="0"/>
              </a:rPr>
              <a:t>(GAMIFICATION)</a:t>
            </a:r>
          </a:p>
        </p:txBody>
      </p:sp>
      <p:sp>
        <p:nvSpPr>
          <p:cNvPr id="6" name="Rectangle 5">
            <a:extLst>
              <a:ext uri="{FF2B5EF4-FFF2-40B4-BE49-F238E27FC236}">
                <a16:creationId xmlns:a16="http://schemas.microsoft.com/office/drawing/2014/main" id="{B8BA2DC3-BC31-4969-A996-02CB015C1ED6}"/>
              </a:ext>
            </a:extLst>
          </p:cNvPr>
          <p:cNvSpPr/>
          <p:nvPr/>
        </p:nvSpPr>
        <p:spPr>
          <a:xfrm>
            <a:off x="6183931" y="725714"/>
            <a:ext cx="5144087" cy="1242655"/>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b="1" dirty="0">
                <a:solidFill>
                  <a:srgbClr val="E3E2E8"/>
                </a:solidFill>
                <a:latin typeface="Abstergo Sans Lite" panose="02000000000000000000" pitchFamily="2" charset="0"/>
              </a:rPr>
              <a:t>DYNAMIC REQUIREMENTS MODULE</a:t>
            </a:r>
          </a:p>
          <a:p>
            <a:pPr marL="285750" indent="-285750">
              <a:buFont typeface="Arial" panose="020B0604020202020204" pitchFamily="34" charset="0"/>
              <a:buChar char="•"/>
            </a:pPr>
            <a:r>
              <a:rPr lang="en-SG" dirty="0">
                <a:solidFill>
                  <a:srgbClr val="E3E2E8"/>
                </a:solidFill>
                <a:latin typeface="Abstergo Sans Lite" panose="02000000000000000000" pitchFamily="2" charset="0"/>
              </a:rPr>
              <a:t>MULTIPLE LANGUAGE SUPPORT</a:t>
            </a:r>
          </a:p>
          <a:p>
            <a:pPr marL="285750" indent="-285750">
              <a:buFont typeface="Arial" panose="020B0604020202020204" pitchFamily="34" charset="0"/>
              <a:buChar char="•"/>
            </a:pPr>
            <a:r>
              <a:rPr lang="en-SG" dirty="0">
                <a:solidFill>
                  <a:srgbClr val="E3E2E8"/>
                </a:solidFill>
                <a:latin typeface="Abstergo Sans Lite" panose="02000000000000000000" pitchFamily="2" charset="0"/>
              </a:rPr>
              <a:t>SMART CONTRACT VIEW – STRING/ACTUAL HASH ON THE BLOCKCHAIN</a:t>
            </a:r>
          </a:p>
        </p:txBody>
      </p:sp>
      <p:sp>
        <p:nvSpPr>
          <p:cNvPr id="7" name="Rectangle 6">
            <a:extLst>
              <a:ext uri="{FF2B5EF4-FFF2-40B4-BE49-F238E27FC236}">
                <a16:creationId xmlns:a16="http://schemas.microsoft.com/office/drawing/2014/main" id="{2EFD7AA6-9BF1-4ADF-A8A5-EA6ECBE7A875}"/>
              </a:ext>
            </a:extLst>
          </p:cNvPr>
          <p:cNvSpPr/>
          <p:nvPr/>
        </p:nvSpPr>
        <p:spPr>
          <a:xfrm>
            <a:off x="6183930" y="5346823"/>
            <a:ext cx="5144087" cy="1242662"/>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b="1" dirty="0">
                <a:solidFill>
                  <a:srgbClr val="E3E2E8"/>
                </a:solidFill>
                <a:latin typeface="Abstergo Sans Lite" panose="02000000000000000000" pitchFamily="2" charset="0"/>
              </a:rPr>
              <a:t>ACCOUNT MANAGEMENT</a:t>
            </a:r>
          </a:p>
          <a:p>
            <a:pPr marL="285750" indent="-285750">
              <a:buFont typeface="Arial" panose="020B0604020202020204" pitchFamily="34" charset="0"/>
              <a:buChar char="•"/>
            </a:pPr>
            <a:r>
              <a:rPr lang="en-SG" dirty="0">
                <a:solidFill>
                  <a:srgbClr val="E3E2E8"/>
                </a:solidFill>
                <a:latin typeface="Abstergo Sans Lite" panose="02000000000000000000" pitchFamily="2" charset="0"/>
              </a:rPr>
              <a:t>TRACEABILITY AND ACCOUNTING OF PREVIOUS BLOCKCHAIN TRANSACTION</a:t>
            </a:r>
          </a:p>
        </p:txBody>
      </p:sp>
      <p:sp>
        <p:nvSpPr>
          <p:cNvPr id="8" name="Title 1">
            <a:extLst>
              <a:ext uri="{FF2B5EF4-FFF2-40B4-BE49-F238E27FC236}">
                <a16:creationId xmlns:a16="http://schemas.microsoft.com/office/drawing/2014/main" id="{68F532CA-77CE-4807-ADDB-DB388F4F598F}"/>
              </a:ext>
            </a:extLst>
          </p:cNvPr>
          <p:cNvSpPr txBox="1">
            <a:spLocks/>
          </p:cNvSpPr>
          <p:nvPr/>
        </p:nvSpPr>
        <p:spPr>
          <a:xfrm>
            <a:off x="6183930" y="2144378"/>
            <a:ext cx="1809344" cy="457441"/>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000" b="1" dirty="0">
                <a:solidFill>
                  <a:srgbClr val="D9BA79"/>
                </a:solidFill>
                <a:latin typeface="Abstergo Sans Lite" panose="02000000000000000000" pitchFamily="2" charset="0"/>
              </a:rPr>
              <a:t>TERTIARY</a:t>
            </a:r>
          </a:p>
        </p:txBody>
      </p:sp>
      <p:sp>
        <p:nvSpPr>
          <p:cNvPr id="9" name="Title 1">
            <a:extLst>
              <a:ext uri="{FF2B5EF4-FFF2-40B4-BE49-F238E27FC236}">
                <a16:creationId xmlns:a16="http://schemas.microsoft.com/office/drawing/2014/main" id="{259AB044-9CD5-4AA7-8979-5199D710EBB4}"/>
              </a:ext>
            </a:extLst>
          </p:cNvPr>
          <p:cNvSpPr txBox="1">
            <a:spLocks/>
          </p:cNvSpPr>
          <p:nvPr/>
        </p:nvSpPr>
        <p:spPr>
          <a:xfrm>
            <a:off x="6183930" y="4889381"/>
            <a:ext cx="2410680"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SG" sz="3200" b="1" dirty="0">
                <a:solidFill>
                  <a:srgbClr val="D9BA79"/>
                </a:solidFill>
                <a:latin typeface="Abstergo Sans Lite" panose="02000000000000000000" pitchFamily="2" charset="0"/>
              </a:rPr>
              <a:t>GOOD TO HAVE</a:t>
            </a:r>
            <a:endParaRPr lang="en-SG" b="1" dirty="0">
              <a:solidFill>
                <a:srgbClr val="D9BA79"/>
              </a:solidFill>
              <a:latin typeface="Abstergo Sans Lite" panose="02000000000000000000" pitchFamily="2" charset="0"/>
            </a:endParaRPr>
          </a:p>
        </p:txBody>
      </p:sp>
      <p:sp>
        <p:nvSpPr>
          <p:cNvPr id="10" name="Title 1">
            <a:extLst>
              <a:ext uri="{FF2B5EF4-FFF2-40B4-BE49-F238E27FC236}">
                <a16:creationId xmlns:a16="http://schemas.microsoft.com/office/drawing/2014/main" id="{F7F195AA-DB50-4BBD-B568-98AB30D49448}"/>
              </a:ext>
            </a:extLst>
          </p:cNvPr>
          <p:cNvSpPr txBox="1">
            <a:spLocks/>
          </p:cNvSpPr>
          <p:nvPr/>
        </p:nvSpPr>
        <p:spPr>
          <a:xfrm>
            <a:off x="6183930" y="198294"/>
            <a:ext cx="2085399" cy="457441"/>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200" b="1" dirty="0">
                <a:solidFill>
                  <a:srgbClr val="D9BA79"/>
                </a:solidFill>
                <a:latin typeface="Abstergo Sans Lite" panose="02000000000000000000" pitchFamily="2" charset="0"/>
              </a:rPr>
              <a:t>SECONDARY</a:t>
            </a:r>
            <a:endParaRPr lang="en-SG" b="1" dirty="0">
              <a:solidFill>
                <a:srgbClr val="D9BA79"/>
              </a:solidFill>
              <a:latin typeface="Abstergo Sans Lite" panose="02000000000000000000" pitchFamily="2" charset="0"/>
            </a:endParaRPr>
          </a:p>
        </p:txBody>
      </p:sp>
      <p:sp>
        <p:nvSpPr>
          <p:cNvPr id="12" name="Title 1">
            <a:extLst>
              <a:ext uri="{FF2B5EF4-FFF2-40B4-BE49-F238E27FC236}">
                <a16:creationId xmlns:a16="http://schemas.microsoft.com/office/drawing/2014/main" id="{3E3BFEAC-DAF3-4634-A256-4185A9BD1DA8}"/>
              </a:ext>
            </a:extLst>
          </p:cNvPr>
          <p:cNvSpPr txBox="1">
            <a:spLocks/>
          </p:cNvSpPr>
          <p:nvPr/>
        </p:nvSpPr>
        <p:spPr>
          <a:xfrm>
            <a:off x="854488" y="228478"/>
            <a:ext cx="1087612" cy="427257"/>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3000" b="1" dirty="0">
                <a:solidFill>
                  <a:srgbClr val="D9BA79"/>
                </a:solidFill>
                <a:latin typeface="Abstergo Sans Lite" panose="02000000000000000000" pitchFamily="2" charset="0"/>
              </a:rPr>
              <a:t>CORE</a:t>
            </a:r>
          </a:p>
        </p:txBody>
      </p:sp>
    </p:spTree>
    <p:extLst>
      <p:ext uri="{BB962C8B-B14F-4D97-AF65-F5344CB8AC3E}">
        <p14:creationId xmlns:p14="http://schemas.microsoft.com/office/powerpoint/2010/main" val="1640894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5" name="Picture 2" descr="Image result for assassin creed animus background">
            <a:extLst>
              <a:ext uri="{FF2B5EF4-FFF2-40B4-BE49-F238E27FC236}">
                <a16:creationId xmlns:a16="http://schemas.microsoft.com/office/drawing/2014/main" id="{68FF01B8-A530-47B6-92FD-FEBB48E08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
            <a:ext cx="12192000" cy="6858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affphoto.smu.edu.sg/s/alanmegargel/600x400">
            <a:extLst>
              <a:ext uri="{FF2B5EF4-FFF2-40B4-BE49-F238E27FC236}">
                <a16:creationId xmlns:a16="http://schemas.microsoft.com/office/drawing/2014/main" id="{C84DB50C-6EA3-4F8A-BF7B-E045813EC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336" y="2295615"/>
            <a:ext cx="1263736" cy="15164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E3D43AF-8037-41C2-B19F-7371800D775D}"/>
              </a:ext>
            </a:extLst>
          </p:cNvPr>
          <p:cNvSpPr/>
          <p:nvPr/>
        </p:nvSpPr>
        <p:spPr>
          <a:xfrm>
            <a:off x="299936" y="1331843"/>
            <a:ext cx="3670131" cy="4521677"/>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SG" dirty="0">
              <a:latin typeface="Abstergo Sans Lite" panose="02000000000000000000" pitchFamily="2" charset="0"/>
            </a:endParaRPr>
          </a:p>
        </p:txBody>
      </p:sp>
      <p:cxnSp>
        <p:nvCxnSpPr>
          <p:cNvPr id="10" name="Straight Connector 9">
            <a:extLst>
              <a:ext uri="{FF2B5EF4-FFF2-40B4-BE49-F238E27FC236}">
                <a16:creationId xmlns:a16="http://schemas.microsoft.com/office/drawing/2014/main" id="{0DF8485F-6D79-4982-A12A-DF16B54F6D77}"/>
              </a:ext>
            </a:extLst>
          </p:cNvPr>
          <p:cNvCxnSpPr>
            <a:cxnSpLocks/>
          </p:cNvCxnSpPr>
          <p:nvPr/>
        </p:nvCxnSpPr>
        <p:spPr>
          <a:xfrm>
            <a:off x="599872" y="1004475"/>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DC8186E-FE19-40A2-B82B-FE6E75593324}"/>
              </a:ext>
            </a:extLst>
          </p:cNvPr>
          <p:cNvSpPr txBox="1">
            <a:spLocks/>
          </p:cNvSpPr>
          <p:nvPr/>
        </p:nvSpPr>
        <p:spPr>
          <a:xfrm>
            <a:off x="599872" y="136335"/>
            <a:ext cx="5883492" cy="954438"/>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dirty="0">
                <a:solidFill>
                  <a:schemeClr val="bg1">
                    <a:lumMod val="85000"/>
                  </a:schemeClr>
                </a:solidFill>
                <a:latin typeface="Abstergo Sans Lite" panose="02000000000000000000" pitchFamily="2" charset="0"/>
              </a:rPr>
              <a:t>STAKEHOLDERS</a:t>
            </a:r>
            <a:endParaRPr lang="en-SG" sz="11500" dirty="0">
              <a:solidFill>
                <a:schemeClr val="bg1">
                  <a:lumMod val="85000"/>
                </a:schemeClr>
              </a:solidFill>
              <a:latin typeface="Abstergo Sans Lite" panose="02000000000000000000" pitchFamily="2" charset="0"/>
            </a:endParaRPr>
          </a:p>
        </p:txBody>
      </p:sp>
      <p:sp>
        <p:nvSpPr>
          <p:cNvPr id="13" name="Title 1">
            <a:extLst>
              <a:ext uri="{FF2B5EF4-FFF2-40B4-BE49-F238E27FC236}">
                <a16:creationId xmlns:a16="http://schemas.microsoft.com/office/drawing/2014/main" id="{3A76B237-D59F-4264-8A81-42E83344AF40}"/>
              </a:ext>
            </a:extLst>
          </p:cNvPr>
          <p:cNvSpPr txBox="1">
            <a:spLocks/>
          </p:cNvSpPr>
          <p:nvPr/>
        </p:nvSpPr>
        <p:spPr>
          <a:xfrm>
            <a:off x="303922" y="1447851"/>
            <a:ext cx="3670131"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3200" b="1" dirty="0">
                <a:solidFill>
                  <a:srgbClr val="D9BA79"/>
                </a:solidFill>
                <a:latin typeface="Abstergo Sans Lite" panose="02000000000000000000" pitchFamily="2" charset="0"/>
              </a:rPr>
              <a:t>SPONSOR</a:t>
            </a:r>
            <a:endParaRPr lang="en-SG" b="1" dirty="0">
              <a:solidFill>
                <a:srgbClr val="D9BA79"/>
              </a:solidFill>
              <a:latin typeface="Abstergo Sans Lite" panose="02000000000000000000" pitchFamily="2" charset="0"/>
            </a:endParaRPr>
          </a:p>
        </p:txBody>
      </p:sp>
      <p:sp>
        <p:nvSpPr>
          <p:cNvPr id="4" name="Oval 3">
            <a:extLst>
              <a:ext uri="{FF2B5EF4-FFF2-40B4-BE49-F238E27FC236}">
                <a16:creationId xmlns:a16="http://schemas.microsoft.com/office/drawing/2014/main" id="{C0B2E830-6D7D-4899-8D9E-8FAA26898BFA}"/>
              </a:ext>
            </a:extLst>
          </p:cNvPr>
          <p:cNvSpPr/>
          <p:nvPr/>
        </p:nvSpPr>
        <p:spPr>
          <a:xfrm>
            <a:off x="1134674" y="2055763"/>
            <a:ext cx="1980000" cy="1980000"/>
          </a:xfrm>
          <a:prstGeom prst="ellipse">
            <a:avLst/>
          </a:prstGeom>
          <a:noFill/>
          <a:ln w="571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sz="4800" b="1" dirty="0">
              <a:solidFill>
                <a:schemeClr val="bg1"/>
              </a:solidFill>
              <a:latin typeface="Abstergo Sans Lite" panose="02000000000000000000" pitchFamily="2" charset="0"/>
            </a:endParaRPr>
          </a:p>
        </p:txBody>
      </p:sp>
      <p:sp>
        <p:nvSpPr>
          <p:cNvPr id="17" name="Title 1">
            <a:extLst>
              <a:ext uri="{FF2B5EF4-FFF2-40B4-BE49-F238E27FC236}">
                <a16:creationId xmlns:a16="http://schemas.microsoft.com/office/drawing/2014/main" id="{5490E25F-DFCF-4D11-9416-B2CCAA65A194}"/>
              </a:ext>
            </a:extLst>
          </p:cNvPr>
          <p:cNvSpPr txBox="1">
            <a:spLocks/>
          </p:cNvSpPr>
          <p:nvPr/>
        </p:nvSpPr>
        <p:spPr>
          <a:xfrm>
            <a:off x="299936" y="4463142"/>
            <a:ext cx="3670131" cy="1390377"/>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4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solidFill>
                  <a:srgbClr val="E3E2E8"/>
                </a:solidFill>
                <a:latin typeface="Abstergo Sans Lite" panose="02000000000000000000" pitchFamily="2" charset="0"/>
              </a:rPr>
              <a:t>Prof Alan </a:t>
            </a:r>
            <a:r>
              <a:rPr lang="en-US" dirty="0" err="1">
                <a:solidFill>
                  <a:srgbClr val="E3E2E8"/>
                </a:solidFill>
                <a:latin typeface="Abstergo Sans Lite" panose="02000000000000000000" pitchFamily="2" charset="0"/>
              </a:rPr>
              <a:t>Megargel</a:t>
            </a:r>
            <a:r>
              <a:rPr lang="en-US" dirty="0">
                <a:solidFill>
                  <a:srgbClr val="E3E2E8"/>
                </a:solidFill>
                <a:latin typeface="Abstergo Sans Lite" panose="02000000000000000000" pitchFamily="2" charset="0"/>
              </a:rPr>
              <a:t>,</a:t>
            </a:r>
            <a:endParaRPr lang="en-SG" dirty="0">
              <a:solidFill>
                <a:srgbClr val="E3E2E8"/>
              </a:solidFill>
              <a:latin typeface="Abstergo Sans Lite" panose="02000000000000000000" pitchFamily="2" charset="0"/>
            </a:endParaRPr>
          </a:p>
          <a:p>
            <a:r>
              <a:rPr lang="en-US" dirty="0">
                <a:solidFill>
                  <a:srgbClr val="E3E2E8"/>
                </a:solidFill>
                <a:latin typeface="Abstergo Sans Lite" panose="02000000000000000000" pitchFamily="2" charset="0"/>
              </a:rPr>
              <a:t>Senior Lecturer of Information Systems</a:t>
            </a:r>
            <a:endParaRPr lang="en-SG" dirty="0">
              <a:solidFill>
                <a:srgbClr val="E3E2E8"/>
              </a:solidFill>
              <a:latin typeface="Abstergo Sans Lite" panose="02000000000000000000" pitchFamily="2" charset="0"/>
            </a:endParaRPr>
          </a:p>
          <a:p>
            <a:r>
              <a:rPr lang="en-US" dirty="0">
                <a:solidFill>
                  <a:srgbClr val="E3E2E8"/>
                </a:solidFill>
                <a:latin typeface="Abstergo Sans Lite" panose="02000000000000000000" pitchFamily="2" charset="0"/>
              </a:rPr>
              <a:t>Project Head, T-bank and Special Projects</a:t>
            </a:r>
            <a:endParaRPr lang="en-SG" sz="3000" b="1" dirty="0">
              <a:solidFill>
                <a:srgbClr val="E3E2E8"/>
              </a:solidFill>
              <a:latin typeface="Abstergo Sans Lite" panose="02000000000000000000" pitchFamily="2" charset="0"/>
            </a:endParaRPr>
          </a:p>
        </p:txBody>
      </p:sp>
      <p:sp>
        <p:nvSpPr>
          <p:cNvPr id="22" name="Rectangle 21">
            <a:extLst>
              <a:ext uri="{FF2B5EF4-FFF2-40B4-BE49-F238E27FC236}">
                <a16:creationId xmlns:a16="http://schemas.microsoft.com/office/drawing/2014/main" id="{967D3116-8F7E-4F7A-B6A1-2260FAF5F91F}"/>
              </a:ext>
            </a:extLst>
          </p:cNvPr>
          <p:cNvSpPr/>
          <p:nvPr/>
        </p:nvSpPr>
        <p:spPr>
          <a:xfrm>
            <a:off x="4446872" y="1331843"/>
            <a:ext cx="7445193" cy="4521676"/>
          </a:xfrm>
          <a:prstGeom prst="rect">
            <a:avLst/>
          </a:prstGeom>
          <a:noFill/>
          <a:ln>
            <a:solidFill>
              <a:srgbClr val="D9BA7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SG" dirty="0">
              <a:latin typeface="Abstergo Sans Lite" panose="02000000000000000000" pitchFamily="2" charset="0"/>
            </a:endParaRPr>
          </a:p>
        </p:txBody>
      </p:sp>
      <p:pic>
        <p:nvPicPr>
          <p:cNvPr id="6" name="Picture 5">
            <a:extLst>
              <a:ext uri="{FF2B5EF4-FFF2-40B4-BE49-F238E27FC236}">
                <a16:creationId xmlns:a16="http://schemas.microsoft.com/office/drawing/2014/main" id="{C247717C-76A4-4A1A-82E9-9E4E4084BC08}"/>
              </a:ext>
            </a:extLst>
          </p:cNvPr>
          <p:cNvPicPr>
            <a:picLocks noChangeAspect="1"/>
          </p:cNvPicPr>
          <p:nvPr/>
        </p:nvPicPr>
        <p:blipFill>
          <a:blip r:embed="rId5"/>
          <a:stretch>
            <a:fillRect/>
          </a:stretch>
        </p:blipFill>
        <p:spPr>
          <a:xfrm>
            <a:off x="12368129" y="-137772"/>
            <a:ext cx="3857625" cy="6858000"/>
          </a:xfrm>
          <a:prstGeom prst="rect">
            <a:avLst/>
          </a:prstGeom>
        </p:spPr>
      </p:pic>
      <p:grpSp>
        <p:nvGrpSpPr>
          <p:cNvPr id="35" name="Group 34">
            <a:extLst>
              <a:ext uri="{FF2B5EF4-FFF2-40B4-BE49-F238E27FC236}">
                <a16:creationId xmlns:a16="http://schemas.microsoft.com/office/drawing/2014/main" id="{2F5F22BB-49D0-4B0B-9C4A-D2225FCF607B}"/>
              </a:ext>
            </a:extLst>
          </p:cNvPr>
          <p:cNvGrpSpPr/>
          <p:nvPr/>
        </p:nvGrpSpPr>
        <p:grpSpPr>
          <a:xfrm>
            <a:off x="5442235" y="2685763"/>
            <a:ext cx="360000" cy="360000"/>
            <a:chOff x="-800778" y="3111163"/>
            <a:chExt cx="234000" cy="234000"/>
          </a:xfrm>
        </p:grpSpPr>
        <p:sp>
          <p:nvSpPr>
            <p:cNvPr id="36" name="Rectangle 35">
              <a:extLst>
                <a:ext uri="{FF2B5EF4-FFF2-40B4-BE49-F238E27FC236}">
                  <a16:creationId xmlns:a16="http://schemas.microsoft.com/office/drawing/2014/main" id="{C3129E39-0A7A-4252-8D98-DED9BBC3DA4A}"/>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5600561D-0B74-4369-870B-C7C76256D27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BAFAACF8-04C9-468C-8BFA-831BD9B7F070}"/>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id="{8347EDA8-128E-46EA-A567-A2EDF1D7EDB8}"/>
              </a:ext>
            </a:extLst>
          </p:cNvPr>
          <p:cNvGrpSpPr/>
          <p:nvPr/>
        </p:nvGrpSpPr>
        <p:grpSpPr>
          <a:xfrm>
            <a:off x="5442235" y="3911347"/>
            <a:ext cx="360000" cy="360000"/>
            <a:chOff x="-800778" y="3111163"/>
            <a:chExt cx="234000" cy="234000"/>
          </a:xfrm>
        </p:grpSpPr>
        <p:sp>
          <p:nvSpPr>
            <p:cNvPr id="40" name="Rectangle 39">
              <a:extLst>
                <a:ext uri="{FF2B5EF4-FFF2-40B4-BE49-F238E27FC236}">
                  <a16:creationId xmlns:a16="http://schemas.microsoft.com/office/drawing/2014/main" id="{20A29F5A-6D68-4676-9427-835B12BC8B78}"/>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23D7EFBE-730D-4EAC-9CBC-7BA510B4FEE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68726B64-0B5F-4A14-9330-1C7796E01A96}"/>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2" name="Title 1">
            <a:extLst>
              <a:ext uri="{FF2B5EF4-FFF2-40B4-BE49-F238E27FC236}">
                <a16:creationId xmlns:a16="http://schemas.microsoft.com/office/drawing/2014/main" id="{0664288E-A2B8-4827-8372-BC0A104FD045}"/>
              </a:ext>
            </a:extLst>
          </p:cNvPr>
          <p:cNvSpPr txBox="1">
            <a:spLocks/>
          </p:cNvSpPr>
          <p:nvPr/>
        </p:nvSpPr>
        <p:spPr>
          <a:xfrm>
            <a:off x="5935528" y="2611211"/>
            <a:ext cx="4369694" cy="509104"/>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2000" b="1" dirty="0">
                <a:solidFill>
                  <a:srgbClr val="E3E2E8"/>
                </a:solidFill>
                <a:latin typeface="Abstergo Sans Lite" panose="02000000000000000000" pitchFamily="2" charset="0"/>
              </a:rPr>
              <a:t>New SMU </a:t>
            </a:r>
            <a:r>
              <a:rPr lang="en-SG" sz="2000" b="1" dirty="0" err="1">
                <a:solidFill>
                  <a:srgbClr val="E3E2E8"/>
                </a:solidFill>
                <a:latin typeface="Abstergo Sans Lite" panose="02000000000000000000" pitchFamily="2" charset="0"/>
              </a:rPr>
              <a:t>tBank</a:t>
            </a:r>
            <a:r>
              <a:rPr lang="en-SG" sz="2000" b="1" dirty="0">
                <a:solidFill>
                  <a:srgbClr val="E3E2E8"/>
                </a:solidFill>
                <a:latin typeface="Abstergo Sans Lite" panose="02000000000000000000" pitchFamily="2" charset="0"/>
              </a:rPr>
              <a:t> Customer(s)</a:t>
            </a:r>
          </a:p>
        </p:txBody>
      </p:sp>
      <p:sp>
        <p:nvSpPr>
          <p:cNvPr id="53" name="Title 1">
            <a:extLst>
              <a:ext uri="{FF2B5EF4-FFF2-40B4-BE49-F238E27FC236}">
                <a16:creationId xmlns:a16="http://schemas.microsoft.com/office/drawing/2014/main" id="{743A3326-A028-46F1-AFD2-0F56F44AF162}"/>
              </a:ext>
            </a:extLst>
          </p:cNvPr>
          <p:cNvSpPr txBox="1">
            <a:spLocks/>
          </p:cNvSpPr>
          <p:nvPr/>
        </p:nvSpPr>
        <p:spPr>
          <a:xfrm>
            <a:off x="5859837" y="3836794"/>
            <a:ext cx="5276592" cy="509104"/>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sz="2000" b="1" dirty="0">
                <a:solidFill>
                  <a:srgbClr val="E3E2E8"/>
                </a:solidFill>
                <a:latin typeface="Abstergo Sans Lite" panose="02000000000000000000" pitchFamily="2" charset="0"/>
              </a:rPr>
              <a:t>Students taking financial technology related courses</a:t>
            </a:r>
          </a:p>
        </p:txBody>
      </p:sp>
      <p:sp>
        <p:nvSpPr>
          <p:cNvPr id="56" name="Title 1">
            <a:extLst>
              <a:ext uri="{FF2B5EF4-FFF2-40B4-BE49-F238E27FC236}">
                <a16:creationId xmlns:a16="http://schemas.microsoft.com/office/drawing/2014/main" id="{DE88D3CE-3026-4D21-BEEE-3E2FF9491B5F}"/>
              </a:ext>
            </a:extLst>
          </p:cNvPr>
          <p:cNvSpPr txBox="1">
            <a:spLocks/>
          </p:cNvSpPr>
          <p:nvPr/>
        </p:nvSpPr>
        <p:spPr>
          <a:xfrm>
            <a:off x="6285309" y="1447851"/>
            <a:ext cx="3670131" cy="457442"/>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3200" b="1" dirty="0">
                <a:solidFill>
                  <a:srgbClr val="D9BA79"/>
                </a:solidFill>
                <a:latin typeface="Abstergo Sans Lite" panose="02000000000000000000" pitchFamily="2" charset="0"/>
              </a:rPr>
              <a:t>USERS</a:t>
            </a:r>
            <a:endParaRPr lang="en-SG" b="1" dirty="0">
              <a:solidFill>
                <a:srgbClr val="D9BA79"/>
              </a:solidFill>
              <a:latin typeface="Abstergo Sans Lite" panose="02000000000000000000" pitchFamily="2" charset="0"/>
            </a:endParaRPr>
          </a:p>
        </p:txBody>
      </p:sp>
    </p:spTree>
    <p:extLst>
      <p:ext uri="{BB962C8B-B14F-4D97-AF65-F5344CB8AC3E}">
        <p14:creationId xmlns:p14="http://schemas.microsoft.com/office/powerpoint/2010/main" val="422628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5" name="Picture 2" descr="Image result for assassin creed animus background">
            <a:extLst>
              <a:ext uri="{FF2B5EF4-FFF2-40B4-BE49-F238E27FC236}">
                <a16:creationId xmlns:a16="http://schemas.microsoft.com/office/drawing/2014/main" id="{68FF01B8-A530-47B6-92FD-FEBB48E08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
            <a:ext cx="12192000" cy="685864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0DF8485F-6D79-4982-A12A-DF16B54F6D77}"/>
              </a:ext>
            </a:extLst>
          </p:cNvPr>
          <p:cNvCxnSpPr>
            <a:cxnSpLocks/>
          </p:cNvCxnSpPr>
          <p:nvPr/>
        </p:nvCxnSpPr>
        <p:spPr>
          <a:xfrm>
            <a:off x="599872" y="1004475"/>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DC8186E-FE19-40A2-B82B-FE6E75593324}"/>
              </a:ext>
            </a:extLst>
          </p:cNvPr>
          <p:cNvSpPr txBox="1">
            <a:spLocks/>
          </p:cNvSpPr>
          <p:nvPr/>
        </p:nvSpPr>
        <p:spPr>
          <a:xfrm>
            <a:off x="599872" y="136335"/>
            <a:ext cx="5883492" cy="954438"/>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SG" dirty="0">
                <a:solidFill>
                  <a:schemeClr val="bg1">
                    <a:lumMod val="85000"/>
                  </a:schemeClr>
                </a:solidFill>
                <a:latin typeface="Abstergo Sans Lite" panose="02000000000000000000" pitchFamily="2" charset="0"/>
              </a:rPr>
              <a:t>RISK</a:t>
            </a:r>
            <a:endParaRPr lang="en-SG" sz="11500" dirty="0">
              <a:solidFill>
                <a:schemeClr val="bg1">
                  <a:lumMod val="85000"/>
                </a:schemeClr>
              </a:solidFill>
              <a:latin typeface="Abstergo Sans Lite" panose="02000000000000000000" pitchFamily="2" charset="0"/>
            </a:endParaRPr>
          </a:p>
        </p:txBody>
      </p:sp>
      <p:pic>
        <p:nvPicPr>
          <p:cNvPr id="6" name="Picture 5">
            <a:extLst>
              <a:ext uri="{FF2B5EF4-FFF2-40B4-BE49-F238E27FC236}">
                <a16:creationId xmlns:a16="http://schemas.microsoft.com/office/drawing/2014/main" id="{C247717C-76A4-4A1A-82E9-9E4E4084BC08}"/>
              </a:ext>
            </a:extLst>
          </p:cNvPr>
          <p:cNvPicPr>
            <a:picLocks noChangeAspect="1"/>
          </p:cNvPicPr>
          <p:nvPr/>
        </p:nvPicPr>
        <p:blipFill>
          <a:blip r:embed="rId4"/>
          <a:stretch>
            <a:fillRect/>
          </a:stretch>
        </p:blipFill>
        <p:spPr>
          <a:xfrm>
            <a:off x="12368129" y="-137772"/>
            <a:ext cx="3857625" cy="6858000"/>
          </a:xfrm>
          <a:prstGeom prst="rect">
            <a:avLst/>
          </a:prstGeom>
        </p:spPr>
      </p:pic>
      <p:graphicFrame>
        <p:nvGraphicFramePr>
          <p:cNvPr id="2" name="Table 1">
            <a:extLst>
              <a:ext uri="{FF2B5EF4-FFF2-40B4-BE49-F238E27FC236}">
                <a16:creationId xmlns:a16="http://schemas.microsoft.com/office/drawing/2014/main" id="{8EB2761E-BE5C-4394-9D6F-219A2CCC3AAF}"/>
              </a:ext>
            </a:extLst>
          </p:cNvPr>
          <p:cNvGraphicFramePr>
            <a:graphicFrameLocks noGrp="1"/>
          </p:cNvGraphicFramePr>
          <p:nvPr>
            <p:extLst>
              <p:ext uri="{D42A27DB-BD31-4B8C-83A1-F6EECF244321}">
                <p14:modId xmlns:p14="http://schemas.microsoft.com/office/powerpoint/2010/main" val="2169655759"/>
              </p:ext>
            </p:extLst>
          </p:nvPr>
        </p:nvGraphicFramePr>
        <p:xfrm>
          <a:off x="599872" y="1406018"/>
          <a:ext cx="10992254" cy="4182930"/>
        </p:xfrm>
        <a:graphic>
          <a:graphicData uri="http://schemas.openxmlformats.org/drawingml/2006/table">
            <a:tbl>
              <a:tblPr firstRow="1" firstCol="1" bandRow="1">
                <a:tableStyleId>{5C22544A-7EE6-4342-B048-85BDC9FD1C3A}</a:tableStyleId>
              </a:tblPr>
              <a:tblGrid>
                <a:gridCol w="1196679">
                  <a:extLst>
                    <a:ext uri="{9D8B030D-6E8A-4147-A177-3AD203B41FA5}">
                      <a16:colId xmlns:a16="http://schemas.microsoft.com/office/drawing/2014/main" val="1090525117"/>
                    </a:ext>
                  </a:extLst>
                </a:gridCol>
                <a:gridCol w="2478197">
                  <a:extLst>
                    <a:ext uri="{9D8B030D-6E8A-4147-A177-3AD203B41FA5}">
                      <a16:colId xmlns:a16="http://schemas.microsoft.com/office/drawing/2014/main" val="1522080165"/>
                    </a:ext>
                  </a:extLst>
                </a:gridCol>
                <a:gridCol w="1221237">
                  <a:extLst>
                    <a:ext uri="{9D8B030D-6E8A-4147-A177-3AD203B41FA5}">
                      <a16:colId xmlns:a16="http://schemas.microsoft.com/office/drawing/2014/main" val="3854072380"/>
                    </a:ext>
                  </a:extLst>
                </a:gridCol>
                <a:gridCol w="1274118">
                  <a:extLst>
                    <a:ext uri="{9D8B030D-6E8A-4147-A177-3AD203B41FA5}">
                      <a16:colId xmlns:a16="http://schemas.microsoft.com/office/drawing/2014/main" val="1129998204"/>
                    </a:ext>
                  </a:extLst>
                </a:gridCol>
                <a:gridCol w="4822023">
                  <a:extLst>
                    <a:ext uri="{9D8B030D-6E8A-4147-A177-3AD203B41FA5}">
                      <a16:colId xmlns:a16="http://schemas.microsoft.com/office/drawing/2014/main" val="2377109545"/>
                    </a:ext>
                  </a:extLst>
                </a:gridCol>
              </a:tblGrid>
              <a:tr h="466164">
                <a:tc>
                  <a:txBody>
                    <a:bodyPr/>
                    <a:lstStyle/>
                    <a:p>
                      <a:pPr>
                        <a:spcAft>
                          <a:spcPts val="0"/>
                        </a:spcAft>
                      </a:pPr>
                      <a:r>
                        <a:rPr lang="en-US" sz="1800">
                          <a:solidFill>
                            <a:srgbClr val="D9BA79"/>
                          </a:solidFill>
                          <a:effectLst/>
                          <a:latin typeface="Abstergo Sans Lite" panose="02000000000000000000" pitchFamily="2" charset="0"/>
                        </a:rPr>
                        <a:t>Risk Type </a:t>
                      </a:r>
                      <a:endParaRPr lang="en-SG" sz="1800">
                        <a:solidFill>
                          <a:srgbClr val="D9BA79"/>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a:solidFill>
                            <a:srgbClr val="D9BA79"/>
                          </a:solidFill>
                          <a:effectLst/>
                          <a:latin typeface="Abstergo Sans Lite" panose="02000000000000000000" pitchFamily="2" charset="0"/>
                        </a:rPr>
                        <a:t>Risk Event </a:t>
                      </a:r>
                      <a:endParaRPr lang="en-SG" sz="1800">
                        <a:solidFill>
                          <a:srgbClr val="D9BA79"/>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a:solidFill>
                            <a:srgbClr val="D9BA79"/>
                          </a:solidFill>
                          <a:effectLst/>
                          <a:latin typeface="Abstergo Sans Lite" panose="02000000000000000000" pitchFamily="2" charset="0"/>
                        </a:rPr>
                        <a:t>Likelihood </a:t>
                      </a:r>
                      <a:endParaRPr lang="en-SG" sz="1800">
                        <a:solidFill>
                          <a:srgbClr val="D9BA79"/>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a:solidFill>
                            <a:srgbClr val="D9BA79"/>
                          </a:solidFill>
                          <a:effectLst/>
                          <a:latin typeface="Abstergo Sans Lite" panose="02000000000000000000" pitchFamily="2" charset="0"/>
                        </a:rPr>
                        <a:t>Potential Impact </a:t>
                      </a:r>
                      <a:endParaRPr lang="en-SG" sz="1800">
                        <a:solidFill>
                          <a:srgbClr val="D9BA79"/>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dirty="0">
                          <a:solidFill>
                            <a:srgbClr val="D9BA79"/>
                          </a:solidFill>
                          <a:effectLst/>
                          <a:latin typeface="Abstergo Sans Lite" panose="02000000000000000000" pitchFamily="2" charset="0"/>
                        </a:rPr>
                        <a:t>Mitigation Plan</a:t>
                      </a:r>
                      <a:endParaRPr lang="en-SG" sz="1800" dirty="0">
                        <a:solidFill>
                          <a:srgbClr val="D9BA79"/>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extLst>
                  <a:ext uri="{0D108BD9-81ED-4DB2-BD59-A6C34878D82A}">
                    <a16:rowId xmlns:a16="http://schemas.microsoft.com/office/drawing/2014/main" val="3344037080"/>
                  </a:ext>
                </a:extLst>
              </a:tr>
              <a:tr h="1165410">
                <a:tc>
                  <a:txBody>
                    <a:bodyPr/>
                    <a:lstStyle/>
                    <a:p>
                      <a:pPr>
                        <a:spcAft>
                          <a:spcPts val="0"/>
                        </a:spcAft>
                      </a:pPr>
                      <a:r>
                        <a:rPr lang="en-US" sz="1800">
                          <a:solidFill>
                            <a:srgbClr val="D9BA79"/>
                          </a:solidFill>
                          <a:effectLst/>
                          <a:latin typeface="Abstergo Sans Lite" panose="02000000000000000000" pitchFamily="2" charset="0"/>
                        </a:rPr>
                        <a:t>Technical</a:t>
                      </a:r>
                      <a:endParaRPr lang="en-SG" sz="1800">
                        <a:solidFill>
                          <a:srgbClr val="D9BA79"/>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a:solidFill>
                            <a:srgbClr val="E3E2E8"/>
                          </a:solidFill>
                          <a:effectLst/>
                          <a:latin typeface="Abstergo Sans Lite" panose="02000000000000000000" pitchFamily="2" charset="0"/>
                        </a:rPr>
                        <a:t>Unfamiliarity with the Blockchain technology and e-Wallet system</a:t>
                      </a:r>
                      <a:endParaRPr lang="en-SG" sz="1800">
                        <a:solidFill>
                          <a:srgbClr val="E3E2E8"/>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a:solidFill>
                            <a:srgbClr val="E3E2E8"/>
                          </a:solidFill>
                          <a:effectLst/>
                          <a:latin typeface="Abstergo Sans Lite" panose="02000000000000000000" pitchFamily="2" charset="0"/>
                        </a:rPr>
                        <a:t>High</a:t>
                      </a:r>
                      <a:endParaRPr lang="en-SG" sz="1800">
                        <a:solidFill>
                          <a:srgbClr val="E3E2E8"/>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dirty="0">
                          <a:solidFill>
                            <a:srgbClr val="E3E2E8"/>
                          </a:solidFill>
                          <a:effectLst/>
                          <a:latin typeface="Abstergo Sans Lite" panose="02000000000000000000" pitchFamily="2" charset="0"/>
                        </a:rPr>
                        <a:t>High</a:t>
                      </a:r>
                      <a:endParaRPr lang="en-SG" sz="1800" dirty="0">
                        <a:solidFill>
                          <a:srgbClr val="E3E2E8"/>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dirty="0">
                          <a:solidFill>
                            <a:srgbClr val="E3E2E8"/>
                          </a:solidFill>
                          <a:effectLst/>
                          <a:latin typeface="Abstergo Sans Lite" panose="02000000000000000000" pitchFamily="2" charset="0"/>
                        </a:rPr>
                        <a:t>All team members will undergo a Udemy blockchain course to gain familiarity on how the technology works and the grasp the technical concepts of using an Ethereum blockchain to improve existing applications.</a:t>
                      </a:r>
                      <a:endParaRPr lang="en-SG" sz="1800" dirty="0">
                        <a:solidFill>
                          <a:srgbClr val="E3E2E8"/>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extLst>
                  <a:ext uri="{0D108BD9-81ED-4DB2-BD59-A6C34878D82A}">
                    <a16:rowId xmlns:a16="http://schemas.microsoft.com/office/drawing/2014/main" val="1090723739"/>
                  </a:ext>
                </a:extLst>
              </a:tr>
              <a:tr h="2330819">
                <a:tc>
                  <a:txBody>
                    <a:bodyPr/>
                    <a:lstStyle/>
                    <a:p>
                      <a:pPr>
                        <a:spcAft>
                          <a:spcPts val="0"/>
                        </a:spcAft>
                      </a:pPr>
                      <a:r>
                        <a:rPr lang="en-US" sz="1800" dirty="0">
                          <a:solidFill>
                            <a:srgbClr val="D9BA79"/>
                          </a:solidFill>
                          <a:effectLst/>
                          <a:latin typeface="Abstergo Sans Lite" panose="02000000000000000000" pitchFamily="2" charset="0"/>
                        </a:rPr>
                        <a:t>Human</a:t>
                      </a:r>
                      <a:endParaRPr lang="en-SG" sz="1800" dirty="0">
                        <a:solidFill>
                          <a:srgbClr val="D9BA79"/>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a:solidFill>
                            <a:srgbClr val="E3E2E8"/>
                          </a:solidFill>
                          <a:effectLst/>
                          <a:latin typeface="Abstergo Sans Lite" panose="02000000000000000000" pitchFamily="2" charset="0"/>
                        </a:rPr>
                        <a:t>Team Members unavailable due to internships (overseas or local) and work commitments</a:t>
                      </a:r>
                      <a:endParaRPr lang="en-SG" sz="1800">
                        <a:solidFill>
                          <a:srgbClr val="E3E2E8"/>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a:solidFill>
                            <a:srgbClr val="E3E2E8"/>
                          </a:solidFill>
                          <a:effectLst/>
                          <a:latin typeface="Abstergo Sans Lite" panose="02000000000000000000" pitchFamily="2" charset="0"/>
                        </a:rPr>
                        <a:t>High</a:t>
                      </a:r>
                      <a:endParaRPr lang="en-SG" sz="1800">
                        <a:solidFill>
                          <a:srgbClr val="E3E2E8"/>
                        </a:solidFill>
                        <a:effectLst/>
                        <a:latin typeface="Abstergo Sans Lite" panose="02000000000000000000" pitchFamily="2" charset="0"/>
                      </a:endParaRPr>
                    </a:p>
                    <a:p>
                      <a:pPr>
                        <a:spcAft>
                          <a:spcPts val="0"/>
                        </a:spcAft>
                      </a:pPr>
                      <a:r>
                        <a:rPr lang="en-US" sz="1800">
                          <a:solidFill>
                            <a:srgbClr val="E3E2E8"/>
                          </a:solidFill>
                          <a:effectLst/>
                          <a:latin typeface="Abstergo Sans Lite" panose="02000000000000000000" pitchFamily="2" charset="0"/>
                        </a:rPr>
                        <a:t> </a:t>
                      </a:r>
                      <a:endParaRPr lang="en-SG" sz="1800">
                        <a:solidFill>
                          <a:srgbClr val="E3E2E8"/>
                        </a:solidFill>
                        <a:effectLst/>
                        <a:latin typeface="Abstergo Sans Lite" panose="02000000000000000000" pitchFamily="2" charset="0"/>
                      </a:endParaRPr>
                    </a:p>
                    <a:p>
                      <a:pPr>
                        <a:spcAft>
                          <a:spcPts val="0"/>
                        </a:spcAft>
                      </a:pPr>
                      <a:r>
                        <a:rPr lang="en-US" sz="1800">
                          <a:solidFill>
                            <a:srgbClr val="E3E2E8"/>
                          </a:solidFill>
                          <a:effectLst/>
                          <a:latin typeface="Abstergo Sans Lite" panose="02000000000000000000" pitchFamily="2" charset="0"/>
                        </a:rPr>
                        <a:t> </a:t>
                      </a:r>
                      <a:endParaRPr lang="en-SG" sz="1800">
                        <a:solidFill>
                          <a:srgbClr val="E3E2E8"/>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a:solidFill>
                            <a:srgbClr val="E3E2E8"/>
                          </a:solidFill>
                          <a:effectLst/>
                          <a:latin typeface="Abstergo Sans Lite" panose="02000000000000000000" pitchFamily="2" charset="0"/>
                        </a:rPr>
                        <a:t>Low</a:t>
                      </a:r>
                      <a:endParaRPr lang="en-SG" sz="1800">
                        <a:solidFill>
                          <a:srgbClr val="E3E2E8"/>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tc>
                  <a:txBody>
                    <a:bodyPr/>
                    <a:lstStyle/>
                    <a:p>
                      <a:pPr>
                        <a:spcAft>
                          <a:spcPts val="0"/>
                        </a:spcAft>
                      </a:pPr>
                      <a:r>
                        <a:rPr lang="en-US" sz="1800" dirty="0">
                          <a:solidFill>
                            <a:srgbClr val="E3E2E8"/>
                          </a:solidFill>
                          <a:effectLst/>
                          <a:latin typeface="Abstergo Sans Lite" panose="02000000000000000000" pitchFamily="2" charset="0"/>
                        </a:rPr>
                        <a:t>Regular group discussion will take place weekly after members’ working hours. Overseas members will be kept up to date on the progress and allocated respective tasks by the Project Manager.</a:t>
                      </a:r>
                      <a:endParaRPr lang="en-SG" sz="1800" dirty="0">
                        <a:solidFill>
                          <a:srgbClr val="E3E2E8"/>
                        </a:solidFill>
                        <a:effectLst/>
                        <a:latin typeface="Abstergo Sans Lite" panose="02000000000000000000" pitchFamily="2" charset="0"/>
                      </a:endParaRPr>
                    </a:p>
                    <a:p>
                      <a:pPr>
                        <a:spcAft>
                          <a:spcPts val="0"/>
                        </a:spcAft>
                      </a:pPr>
                      <a:r>
                        <a:rPr lang="en-US" sz="1800" dirty="0">
                          <a:solidFill>
                            <a:srgbClr val="E3E2E8"/>
                          </a:solidFill>
                          <a:effectLst/>
                          <a:latin typeface="Abstergo Sans Lite" panose="02000000000000000000" pitchFamily="2" charset="0"/>
                        </a:rPr>
                        <a:t> </a:t>
                      </a:r>
                      <a:endParaRPr lang="en-SG" sz="1800" dirty="0">
                        <a:solidFill>
                          <a:srgbClr val="E3E2E8"/>
                        </a:solidFill>
                        <a:effectLst/>
                        <a:latin typeface="Abstergo Sans Lite" panose="02000000000000000000" pitchFamily="2" charset="0"/>
                      </a:endParaRPr>
                    </a:p>
                    <a:p>
                      <a:pPr>
                        <a:spcAft>
                          <a:spcPts val="0"/>
                        </a:spcAft>
                      </a:pPr>
                      <a:r>
                        <a:rPr lang="en-US" sz="1800" dirty="0">
                          <a:solidFill>
                            <a:srgbClr val="E3E2E8"/>
                          </a:solidFill>
                          <a:effectLst/>
                          <a:latin typeface="Abstergo Sans Lite" panose="02000000000000000000" pitchFamily="2" charset="0"/>
                        </a:rPr>
                        <a:t>The project codes are segmented into front and back end. Each segment will be handled by minimally two members, to make it clear who will take over in case of unavailability.</a:t>
                      </a:r>
                      <a:endParaRPr lang="en-SG" sz="1800" dirty="0">
                        <a:solidFill>
                          <a:srgbClr val="E3E2E8"/>
                        </a:solidFill>
                        <a:effectLst/>
                        <a:latin typeface="Abstergo Sans Lite" panose="02000000000000000000" pitchFamily="2" charset="0"/>
                        <a:ea typeface="PMingLiU" panose="02020500000000000000" pitchFamily="18" charset="-120"/>
                      </a:endParaRPr>
                    </a:p>
                  </a:txBody>
                  <a:tcPr marL="68580" marR="68580" marT="0" marB="0">
                    <a:lnL w="12700" cap="flat" cmpd="sng" algn="ctr">
                      <a:solidFill>
                        <a:srgbClr val="D9BA79"/>
                      </a:solidFill>
                      <a:prstDash val="solid"/>
                      <a:round/>
                      <a:headEnd type="none" w="med" len="med"/>
                      <a:tailEnd type="none" w="med" len="med"/>
                    </a:lnL>
                    <a:lnR w="12700" cap="flat" cmpd="sng" algn="ctr">
                      <a:solidFill>
                        <a:srgbClr val="D9BA79"/>
                      </a:solidFill>
                      <a:prstDash val="solid"/>
                      <a:round/>
                      <a:headEnd type="none" w="med" len="med"/>
                      <a:tailEnd type="none" w="med" len="med"/>
                    </a:lnR>
                    <a:lnT w="12700" cap="flat" cmpd="sng" algn="ctr">
                      <a:solidFill>
                        <a:srgbClr val="D9BA79"/>
                      </a:solidFill>
                      <a:prstDash val="solid"/>
                      <a:round/>
                      <a:headEnd type="none" w="med" len="med"/>
                      <a:tailEnd type="none" w="med" len="med"/>
                    </a:lnT>
                    <a:lnB w="12700" cap="flat" cmpd="sng" algn="ctr">
                      <a:solidFill>
                        <a:srgbClr val="D9BA79"/>
                      </a:solidFill>
                      <a:prstDash val="solid"/>
                      <a:round/>
                      <a:headEnd type="none" w="med" len="med"/>
                      <a:tailEnd type="none" w="med" len="med"/>
                    </a:lnB>
                    <a:noFill/>
                  </a:tcPr>
                </a:tc>
                <a:extLst>
                  <a:ext uri="{0D108BD9-81ED-4DB2-BD59-A6C34878D82A}">
                    <a16:rowId xmlns:a16="http://schemas.microsoft.com/office/drawing/2014/main" val="3939278836"/>
                  </a:ext>
                </a:extLst>
              </a:tr>
            </a:tbl>
          </a:graphicData>
        </a:graphic>
      </p:graphicFrame>
    </p:spTree>
    <p:extLst>
      <p:ext uri="{BB962C8B-B14F-4D97-AF65-F5344CB8AC3E}">
        <p14:creationId xmlns:p14="http://schemas.microsoft.com/office/powerpoint/2010/main" val="12493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1026" name="Picture 2" descr="Image result for abstergo logo png">
            <a:extLst>
              <a:ext uri="{FF2B5EF4-FFF2-40B4-BE49-F238E27FC236}">
                <a16:creationId xmlns:a16="http://schemas.microsoft.com/office/drawing/2014/main" id="{8E4FA3FD-4CC1-4067-AFFF-9FFAC843A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333" y="1152725"/>
            <a:ext cx="3298107" cy="29797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E01E13-8A9C-49C8-A4EA-434651508223}"/>
              </a:ext>
            </a:extLst>
          </p:cNvPr>
          <p:cNvSpPr>
            <a:spLocks noGrp="1"/>
          </p:cNvSpPr>
          <p:nvPr>
            <p:ph type="ctrTitle"/>
          </p:nvPr>
        </p:nvSpPr>
        <p:spPr>
          <a:xfrm>
            <a:off x="6746445" y="2250216"/>
            <a:ext cx="2318995" cy="954438"/>
          </a:xfrm>
          <a:solidFill>
            <a:schemeClr val="tx1">
              <a:lumMod val="95000"/>
              <a:lumOff val="5000"/>
              <a:alpha val="72000"/>
            </a:schemeClr>
          </a:solidFill>
          <a:ln>
            <a:noFill/>
          </a:ln>
        </p:spPr>
        <p:style>
          <a:lnRef idx="2">
            <a:schemeClr val="dk1"/>
          </a:lnRef>
          <a:fillRef idx="1">
            <a:schemeClr val="lt1"/>
          </a:fillRef>
          <a:effectRef idx="0">
            <a:schemeClr val="dk1"/>
          </a:effectRef>
          <a:fontRef idx="minor">
            <a:schemeClr val="dk1"/>
          </a:fontRef>
        </p:style>
        <p:txBody>
          <a:bodyPr anchor="ctr">
            <a:normAutofit fontScale="90000"/>
          </a:bodyPr>
          <a:lstStyle/>
          <a:p>
            <a:r>
              <a:rPr lang="en-SG" sz="6600" dirty="0">
                <a:solidFill>
                  <a:schemeClr val="bg1"/>
                </a:solidFill>
                <a:latin typeface="Abstergo Sans Lite" panose="02000000000000000000" pitchFamily="2" charset="0"/>
              </a:rPr>
              <a:t>ETHER</a:t>
            </a:r>
            <a:endParaRPr lang="en-SG" sz="9600" dirty="0">
              <a:solidFill>
                <a:schemeClr val="bg1"/>
              </a:solidFill>
              <a:latin typeface="Abstergo Sans Lite" panose="02000000000000000000" pitchFamily="2" charset="0"/>
            </a:endParaRPr>
          </a:p>
        </p:txBody>
      </p:sp>
    </p:spTree>
    <p:extLst>
      <p:ext uri="{BB962C8B-B14F-4D97-AF65-F5344CB8AC3E}">
        <p14:creationId xmlns:p14="http://schemas.microsoft.com/office/powerpoint/2010/main" val="248489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1026" name="Picture 2" descr="Image result for abstergo logo png">
            <a:extLst>
              <a:ext uri="{FF2B5EF4-FFF2-40B4-BE49-F238E27FC236}">
                <a16:creationId xmlns:a16="http://schemas.microsoft.com/office/drawing/2014/main" id="{8E4FA3FD-4CC1-4067-AFFF-9FFAC843A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946" y="935909"/>
            <a:ext cx="3298107" cy="29797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E01E13-8A9C-49C8-A4EA-434651508223}"/>
              </a:ext>
            </a:extLst>
          </p:cNvPr>
          <p:cNvSpPr>
            <a:spLocks noGrp="1"/>
          </p:cNvSpPr>
          <p:nvPr>
            <p:ph type="ctrTitle"/>
          </p:nvPr>
        </p:nvSpPr>
        <p:spPr>
          <a:xfrm rot="3600000">
            <a:off x="5755547" y="2763098"/>
            <a:ext cx="2292721" cy="624091"/>
          </a:xfrm>
          <a:noFill/>
          <a:ln>
            <a:noFill/>
          </a:ln>
        </p:spPr>
        <p:style>
          <a:lnRef idx="2">
            <a:schemeClr val="dk1"/>
          </a:lnRef>
          <a:fillRef idx="1">
            <a:schemeClr val="lt1"/>
          </a:fillRef>
          <a:effectRef idx="0">
            <a:schemeClr val="dk1"/>
          </a:effectRef>
          <a:fontRef idx="minor">
            <a:schemeClr val="dk1"/>
          </a:fontRef>
        </p:style>
        <p:txBody>
          <a:bodyPr anchor="ctr">
            <a:normAutofit fontScale="90000"/>
          </a:bodyPr>
          <a:lstStyle/>
          <a:p>
            <a:r>
              <a:rPr lang="en-SG" sz="4400" dirty="0">
                <a:solidFill>
                  <a:schemeClr val="bg1"/>
                </a:solidFill>
                <a:latin typeface="Abstergo Sans Lite" panose="02000000000000000000" pitchFamily="2" charset="0"/>
              </a:rPr>
              <a:t>ETHER</a:t>
            </a:r>
            <a:endParaRPr lang="en-SG" sz="8000" dirty="0">
              <a:solidFill>
                <a:schemeClr val="bg1"/>
              </a:solidFill>
              <a:latin typeface="Abstergo Sans Lite" panose="02000000000000000000" pitchFamily="2" charset="0"/>
            </a:endParaRPr>
          </a:p>
        </p:txBody>
      </p:sp>
      <p:sp>
        <p:nvSpPr>
          <p:cNvPr id="4" name="Title 1">
            <a:extLst>
              <a:ext uri="{FF2B5EF4-FFF2-40B4-BE49-F238E27FC236}">
                <a16:creationId xmlns:a16="http://schemas.microsoft.com/office/drawing/2014/main" id="{875CAB4E-9ABA-42E3-B90E-0A434458E8F9}"/>
              </a:ext>
            </a:extLst>
          </p:cNvPr>
          <p:cNvSpPr txBox="1">
            <a:spLocks/>
          </p:cNvSpPr>
          <p:nvPr/>
        </p:nvSpPr>
        <p:spPr>
          <a:xfrm>
            <a:off x="2593941" y="3746154"/>
            <a:ext cx="7004116" cy="954438"/>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chemeClr val="tx1">
                    <a:lumMod val="50000"/>
                    <a:lumOff val="50000"/>
                  </a:schemeClr>
                </a:solidFill>
                <a:latin typeface="Abstergo Sans Lite" panose="02000000000000000000" pitchFamily="2" charset="0"/>
              </a:rPr>
              <a:t>BLOCKCHAIN . SMART CONTRACT</a:t>
            </a:r>
            <a:endParaRPr lang="en-SG" sz="4800" dirty="0">
              <a:solidFill>
                <a:schemeClr val="tx1">
                  <a:lumMod val="50000"/>
                  <a:lumOff val="50000"/>
                </a:schemeClr>
              </a:solidFill>
              <a:latin typeface="Abstergo Sans Lite" panose="02000000000000000000" pitchFamily="2" charset="0"/>
            </a:endParaRPr>
          </a:p>
        </p:txBody>
      </p:sp>
    </p:spTree>
    <p:extLst>
      <p:ext uri="{BB962C8B-B14F-4D97-AF65-F5344CB8AC3E}">
        <p14:creationId xmlns:p14="http://schemas.microsoft.com/office/powerpoint/2010/main" val="23650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1026" name="Picture 2" descr="Image result for abstergo logo png">
            <a:extLst>
              <a:ext uri="{FF2B5EF4-FFF2-40B4-BE49-F238E27FC236}">
                <a16:creationId xmlns:a16="http://schemas.microsoft.com/office/drawing/2014/main" id="{8E4FA3FD-4CC1-4067-AFFF-9FFAC843A71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446946" y="935909"/>
            <a:ext cx="3298107" cy="29797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E01E13-8A9C-49C8-A4EA-434651508223}"/>
              </a:ext>
            </a:extLst>
          </p:cNvPr>
          <p:cNvSpPr>
            <a:spLocks noGrp="1"/>
          </p:cNvSpPr>
          <p:nvPr>
            <p:ph type="ctrTitle"/>
          </p:nvPr>
        </p:nvSpPr>
        <p:spPr>
          <a:xfrm rot="3600000">
            <a:off x="5755547" y="2763098"/>
            <a:ext cx="2292721" cy="624091"/>
          </a:xfrm>
          <a:noFill/>
          <a:ln>
            <a:noFill/>
          </a:ln>
        </p:spPr>
        <p:style>
          <a:lnRef idx="2">
            <a:schemeClr val="dk1"/>
          </a:lnRef>
          <a:fillRef idx="1">
            <a:schemeClr val="lt1"/>
          </a:fillRef>
          <a:effectRef idx="0">
            <a:schemeClr val="dk1"/>
          </a:effectRef>
          <a:fontRef idx="minor">
            <a:schemeClr val="dk1"/>
          </a:fontRef>
        </p:style>
        <p:txBody>
          <a:bodyPr anchor="ctr">
            <a:normAutofit fontScale="90000"/>
          </a:bodyPr>
          <a:lstStyle/>
          <a:p>
            <a:r>
              <a:rPr lang="en-SG" sz="4400" dirty="0">
                <a:solidFill>
                  <a:schemeClr val="bg1"/>
                </a:solidFill>
                <a:latin typeface="Abstergo Sans Lite" panose="02000000000000000000" pitchFamily="2" charset="0"/>
              </a:rPr>
              <a:t>ETHER</a:t>
            </a:r>
            <a:endParaRPr lang="en-SG" sz="8000" dirty="0">
              <a:solidFill>
                <a:schemeClr val="bg1"/>
              </a:solidFill>
              <a:latin typeface="Abstergo Sans Lite" panose="02000000000000000000" pitchFamily="2" charset="0"/>
            </a:endParaRPr>
          </a:p>
        </p:txBody>
      </p:sp>
      <p:sp>
        <p:nvSpPr>
          <p:cNvPr id="4" name="Title 1">
            <a:extLst>
              <a:ext uri="{FF2B5EF4-FFF2-40B4-BE49-F238E27FC236}">
                <a16:creationId xmlns:a16="http://schemas.microsoft.com/office/drawing/2014/main" id="{875CAB4E-9ABA-42E3-B90E-0A434458E8F9}"/>
              </a:ext>
            </a:extLst>
          </p:cNvPr>
          <p:cNvSpPr txBox="1">
            <a:spLocks/>
          </p:cNvSpPr>
          <p:nvPr/>
        </p:nvSpPr>
        <p:spPr>
          <a:xfrm>
            <a:off x="2593941" y="3746154"/>
            <a:ext cx="7004116" cy="954438"/>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chemeClr val="tx1">
                    <a:lumMod val="50000"/>
                    <a:lumOff val="50000"/>
                  </a:schemeClr>
                </a:solidFill>
                <a:latin typeface="Abstergo Sans Lite" panose="02000000000000000000" pitchFamily="2" charset="0"/>
              </a:rPr>
              <a:t>BLOCKCHAIN . SMART CONTRACT</a:t>
            </a:r>
            <a:endParaRPr lang="en-SG" sz="4800" dirty="0">
              <a:solidFill>
                <a:schemeClr val="tx1">
                  <a:lumMod val="50000"/>
                  <a:lumOff val="50000"/>
                </a:schemeClr>
              </a:solidFill>
              <a:latin typeface="Abstergo Sans Lite" panose="02000000000000000000" pitchFamily="2" charset="0"/>
            </a:endParaRPr>
          </a:p>
        </p:txBody>
      </p:sp>
    </p:spTree>
    <p:extLst>
      <p:ext uri="{BB962C8B-B14F-4D97-AF65-F5344CB8AC3E}">
        <p14:creationId xmlns:p14="http://schemas.microsoft.com/office/powerpoint/2010/main" val="35309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155" name="Straight Connector 154">
            <a:extLst>
              <a:ext uri="{FF2B5EF4-FFF2-40B4-BE49-F238E27FC236}">
                <a16:creationId xmlns:a16="http://schemas.microsoft.com/office/drawing/2014/main" id="{467CC02B-BF44-48AE-91FE-85DFEBA190B3}"/>
              </a:ext>
            </a:extLst>
          </p:cNvPr>
          <p:cNvCxnSpPr>
            <a:cxnSpLocks/>
            <a:stCxn id="123" idx="2"/>
          </p:cNvCxnSpPr>
          <p:nvPr/>
        </p:nvCxnSpPr>
        <p:spPr>
          <a:xfrm>
            <a:off x="2848624" y="3241117"/>
            <a:ext cx="7836" cy="662064"/>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7EA53F2-3ABA-47BB-9BE4-90CECF413180}"/>
              </a:ext>
            </a:extLst>
          </p:cNvPr>
          <p:cNvCxnSpPr>
            <a:cxnSpLocks/>
          </p:cNvCxnSpPr>
          <p:nvPr/>
        </p:nvCxnSpPr>
        <p:spPr>
          <a:xfrm flipH="1">
            <a:off x="1902428" y="3761294"/>
            <a:ext cx="8099" cy="1998979"/>
          </a:xfrm>
          <a:prstGeom prst="line">
            <a:avLst/>
          </a:prstGeom>
          <a:ln w="69850" cap="flat">
            <a:solidFill>
              <a:srgbClr val="D9BA79"/>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DB533E-0EA7-40C7-B64D-F7620D88B15F}"/>
              </a:ext>
            </a:extLst>
          </p:cNvPr>
          <p:cNvCxnSpPr>
            <a:cxnSpLocks/>
          </p:cNvCxnSpPr>
          <p:nvPr/>
        </p:nvCxnSpPr>
        <p:spPr>
          <a:xfrm flipH="1">
            <a:off x="10434696" y="1648672"/>
            <a:ext cx="8099" cy="1998979"/>
          </a:xfrm>
          <a:prstGeom prst="line">
            <a:avLst/>
          </a:prstGeom>
          <a:ln w="69850" cap="flat">
            <a:solidFill>
              <a:srgbClr val="D9BA79"/>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03C32D-F7FE-4D49-8E87-D8BE39F2B643}"/>
              </a:ext>
            </a:extLst>
          </p:cNvPr>
          <p:cNvCxnSpPr>
            <a:cxnSpLocks/>
          </p:cNvCxnSpPr>
          <p:nvPr/>
        </p:nvCxnSpPr>
        <p:spPr>
          <a:xfrm>
            <a:off x="905763" y="1632273"/>
            <a:ext cx="9520937" cy="0"/>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26806CF-7AB6-47E3-B492-1120D6B4EDA8}"/>
              </a:ext>
            </a:extLst>
          </p:cNvPr>
          <p:cNvSpPr/>
          <p:nvPr/>
        </p:nvSpPr>
        <p:spPr>
          <a:xfrm rot="2700000">
            <a:off x="815763" y="1542272"/>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E3655D8-B924-4552-AB72-622FA1DC5980}"/>
              </a:ext>
            </a:extLst>
          </p:cNvPr>
          <p:cNvSpPr/>
          <p:nvPr/>
        </p:nvSpPr>
        <p:spPr>
          <a:xfrm rot="2675035">
            <a:off x="860687" y="1587820"/>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D006A274-6659-4287-B14A-A4E556F3CE01}"/>
              </a:ext>
            </a:extLst>
          </p:cNvPr>
          <p:cNvSpPr/>
          <p:nvPr/>
        </p:nvSpPr>
        <p:spPr>
          <a:xfrm rot="2700000">
            <a:off x="10338223" y="1542273"/>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2D78E5C2-4E77-4640-B9E1-DB64CA7DA9EC}"/>
              </a:ext>
            </a:extLst>
          </p:cNvPr>
          <p:cNvSpPr/>
          <p:nvPr/>
        </p:nvSpPr>
        <p:spPr>
          <a:xfrm rot="2675035">
            <a:off x="10383772" y="1587822"/>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Connector 20">
            <a:extLst>
              <a:ext uri="{FF2B5EF4-FFF2-40B4-BE49-F238E27FC236}">
                <a16:creationId xmlns:a16="http://schemas.microsoft.com/office/drawing/2014/main" id="{AC792445-E615-40D6-8ED1-D0008355770E}"/>
              </a:ext>
            </a:extLst>
          </p:cNvPr>
          <p:cNvCxnSpPr>
            <a:cxnSpLocks/>
          </p:cNvCxnSpPr>
          <p:nvPr/>
        </p:nvCxnSpPr>
        <p:spPr>
          <a:xfrm>
            <a:off x="599872" y="569611"/>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887DDA02-88B9-4548-905C-83B45E788AE7}"/>
              </a:ext>
            </a:extLst>
          </p:cNvPr>
          <p:cNvSpPr txBox="1">
            <a:spLocks/>
          </p:cNvSpPr>
          <p:nvPr/>
        </p:nvSpPr>
        <p:spPr>
          <a:xfrm>
            <a:off x="-519654" y="70609"/>
            <a:ext cx="3214579" cy="571365"/>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dirty="0">
                <a:solidFill>
                  <a:schemeClr val="bg1">
                    <a:lumMod val="85000"/>
                  </a:schemeClr>
                </a:solidFill>
                <a:latin typeface="Abstergo Sans Lite" panose="02000000000000000000" pitchFamily="2" charset="0"/>
              </a:rPr>
              <a:t>TIMELINE</a:t>
            </a:r>
            <a:endParaRPr lang="en-SG" sz="11500" dirty="0">
              <a:solidFill>
                <a:schemeClr val="bg1">
                  <a:lumMod val="85000"/>
                </a:schemeClr>
              </a:solidFill>
              <a:latin typeface="Abstergo Sans Lite" panose="02000000000000000000" pitchFamily="2" charset="0"/>
            </a:endParaRPr>
          </a:p>
        </p:txBody>
      </p:sp>
      <p:cxnSp>
        <p:nvCxnSpPr>
          <p:cNvPr id="23" name="Straight Connector 22">
            <a:extLst>
              <a:ext uri="{FF2B5EF4-FFF2-40B4-BE49-F238E27FC236}">
                <a16:creationId xmlns:a16="http://schemas.microsoft.com/office/drawing/2014/main" id="{5F207AA1-59F5-4DDD-8220-0829B37F8480}"/>
              </a:ext>
            </a:extLst>
          </p:cNvPr>
          <p:cNvCxnSpPr>
            <a:cxnSpLocks/>
          </p:cNvCxnSpPr>
          <p:nvPr/>
        </p:nvCxnSpPr>
        <p:spPr>
          <a:xfrm flipV="1">
            <a:off x="1919203" y="3744144"/>
            <a:ext cx="8541924" cy="28056"/>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F9B881A-DD53-422C-B381-9D88DCC95451}"/>
              </a:ext>
            </a:extLst>
          </p:cNvPr>
          <p:cNvSpPr/>
          <p:nvPr/>
        </p:nvSpPr>
        <p:spPr>
          <a:xfrm rot="2700000">
            <a:off x="10366362" y="3649102"/>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E958988B-5C39-4DF1-93AC-4E8CDC707FCB}"/>
              </a:ext>
            </a:extLst>
          </p:cNvPr>
          <p:cNvSpPr/>
          <p:nvPr/>
        </p:nvSpPr>
        <p:spPr>
          <a:xfrm rot="2675035">
            <a:off x="10402290" y="3713721"/>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025" name="Group 1024">
            <a:extLst>
              <a:ext uri="{FF2B5EF4-FFF2-40B4-BE49-F238E27FC236}">
                <a16:creationId xmlns:a16="http://schemas.microsoft.com/office/drawing/2014/main" id="{8DF1F650-F270-47C4-88A9-BA7BECFA0F36}"/>
              </a:ext>
            </a:extLst>
          </p:cNvPr>
          <p:cNvGrpSpPr/>
          <p:nvPr/>
        </p:nvGrpSpPr>
        <p:grpSpPr>
          <a:xfrm>
            <a:off x="6769780" y="1515273"/>
            <a:ext cx="234000" cy="234000"/>
            <a:chOff x="-800778" y="3111163"/>
            <a:chExt cx="234000" cy="234000"/>
          </a:xfrm>
        </p:grpSpPr>
        <p:sp>
          <p:nvSpPr>
            <p:cNvPr id="36" name="Rectangle 35">
              <a:extLst>
                <a:ext uri="{FF2B5EF4-FFF2-40B4-BE49-F238E27FC236}">
                  <a16:creationId xmlns:a16="http://schemas.microsoft.com/office/drawing/2014/main" id="{59F39B6D-A2B4-4BB3-A2D2-BDB556AE79D1}"/>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933E6B88-E0D3-46F3-95EF-181B225C82F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F2F65088-E14C-4D46-A493-5109EF730298}"/>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05BFC4C-DECC-4DCB-B861-FBBFFEE019A7}"/>
              </a:ext>
            </a:extLst>
          </p:cNvPr>
          <p:cNvGrpSpPr/>
          <p:nvPr/>
        </p:nvGrpSpPr>
        <p:grpSpPr>
          <a:xfrm>
            <a:off x="2736834" y="1525552"/>
            <a:ext cx="234000" cy="234000"/>
            <a:chOff x="-800778" y="3111163"/>
            <a:chExt cx="234000" cy="234000"/>
          </a:xfrm>
        </p:grpSpPr>
        <p:sp>
          <p:nvSpPr>
            <p:cNvPr id="39" name="Rectangle 38">
              <a:extLst>
                <a:ext uri="{FF2B5EF4-FFF2-40B4-BE49-F238E27FC236}">
                  <a16:creationId xmlns:a16="http://schemas.microsoft.com/office/drawing/2014/main" id="{4C5E5342-E067-4047-9043-05ABF4186EC7}"/>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79370925-D8BA-4A40-AF70-1AF962A3A4B6}"/>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D7470D94-C305-4578-B633-00BF21A00E2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2" name="Group 41">
            <a:extLst>
              <a:ext uri="{FF2B5EF4-FFF2-40B4-BE49-F238E27FC236}">
                <a16:creationId xmlns:a16="http://schemas.microsoft.com/office/drawing/2014/main" id="{B3034F82-C4C8-43F5-BBB1-F60EFEA89CD0}"/>
              </a:ext>
            </a:extLst>
          </p:cNvPr>
          <p:cNvGrpSpPr/>
          <p:nvPr/>
        </p:nvGrpSpPr>
        <p:grpSpPr>
          <a:xfrm>
            <a:off x="4770891" y="1516651"/>
            <a:ext cx="234000" cy="234000"/>
            <a:chOff x="-800778" y="3111163"/>
            <a:chExt cx="234000" cy="234000"/>
          </a:xfrm>
        </p:grpSpPr>
        <p:sp>
          <p:nvSpPr>
            <p:cNvPr id="43" name="Rectangle 42">
              <a:extLst>
                <a:ext uri="{FF2B5EF4-FFF2-40B4-BE49-F238E27FC236}">
                  <a16:creationId xmlns:a16="http://schemas.microsoft.com/office/drawing/2014/main" id="{6D1B076A-A20F-463F-9D37-AD34D73C0D83}"/>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6517D403-6529-4BE1-93BB-BEB4A5BF355B}"/>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A64F9C55-96D1-4E60-94BF-DF642F3414C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6" name="Group 45">
            <a:extLst>
              <a:ext uri="{FF2B5EF4-FFF2-40B4-BE49-F238E27FC236}">
                <a16:creationId xmlns:a16="http://schemas.microsoft.com/office/drawing/2014/main" id="{33190FF2-1E3D-4849-BE4A-8D3BB30C94C2}"/>
              </a:ext>
            </a:extLst>
          </p:cNvPr>
          <p:cNvGrpSpPr/>
          <p:nvPr/>
        </p:nvGrpSpPr>
        <p:grpSpPr>
          <a:xfrm>
            <a:off x="8834793" y="1534389"/>
            <a:ext cx="234000" cy="234000"/>
            <a:chOff x="-800778" y="3111163"/>
            <a:chExt cx="234000" cy="234000"/>
          </a:xfrm>
        </p:grpSpPr>
        <p:sp>
          <p:nvSpPr>
            <p:cNvPr id="47" name="Rectangle 46">
              <a:extLst>
                <a:ext uri="{FF2B5EF4-FFF2-40B4-BE49-F238E27FC236}">
                  <a16:creationId xmlns:a16="http://schemas.microsoft.com/office/drawing/2014/main" id="{32DE46E0-712C-4AB2-8C6D-7C01FA212B35}"/>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BB239989-1530-4139-8858-2802E5AE244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00556642-0053-4EE4-B64F-F9D60C61AF09}"/>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2" name="Group 51">
            <a:extLst>
              <a:ext uri="{FF2B5EF4-FFF2-40B4-BE49-F238E27FC236}">
                <a16:creationId xmlns:a16="http://schemas.microsoft.com/office/drawing/2014/main" id="{916285D7-768D-4EE2-B6DE-3BEAAB0E2412}"/>
              </a:ext>
            </a:extLst>
          </p:cNvPr>
          <p:cNvGrpSpPr/>
          <p:nvPr/>
        </p:nvGrpSpPr>
        <p:grpSpPr>
          <a:xfrm>
            <a:off x="7027678" y="3611974"/>
            <a:ext cx="234000" cy="234000"/>
            <a:chOff x="-800778" y="3111163"/>
            <a:chExt cx="234000" cy="234000"/>
          </a:xfrm>
        </p:grpSpPr>
        <p:sp>
          <p:nvSpPr>
            <p:cNvPr id="53" name="Rectangle 52">
              <a:extLst>
                <a:ext uri="{FF2B5EF4-FFF2-40B4-BE49-F238E27FC236}">
                  <a16:creationId xmlns:a16="http://schemas.microsoft.com/office/drawing/2014/main" id="{FBD5A9A1-3903-48E5-9A06-209885231899}"/>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AD0FDE6-B9C6-4144-A805-60B94F04167A}"/>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693FBE43-4A19-4E20-8672-5BA37A693FD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6" name="Group 55">
            <a:extLst>
              <a:ext uri="{FF2B5EF4-FFF2-40B4-BE49-F238E27FC236}">
                <a16:creationId xmlns:a16="http://schemas.microsoft.com/office/drawing/2014/main" id="{FFC9D658-73D4-4FFD-B460-F477DDF72967}"/>
              </a:ext>
            </a:extLst>
          </p:cNvPr>
          <p:cNvGrpSpPr/>
          <p:nvPr/>
        </p:nvGrpSpPr>
        <p:grpSpPr>
          <a:xfrm>
            <a:off x="2743384" y="3631307"/>
            <a:ext cx="234000" cy="234000"/>
            <a:chOff x="-800778" y="3111163"/>
            <a:chExt cx="234000" cy="234000"/>
          </a:xfrm>
        </p:grpSpPr>
        <p:sp>
          <p:nvSpPr>
            <p:cNvPr id="57" name="Rectangle 56">
              <a:extLst>
                <a:ext uri="{FF2B5EF4-FFF2-40B4-BE49-F238E27FC236}">
                  <a16:creationId xmlns:a16="http://schemas.microsoft.com/office/drawing/2014/main" id="{C3D88C38-50EA-4CE0-8F70-B5B7281EA5D8}"/>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a:extLst>
                <a:ext uri="{FF2B5EF4-FFF2-40B4-BE49-F238E27FC236}">
                  <a16:creationId xmlns:a16="http://schemas.microsoft.com/office/drawing/2014/main" id="{C38C22B7-D2ED-4AD8-AA12-6A9CA392FB50}"/>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92AFECF0-0754-4E66-B576-0954E6C44F5F}"/>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0" name="Group 59">
            <a:extLst>
              <a:ext uri="{FF2B5EF4-FFF2-40B4-BE49-F238E27FC236}">
                <a16:creationId xmlns:a16="http://schemas.microsoft.com/office/drawing/2014/main" id="{2DBF23D3-E120-47A1-B65C-3BF60DB45935}"/>
              </a:ext>
            </a:extLst>
          </p:cNvPr>
          <p:cNvGrpSpPr/>
          <p:nvPr/>
        </p:nvGrpSpPr>
        <p:grpSpPr>
          <a:xfrm>
            <a:off x="4917662" y="3611974"/>
            <a:ext cx="234000" cy="234000"/>
            <a:chOff x="-800778" y="3111163"/>
            <a:chExt cx="234000" cy="234000"/>
          </a:xfrm>
        </p:grpSpPr>
        <p:sp>
          <p:nvSpPr>
            <p:cNvPr id="61" name="Rectangle 60">
              <a:extLst>
                <a:ext uri="{FF2B5EF4-FFF2-40B4-BE49-F238E27FC236}">
                  <a16:creationId xmlns:a16="http://schemas.microsoft.com/office/drawing/2014/main" id="{AEEF4A98-C0B5-4C14-A7D9-D0FEB91FCD26}"/>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a:extLst>
                <a:ext uri="{FF2B5EF4-FFF2-40B4-BE49-F238E27FC236}">
                  <a16:creationId xmlns:a16="http://schemas.microsoft.com/office/drawing/2014/main" id="{94A37ABB-5BBC-43D5-A755-EFB57DB96BE6}"/>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3" name="Rectangle 62">
              <a:extLst>
                <a:ext uri="{FF2B5EF4-FFF2-40B4-BE49-F238E27FC236}">
                  <a16:creationId xmlns:a16="http://schemas.microsoft.com/office/drawing/2014/main" id="{5FAA1AAD-B2DC-41A1-A6EB-192AE2267C9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4" name="Group 63">
            <a:extLst>
              <a:ext uri="{FF2B5EF4-FFF2-40B4-BE49-F238E27FC236}">
                <a16:creationId xmlns:a16="http://schemas.microsoft.com/office/drawing/2014/main" id="{78676C93-8C03-4457-BEFB-71AC93143582}"/>
              </a:ext>
            </a:extLst>
          </p:cNvPr>
          <p:cNvGrpSpPr/>
          <p:nvPr/>
        </p:nvGrpSpPr>
        <p:grpSpPr>
          <a:xfrm>
            <a:off x="9037579" y="3621028"/>
            <a:ext cx="234000" cy="234000"/>
            <a:chOff x="-800778" y="3111163"/>
            <a:chExt cx="234000" cy="234000"/>
          </a:xfrm>
        </p:grpSpPr>
        <p:sp>
          <p:nvSpPr>
            <p:cNvPr id="65" name="Rectangle 64">
              <a:extLst>
                <a:ext uri="{FF2B5EF4-FFF2-40B4-BE49-F238E27FC236}">
                  <a16:creationId xmlns:a16="http://schemas.microsoft.com/office/drawing/2014/main" id="{A13B9B5D-7D23-4979-8684-212BAB91C98C}"/>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Rectangle 65">
              <a:extLst>
                <a:ext uri="{FF2B5EF4-FFF2-40B4-BE49-F238E27FC236}">
                  <a16:creationId xmlns:a16="http://schemas.microsoft.com/office/drawing/2014/main" id="{08063D1E-8587-4FAB-9F8C-674336A12509}"/>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7" name="Rectangle 66">
              <a:extLst>
                <a:ext uri="{FF2B5EF4-FFF2-40B4-BE49-F238E27FC236}">
                  <a16:creationId xmlns:a16="http://schemas.microsoft.com/office/drawing/2014/main" id="{A8E0827D-B96B-4DBA-BD5D-CBCC0B60E4C9}"/>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2" name="Title 1">
            <a:extLst>
              <a:ext uri="{FF2B5EF4-FFF2-40B4-BE49-F238E27FC236}">
                <a16:creationId xmlns:a16="http://schemas.microsoft.com/office/drawing/2014/main" id="{BEFE4E68-8765-4F7E-8EB8-1C7CD16ED2C1}"/>
              </a:ext>
            </a:extLst>
          </p:cNvPr>
          <p:cNvSpPr txBox="1">
            <a:spLocks/>
          </p:cNvSpPr>
          <p:nvPr/>
        </p:nvSpPr>
        <p:spPr>
          <a:xfrm>
            <a:off x="151778"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  </a:t>
            </a:r>
            <a:r>
              <a:rPr lang="en-SG" sz="2000" dirty="0">
                <a:solidFill>
                  <a:schemeClr val="bg1"/>
                </a:solidFill>
                <a:latin typeface="Abstergo Sans Lite" panose="02000000000000000000" pitchFamily="2" charset="0"/>
              </a:rPr>
              <a:t>11</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Jun</a:t>
            </a:r>
            <a:endParaRPr lang="en-SG" sz="2800" dirty="0">
              <a:solidFill>
                <a:schemeClr val="bg1"/>
              </a:solidFill>
              <a:latin typeface="Abstergo Sans Lite" panose="02000000000000000000" pitchFamily="2" charset="0"/>
            </a:endParaRPr>
          </a:p>
        </p:txBody>
      </p:sp>
      <p:sp>
        <p:nvSpPr>
          <p:cNvPr id="80" name="Title 1">
            <a:extLst>
              <a:ext uri="{FF2B5EF4-FFF2-40B4-BE49-F238E27FC236}">
                <a16:creationId xmlns:a16="http://schemas.microsoft.com/office/drawing/2014/main" id="{4DDA3EB1-5890-4619-AF76-80466A2161CA}"/>
              </a:ext>
            </a:extLst>
          </p:cNvPr>
          <p:cNvSpPr txBox="1">
            <a:spLocks/>
          </p:cNvSpPr>
          <p:nvPr/>
        </p:nvSpPr>
        <p:spPr>
          <a:xfrm>
            <a:off x="2083843"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2  </a:t>
            </a:r>
            <a:r>
              <a:rPr lang="en-SG" sz="2000" dirty="0">
                <a:solidFill>
                  <a:schemeClr val="bg1"/>
                </a:solidFill>
                <a:latin typeface="Abstergo Sans Lite" panose="02000000000000000000" pitchFamily="2" charset="0"/>
              </a:rPr>
              <a:t>25</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Jun</a:t>
            </a:r>
            <a:endParaRPr lang="en-SG" sz="2800" dirty="0">
              <a:solidFill>
                <a:schemeClr val="bg1"/>
              </a:solidFill>
              <a:latin typeface="Abstergo Sans Lite" panose="02000000000000000000" pitchFamily="2" charset="0"/>
            </a:endParaRPr>
          </a:p>
        </p:txBody>
      </p:sp>
      <p:sp>
        <p:nvSpPr>
          <p:cNvPr id="81" name="Title 1">
            <a:extLst>
              <a:ext uri="{FF2B5EF4-FFF2-40B4-BE49-F238E27FC236}">
                <a16:creationId xmlns:a16="http://schemas.microsoft.com/office/drawing/2014/main" id="{CA1683D7-BB82-4968-A3E6-A54119BAA157}"/>
              </a:ext>
            </a:extLst>
          </p:cNvPr>
          <p:cNvSpPr txBox="1">
            <a:spLocks/>
          </p:cNvSpPr>
          <p:nvPr/>
        </p:nvSpPr>
        <p:spPr>
          <a:xfrm>
            <a:off x="4138186"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3  </a:t>
            </a:r>
            <a:r>
              <a:rPr lang="en-SG" sz="2000" dirty="0">
                <a:solidFill>
                  <a:schemeClr val="bg1"/>
                </a:solidFill>
                <a:latin typeface="Abstergo Sans Lite" panose="02000000000000000000" pitchFamily="2" charset="0"/>
              </a:rPr>
              <a:t>9</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Jul</a:t>
            </a:r>
            <a:endParaRPr lang="en-SG" sz="2800" dirty="0">
              <a:solidFill>
                <a:schemeClr val="bg1"/>
              </a:solidFill>
              <a:latin typeface="Abstergo Sans Lite" panose="02000000000000000000" pitchFamily="2" charset="0"/>
            </a:endParaRPr>
          </a:p>
        </p:txBody>
      </p:sp>
      <p:sp>
        <p:nvSpPr>
          <p:cNvPr id="82" name="Title 1">
            <a:extLst>
              <a:ext uri="{FF2B5EF4-FFF2-40B4-BE49-F238E27FC236}">
                <a16:creationId xmlns:a16="http://schemas.microsoft.com/office/drawing/2014/main" id="{37ECE41E-CA11-4E74-BBF0-C3F147FB961B}"/>
              </a:ext>
            </a:extLst>
          </p:cNvPr>
          <p:cNvSpPr txBox="1">
            <a:spLocks/>
          </p:cNvSpPr>
          <p:nvPr/>
        </p:nvSpPr>
        <p:spPr>
          <a:xfrm>
            <a:off x="6071158"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4  </a:t>
            </a:r>
            <a:r>
              <a:rPr lang="en-SG" sz="2000" dirty="0">
                <a:solidFill>
                  <a:schemeClr val="bg1"/>
                </a:solidFill>
                <a:latin typeface="Abstergo Sans Lite" panose="02000000000000000000" pitchFamily="2" charset="0"/>
              </a:rPr>
              <a:t>23</a:t>
            </a:r>
            <a:r>
              <a:rPr lang="en-SG" sz="2000" baseline="30000" dirty="0">
                <a:solidFill>
                  <a:schemeClr val="bg1"/>
                </a:solidFill>
                <a:latin typeface="Abstergo Sans Lite" panose="02000000000000000000" pitchFamily="2" charset="0"/>
              </a:rPr>
              <a:t>rd</a:t>
            </a:r>
            <a:r>
              <a:rPr lang="en-SG" sz="2000" dirty="0">
                <a:solidFill>
                  <a:schemeClr val="bg1"/>
                </a:solidFill>
                <a:latin typeface="Abstergo Sans Lite" panose="02000000000000000000" pitchFamily="2" charset="0"/>
              </a:rPr>
              <a:t> Jul</a:t>
            </a:r>
            <a:endParaRPr lang="en-SG" sz="2800" dirty="0">
              <a:solidFill>
                <a:schemeClr val="bg1"/>
              </a:solidFill>
              <a:latin typeface="Abstergo Sans Lite" panose="02000000000000000000" pitchFamily="2" charset="0"/>
            </a:endParaRPr>
          </a:p>
        </p:txBody>
      </p:sp>
      <p:sp>
        <p:nvSpPr>
          <p:cNvPr id="83" name="Title 1">
            <a:extLst>
              <a:ext uri="{FF2B5EF4-FFF2-40B4-BE49-F238E27FC236}">
                <a16:creationId xmlns:a16="http://schemas.microsoft.com/office/drawing/2014/main" id="{058A7FD5-F4F3-4941-838D-AFC80EAF7323}"/>
              </a:ext>
            </a:extLst>
          </p:cNvPr>
          <p:cNvSpPr txBox="1">
            <a:spLocks/>
          </p:cNvSpPr>
          <p:nvPr/>
        </p:nvSpPr>
        <p:spPr>
          <a:xfrm>
            <a:off x="8048662"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5  </a:t>
            </a:r>
            <a:r>
              <a:rPr lang="en-SG" sz="2000" dirty="0">
                <a:solidFill>
                  <a:schemeClr val="bg1"/>
                </a:solidFill>
                <a:latin typeface="Abstergo Sans Lite" panose="02000000000000000000" pitchFamily="2" charset="0"/>
              </a:rPr>
              <a:t>6</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Aug</a:t>
            </a:r>
            <a:endParaRPr lang="en-SG" sz="2800" dirty="0">
              <a:solidFill>
                <a:schemeClr val="bg1"/>
              </a:solidFill>
              <a:latin typeface="Abstergo Sans Lite" panose="02000000000000000000" pitchFamily="2" charset="0"/>
            </a:endParaRPr>
          </a:p>
        </p:txBody>
      </p:sp>
      <p:sp>
        <p:nvSpPr>
          <p:cNvPr id="89" name="Title 1">
            <a:extLst>
              <a:ext uri="{FF2B5EF4-FFF2-40B4-BE49-F238E27FC236}">
                <a16:creationId xmlns:a16="http://schemas.microsoft.com/office/drawing/2014/main" id="{04CE9111-A2FB-4730-8810-28D6D6F280F9}"/>
              </a:ext>
            </a:extLst>
          </p:cNvPr>
          <p:cNvSpPr txBox="1">
            <a:spLocks/>
          </p:cNvSpPr>
          <p:nvPr/>
        </p:nvSpPr>
        <p:spPr>
          <a:xfrm>
            <a:off x="10026166" y="992930"/>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6  </a:t>
            </a:r>
            <a:r>
              <a:rPr lang="en-SG" sz="2000" dirty="0">
                <a:solidFill>
                  <a:schemeClr val="bg1"/>
                </a:solidFill>
                <a:latin typeface="Abstergo Sans Lite" panose="02000000000000000000" pitchFamily="2" charset="0"/>
              </a:rPr>
              <a:t>20</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Aug</a:t>
            </a:r>
            <a:endParaRPr lang="en-SG" sz="2800" dirty="0">
              <a:solidFill>
                <a:schemeClr val="bg1"/>
              </a:solidFill>
              <a:latin typeface="Abstergo Sans Lite" panose="02000000000000000000" pitchFamily="2" charset="0"/>
            </a:endParaRPr>
          </a:p>
        </p:txBody>
      </p:sp>
      <p:sp>
        <p:nvSpPr>
          <p:cNvPr id="107" name="Title 1">
            <a:extLst>
              <a:ext uri="{FF2B5EF4-FFF2-40B4-BE49-F238E27FC236}">
                <a16:creationId xmlns:a16="http://schemas.microsoft.com/office/drawing/2014/main" id="{709DFEDE-C93E-4398-B77D-671106C85DCF}"/>
              </a:ext>
            </a:extLst>
          </p:cNvPr>
          <p:cNvSpPr txBox="1">
            <a:spLocks/>
          </p:cNvSpPr>
          <p:nvPr/>
        </p:nvSpPr>
        <p:spPr>
          <a:xfrm>
            <a:off x="10604524" y="3453264"/>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7  </a:t>
            </a:r>
            <a:r>
              <a:rPr lang="en-SG" sz="2000" dirty="0">
                <a:solidFill>
                  <a:schemeClr val="bg1"/>
                </a:solidFill>
                <a:latin typeface="Abstergo Sans Lite" panose="02000000000000000000" pitchFamily="2" charset="0"/>
              </a:rPr>
              <a:t>3</a:t>
            </a:r>
            <a:r>
              <a:rPr lang="en-SG" sz="2000" baseline="30000" dirty="0">
                <a:solidFill>
                  <a:schemeClr val="bg1"/>
                </a:solidFill>
                <a:latin typeface="Abstergo Sans Lite" panose="02000000000000000000" pitchFamily="2" charset="0"/>
              </a:rPr>
              <a:t>rd</a:t>
            </a:r>
            <a:r>
              <a:rPr lang="en-SG" sz="2000" dirty="0">
                <a:solidFill>
                  <a:schemeClr val="bg1"/>
                </a:solidFill>
                <a:latin typeface="Abstergo Sans Lite" panose="02000000000000000000" pitchFamily="2" charset="0"/>
              </a:rPr>
              <a:t> Sep</a:t>
            </a:r>
            <a:endParaRPr lang="en-SG" sz="2800" dirty="0">
              <a:solidFill>
                <a:schemeClr val="bg1"/>
              </a:solidFill>
              <a:latin typeface="Abstergo Sans Lite" panose="02000000000000000000" pitchFamily="2" charset="0"/>
            </a:endParaRPr>
          </a:p>
        </p:txBody>
      </p:sp>
      <p:sp>
        <p:nvSpPr>
          <p:cNvPr id="109" name="Title 1">
            <a:extLst>
              <a:ext uri="{FF2B5EF4-FFF2-40B4-BE49-F238E27FC236}">
                <a16:creationId xmlns:a16="http://schemas.microsoft.com/office/drawing/2014/main" id="{C7F498D2-A0A9-48EE-8A64-8C1120FA2F36}"/>
              </a:ext>
            </a:extLst>
          </p:cNvPr>
          <p:cNvSpPr txBox="1">
            <a:spLocks/>
          </p:cNvSpPr>
          <p:nvPr/>
        </p:nvSpPr>
        <p:spPr>
          <a:xfrm>
            <a:off x="151778" y="308371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12 </a:t>
            </a:r>
            <a:r>
              <a:rPr lang="en-SG" sz="2000" dirty="0">
                <a:solidFill>
                  <a:schemeClr val="bg1"/>
                </a:solidFill>
                <a:latin typeface="Abstergo Sans Lite" panose="02000000000000000000" pitchFamily="2" charset="0"/>
              </a:rPr>
              <a:t>5</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Nov</a:t>
            </a:r>
            <a:endParaRPr lang="en-SG" sz="2800" dirty="0">
              <a:solidFill>
                <a:schemeClr val="bg1"/>
              </a:solidFill>
              <a:latin typeface="Abstergo Sans Lite" panose="02000000000000000000" pitchFamily="2" charset="0"/>
            </a:endParaRPr>
          </a:p>
        </p:txBody>
      </p:sp>
      <p:sp>
        <p:nvSpPr>
          <p:cNvPr id="110" name="Title 1">
            <a:extLst>
              <a:ext uri="{FF2B5EF4-FFF2-40B4-BE49-F238E27FC236}">
                <a16:creationId xmlns:a16="http://schemas.microsoft.com/office/drawing/2014/main" id="{8FB18D16-5D8E-4C03-891C-EA0F95AD931A}"/>
              </a:ext>
            </a:extLst>
          </p:cNvPr>
          <p:cNvSpPr txBox="1">
            <a:spLocks/>
          </p:cNvSpPr>
          <p:nvPr/>
        </p:nvSpPr>
        <p:spPr>
          <a:xfrm>
            <a:off x="2111619" y="3241117"/>
            <a:ext cx="1474010" cy="363140"/>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11  </a:t>
            </a:r>
            <a:r>
              <a:rPr lang="en-SG" sz="2000" dirty="0">
                <a:solidFill>
                  <a:schemeClr val="bg1"/>
                </a:solidFill>
                <a:latin typeface="Abstergo Sans Lite" panose="02000000000000000000" pitchFamily="2" charset="0"/>
              </a:rPr>
              <a:t>29</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Oct</a:t>
            </a:r>
            <a:endParaRPr lang="en-SG" sz="2800" dirty="0">
              <a:solidFill>
                <a:schemeClr val="bg1"/>
              </a:solidFill>
              <a:latin typeface="Abstergo Sans Lite" panose="02000000000000000000" pitchFamily="2" charset="0"/>
            </a:endParaRPr>
          </a:p>
        </p:txBody>
      </p:sp>
      <p:sp>
        <p:nvSpPr>
          <p:cNvPr id="111" name="Title 1">
            <a:extLst>
              <a:ext uri="{FF2B5EF4-FFF2-40B4-BE49-F238E27FC236}">
                <a16:creationId xmlns:a16="http://schemas.microsoft.com/office/drawing/2014/main" id="{F69402B3-57D2-4C9B-AAB4-3634519B660B}"/>
              </a:ext>
            </a:extLst>
          </p:cNvPr>
          <p:cNvSpPr txBox="1">
            <a:spLocks/>
          </p:cNvSpPr>
          <p:nvPr/>
        </p:nvSpPr>
        <p:spPr>
          <a:xfrm>
            <a:off x="4230947" y="3143817"/>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10  </a:t>
            </a:r>
            <a:r>
              <a:rPr lang="en-SG" sz="2000" dirty="0">
                <a:solidFill>
                  <a:schemeClr val="bg1"/>
                </a:solidFill>
                <a:latin typeface="Abstergo Sans Lite" panose="02000000000000000000" pitchFamily="2" charset="0"/>
              </a:rPr>
              <a:t>15</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Oct</a:t>
            </a:r>
            <a:endParaRPr lang="en-SG" sz="2800" dirty="0">
              <a:solidFill>
                <a:schemeClr val="bg1"/>
              </a:solidFill>
              <a:latin typeface="Abstergo Sans Lite" panose="02000000000000000000" pitchFamily="2" charset="0"/>
            </a:endParaRPr>
          </a:p>
        </p:txBody>
      </p:sp>
      <p:sp>
        <p:nvSpPr>
          <p:cNvPr id="112" name="Title 1">
            <a:extLst>
              <a:ext uri="{FF2B5EF4-FFF2-40B4-BE49-F238E27FC236}">
                <a16:creationId xmlns:a16="http://schemas.microsoft.com/office/drawing/2014/main" id="{385E63C8-1AA5-48CA-9EEF-8E8438FDA966}"/>
              </a:ext>
            </a:extLst>
          </p:cNvPr>
          <p:cNvSpPr txBox="1">
            <a:spLocks/>
          </p:cNvSpPr>
          <p:nvPr/>
        </p:nvSpPr>
        <p:spPr>
          <a:xfrm>
            <a:off x="6335211" y="316530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9  </a:t>
            </a:r>
            <a:r>
              <a:rPr lang="en-SG" sz="2000" dirty="0">
                <a:solidFill>
                  <a:schemeClr val="bg1"/>
                </a:solidFill>
                <a:latin typeface="Abstergo Sans Lite" panose="02000000000000000000" pitchFamily="2" charset="0"/>
              </a:rPr>
              <a:t>1</a:t>
            </a:r>
            <a:r>
              <a:rPr lang="en-SG" sz="2000" baseline="30000" dirty="0">
                <a:solidFill>
                  <a:schemeClr val="bg1"/>
                </a:solidFill>
                <a:latin typeface="Abstergo Sans Lite" panose="02000000000000000000" pitchFamily="2" charset="0"/>
              </a:rPr>
              <a:t>st</a:t>
            </a:r>
            <a:r>
              <a:rPr lang="en-SG" sz="2000" dirty="0">
                <a:solidFill>
                  <a:schemeClr val="bg1"/>
                </a:solidFill>
                <a:latin typeface="Abstergo Sans Lite" panose="02000000000000000000" pitchFamily="2" charset="0"/>
              </a:rPr>
              <a:t> Oct</a:t>
            </a:r>
            <a:endParaRPr lang="en-SG" sz="2800" dirty="0">
              <a:solidFill>
                <a:schemeClr val="bg1"/>
              </a:solidFill>
              <a:latin typeface="Abstergo Sans Lite" panose="02000000000000000000" pitchFamily="2" charset="0"/>
            </a:endParaRPr>
          </a:p>
        </p:txBody>
      </p:sp>
      <p:sp>
        <p:nvSpPr>
          <p:cNvPr id="113" name="Title 1">
            <a:extLst>
              <a:ext uri="{FF2B5EF4-FFF2-40B4-BE49-F238E27FC236}">
                <a16:creationId xmlns:a16="http://schemas.microsoft.com/office/drawing/2014/main" id="{64488E38-FC2C-4E95-85ED-AD0A866693F2}"/>
              </a:ext>
            </a:extLst>
          </p:cNvPr>
          <p:cNvSpPr txBox="1">
            <a:spLocks/>
          </p:cNvSpPr>
          <p:nvPr/>
        </p:nvSpPr>
        <p:spPr>
          <a:xfrm>
            <a:off x="8300013" y="3143042"/>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8  </a:t>
            </a:r>
            <a:r>
              <a:rPr lang="en-SG" sz="2000" dirty="0">
                <a:solidFill>
                  <a:schemeClr val="bg1"/>
                </a:solidFill>
                <a:latin typeface="Abstergo Sans Lite" panose="02000000000000000000" pitchFamily="2" charset="0"/>
              </a:rPr>
              <a:t>17</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Sep</a:t>
            </a:r>
            <a:endParaRPr lang="en-SG" sz="2800" dirty="0">
              <a:solidFill>
                <a:schemeClr val="bg1"/>
              </a:solidFill>
              <a:latin typeface="Abstergo Sans Lite" panose="02000000000000000000" pitchFamily="2" charset="0"/>
            </a:endParaRPr>
          </a:p>
        </p:txBody>
      </p:sp>
      <p:cxnSp>
        <p:nvCxnSpPr>
          <p:cNvPr id="124" name="Straight Connector 123">
            <a:extLst>
              <a:ext uri="{FF2B5EF4-FFF2-40B4-BE49-F238E27FC236}">
                <a16:creationId xmlns:a16="http://schemas.microsoft.com/office/drawing/2014/main" id="{CC5B5E96-2AAF-4021-A58C-876E4E59F94F}"/>
              </a:ext>
            </a:extLst>
          </p:cNvPr>
          <p:cNvCxnSpPr>
            <a:cxnSpLocks/>
          </p:cNvCxnSpPr>
          <p:nvPr/>
        </p:nvCxnSpPr>
        <p:spPr>
          <a:xfrm flipV="1">
            <a:off x="1946919" y="6155446"/>
            <a:ext cx="3004493" cy="23479"/>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C619690E-FD31-455A-B5DD-10E3401B5264}"/>
              </a:ext>
            </a:extLst>
          </p:cNvPr>
          <p:cNvGrpSpPr/>
          <p:nvPr/>
        </p:nvGrpSpPr>
        <p:grpSpPr>
          <a:xfrm>
            <a:off x="3211356" y="6082311"/>
            <a:ext cx="234000" cy="234000"/>
            <a:chOff x="-800778" y="3111163"/>
            <a:chExt cx="234000" cy="234000"/>
          </a:xfrm>
        </p:grpSpPr>
        <p:sp>
          <p:nvSpPr>
            <p:cNvPr id="129" name="Rectangle 128">
              <a:extLst>
                <a:ext uri="{FF2B5EF4-FFF2-40B4-BE49-F238E27FC236}">
                  <a16:creationId xmlns:a16="http://schemas.microsoft.com/office/drawing/2014/main" id="{E481E89E-8694-47D5-B547-D0497BBBF321}"/>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Rectangle 129">
              <a:extLst>
                <a:ext uri="{FF2B5EF4-FFF2-40B4-BE49-F238E27FC236}">
                  <a16:creationId xmlns:a16="http://schemas.microsoft.com/office/drawing/2014/main" id="{1197E8DC-00B2-450D-A63D-EC1A410FDF85}"/>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1" name="Rectangle 130">
              <a:extLst>
                <a:ext uri="{FF2B5EF4-FFF2-40B4-BE49-F238E27FC236}">
                  <a16:creationId xmlns:a16="http://schemas.microsoft.com/office/drawing/2014/main" id="{6DC75F53-1476-4E32-8EE3-C697095E2F8D}"/>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32" name="Group 131">
            <a:extLst>
              <a:ext uri="{FF2B5EF4-FFF2-40B4-BE49-F238E27FC236}">
                <a16:creationId xmlns:a16="http://schemas.microsoft.com/office/drawing/2014/main" id="{7062DFC5-D332-4007-B6C1-006723569E60}"/>
              </a:ext>
            </a:extLst>
          </p:cNvPr>
          <p:cNvGrpSpPr/>
          <p:nvPr/>
        </p:nvGrpSpPr>
        <p:grpSpPr>
          <a:xfrm>
            <a:off x="4835317" y="6039483"/>
            <a:ext cx="234000" cy="234000"/>
            <a:chOff x="-800778" y="3111163"/>
            <a:chExt cx="234000" cy="234000"/>
          </a:xfrm>
        </p:grpSpPr>
        <p:sp>
          <p:nvSpPr>
            <p:cNvPr id="133" name="Rectangle 132">
              <a:extLst>
                <a:ext uri="{FF2B5EF4-FFF2-40B4-BE49-F238E27FC236}">
                  <a16:creationId xmlns:a16="http://schemas.microsoft.com/office/drawing/2014/main" id="{9CA6793D-9C73-4A8A-AA15-FBFEA31E7127}"/>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Rectangle 133">
              <a:extLst>
                <a:ext uri="{FF2B5EF4-FFF2-40B4-BE49-F238E27FC236}">
                  <a16:creationId xmlns:a16="http://schemas.microsoft.com/office/drawing/2014/main" id="{8F33B6C3-EC89-4806-B6CC-D073156A5D31}"/>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5" name="Rectangle 134">
              <a:extLst>
                <a:ext uri="{FF2B5EF4-FFF2-40B4-BE49-F238E27FC236}">
                  <a16:creationId xmlns:a16="http://schemas.microsoft.com/office/drawing/2014/main" id="{D70B14DC-530A-4983-968E-88DEA407014D}"/>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36" name="Title 1">
            <a:extLst>
              <a:ext uri="{FF2B5EF4-FFF2-40B4-BE49-F238E27FC236}">
                <a16:creationId xmlns:a16="http://schemas.microsoft.com/office/drawing/2014/main" id="{8FCD30D9-1879-4B1C-A524-ECBA4C239368}"/>
              </a:ext>
            </a:extLst>
          </p:cNvPr>
          <p:cNvSpPr txBox="1">
            <a:spLocks/>
          </p:cNvSpPr>
          <p:nvPr/>
        </p:nvSpPr>
        <p:spPr>
          <a:xfrm>
            <a:off x="191808" y="629268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13  </a:t>
            </a:r>
            <a:r>
              <a:rPr lang="en-SG" sz="2000" dirty="0">
                <a:solidFill>
                  <a:schemeClr val="bg1"/>
                </a:solidFill>
                <a:latin typeface="Abstergo Sans Lite" panose="02000000000000000000" pitchFamily="2" charset="0"/>
              </a:rPr>
              <a:t>12</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Nov</a:t>
            </a:r>
            <a:endParaRPr lang="en-SG" sz="2800" dirty="0">
              <a:solidFill>
                <a:schemeClr val="bg1"/>
              </a:solidFill>
              <a:latin typeface="Abstergo Sans Lite" panose="02000000000000000000" pitchFamily="2" charset="0"/>
            </a:endParaRPr>
          </a:p>
        </p:txBody>
      </p:sp>
      <p:sp>
        <p:nvSpPr>
          <p:cNvPr id="137" name="Title 1">
            <a:extLst>
              <a:ext uri="{FF2B5EF4-FFF2-40B4-BE49-F238E27FC236}">
                <a16:creationId xmlns:a16="http://schemas.microsoft.com/office/drawing/2014/main" id="{90344F2B-C41C-4EB8-938B-F69E2890537A}"/>
              </a:ext>
            </a:extLst>
          </p:cNvPr>
          <p:cNvSpPr txBox="1">
            <a:spLocks/>
          </p:cNvSpPr>
          <p:nvPr/>
        </p:nvSpPr>
        <p:spPr>
          <a:xfrm>
            <a:off x="2544496" y="6297403"/>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14  </a:t>
            </a:r>
            <a:r>
              <a:rPr lang="en-SG" sz="2000" dirty="0">
                <a:solidFill>
                  <a:schemeClr val="bg1"/>
                </a:solidFill>
                <a:latin typeface="Abstergo Sans Lite" panose="02000000000000000000" pitchFamily="2" charset="0"/>
              </a:rPr>
              <a:t>19</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Nov</a:t>
            </a:r>
            <a:endParaRPr lang="en-SG" sz="2800" dirty="0">
              <a:solidFill>
                <a:schemeClr val="bg1"/>
              </a:solidFill>
              <a:latin typeface="Abstergo Sans Lite" panose="02000000000000000000" pitchFamily="2" charset="0"/>
            </a:endParaRPr>
          </a:p>
        </p:txBody>
      </p:sp>
      <p:sp>
        <p:nvSpPr>
          <p:cNvPr id="3" name="Flowchart: Alternate Process 2">
            <a:extLst>
              <a:ext uri="{FF2B5EF4-FFF2-40B4-BE49-F238E27FC236}">
                <a16:creationId xmlns:a16="http://schemas.microsoft.com/office/drawing/2014/main" id="{433153AC-7CBF-400B-915F-267B18AB231F}"/>
              </a:ext>
            </a:extLst>
          </p:cNvPr>
          <p:cNvSpPr/>
          <p:nvPr/>
        </p:nvSpPr>
        <p:spPr>
          <a:xfrm>
            <a:off x="215425" y="1985323"/>
            <a:ext cx="1474010" cy="869960"/>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800" dirty="0">
                <a:latin typeface="Abstergo Sans Lite" panose="02000000000000000000" pitchFamily="2" charset="0"/>
              </a:rPr>
              <a:t>Proposal Draft</a:t>
            </a:r>
          </a:p>
          <a:p>
            <a:pPr algn="ctr"/>
            <a:r>
              <a:rPr lang="en-SG" sz="800" dirty="0">
                <a:latin typeface="Abstergo Sans Lite" panose="02000000000000000000" pitchFamily="2" charset="0"/>
              </a:rPr>
              <a:t>Wiki Page </a:t>
            </a:r>
          </a:p>
          <a:p>
            <a:pPr algn="ctr"/>
            <a:r>
              <a:rPr lang="en-SG" sz="800" dirty="0">
                <a:latin typeface="Abstergo Sans Lite" panose="02000000000000000000" pitchFamily="2" charset="0"/>
              </a:rPr>
              <a:t>GitHub Repo</a:t>
            </a:r>
          </a:p>
          <a:p>
            <a:pPr algn="ctr"/>
            <a:r>
              <a:rPr lang="en-SG" sz="800" dirty="0">
                <a:latin typeface="Abstergo Sans Lite" panose="02000000000000000000" pitchFamily="2" charset="0"/>
              </a:rPr>
              <a:t>Software Installation</a:t>
            </a:r>
          </a:p>
          <a:p>
            <a:pPr algn="ctr"/>
            <a:r>
              <a:rPr lang="en-SG" sz="800" dirty="0">
                <a:latin typeface="Abstergo Sans Lite" panose="02000000000000000000" pitchFamily="2" charset="0"/>
              </a:rPr>
              <a:t>Resource Learning</a:t>
            </a:r>
          </a:p>
        </p:txBody>
      </p:sp>
      <p:sp>
        <p:nvSpPr>
          <p:cNvPr id="119" name="Flowchart: Alternate Process 118">
            <a:extLst>
              <a:ext uri="{FF2B5EF4-FFF2-40B4-BE49-F238E27FC236}">
                <a16:creationId xmlns:a16="http://schemas.microsoft.com/office/drawing/2014/main" id="{56FBD319-BFDF-4C0F-9E66-BF95A069D562}"/>
              </a:ext>
            </a:extLst>
          </p:cNvPr>
          <p:cNvSpPr/>
          <p:nvPr/>
        </p:nvSpPr>
        <p:spPr>
          <a:xfrm>
            <a:off x="2123337" y="1871185"/>
            <a:ext cx="1474010" cy="853474"/>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Proposal Draft</a:t>
            </a:r>
          </a:p>
          <a:p>
            <a:pPr algn="ctr"/>
            <a:r>
              <a:rPr lang="en-SG" sz="1000" dirty="0">
                <a:latin typeface="Abstergo Sans Lite" panose="02000000000000000000" pitchFamily="2" charset="0"/>
              </a:rPr>
              <a:t>Wiki Page </a:t>
            </a:r>
          </a:p>
          <a:p>
            <a:pPr algn="ctr"/>
            <a:r>
              <a:rPr lang="en-SG" sz="1000" dirty="0">
                <a:latin typeface="Abstergo Sans Lite" panose="02000000000000000000" pitchFamily="2" charset="0"/>
              </a:rPr>
              <a:t>GitHub Repo</a:t>
            </a:r>
          </a:p>
          <a:p>
            <a:pPr algn="ctr"/>
            <a:r>
              <a:rPr lang="en-SG" sz="1000" dirty="0">
                <a:latin typeface="Abstergo Sans Lite" panose="02000000000000000000" pitchFamily="2" charset="0"/>
              </a:rPr>
              <a:t>Software Installation</a:t>
            </a:r>
          </a:p>
          <a:p>
            <a:pPr algn="ctr"/>
            <a:r>
              <a:rPr lang="en-SG" sz="1000" dirty="0">
                <a:latin typeface="Abstergo Sans Lite" panose="02000000000000000000" pitchFamily="2" charset="0"/>
              </a:rPr>
              <a:t>Resource Learning</a:t>
            </a:r>
          </a:p>
        </p:txBody>
      </p:sp>
      <p:sp>
        <p:nvSpPr>
          <p:cNvPr id="120" name="Flowchart: Alternate Process 119">
            <a:extLst>
              <a:ext uri="{FF2B5EF4-FFF2-40B4-BE49-F238E27FC236}">
                <a16:creationId xmlns:a16="http://schemas.microsoft.com/office/drawing/2014/main" id="{46359B5A-72E5-479A-8107-94159020C692}"/>
              </a:ext>
            </a:extLst>
          </p:cNvPr>
          <p:cNvSpPr/>
          <p:nvPr/>
        </p:nvSpPr>
        <p:spPr>
          <a:xfrm>
            <a:off x="857553" y="659188"/>
            <a:ext cx="1980534" cy="308803"/>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latin typeface="Abstergo Sans Lite" panose="02000000000000000000" pitchFamily="2" charset="0"/>
              </a:rPr>
              <a:t>20</a:t>
            </a:r>
            <a:r>
              <a:rPr lang="en-SG" sz="1050" b="1" i="1" baseline="30000" dirty="0">
                <a:latin typeface="Abstergo Sans Lite" panose="02000000000000000000" pitchFamily="2" charset="0"/>
              </a:rPr>
              <a:t>th</a:t>
            </a:r>
            <a:r>
              <a:rPr lang="en-SG" sz="1050" b="1" i="1" dirty="0">
                <a:latin typeface="Abstergo Sans Lite" panose="02000000000000000000" pitchFamily="2" charset="0"/>
              </a:rPr>
              <a:t> Jun *Proposal Submission*</a:t>
            </a:r>
          </a:p>
        </p:txBody>
      </p:sp>
      <p:sp>
        <p:nvSpPr>
          <p:cNvPr id="122" name="Flowchart: Alternate Process 121">
            <a:extLst>
              <a:ext uri="{FF2B5EF4-FFF2-40B4-BE49-F238E27FC236}">
                <a16:creationId xmlns:a16="http://schemas.microsoft.com/office/drawing/2014/main" id="{9B8E1971-0060-4636-B3E7-989705AA68EF}"/>
              </a:ext>
            </a:extLst>
          </p:cNvPr>
          <p:cNvSpPr/>
          <p:nvPr/>
        </p:nvSpPr>
        <p:spPr>
          <a:xfrm>
            <a:off x="8846063" y="655483"/>
            <a:ext cx="2112495" cy="321232"/>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latin typeface="Abstergo Sans Lite" panose="02000000000000000000" pitchFamily="2" charset="0"/>
              </a:rPr>
              <a:t>16</a:t>
            </a:r>
            <a:r>
              <a:rPr lang="en-SG" sz="1050" b="1" i="1" baseline="30000" dirty="0">
                <a:latin typeface="Abstergo Sans Lite" panose="02000000000000000000" pitchFamily="2" charset="0"/>
              </a:rPr>
              <a:t>th</a:t>
            </a:r>
            <a:r>
              <a:rPr lang="en-SG" sz="1050" b="1" i="1" dirty="0">
                <a:latin typeface="Abstergo Sans Lite" panose="02000000000000000000" pitchFamily="2" charset="0"/>
              </a:rPr>
              <a:t> to 21</a:t>
            </a:r>
            <a:r>
              <a:rPr lang="en-SG" sz="1050" b="1" i="1" baseline="30000" dirty="0">
                <a:latin typeface="Abstergo Sans Lite" panose="02000000000000000000" pitchFamily="2" charset="0"/>
              </a:rPr>
              <a:t>th</a:t>
            </a:r>
            <a:r>
              <a:rPr lang="en-SG" sz="1050" b="1" i="1" dirty="0">
                <a:latin typeface="Abstergo Sans Lite" panose="02000000000000000000" pitchFamily="2" charset="0"/>
              </a:rPr>
              <a:t> Aug *Acceptance*</a:t>
            </a:r>
          </a:p>
        </p:txBody>
      </p:sp>
      <p:sp>
        <p:nvSpPr>
          <p:cNvPr id="142" name="Flowchart: Alternate Process 141">
            <a:extLst>
              <a:ext uri="{FF2B5EF4-FFF2-40B4-BE49-F238E27FC236}">
                <a16:creationId xmlns:a16="http://schemas.microsoft.com/office/drawing/2014/main" id="{BAB6D22F-E959-4B1B-A423-3D742C7DC9FF}"/>
              </a:ext>
            </a:extLst>
          </p:cNvPr>
          <p:cNvSpPr/>
          <p:nvPr/>
        </p:nvSpPr>
        <p:spPr>
          <a:xfrm>
            <a:off x="4272319" y="5352717"/>
            <a:ext cx="1352140" cy="487321"/>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latin typeface="Abstergo Sans Lite" panose="02000000000000000000" pitchFamily="2" charset="0"/>
              </a:rPr>
              <a:t>27</a:t>
            </a:r>
            <a:r>
              <a:rPr lang="en-SG" sz="1050" b="1" i="1" baseline="30000" dirty="0">
                <a:latin typeface="Abstergo Sans Lite" panose="02000000000000000000" pitchFamily="2" charset="0"/>
              </a:rPr>
              <a:t>th</a:t>
            </a:r>
            <a:r>
              <a:rPr lang="en-SG" sz="1050" b="1" i="1" dirty="0">
                <a:latin typeface="Abstergo Sans Lite" panose="02000000000000000000" pitchFamily="2" charset="0"/>
              </a:rPr>
              <a:t> Nov </a:t>
            </a:r>
          </a:p>
          <a:p>
            <a:pPr algn="ctr"/>
            <a:r>
              <a:rPr lang="en-SG" sz="1050" b="1" i="1" dirty="0">
                <a:latin typeface="Abstergo Sans Lite" panose="02000000000000000000" pitchFamily="2" charset="0"/>
              </a:rPr>
              <a:t>*Finals Presentation*</a:t>
            </a:r>
          </a:p>
        </p:txBody>
      </p:sp>
      <p:sp>
        <p:nvSpPr>
          <p:cNvPr id="85" name="Flowchart: Alternate Process 84">
            <a:extLst>
              <a:ext uri="{FF2B5EF4-FFF2-40B4-BE49-F238E27FC236}">
                <a16:creationId xmlns:a16="http://schemas.microsoft.com/office/drawing/2014/main" id="{7EE6F268-27F0-4E43-B0D0-D04D2C52770B}"/>
              </a:ext>
            </a:extLst>
          </p:cNvPr>
          <p:cNvSpPr/>
          <p:nvPr/>
        </p:nvSpPr>
        <p:spPr>
          <a:xfrm>
            <a:off x="8024835" y="1865682"/>
            <a:ext cx="1889202" cy="1032994"/>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Custom RPC environment</a:t>
            </a:r>
          </a:p>
          <a:p>
            <a:pPr algn="ctr"/>
            <a:r>
              <a:rPr lang="en-SG" sz="1000" dirty="0">
                <a:latin typeface="Abstergo Sans Lite" panose="02000000000000000000" pitchFamily="2" charset="0"/>
              </a:rPr>
              <a:t>Peer 2 Peer testing over school network</a:t>
            </a:r>
          </a:p>
          <a:p>
            <a:pPr algn="ctr"/>
            <a:r>
              <a:rPr lang="en-SG" sz="1000" dirty="0">
                <a:latin typeface="Abstergo Sans Lite" panose="02000000000000000000" pitchFamily="2" charset="0"/>
              </a:rPr>
              <a:t>Database setup and establish connection to store Ethereum transactions</a:t>
            </a:r>
          </a:p>
        </p:txBody>
      </p:sp>
      <p:sp>
        <p:nvSpPr>
          <p:cNvPr id="86" name="Flowchart: Alternate Process 85">
            <a:extLst>
              <a:ext uri="{FF2B5EF4-FFF2-40B4-BE49-F238E27FC236}">
                <a16:creationId xmlns:a16="http://schemas.microsoft.com/office/drawing/2014/main" id="{0E11E3A3-0E28-438E-AA34-F1D76998DF3E}"/>
              </a:ext>
            </a:extLst>
          </p:cNvPr>
          <p:cNvSpPr/>
          <p:nvPr/>
        </p:nvSpPr>
        <p:spPr>
          <a:xfrm>
            <a:off x="10543771" y="3985161"/>
            <a:ext cx="1551212" cy="952621"/>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Implementation of biometrics APIs (facial recognition)</a:t>
            </a:r>
          </a:p>
          <a:p>
            <a:pPr algn="ctr"/>
            <a:r>
              <a:rPr lang="en-SG" sz="1000" dirty="0">
                <a:latin typeface="Abstergo Sans Lite" panose="02000000000000000000" pitchFamily="2" charset="0"/>
              </a:rPr>
              <a:t>Start on react native applications</a:t>
            </a:r>
          </a:p>
        </p:txBody>
      </p:sp>
      <p:sp>
        <p:nvSpPr>
          <p:cNvPr id="87" name="Flowchart: Alternate Process 86">
            <a:extLst>
              <a:ext uri="{FF2B5EF4-FFF2-40B4-BE49-F238E27FC236}">
                <a16:creationId xmlns:a16="http://schemas.microsoft.com/office/drawing/2014/main" id="{9C91AB76-0725-451B-AC91-BD391CE93EA4}"/>
              </a:ext>
            </a:extLst>
          </p:cNvPr>
          <p:cNvSpPr/>
          <p:nvPr/>
        </p:nvSpPr>
        <p:spPr>
          <a:xfrm>
            <a:off x="10555503" y="1797732"/>
            <a:ext cx="1551213" cy="1240750"/>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Custom RPC environment</a:t>
            </a:r>
          </a:p>
          <a:p>
            <a:pPr algn="ctr"/>
            <a:r>
              <a:rPr lang="en-SG" sz="1000" dirty="0">
                <a:latin typeface="Abstergo Sans Lite" panose="02000000000000000000" pitchFamily="2" charset="0"/>
              </a:rPr>
              <a:t>Peer 2 Peer testing over school network</a:t>
            </a:r>
          </a:p>
          <a:p>
            <a:pPr algn="ctr"/>
            <a:r>
              <a:rPr lang="en-SG" sz="1000" dirty="0">
                <a:latin typeface="Abstergo Sans Lite" panose="02000000000000000000" pitchFamily="2" charset="0"/>
              </a:rPr>
              <a:t>Database setup and establish connection to store Ethereum transactions</a:t>
            </a:r>
          </a:p>
        </p:txBody>
      </p:sp>
      <p:sp>
        <p:nvSpPr>
          <p:cNvPr id="88" name="Flowchart: Alternate Process 87">
            <a:extLst>
              <a:ext uri="{FF2B5EF4-FFF2-40B4-BE49-F238E27FC236}">
                <a16:creationId xmlns:a16="http://schemas.microsoft.com/office/drawing/2014/main" id="{3B4FDEFF-F0A3-4601-9DEF-5F1B6D5B1A5C}"/>
              </a:ext>
            </a:extLst>
          </p:cNvPr>
          <p:cNvSpPr/>
          <p:nvPr/>
        </p:nvSpPr>
        <p:spPr>
          <a:xfrm>
            <a:off x="6029814" y="1876554"/>
            <a:ext cx="1727032" cy="580642"/>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W3 JavaScript development</a:t>
            </a:r>
          </a:p>
          <a:p>
            <a:pPr algn="ctr"/>
            <a:r>
              <a:rPr lang="en-SG" sz="1000" dirty="0">
                <a:latin typeface="Abstergo Sans Lite" panose="02000000000000000000" pitchFamily="2" charset="0"/>
              </a:rPr>
              <a:t>Metamask Integration</a:t>
            </a:r>
          </a:p>
        </p:txBody>
      </p:sp>
      <p:sp>
        <p:nvSpPr>
          <p:cNvPr id="90" name="Flowchart: Alternate Process 89">
            <a:extLst>
              <a:ext uri="{FF2B5EF4-FFF2-40B4-BE49-F238E27FC236}">
                <a16:creationId xmlns:a16="http://schemas.microsoft.com/office/drawing/2014/main" id="{EBD85F9F-3084-43E0-BF11-D53A4F16540D}"/>
              </a:ext>
            </a:extLst>
          </p:cNvPr>
          <p:cNvSpPr/>
          <p:nvPr/>
        </p:nvSpPr>
        <p:spPr>
          <a:xfrm>
            <a:off x="8344772" y="3983786"/>
            <a:ext cx="1984310" cy="686104"/>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Implementation of biometrics APIs (Facial Recognition)</a:t>
            </a:r>
          </a:p>
          <a:p>
            <a:pPr algn="ctr"/>
            <a:r>
              <a:rPr lang="en-SG" sz="1000" dirty="0">
                <a:latin typeface="Abstergo Sans Lite" panose="02000000000000000000" pitchFamily="2" charset="0"/>
              </a:rPr>
              <a:t>Start on react native applications</a:t>
            </a:r>
          </a:p>
        </p:txBody>
      </p:sp>
      <p:sp>
        <p:nvSpPr>
          <p:cNvPr id="92" name="Flowchart: Alternate Process 91">
            <a:extLst>
              <a:ext uri="{FF2B5EF4-FFF2-40B4-BE49-F238E27FC236}">
                <a16:creationId xmlns:a16="http://schemas.microsoft.com/office/drawing/2014/main" id="{C86C7168-BE31-46F1-8448-61466C6CA81E}"/>
              </a:ext>
            </a:extLst>
          </p:cNvPr>
          <p:cNvSpPr/>
          <p:nvPr/>
        </p:nvSpPr>
        <p:spPr>
          <a:xfrm>
            <a:off x="2185361" y="4006456"/>
            <a:ext cx="1942835" cy="692821"/>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Continue work on react native applications</a:t>
            </a:r>
          </a:p>
          <a:p>
            <a:pPr algn="ctr"/>
            <a:r>
              <a:rPr lang="en-SG" sz="1000" dirty="0">
                <a:latin typeface="Abstergo Sans Lite" panose="02000000000000000000" pitchFamily="2" charset="0"/>
              </a:rPr>
              <a:t>Educational aspects of application</a:t>
            </a:r>
          </a:p>
        </p:txBody>
      </p:sp>
      <p:sp>
        <p:nvSpPr>
          <p:cNvPr id="94" name="Flowchart: Alternate Process 93">
            <a:extLst>
              <a:ext uri="{FF2B5EF4-FFF2-40B4-BE49-F238E27FC236}">
                <a16:creationId xmlns:a16="http://schemas.microsoft.com/office/drawing/2014/main" id="{80A8376A-E603-4D33-A929-0202A1CC4667}"/>
              </a:ext>
            </a:extLst>
          </p:cNvPr>
          <p:cNvSpPr/>
          <p:nvPr/>
        </p:nvSpPr>
        <p:spPr>
          <a:xfrm>
            <a:off x="168571" y="3496815"/>
            <a:ext cx="1567719" cy="1002791"/>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Continue work on react native applications</a:t>
            </a:r>
          </a:p>
          <a:p>
            <a:pPr algn="ctr"/>
            <a:r>
              <a:rPr lang="en-SG" sz="1000" dirty="0">
                <a:latin typeface="Abstergo Sans Lite" panose="02000000000000000000" pitchFamily="2" charset="0"/>
              </a:rPr>
              <a:t>Educational aspects of application</a:t>
            </a:r>
          </a:p>
          <a:p>
            <a:pPr algn="ctr"/>
            <a:r>
              <a:rPr lang="en-SG" sz="1000" dirty="0">
                <a:latin typeface="Abstergo Sans Lite" panose="02000000000000000000" pitchFamily="2" charset="0"/>
              </a:rPr>
              <a:t>Standardize UI</a:t>
            </a:r>
          </a:p>
          <a:p>
            <a:pPr algn="ctr"/>
            <a:r>
              <a:rPr lang="en-SG" sz="1000" dirty="0">
                <a:latin typeface="Abstergo Sans Lite" panose="02000000000000000000" pitchFamily="2" charset="0"/>
              </a:rPr>
              <a:t>Testing/Buffer</a:t>
            </a:r>
          </a:p>
        </p:txBody>
      </p:sp>
      <p:sp>
        <p:nvSpPr>
          <p:cNvPr id="95" name="Flowchart: Alternate Process 94">
            <a:extLst>
              <a:ext uri="{FF2B5EF4-FFF2-40B4-BE49-F238E27FC236}">
                <a16:creationId xmlns:a16="http://schemas.microsoft.com/office/drawing/2014/main" id="{D6E7401F-516A-4E05-9077-DC0E7626D41A}"/>
              </a:ext>
            </a:extLst>
          </p:cNvPr>
          <p:cNvSpPr/>
          <p:nvPr/>
        </p:nvSpPr>
        <p:spPr>
          <a:xfrm>
            <a:off x="6131718" y="3976989"/>
            <a:ext cx="2050061" cy="6985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Ethereum backend for KYC verification</a:t>
            </a:r>
          </a:p>
          <a:p>
            <a:pPr algn="ctr"/>
            <a:r>
              <a:rPr lang="en-SG" sz="1000" dirty="0">
                <a:latin typeface="Abstergo Sans Lite" panose="02000000000000000000" pitchFamily="2" charset="0"/>
              </a:rPr>
              <a:t>Continue on react native applications</a:t>
            </a:r>
          </a:p>
        </p:txBody>
      </p:sp>
      <p:sp>
        <p:nvSpPr>
          <p:cNvPr id="96" name="Flowchart: Alternate Process 95">
            <a:extLst>
              <a:ext uri="{FF2B5EF4-FFF2-40B4-BE49-F238E27FC236}">
                <a16:creationId xmlns:a16="http://schemas.microsoft.com/office/drawing/2014/main" id="{B4444A49-2AB4-408A-B15F-1926844B72B1}"/>
              </a:ext>
            </a:extLst>
          </p:cNvPr>
          <p:cNvSpPr/>
          <p:nvPr/>
        </p:nvSpPr>
        <p:spPr>
          <a:xfrm>
            <a:off x="4342885" y="3976990"/>
            <a:ext cx="1625840" cy="698584"/>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Ethereum backend for KYC verification</a:t>
            </a:r>
          </a:p>
          <a:p>
            <a:pPr algn="ctr"/>
            <a:r>
              <a:rPr lang="en-SG" sz="1000" dirty="0">
                <a:latin typeface="Abstergo Sans Lite" panose="02000000000000000000" pitchFamily="2" charset="0"/>
              </a:rPr>
              <a:t>Continue on react native applications</a:t>
            </a:r>
          </a:p>
        </p:txBody>
      </p:sp>
      <p:sp>
        <p:nvSpPr>
          <p:cNvPr id="118" name="Flowchart: Alternate Process 117">
            <a:extLst>
              <a:ext uri="{FF2B5EF4-FFF2-40B4-BE49-F238E27FC236}">
                <a16:creationId xmlns:a16="http://schemas.microsoft.com/office/drawing/2014/main" id="{88A3EB69-05B7-4A3F-8B9A-62DA3EEA62EA}"/>
              </a:ext>
            </a:extLst>
          </p:cNvPr>
          <p:cNvSpPr/>
          <p:nvPr/>
        </p:nvSpPr>
        <p:spPr>
          <a:xfrm>
            <a:off x="3866276" y="1885158"/>
            <a:ext cx="1895549" cy="580642"/>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W3 JavaScript development</a:t>
            </a:r>
          </a:p>
          <a:p>
            <a:pPr algn="ctr"/>
            <a:r>
              <a:rPr lang="en-SG" sz="1000" dirty="0">
                <a:latin typeface="Abstergo Sans Lite" panose="02000000000000000000" pitchFamily="2" charset="0"/>
              </a:rPr>
              <a:t>Metamask Integration</a:t>
            </a:r>
          </a:p>
        </p:txBody>
      </p:sp>
      <p:grpSp>
        <p:nvGrpSpPr>
          <p:cNvPr id="145" name="Group 144">
            <a:extLst>
              <a:ext uri="{FF2B5EF4-FFF2-40B4-BE49-F238E27FC236}">
                <a16:creationId xmlns:a16="http://schemas.microsoft.com/office/drawing/2014/main" id="{C9421C1E-D913-419D-98B9-BC5882CD8206}"/>
              </a:ext>
            </a:extLst>
          </p:cNvPr>
          <p:cNvGrpSpPr/>
          <p:nvPr/>
        </p:nvGrpSpPr>
        <p:grpSpPr>
          <a:xfrm>
            <a:off x="1801138" y="3660698"/>
            <a:ext cx="220792" cy="228320"/>
            <a:chOff x="-800778" y="3111163"/>
            <a:chExt cx="234000" cy="234000"/>
          </a:xfrm>
        </p:grpSpPr>
        <p:sp>
          <p:nvSpPr>
            <p:cNvPr id="146" name="Rectangle 145">
              <a:extLst>
                <a:ext uri="{FF2B5EF4-FFF2-40B4-BE49-F238E27FC236}">
                  <a16:creationId xmlns:a16="http://schemas.microsoft.com/office/drawing/2014/main" id="{0163FD44-841E-43AF-BFE9-DFFBA0E6BABE}"/>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Rectangle 146">
              <a:extLst>
                <a:ext uri="{FF2B5EF4-FFF2-40B4-BE49-F238E27FC236}">
                  <a16:creationId xmlns:a16="http://schemas.microsoft.com/office/drawing/2014/main" id="{3B916486-D92D-4DCA-B871-C6812AC28A53}"/>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48" name="Rectangle 147">
              <a:extLst>
                <a:ext uri="{FF2B5EF4-FFF2-40B4-BE49-F238E27FC236}">
                  <a16:creationId xmlns:a16="http://schemas.microsoft.com/office/drawing/2014/main" id="{7CB2AD7B-23B6-4EF2-A1C8-E1A698FD025C}"/>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49" name="Group 148">
            <a:extLst>
              <a:ext uri="{FF2B5EF4-FFF2-40B4-BE49-F238E27FC236}">
                <a16:creationId xmlns:a16="http://schemas.microsoft.com/office/drawing/2014/main" id="{4912792E-8769-4FB3-9854-254CBECCDFEF}"/>
              </a:ext>
            </a:extLst>
          </p:cNvPr>
          <p:cNvGrpSpPr/>
          <p:nvPr/>
        </p:nvGrpSpPr>
        <p:grpSpPr>
          <a:xfrm>
            <a:off x="1821396" y="6071351"/>
            <a:ext cx="234000" cy="234000"/>
            <a:chOff x="-800778" y="3111163"/>
            <a:chExt cx="234000" cy="234000"/>
          </a:xfrm>
        </p:grpSpPr>
        <p:sp>
          <p:nvSpPr>
            <p:cNvPr id="150" name="Rectangle 149">
              <a:extLst>
                <a:ext uri="{FF2B5EF4-FFF2-40B4-BE49-F238E27FC236}">
                  <a16:creationId xmlns:a16="http://schemas.microsoft.com/office/drawing/2014/main" id="{97150B10-B12F-4C63-A05C-3635B7BA5B9F}"/>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Rectangle 150">
              <a:extLst>
                <a:ext uri="{FF2B5EF4-FFF2-40B4-BE49-F238E27FC236}">
                  <a16:creationId xmlns:a16="http://schemas.microsoft.com/office/drawing/2014/main" id="{EB20F6B1-4A34-49A6-B3AD-72985F558A1A}"/>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52" name="Rectangle 151">
              <a:extLst>
                <a:ext uri="{FF2B5EF4-FFF2-40B4-BE49-F238E27FC236}">
                  <a16:creationId xmlns:a16="http://schemas.microsoft.com/office/drawing/2014/main" id="{18CE5081-DAF5-47D3-9610-6D8AFC890AB3}"/>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3" name="Flowchart: Alternate Process 152">
            <a:extLst>
              <a:ext uri="{FF2B5EF4-FFF2-40B4-BE49-F238E27FC236}">
                <a16:creationId xmlns:a16="http://schemas.microsoft.com/office/drawing/2014/main" id="{503C8A3A-56FD-4982-8E53-669C0BFF5617}"/>
              </a:ext>
            </a:extLst>
          </p:cNvPr>
          <p:cNvSpPr/>
          <p:nvPr/>
        </p:nvSpPr>
        <p:spPr>
          <a:xfrm>
            <a:off x="168571" y="5466892"/>
            <a:ext cx="1567719" cy="784320"/>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Poster Submission</a:t>
            </a:r>
          </a:p>
          <a:p>
            <a:pPr algn="ctr"/>
            <a:r>
              <a:rPr lang="en-SG" sz="1000" dirty="0">
                <a:latin typeface="Abstergo Sans Lite" panose="02000000000000000000" pitchFamily="2" charset="0"/>
              </a:rPr>
              <a:t>Testing/Buffer</a:t>
            </a:r>
          </a:p>
          <a:p>
            <a:pPr algn="ctr"/>
            <a:r>
              <a:rPr lang="en-SG" sz="1000" dirty="0">
                <a:latin typeface="Abstergo Sans Lite" panose="02000000000000000000" pitchFamily="2" charset="0"/>
              </a:rPr>
              <a:t>Preparation for submission</a:t>
            </a:r>
          </a:p>
          <a:p>
            <a:pPr algn="ctr"/>
            <a:r>
              <a:rPr lang="en-SG" sz="1000" dirty="0">
                <a:latin typeface="Abstergo Sans Lite" panose="02000000000000000000" pitchFamily="2" charset="0"/>
              </a:rPr>
              <a:t>Trial Demo</a:t>
            </a:r>
          </a:p>
        </p:txBody>
      </p:sp>
      <p:sp>
        <p:nvSpPr>
          <p:cNvPr id="154" name="Flowchart: Alternate Process 153">
            <a:extLst>
              <a:ext uri="{FF2B5EF4-FFF2-40B4-BE49-F238E27FC236}">
                <a16:creationId xmlns:a16="http://schemas.microsoft.com/office/drawing/2014/main" id="{04D155DC-6239-4494-9FF2-2C5759327D56}"/>
              </a:ext>
            </a:extLst>
          </p:cNvPr>
          <p:cNvSpPr/>
          <p:nvPr/>
        </p:nvSpPr>
        <p:spPr>
          <a:xfrm>
            <a:off x="2552596" y="5503076"/>
            <a:ext cx="1495668" cy="483589"/>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Final adjustment</a:t>
            </a:r>
          </a:p>
          <a:p>
            <a:pPr algn="ctr"/>
            <a:r>
              <a:rPr lang="en-SG" sz="1000" dirty="0">
                <a:latin typeface="Abstergo Sans Lite" panose="02000000000000000000" pitchFamily="2" charset="0"/>
              </a:rPr>
              <a:t>Preparation for live demo</a:t>
            </a:r>
          </a:p>
        </p:txBody>
      </p:sp>
      <p:cxnSp>
        <p:nvCxnSpPr>
          <p:cNvPr id="156" name="Straight Connector 155">
            <a:extLst>
              <a:ext uri="{FF2B5EF4-FFF2-40B4-BE49-F238E27FC236}">
                <a16:creationId xmlns:a16="http://schemas.microsoft.com/office/drawing/2014/main" id="{2BF03CC0-2DF3-4EF6-800A-A8A97973C291}"/>
              </a:ext>
            </a:extLst>
          </p:cNvPr>
          <p:cNvCxnSpPr>
            <a:cxnSpLocks/>
            <a:stCxn id="120" idx="2"/>
          </p:cNvCxnSpPr>
          <p:nvPr/>
        </p:nvCxnSpPr>
        <p:spPr>
          <a:xfrm>
            <a:off x="1847820" y="967991"/>
            <a:ext cx="8453" cy="664279"/>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F155ADF-A5C7-4F0B-9F3A-591E262F7615}"/>
              </a:ext>
            </a:extLst>
          </p:cNvPr>
          <p:cNvCxnSpPr>
            <a:cxnSpLocks/>
            <a:stCxn id="122" idx="2"/>
          </p:cNvCxnSpPr>
          <p:nvPr/>
        </p:nvCxnSpPr>
        <p:spPr>
          <a:xfrm flipH="1">
            <a:off x="9896380" y="976715"/>
            <a:ext cx="5931" cy="654711"/>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CDAA9CE-96D7-41DB-A8CA-057EDB4C1D05}"/>
              </a:ext>
            </a:extLst>
          </p:cNvPr>
          <p:cNvCxnSpPr>
            <a:cxnSpLocks/>
            <a:stCxn id="142" idx="2"/>
          </p:cNvCxnSpPr>
          <p:nvPr/>
        </p:nvCxnSpPr>
        <p:spPr>
          <a:xfrm>
            <a:off x="4948389" y="5840038"/>
            <a:ext cx="0" cy="140361"/>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23" name="Flowchart: Alternate Process 122">
            <a:extLst>
              <a:ext uri="{FF2B5EF4-FFF2-40B4-BE49-F238E27FC236}">
                <a16:creationId xmlns:a16="http://schemas.microsoft.com/office/drawing/2014/main" id="{80F6C928-DF4A-4003-8F8A-FFD017E8CFC7}"/>
              </a:ext>
            </a:extLst>
          </p:cNvPr>
          <p:cNvSpPr/>
          <p:nvPr/>
        </p:nvSpPr>
        <p:spPr>
          <a:xfrm>
            <a:off x="2221356" y="2946505"/>
            <a:ext cx="1254535" cy="294612"/>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latin typeface="Abstergo Sans Lite" panose="02000000000000000000" pitchFamily="2" charset="0"/>
              </a:rPr>
              <a:t>29</a:t>
            </a:r>
            <a:r>
              <a:rPr lang="en-SG" sz="1050" b="1" i="1" baseline="30000" dirty="0">
                <a:latin typeface="Abstergo Sans Lite" panose="02000000000000000000" pitchFamily="2" charset="0"/>
              </a:rPr>
              <a:t>th</a:t>
            </a:r>
            <a:r>
              <a:rPr lang="en-SG" sz="1050" b="1" i="1" dirty="0">
                <a:latin typeface="Abstergo Sans Lite" panose="02000000000000000000" pitchFamily="2" charset="0"/>
              </a:rPr>
              <a:t> Oct  *Poster*</a:t>
            </a:r>
          </a:p>
        </p:txBody>
      </p:sp>
      <p:sp>
        <p:nvSpPr>
          <p:cNvPr id="101" name="Flowchart: Alternate Process 100">
            <a:extLst>
              <a:ext uri="{FF2B5EF4-FFF2-40B4-BE49-F238E27FC236}">
                <a16:creationId xmlns:a16="http://schemas.microsoft.com/office/drawing/2014/main" id="{7A04361B-B3D6-4D31-8087-8D432CAA71B0}"/>
              </a:ext>
            </a:extLst>
          </p:cNvPr>
          <p:cNvSpPr/>
          <p:nvPr/>
        </p:nvSpPr>
        <p:spPr>
          <a:xfrm>
            <a:off x="377679" y="1899628"/>
            <a:ext cx="1119188" cy="195081"/>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latin typeface="Abstergo Sans Lite" panose="02000000000000000000" pitchFamily="2" charset="0"/>
              </a:rPr>
              <a:t>NON-TECHNICAL</a:t>
            </a:r>
          </a:p>
        </p:txBody>
      </p:sp>
    </p:spTree>
    <p:extLst>
      <p:ext uri="{BB962C8B-B14F-4D97-AF65-F5344CB8AC3E}">
        <p14:creationId xmlns:p14="http://schemas.microsoft.com/office/powerpoint/2010/main" val="162705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8" name="Flowchart: Alternate Process 227">
            <a:extLst>
              <a:ext uri="{FF2B5EF4-FFF2-40B4-BE49-F238E27FC236}">
                <a16:creationId xmlns:a16="http://schemas.microsoft.com/office/drawing/2014/main" id="{A5E0A840-A46F-49BF-8C99-45228F76CA6B}"/>
              </a:ext>
            </a:extLst>
          </p:cNvPr>
          <p:cNvSpPr/>
          <p:nvPr/>
        </p:nvSpPr>
        <p:spPr>
          <a:xfrm>
            <a:off x="5970014" y="3318381"/>
            <a:ext cx="1772735" cy="455005"/>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Central Authentication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KYC Authentication</a:t>
            </a:r>
          </a:p>
        </p:txBody>
      </p:sp>
      <p:cxnSp>
        <p:nvCxnSpPr>
          <p:cNvPr id="6" name="Straight Connector 5">
            <a:extLst>
              <a:ext uri="{FF2B5EF4-FFF2-40B4-BE49-F238E27FC236}">
                <a16:creationId xmlns:a16="http://schemas.microsoft.com/office/drawing/2014/main" id="{6803C32D-F7FE-4D49-8E87-D8BE39F2B643}"/>
              </a:ext>
            </a:extLst>
          </p:cNvPr>
          <p:cNvCxnSpPr>
            <a:cxnSpLocks/>
          </p:cNvCxnSpPr>
          <p:nvPr/>
        </p:nvCxnSpPr>
        <p:spPr>
          <a:xfrm>
            <a:off x="905763" y="1632273"/>
            <a:ext cx="10152762" cy="38221"/>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26806CF-7AB6-47E3-B492-1120D6B4EDA8}"/>
              </a:ext>
            </a:extLst>
          </p:cNvPr>
          <p:cNvSpPr/>
          <p:nvPr/>
        </p:nvSpPr>
        <p:spPr>
          <a:xfrm rot="2700000">
            <a:off x="815763" y="1542272"/>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14" name="Rectangle 13">
            <a:extLst>
              <a:ext uri="{FF2B5EF4-FFF2-40B4-BE49-F238E27FC236}">
                <a16:creationId xmlns:a16="http://schemas.microsoft.com/office/drawing/2014/main" id="{5E3655D8-B924-4552-AB72-622FA1DC5980}"/>
              </a:ext>
            </a:extLst>
          </p:cNvPr>
          <p:cNvSpPr/>
          <p:nvPr/>
        </p:nvSpPr>
        <p:spPr>
          <a:xfrm rot="2675035">
            <a:off x="860687" y="1587820"/>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19" name="Rectangle 18">
            <a:extLst>
              <a:ext uri="{FF2B5EF4-FFF2-40B4-BE49-F238E27FC236}">
                <a16:creationId xmlns:a16="http://schemas.microsoft.com/office/drawing/2014/main" id="{D006A274-6659-4287-B14A-A4E556F3CE01}"/>
              </a:ext>
            </a:extLst>
          </p:cNvPr>
          <p:cNvSpPr/>
          <p:nvPr/>
        </p:nvSpPr>
        <p:spPr>
          <a:xfrm rot="2737407">
            <a:off x="10970654" y="1578969"/>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20" name="Rectangle 19">
            <a:extLst>
              <a:ext uri="{FF2B5EF4-FFF2-40B4-BE49-F238E27FC236}">
                <a16:creationId xmlns:a16="http://schemas.microsoft.com/office/drawing/2014/main" id="{2D78E5C2-4E77-4640-B9E1-DB64CA7DA9EC}"/>
              </a:ext>
            </a:extLst>
          </p:cNvPr>
          <p:cNvSpPr/>
          <p:nvPr/>
        </p:nvSpPr>
        <p:spPr>
          <a:xfrm rot="2742055">
            <a:off x="11024597" y="1617316"/>
            <a:ext cx="88900" cy="99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cxnSp>
        <p:nvCxnSpPr>
          <p:cNvPr id="21" name="Straight Connector 20">
            <a:extLst>
              <a:ext uri="{FF2B5EF4-FFF2-40B4-BE49-F238E27FC236}">
                <a16:creationId xmlns:a16="http://schemas.microsoft.com/office/drawing/2014/main" id="{AC792445-E615-40D6-8ED1-D0008355770E}"/>
              </a:ext>
            </a:extLst>
          </p:cNvPr>
          <p:cNvCxnSpPr>
            <a:cxnSpLocks/>
          </p:cNvCxnSpPr>
          <p:nvPr/>
        </p:nvCxnSpPr>
        <p:spPr>
          <a:xfrm>
            <a:off x="599872" y="569611"/>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887DDA02-88B9-4548-905C-83B45E788AE7}"/>
              </a:ext>
            </a:extLst>
          </p:cNvPr>
          <p:cNvSpPr txBox="1">
            <a:spLocks/>
          </p:cNvSpPr>
          <p:nvPr/>
        </p:nvSpPr>
        <p:spPr>
          <a:xfrm>
            <a:off x="-519654" y="70609"/>
            <a:ext cx="3214579" cy="571365"/>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dirty="0">
                <a:solidFill>
                  <a:schemeClr val="bg1"/>
                </a:solidFill>
                <a:latin typeface="Abstergo Sans Lite" panose="02000000000000000000" pitchFamily="2" charset="0"/>
              </a:rPr>
              <a:t>TIMELINE</a:t>
            </a:r>
            <a:endParaRPr lang="en-SG" sz="11500" dirty="0">
              <a:solidFill>
                <a:schemeClr val="bg1"/>
              </a:solidFill>
              <a:latin typeface="Abstergo Sans Lite" panose="02000000000000000000" pitchFamily="2" charset="0"/>
            </a:endParaRPr>
          </a:p>
        </p:txBody>
      </p:sp>
      <p:grpSp>
        <p:nvGrpSpPr>
          <p:cNvPr id="1025" name="Group 1024">
            <a:extLst>
              <a:ext uri="{FF2B5EF4-FFF2-40B4-BE49-F238E27FC236}">
                <a16:creationId xmlns:a16="http://schemas.microsoft.com/office/drawing/2014/main" id="{8DF1F650-F270-47C4-88A9-BA7BECFA0F36}"/>
              </a:ext>
            </a:extLst>
          </p:cNvPr>
          <p:cNvGrpSpPr/>
          <p:nvPr/>
        </p:nvGrpSpPr>
        <p:grpSpPr>
          <a:xfrm>
            <a:off x="6789394" y="1514426"/>
            <a:ext cx="234000" cy="234000"/>
            <a:chOff x="-800778" y="3111163"/>
            <a:chExt cx="234000" cy="234000"/>
          </a:xfrm>
        </p:grpSpPr>
        <p:sp>
          <p:nvSpPr>
            <p:cNvPr id="36" name="Rectangle 35">
              <a:extLst>
                <a:ext uri="{FF2B5EF4-FFF2-40B4-BE49-F238E27FC236}">
                  <a16:creationId xmlns:a16="http://schemas.microsoft.com/office/drawing/2014/main" id="{59F39B6D-A2B4-4BB3-A2D2-BDB556AE79D1}"/>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34" name="Rectangle 33">
              <a:extLst>
                <a:ext uri="{FF2B5EF4-FFF2-40B4-BE49-F238E27FC236}">
                  <a16:creationId xmlns:a16="http://schemas.microsoft.com/office/drawing/2014/main" id="{933E6B88-E0D3-46F3-95EF-181B225C82F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35" name="Rectangle 34">
              <a:extLst>
                <a:ext uri="{FF2B5EF4-FFF2-40B4-BE49-F238E27FC236}">
                  <a16:creationId xmlns:a16="http://schemas.microsoft.com/office/drawing/2014/main" id="{F2F65088-E14C-4D46-A493-5109EF730298}"/>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38" name="Group 37">
            <a:extLst>
              <a:ext uri="{FF2B5EF4-FFF2-40B4-BE49-F238E27FC236}">
                <a16:creationId xmlns:a16="http://schemas.microsoft.com/office/drawing/2014/main" id="{105BFC4C-DECC-4DCB-B861-FBBFFEE019A7}"/>
              </a:ext>
            </a:extLst>
          </p:cNvPr>
          <p:cNvGrpSpPr/>
          <p:nvPr/>
        </p:nvGrpSpPr>
        <p:grpSpPr>
          <a:xfrm>
            <a:off x="2767138" y="1524356"/>
            <a:ext cx="234000" cy="234000"/>
            <a:chOff x="-800778" y="3111163"/>
            <a:chExt cx="234000" cy="234000"/>
          </a:xfrm>
        </p:grpSpPr>
        <p:sp>
          <p:nvSpPr>
            <p:cNvPr id="39" name="Rectangle 38">
              <a:extLst>
                <a:ext uri="{FF2B5EF4-FFF2-40B4-BE49-F238E27FC236}">
                  <a16:creationId xmlns:a16="http://schemas.microsoft.com/office/drawing/2014/main" id="{4C5E5342-E067-4047-9043-05ABF4186EC7}"/>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40" name="Rectangle 39">
              <a:extLst>
                <a:ext uri="{FF2B5EF4-FFF2-40B4-BE49-F238E27FC236}">
                  <a16:creationId xmlns:a16="http://schemas.microsoft.com/office/drawing/2014/main" id="{79370925-D8BA-4A40-AF70-1AF962A3A4B6}"/>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41" name="Rectangle 40">
              <a:extLst>
                <a:ext uri="{FF2B5EF4-FFF2-40B4-BE49-F238E27FC236}">
                  <a16:creationId xmlns:a16="http://schemas.microsoft.com/office/drawing/2014/main" id="{D7470D94-C305-4578-B633-00BF21A00E2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46" name="Group 45">
            <a:extLst>
              <a:ext uri="{FF2B5EF4-FFF2-40B4-BE49-F238E27FC236}">
                <a16:creationId xmlns:a16="http://schemas.microsoft.com/office/drawing/2014/main" id="{33190FF2-1E3D-4849-BE4A-8D3BB30C94C2}"/>
              </a:ext>
            </a:extLst>
          </p:cNvPr>
          <p:cNvGrpSpPr/>
          <p:nvPr/>
        </p:nvGrpSpPr>
        <p:grpSpPr>
          <a:xfrm>
            <a:off x="8812233" y="1553494"/>
            <a:ext cx="234000" cy="234000"/>
            <a:chOff x="-800778" y="3111163"/>
            <a:chExt cx="234000" cy="234000"/>
          </a:xfrm>
        </p:grpSpPr>
        <p:sp>
          <p:nvSpPr>
            <p:cNvPr id="47" name="Rectangle 46">
              <a:extLst>
                <a:ext uri="{FF2B5EF4-FFF2-40B4-BE49-F238E27FC236}">
                  <a16:creationId xmlns:a16="http://schemas.microsoft.com/office/drawing/2014/main" id="{32DE46E0-712C-4AB2-8C6D-7C01FA212B35}"/>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48" name="Rectangle 47">
              <a:extLst>
                <a:ext uri="{FF2B5EF4-FFF2-40B4-BE49-F238E27FC236}">
                  <a16:creationId xmlns:a16="http://schemas.microsoft.com/office/drawing/2014/main" id="{BB239989-1530-4139-8858-2802E5AE244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49" name="Rectangle 48">
              <a:extLst>
                <a:ext uri="{FF2B5EF4-FFF2-40B4-BE49-F238E27FC236}">
                  <a16:creationId xmlns:a16="http://schemas.microsoft.com/office/drawing/2014/main" id="{00556642-0053-4EE4-B64F-F9D60C61AF09}"/>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
        <p:nvSpPr>
          <p:cNvPr id="72" name="Title 1">
            <a:extLst>
              <a:ext uri="{FF2B5EF4-FFF2-40B4-BE49-F238E27FC236}">
                <a16:creationId xmlns:a16="http://schemas.microsoft.com/office/drawing/2014/main" id="{BEFE4E68-8765-4F7E-8EB8-1C7CD16ED2C1}"/>
              </a:ext>
            </a:extLst>
          </p:cNvPr>
          <p:cNvSpPr txBox="1">
            <a:spLocks/>
          </p:cNvSpPr>
          <p:nvPr/>
        </p:nvSpPr>
        <p:spPr>
          <a:xfrm>
            <a:off x="151778"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11</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Jun</a:t>
            </a:r>
            <a:endParaRPr lang="en-SG" sz="2800" dirty="0">
              <a:solidFill>
                <a:schemeClr val="bg1"/>
              </a:solidFill>
              <a:latin typeface="Abstergo Sans Lite" panose="02000000000000000000" pitchFamily="2" charset="0"/>
            </a:endParaRPr>
          </a:p>
        </p:txBody>
      </p:sp>
      <p:sp>
        <p:nvSpPr>
          <p:cNvPr id="80" name="Title 1">
            <a:extLst>
              <a:ext uri="{FF2B5EF4-FFF2-40B4-BE49-F238E27FC236}">
                <a16:creationId xmlns:a16="http://schemas.microsoft.com/office/drawing/2014/main" id="{4DDA3EB1-5890-4619-AF76-80466A2161CA}"/>
              </a:ext>
            </a:extLst>
          </p:cNvPr>
          <p:cNvSpPr txBox="1">
            <a:spLocks/>
          </p:cNvSpPr>
          <p:nvPr/>
        </p:nvSpPr>
        <p:spPr>
          <a:xfrm>
            <a:off x="2083843"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2</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25</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Jun</a:t>
            </a:r>
            <a:endParaRPr lang="en-SG" sz="2800" dirty="0">
              <a:solidFill>
                <a:schemeClr val="bg1"/>
              </a:solidFill>
              <a:latin typeface="Abstergo Sans Lite" panose="02000000000000000000" pitchFamily="2" charset="0"/>
            </a:endParaRPr>
          </a:p>
        </p:txBody>
      </p:sp>
      <p:sp>
        <p:nvSpPr>
          <p:cNvPr id="81" name="Title 1">
            <a:extLst>
              <a:ext uri="{FF2B5EF4-FFF2-40B4-BE49-F238E27FC236}">
                <a16:creationId xmlns:a16="http://schemas.microsoft.com/office/drawing/2014/main" id="{CA1683D7-BB82-4968-A3E6-A54119BAA157}"/>
              </a:ext>
            </a:extLst>
          </p:cNvPr>
          <p:cNvSpPr txBox="1">
            <a:spLocks/>
          </p:cNvSpPr>
          <p:nvPr/>
        </p:nvSpPr>
        <p:spPr>
          <a:xfrm>
            <a:off x="4138186"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3</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9</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Jul</a:t>
            </a:r>
            <a:endParaRPr lang="en-SG" sz="2800" dirty="0">
              <a:solidFill>
                <a:schemeClr val="bg1"/>
              </a:solidFill>
              <a:latin typeface="Abstergo Sans Lite" panose="02000000000000000000" pitchFamily="2" charset="0"/>
            </a:endParaRPr>
          </a:p>
        </p:txBody>
      </p:sp>
      <p:sp>
        <p:nvSpPr>
          <p:cNvPr id="82" name="Title 1">
            <a:extLst>
              <a:ext uri="{FF2B5EF4-FFF2-40B4-BE49-F238E27FC236}">
                <a16:creationId xmlns:a16="http://schemas.microsoft.com/office/drawing/2014/main" id="{37ECE41E-CA11-4E74-BBF0-C3F147FB961B}"/>
              </a:ext>
            </a:extLst>
          </p:cNvPr>
          <p:cNvSpPr txBox="1">
            <a:spLocks/>
          </p:cNvSpPr>
          <p:nvPr/>
        </p:nvSpPr>
        <p:spPr>
          <a:xfrm>
            <a:off x="6142038"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4</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23</a:t>
            </a:r>
            <a:r>
              <a:rPr lang="en-SG" sz="2000" baseline="30000" dirty="0">
                <a:solidFill>
                  <a:schemeClr val="bg1"/>
                </a:solidFill>
                <a:latin typeface="Abstergo Sans Lite" panose="02000000000000000000" pitchFamily="2" charset="0"/>
              </a:rPr>
              <a:t>rd</a:t>
            </a:r>
            <a:r>
              <a:rPr lang="en-SG" sz="2000" dirty="0">
                <a:solidFill>
                  <a:schemeClr val="bg1"/>
                </a:solidFill>
                <a:latin typeface="Abstergo Sans Lite" panose="02000000000000000000" pitchFamily="2" charset="0"/>
              </a:rPr>
              <a:t> Jul</a:t>
            </a:r>
            <a:endParaRPr lang="en-SG" sz="2800" dirty="0">
              <a:solidFill>
                <a:schemeClr val="bg1"/>
              </a:solidFill>
              <a:latin typeface="Abstergo Sans Lite" panose="02000000000000000000" pitchFamily="2" charset="0"/>
            </a:endParaRPr>
          </a:p>
        </p:txBody>
      </p:sp>
      <p:sp>
        <p:nvSpPr>
          <p:cNvPr id="83" name="Title 1">
            <a:extLst>
              <a:ext uri="{FF2B5EF4-FFF2-40B4-BE49-F238E27FC236}">
                <a16:creationId xmlns:a16="http://schemas.microsoft.com/office/drawing/2014/main" id="{058A7FD5-F4F3-4941-838D-AFC80EAF7323}"/>
              </a:ext>
            </a:extLst>
          </p:cNvPr>
          <p:cNvSpPr txBox="1">
            <a:spLocks/>
          </p:cNvSpPr>
          <p:nvPr/>
        </p:nvSpPr>
        <p:spPr>
          <a:xfrm>
            <a:off x="8048662"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5</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6</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Aug</a:t>
            </a:r>
            <a:endParaRPr lang="en-SG" sz="2800" dirty="0">
              <a:solidFill>
                <a:schemeClr val="bg1"/>
              </a:solidFill>
              <a:latin typeface="Abstergo Sans Lite" panose="02000000000000000000" pitchFamily="2" charset="0"/>
            </a:endParaRPr>
          </a:p>
        </p:txBody>
      </p:sp>
      <p:sp>
        <p:nvSpPr>
          <p:cNvPr id="89" name="Title 1">
            <a:extLst>
              <a:ext uri="{FF2B5EF4-FFF2-40B4-BE49-F238E27FC236}">
                <a16:creationId xmlns:a16="http://schemas.microsoft.com/office/drawing/2014/main" id="{04CE9111-A2FB-4730-8810-28D6D6F280F9}"/>
              </a:ext>
            </a:extLst>
          </p:cNvPr>
          <p:cNvSpPr txBox="1">
            <a:spLocks/>
          </p:cNvSpPr>
          <p:nvPr/>
        </p:nvSpPr>
        <p:spPr>
          <a:xfrm>
            <a:off x="10026166" y="992930"/>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6</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20</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Aug</a:t>
            </a:r>
            <a:endParaRPr lang="en-SG" sz="2800" dirty="0">
              <a:solidFill>
                <a:schemeClr val="bg1"/>
              </a:solidFill>
              <a:latin typeface="Abstergo Sans Lite" panose="02000000000000000000" pitchFamily="2" charset="0"/>
            </a:endParaRPr>
          </a:p>
        </p:txBody>
      </p:sp>
      <p:sp>
        <p:nvSpPr>
          <p:cNvPr id="3" name="Flowchart: Alternate Process 2">
            <a:extLst>
              <a:ext uri="{FF2B5EF4-FFF2-40B4-BE49-F238E27FC236}">
                <a16:creationId xmlns:a16="http://schemas.microsoft.com/office/drawing/2014/main" id="{433153AC-7CBF-400B-915F-267B18AB231F}"/>
              </a:ext>
            </a:extLst>
          </p:cNvPr>
          <p:cNvSpPr/>
          <p:nvPr/>
        </p:nvSpPr>
        <p:spPr>
          <a:xfrm>
            <a:off x="196055" y="1907056"/>
            <a:ext cx="1599055"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Proposal Draft</a:t>
            </a:r>
          </a:p>
          <a:p>
            <a:r>
              <a:rPr lang="en-SG" sz="800" dirty="0">
                <a:solidFill>
                  <a:schemeClr val="bg1"/>
                </a:solidFill>
                <a:latin typeface="Abstergo Sans Lite" panose="02000000000000000000" pitchFamily="2" charset="0"/>
              </a:rPr>
              <a:t>Wiki Page Prototype 1 </a:t>
            </a:r>
          </a:p>
          <a:p>
            <a:r>
              <a:rPr lang="en-SG" sz="800" dirty="0">
                <a:solidFill>
                  <a:schemeClr val="bg1"/>
                </a:solidFill>
                <a:latin typeface="Abstergo Sans Lite" panose="02000000000000000000" pitchFamily="2" charset="0"/>
              </a:rPr>
              <a:t>Resource Learning</a:t>
            </a:r>
          </a:p>
        </p:txBody>
      </p:sp>
      <p:sp>
        <p:nvSpPr>
          <p:cNvPr id="119" name="Flowchart: Alternate Process 118">
            <a:extLst>
              <a:ext uri="{FF2B5EF4-FFF2-40B4-BE49-F238E27FC236}">
                <a16:creationId xmlns:a16="http://schemas.microsoft.com/office/drawing/2014/main" id="{56FBD319-BFDF-4C0F-9E66-BF95A069D562}"/>
              </a:ext>
            </a:extLst>
          </p:cNvPr>
          <p:cNvSpPr/>
          <p:nvPr/>
        </p:nvSpPr>
        <p:spPr>
          <a:xfrm>
            <a:off x="2074205" y="1908002"/>
            <a:ext cx="1623891" cy="909120"/>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Finalise Wiki Page Design </a:t>
            </a:r>
          </a:p>
          <a:p>
            <a:r>
              <a:rPr lang="en-SG" sz="800" dirty="0">
                <a:solidFill>
                  <a:schemeClr val="bg1"/>
                </a:solidFill>
                <a:latin typeface="Abstergo Sans Lite" panose="02000000000000000000" pitchFamily="2" charset="0"/>
              </a:rPr>
              <a:t>Set-up GitHub Repo</a:t>
            </a:r>
          </a:p>
          <a:p>
            <a:r>
              <a:rPr lang="en-SG" sz="800" dirty="0">
                <a:solidFill>
                  <a:schemeClr val="bg1"/>
                </a:solidFill>
                <a:latin typeface="Abstergo Sans Lite" panose="02000000000000000000" pitchFamily="2" charset="0"/>
              </a:rPr>
              <a:t>Software Installation</a:t>
            </a:r>
          </a:p>
          <a:p>
            <a:r>
              <a:rPr lang="en-SG" sz="800" dirty="0">
                <a:solidFill>
                  <a:schemeClr val="bg1"/>
                </a:solidFill>
                <a:latin typeface="Abstergo Sans Lite" panose="02000000000000000000" pitchFamily="2" charset="0"/>
              </a:rPr>
              <a:t>Mid-fi Prototype</a:t>
            </a:r>
          </a:p>
          <a:p>
            <a:r>
              <a:rPr lang="en-SG" sz="800" dirty="0">
                <a:solidFill>
                  <a:schemeClr val="bg1"/>
                </a:solidFill>
                <a:latin typeface="Abstergo Sans Lite" panose="02000000000000000000" pitchFamily="2" charset="0"/>
              </a:rPr>
              <a:t>Technical Research</a:t>
            </a:r>
          </a:p>
        </p:txBody>
      </p:sp>
      <p:sp>
        <p:nvSpPr>
          <p:cNvPr id="120" name="Flowchart: Alternate Process 119">
            <a:extLst>
              <a:ext uri="{FF2B5EF4-FFF2-40B4-BE49-F238E27FC236}">
                <a16:creationId xmlns:a16="http://schemas.microsoft.com/office/drawing/2014/main" id="{46359B5A-72E5-479A-8107-94159020C692}"/>
              </a:ext>
            </a:extLst>
          </p:cNvPr>
          <p:cNvSpPr/>
          <p:nvPr/>
        </p:nvSpPr>
        <p:spPr>
          <a:xfrm>
            <a:off x="857553" y="659188"/>
            <a:ext cx="1980534" cy="308803"/>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solidFill>
                  <a:schemeClr val="bg1"/>
                </a:solidFill>
                <a:latin typeface="Abstergo Sans Lite" panose="02000000000000000000" pitchFamily="2" charset="0"/>
              </a:rPr>
              <a:t>20</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Jun *Proposal Submission*</a:t>
            </a:r>
          </a:p>
        </p:txBody>
      </p:sp>
      <p:sp>
        <p:nvSpPr>
          <p:cNvPr id="122" name="Flowchart: Alternate Process 121">
            <a:extLst>
              <a:ext uri="{FF2B5EF4-FFF2-40B4-BE49-F238E27FC236}">
                <a16:creationId xmlns:a16="http://schemas.microsoft.com/office/drawing/2014/main" id="{9B8E1971-0060-4636-B3E7-989705AA68EF}"/>
              </a:ext>
            </a:extLst>
          </p:cNvPr>
          <p:cNvSpPr/>
          <p:nvPr/>
        </p:nvSpPr>
        <p:spPr>
          <a:xfrm>
            <a:off x="8796447" y="655483"/>
            <a:ext cx="2112495" cy="321232"/>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solidFill>
                  <a:schemeClr val="bg1"/>
                </a:solidFill>
                <a:latin typeface="Abstergo Sans Lite" panose="02000000000000000000" pitchFamily="2" charset="0"/>
              </a:rPr>
              <a:t>16</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to 21</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Aug *Acceptance*</a:t>
            </a:r>
          </a:p>
        </p:txBody>
      </p:sp>
      <p:sp>
        <p:nvSpPr>
          <p:cNvPr id="118" name="Flowchart: Alternate Process 117">
            <a:extLst>
              <a:ext uri="{FF2B5EF4-FFF2-40B4-BE49-F238E27FC236}">
                <a16:creationId xmlns:a16="http://schemas.microsoft.com/office/drawing/2014/main" id="{88A3EB69-05B7-4A3F-8B9A-62DA3EEA62EA}"/>
              </a:ext>
            </a:extLst>
          </p:cNvPr>
          <p:cNvSpPr/>
          <p:nvPr/>
        </p:nvSpPr>
        <p:spPr>
          <a:xfrm>
            <a:off x="3933003" y="1935257"/>
            <a:ext cx="1766231" cy="1493744"/>
          </a:xfrm>
          <a:prstGeom prst="flowChartAlternate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W3 JavaScript development</a:t>
            </a:r>
          </a:p>
          <a:p>
            <a:r>
              <a:rPr lang="en-SG" sz="800" dirty="0" err="1">
                <a:solidFill>
                  <a:schemeClr val="bg1"/>
                </a:solidFill>
                <a:latin typeface="Abstergo Sans Lite" panose="02000000000000000000" pitchFamily="2" charset="0"/>
              </a:rPr>
              <a:t>Metamask</a:t>
            </a:r>
            <a:r>
              <a:rPr lang="en-SG" sz="800" dirty="0">
                <a:solidFill>
                  <a:schemeClr val="bg1"/>
                </a:solidFill>
                <a:latin typeface="Abstergo Sans Lite" panose="02000000000000000000" pitchFamily="2" charset="0"/>
              </a:rPr>
              <a:t> Integration</a:t>
            </a:r>
          </a:p>
          <a:p>
            <a:r>
              <a:rPr lang="en-SG" sz="800" b="1" u="sng" dirty="0">
                <a:solidFill>
                  <a:schemeClr val="bg1"/>
                </a:solidFill>
                <a:latin typeface="Abstergo Sans Lite" panose="02000000000000000000" pitchFamily="2" charset="0"/>
              </a:rPr>
              <a:t>Admin</a:t>
            </a:r>
            <a:r>
              <a:rPr lang="en-SG" sz="800" dirty="0">
                <a:solidFill>
                  <a:schemeClr val="bg1"/>
                </a:solidFill>
                <a:latin typeface="Abstergo Sans Lite" panose="02000000000000000000" pitchFamily="2" charset="0"/>
              </a:rPr>
              <a:t>:</a:t>
            </a:r>
          </a:p>
          <a:p>
            <a:r>
              <a:rPr lang="en-SG" sz="800" dirty="0">
                <a:solidFill>
                  <a:schemeClr val="bg1"/>
                </a:solidFill>
                <a:latin typeface="Abstergo Sans Lite" panose="02000000000000000000" pitchFamily="2" charset="0"/>
              </a:rPr>
              <a:t>  &gt;Login</a:t>
            </a:r>
          </a:p>
          <a:p>
            <a:r>
              <a:rPr lang="en-SG" sz="800" dirty="0">
                <a:solidFill>
                  <a:schemeClr val="bg1"/>
                </a:solidFill>
                <a:latin typeface="Abstergo Sans Lite" panose="02000000000000000000" pitchFamily="2" charset="0"/>
              </a:rPr>
              <a:t>  &gt;Agent Management</a:t>
            </a:r>
          </a:p>
          <a:p>
            <a:r>
              <a:rPr lang="en-SG" sz="800" dirty="0">
                <a:solidFill>
                  <a:schemeClr val="bg1"/>
                </a:solidFill>
                <a:latin typeface="Abstergo Sans Lite" panose="02000000000000000000" pitchFamily="2" charset="0"/>
              </a:rPr>
              <a:t>  &gt;Access Control</a:t>
            </a:r>
          </a:p>
          <a:p>
            <a:r>
              <a:rPr lang="en-SG" sz="800" dirty="0">
                <a:solidFill>
                  <a:schemeClr val="bg1"/>
                </a:solidFill>
                <a:latin typeface="Abstergo Sans Lite" panose="02000000000000000000" pitchFamily="2" charset="0"/>
              </a:rPr>
              <a:t>  &gt;Logout</a:t>
            </a:r>
          </a:p>
          <a:p>
            <a:r>
              <a:rPr lang="en-SG" sz="800" dirty="0">
                <a:solidFill>
                  <a:schemeClr val="bg1"/>
                </a:solidFill>
                <a:latin typeface="Abstergo Sans Lite" panose="02000000000000000000" pitchFamily="2" charset="0"/>
              </a:rPr>
              <a:t>Database Setup</a:t>
            </a:r>
          </a:p>
        </p:txBody>
      </p:sp>
      <p:cxnSp>
        <p:nvCxnSpPr>
          <p:cNvPr id="156" name="Straight Connector 155">
            <a:extLst>
              <a:ext uri="{FF2B5EF4-FFF2-40B4-BE49-F238E27FC236}">
                <a16:creationId xmlns:a16="http://schemas.microsoft.com/office/drawing/2014/main" id="{2BF03CC0-2DF3-4EF6-800A-A8A97973C291}"/>
              </a:ext>
            </a:extLst>
          </p:cNvPr>
          <p:cNvCxnSpPr>
            <a:cxnSpLocks/>
            <a:stCxn id="120" idx="2"/>
          </p:cNvCxnSpPr>
          <p:nvPr/>
        </p:nvCxnSpPr>
        <p:spPr>
          <a:xfrm>
            <a:off x="1847820" y="967991"/>
            <a:ext cx="8453" cy="664279"/>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F155ADF-A5C7-4F0B-9F3A-591E262F7615}"/>
              </a:ext>
            </a:extLst>
          </p:cNvPr>
          <p:cNvCxnSpPr>
            <a:cxnSpLocks/>
          </p:cNvCxnSpPr>
          <p:nvPr/>
        </p:nvCxnSpPr>
        <p:spPr>
          <a:xfrm flipH="1">
            <a:off x="9832588" y="976715"/>
            <a:ext cx="5931" cy="654711"/>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1" name="Flowchart: Alternate Process 100">
            <a:extLst>
              <a:ext uri="{FF2B5EF4-FFF2-40B4-BE49-F238E27FC236}">
                <a16:creationId xmlns:a16="http://schemas.microsoft.com/office/drawing/2014/main" id="{7A04361B-B3D6-4D31-8087-8D432CAA71B0}"/>
              </a:ext>
            </a:extLst>
          </p:cNvPr>
          <p:cNvSpPr/>
          <p:nvPr/>
        </p:nvSpPr>
        <p:spPr>
          <a:xfrm>
            <a:off x="200268" y="1893467"/>
            <a:ext cx="1602964"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00" name="Flowchart: Alternate Process 99">
            <a:extLst>
              <a:ext uri="{FF2B5EF4-FFF2-40B4-BE49-F238E27FC236}">
                <a16:creationId xmlns:a16="http://schemas.microsoft.com/office/drawing/2014/main" id="{A420773F-3200-4E17-A690-DDA6791DE0F6}"/>
              </a:ext>
            </a:extLst>
          </p:cNvPr>
          <p:cNvSpPr/>
          <p:nvPr/>
        </p:nvSpPr>
        <p:spPr>
          <a:xfrm>
            <a:off x="2074012" y="1900959"/>
            <a:ext cx="1625961"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05" name="Flowchart: Alternate Process 104">
            <a:extLst>
              <a:ext uri="{FF2B5EF4-FFF2-40B4-BE49-F238E27FC236}">
                <a16:creationId xmlns:a16="http://schemas.microsoft.com/office/drawing/2014/main" id="{F9ECEFBE-5305-4D9B-A29C-B4C79E9F01A0}"/>
              </a:ext>
            </a:extLst>
          </p:cNvPr>
          <p:cNvSpPr/>
          <p:nvPr/>
        </p:nvSpPr>
        <p:spPr>
          <a:xfrm>
            <a:off x="3934301" y="1898412"/>
            <a:ext cx="1767449" cy="330918"/>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ACCOUNT MANAGEMENT MODULE</a:t>
            </a:r>
          </a:p>
        </p:txBody>
      </p:sp>
      <p:sp>
        <p:nvSpPr>
          <p:cNvPr id="106" name="Flowchart: Alternate Process 105">
            <a:extLst>
              <a:ext uri="{FF2B5EF4-FFF2-40B4-BE49-F238E27FC236}">
                <a16:creationId xmlns:a16="http://schemas.microsoft.com/office/drawing/2014/main" id="{98E3483E-B09A-4751-9A9C-50237811B4AB}"/>
              </a:ext>
            </a:extLst>
          </p:cNvPr>
          <p:cNvSpPr/>
          <p:nvPr/>
        </p:nvSpPr>
        <p:spPr>
          <a:xfrm>
            <a:off x="5978136" y="2552970"/>
            <a:ext cx="1762734" cy="595210"/>
          </a:xfrm>
          <a:prstGeom prst="flowChartAlternate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sz="800" dirty="0">
                <a:solidFill>
                  <a:schemeClr val="bg1"/>
                </a:solidFill>
                <a:latin typeface="Abstergo Sans Lite" panose="02000000000000000000" pitchFamily="2" charset="0"/>
              </a:rPr>
              <a:t>Agent:</a:t>
            </a:r>
          </a:p>
          <a:p>
            <a:r>
              <a:rPr lang="en-SG" sz="800" dirty="0">
                <a:solidFill>
                  <a:schemeClr val="bg1"/>
                </a:solidFill>
                <a:latin typeface="Abstergo Sans Lite" panose="02000000000000000000" pitchFamily="2" charset="0"/>
              </a:rPr>
              <a:t>  &gt;Login</a:t>
            </a:r>
          </a:p>
          <a:p>
            <a:r>
              <a:rPr lang="en-SG" sz="800" dirty="0">
                <a:solidFill>
                  <a:schemeClr val="bg1"/>
                </a:solidFill>
                <a:latin typeface="Abstergo Sans Lite" panose="02000000000000000000" pitchFamily="2" charset="0"/>
              </a:rPr>
              <a:t>  &gt;Consumer Account Creation</a:t>
            </a:r>
          </a:p>
        </p:txBody>
      </p:sp>
      <p:sp>
        <p:nvSpPr>
          <p:cNvPr id="108" name="Flowchart: Alternate Process 107">
            <a:extLst>
              <a:ext uri="{FF2B5EF4-FFF2-40B4-BE49-F238E27FC236}">
                <a16:creationId xmlns:a16="http://schemas.microsoft.com/office/drawing/2014/main" id="{85DAD26A-A98B-438A-9958-719DF3382F19}"/>
              </a:ext>
            </a:extLst>
          </p:cNvPr>
          <p:cNvSpPr/>
          <p:nvPr/>
        </p:nvSpPr>
        <p:spPr>
          <a:xfrm>
            <a:off x="5975301" y="2343743"/>
            <a:ext cx="1767449" cy="302184"/>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ACCOUNT MANAGEMENT MODULE</a:t>
            </a:r>
          </a:p>
        </p:txBody>
      </p:sp>
      <p:sp>
        <p:nvSpPr>
          <p:cNvPr id="114" name="Flowchart: Alternate Process 113">
            <a:extLst>
              <a:ext uri="{FF2B5EF4-FFF2-40B4-BE49-F238E27FC236}">
                <a16:creationId xmlns:a16="http://schemas.microsoft.com/office/drawing/2014/main" id="{C87773C7-46BE-4D23-B81E-967EE4A4C6A1}"/>
              </a:ext>
            </a:extLst>
          </p:cNvPr>
          <p:cNvSpPr/>
          <p:nvPr/>
        </p:nvSpPr>
        <p:spPr>
          <a:xfrm>
            <a:off x="5975300" y="2029937"/>
            <a:ext cx="1767449" cy="238363"/>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b" anchorCtr="0">
            <a:spAutoFit/>
          </a:bodyPr>
          <a:lstStyle/>
          <a:p>
            <a:r>
              <a:rPr lang="en-SG" sz="800" dirty="0">
                <a:solidFill>
                  <a:schemeClr val="bg1"/>
                </a:solidFill>
                <a:latin typeface="Abstergo Sans Lite" panose="02000000000000000000" pitchFamily="2" charset="0"/>
              </a:rPr>
              <a:t>Prepare for UAT #1</a:t>
            </a:r>
          </a:p>
        </p:txBody>
      </p:sp>
      <p:sp>
        <p:nvSpPr>
          <p:cNvPr id="115" name="Flowchart: Alternate Process 114">
            <a:extLst>
              <a:ext uri="{FF2B5EF4-FFF2-40B4-BE49-F238E27FC236}">
                <a16:creationId xmlns:a16="http://schemas.microsoft.com/office/drawing/2014/main" id="{60E1791A-4940-450F-9AE7-F220B88BAD2F}"/>
              </a:ext>
            </a:extLst>
          </p:cNvPr>
          <p:cNvSpPr/>
          <p:nvPr/>
        </p:nvSpPr>
        <p:spPr>
          <a:xfrm>
            <a:off x="5975300" y="1893467"/>
            <a:ext cx="1767449"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26" name="Flowchart: Alternate Process 125">
            <a:extLst>
              <a:ext uri="{FF2B5EF4-FFF2-40B4-BE49-F238E27FC236}">
                <a16:creationId xmlns:a16="http://schemas.microsoft.com/office/drawing/2014/main" id="{D4665192-3EF4-4D7D-90E7-1F4D2B08888C}"/>
              </a:ext>
            </a:extLst>
          </p:cNvPr>
          <p:cNvSpPr/>
          <p:nvPr/>
        </p:nvSpPr>
        <p:spPr>
          <a:xfrm>
            <a:off x="5970013" y="3225363"/>
            <a:ext cx="1773387"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sp>
        <p:nvSpPr>
          <p:cNvPr id="127" name="Flowchart: Alternate Process 126">
            <a:extLst>
              <a:ext uri="{FF2B5EF4-FFF2-40B4-BE49-F238E27FC236}">
                <a16:creationId xmlns:a16="http://schemas.microsoft.com/office/drawing/2014/main" id="{292D084F-60AC-4E57-A9D2-ADD9DE2D64D6}"/>
              </a:ext>
            </a:extLst>
          </p:cNvPr>
          <p:cNvSpPr/>
          <p:nvPr/>
        </p:nvSpPr>
        <p:spPr>
          <a:xfrm>
            <a:off x="8061967" y="1882374"/>
            <a:ext cx="1770621" cy="919401"/>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b"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UAT #1</a:t>
            </a:r>
          </a:p>
          <a:p>
            <a:r>
              <a:rPr lang="en-SG" sz="800" dirty="0">
                <a:solidFill>
                  <a:schemeClr val="bg1"/>
                </a:solidFill>
                <a:latin typeface="Abstergo Sans Lite" panose="02000000000000000000" pitchFamily="2" charset="0"/>
              </a:rPr>
              <a:t>Reviews for UAT</a:t>
            </a:r>
          </a:p>
          <a:p>
            <a:r>
              <a:rPr lang="en-SG" sz="800" dirty="0">
                <a:solidFill>
                  <a:schemeClr val="bg1"/>
                </a:solidFill>
                <a:latin typeface="Abstergo Sans Lite" panose="02000000000000000000" pitchFamily="2" charset="0"/>
              </a:rPr>
              <a:t>Integration &amp; Deployment of Application</a:t>
            </a:r>
          </a:p>
          <a:p>
            <a:r>
              <a:rPr lang="en-SG" sz="800" dirty="0">
                <a:solidFill>
                  <a:schemeClr val="bg1"/>
                </a:solidFill>
                <a:latin typeface="Abstergo Sans Lite" panose="02000000000000000000" pitchFamily="2" charset="0"/>
              </a:rPr>
              <a:t>Peer 2 Peer testing over school network</a:t>
            </a:r>
          </a:p>
          <a:p>
            <a:r>
              <a:rPr lang="en-SG" sz="800" dirty="0">
                <a:solidFill>
                  <a:schemeClr val="bg1"/>
                </a:solidFill>
                <a:latin typeface="Abstergo Sans Lite" panose="02000000000000000000" pitchFamily="2" charset="0"/>
              </a:rPr>
              <a:t>Prepare for acceptance</a:t>
            </a:r>
          </a:p>
        </p:txBody>
      </p:sp>
      <p:sp>
        <p:nvSpPr>
          <p:cNvPr id="138" name="Flowchart: Alternate Process 137">
            <a:extLst>
              <a:ext uri="{FF2B5EF4-FFF2-40B4-BE49-F238E27FC236}">
                <a16:creationId xmlns:a16="http://schemas.microsoft.com/office/drawing/2014/main" id="{ABCA94A5-EF84-446B-AE90-314E392B23EA}"/>
              </a:ext>
            </a:extLst>
          </p:cNvPr>
          <p:cNvSpPr/>
          <p:nvPr/>
        </p:nvSpPr>
        <p:spPr>
          <a:xfrm>
            <a:off x="8061966" y="1874133"/>
            <a:ext cx="1770622"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39" name="Flowchart: Alternate Process 138">
            <a:extLst>
              <a:ext uri="{FF2B5EF4-FFF2-40B4-BE49-F238E27FC236}">
                <a16:creationId xmlns:a16="http://schemas.microsoft.com/office/drawing/2014/main" id="{CA6C4F93-FB84-4CB0-857A-B3FDB8DA6EB8}"/>
              </a:ext>
            </a:extLst>
          </p:cNvPr>
          <p:cNvSpPr/>
          <p:nvPr/>
        </p:nvSpPr>
        <p:spPr>
          <a:xfrm>
            <a:off x="8053843" y="2988976"/>
            <a:ext cx="1776570" cy="548120"/>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Central Authentication System</a:t>
            </a:r>
          </a:p>
          <a:p>
            <a:r>
              <a:rPr lang="en-SG" sz="800" dirty="0">
                <a:solidFill>
                  <a:schemeClr val="bg1"/>
                </a:solidFill>
                <a:latin typeface="Abstergo Sans Lite" panose="02000000000000000000" pitchFamily="2" charset="0"/>
              </a:rPr>
              <a:t>KYC Authentication</a:t>
            </a:r>
          </a:p>
          <a:p>
            <a:r>
              <a:rPr lang="en-SG" sz="800" dirty="0">
                <a:solidFill>
                  <a:schemeClr val="bg1"/>
                </a:solidFill>
                <a:latin typeface="Abstergo Sans Lite" panose="02000000000000000000" pitchFamily="2" charset="0"/>
              </a:rPr>
              <a:t>CAS Persistent to Blockchain</a:t>
            </a:r>
          </a:p>
        </p:txBody>
      </p:sp>
      <p:sp>
        <p:nvSpPr>
          <p:cNvPr id="140" name="Flowchart: Alternate Process 139">
            <a:extLst>
              <a:ext uri="{FF2B5EF4-FFF2-40B4-BE49-F238E27FC236}">
                <a16:creationId xmlns:a16="http://schemas.microsoft.com/office/drawing/2014/main" id="{73A9D62B-CF10-44E7-97FA-D20C124F0D34}"/>
              </a:ext>
            </a:extLst>
          </p:cNvPr>
          <p:cNvSpPr/>
          <p:nvPr/>
        </p:nvSpPr>
        <p:spPr>
          <a:xfrm>
            <a:off x="8053843" y="2939338"/>
            <a:ext cx="1776570"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sp>
        <p:nvSpPr>
          <p:cNvPr id="141" name="Flowchart: Alternate Process 140">
            <a:extLst>
              <a:ext uri="{FF2B5EF4-FFF2-40B4-BE49-F238E27FC236}">
                <a16:creationId xmlns:a16="http://schemas.microsoft.com/office/drawing/2014/main" id="{9595951D-37AB-416A-84EC-9DD8F58A3187}"/>
              </a:ext>
            </a:extLst>
          </p:cNvPr>
          <p:cNvSpPr/>
          <p:nvPr/>
        </p:nvSpPr>
        <p:spPr>
          <a:xfrm>
            <a:off x="10146325" y="1907487"/>
            <a:ext cx="1756202"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Post Acceptance Review</a:t>
            </a:r>
          </a:p>
          <a:p>
            <a:r>
              <a:rPr lang="en-SG" sz="800" dirty="0">
                <a:latin typeface="Abstergo Sans Lite" panose="02000000000000000000" pitchFamily="2" charset="0"/>
              </a:rPr>
              <a:t>Establish connection to store Ethereum transactions</a:t>
            </a:r>
            <a:endParaRPr lang="en-SG" sz="800" dirty="0">
              <a:solidFill>
                <a:schemeClr val="bg1"/>
              </a:solidFill>
              <a:latin typeface="Abstergo Sans Lite" panose="02000000000000000000" pitchFamily="2" charset="0"/>
            </a:endParaRPr>
          </a:p>
        </p:txBody>
      </p:sp>
      <p:sp>
        <p:nvSpPr>
          <p:cNvPr id="143" name="Flowchart: Alternate Process 142">
            <a:extLst>
              <a:ext uri="{FF2B5EF4-FFF2-40B4-BE49-F238E27FC236}">
                <a16:creationId xmlns:a16="http://schemas.microsoft.com/office/drawing/2014/main" id="{88115041-E22F-4FEC-90C7-1369AB8A61A5}"/>
              </a:ext>
            </a:extLst>
          </p:cNvPr>
          <p:cNvSpPr/>
          <p:nvPr/>
        </p:nvSpPr>
        <p:spPr>
          <a:xfrm>
            <a:off x="10146325" y="1874983"/>
            <a:ext cx="1756202"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44" name="Flowchart: Alternate Process 143">
            <a:extLst>
              <a:ext uri="{FF2B5EF4-FFF2-40B4-BE49-F238E27FC236}">
                <a16:creationId xmlns:a16="http://schemas.microsoft.com/office/drawing/2014/main" id="{7BA8892F-9E0A-4129-8258-D142F414D94D}"/>
              </a:ext>
            </a:extLst>
          </p:cNvPr>
          <p:cNvSpPr/>
          <p:nvPr/>
        </p:nvSpPr>
        <p:spPr>
          <a:xfrm>
            <a:off x="10162896" y="2647282"/>
            <a:ext cx="1756202" cy="669728"/>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KYC Authentication</a:t>
            </a:r>
          </a:p>
          <a:p>
            <a:r>
              <a:rPr lang="en-SG" sz="800" dirty="0">
                <a:solidFill>
                  <a:schemeClr val="bg1"/>
                </a:solidFill>
                <a:latin typeface="Abstergo Sans Lite" panose="02000000000000000000" pitchFamily="2" charset="0"/>
              </a:rPr>
              <a:t>CAS Persistent to Blockchain</a:t>
            </a:r>
          </a:p>
          <a:p>
            <a:r>
              <a:rPr lang="en-SG" sz="800" dirty="0">
                <a:solidFill>
                  <a:schemeClr val="bg1"/>
                </a:solidFill>
                <a:latin typeface="Abstergo Sans Lite" panose="02000000000000000000" pitchFamily="2" charset="0"/>
              </a:rPr>
              <a:t>Start on Facial Recognition API</a:t>
            </a:r>
          </a:p>
        </p:txBody>
      </p:sp>
      <p:sp>
        <p:nvSpPr>
          <p:cNvPr id="159" name="Flowchart: Alternate Process 158">
            <a:extLst>
              <a:ext uri="{FF2B5EF4-FFF2-40B4-BE49-F238E27FC236}">
                <a16:creationId xmlns:a16="http://schemas.microsoft.com/office/drawing/2014/main" id="{6532BEE1-0115-4240-AC4C-A96087F1B298}"/>
              </a:ext>
            </a:extLst>
          </p:cNvPr>
          <p:cNvSpPr/>
          <p:nvPr/>
        </p:nvSpPr>
        <p:spPr>
          <a:xfrm>
            <a:off x="10162895" y="2639319"/>
            <a:ext cx="1756202"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grpSp>
        <p:nvGrpSpPr>
          <p:cNvPr id="56" name="Group 55">
            <a:extLst>
              <a:ext uri="{FF2B5EF4-FFF2-40B4-BE49-F238E27FC236}">
                <a16:creationId xmlns:a16="http://schemas.microsoft.com/office/drawing/2014/main" id="{24BBA52E-CBE8-4F08-AEF2-F41389E97C0F}"/>
              </a:ext>
            </a:extLst>
          </p:cNvPr>
          <p:cNvGrpSpPr/>
          <p:nvPr/>
        </p:nvGrpSpPr>
        <p:grpSpPr>
          <a:xfrm>
            <a:off x="4758191" y="1541697"/>
            <a:ext cx="234000" cy="234000"/>
            <a:chOff x="-800778" y="3111163"/>
            <a:chExt cx="234000" cy="234000"/>
          </a:xfrm>
        </p:grpSpPr>
        <p:sp>
          <p:nvSpPr>
            <p:cNvPr id="57" name="Rectangle 56">
              <a:extLst>
                <a:ext uri="{FF2B5EF4-FFF2-40B4-BE49-F238E27FC236}">
                  <a16:creationId xmlns:a16="http://schemas.microsoft.com/office/drawing/2014/main" id="{6E2E51FC-CCB1-4972-95C1-4DDBB7E33DFD}"/>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58" name="Rectangle 57">
              <a:extLst>
                <a:ext uri="{FF2B5EF4-FFF2-40B4-BE49-F238E27FC236}">
                  <a16:creationId xmlns:a16="http://schemas.microsoft.com/office/drawing/2014/main" id="{FCB7DEC4-794A-4B2C-9E10-640576630669}"/>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59" name="Rectangle 58">
              <a:extLst>
                <a:ext uri="{FF2B5EF4-FFF2-40B4-BE49-F238E27FC236}">
                  <a16:creationId xmlns:a16="http://schemas.microsoft.com/office/drawing/2014/main" id="{7DCB6DF0-526E-4011-A4B1-67456F4C2BF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Tree>
    <p:extLst>
      <p:ext uri="{BB962C8B-B14F-4D97-AF65-F5344CB8AC3E}">
        <p14:creationId xmlns:p14="http://schemas.microsoft.com/office/powerpoint/2010/main" val="44721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8" name="Flowchart: Alternate Process 227">
            <a:extLst>
              <a:ext uri="{FF2B5EF4-FFF2-40B4-BE49-F238E27FC236}">
                <a16:creationId xmlns:a16="http://schemas.microsoft.com/office/drawing/2014/main" id="{A5E0A840-A46F-49BF-8C99-45228F76CA6B}"/>
              </a:ext>
            </a:extLst>
          </p:cNvPr>
          <p:cNvSpPr/>
          <p:nvPr/>
        </p:nvSpPr>
        <p:spPr>
          <a:xfrm>
            <a:off x="5970014" y="3318381"/>
            <a:ext cx="1772735" cy="455005"/>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Central Authentication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KYC Authentication</a:t>
            </a:r>
          </a:p>
        </p:txBody>
      </p:sp>
      <p:cxnSp>
        <p:nvCxnSpPr>
          <p:cNvPr id="6" name="Straight Connector 5">
            <a:extLst>
              <a:ext uri="{FF2B5EF4-FFF2-40B4-BE49-F238E27FC236}">
                <a16:creationId xmlns:a16="http://schemas.microsoft.com/office/drawing/2014/main" id="{6803C32D-F7FE-4D49-8E87-D8BE39F2B643}"/>
              </a:ext>
            </a:extLst>
          </p:cNvPr>
          <p:cNvCxnSpPr>
            <a:cxnSpLocks/>
          </p:cNvCxnSpPr>
          <p:nvPr/>
        </p:nvCxnSpPr>
        <p:spPr>
          <a:xfrm>
            <a:off x="905763" y="1632273"/>
            <a:ext cx="14009343" cy="44666"/>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26806CF-7AB6-47E3-B492-1120D6B4EDA8}"/>
              </a:ext>
            </a:extLst>
          </p:cNvPr>
          <p:cNvSpPr/>
          <p:nvPr/>
        </p:nvSpPr>
        <p:spPr>
          <a:xfrm rot="2700000">
            <a:off x="815763" y="1542272"/>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14" name="Rectangle 13">
            <a:extLst>
              <a:ext uri="{FF2B5EF4-FFF2-40B4-BE49-F238E27FC236}">
                <a16:creationId xmlns:a16="http://schemas.microsoft.com/office/drawing/2014/main" id="{5E3655D8-B924-4552-AB72-622FA1DC5980}"/>
              </a:ext>
            </a:extLst>
          </p:cNvPr>
          <p:cNvSpPr/>
          <p:nvPr/>
        </p:nvSpPr>
        <p:spPr>
          <a:xfrm rot="2675035">
            <a:off x="860687" y="1587820"/>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19" name="Rectangle 18">
            <a:extLst>
              <a:ext uri="{FF2B5EF4-FFF2-40B4-BE49-F238E27FC236}">
                <a16:creationId xmlns:a16="http://schemas.microsoft.com/office/drawing/2014/main" id="{D006A274-6659-4287-B14A-A4E556F3CE01}"/>
              </a:ext>
            </a:extLst>
          </p:cNvPr>
          <p:cNvSpPr/>
          <p:nvPr/>
        </p:nvSpPr>
        <p:spPr>
          <a:xfrm rot="2737407">
            <a:off x="10970654" y="1578969"/>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cxnSp>
        <p:nvCxnSpPr>
          <p:cNvPr id="21" name="Straight Connector 20">
            <a:extLst>
              <a:ext uri="{FF2B5EF4-FFF2-40B4-BE49-F238E27FC236}">
                <a16:creationId xmlns:a16="http://schemas.microsoft.com/office/drawing/2014/main" id="{AC792445-E615-40D6-8ED1-D0008355770E}"/>
              </a:ext>
            </a:extLst>
          </p:cNvPr>
          <p:cNvCxnSpPr>
            <a:cxnSpLocks/>
          </p:cNvCxnSpPr>
          <p:nvPr/>
        </p:nvCxnSpPr>
        <p:spPr>
          <a:xfrm>
            <a:off x="599872" y="569611"/>
            <a:ext cx="10992255" cy="0"/>
          </a:xfrm>
          <a:prstGeom prst="line">
            <a:avLst/>
          </a:prstGeom>
          <a:ln w="28575" cap="flat" cmpd="dbl">
            <a:solidFill>
              <a:srgbClr val="D9BA79">
                <a:alpha val="57000"/>
              </a:srgbClr>
            </a:solidFill>
            <a:prstDash val="sysDot"/>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887DDA02-88B9-4548-905C-83B45E788AE7}"/>
              </a:ext>
            </a:extLst>
          </p:cNvPr>
          <p:cNvSpPr txBox="1">
            <a:spLocks/>
          </p:cNvSpPr>
          <p:nvPr/>
        </p:nvSpPr>
        <p:spPr>
          <a:xfrm>
            <a:off x="-519654" y="70609"/>
            <a:ext cx="3214579" cy="571365"/>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dirty="0">
                <a:solidFill>
                  <a:schemeClr val="bg1"/>
                </a:solidFill>
                <a:latin typeface="Abstergo Sans Lite" panose="02000000000000000000" pitchFamily="2" charset="0"/>
              </a:rPr>
              <a:t>TIMELINE</a:t>
            </a:r>
            <a:endParaRPr lang="en-SG" sz="11500" dirty="0">
              <a:solidFill>
                <a:schemeClr val="bg1"/>
              </a:solidFill>
              <a:latin typeface="Abstergo Sans Lite" panose="02000000000000000000" pitchFamily="2" charset="0"/>
            </a:endParaRPr>
          </a:p>
        </p:txBody>
      </p:sp>
      <p:grpSp>
        <p:nvGrpSpPr>
          <p:cNvPr id="1025" name="Group 1024">
            <a:extLst>
              <a:ext uri="{FF2B5EF4-FFF2-40B4-BE49-F238E27FC236}">
                <a16:creationId xmlns:a16="http://schemas.microsoft.com/office/drawing/2014/main" id="{8DF1F650-F270-47C4-88A9-BA7BECFA0F36}"/>
              </a:ext>
            </a:extLst>
          </p:cNvPr>
          <p:cNvGrpSpPr/>
          <p:nvPr/>
        </p:nvGrpSpPr>
        <p:grpSpPr>
          <a:xfrm>
            <a:off x="6789394" y="1514426"/>
            <a:ext cx="234000" cy="234000"/>
            <a:chOff x="-800778" y="3111163"/>
            <a:chExt cx="234000" cy="234000"/>
          </a:xfrm>
        </p:grpSpPr>
        <p:sp>
          <p:nvSpPr>
            <p:cNvPr id="36" name="Rectangle 35">
              <a:extLst>
                <a:ext uri="{FF2B5EF4-FFF2-40B4-BE49-F238E27FC236}">
                  <a16:creationId xmlns:a16="http://schemas.microsoft.com/office/drawing/2014/main" id="{59F39B6D-A2B4-4BB3-A2D2-BDB556AE79D1}"/>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34" name="Rectangle 33">
              <a:extLst>
                <a:ext uri="{FF2B5EF4-FFF2-40B4-BE49-F238E27FC236}">
                  <a16:creationId xmlns:a16="http://schemas.microsoft.com/office/drawing/2014/main" id="{933E6B88-E0D3-46F3-95EF-181B225C82F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35" name="Rectangle 34">
              <a:extLst>
                <a:ext uri="{FF2B5EF4-FFF2-40B4-BE49-F238E27FC236}">
                  <a16:creationId xmlns:a16="http://schemas.microsoft.com/office/drawing/2014/main" id="{F2F65088-E14C-4D46-A493-5109EF730298}"/>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38" name="Group 37">
            <a:extLst>
              <a:ext uri="{FF2B5EF4-FFF2-40B4-BE49-F238E27FC236}">
                <a16:creationId xmlns:a16="http://schemas.microsoft.com/office/drawing/2014/main" id="{105BFC4C-DECC-4DCB-B861-FBBFFEE019A7}"/>
              </a:ext>
            </a:extLst>
          </p:cNvPr>
          <p:cNvGrpSpPr/>
          <p:nvPr/>
        </p:nvGrpSpPr>
        <p:grpSpPr>
          <a:xfrm>
            <a:off x="2767138" y="1524356"/>
            <a:ext cx="234000" cy="234000"/>
            <a:chOff x="-800778" y="3111163"/>
            <a:chExt cx="234000" cy="234000"/>
          </a:xfrm>
        </p:grpSpPr>
        <p:sp>
          <p:nvSpPr>
            <p:cNvPr id="39" name="Rectangle 38">
              <a:extLst>
                <a:ext uri="{FF2B5EF4-FFF2-40B4-BE49-F238E27FC236}">
                  <a16:creationId xmlns:a16="http://schemas.microsoft.com/office/drawing/2014/main" id="{4C5E5342-E067-4047-9043-05ABF4186EC7}"/>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40" name="Rectangle 39">
              <a:extLst>
                <a:ext uri="{FF2B5EF4-FFF2-40B4-BE49-F238E27FC236}">
                  <a16:creationId xmlns:a16="http://schemas.microsoft.com/office/drawing/2014/main" id="{79370925-D8BA-4A40-AF70-1AF962A3A4B6}"/>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41" name="Rectangle 40">
              <a:extLst>
                <a:ext uri="{FF2B5EF4-FFF2-40B4-BE49-F238E27FC236}">
                  <a16:creationId xmlns:a16="http://schemas.microsoft.com/office/drawing/2014/main" id="{D7470D94-C305-4578-B633-00BF21A00E2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46" name="Group 45">
            <a:extLst>
              <a:ext uri="{FF2B5EF4-FFF2-40B4-BE49-F238E27FC236}">
                <a16:creationId xmlns:a16="http://schemas.microsoft.com/office/drawing/2014/main" id="{33190FF2-1E3D-4849-BE4A-8D3BB30C94C2}"/>
              </a:ext>
            </a:extLst>
          </p:cNvPr>
          <p:cNvGrpSpPr/>
          <p:nvPr/>
        </p:nvGrpSpPr>
        <p:grpSpPr>
          <a:xfrm>
            <a:off x="8812233" y="1553494"/>
            <a:ext cx="234000" cy="234000"/>
            <a:chOff x="-800778" y="3111163"/>
            <a:chExt cx="234000" cy="234000"/>
          </a:xfrm>
        </p:grpSpPr>
        <p:sp>
          <p:nvSpPr>
            <p:cNvPr id="47" name="Rectangle 46">
              <a:extLst>
                <a:ext uri="{FF2B5EF4-FFF2-40B4-BE49-F238E27FC236}">
                  <a16:creationId xmlns:a16="http://schemas.microsoft.com/office/drawing/2014/main" id="{32DE46E0-712C-4AB2-8C6D-7C01FA212B35}"/>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48" name="Rectangle 47">
              <a:extLst>
                <a:ext uri="{FF2B5EF4-FFF2-40B4-BE49-F238E27FC236}">
                  <a16:creationId xmlns:a16="http://schemas.microsoft.com/office/drawing/2014/main" id="{BB239989-1530-4139-8858-2802E5AE244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49" name="Rectangle 48">
              <a:extLst>
                <a:ext uri="{FF2B5EF4-FFF2-40B4-BE49-F238E27FC236}">
                  <a16:creationId xmlns:a16="http://schemas.microsoft.com/office/drawing/2014/main" id="{00556642-0053-4EE4-B64F-F9D60C61AF09}"/>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
        <p:nvSpPr>
          <p:cNvPr id="72" name="Title 1">
            <a:extLst>
              <a:ext uri="{FF2B5EF4-FFF2-40B4-BE49-F238E27FC236}">
                <a16:creationId xmlns:a16="http://schemas.microsoft.com/office/drawing/2014/main" id="{BEFE4E68-8765-4F7E-8EB8-1C7CD16ED2C1}"/>
              </a:ext>
            </a:extLst>
          </p:cNvPr>
          <p:cNvSpPr txBox="1">
            <a:spLocks/>
          </p:cNvSpPr>
          <p:nvPr/>
        </p:nvSpPr>
        <p:spPr>
          <a:xfrm>
            <a:off x="151778"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11</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Jun</a:t>
            </a:r>
            <a:endParaRPr lang="en-SG" sz="2800" dirty="0">
              <a:solidFill>
                <a:schemeClr val="bg1"/>
              </a:solidFill>
              <a:latin typeface="Abstergo Sans Lite" panose="02000000000000000000" pitchFamily="2" charset="0"/>
            </a:endParaRPr>
          </a:p>
        </p:txBody>
      </p:sp>
      <p:sp>
        <p:nvSpPr>
          <p:cNvPr id="80" name="Title 1">
            <a:extLst>
              <a:ext uri="{FF2B5EF4-FFF2-40B4-BE49-F238E27FC236}">
                <a16:creationId xmlns:a16="http://schemas.microsoft.com/office/drawing/2014/main" id="{4DDA3EB1-5890-4619-AF76-80466A2161CA}"/>
              </a:ext>
            </a:extLst>
          </p:cNvPr>
          <p:cNvSpPr txBox="1">
            <a:spLocks/>
          </p:cNvSpPr>
          <p:nvPr/>
        </p:nvSpPr>
        <p:spPr>
          <a:xfrm>
            <a:off x="2083843"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2</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25</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Jun</a:t>
            </a:r>
            <a:endParaRPr lang="en-SG" sz="2800" dirty="0">
              <a:solidFill>
                <a:schemeClr val="bg1"/>
              </a:solidFill>
              <a:latin typeface="Abstergo Sans Lite" panose="02000000000000000000" pitchFamily="2" charset="0"/>
            </a:endParaRPr>
          </a:p>
        </p:txBody>
      </p:sp>
      <p:sp>
        <p:nvSpPr>
          <p:cNvPr id="81" name="Title 1">
            <a:extLst>
              <a:ext uri="{FF2B5EF4-FFF2-40B4-BE49-F238E27FC236}">
                <a16:creationId xmlns:a16="http://schemas.microsoft.com/office/drawing/2014/main" id="{CA1683D7-BB82-4968-A3E6-A54119BAA157}"/>
              </a:ext>
            </a:extLst>
          </p:cNvPr>
          <p:cNvSpPr txBox="1">
            <a:spLocks/>
          </p:cNvSpPr>
          <p:nvPr/>
        </p:nvSpPr>
        <p:spPr>
          <a:xfrm>
            <a:off x="4138186"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3</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9</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Jul</a:t>
            </a:r>
            <a:endParaRPr lang="en-SG" sz="2800" dirty="0">
              <a:solidFill>
                <a:schemeClr val="bg1"/>
              </a:solidFill>
              <a:latin typeface="Abstergo Sans Lite" panose="02000000000000000000" pitchFamily="2" charset="0"/>
            </a:endParaRPr>
          </a:p>
        </p:txBody>
      </p:sp>
      <p:sp>
        <p:nvSpPr>
          <p:cNvPr id="82" name="Title 1">
            <a:extLst>
              <a:ext uri="{FF2B5EF4-FFF2-40B4-BE49-F238E27FC236}">
                <a16:creationId xmlns:a16="http://schemas.microsoft.com/office/drawing/2014/main" id="{37ECE41E-CA11-4E74-BBF0-C3F147FB961B}"/>
              </a:ext>
            </a:extLst>
          </p:cNvPr>
          <p:cNvSpPr txBox="1">
            <a:spLocks/>
          </p:cNvSpPr>
          <p:nvPr/>
        </p:nvSpPr>
        <p:spPr>
          <a:xfrm>
            <a:off x="6142038"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4</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23</a:t>
            </a:r>
            <a:r>
              <a:rPr lang="en-SG" sz="2000" baseline="30000" dirty="0">
                <a:solidFill>
                  <a:schemeClr val="bg1"/>
                </a:solidFill>
                <a:latin typeface="Abstergo Sans Lite" panose="02000000000000000000" pitchFamily="2" charset="0"/>
              </a:rPr>
              <a:t>rd</a:t>
            </a:r>
            <a:r>
              <a:rPr lang="en-SG" sz="2000" dirty="0">
                <a:solidFill>
                  <a:schemeClr val="bg1"/>
                </a:solidFill>
                <a:latin typeface="Abstergo Sans Lite" panose="02000000000000000000" pitchFamily="2" charset="0"/>
              </a:rPr>
              <a:t> Jul</a:t>
            </a:r>
            <a:endParaRPr lang="en-SG" sz="2800" dirty="0">
              <a:solidFill>
                <a:schemeClr val="bg1"/>
              </a:solidFill>
              <a:latin typeface="Abstergo Sans Lite" panose="02000000000000000000" pitchFamily="2" charset="0"/>
            </a:endParaRPr>
          </a:p>
        </p:txBody>
      </p:sp>
      <p:sp>
        <p:nvSpPr>
          <p:cNvPr id="83" name="Title 1">
            <a:extLst>
              <a:ext uri="{FF2B5EF4-FFF2-40B4-BE49-F238E27FC236}">
                <a16:creationId xmlns:a16="http://schemas.microsoft.com/office/drawing/2014/main" id="{058A7FD5-F4F3-4941-838D-AFC80EAF7323}"/>
              </a:ext>
            </a:extLst>
          </p:cNvPr>
          <p:cNvSpPr txBox="1">
            <a:spLocks/>
          </p:cNvSpPr>
          <p:nvPr/>
        </p:nvSpPr>
        <p:spPr>
          <a:xfrm>
            <a:off x="8048662" y="97465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5</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6</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Aug</a:t>
            </a:r>
            <a:endParaRPr lang="en-SG" sz="2800" dirty="0">
              <a:solidFill>
                <a:schemeClr val="bg1"/>
              </a:solidFill>
              <a:latin typeface="Abstergo Sans Lite" panose="02000000000000000000" pitchFamily="2" charset="0"/>
            </a:endParaRPr>
          </a:p>
        </p:txBody>
      </p:sp>
      <p:sp>
        <p:nvSpPr>
          <p:cNvPr id="89" name="Title 1">
            <a:extLst>
              <a:ext uri="{FF2B5EF4-FFF2-40B4-BE49-F238E27FC236}">
                <a16:creationId xmlns:a16="http://schemas.microsoft.com/office/drawing/2014/main" id="{04CE9111-A2FB-4730-8810-28D6D6F280F9}"/>
              </a:ext>
            </a:extLst>
          </p:cNvPr>
          <p:cNvSpPr txBox="1">
            <a:spLocks/>
          </p:cNvSpPr>
          <p:nvPr/>
        </p:nvSpPr>
        <p:spPr>
          <a:xfrm>
            <a:off x="10276783" y="992376"/>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6</a:t>
            </a:r>
            <a:r>
              <a:rPr lang="en-SG" sz="2400" dirty="0">
                <a:solidFill>
                  <a:schemeClr val="bg1"/>
                </a:solidFill>
                <a:latin typeface="Abstergo Sans Lite" panose="02000000000000000000" pitchFamily="2" charset="0"/>
              </a:rPr>
              <a:t>  </a:t>
            </a:r>
            <a:r>
              <a:rPr lang="en-SG" sz="2000" dirty="0">
                <a:solidFill>
                  <a:schemeClr val="bg1"/>
                </a:solidFill>
                <a:latin typeface="Abstergo Sans Lite" panose="02000000000000000000" pitchFamily="2" charset="0"/>
              </a:rPr>
              <a:t>20</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Aug</a:t>
            </a:r>
            <a:endParaRPr lang="en-SG" sz="2800" dirty="0">
              <a:solidFill>
                <a:schemeClr val="bg1"/>
              </a:solidFill>
              <a:latin typeface="Abstergo Sans Lite" panose="02000000000000000000" pitchFamily="2" charset="0"/>
            </a:endParaRPr>
          </a:p>
        </p:txBody>
      </p:sp>
      <p:sp>
        <p:nvSpPr>
          <p:cNvPr id="3" name="Flowchart: Alternate Process 2">
            <a:extLst>
              <a:ext uri="{FF2B5EF4-FFF2-40B4-BE49-F238E27FC236}">
                <a16:creationId xmlns:a16="http://schemas.microsoft.com/office/drawing/2014/main" id="{433153AC-7CBF-400B-915F-267B18AB231F}"/>
              </a:ext>
            </a:extLst>
          </p:cNvPr>
          <p:cNvSpPr/>
          <p:nvPr/>
        </p:nvSpPr>
        <p:spPr>
          <a:xfrm>
            <a:off x="196055" y="1907056"/>
            <a:ext cx="1599055"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Proposal Draft</a:t>
            </a:r>
          </a:p>
          <a:p>
            <a:r>
              <a:rPr lang="en-SG" sz="800" dirty="0">
                <a:solidFill>
                  <a:schemeClr val="bg1"/>
                </a:solidFill>
                <a:latin typeface="Abstergo Sans Lite" panose="02000000000000000000" pitchFamily="2" charset="0"/>
              </a:rPr>
              <a:t>Wiki Page Prototype 1 </a:t>
            </a:r>
          </a:p>
          <a:p>
            <a:r>
              <a:rPr lang="en-SG" sz="800" dirty="0">
                <a:solidFill>
                  <a:schemeClr val="bg1"/>
                </a:solidFill>
                <a:latin typeface="Abstergo Sans Lite" panose="02000000000000000000" pitchFamily="2" charset="0"/>
              </a:rPr>
              <a:t>Resource Learning</a:t>
            </a:r>
          </a:p>
        </p:txBody>
      </p:sp>
      <p:sp>
        <p:nvSpPr>
          <p:cNvPr id="119" name="Flowchart: Alternate Process 118">
            <a:extLst>
              <a:ext uri="{FF2B5EF4-FFF2-40B4-BE49-F238E27FC236}">
                <a16:creationId xmlns:a16="http://schemas.microsoft.com/office/drawing/2014/main" id="{56FBD319-BFDF-4C0F-9E66-BF95A069D562}"/>
              </a:ext>
            </a:extLst>
          </p:cNvPr>
          <p:cNvSpPr/>
          <p:nvPr/>
        </p:nvSpPr>
        <p:spPr>
          <a:xfrm>
            <a:off x="2074205" y="1908002"/>
            <a:ext cx="1623891" cy="909120"/>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Finalise Wiki Page Design </a:t>
            </a:r>
          </a:p>
          <a:p>
            <a:r>
              <a:rPr lang="en-SG" sz="800" dirty="0">
                <a:solidFill>
                  <a:schemeClr val="bg1"/>
                </a:solidFill>
                <a:latin typeface="Abstergo Sans Lite" panose="02000000000000000000" pitchFamily="2" charset="0"/>
              </a:rPr>
              <a:t>Set-up GitHub Repo</a:t>
            </a:r>
          </a:p>
          <a:p>
            <a:r>
              <a:rPr lang="en-SG" sz="800" dirty="0">
                <a:solidFill>
                  <a:schemeClr val="bg1"/>
                </a:solidFill>
                <a:latin typeface="Abstergo Sans Lite" panose="02000000000000000000" pitchFamily="2" charset="0"/>
              </a:rPr>
              <a:t>Software Installation</a:t>
            </a:r>
          </a:p>
          <a:p>
            <a:r>
              <a:rPr lang="en-SG" sz="800" dirty="0">
                <a:solidFill>
                  <a:schemeClr val="bg1"/>
                </a:solidFill>
                <a:latin typeface="Abstergo Sans Lite" panose="02000000000000000000" pitchFamily="2" charset="0"/>
              </a:rPr>
              <a:t>Mid-fi Prototype</a:t>
            </a:r>
          </a:p>
          <a:p>
            <a:r>
              <a:rPr lang="en-SG" sz="800" dirty="0">
                <a:solidFill>
                  <a:schemeClr val="bg1"/>
                </a:solidFill>
                <a:latin typeface="Abstergo Sans Lite" panose="02000000000000000000" pitchFamily="2" charset="0"/>
              </a:rPr>
              <a:t>Technical Research</a:t>
            </a:r>
          </a:p>
        </p:txBody>
      </p:sp>
      <p:sp>
        <p:nvSpPr>
          <p:cNvPr id="120" name="Flowchart: Alternate Process 119">
            <a:extLst>
              <a:ext uri="{FF2B5EF4-FFF2-40B4-BE49-F238E27FC236}">
                <a16:creationId xmlns:a16="http://schemas.microsoft.com/office/drawing/2014/main" id="{46359B5A-72E5-479A-8107-94159020C692}"/>
              </a:ext>
            </a:extLst>
          </p:cNvPr>
          <p:cNvSpPr/>
          <p:nvPr/>
        </p:nvSpPr>
        <p:spPr>
          <a:xfrm>
            <a:off x="857553" y="659188"/>
            <a:ext cx="1980534" cy="308803"/>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solidFill>
                  <a:schemeClr val="bg1"/>
                </a:solidFill>
                <a:latin typeface="Abstergo Sans Lite" panose="02000000000000000000" pitchFamily="2" charset="0"/>
              </a:rPr>
              <a:t>20</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Jun *Proposal Submission*</a:t>
            </a:r>
          </a:p>
        </p:txBody>
      </p:sp>
      <p:sp>
        <p:nvSpPr>
          <p:cNvPr id="122" name="Flowchart: Alternate Process 121">
            <a:extLst>
              <a:ext uri="{FF2B5EF4-FFF2-40B4-BE49-F238E27FC236}">
                <a16:creationId xmlns:a16="http://schemas.microsoft.com/office/drawing/2014/main" id="{9B8E1971-0060-4636-B3E7-989705AA68EF}"/>
              </a:ext>
            </a:extLst>
          </p:cNvPr>
          <p:cNvSpPr/>
          <p:nvPr/>
        </p:nvSpPr>
        <p:spPr>
          <a:xfrm>
            <a:off x="8796447" y="655483"/>
            <a:ext cx="2112495" cy="321232"/>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solidFill>
                  <a:schemeClr val="bg1"/>
                </a:solidFill>
                <a:latin typeface="Abstergo Sans Lite" panose="02000000000000000000" pitchFamily="2" charset="0"/>
              </a:rPr>
              <a:t>16</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to 21</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Aug *Acceptance*</a:t>
            </a:r>
          </a:p>
        </p:txBody>
      </p:sp>
      <p:sp>
        <p:nvSpPr>
          <p:cNvPr id="118" name="Flowchart: Alternate Process 117">
            <a:extLst>
              <a:ext uri="{FF2B5EF4-FFF2-40B4-BE49-F238E27FC236}">
                <a16:creationId xmlns:a16="http://schemas.microsoft.com/office/drawing/2014/main" id="{88A3EB69-05B7-4A3F-8B9A-62DA3EEA62EA}"/>
              </a:ext>
            </a:extLst>
          </p:cNvPr>
          <p:cNvSpPr/>
          <p:nvPr/>
        </p:nvSpPr>
        <p:spPr>
          <a:xfrm>
            <a:off x="3933003" y="1935257"/>
            <a:ext cx="1766231" cy="1493744"/>
          </a:xfrm>
          <a:prstGeom prst="flowChartAlternate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W3 JavaScript development</a:t>
            </a:r>
          </a:p>
          <a:p>
            <a:r>
              <a:rPr lang="en-SG" sz="800" dirty="0" err="1">
                <a:solidFill>
                  <a:schemeClr val="bg1"/>
                </a:solidFill>
                <a:latin typeface="Abstergo Sans Lite" panose="02000000000000000000" pitchFamily="2" charset="0"/>
              </a:rPr>
              <a:t>Metamask</a:t>
            </a:r>
            <a:r>
              <a:rPr lang="en-SG" sz="800" dirty="0">
                <a:solidFill>
                  <a:schemeClr val="bg1"/>
                </a:solidFill>
                <a:latin typeface="Abstergo Sans Lite" panose="02000000000000000000" pitchFamily="2" charset="0"/>
              </a:rPr>
              <a:t> Integration</a:t>
            </a:r>
          </a:p>
          <a:p>
            <a:r>
              <a:rPr lang="en-SG" sz="800" b="1" u="sng" dirty="0">
                <a:solidFill>
                  <a:schemeClr val="bg1"/>
                </a:solidFill>
                <a:latin typeface="Abstergo Sans Lite" panose="02000000000000000000" pitchFamily="2" charset="0"/>
              </a:rPr>
              <a:t>Admin</a:t>
            </a:r>
            <a:r>
              <a:rPr lang="en-SG" sz="800" dirty="0">
                <a:solidFill>
                  <a:schemeClr val="bg1"/>
                </a:solidFill>
                <a:latin typeface="Abstergo Sans Lite" panose="02000000000000000000" pitchFamily="2" charset="0"/>
              </a:rPr>
              <a:t>:</a:t>
            </a:r>
          </a:p>
          <a:p>
            <a:r>
              <a:rPr lang="en-SG" sz="800" dirty="0">
                <a:solidFill>
                  <a:schemeClr val="bg1"/>
                </a:solidFill>
                <a:latin typeface="Abstergo Sans Lite" panose="02000000000000000000" pitchFamily="2" charset="0"/>
              </a:rPr>
              <a:t>  &gt;Login</a:t>
            </a:r>
          </a:p>
          <a:p>
            <a:r>
              <a:rPr lang="en-SG" sz="800" dirty="0">
                <a:solidFill>
                  <a:schemeClr val="bg1"/>
                </a:solidFill>
                <a:latin typeface="Abstergo Sans Lite" panose="02000000000000000000" pitchFamily="2" charset="0"/>
              </a:rPr>
              <a:t>  &gt;Agent Management</a:t>
            </a:r>
          </a:p>
          <a:p>
            <a:r>
              <a:rPr lang="en-SG" sz="800" dirty="0">
                <a:solidFill>
                  <a:schemeClr val="bg1"/>
                </a:solidFill>
                <a:latin typeface="Abstergo Sans Lite" panose="02000000000000000000" pitchFamily="2" charset="0"/>
              </a:rPr>
              <a:t>  &gt;Access Control</a:t>
            </a:r>
          </a:p>
          <a:p>
            <a:r>
              <a:rPr lang="en-SG" sz="800" dirty="0">
                <a:solidFill>
                  <a:schemeClr val="bg1"/>
                </a:solidFill>
                <a:latin typeface="Abstergo Sans Lite" panose="02000000000000000000" pitchFamily="2" charset="0"/>
              </a:rPr>
              <a:t>  &gt;Logout</a:t>
            </a:r>
          </a:p>
          <a:p>
            <a:r>
              <a:rPr lang="en-SG" sz="800" dirty="0">
                <a:solidFill>
                  <a:schemeClr val="bg1"/>
                </a:solidFill>
                <a:latin typeface="Abstergo Sans Lite" panose="02000000000000000000" pitchFamily="2" charset="0"/>
              </a:rPr>
              <a:t>Database Setup</a:t>
            </a:r>
          </a:p>
        </p:txBody>
      </p:sp>
      <p:cxnSp>
        <p:nvCxnSpPr>
          <p:cNvPr id="156" name="Straight Connector 155">
            <a:extLst>
              <a:ext uri="{FF2B5EF4-FFF2-40B4-BE49-F238E27FC236}">
                <a16:creationId xmlns:a16="http://schemas.microsoft.com/office/drawing/2014/main" id="{2BF03CC0-2DF3-4EF6-800A-A8A97973C291}"/>
              </a:ext>
            </a:extLst>
          </p:cNvPr>
          <p:cNvCxnSpPr>
            <a:cxnSpLocks/>
            <a:stCxn id="120" idx="2"/>
          </p:cNvCxnSpPr>
          <p:nvPr/>
        </p:nvCxnSpPr>
        <p:spPr>
          <a:xfrm>
            <a:off x="1847820" y="967991"/>
            <a:ext cx="8453" cy="664279"/>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F155ADF-A5C7-4F0B-9F3A-591E262F7615}"/>
              </a:ext>
            </a:extLst>
          </p:cNvPr>
          <p:cNvCxnSpPr>
            <a:cxnSpLocks/>
          </p:cNvCxnSpPr>
          <p:nvPr/>
        </p:nvCxnSpPr>
        <p:spPr>
          <a:xfrm flipH="1">
            <a:off x="9832588" y="976715"/>
            <a:ext cx="5931" cy="654711"/>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1" name="Flowchart: Alternate Process 100">
            <a:extLst>
              <a:ext uri="{FF2B5EF4-FFF2-40B4-BE49-F238E27FC236}">
                <a16:creationId xmlns:a16="http://schemas.microsoft.com/office/drawing/2014/main" id="{7A04361B-B3D6-4D31-8087-8D432CAA71B0}"/>
              </a:ext>
            </a:extLst>
          </p:cNvPr>
          <p:cNvSpPr/>
          <p:nvPr/>
        </p:nvSpPr>
        <p:spPr>
          <a:xfrm>
            <a:off x="200268" y="1893467"/>
            <a:ext cx="1602964"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00" name="Flowchart: Alternate Process 99">
            <a:extLst>
              <a:ext uri="{FF2B5EF4-FFF2-40B4-BE49-F238E27FC236}">
                <a16:creationId xmlns:a16="http://schemas.microsoft.com/office/drawing/2014/main" id="{A420773F-3200-4E17-A690-DDA6791DE0F6}"/>
              </a:ext>
            </a:extLst>
          </p:cNvPr>
          <p:cNvSpPr/>
          <p:nvPr/>
        </p:nvSpPr>
        <p:spPr>
          <a:xfrm>
            <a:off x="2074012" y="1900959"/>
            <a:ext cx="1625961"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05" name="Flowchart: Alternate Process 104">
            <a:extLst>
              <a:ext uri="{FF2B5EF4-FFF2-40B4-BE49-F238E27FC236}">
                <a16:creationId xmlns:a16="http://schemas.microsoft.com/office/drawing/2014/main" id="{F9ECEFBE-5305-4D9B-A29C-B4C79E9F01A0}"/>
              </a:ext>
            </a:extLst>
          </p:cNvPr>
          <p:cNvSpPr/>
          <p:nvPr/>
        </p:nvSpPr>
        <p:spPr>
          <a:xfrm>
            <a:off x="3934301" y="1898412"/>
            <a:ext cx="1767449" cy="330918"/>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ACCOUNT MANAGEMENT MODULE</a:t>
            </a:r>
          </a:p>
        </p:txBody>
      </p:sp>
      <p:sp>
        <p:nvSpPr>
          <p:cNvPr id="106" name="Flowchart: Alternate Process 105">
            <a:extLst>
              <a:ext uri="{FF2B5EF4-FFF2-40B4-BE49-F238E27FC236}">
                <a16:creationId xmlns:a16="http://schemas.microsoft.com/office/drawing/2014/main" id="{98E3483E-B09A-4751-9A9C-50237811B4AB}"/>
              </a:ext>
            </a:extLst>
          </p:cNvPr>
          <p:cNvSpPr/>
          <p:nvPr/>
        </p:nvSpPr>
        <p:spPr>
          <a:xfrm>
            <a:off x="5978136" y="2552970"/>
            <a:ext cx="1762734" cy="595210"/>
          </a:xfrm>
          <a:prstGeom prst="flowChartAlternate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sz="800" dirty="0">
                <a:solidFill>
                  <a:schemeClr val="bg1"/>
                </a:solidFill>
                <a:latin typeface="Abstergo Sans Lite" panose="02000000000000000000" pitchFamily="2" charset="0"/>
              </a:rPr>
              <a:t>Agent:</a:t>
            </a:r>
          </a:p>
          <a:p>
            <a:r>
              <a:rPr lang="en-SG" sz="800" dirty="0">
                <a:solidFill>
                  <a:schemeClr val="bg1"/>
                </a:solidFill>
                <a:latin typeface="Abstergo Sans Lite" panose="02000000000000000000" pitchFamily="2" charset="0"/>
              </a:rPr>
              <a:t>  &gt;Login</a:t>
            </a:r>
          </a:p>
          <a:p>
            <a:r>
              <a:rPr lang="en-SG" sz="800" dirty="0">
                <a:solidFill>
                  <a:schemeClr val="bg1"/>
                </a:solidFill>
                <a:latin typeface="Abstergo Sans Lite" panose="02000000000000000000" pitchFamily="2" charset="0"/>
              </a:rPr>
              <a:t>  &gt;Consumer Account Creation</a:t>
            </a:r>
          </a:p>
        </p:txBody>
      </p:sp>
      <p:sp>
        <p:nvSpPr>
          <p:cNvPr id="108" name="Flowchart: Alternate Process 107">
            <a:extLst>
              <a:ext uri="{FF2B5EF4-FFF2-40B4-BE49-F238E27FC236}">
                <a16:creationId xmlns:a16="http://schemas.microsoft.com/office/drawing/2014/main" id="{85DAD26A-A98B-438A-9958-719DF3382F19}"/>
              </a:ext>
            </a:extLst>
          </p:cNvPr>
          <p:cNvSpPr/>
          <p:nvPr/>
        </p:nvSpPr>
        <p:spPr>
          <a:xfrm>
            <a:off x="5975301" y="2343743"/>
            <a:ext cx="1767449" cy="302184"/>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ACCOUNT MANAGEMENT MODULE</a:t>
            </a:r>
          </a:p>
        </p:txBody>
      </p:sp>
      <p:sp>
        <p:nvSpPr>
          <p:cNvPr id="114" name="Flowchart: Alternate Process 113">
            <a:extLst>
              <a:ext uri="{FF2B5EF4-FFF2-40B4-BE49-F238E27FC236}">
                <a16:creationId xmlns:a16="http://schemas.microsoft.com/office/drawing/2014/main" id="{C87773C7-46BE-4D23-B81E-967EE4A4C6A1}"/>
              </a:ext>
            </a:extLst>
          </p:cNvPr>
          <p:cNvSpPr/>
          <p:nvPr/>
        </p:nvSpPr>
        <p:spPr>
          <a:xfrm>
            <a:off x="5975300" y="2029937"/>
            <a:ext cx="1767449" cy="238363"/>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b" anchorCtr="0">
            <a:spAutoFit/>
          </a:bodyPr>
          <a:lstStyle/>
          <a:p>
            <a:r>
              <a:rPr lang="en-SG" sz="800" dirty="0">
                <a:solidFill>
                  <a:schemeClr val="bg1"/>
                </a:solidFill>
                <a:latin typeface="Abstergo Sans Lite" panose="02000000000000000000" pitchFamily="2" charset="0"/>
              </a:rPr>
              <a:t>Prepare for UAT #1</a:t>
            </a:r>
          </a:p>
        </p:txBody>
      </p:sp>
      <p:sp>
        <p:nvSpPr>
          <p:cNvPr id="115" name="Flowchart: Alternate Process 114">
            <a:extLst>
              <a:ext uri="{FF2B5EF4-FFF2-40B4-BE49-F238E27FC236}">
                <a16:creationId xmlns:a16="http://schemas.microsoft.com/office/drawing/2014/main" id="{60E1791A-4940-450F-9AE7-F220B88BAD2F}"/>
              </a:ext>
            </a:extLst>
          </p:cNvPr>
          <p:cNvSpPr/>
          <p:nvPr/>
        </p:nvSpPr>
        <p:spPr>
          <a:xfrm>
            <a:off x="5975300" y="1893467"/>
            <a:ext cx="1767449"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26" name="Flowchart: Alternate Process 125">
            <a:extLst>
              <a:ext uri="{FF2B5EF4-FFF2-40B4-BE49-F238E27FC236}">
                <a16:creationId xmlns:a16="http://schemas.microsoft.com/office/drawing/2014/main" id="{D4665192-3EF4-4D7D-90E7-1F4D2B08888C}"/>
              </a:ext>
            </a:extLst>
          </p:cNvPr>
          <p:cNvSpPr/>
          <p:nvPr/>
        </p:nvSpPr>
        <p:spPr>
          <a:xfrm>
            <a:off x="5970013" y="3225363"/>
            <a:ext cx="1773387"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sp>
        <p:nvSpPr>
          <p:cNvPr id="127" name="Flowchart: Alternate Process 126">
            <a:extLst>
              <a:ext uri="{FF2B5EF4-FFF2-40B4-BE49-F238E27FC236}">
                <a16:creationId xmlns:a16="http://schemas.microsoft.com/office/drawing/2014/main" id="{292D084F-60AC-4E57-A9D2-ADD9DE2D64D6}"/>
              </a:ext>
            </a:extLst>
          </p:cNvPr>
          <p:cNvSpPr/>
          <p:nvPr/>
        </p:nvSpPr>
        <p:spPr>
          <a:xfrm>
            <a:off x="8061967" y="1882374"/>
            <a:ext cx="1770621" cy="919401"/>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b"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UAT #1</a:t>
            </a:r>
          </a:p>
          <a:p>
            <a:r>
              <a:rPr lang="en-SG" sz="800" dirty="0">
                <a:solidFill>
                  <a:schemeClr val="bg1"/>
                </a:solidFill>
                <a:latin typeface="Abstergo Sans Lite" panose="02000000000000000000" pitchFamily="2" charset="0"/>
              </a:rPr>
              <a:t>Reviews for UAT</a:t>
            </a:r>
          </a:p>
          <a:p>
            <a:r>
              <a:rPr lang="en-SG" sz="800" dirty="0">
                <a:solidFill>
                  <a:schemeClr val="bg1"/>
                </a:solidFill>
                <a:latin typeface="Abstergo Sans Lite" panose="02000000000000000000" pitchFamily="2" charset="0"/>
              </a:rPr>
              <a:t>Integration &amp; Deployment of Application</a:t>
            </a:r>
          </a:p>
          <a:p>
            <a:r>
              <a:rPr lang="en-SG" sz="800" dirty="0">
                <a:solidFill>
                  <a:schemeClr val="bg1"/>
                </a:solidFill>
                <a:latin typeface="Abstergo Sans Lite" panose="02000000000000000000" pitchFamily="2" charset="0"/>
              </a:rPr>
              <a:t>Peer 2 Peer testing over school network</a:t>
            </a:r>
          </a:p>
          <a:p>
            <a:r>
              <a:rPr lang="en-SG" sz="800" dirty="0">
                <a:solidFill>
                  <a:schemeClr val="bg1"/>
                </a:solidFill>
                <a:latin typeface="Abstergo Sans Lite" panose="02000000000000000000" pitchFamily="2" charset="0"/>
              </a:rPr>
              <a:t>Prepare for acceptance</a:t>
            </a:r>
          </a:p>
        </p:txBody>
      </p:sp>
      <p:sp>
        <p:nvSpPr>
          <p:cNvPr id="138" name="Flowchart: Alternate Process 137">
            <a:extLst>
              <a:ext uri="{FF2B5EF4-FFF2-40B4-BE49-F238E27FC236}">
                <a16:creationId xmlns:a16="http://schemas.microsoft.com/office/drawing/2014/main" id="{ABCA94A5-EF84-446B-AE90-314E392B23EA}"/>
              </a:ext>
            </a:extLst>
          </p:cNvPr>
          <p:cNvSpPr/>
          <p:nvPr/>
        </p:nvSpPr>
        <p:spPr>
          <a:xfrm>
            <a:off x="8061966" y="1874133"/>
            <a:ext cx="1770622"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39" name="Flowchart: Alternate Process 138">
            <a:extLst>
              <a:ext uri="{FF2B5EF4-FFF2-40B4-BE49-F238E27FC236}">
                <a16:creationId xmlns:a16="http://schemas.microsoft.com/office/drawing/2014/main" id="{CA6C4F93-FB84-4CB0-857A-B3FDB8DA6EB8}"/>
              </a:ext>
            </a:extLst>
          </p:cNvPr>
          <p:cNvSpPr/>
          <p:nvPr/>
        </p:nvSpPr>
        <p:spPr>
          <a:xfrm>
            <a:off x="8053843" y="2988976"/>
            <a:ext cx="1776570" cy="548120"/>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Central Authentication System</a:t>
            </a:r>
          </a:p>
          <a:p>
            <a:r>
              <a:rPr lang="en-SG" sz="800" dirty="0">
                <a:solidFill>
                  <a:schemeClr val="bg1"/>
                </a:solidFill>
                <a:latin typeface="Abstergo Sans Lite" panose="02000000000000000000" pitchFamily="2" charset="0"/>
              </a:rPr>
              <a:t>KYC Authentication</a:t>
            </a:r>
          </a:p>
          <a:p>
            <a:r>
              <a:rPr lang="en-SG" sz="800" dirty="0">
                <a:solidFill>
                  <a:schemeClr val="bg1"/>
                </a:solidFill>
                <a:latin typeface="Abstergo Sans Lite" panose="02000000000000000000" pitchFamily="2" charset="0"/>
              </a:rPr>
              <a:t>CAS Persistent to Blockchain</a:t>
            </a:r>
          </a:p>
        </p:txBody>
      </p:sp>
      <p:sp>
        <p:nvSpPr>
          <p:cNvPr id="140" name="Flowchart: Alternate Process 139">
            <a:extLst>
              <a:ext uri="{FF2B5EF4-FFF2-40B4-BE49-F238E27FC236}">
                <a16:creationId xmlns:a16="http://schemas.microsoft.com/office/drawing/2014/main" id="{73A9D62B-CF10-44E7-97FA-D20C124F0D34}"/>
              </a:ext>
            </a:extLst>
          </p:cNvPr>
          <p:cNvSpPr/>
          <p:nvPr/>
        </p:nvSpPr>
        <p:spPr>
          <a:xfrm>
            <a:off x="8053843" y="2939338"/>
            <a:ext cx="1776570"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sp>
        <p:nvSpPr>
          <p:cNvPr id="141" name="Flowchart: Alternate Process 140">
            <a:extLst>
              <a:ext uri="{FF2B5EF4-FFF2-40B4-BE49-F238E27FC236}">
                <a16:creationId xmlns:a16="http://schemas.microsoft.com/office/drawing/2014/main" id="{9595951D-37AB-416A-84EC-9DD8F58A3187}"/>
              </a:ext>
            </a:extLst>
          </p:cNvPr>
          <p:cNvSpPr/>
          <p:nvPr/>
        </p:nvSpPr>
        <p:spPr>
          <a:xfrm>
            <a:off x="10146325" y="1907487"/>
            <a:ext cx="1756202"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Post Acceptance Review</a:t>
            </a:r>
          </a:p>
          <a:p>
            <a:r>
              <a:rPr lang="en-SG" sz="800" dirty="0">
                <a:latin typeface="Abstergo Sans Lite" panose="02000000000000000000" pitchFamily="2" charset="0"/>
              </a:rPr>
              <a:t>Establish connection to store Ethereum transactions</a:t>
            </a:r>
            <a:endParaRPr lang="en-SG" sz="800" dirty="0">
              <a:solidFill>
                <a:schemeClr val="bg1"/>
              </a:solidFill>
              <a:latin typeface="Abstergo Sans Lite" panose="02000000000000000000" pitchFamily="2" charset="0"/>
            </a:endParaRPr>
          </a:p>
        </p:txBody>
      </p:sp>
      <p:sp>
        <p:nvSpPr>
          <p:cNvPr id="143" name="Flowchart: Alternate Process 142">
            <a:extLst>
              <a:ext uri="{FF2B5EF4-FFF2-40B4-BE49-F238E27FC236}">
                <a16:creationId xmlns:a16="http://schemas.microsoft.com/office/drawing/2014/main" id="{88115041-E22F-4FEC-90C7-1369AB8A61A5}"/>
              </a:ext>
            </a:extLst>
          </p:cNvPr>
          <p:cNvSpPr/>
          <p:nvPr/>
        </p:nvSpPr>
        <p:spPr>
          <a:xfrm>
            <a:off x="10146325" y="1874983"/>
            <a:ext cx="1756202"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44" name="Flowchart: Alternate Process 143">
            <a:extLst>
              <a:ext uri="{FF2B5EF4-FFF2-40B4-BE49-F238E27FC236}">
                <a16:creationId xmlns:a16="http://schemas.microsoft.com/office/drawing/2014/main" id="{7BA8892F-9E0A-4129-8258-D142F414D94D}"/>
              </a:ext>
            </a:extLst>
          </p:cNvPr>
          <p:cNvSpPr/>
          <p:nvPr/>
        </p:nvSpPr>
        <p:spPr>
          <a:xfrm>
            <a:off x="10162896" y="2647282"/>
            <a:ext cx="1756202" cy="669728"/>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KYC Authentication</a:t>
            </a:r>
          </a:p>
          <a:p>
            <a:r>
              <a:rPr lang="en-SG" sz="800" dirty="0">
                <a:solidFill>
                  <a:schemeClr val="bg1"/>
                </a:solidFill>
                <a:latin typeface="Abstergo Sans Lite" panose="02000000000000000000" pitchFamily="2" charset="0"/>
              </a:rPr>
              <a:t>CAS Persistent to Blockchain</a:t>
            </a:r>
          </a:p>
          <a:p>
            <a:r>
              <a:rPr lang="en-SG" sz="800" dirty="0">
                <a:solidFill>
                  <a:schemeClr val="bg1"/>
                </a:solidFill>
                <a:latin typeface="Abstergo Sans Lite" panose="02000000000000000000" pitchFamily="2" charset="0"/>
              </a:rPr>
              <a:t>Start on Facial Recognition API</a:t>
            </a:r>
          </a:p>
        </p:txBody>
      </p:sp>
      <p:sp>
        <p:nvSpPr>
          <p:cNvPr id="159" name="Flowchart: Alternate Process 158">
            <a:extLst>
              <a:ext uri="{FF2B5EF4-FFF2-40B4-BE49-F238E27FC236}">
                <a16:creationId xmlns:a16="http://schemas.microsoft.com/office/drawing/2014/main" id="{6532BEE1-0115-4240-AC4C-A96087F1B298}"/>
              </a:ext>
            </a:extLst>
          </p:cNvPr>
          <p:cNvSpPr/>
          <p:nvPr/>
        </p:nvSpPr>
        <p:spPr>
          <a:xfrm>
            <a:off x="10162895" y="2639319"/>
            <a:ext cx="1756202"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grpSp>
        <p:nvGrpSpPr>
          <p:cNvPr id="56" name="Group 55">
            <a:extLst>
              <a:ext uri="{FF2B5EF4-FFF2-40B4-BE49-F238E27FC236}">
                <a16:creationId xmlns:a16="http://schemas.microsoft.com/office/drawing/2014/main" id="{24BBA52E-CBE8-4F08-AEF2-F41389E97C0F}"/>
              </a:ext>
            </a:extLst>
          </p:cNvPr>
          <p:cNvGrpSpPr/>
          <p:nvPr/>
        </p:nvGrpSpPr>
        <p:grpSpPr>
          <a:xfrm>
            <a:off x="4758191" y="1541697"/>
            <a:ext cx="234000" cy="234000"/>
            <a:chOff x="-800778" y="3111163"/>
            <a:chExt cx="234000" cy="234000"/>
          </a:xfrm>
        </p:grpSpPr>
        <p:sp>
          <p:nvSpPr>
            <p:cNvPr id="57" name="Rectangle 56">
              <a:extLst>
                <a:ext uri="{FF2B5EF4-FFF2-40B4-BE49-F238E27FC236}">
                  <a16:creationId xmlns:a16="http://schemas.microsoft.com/office/drawing/2014/main" id="{6E2E51FC-CCB1-4972-95C1-4DDBB7E33DFD}"/>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58" name="Rectangle 57">
              <a:extLst>
                <a:ext uri="{FF2B5EF4-FFF2-40B4-BE49-F238E27FC236}">
                  <a16:creationId xmlns:a16="http://schemas.microsoft.com/office/drawing/2014/main" id="{FCB7DEC4-794A-4B2C-9E10-640576630669}"/>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59" name="Rectangle 58">
              <a:extLst>
                <a:ext uri="{FF2B5EF4-FFF2-40B4-BE49-F238E27FC236}">
                  <a16:creationId xmlns:a16="http://schemas.microsoft.com/office/drawing/2014/main" id="{7DCB6DF0-526E-4011-A4B1-67456F4C2BF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
        <p:nvSpPr>
          <p:cNvPr id="65" name="Flowchart: Alternate Process 64">
            <a:extLst>
              <a:ext uri="{FF2B5EF4-FFF2-40B4-BE49-F238E27FC236}">
                <a16:creationId xmlns:a16="http://schemas.microsoft.com/office/drawing/2014/main" id="{D5A8D02B-A9C7-42FC-B1C0-16BDEFD3B513}"/>
              </a:ext>
            </a:extLst>
          </p:cNvPr>
          <p:cNvSpPr/>
          <p:nvPr/>
        </p:nvSpPr>
        <p:spPr>
          <a:xfrm>
            <a:off x="12192000" y="2009639"/>
            <a:ext cx="1535732" cy="238363"/>
          </a:xfrm>
          <a:prstGeom prst="flowChartAlternateProcess">
            <a:avLst/>
          </a:prstGeom>
          <a:solidFill>
            <a:schemeClr val="accent5">
              <a:alpha val="50000"/>
            </a:schemeClr>
          </a:solidFill>
          <a:ln>
            <a:noFill/>
          </a:ln>
          <a:effectLst/>
        </p:spPr>
        <p:style>
          <a:lnRef idx="0">
            <a:scrgbClr r="0" g="0" b="0"/>
          </a:lnRef>
          <a:fillRef idx="0">
            <a:scrgbClr r="0" g="0" b="0"/>
          </a:fillRef>
          <a:effectRef idx="0">
            <a:scrgbClr r="0" g="0" b="0"/>
          </a:effectRef>
          <a:fontRef idx="minor">
            <a:schemeClr val="lt1"/>
          </a:fontRef>
        </p:style>
        <p:txBody>
          <a:bodyPr wrap="square" rtlCol="0" anchor="b" anchorCtr="0">
            <a:spAutoFit/>
          </a:bodyPr>
          <a:lstStyle/>
          <a:p>
            <a:r>
              <a:rPr lang="en-SG" sz="800" dirty="0">
                <a:solidFill>
                  <a:schemeClr val="bg1"/>
                </a:solidFill>
                <a:latin typeface="Abstergo Sans Lite" panose="02000000000000000000" pitchFamily="2" charset="0"/>
              </a:rPr>
              <a:t>Start on React Native Application</a:t>
            </a:r>
          </a:p>
        </p:txBody>
      </p:sp>
      <p:sp>
        <p:nvSpPr>
          <p:cNvPr id="66" name="Flowchart: Alternate Process 65">
            <a:extLst>
              <a:ext uri="{FF2B5EF4-FFF2-40B4-BE49-F238E27FC236}">
                <a16:creationId xmlns:a16="http://schemas.microsoft.com/office/drawing/2014/main" id="{B75B8500-7179-4042-BF8A-1907733D49D2}"/>
              </a:ext>
            </a:extLst>
          </p:cNvPr>
          <p:cNvSpPr/>
          <p:nvPr/>
        </p:nvSpPr>
        <p:spPr>
          <a:xfrm>
            <a:off x="14013461" y="1923815"/>
            <a:ext cx="1671840" cy="66752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Prepare for UAT #2</a:t>
            </a:r>
          </a:p>
          <a:p>
            <a:r>
              <a:rPr lang="en-SG" sz="800" dirty="0">
                <a:solidFill>
                  <a:schemeClr val="bg1"/>
                </a:solidFill>
                <a:latin typeface="Abstergo Sans Lite" panose="02000000000000000000" pitchFamily="2" charset="0"/>
              </a:rPr>
              <a:t>Test in class</a:t>
            </a:r>
          </a:p>
          <a:p>
            <a:r>
              <a:rPr lang="en-SG" sz="800" dirty="0">
                <a:latin typeface="Abstergo Sans Lite" panose="02000000000000000000" pitchFamily="2" charset="0"/>
              </a:rPr>
              <a:t>Continue on react native applications</a:t>
            </a:r>
          </a:p>
          <a:p>
            <a:endParaRPr lang="en-SG" sz="800" dirty="0">
              <a:solidFill>
                <a:schemeClr val="bg1"/>
              </a:solidFill>
              <a:latin typeface="Abstergo Sans Lite" panose="02000000000000000000" pitchFamily="2" charset="0"/>
            </a:endParaRPr>
          </a:p>
        </p:txBody>
      </p:sp>
      <p:sp>
        <p:nvSpPr>
          <p:cNvPr id="67" name="Flowchart: Alternate Process 66">
            <a:extLst>
              <a:ext uri="{FF2B5EF4-FFF2-40B4-BE49-F238E27FC236}">
                <a16:creationId xmlns:a16="http://schemas.microsoft.com/office/drawing/2014/main" id="{23427E30-2DDE-4CD9-A269-84F4FFD1CD92}"/>
              </a:ext>
            </a:extLst>
          </p:cNvPr>
          <p:cNvSpPr/>
          <p:nvPr/>
        </p:nvSpPr>
        <p:spPr>
          <a:xfrm>
            <a:off x="12192000" y="1877307"/>
            <a:ext cx="1535732" cy="166573"/>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68" name="Flowchart: Alternate Process 67">
            <a:extLst>
              <a:ext uri="{FF2B5EF4-FFF2-40B4-BE49-F238E27FC236}">
                <a16:creationId xmlns:a16="http://schemas.microsoft.com/office/drawing/2014/main" id="{6DA1A69E-0CEF-4B16-97FB-1C55B0A7280D}"/>
              </a:ext>
            </a:extLst>
          </p:cNvPr>
          <p:cNvSpPr/>
          <p:nvPr/>
        </p:nvSpPr>
        <p:spPr>
          <a:xfrm>
            <a:off x="14013460" y="1876390"/>
            <a:ext cx="1671841" cy="161722"/>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69" name="Title 1">
            <a:extLst>
              <a:ext uri="{FF2B5EF4-FFF2-40B4-BE49-F238E27FC236}">
                <a16:creationId xmlns:a16="http://schemas.microsoft.com/office/drawing/2014/main" id="{D83185F3-F66E-4BBF-AACF-9DBA6A183F04}"/>
              </a:ext>
            </a:extLst>
          </p:cNvPr>
          <p:cNvSpPr txBox="1">
            <a:spLocks/>
          </p:cNvSpPr>
          <p:nvPr/>
        </p:nvSpPr>
        <p:spPr>
          <a:xfrm>
            <a:off x="12201944" y="1042714"/>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7  </a:t>
            </a:r>
            <a:r>
              <a:rPr lang="en-SG" sz="2000" dirty="0">
                <a:solidFill>
                  <a:schemeClr val="bg1"/>
                </a:solidFill>
                <a:latin typeface="Abstergo Sans Lite" panose="02000000000000000000" pitchFamily="2" charset="0"/>
              </a:rPr>
              <a:t>3</a:t>
            </a:r>
            <a:r>
              <a:rPr lang="en-SG" sz="2000" baseline="30000" dirty="0">
                <a:solidFill>
                  <a:schemeClr val="bg1"/>
                </a:solidFill>
                <a:latin typeface="Abstergo Sans Lite" panose="02000000000000000000" pitchFamily="2" charset="0"/>
              </a:rPr>
              <a:t>rd</a:t>
            </a:r>
            <a:r>
              <a:rPr lang="en-SG" sz="2000" dirty="0">
                <a:solidFill>
                  <a:schemeClr val="bg1"/>
                </a:solidFill>
                <a:latin typeface="Abstergo Sans Lite" panose="02000000000000000000" pitchFamily="2" charset="0"/>
              </a:rPr>
              <a:t> Sep</a:t>
            </a:r>
            <a:endParaRPr lang="en-SG" sz="2800" dirty="0">
              <a:solidFill>
                <a:schemeClr val="bg1"/>
              </a:solidFill>
              <a:latin typeface="Abstergo Sans Lite" panose="02000000000000000000" pitchFamily="2" charset="0"/>
            </a:endParaRPr>
          </a:p>
        </p:txBody>
      </p:sp>
      <p:sp>
        <p:nvSpPr>
          <p:cNvPr id="70" name="Title 1">
            <a:extLst>
              <a:ext uri="{FF2B5EF4-FFF2-40B4-BE49-F238E27FC236}">
                <a16:creationId xmlns:a16="http://schemas.microsoft.com/office/drawing/2014/main" id="{B844733C-9B73-4952-8369-E624B62581CC}"/>
              </a:ext>
            </a:extLst>
          </p:cNvPr>
          <p:cNvSpPr txBox="1">
            <a:spLocks/>
          </p:cNvSpPr>
          <p:nvPr/>
        </p:nvSpPr>
        <p:spPr>
          <a:xfrm>
            <a:off x="14114218" y="1033044"/>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8  </a:t>
            </a:r>
            <a:r>
              <a:rPr lang="en-SG" sz="2000" dirty="0">
                <a:solidFill>
                  <a:schemeClr val="bg1"/>
                </a:solidFill>
                <a:latin typeface="Abstergo Sans Lite" panose="02000000000000000000" pitchFamily="2" charset="0"/>
              </a:rPr>
              <a:t>17</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Sep</a:t>
            </a:r>
            <a:endParaRPr lang="en-SG" sz="2800" dirty="0">
              <a:solidFill>
                <a:schemeClr val="bg1"/>
              </a:solidFill>
              <a:latin typeface="Abstergo Sans Lite" panose="02000000000000000000" pitchFamily="2" charset="0"/>
            </a:endParaRPr>
          </a:p>
        </p:txBody>
      </p:sp>
      <p:sp>
        <p:nvSpPr>
          <p:cNvPr id="71" name="Flowchart: Alternate Process 70">
            <a:extLst>
              <a:ext uri="{FF2B5EF4-FFF2-40B4-BE49-F238E27FC236}">
                <a16:creationId xmlns:a16="http://schemas.microsoft.com/office/drawing/2014/main" id="{41F32E38-497F-4609-81C6-A84CF1D1DBC6}"/>
              </a:ext>
            </a:extLst>
          </p:cNvPr>
          <p:cNvSpPr/>
          <p:nvPr/>
        </p:nvSpPr>
        <p:spPr>
          <a:xfrm>
            <a:off x="12199088" y="2411350"/>
            <a:ext cx="1525639" cy="830452"/>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Implement</a:t>
            </a:r>
            <a:r>
              <a:rPr lang="en-SG" sz="800" dirty="0">
                <a:solidFill>
                  <a:prstClr val="white"/>
                </a:solidFill>
                <a:latin typeface="Abstergo Sans Lite" panose="02000000000000000000" pitchFamily="2" charset="0"/>
              </a:rPr>
              <a:t> Facial Recognition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In</a:t>
            </a:r>
            <a:r>
              <a:rPr kumimoji="0" lang="en-SG" sz="800" b="0" i="0" u="none" strike="noStrike" kern="1200" cap="none" spc="0" normalizeH="0" baseline="0" noProof="0" dirty="0" err="1">
                <a:ln>
                  <a:noFill/>
                </a:ln>
                <a:solidFill>
                  <a:prstClr val="white"/>
                </a:solidFill>
                <a:effectLst/>
                <a:uLnTx/>
                <a:uFillTx/>
                <a:latin typeface="Abstergo Sans Lite" panose="02000000000000000000" pitchFamily="2" charset="0"/>
                <a:ea typeface="+mn-ea"/>
                <a:cs typeface="+mn-cs"/>
              </a:rPr>
              <a:t>te</a:t>
            </a:r>
            <a:r>
              <a:rPr lang="en-SG" sz="800" dirty="0">
                <a:solidFill>
                  <a:prstClr val="white"/>
                </a:solidFill>
                <a:latin typeface="Abstergo Sans Lite" panose="02000000000000000000" pitchFamily="2" charset="0"/>
              </a:rPr>
              <a:t>grating Existing APIs: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white"/>
                </a:solidFill>
                <a:effectLst/>
                <a:uLnTx/>
                <a:uFillTx/>
                <a:latin typeface="Abstergo Sans Lite" panose="02000000000000000000" pitchFamily="2" charset="0"/>
                <a:ea typeface="+mn-ea"/>
                <a:cs typeface="+mn-cs"/>
              </a:rPr>
              <a:t>  &gt;</a:t>
            </a:r>
            <a:r>
              <a:rPr lang="en-SG" sz="800" dirty="0">
                <a:solidFill>
                  <a:prstClr val="white"/>
                </a:solidFill>
                <a:latin typeface="Abstergo Sans Lite" panose="02000000000000000000" pitchFamily="2" charset="0"/>
              </a:rPr>
              <a:t>Verify KYC ID with CAS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  &gt;Customer Account Creation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Wallet/Hash Transaction</a:t>
            </a:r>
          </a:p>
        </p:txBody>
      </p:sp>
      <p:sp>
        <p:nvSpPr>
          <p:cNvPr id="73" name="Flowchart: Alternate Process 72">
            <a:extLst>
              <a:ext uri="{FF2B5EF4-FFF2-40B4-BE49-F238E27FC236}">
                <a16:creationId xmlns:a16="http://schemas.microsoft.com/office/drawing/2014/main" id="{AC94FB75-F3ED-48A6-9B1B-74328C62B1C5}"/>
              </a:ext>
            </a:extLst>
          </p:cNvPr>
          <p:cNvSpPr/>
          <p:nvPr/>
        </p:nvSpPr>
        <p:spPr>
          <a:xfrm>
            <a:off x="14013461" y="2794608"/>
            <a:ext cx="1664972" cy="713152"/>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prstClr val="white"/>
              </a:solidFill>
              <a:latin typeface="Abstergo Sans Lite" panose="02000000000000000000" pitchFamily="2" charset="0"/>
            </a:endParaRPr>
          </a:p>
          <a:p>
            <a:r>
              <a:rPr lang="en-SG" sz="800" dirty="0">
                <a:solidFill>
                  <a:prstClr val="white"/>
                </a:solidFill>
                <a:latin typeface="Abstergo Sans Lite" panose="02000000000000000000" pitchFamily="2" charset="0"/>
              </a:rPr>
              <a:t>Integrating Existing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  &gt;Customer Account Creation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  &gt;Deposit Account Creation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Wallet/Hash Transaction</a:t>
            </a:r>
          </a:p>
        </p:txBody>
      </p:sp>
      <p:sp>
        <p:nvSpPr>
          <p:cNvPr id="74" name="Flowchart: Alternate Process 73">
            <a:extLst>
              <a:ext uri="{FF2B5EF4-FFF2-40B4-BE49-F238E27FC236}">
                <a16:creationId xmlns:a16="http://schemas.microsoft.com/office/drawing/2014/main" id="{1FFDFC94-0DEC-4D5D-BD44-7195C7A8A6DD}"/>
              </a:ext>
            </a:extLst>
          </p:cNvPr>
          <p:cNvSpPr/>
          <p:nvPr/>
        </p:nvSpPr>
        <p:spPr>
          <a:xfrm>
            <a:off x="14019871" y="2731557"/>
            <a:ext cx="1658562"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sp>
        <p:nvSpPr>
          <p:cNvPr id="75" name="Flowchart: Alternate Process 74">
            <a:extLst>
              <a:ext uri="{FF2B5EF4-FFF2-40B4-BE49-F238E27FC236}">
                <a16:creationId xmlns:a16="http://schemas.microsoft.com/office/drawing/2014/main" id="{28E29A68-B3DC-4C31-8FEB-FD1F2C951341}"/>
              </a:ext>
            </a:extLst>
          </p:cNvPr>
          <p:cNvSpPr/>
          <p:nvPr/>
        </p:nvSpPr>
        <p:spPr>
          <a:xfrm>
            <a:off x="12199925" y="2365535"/>
            <a:ext cx="1524557" cy="1720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grpSp>
        <p:nvGrpSpPr>
          <p:cNvPr id="76" name="Group 75">
            <a:extLst>
              <a:ext uri="{FF2B5EF4-FFF2-40B4-BE49-F238E27FC236}">
                <a16:creationId xmlns:a16="http://schemas.microsoft.com/office/drawing/2014/main" id="{1A4A3D50-86CA-483D-AA58-029F11B0013C}"/>
              </a:ext>
            </a:extLst>
          </p:cNvPr>
          <p:cNvGrpSpPr/>
          <p:nvPr/>
        </p:nvGrpSpPr>
        <p:grpSpPr>
          <a:xfrm>
            <a:off x="10953662" y="1548174"/>
            <a:ext cx="234000" cy="234000"/>
            <a:chOff x="-800778" y="3111163"/>
            <a:chExt cx="234000" cy="234000"/>
          </a:xfrm>
        </p:grpSpPr>
        <p:sp>
          <p:nvSpPr>
            <p:cNvPr id="77" name="Rectangle 76">
              <a:extLst>
                <a:ext uri="{FF2B5EF4-FFF2-40B4-BE49-F238E27FC236}">
                  <a16:creationId xmlns:a16="http://schemas.microsoft.com/office/drawing/2014/main" id="{E9ECEB62-B46E-4B06-BFE6-F9A81FB0D383}"/>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78" name="Rectangle 77">
              <a:extLst>
                <a:ext uri="{FF2B5EF4-FFF2-40B4-BE49-F238E27FC236}">
                  <a16:creationId xmlns:a16="http://schemas.microsoft.com/office/drawing/2014/main" id="{1EDF301C-ED6D-4CC4-A52B-8E064326DF35}"/>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79" name="Rectangle 78">
              <a:extLst>
                <a:ext uri="{FF2B5EF4-FFF2-40B4-BE49-F238E27FC236}">
                  <a16:creationId xmlns:a16="http://schemas.microsoft.com/office/drawing/2014/main" id="{AB7CDA43-3778-4112-A70B-D55BA31EF83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84" name="Group 83">
            <a:extLst>
              <a:ext uri="{FF2B5EF4-FFF2-40B4-BE49-F238E27FC236}">
                <a16:creationId xmlns:a16="http://schemas.microsoft.com/office/drawing/2014/main" id="{44181488-3834-4D15-8EEB-1550F28C0BAD}"/>
              </a:ext>
            </a:extLst>
          </p:cNvPr>
          <p:cNvGrpSpPr/>
          <p:nvPr/>
        </p:nvGrpSpPr>
        <p:grpSpPr>
          <a:xfrm>
            <a:off x="12817816" y="1572815"/>
            <a:ext cx="234000" cy="234000"/>
            <a:chOff x="-800778" y="3111163"/>
            <a:chExt cx="234000" cy="234000"/>
          </a:xfrm>
        </p:grpSpPr>
        <p:sp>
          <p:nvSpPr>
            <p:cNvPr id="85" name="Rectangle 84">
              <a:extLst>
                <a:ext uri="{FF2B5EF4-FFF2-40B4-BE49-F238E27FC236}">
                  <a16:creationId xmlns:a16="http://schemas.microsoft.com/office/drawing/2014/main" id="{DFC5D8C1-900B-4B00-9204-DD129F88275E}"/>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86" name="Rectangle 85">
              <a:extLst>
                <a:ext uri="{FF2B5EF4-FFF2-40B4-BE49-F238E27FC236}">
                  <a16:creationId xmlns:a16="http://schemas.microsoft.com/office/drawing/2014/main" id="{5FCABED4-333C-49CC-AC27-740567A420AB}"/>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87" name="Rectangle 86">
              <a:extLst>
                <a:ext uri="{FF2B5EF4-FFF2-40B4-BE49-F238E27FC236}">
                  <a16:creationId xmlns:a16="http://schemas.microsoft.com/office/drawing/2014/main" id="{5BCD246D-628E-4126-93F9-080EE0815DC9}"/>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88" name="Group 87">
            <a:extLst>
              <a:ext uri="{FF2B5EF4-FFF2-40B4-BE49-F238E27FC236}">
                <a16:creationId xmlns:a16="http://schemas.microsoft.com/office/drawing/2014/main" id="{78BE583C-C384-4A08-9B5A-C4A0B8CE2A06}"/>
              </a:ext>
            </a:extLst>
          </p:cNvPr>
          <p:cNvGrpSpPr/>
          <p:nvPr/>
        </p:nvGrpSpPr>
        <p:grpSpPr>
          <a:xfrm>
            <a:off x="14795270" y="1559939"/>
            <a:ext cx="234000" cy="234000"/>
            <a:chOff x="-800778" y="3111163"/>
            <a:chExt cx="234000" cy="234000"/>
          </a:xfrm>
        </p:grpSpPr>
        <p:sp>
          <p:nvSpPr>
            <p:cNvPr id="90" name="Rectangle 89">
              <a:extLst>
                <a:ext uri="{FF2B5EF4-FFF2-40B4-BE49-F238E27FC236}">
                  <a16:creationId xmlns:a16="http://schemas.microsoft.com/office/drawing/2014/main" id="{E6975FEC-3401-4FA5-A997-F1B7E378975D}"/>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91" name="Rectangle 90">
              <a:extLst>
                <a:ext uri="{FF2B5EF4-FFF2-40B4-BE49-F238E27FC236}">
                  <a16:creationId xmlns:a16="http://schemas.microsoft.com/office/drawing/2014/main" id="{5D1DBB92-37C7-465B-AA7B-DC23346B12C6}"/>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92" name="Rectangle 91">
              <a:extLst>
                <a:ext uri="{FF2B5EF4-FFF2-40B4-BE49-F238E27FC236}">
                  <a16:creationId xmlns:a16="http://schemas.microsoft.com/office/drawing/2014/main" id="{46CE2018-DB10-4C6F-B490-025A562CD021}"/>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Tree>
    <p:extLst>
      <p:ext uri="{BB962C8B-B14F-4D97-AF65-F5344CB8AC3E}">
        <p14:creationId xmlns:p14="http://schemas.microsoft.com/office/powerpoint/2010/main" val="259974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46" name="Flowchart: Alternate Process 245">
            <a:extLst>
              <a:ext uri="{FF2B5EF4-FFF2-40B4-BE49-F238E27FC236}">
                <a16:creationId xmlns:a16="http://schemas.microsoft.com/office/drawing/2014/main" id="{78D5DEA0-FBB6-43EB-9FAC-9CDACB788A07}"/>
              </a:ext>
            </a:extLst>
          </p:cNvPr>
          <p:cNvSpPr/>
          <p:nvPr/>
        </p:nvSpPr>
        <p:spPr>
          <a:xfrm>
            <a:off x="4081226" y="2169371"/>
            <a:ext cx="1796153" cy="653419"/>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prstClr val="white"/>
              </a:solidFill>
              <a:latin typeface="Abstergo Sans Lite" panose="02000000000000000000" pitchFamily="2" charset="0"/>
            </a:endParaRPr>
          </a:p>
          <a:p>
            <a:r>
              <a:rPr lang="en-SG" sz="800" dirty="0">
                <a:solidFill>
                  <a:prstClr val="white"/>
                </a:solidFill>
                <a:latin typeface="Abstergo Sans Lite" panose="02000000000000000000" pitchFamily="2" charset="0"/>
              </a:rPr>
              <a:t>Integrating Existing APIs:</a:t>
            </a:r>
          </a:p>
          <a:p>
            <a:pPr lvl="0">
              <a:defRPr/>
            </a:pPr>
            <a:r>
              <a:rPr lang="en-SG" sz="800" dirty="0">
                <a:solidFill>
                  <a:prstClr val="white"/>
                </a:solidFill>
                <a:latin typeface="Abstergo Sans Lite" panose="02000000000000000000" pitchFamily="2" charset="0"/>
              </a:rPr>
              <a:t>&gt;TOKEN/PIN</a:t>
            </a:r>
          </a:p>
          <a:p>
            <a:pPr lvl="0">
              <a:defRPr/>
            </a:pPr>
            <a:r>
              <a:rPr lang="en-SG" sz="800" dirty="0">
                <a:solidFill>
                  <a:prstClr val="white"/>
                </a:solidFill>
                <a:latin typeface="Abstergo Sans Lite" panose="02000000000000000000" pitchFamily="2" charset="0"/>
              </a:rPr>
              <a:t>Storing/Hash Meta-data and image</a:t>
            </a:r>
          </a:p>
        </p:txBody>
      </p:sp>
      <p:sp>
        <p:nvSpPr>
          <p:cNvPr id="228" name="Flowchart: Alternate Process 227">
            <a:extLst>
              <a:ext uri="{FF2B5EF4-FFF2-40B4-BE49-F238E27FC236}">
                <a16:creationId xmlns:a16="http://schemas.microsoft.com/office/drawing/2014/main" id="{A5E0A840-A46F-49BF-8C99-45228F76CA6B}"/>
              </a:ext>
            </a:extLst>
          </p:cNvPr>
          <p:cNvSpPr/>
          <p:nvPr/>
        </p:nvSpPr>
        <p:spPr>
          <a:xfrm>
            <a:off x="2061931" y="2102577"/>
            <a:ext cx="1735733" cy="1038070"/>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prstClr val="white"/>
              </a:solidFill>
              <a:latin typeface="Abstergo Sans Lite" panose="02000000000000000000" pitchFamily="2" charset="0"/>
            </a:endParaRPr>
          </a:p>
          <a:p>
            <a:r>
              <a:rPr lang="en-SG" sz="800" dirty="0">
                <a:solidFill>
                  <a:prstClr val="white"/>
                </a:solidFill>
                <a:latin typeface="Abstergo Sans Lite" panose="02000000000000000000" pitchFamily="2" charset="0"/>
              </a:rPr>
              <a:t>Review and make adjustment to Security Module</a:t>
            </a:r>
          </a:p>
          <a:p>
            <a:r>
              <a:rPr lang="en-SG" sz="800" dirty="0">
                <a:solidFill>
                  <a:prstClr val="white"/>
                </a:solidFill>
                <a:latin typeface="Abstergo Sans Lite" panose="02000000000000000000" pitchFamily="2" charset="0"/>
              </a:rPr>
              <a:t>Integrating Existing APIs:</a:t>
            </a:r>
          </a:p>
          <a:p>
            <a:pPr lvl="0">
              <a:defRPr/>
            </a:pPr>
            <a:r>
              <a:rPr lang="en-SG" sz="800" dirty="0">
                <a:solidFill>
                  <a:prstClr val="white"/>
                </a:solidFill>
                <a:latin typeface="Abstergo Sans Lite" panose="02000000000000000000" pitchFamily="2" charset="0"/>
              </a:rPr>
              <a:t>  &gt;Customer Account Creation</a:t>
            </a:r>
          </a:p>
          <a:p>
            <a:pPr lvl="0">
              <a:defRPr/>
            </a:pPr>
            <a:r>
              <a:rPr lang="en-SG" sz="800" dirty="0">
                <a:solidFill>
                  <a:prstClr val="white"/>
                </a:solidFill>
                <a:latin typeface="Abstergo Sans Lite" panose="02000000000000000000" pitchFamily="2" charset="0"/>
              </a:rPr>
              <a:t>  &gt;Deposit Account Creation</a:t>
            </a:r>
          </a:p>
          <a:p>
            <a:pPr lvl="0">
              <a:defRPr/>
            </a:pPr>
            <a:r>
              <a:rPr lang="en-SG" sz="800" dirty="0">
                <a:solidFill>
                  <a:prstClr val="white"/>
                </a:solidFill>
                <a:latin typeface="Abstergo Sans Lite" panose="02000000000000000000" pitchFamily="2" charset="0"/>
              </a:rPr>
              <a:t>Wallet/Hash Transaction</a:t>
            </a:r>
          </a:p>
        </p:txBody>
      </p:sp>
      <p:sp>
        <p:nvSpPr>
          <p:cNvPr id="242" name="Flowchart: Alternate Process 241">
            <a:extLst>
              <a:ext uri="{FF2B5EF4-FFF2-40B4-BE49-F238E27FC236}">
                <a16:creationId xmlns:a16="http://schemas.microsoft.com/office/drawing/2014/main" id="{37BAC7A6-3CA5-4A14-B74A-96E41FC9D600}"/>
              </a:ext>
            </a:extLst>
          </p:cNvPr>
          <p:cNvSpPr/>
          <p:nvPr/>
        </p:nvSpPr>
        <p:spPr>
          <a:xfrm>
            <a:off x="24064" y="3030225"/>
            <a:ext cx="1735735" cy="713152"/>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prstClr val="white"/>
              </a:solidFill>
              <a:latin typeface="Abstergo Sans Lite" panose="02000000000000000000" pitchFamily="2" charset="0"/>
            </a:endParaRPr>
          </a:p>
          <a:p>
            <a:r>
              <a:rPr lang="en-SG" sz="800" dirty="0">
                <a:solidFill>
                  <a:prstClr val="white"/>
                </a:solidFill>
                <a:latin typeface="Abstergo Sans Lite" panose="02000000000000000000" pitchFamily="2" charset="0"/>
              </a:rPr>
              <a:t>Integrating Existing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  &gt;Customer Account Creation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  &gt;Deposit Account Creation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prstClr val="white"/>
                </a:solidFill>
                <a:latin typeface="Abstergo Sans Lite" panose="02000000000000000000" pitchFamily="2" charset="0"/>
              </a:rPr>
              <a:t>Wallet/Hash Transaction</a:t>
            </a:r>
          </a:p>
        </p:txBody>
      </p:sp>
      <p:cxnSp>
        <p:nvCxnSpPr>
          <p:cNvPr id="6" name="Straight Connector 5">
            <a:extLst>
              <a:ext uri="{FF2B5EF4-FFF2-40B4-BE49-F238E27FC236}">
                <a16:creationId xmlns:a16="http://schemas.microsoft.com/office/drawing/2014/main" id="{6803C32D-F7FE-4D49-8E87-D8BE39F2B643}"/>
              </a:ext>
            </a:extLst>
          </p:cNvPr>
          <p:cNvCxnSpPr>
            <a:cxnSpLocks/>
          </p:cNvCxnSpPr>
          <p:nvPr/>
        </p:nvCxnSpPr>
        <p:spPr>
          <a:xfrm>
            <a:off x="917795" y="1040085"/>
            <a:ext cx="11973863" cy="58677"/>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grpSp>
        <p:nvGrpSpPr>
          <p:cNvPr id="1025" name="Group 1024">
            <a:extLst>
              <a:ext uri="{FF2B5EF4-FFF2-40B4-BE49-F238E27FC236}">
                <a16:creationId xmlns:a16="http://schemas.microsoft.com/office/drawing/2014/main" id="{8DF1F650-F270-47C4-88A9-BA7BECFA0F36}"/>
              </a:ext>
            </a:extLst>
          </p:cNvPr>
          <p:cNvGrpSpPr/>
          <p:nvPr/>
        </p:nvGrpSpPr>
        <p:grpSpPr>
          <a:xfrm>
            <a:off x="2789127" y="922237"/>
            <a:ext cx="234000" cy="234000"/>
            <a:chOff x="-800778" y="3111163"/>
            <a:chExt cx="234000" cy="234000"/>
          </a:xfrm>
        </p:grpSpPr>
        <p:sp>
          <p:nvSpPr>
            <p:cNvPr id="36" name="Rectangle 35">
              <a:extLst>
                <a:ext uri="{FF2B5EF4-FFF2-40B4-BE49-F238E27FC236}">
                  <a16:creationId xmlns:a16="http://schemas.microsoft.com/office/drawing/2014/main" id="{59F39B6D-A2B4-4BB3-A2D2-BDB556AE79D1}"/>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34" name="Rectangle 33">
              <a:extLst>
                <a:ext uri="{FF2B5EF4-FFF2-40B4-BE49-F238E27FC236}">
                  <a16:creationId xmlns:a16="http://schemas.microsoft.com/office/drawing/2014/main" id="{933E6B88-E0D3-46F3-95EF-181B225C82F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35" name="Rectangle 34">
              <a:extLst>
                <a:ext uri="{FF2B5EF4-FFF2-40B4-BE49-F238E27FC236}">
                  <a16:creationId xmlns:a16="http://schemas.microsoft.com/office/drawing/2014/main" id="{F2F65088-E14C-4D46-A493-5109EF730298}"/>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42" name="Group 41">
            <a:extLst>
              <a:ext uri="{FF2B5EF4-FFF2-40B4-BE49-F238E27FC236}">
                <a16:creationId xmlns:a16="http://schemas.microsoft.com/office/drawing/2014/main" id="{B3034F82-C4C8-43F5-BBB1-F60EFEA89CD0}"/>
              </a:ext>
            </a:extLst>
          </p:cNvPr>
          <p:cNvGrpSpPr/>
          <p:nvPr/>
        </p:nvGrpSpPr>
        <p:grpSpPr>
          <a:xfrm>
            <a:off x="789818" y="924533"/>
            <a:ext cx="234000" cy="234000"/>
            <a:chOff x="-800778" y="3111163"/>
            <a:chExt cx="234000" cy="234000"/>
          </a:xfrm>
        </p:grpSpPr>
        <p:sp>
          <p:nvSpPr>
            <p:cNvPr id="43" name="Rectangle 42">
              <a:extLst>
                <a:ext uri="{FF2B5EF4-FFF2-40B4-BE49-F238E27FC236}">
                  <a16:creationId xmlns:a16="http://schemas.microsoft.com/office/drawing/2014/main" id="{6D1B076A-A20F-463F-9D37-AD34D73C0D83}"/>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44" name="Rectangle 43">
              <a:extLst>
                <a:ext uri="{FF2B5EF4-FFF2-40B4-BE49-F238E27FC236}">
                  <a16:creationId xmlns:a16="http://schemas.microsoft.com/office/drawing/2014/main" id="{6517D403-6529-4BE1-93BB-BEB4A5BF355B}"/>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45" name="Rectangle 44">
              <a:extLst>
                <a:ext uri="{FF2B5EF4-FFF2-40B4-BE49-F238E27FC236}">
                  <a16:creationId xmlns:a16="http://schemas.microsoft.com/office/drawing/2014/main" id="{A64F9C55-96D1-4E60-94BF-DF642F3414C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
        <p:nvSpPr>
          <p:cNvPr id="120" name="Flowchart: Alternate Process 119">
            <a:extLst>
              <a:ext uri="{FF2B5EF4-FFF2-40B4-BE49-F238E27FC236}">
                <a16:creationId xmlns:a16="http://schemas.microsoft.com/office/drawing/2014/main" id="{46359B5A-72E5-479A-8107-94159020C692}"/>
              </a:ext>
            </a:extLst>
          </p:cNvPr>
          <p:cNvSpPr/>
          <p:nvPr/>
        </p:nvSpPr>
        <p:spPr>
          <a:xfrm>
            <a:off x="1320439" y="75117"/>
            <a:ext cx="1487270" cy="308803"/>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solidFill>
                  <a:schemeClr val="bg1"/>
                </a:solidFill>
                <a:latin typeface="Abstergo Sans Lite" panose="02000000000000000000" pitchFamily="2" charset="0"/>
              </a:rPr>
              <a:t>8</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 15</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Oct *Midterm Milestone*</a:t>
            </a:r>
          </a:p>
        </p:txBody>
      </p:sp>
      <p:sp>
        <p:nvSpPr>
          <p:cNvPr id="118" name="Flowchart: Alternate Process 117">
            <a:extLst>
              <a:ext uri="{FF2B5EF4-FFF2-40B4-BE49-F238E27FC236}">
                <a16:creationId xmlns:a16="http://schemas.microsoft.com/office/drawing/2014/main" id="{88A3EB69-05B7-4A3F-8B9A-62DA3EEA62EA}"/>
              </a:ext>
            </a:extLst>
          </p:cNvPr>
          <p:cNvSpPr/>
          <p:nvPr/>
        </p:nvSpPr>
        <p:spPr>
          <a:xfrm>
            <a:off x="24065" y="2406533"/>
            <a:ext cx="1735734" cy="492982"/>
          </a:xfrm>
          <a:prstGeom prst="flowChartAlternate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en-SG" sz="800" dirty="0">
                <a:solidFill>
                  <a:schemeClr val="bg1"/>
                </a:solidFill>
                <a:latin typeface="Abstergo Sans Lite" panose="02000000000000000000" pitchFamily="2" charset="0"/>
              </a:rPr>
              <a:t>Review and make adjustment to Account Management Module </a:t>
            </a:r>
          </a:p>
        </p:txBody>
      </p:sp>
      <p:cxnSp>
        <p:nvCxnSpPr>
          <p:cNvPr id="156" name="Straight Connector 155">
            <a:extLst>
              <a:ext uri="{FF2B5EF4-FFF2-40B4-BE49-F238E27FC236}">
                <a16:creationId xmlns:a16="http://schemas.microsoft.com/office/drawing/2014/main" id="{2BF03CC0-2DF3-4EF6-800A-A8A97973C291}"/>
              </a:ext>
            </a:extLst>
          </p:cNvPr>
          <p:cNvCxnSpPr>
            <a:cxnSpLocks/>
          </p:cNvCxnSpPr>
          <p:nvPr/>
        </p:nvCxnSpPr>
        <p:spPr>
          <a:xfrm>
            <a:off x="2021262" y="392518"/>
            <a:ext cx="0" cy="685787"/>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5" name="Flowchart: Alternate Process 104">
            <a:extLst>
              <a:ext uri="{FF2B5EF4-FFF2-40B4-BE49-F238E27FC236}">
                <a16:creationId xmlns:a16="http://schemas.microsoft.com/office/drawing/2014/main" id="{F9ECEFBE-5305-4D9B-A29C-B4C79E9F01A0}"/>
              </a:ext>
            </a:extLst>
          </p:cNvPr>
          <p:cNvSpPr/>
          <p:nvPr/>
        </p:nvSpPr>
        <p:spPr>
          <a:xfrm>
            <a:off x="24064" y="2224640"/>
            <a:ext cx="1735735" cy="302184"/>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ACCOUNT MANAGEMENT MODULE</a:t>
            </a:r>
          </a:p>
        </p:txBody>
      </p:sp>
      <p:sp>
        <p:nvSpPr>
          <p:cNvPr id="114" name="Flowchart: Alternate Process 113">
            <a:extLst>
              <a:ext uri="{FF2B5EF4-FFF2-40B4-BE49-F238E27FC236}">
                <a16:creationId xmlns:a16="http://schemas.microsoft.com/office/drawing/2014/main" id="{C87773C7-46BE-4D23-B81E-967EE4A4C6A1}"/>
              </a:ext>
            </a:extLst>
          </p:cNvPr>
          <p:cNvSpPr/>
          <p:nvPr/>
        </p:nvSpPr>
        <p:spPr>
          <a:xfrm>
            <a:off x="2056559" y="1321807"/>
            <a:ext cx="1729922"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br>
              <a:rPr lang="en-SG" sz="800" dirty="0">
                <a:solidFill>
                  <a:schemeClr val="bg1"/>
                </a:solidFill>
                <a:latin typeface="Abstergo Sans Lite" panose="02000000000000000000" pitchFamily="2" charset="0"/>
              </a:rPr>
            </a:br>
            <a:r>
              <a:rPr lang="en-SG" sz="800" dirty="0">
                <a:solidFill>
                  <a:schemeClr val="bg1"/>
                </a:solidFill>
                <a:latin typeface="Abstergo Sans Lite" panose="02000000000000000000" pitchFamily="2" charset="0"/>
              </a:rPr>
              <a:t>Prepare for Poster</a:t>
            </a:r>
          </a:p>
          <a:p>
            <a:r>
              <a:rPr lang="en-SG" sz="800" dirty="0">
                <a:solidFill>
                  <a:schemeClr val="bg1"/>
                </a:solidFill>
                <a:latin typeface="Abstergo Sans Lite" panose="02000000000000000000" pitchFamily="2" charset="0"/>
              </a:rPr>
              <a:t>Integration &amp; Deployment of Application</a:t>
            </a:r>
          </a:p>
          <a:p>
            <a:r>
              <a:rPr lang="en-SG" sz="800" dirty="0">
                <a:solidFill>
                  <a:schemeClr val="bg1"/>
                </a:solidFill>
                <a:latin typeface="Abstergo Sans Lite" panose="02000000000000000000" pitchFamily="2" charset="0"/>
              </a:rPr>
              <a:t>Start on Learning Aspect of Project</a:t>
            </a:r>
          </a:p>
        </p:txBody>
      </p:sp>
      <p:sp>
        <p:nvSpPr>
          <p:cNvPr id="115" name="Flowchart: Alternate Process 114">
            <a:extLst>
              <a:ext uri="{FF2B5EF4-FFF2-40B4-BE49-F238E27FC236}">
                <a16:creationId xmlns:a16="http://schemas.microsoft.com/office/drawing/2014/main" id="{60E1791A-4940-450F-9AE7-F220B88BAD2F}"/>
              </a:ext>
            </a:extLst>
          </p:cNvPr>
          <p:cNvSpPr/>
          <p:nvPr/>
        </p:nvSpPr>
        <p:spPr>
          <a:xfrm>
            <a:off x="2056559" y="1307439"/>
            <a:ext cx="1729922"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26" name="Flowchart: Alternate Process 125">
            <a:extLst>
              <a:ext uri="{FF2B5EF4-FFF2-40B4-BE49-F238E27FC236}">
                <a16:creationId xmlns:a16="http://schemas.microsoft.com/office/drawing/2014/main" id="{D4665192-3EF4-4D7D-90E7-1F4D2B08888C}"/>
              </a:ext>
            </a:extLst>
          </p:cNvPr>
          <p:cNvSpPr/>
          <p:nvPr/>
        </p:nvSpPr>
        <p:spPr>
          <a:xfrm>
            <a:off x="2063061" y="2101304"/>
            <a:ext cx="1734491"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sp>
        <p:nvSpPr>
          <p:cNvPr id="127" name="Flowchart: Alternate Process 126">
            <a:extLst>
              <a:ext uri="{FF2B5EF4-FFF2-40B4-BE49-F238E27FC236}">
                <a16:creationId xmlns:a16="http://schemas.microsoft.com/office/drawing/2014/main" id="{292D084F-60AC-4E57-A9D2-ADD9DE2D64D6}"/>
              </a:ext>
            </a:extLst>
          </p:cNvPr>
          <p:cNvSpPr/>
          <p:nvPr/>
        </p:nvSpPr>
        <p:spPr>
          <a:xfrm>
            <a:off x="4086514" y="1380048"/>
            <a:ext cx="1791420"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b"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Integration &amp; Deployment of Application</a:t>
            </a:r>
          </a:p>
          <a:p>
            <a:r>
              <a:rPr lang="en-SG" sz="800" dirty="0">
                <a:solidFill>
                  <a:schemeClr val="bg1"/>
                </a:solidFill>
                <a:latin typeface="Abstergo Sans Lite" panose="02000000000000000000" pitchFamily="2" charset="0"/>
              </a:rPr>
              <a:t>Start on Learning Aspect of Project</a:t>
            </a:r>
          </a:p>
          <a:p>
            <a:r>
              <a:rPr lang="en-SG" sz="800" dirty="0">
                <a:solidFill>
                  <a:schemeClr val="bg1"/>
                </a:solidFill>
                <a:latin typeface="Abstergo Sans Lite" panose="02000000000000000000" pitchFamily="2" charset="0"/>
              </a:rPr>
              <a:t>Prepare UAT #3</a:t>
            </a:r>
          </a:p>
        </p:txBody>
      </p:sp>
      <p:sp>
        <p:nvSpPr>
          <p:cNvPr id="138" name="Flowchart: Alternate Process 137">
            <a:extLst>
              <a:ext uri="{FF2B5EF4-FFF2-40B4-BE49-F238E27FC236}">
                <a16:creationId xmlns:a16="http://schemas.microsoft.com/office/drawing/2014/main" id="{ABCA94A5-EF84-446B-AE90-314E392B23EA}"/>
              </a:ext>
            </a:extLst>
          </p:cNvPr>
          <p:cNvSpPr/>
          <p:nvPr/>
        </p:nvSpPr>
        <p:spPr>
          <a:xfrm>
            <a:off x="4086514" y="1307296"/>
            <a:ext cx="1791420"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41" name="Flowchart: Alternate Process 140">
            <a:extLst>
              <a:ext uri="{FF2B5EF4-FFF2-40B4-BE49-F238E27FC236}">
                <a16:creationId xmlns:a16="http://schemas.microsoft.com/office/drawing/2014/main" id="{9595951D-37AB-416A-84EC-9DD8F58A3187}"/>
              </a:ext>
            </a:extLst>
          </p:cNvPr>
          <p:cNvSpPr/>
          <p:nvPr/>
        </p:nvSpPr>
        <p:spPr>
          <a:xfrm>
            <a:off x="6199832" y="1322383"/>
            <a:ext cx="1791419" cy="783193"/>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Start on Lab/Admin Guide</a:t>
            </a:r>
          </a:p>
          <a:p>
            <a:r>
              <a:rPr lang="en-SG" sz="800" dirty="0">
                <a:solidFill>
                  <a:schemeClr val="bg1"/>
                </a:solidFill>
                <a:latin typeface="Abstergo Sans Lite" panose="02000000000000000000" pitchFamily="2" charset="0"/>
              </a:rPr>
              <a:t>Integration &amp; Deployment of Application</a:t>
            </a:r>
          </a:p>
          <a:p>
            <a:r>
              <a:rPr lang="en-SG" sz="800" dirty="0">
                <a:solidFill>
                  <a:schemeClr val="bg1"/>
                </a:solidFill>
                <a:latin typeface="Abstergo Sans Lite" panose="02000000000000000000" pitchFamily="2" charset="0"/>
              </a:rPr>
              <a:t>UAT #3</a:t>
            </a:r>
          </a:p>
          <a:p>
            <a:r>
              <a:rPr lang="en-SG" sz="800" dirty="0">
                <a:solidFill>
                  <a:schemeClr val="bg1"/>
                </a:solidFill>
                <a:latin typeface="Abstergo Sans Lite" panose="02000000000000000000" pitchFamily="2" charset="0"/>
              </a:rPr>
              <a:t>Reviews for UAT</a:t>
            </a:r>
          </a:p>
        </p:txBody>
      </p:sp>
      <p:sp>
        <p:nvSpPr>
          <p:cNvPr id="143" name="Flowchart: Alternate Process 142">
            <a:extLst>
              <a:ext uri="{FF2B5EF4-FFF2-40B4-BE49-F238E27FC236}">
                <a16:creationId xmlns:a16="http://schemas.microsoft.com/office/drawing/2014/main" id="{88115041-E22F-4FEC-90C7-1369AB8A61A5}"/>
              </a:ext>
            </a:extLst>
          </p:cNvPr>
          <p:cNvSpPr/>
          <p:nvPr/>
        </p:nvSpPr>
        <p:spPr>
          <a:xfrm>
            <a:off x="6199832" y="1314958"/>
            <a:ext cx="1791419"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230" name="Title 1">
            <a:extLst>
              <a:ext uri="{FF2B5EF4-FFF2-40B4-BE49-F238E27FC236}">
                <a16:creationId xmlns:a16="http://schemas.microsoft.com/office/drawing/2014/main" id="{9B9BB521-6695-45A6-A185-EAF1E6431978}"/>
              </a:ext>
            </a:extLst>
          </p:cNvPr>
          <p:cNvSpPr txBox="1">
            <a:spLocks/>
          </p:cNvSpPr>
          <p:nvPr/>
        </p:nvSpPr>
        <p:spPr>
          <a:xfrm>
            <a:off x="6410779" y="445053"/>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12 </a:t>
            </a:r>
            <a:r>
              <a:rPr lang="en-SG" sz="2000" dirty="0">
                <a:solidFill>
                  <a:schemeClr val="bg1"/>
                </a:solidFill>
                <a:latin typeface="Abstergo Sans Lite" panose="02000000000000000000" pitchFamily="2" charset="0"/>
              </a:rPr>
              <a:t>5</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Nov</a:t>
            </a:r>
            <a:endParaRPr lang="en-SG" sz="2800" dirty="0">
              <a:solidFill>
                <a:schemeClr val="bg1"/>
              </a:solidFill>
              <a:latin typeface="Abstergo Sans Lite" panose="02000000000000000000" pitchFamily="2" charset="0"/>
            </a:endParaRPr>
          </a:p>
        </p:txBody>
      </p:sp>
      <p:sp>
        <p:nvSpPr>
          <p:cNvPr id="231" name="Title 1">
            <a:extLst>
              <a:ext uri="{FF2B5EF4-FFF2-40B4-BE49-F238E27FC236}">
                <a16:creationId xmlns:a16="http://schemas.microsoft.com/office/drawing/2014/main" id="{4A96340B-A5DC-4D69-8834-F79B6DF1041A}"/>
              </a:ext>
            </a:extLst>
          </p:cNvPr>
          <p:cNvSpPr txBox="1">
            <a:spLocks/>
          </p:cNvSpPr>
          <p:nvPr/>
        </p:nvSpPr>
        <p:spPr>
          <a:xfrm>
            <a:off x="4135254" y="494199"/>
            <a:ext cx="1474010" cy="363140"/>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11  </a:t>
            </a:r>
            <a:r>
              <a:rPr lang="en-SG" sz="2000" dirty="0">
                <a:solidFill>
                  <a:schemeClr val="bg1"/>
                </a:solidFill>
                <a:latin typeface="Abstergo Sans Lite" panose="02000000000000000000" pitchFamily="2" charset="0"/>
              </a:rPr>
              <a:t>29</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Oct</a:t>
            </a:r>
            <a:endParaRPr lang="en-SG" sz="2800" dirty="0">
              <a:solidFill>
                <a:schemeClr val="bg1"/>
              </a:solidFill>
              <a:latin typeface="Abstergo Sans Lite" panose="02000000000000000000" pitchFamily="2" charset="0"/>
            </a:endParaRPr>
          </a:p>
        </p:txBody>
      </p:sp>
      <p:sp>
        <p:nvSpPr>
          <p:cNvPr id="232" name="Title 1">
            <a:extLst>
              <a:ext uri="{FF2B5EF4-FFF2-40B4-BE49-F238E27FC236}">
                <a16:creationId xmlns:a16="http://schemas.microsoft.com/office/drawing/2014/main" id="{78AF7064-6BA7-4F84-A8DF-8E80D72E731E}"/>
              </a:ext>
            </a:extLst>
          </p:cNvPr>
          <p:cNvSpPr txBox="1">
            <a:spLocks/>
          </p:cNvSpPr>
          <p:nvPr/>
        </p:nvSpPr>
        <p:spPr>
          <a:xfrm>
            <a:off x="2164473" y="436474"/>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10  </a:t>
            </a:r>
            <a:r>
              <a:rPr lang="en-SG" sz="2000" dirty="0">
                <a:solidFill>
                  <a:schemeClr val="bg1"/>
                </a:solidFill>
                <a:latin typeface="Abstergo Sans Lite" panose="02000000000000000000" pitchFamily="2" charset="0"/>
              </a:rPr>
              <a:t>15</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Oct</a:t>
            </a:r>
            <a:endParaRPr lang="en-SG" sz="2800" dirty="0">
              <a:solidFill>
                <a:schemeClr val="bg1"/>
              </a:solidFill>
              <a:latin typeface="Abstergo Sans Lite" panose="02000000000000000000" pitchFamily="2" charset="0"/>
            </a:endParaRPr>
          </a:p>
        </p:txBody>
      </p:sp>
      <p:sp>
        <p:nvSpPr>
          <p:cNvPr id="233" name="Title 1">
            <a:extLst>
              <a:ext uri="{FF2B5EF4-FFF2-40B4-BE49-F238E27FC236}">
                <a16:creationId xmlns:a16="http://schemas.microsoft.com/office/drawing/2014/main" id="{7BFAE9EF-2DCE-4A4E-AC64-02C15E6BCEA2}"/>
              </a:ext>
            </a:extLst>
          </p:cNvPr>
          <p:cNvSpPr txBox="1">
            <a:spLocks/>
          </p:cNvSpPr>
          <p:nvPr/>
        </p:nvSpPr>
        <p:spPr>
          <a:xfrm>
            <a:off x="128085" y="447561"/>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9  </a:t>
            </a:r>
            <a:r>
              <a:rPr lang="en-SG" sz="2000" dirty="0">
                <a:solidFill>
                  <a:schemeClr val="bg1"/>
                </a:solidFill>
                <a:latin typeface="Abstergo Sans Lite" panose="02000000000000000000" pitchFamily="2" charset="0"/>
              </a:rPr>
              <a:t>1</a:t>
            </a:r>
            <a:r>
              <a:rPr lang="en-SG" sz="2000" baseline="30000" dirty="0">
                <a:solidFill>
                  <a:schemeClr val="bg1"/>
                </a:solidFill>
                <a:latin typeface="Abstergo Sans Lite" panose="02000000000000000000" pitchFamily="2" charset="0"/>
              </a:rPr>
              <a:t>st</a:t>
            </a:r>
            <a:r>
              <a:rPr lang="en-SG" sz="2000" dirty="0">
                <a:solidFill>
                  <a:schemeClr val="bg1"/>
                </a:solidFill>
                <a:latin typeface="Abstergo Sans Lite" panose="02000000000000000000" pitchFamily="2" charset="0"/>
              </a:rPr>
              <a:t> Oct</a:t>
            </a:r>
            <a:endParaRPr lang="en-SG" sz="2800" dirty="0">
              <a:solidFill>
                <a:schemeClr val="bg1"/>
              </a:solidFill>
              <a:latin typeface="Abstergo Sans Lite" panose="02000000000000000000" pitchFamily="2" charset="0"/>
            </a:endParaRPr>
          </a:p>
        </p:txBody>
      </p:sp>
      <p:sp>
        <p:nvSpPr>
          <p:cNvPr id="239" name="Flowchart: Alternate Process 238">
            <a:extLst>
              <a:ext uri="{FF2B5EF4-FFF2-40B4-BE49-F238E27FC236}">
                <a16:creationId xmlns:a16="http://schemas.microsoft.com/office/drawing/2014/main" id="{A0B1A7C6-77FE-4D9E-8D01-3C71A1E1AA01}"/>
              </a:ext>
            </a:extLst>
          </p:cNvPr>
          <p:cNvSpPr/>
          <p:nvPr/>
        </p:nvSpPr>
        <p:spPr>
          <a:xfrm>
            <a:off x="24064" y="1321554"/>
            <a:ext cx="1742062" cy="783193"/>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Prepare for Midterm</a:t>
            </a:r>
          </a:p>
          <a:p>
            <a:r>
              <a:rPr lang="en-SG" sz="800" dirty="0">
                <a:solidFill>
                  <a:schemeClr val="bg1"/>
                </a:solidFill>
                <a:latin typeface="Abstergo Sans Lite" panose="02000000000000000000" pitchFamily="2" charset="0"/>
              </a:rPr>
              <a:t>UAT #2</a:t>
            </a:r>
          </a:p>
          <a:p>
            <a:r>
              <a:rPr lang="en-SG" sz="800" dirty="0">
                <a:solidFill>
                  <a:schemeClr val="bg1"/>
                </a:solidFill>
                <a:latin typeface="Abstergo Sans Lite" panose="02000000000000000000" pitchFamily="2" charset="0"/>
              </a:rPr>
              <a:t>Reviews for UAT</a:t>
            </a:r>
          </a:p>
          <a:p>
            <a:r>
              <a:rPr lang="en-SG" sz="800" dirty="0">
                <a:solidFill>
                  <a:schemeClr val="bg1"/>
                </a:solidFill>
                <a:latin typeface="Abstergo Sans Lite" panose="02000000000000000000" pitchFamily="2" charset="0"/>
              </a:rPr>
              <a:t>Integration &amp; Deployment of Application</a:t>
            </a:r>
          </a:p>
        </p:txBody>
      </p:sp>
      <p:sp>
        <p:nvSpPr>
          <p:cNvPr id="240" name="Flowchart: Alternate Process 239">
            <a:extLst>
              <a:ext uri="{FF2B5EF4-FFF2-40B4-BE49-F238E27FC236}">
                <a16:creationId xmlns:a16="http://schemas.microsoft.com/office/drawing/2014/main" id="{5EE80F52-108F-4FCF-9752-73B40CB91908}"/>
              </a:ext>
            </a:extLst>
          </p:cNvPr>
          <p:cNvSpPr/>
          <p:nvPr/>
        </p:nvSpPr>
        <p:spPr>
          <a:xfrm>
            <a:off x="24064" y="1314126"/>
            <a:ext cx="1742062"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241" name="Flowchart: Alternate Process 240">
            <a:extLst>
              <a:ext uri="{FF2B5EF4-FFF2-40B4-BE49-F238E27FC236}">
                <a16:creationId xmlns:a16="http://schemas.microsoft.com/office/drawing/2014/main" id="{C83564BE-FBA1-42E3-B259-5D1BD4525B08}"/>
              </a:ext>
            </a:extLst>
          </p:cNvPr>
          <p:cNvSpPr/>
          <p:nvPr/>
        </p:nvSpPr>
        <p:spPr>
          <a:xfrm>
            <a:off x="22936" y="3009710"/>
            <a:ext cx="1735733"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sp>
        <p:nvSpPr>
          <p:cNvPr id="243" name="Flowchart: Alternate Process 242">
            <a:extLst>
              <a:ext uri="{FF2B5EF4-FFF2-40B4-BE49-F238E27FC236}">
                <a16:creationId xmlns:a16="http://schemas.microsoft.com/office/drawing/2014/main" id="{BACFEB7C-4180-4F95-ACC0-CCF8576CF510}"/>
              </a:ext>
            </a:extLst>
          </p:cNvPr>
          <p:cNvSpPr/>
          <p:nvPr/>
        </p:nvSpPr>
        <p:spPr>
          <a:xfrm>
            <a:off x="4287820" y="79288"/>
            <a:ext cx="1487270" cy="308803"/>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solidFill>
                  <a:schemeClr val="bg1"/>
                </a:solidFill>
                <a:latin typeface="Abstergo Sans Lite" panose="02000000000000000000" pitchFamily="2" charset="0"/>
              </a:rPr>
              <a:t>29</a:t>
            </a:r>
            <a:r>
              <a:rPr lang="en-SG" sz="1050" b="1" i="1" baseline="30000" dirty="0">
                <a:solidFill>
                  <a:schemeClr val="bg1"/>
                </a:solidFill>
                <a:latin typeface="Abstergo Sans Lite" panose="02000000000000000000" pitchFamily="2" charset="0"/>
              </a:rPr>
              <a:t>th</a:t>
            </a:r>
            <a:r>
              <a:rPr lang="en-SG" sz="1050" b="1" i="1" dirty="0">
                <a:solidFill>
                  <a:schemeClr val="bg1"/>
                </a:solidFill>
                <a:latin typeface="Abstergo Sans Lite" panose="02000000000000000000" pitchFamily="2" charset="0"/>
              </a:rPr>
              <a:t> Oct: Poster</a:t>
            </a:r>
          </a:p>
        </p:txBody>
      </p:sp>
      <p:cxnSp>
        <p:nvCxnSpPr>
          <p:cNvPr id="244" name="Straight Connector 243">
            <a:extLst>
              <a:ext uri="{FF2B5EF4-FFF2-40B4-BE49-F238E27FC236}">
                <a16:creationId xmlns:a16="http://schemas.microsoft.com/office/drawing/2014/main" id="{60D48EBD-7CF8-4E9F-AA60-AC1E3D020E9E}"/>
              </a:ext>
            </a:extLst>
          </p:cNvPr>
          <p:cNvCxnSpPr>
            <a:cxnSpLocks/>
          </p:cNvCxnSpPr>
          <p:nvPr/>
        </p:nvCxnSpPr>
        <p:spPr>
          <a:xfrm>
            <a:off x="5002815" y="389601"/>
            <a:ext cx="0" cy="685787"/>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45" name="Flowchart: Alternate Process 244">
            <a:extLst>
              <a:ext uri="{FF2B5EF4-FFF2-40B4-BE49-F238E27FC236}">
                <a16:creationId xmlns:a16="http://schemas.microsoft.com/office/drawing/2014/main" id="{B0C2EF07-4AE9-449C-B1A3-6C5A305DAB24}"/>
              </a:ext>
            </a:extLst>
          </p:cNvPr>
          <p:cNvSpPr/>
          <p:nvPr/>
        </p:nvSpPr>
        <p:spPr>
          <a:xfrm>
            <a:off x="4081226" y="2153481"/>
            <a:ext cx="1797438" cy="16560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sp>
        <p:nvSpPr>
          <p:cNvPr id="247" name="Flowchart: Alternate Process 246">
            <a:extLst>
              <a:ext uri="{FF2B5EF4-FFF2-40B4-BE49-F238E27FC236}">
                <a16:creationId xmlns:a16="http://schemas.microsoft.com/office/drawing/2014/main" id="{63DC1A62-EF8C-47CF-940A-7B1817FF406E}"/>
              </a:ext>
            </a:extLst>
          </p:cNvPr>
          <p:cNvSpPr/>
          <p:nvPr/>
        </p:nvSpPr>
        <p:spPr>
          <a:xfrm>
            <a:off x="2056559" y="3421835"/>
            <a:ext cx="1747890" cy="523057"/>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en-SG" sz="800" dirty="0">
                <a:solidFill>
                  <a:schemeClr val="bg1"/>
                </a:solidFill>
                <a:latin typeface="Abstergo Sans Lite" panose="02000000000000000000" pitchFamily="2" charset="0"/>
              </a:rPr>
              <a:t>Multiple Language Support for Account Management Module</a:t>
            </a:r>
          </a:p>
        </p:txBody>
      </p:sp>
      <p:sp>
        <p:nvSpPr>
          <p:cNvPr id="248" name="Flowchart: Alternate Process 247">
            <a:extLst>
              <a:ext uri="{FF2B5EF4-FFF2-40B4-BE49-F238E27FC236}">
                <a16:creationId xmlns:a16="http://schemas.microsoft.com/office/drawing/2014/main" id="{E0D68DC5-A18D-4AF4-BE10-E358DE59C4E2}"/>
              </a:ext>
            </a:extLst>
          </p:cNvPr>
          <p:cNvSpPr/>
          <p:nvPr/>
        </p:nvSpPr>
        <p:spPr>
          <a:xfrm>
            <a:off x="2056559" y="3236027"/>
            <a:ext cx="1747891" cy="302184"/>
          </a:xfrm>
          <a:prstGeom prst="flowChartAlternateProcess">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DYNAMIC REQURIEMENTS MODULE</a:t>
            </a:r>
          </a:p>
        </p:txBody>
      </p:sp>
      <p:sp>
        <p:nvSpPr>
          <p:cNvPr id="249" name="Flowchart: Alternate Process 248">
            <a:extLst>
              <a:ext uri="{FF2B5EF4-FFF2-40B4-BE49-F238E27FC236}">
                <a16:creationId xmlns:a16="http://schemas.microsoft.com/office/drawing/2014/main" id="{E3A79DAD-2F2E-4058-9EC2-6C34F449C987}"/>
              </a:ext>
            </a:extLst>
          </p:cNvPr>
          <p:cNvSpPr/>
          <p:nvPr/>
        </p:nvSpPr>
        <p:spPr>
          <a:xfrm>
            <a:off x="4081226" y="3059955"/>
            <a:ext cx="1796153" cy="843152"/>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Multiple Language Support for Account Management Module</a:t>
            </a:r>
          </a:p>
          <a:p>
            <a:r>
              <a:rPr lang="en-SG" sz="800" dirty="0">
                <a:solidFill>
                  <a:schemeClr val="bg1"/>
                </a:solidFill>
                <a:latin typeface="Abstergo Sans Lite" panose="02000000000000000000" pitchFamily="2" charset="0"/>
              </a:rPr>
              <a:t>Smart Contract View: String/Hash on Blockchain</a:t>
            </a:r>
          </a:p>
        </p:txBody>
      </p:sp>
      <p:sp>
        <p:nvSpPr>
          <p:cNvPr id="250" name="Flowchart: Alternate Process 249">
            <a:extLst>
              <a:ext uri="{FF2B5EF4-FFF2-40B4-BE49-F238E27FC236}">
                <a16:creationId xmlns:a16="http://schemas.microsoft.com/office/drawing/2014/main" id="{021AAEA9-D411-4FA8-8981-D6DAC6B3C09A}"/>
              </a:ext>
            </a:extLst>
          </p:cNvPr>
          <p:cNvSpPr/>
          <p:nvPr/>
        </p:nvSpPr>
        <p:spPr>
          <a:xfrm>
            <a:off x="4081226" y="2948983"/>
            <a:ext cx="1796153" cy="302184"/>
          </a:xfrm>
          <a:prstGeom prst="flowChartAlternateProcess">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DYNAMIC REQUIREMENTS MODULE</a:t>
            </a:r>
          </a:p>
        </p:txBody>
      </p:sp>
      <p:sp>
        <p:nvSpPr>
          <p:cNvPr id="251" name="Flowchart: Alternate Process 250">
            <a:extLst>
              <a:ext uri="{FF2B5EF4-FFF2-40B4-BE49-F238E27FC236}">
                <a16:creationId xmlns:a16="http://schemas.microsoft.com/office/drawing/2014/main" id="{85C894B9-C96A-42A1-8E7A-B0DB59A227C4}"/>
              </a:ext>
            </a:extLst>
          </p:cNvPr>
          <p:cNvSpPr/>
          <p:nvPr/>
        </p:nvSpPr>
        <p:spPr>
          <a:xfrm>
            <a:off x="2040209" y="4277367"/>
            <a:ext cx="1747890" cy="374138"/>
          </a:xfrm>
          <a:prstGeom prst="flowChartAlternateProcess">
            <a:avLst/>
          </a:prstGeom>
          <a:solidFill>
            <a:srgbClr val="7030A0">
              <a:alpha val="6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sz="800" dirty="0">
                <a:solidFill>
                  <a:schemeClr val="bg1"/>
                </a:solidFill>
                <a:latin typeface="Abstergo Sans Lite" panose="02000000000000000000" pitchFamily="2" charset="0"/>
              </a:rPr>
              <a:t>GAMIFICATION</a:t>
            </a:r>
          </a:p>
        </p:txBody>
      </p:sp>
      <p:sp>
        <p:nvSpPr>
          <p:cNvPr id="252" name="Flowchart: Alternate Process 251">
            <a:extLst>
              <a:ext uri="{FF2B5EF4-FFF2-40B4-BE49-F238E27FC236}">
                <a16:creationId xmlns:a16="http://schemas.microsoft.com/office/drawing/2014/main" id="{405D83C7-4604-4EC3-8312-1132732F53A7}"/>
              </a:ext>
            </a:extLst>
          </p:cNvPr>
          <p:cNvSpPr/>
          <p:nvPr/>
        </p:nvSpPr>
        <p:spPr>
          <a:xfrm>
            <a:off x="2040208" y="4047512"/>
            <a:ext cx="1747891" cy="302184"/>
          </a:xfrm>
          <a:prstGeom prst="flowChartAlternateProcess">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LEARNING MODULE</a:t>
            </a:r>
          </a:p>
        </p:txBody>
      </p:sp>
      <p:sp>
        <p:nvSpPr>
          <p:cNvPr id="253" name="Flowchart: Alternate Process 252">
            <a:extLst>
              <a:ext uri="{FF2B5EF4-FFF2-40B4-BE49-F238E27FC236}">
                <a16:creationId xmlns:a16="http://schemas.microsoft.com/office/drawing/2014/main" id="{D58AA8B5-69E2-4C9C-A540-357BD00C5952}"/>
              </a:ext>
            </a:extLst>
          </p:cNvPr>
          <p:cNvSpPr/>
          <p:nvPr/>
        </p:nvSpPr>
        <p:spPr>
          <a:xfrm>
            <a:off x="4099022" y="4249405"/>
            <a:ext cx="1810027" cy="374138"/>
          </a:xfrm>
          <a:prstGeom prst="flowChartAlternateProcess">
            <a:avLst/>
          </a:prstGeom>
          <a:solidFill>
            <a:srgbClr val="7030A0">
              <a:alpha val="6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sz="800" dirty="0">
                <a:solidFill>
                  <a:schemeClr val="bg1"/>
                </a:solidFill>
                <a:latin typeface="Abstergo Sans Lite" panose="02000000000000000000" pitchFamily="2" charset="0"/>
              </a:rPr>
              <a:t>GAMIFICATION</a:t>
            </a:r>
          </a:p>
        </p:txBody>
      </p:sp>
      <p:sp>
        <p:nvSpPr>
          <p:cNvPr id="254" name="Flowchart: Alternate Process 253">
            <a:extLst>
              <a:ext uri="{FF2B5EF4-FFF2-40B4-BE49-F238E27FC236}">
                <a16:creationId xmlns:a16="http://schemas.microsoft.com/office/drawing/2014/main" id="{BA051D54-955B-4F84-B9B8-7A261B921D13}"/>
              </a:ext>
            </a:extLst>
          </p:cNvPr>
          <p:cNvSpPr/>
          <p:nvPr/>
        </p:nvSpPr>
        <p:spPr>
          <a:xfrm>
            <a:off x="4099022" y="4019553"/>
            <a:ext cx="1810028" cy="302184"/>
          </a:xfrm>
          <a:prstGeom prst="flowChartAlternateProcess">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LEARNING MODULE</a:t>
            </a:r>
          </a:p>
        </p:txBody>
      </p:sp>
      <p:sp>
        <p:nvSpPr>
          <p:cNvPr id="256" name="Flowchart: Alternate Process 255">
            <a:extLst>
              <a:ext uri="{FF2B5EF4-FFF2-40B4-BE49-F238E27FC236}">
                <a16:creationId xmlns:a16="http://schemas.microsoft.com/office/drawing/2014/main" id="{5409048E-63BD-4060-9EB6-8D55C140A7C5}"/>
              </a:ext>
            </a:extLst>
          </p:cNvPr>
          <p:cNvSpPr/>
          <p:nvPr/>
        </p:nvSpPr>
        <p:spPr>
          <a:xfrm>
            <a:off x="6188570" y="2335277"/>
            <a:ext cx="1803583" cy="396839"/>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defRPr/>
            </a:pPr>
            <a:r>
              <a:rPr lang="en-SG" sz="800" dirty="0">
                <a:solidFill>
                  <a:prstClr val="white"/>
                </a:solidFill>
                <a:latin typeface="Abstergo Sans Lite" panose="02000000000000000000" pitchFamily="2" charset="0"/>
              </a:rPr>
              <a:t>Storing/Hash Meta-data and image</a:t>
            </a:r>
          </a:p>
        </p:txBody>
      </p:sp>
      <p:sp>
        <p:nvSpPr>
          <p:cNvPr id="257" name="Flowchart: Alternate Process 256">
            <a:extLst>
              <a:ext uri="{FF2B5EF4-FFF2-40B4-BE49-F238E27FC236}">
                <a16:creationId xmlns:a16="http://schemas.microsoft.com/office/drawing/2014/main" id="{916583C2-34C4-4B42-9188-674E645FFFFA}"/>
              </a:ext>
            </a:extLst>
          </p:cNvPr>
          <p:cNvSpPr/>
          <p:nvPr/>
        </p:nvSpPr>
        <p:spPr>
          <a:xfrm>
            <a:off x="6168573" y="3038692"/>
            <a:ext cx="1810026" cy="815318"/>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sz="800" dirty="0">
                <a:solidFill>
                  <a:schemeClr val="bg1"/>
                </a:solidFill>
                <a:latin typeface="Abstergo Sans Lite" panose="02000000000000000000" pitchFamily="2" charset="0"/>
              </a:rPr>
              <a:t>Multiple Language Support for Account Management Module</a:t>
            </a:r>
          </a:p>
          <a:p>
            <a:r>
              <a:rPr lang="en-SG" sz="800" dirty="0">
                <a:solidFill>
                  <a:schemeClr val="bg1"/>
                </a:solidFill>
                <a:latin typeface="Abstergo Sans Lite" panose="02000000000000000000" pitchFamily="2" charset="0"/>
              </a:rPr>
              <a:t>Smart Contract View: String/Hash on Blockchain</a:t>
            </a:r>
          </a:p>
        </p:txBody>
      </p:sp>
      <p:sp>
        <p:nvSpPr>
          <p:cNvPr id="258" name="Flowchart: Alternate Process 257">
            <a:extLst>
              <a:ext uri="{FF2B5EF4-FFF2-40B4-BE49-F238E27FC236}">
                <a16:creationId xmlns:a16="http://schemas.microsoft.com/office/drawing/2014/main" id="{7733EF9D-11CC-4654-BE97-25B2D91C0F2E}"/>
              </a:ext>
            </a:extLst>
          </p:cNvPr>
          <p:cNvSpPr/>
          <p:nvPr/>
        </p:nvSpPr>
        <p:spPr>
          <a:xfrm>
            <a:off x="6168572" y="2851522"/>
            <a:ext cx="1810027" cy="302184"/>
          </a:xfrm>
          <a:prstGeom prst="flowChartAlternateProcess">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DYNAMIC REQUIREMENTS MODULE</a:t>
            </a:r>
          </a:p>
        </p:txBody>
      </p:sp>
      <p:sp>
        <p:nvSpPr>
          <p:cNvPr id="259" name="Flowchart: Alternate Process 258">
            <a:extLst>
              <a:ext uri="{FF2B5EF4-FFF2-40B4-BE49-F238E27FC236}">
                <a16:creationId xmlns:a16="http://schemas.microsoft.com/office/drawing/2014/main" id="{1F138E4E-B599-4A2A-99E6-20CC092D5932}"/>
              </a:ext>
            </a:extLst>
          </p:cNvPr>
          <p:cNvSpPr/>
          <p:nvPr/>
        </p:nvSpPr>
        <p:spPr>
          <a:xfrm>
            <a:off x="6168573" y="4186127"/>
            <a:ext cx="1810026" cy="374138"/>
          </a:xfrm>
          <a:prstGeom prst="flowChartAlternateProcess">
            <a:avLst/>
          </a:prstGeom>
          <a:solidFill>
            <a:srgbClr val="7030A0">
              <a:alpha val="6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sz="800" dirty="0">
                <a:solidFill>
                  <a:schemeClr val="bg1"/>
                </a:solidFill>
                <a:latin typeface="Abstergo Sans Lite" panose="02000000000000000000" pitchFamily="2" charset="0"/>
              </a:rPr>
              <a:t>GAMIFICATION</a:t>
            </a:r>
          </a:p>
        </p:txBody>
      </p:sp>
      <p:sp>
        <p:nvSpPr>
          <p:cNvPr id="260" name="Flowchart: Alternate Process 259">
            <a:extLst>
              <a:ext uri="{FF2B5EF4-FFF2-40B4-BE49-F238E27FC236}">
                <a16:creationId xmlns:a16="http://schemas.microsoft.com/office/drawing/2014/main" id="{D107404B-55ED-4F7B-BE48-226DA8E0FC1C}"/>
              </a:ext>
            </a:extLst>
          </p:cNvPr>
          <p:cNvSpPr/>
          <p:nvPr/>
        </p:nvSpPr>
        <p:spPr>
          <a:xfrm>
            <a:off x="6168572" y="3956275"/>
            <a:ext cx="1810027" cy="302184"/>
          </a:xfrm>
          <a:prstGeom prst="flowChartAlternateProcess">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LEARNING MODULE</a:t>
            </a:r>
          </a:p>
        </p:txBody>
      </p:sp>
      <p:grpSp>
        <p:nvGrpSpPr>
          <p:cNvPr id="46" name="Group 45">
            <a:extLst>
              <a:ext uri="{FF2B5EF4-FFF2-40B4-BE49-F238E27FC236}">
                <a16:creationId xmlns:a16="http://schemas.microsoft.com/office/drawing/2014/main" id="{33190FF2-1E3D-4849-BE4A-8D3BB30C94C2}"/>
              </a:ext>
            </a:extLst>
          </p:cNvPr>
          <p:cNvGrpSpPr/>
          <p:nvPr/>
        </p:nvGrpSpPr>
        <p:grpSpPr>
          <a:xfrm>
            <a:off x="4897022" y="961305"/>
            <a:ext cx="234000" cy="234000"/>
            <a:chOff x="-800778" y="3111163"/>
            <a:chExt cx="234000" cy="234000"/>
          </a:xfrm>
        </p:grpSpPr>
        <p:sp>
          <p:nvSpPr>
            <p:cNvPr id="47" name="Rectangle 46">
              <a:extLst>
                <a:ext uri="{FF2B5EF4-FFF2-40B4-BE49-F238E27FC236}">
                  <a16:creationId xmlns:a16="http://schemas.microsoft.com/office/drawing/2014/main" id="{32DE46E0-712C-4AB2-8C6D-7C01FA212B35}"/>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48" name="Rectangle 47">
              <a:extLst>
                <a:ext uri="{FF2B5EF4-FFF2-40B4-BE49-F238E27FC236}">
                  <a16:creationId xmlns:a16="http://schemas.microsoft.com/office/drawing/2014/main" id="{BB239989-1530-4139-8858-2802E5AE244C}"/>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49" name="Rectangle 48">
              <a:extLst>
                <a:ext uri="{FF2B5EF4-FFF2-40B4-BE49-F238E27FC236}">
                  <a16:creationId xmlns:a16="http://schemas.microsoft.com/office/drawing/2014/main" id="{00556642-0053-4EE4-B64F-F9D60C61AF09}"/>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
        <p:nvSpPr>
          <p:cNvPr id="255" name="Flowchart: Alternate Process 254">
            <a:extLst>
              <a:ext uri="{FF2B5EF4-FFF2-40B4-BE49-F238E27FC236}">
                <a16:creationId xmlns:a16="http://schemas.microsoft.com/office/drawing/2014/main" id="{392567D6-717E-4289-855A-D211A91F09DF}"/>
              </a:ext>
            </a:extLst>
          </p:cNvPr>
          <p:cNvSpPr/>
          <p:nvPr/>
        </p:nvSpPr>
        <p:spPr>
          <a:xfrm>
            <a:off x="6189855" y="2234381"/>
            <a:ext cx="1802195" cy="152199"/>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SECURITY MODULE</a:t>
            </a:r>
          </a:p>
        </p:txBody>
      </p:sp>
      <p:grpSp>
        <p:nvGrpSpPr>
          <p:cNvPr id="71" name="Group 70">
            <a:extLst>
              <a:ext uri="{FF2B5EF4-FFF2-40B4-BE49-F238E27FC236}">
                <a16:creationId xmlns:a16="http://schemas.microsoft.com/office/drawing/2014/main" id="{66FE7029-4881-4931-8DC4-F50A408ECEEA}"/>
              </a:ext>
            </a:extLst>
          </p:cNvPr>
          <p:cNvGrpSpPr/>
          <p:nvPr/>
        </p:nvGrpSpPr>
        <p:grpSpPr>
          <a:xfrm>
            <a:off x="6993710" y="958388"/>
            <a:ext cx="234000" cy="234000"/>
            <a:chOff x="-800778" y="3111163"/>
            <a:chExt cx="234000" cy="234000"/>
          </a:xfrm>
        </p:grpSpPr>
        <p:sp>
          <p:nvSpPr>
            <p:cNvPr id="72" name="Rectangle 71">
              <a:extLst>
                <a:ext uri="{FF2B5EF4-FFF2-40B4-BE49-F238E27FC236}">
                  <a16:creationId xmlns:a16="http://schemas.microsoft.com/office/drawing/2014/main" id="{2EA34E47-7F84-46B0-93F8-E21356FDA3C2}"/>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73" name="Rectangle 72">
              <a:extLst>
                <a:ext uri="{FF2B5EF4-FFF2-40B4-BE49-F238E27FC236}">
                  <a16:creationId xmlns:a16="http://schemas.microsoft.com/office/drawing/2014/main" id="{A9F3DBE8-AADD-4918-918A-138CDE0DFEA9}"/>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74" name="Rectangle 73">
              <a:extLst>
                <a:ext uri="{FF2B5EF4-FFF2-40B4-BE49-F238E27FC236}">
                  <a16:creationId xmlns:a16="http://schemas.microsoft.com/office/drawing/2014/main" id="{42E228AD-4265-4D71-805B-B89ABE557D3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cxnSp>
        <p:nvCxnSpPr>
          <p:cNvPr id="98" name="Straight Connector 97">
            <a:extLst>
              <a:ext uri="{FF2B5EF4-FFF2-40B4-BE49-F238E27FC236}">
                <a16:creationId xmlns:a16="http://schemas.microsoft.com/office/drawing/2014/main" id="{1821C7F3-EDC8-4ECA-8671-A2EF2B349B68}"/>
              </a:ext>
            </a:extLst>
          </p:cNvPr>
          <p:cNvCxnSpPr>
            <a:cxnSpLocks/>
          </p:cNvCxnSpPr>
          <p:nvPr/>
        </p:nvCxnSpPr>
        <p:spPr>
          <a:xfrm flipH="1">
            <a:off x="12908965" y="1050686"/>
            <a:ext cx="45" cy="416796"/>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13" name="Title 1">
            <a:extLst>
              <a:ext uri="{FF2B5EF4-FFF2-40B4-BE49-F238E27FC236}">
                <a16:creationId xmlns:a16="http://schemas.microsoft.com/office/drawing/2014/main" id="{E314E75A-A16C-4B5E-8BE9-43B243F11AEC}"/>
              </a:ext>
            </a:extLst>
          </p:cNvPr>
          <p:cNvSpPr txBox="1">
            <a:spLocks/>
          </p:cNvSpPr>
          <p:nvPr/>
        </p:nvSpPr>
        <p:spPr>
          <a:xfrm>
            <a:off x="8397455" y="466234"/>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13  </a:t>
            </a:r>
            <a:r>
              <a:rPr lang="en-SG" sz="2000" dirty="0">
                <a:solidFill>
                  <a:schemeClr val="bg1"/>
                </a:solidFill>
                <a:latin typeface="Abstergo Sans Lite" panose="02000000000000000000" pitchFamily="2" charset="0"/>
              </a:rPr>
              <a:t>12</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Nov</a:t>
            </a:r>
            <a:endParaRPr lang="en-SG" sz="2800" dirty="0">
              <a:solidFill>
                <a:schemeClr val="bg1"/>
              </a:solidFill>
              <a:latin typeface="Abstergo Sans Lite" panose="02000000000000000000" pitchFamily="2" charset="0"/>
            </a:endParaRPr>
          </a:p>
        </p:txBody>
      </p:sp>
      <p:sp>
        <p:nvSpPr>
          <p:cNvPr id="116" name="Title 1">
            <a:extLst>
              <a:ext uri="{FF2B5EF4-FFF2-40B4-BE49-F238E27FC236}">
                <a16:creationId xmlns:a16="http://schemas.microsoft.com/office/drawing/2014/main" id="{4C048BFE-1534-48FD-90C4-C7F43EEFCC3D}"/>
              </a:ext>
            </a:extLst>
          </p:cNvPr>
          <p:cNvSpPr txBox="1">
            <a:spLocks/>
          </p:cNvSpPr>
          <p:nvPr/>
        </p:nvSpPr>
        <p:spPr>
          <a:xfrm>
            <a:off x="10296795" y="471724"/>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14  </a:t>
            </a:r>
            <a:r>
              <a:rPr lang="en-SG" sz="2000" dirty="0">
                <a:solidFill>
                  <a:schemeClr val="bg1"/>
                </a:solidFill>
                <a:latin typeface="Abstergo Sans Lite" panose="02000000000000000000" pitchFamily="2" charset="0"/>
              </a:rPr>
              <a:t>19</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Nov</a:t>
            </a:r>
            <a:endParaRPr lang="en-SG" sz="2800" dirty="0">
              <a:solidFill>
                <a:schemeClr val="bg1"/>
              </a:solidFill>
              <a:latin typeface="Abstergo Sans Lite" panose="02000000000000000000" pitchFamily="2" charset="0"/>
            </a:endParaRPr>
          </a:p>
        </p:txBody>
      </p:sp>
      <p:sp>
        <p:nvSpPr>
          <p:cNvPr id="117" name="Flowchart: Alternate Process 116">
            <a:extLst>
              <a:ext uri="{FF2B5EF4-FFF2-40B4-BE49-F238E27FC236}">
                <a16:creationId xmlns:a16="http://schemas.microsoft.com/office/drawing/2014/main" id="{1B37DFED-7A83-4DE7-88F0-9BE314C2D3B1}"/>
              </a:ext>
            </a:extLst>
          </p:cNvPr>
          <p:cNvSpPr/>
          <p:nvPr/>
        </p:nvSpPr>
        <p:spPr>
          <a:xfrm>
            <a:off x="12240028" y="1467482"/>
            <a:ext cx="1352140" cy="487321"/>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latin typeface="Abstergo Sans Lite" panose="02000000000000000000" pitchFamily="2" charset="0"/>
              </a:rPr>
              <a:t>27</a:t>
            </a:r>
            <a:r>
              <a:rPr lang="en-SG" sz="1050" b="1" i="1" baseline="30000" dirty="0">
                <a:latin typeface="Abstergo Sans Lite" panose="02000000000000000000" pitchFamily="2" charset="0"/>
              </a:rPr>
              <a:t>th</a:t>
            </a:r>
            <a:r>
              <a:rPr lang="en-SG" sz="1050" b="1" i="1" dirty="0">
                <a:latin typeface="Abstergo Sans Lite" panose="02000000000000000000" pitchFamily="2" charset="0"/>
              </a:rPr>
              <a:t> Nov </a:t>
            </a:r>
          </a:p>
          <a:p>
            <a:pPr algn="ctr"/>
            <a:r>
              <a:rPr lang="en-SG" sz="1050" b="1" i="1" dirty="0">
                <a:latin typeface="Abstergo Sans Lite" panose="02000000000000000000" pitchFamily="2" charset="0"/>
              </a:rPr>
              <a:t>*Finals Presentation*</a:t>
            </a:r>
          </a:p>
        </p:txBody>
      </p:sp>
      <p:sp>
        <p:nvSpPr>
          <p:cNvPr id="121" name="Flowchart: Alternate Process 120">
            <a:extLst>
              <a:ext uri="{FF2B5EF4-FFF2-40B4-BE49-F238E27FC236}">
                <a16:creationId xmlns:a16="http://schemas.microsoft.com/office/drawing/2014/main" id="{34A6761B-6491-4181-9501-B44A4C456A1D}"/>
              </a:ext>
            </a:extLst>
          </p:cNvPr>
          <p:cNvSpPr/>
          <p:nvPr/>
        </p:nvSpPr>
        <p:spPr>
          <a:xfrm>
            <a:off x="8221149" y="1379587"/>
            <a:ext cx="1805701"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Poster Submission</a:t>
            </a:r>
          </a:p>
          <a:p>
            <a:r>
              <a:rPr lang="en-SG" sz="800" dirty="0">
                <a:solidFill>
                  <a:schemeClr val="bg1"/>
                </a:solidFill>
                <a:latin typeface="Abstergo Sans Lite" panose="02000000000000000000" pitchFamily="2" charset="0"/>
              </a:rPr>
              <a:t>Integration &amp; Deployment of Application</a:t>
            </a:r>
          </a:p>
          <a:p>
            <a:r>
              <a:rPr lang="en-SG" sz="800" dirty="0">
                <a:solidFill>
                  <a:schemeClr val="bg1"/>
                </a:solidFill>
                <a:latin typeface="Abstergo Sans Lite" panose="02000000000000000000" pitchFamily="2" charset="0"/>
              </a:rPr>
              <a:t>Final Test on All Modules</a:t>
            </a:r>
          </a:p>
        </p:txBody>
      </p:sp>
      <p:sp>
        <p:nvSpPr>
          <p:cNvPr id="122" name="Flowchart: Alternate Process 121">
            <a:extLst>
              <a:ext uri="{FF2B5EF4-FFF2-40B4-BE49-F238E27FC236}">
                <a16:creationId xmlns:a16="http://schemas.microsoft.com/office/drawing/2014/main" id="{F4B8309B-A028-4AE6-AAE5-9A99A5EB7671}"/>
              </a:ext>
            </a:extLst>
          </p:cNvPr>
          <p:cNvSpPr/>
          <p:nvPr/>
        </p:nvSpPr>
        <p:spPr>
          <a:xfrm>
            <a:off x="8221150" y="1301280"/>
            <a:ext cx="1805700"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23" name="Flowchart: Alternate Process 122">
            <a:extLst>
              <a:ext uri="{FF2B5EF4-FFF2-40B4-BE49-F238E27FC236}">
                <a16:creationId xmlns:a16="http://schemas.microsoft.com/office/drawing/2014/main" id="{92F7A4DA-2D38-4B8A-8507-03ADCD55CECE}"/>
              </a:ext>
            </a:extLst>
          </p:cNvPr>
          <p:cNvSpPr/>
          <p:nvPr/>
        </p:nvSpPr>
        <p:spPr>
          <a:xfrm>
            <a:off x="8222112" y="2343237"/>
            <a:ext cx="1804738" cy="488131"/>
          </a:xfrm>
          <a:prstGeom prst="flowChartAlternate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en-SG" sz="800" dirty="0">
                <a:solidFill>
                  <a:schemeClr val="bg1"/>
                </a:solidFill>
                <a:latin typeface="Abstergo Sans Lite" panose="02000000000000000000" pitchFamily="2" charset="0"/>
              </a:rPr>
              <a:t>Traceability &amp; Accounting of Previous Blockchain Transaction</a:t>
            </a:r>
          </a:p>
        </p:txBody>
      </p:sp>
      <p:sp>
        <p:nvSpPr>
          <p:cNvPr id="124" name="Flowchart: Alternate Process 123">
            <a:extLst>
              <a:ext uri="{FF2B5EF4-FFF2-40B4-BE49-F238E27FC236}">
                <a16:creationId xmlns:a16="http://schemas.microsoft.com/office/drawing/2014/main" id="{941EC4FD-7884-42C4-8F29-67FC00D04890}"/>
              </a:ext>
            </a:extLst>
          </p:cNvPr>
          <p:cNvSpPr/>
          <p:nvPr/>
        </p:nvSpPr>
        <p:spPr>
          <a:xfrm>
            <a:off x="8222112" y="2135851"/>
            <a:ext cx="1804738" cy="302184"/>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ACCOUNT MANAGEMENT MODULE</a:t>
            </a:r>
          </a:p>
        </p:txBody>
      </p:sp>
      <p:sp>
        <p:nvSpPr>
          <p:cNvPr id="125" name="Flowchart: Alternate Process 124">
            <a:extLst>
              <a:ext uri="{FF2B5EF4-FFF2-40B4-BE49-F238E27FC236}">
                <a16:creationId xmlns:a16="http://schemas.microsoft.com/office/drawing/2014/main" id="{BA0D69B8-4267-4A73-9B93-4D510A85C51F}"/>
              </a:ext>
            </a:extLst>
          </p:cNvPr>
          <p:cNvSpPr/>
          <p:nvPr/>
        </p:nvSpPr>
        <p:spPr>
          <a:xfrm>
            <a:off x="10245644" y="1314596"/>
            <a:ext cx="1670278"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Prepare for Final </a:t>
            </a:r>
          </a:p>
          <a:p>
            <a:r>
              <a:rPr lang="en-SG" sz="800" dirty="0">
                <a:solidFill>
                  <a:schemeClr val="bg1"/>
                </a:solidFill>
                <a:latin typeface="Abstergo Sans Lite" panose="02000000000000000000" pitchFamily="2" charset="0"/>
              </a:rPr>
              <a:t>Project Review and Clean up</a:t>
            </a:r>
          </a:p>
          <a:p>
            <a:r>
              <a:rPr lang="en-SG" sz="800" dirty="0">
                <a:solidFill>
                  <a:schemeClr val="bg1"/>
                </a:solidFill>
                <a:latin typeface="Abstergo Sans Lite" panose="02000000000000000000" pitchFamily="2" charset="0"/>
              </a:rPr>
              <a:t>Final Integration &amp; Deployment</a:t>
            </a:r>
          </a:p>
        </p:txBody>
      </p:sp>
      <p:sp>
        <p:nvSpPr>
          <p:cNvPr id="128" name="Flowchart: Alternate Process 127">
            <a:extLst>
              <a:ext uri="{FF2B5EF4-FFF2-40B4-BE49-F238E27FC236}">
                <a16:creationId xmlns:a16="http://schemas.microsoft.com/office/drawing/2014/main" id="{10236EE2-3ED2-463B-AF9B-95218748FF76}"/>
              </a:ext>
            </a:extLst>
          </p:cNvPr>
          <p:cNvSpPr/>
          <p:nvPr/>
        </p:nvSpPr>
        <p:spPr>
          <a:xfrm>
            <a:off x="10245644" y="1300081"/>
            <a:ext cx="1670278"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129" name="Flowchart: Alternate Process 128">
            <a:extLst>
              <a:ext uri="{FF2B5EF4-FFF2-40B4-BE49-F238E27FC236}">
                <a16:creationId xmlns:a16="http://schemas.microsoft.com/office/drawing/2014/main" id="{0EE491AD-2040-4513-91AA-E77CD6F28569}"/>
              </a:ext>
            </a:extLst>
          </p:cNvPr>
          <p:cNvSpPr/>
          <p:nvPr/>
        </p:nvSpPr>
        <p:spPr>
          <a:xfrm>
            <a:off x="8221150" y="3175310"/>
            <a:ext cx="1810026" cy="374138"/>
          </a:xfrm>
          <a:prstGeom prst="flowChartAlternateProcess">
            <a:avLst/>
          </a:prstGeom>
          <a:solidFill>
            <a:srgbClr val="7030A0">
              <a:alpha val="6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sz="800" dirty="0">
                <a:solidFill>
                  <a:schemeClr val="bg1"/>
                </a:solidFill>
                <a:latin typeface="Abstergo Sans Lite" panose="02000000000000000000" pitchFamily="2" charset="0"/>
              </a:rPr>
              <a:t>GAMIFICATION</a:t>
            </a:r>
          </a:p>
        </p:txBody>
      </p:sp>
      <p:sp>
        <p:nvSpPr>
          <p:cNvPr id="130" name="Flowchart: Alternate Process 129">
            <a:extLst>
              <a:ext uri="{FF2B5EF4-FFF2-40B4-BE49-F238E27FC236}">
                <a16:creationId xmlns:a16="http://schemas.microsoft.com/office/drawing/2014/main" id="{4B3DAE04-25E4-4F51-A5B2-D1C7E10DC467}"/>
              </a:ext>
            </a:extLst>
          </p:cNvPr>
          <p:cNvSpPr/>
          <p:nvPr/>
        </p:nvSpPr>
        <p:spPr>
          <a:xfrm>
            <a:off x="8221149" y="2945458"/>
            <a:ext cx="1810027" cy="302184"/>
          </a:xfrm>
          <a:prstGeom prst="flowChartAlternateProcess">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LEARNING MODULE</a:t>
            </a:r>
          </a:p>
        </p:txBody>
      </p:sp>
      <p:grpSp>
        <p:nvGrpSpPr>
          <p:cNvPr id="131" name="Group 130">
            <a:extLst>
              <a:ext uri="{FF2B5EF4-FFF2-40B4-BE49-F238E27FC236}">
                <a16:creationId xmlns:a16="http://schemas.microsoft.com/office/drawing/2014/main" id="{1B5A2907-A5AA-4A0D-86FA-1365970437D2}"/>
              </a:ext>
            </a:extLst>
          </p:cNvPr>
          <p:cNvGrpSpPr/>
          <p:nvPr/>
        </p:nvGrpSpPr>
        <p:grpSpPr>
          <a:xfrm>
            <a:off x="9052294" y="964476"/>
            <a:ext cx="234000" cy="234000"/>
            <a:chOff x="-800778" y="3111163"/>
            <a:chExt cx="234000" cy="234000"/>
          </a:xfrm>
        </p:grpSpPr>
        <p:sp>
          <p:nvSpPr>
            <p:cNvPr id="132" name="Rectangle 131">
              <a:extLst>
                <a:ext uri="{FF2B5EF4-FFF2-40B4-BE49-F238E27FC236}">
                  <a16:creationId xmlns:a16="http://schemas.microsoft.com/office/drawing/2014/main" id="{F6F1C75A-1362-4285-8B49-9728495094C8}"/>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133" name="Rectangle 132">
              <a:extLst>
                <a:ext uri="{FF2B5EF4-FFF2-40B4-BE49-F238E27FC236}">
                  <a16:creationId xmlns:a16="http://schemas.microsoft.com/office/drawing/2014/main" id="{C696004E-37AD-4C53-9296-C484B7421AF2}"/>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134" name="Rectangle 133">
              <a:extLst>
                <a:ext uri="{FF2B5EF4-FFF2-40B4-BE49-F238E27FC236}">
                  <a16:creationId xmlns:a16="http://schemas.microsoft.com/office/drawing/2014/main" id="{AE6EC8CD-8B94-4E44-B69C-4541DEF1322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135" name="Group 134">
            <a:extLst>
              <a:ext uri="{FF2B5EF4-FFF2-40B4-BE49-F238E27FC236}">
                <a16:creationId xmlns:a16="http://schemas.microsoft.com/office/drawing/2014/main" id="{15D9C918-5C37-4891-987D-2CD336DD7E07}"/>
              </a:ext>
            </a:extLst>
          </p:cNvPr>
          <p:cNvGrpSpPr/>
          <p:nvPr/>
        </p:nvGrpSpPr>
        <p:grpSpPr>
          <a:xfrm>
            <a:off x="10963783" y="952839"/>
            <a:ext cx="234000" cy="234000"/>
            <a:chOff x="-800778" y="3111163"/>
            <a:chExt cx="234000" cy="234000"/>
          </a:xfrm>
        </p:grpSpPr>
        <p:sp>
          <p:nvSpPr>
            <p:cNvPr id="136" name="Rectangle 135">
              <a:extLst>
                <a:ext uri="{FF2B5EF4-FFF2-40B4-BE49-F238E27FC236}">
                  <a16:creationId xmlns:a16="http://schemas.microsoft.com/office/drawing/2014/main" id="{9855338F-C117-4040-B5B2-3C150FAA0968}"/>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137" name="Rectangle 136">
              <a:extLst>
                <a:ext uri="{FF2B5EF4-FFF2-40B4-BE49-F238E27FC236}">
                  <a16:creationId xmlns:a16="http://schemas.microsoft.com/office/drawing/2014/main" id="{00FDB1F3-216F-46DD-B8E5-7ED0FB091B12}"/>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139" name="Rectangle 138">
              <a:extLst>
                <a:ext uri="{FF2B5EF4-FFF2-40B4-BE49-F238E27FC236}">
                  <a16:creationId xmlns:a16="http://schemas.microsoft.com/office/drawing/2014/main" id="{3ABA8CB8-6346-474A-A16A-F92672916BC1}"/>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140" name="Group 139">
            <a:extLst>
              <a:ext uri="{FF2B5EF4-FFF2-40B4-BE49-F238E27FC236}">
                <a16:creationId xmlns:a16="http://schemas.microsoft.com/office/drawing/2014/main" id="{E011A744-3144-4273-901F-AA12D945C87F}"/>
              </a:ext>
            </a:extLst>
          </p:cNvPr>
          <p:cNvGrpSpPr/>
          <p:nvPr/>
        </p:nvGrpSpPr>
        <p:grpSpPr>
          <a:xfrm>
            <a:off x="12772984" y="977554"/>
            <a:ext cx="234000" cy="234000"/>
            <a:chOff x="-800778" y="3111163"/>
            <a:chExt cx="234000" cy="234000"/>
          </a:xfrm>
        </p:grpSpPr>
        <p:sp>
          <p:nvSpPr>
            <p:cNvPr id="142" name="Rectangle 141">
              <a:extLst>
                <a:ext uri="{FF2B5EF4-FFF2-40B4-BE49-F238E27FC236}">
                  <a16:creationId xmlns:a16="http://schemas.microsoft.com/office/drawing/2014/main" id="{905F6C54-AD0E-41BC-8A06-74FF31E01B3D}"/>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144" name="Rectangle 143">
              <a:extLst>
                <a:ext uri="{FF2B5EF4-FFF2-40B4-BE49-F238E27FC236}">
                  <a16:creationId xmlns:a16="http://schemas.microsoft.com/office/drawing/2014/main" id="{84DADA6D-8146-4921-ABB3-404B070B18F2}"/>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145" name="Rectangle 144">
              <a:extLst>
                <a:ext uri="{FF2B5EF4-FFF2-40B4-BE49-F238E27FC236}">
                  <a16:creationId xmlns:a16="http://schemas.microsoft.com/office/drawing/2014/main" id="{05133A29-C786-4244-BAB1-8FED4CE08EAB}"/>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Tree>
    <p:extLst>
      <p:ext uri="{BB962C8B-B14F-4D97-AF65-F5344CB8AC3E}">
        <p14:creationId xmlns:p14="http://schemas.microsoft.com/office/powerpoint/2010/main" val="293718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4B442021-7461-4594-8269-7975E3D085B5}"/>
              </a:ext>
            </a:extLst>
          </p:cNvPr>
          <p:cNvCxnSpPr>
            <a:cxnSpLocks/>
          </p:cNvCxnSpPr>
          <p:nvPr/>
        </p:nvCxnSpPr>
        <p:spPr>
          <a:xfrm flipH="1">
            <a:off x="4931645" y="658281"/>
            <a:ext cx="45" cy="416796"/>
          </a:xfrm>
          <a:prstGeom prst="line">
            <a:avLst/>
          </a:prstGeom>
          <a:ln w="28575" cap="flat">
            <a:solidFill>
              <a:srgbClr val="D9BA79">
                <a:alpha val="50000"/>
              </a:srgbClr>
            </a:solidFill>
            <a:prstDash val="sysDash"/>
            <a:roun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03C32D-F7FE-4D49-8E87-D8BE39F2B643}"/>
              </a:ext>
            </a:extLst>
          </p:cNvPr>
          <p:cNvCxnSpPr>
            <a:cxnSpLocks/>
          </p:cNvCxnSpPr>
          <p:nvPr/>
        </p:nvCxnSpPr>
        <p:spPr>
          <a:xfrm>
            <a:off x="862220" y="665617"/>
            <a:ext cx="4071287" cy="18248"/>
          </a:xfrm>
          <a:prstGeom prst="line">
            <a:avLst/>
          </a:prstGeom>
          <a:ln w="69850" cap="flat">
            <a:solidFill>
              <a:srgbClr val="D9BA79"/>
            </a:solidFill>
            <a:prstDash val="sysDash"/>
            <a:round/>
            <a:headEnd type="diamond" w="lg" len="lg"/>
            <a:tailEnd type="diamond"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26806CF-7AB6-47E3-B492-1120D6B4EDA8}"/>
              </a:ext>
            </a:extLst>
          </p:cNvPr>
          <p:cNvSpPr/>
          <p:nvPr/>
        </p:nvSpPr>
        <p:spPr>
          <a:xfrm rot="2700000">
            <a:off x="772220" y="575615"/>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14" name="Rectangle 13">
            <a:extLst>
              <a:ext uri="{FF2B5EF4-FFF2-40B4-BE49-F238E27FC236}">
                <a16:creationId xmlns:a16="http://schemas.microsoft.com/office/drawing/2014/main" id="{5E3655D8-B924-4552-AB72-622FA1DC5980}"/>
              </a:ext>
            </a:extLst>
          </p:cNvPr>
          <p:cNvSpPr/>
          <p:nvPr/>
        </p:nvSpPr>
        <p:spPr>
          <a:xfrm rot="2675035">
            <a:off x="817144" y="62116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nvGrpSpPr>
          <p:cNvPr id="38" name="Group 37">
            <a:extLst>
              <a:ext uri="{FF2B5EF4-FFF2-40B4-BE49-F238E27FC236}">
                <a16:creationId xmlns:a16="http://schemas.microsoft.com/office/drawing/2014/main" id="{105BFC4C-DECC-4DCB-B861-FBBFFEE019A7}"/>
              </a:ext>
            </a:extLst>
          </p:cNvPr>
          <p:cNvGrpSpPr/>
          <p:nvPr/>
        </p:nvGrpSpPr>
        <p:grpSpPr>
          <a:xfrm>
            <a:off x="2971683" y="557699"/>
            <a:ext cx="234000" cy="234000"/>
            <a:chOff x="-800778" y="3111163"/>
            <a:chExt cx="234000" cy="234000"/>
          </a:xfrm>
        </p:grpSpPr>
        <p:sp>
          <p:nvSpPr>
            <p:cNvPr id="39" name="Rectangle 38">
              <a:extLst>
                <a:ext uri="{FF2B5EF4-FFF2-40B4-BE49-F238E27FC236}">
                  <a16:creationId xmlns:a16="http://schemas.microsoft.com/office/drawing/2014/main" id="{4C5E5342-E067-4047-9043-05ABF4186EC7}"/>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40" name="Rectangle 39">
              <a:extLst>
                <a:ext uri="{FF2B5EF4-FFF2-40B4-BE49-F238E27FC236}">
                  <a16:creationId xmlns:a16="http://schemas.microsoft.com/office/drawing/2014/main" id="{79370925-D8BA-4A40-AF70-1AF962A3A4B6}"/>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41" name="Rectangle 40">
              <a:extLst>
                <a:ext uri="{FF2B5EF4-FFF2-40B4-BE49-F238E27FC236}">
                  <a16:creationId xmlns:a16="http://schemas.microsoft.com/office/drawing/2014/main" id="{D7470D94-C305-4578-B633-00BF21A00E27}"/>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grpSp>
        <p:nvGrpSpPr>
          <p:cNvPr id="42" name="Group 41">
            <a:extLst>
              <a:ext uri="{FF2B5EF4-FFF2-40B4-BE49-F238E27FC236}">
                <a16:creationId xmlns:a16="http://schemas.microsoft.com/office/drawing/2014/main" id="{B3034F82-C4C8-43F5-BBB1-F60EFEA89CD0}"/>
              </a:ext>
            </a:extLst>
          </p:cNvPr>
          <p:cNvGrpSpPr/>
          <p:nvPr/>
        </p:nvGrpSpPr>
        <p:grpSpPr>
          <a:xfrm>
            <a:off x="4816507" y="557699"/>
            <a:ext cx="234000" cy="234000"/>
            <a:chOff x="-800778" y="3111163"/>
            <a:chExt cx="234000" cy="234000"/>
          </a:xfrm>
        </p:grpSpPr>
        <p:sp>
          <p:nvSpPr>
            <p:cNvPr id="43" name="Rectangle 42">
              <a:extLst>
                <a:ext uri="{FF2B5EF4-FFF2-40B4-BE49-F238E27FC236}">
                  <a16:creationId xmlns:a16="http://schemas.microsoft.com/office/drawing/2014/main" id="{6D1B076A-A20F-463F-9D37-AD34D73C0D83}"/>
                </a:ext>
              </a:extLst>
            </p:cNvPr>
            <p:cNvSpPr/>
            <p:nvPr/>
          </p:nvSpPr>
          <p:spPr>
            <a:xfrm rot="2675035">
              <a:off x="-800778" y="3111163"/>
              <a:ext cx="234000" cy="234000"/>
            </a:xfrm>
            <a:prstGeom prst="rect">
              <a:avLst/>
            </a:prstGeom>
            <a:solidFill>
              <a:srgbClr val="D9B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44" name="Rectangle 43">
              <a:extLst>
                <a:ext uri="{FF2B5EF4-FFF2-40B4-BE49-F238E27FC236}">
                  <a16:creationId xmlns:a16="http://schemas.microsoft.com/office/drawing/2014/main" id="{6517D403-6529-4BE1-93BB-BEB4A5BF355B}"/>
                </a:ext>
              </a:extLst>
            </p:cNvPr>
            <p:cNvSpPr/>
            <p:nvPr/>
          </p:nvSpPr>
          <p:spPr>
            <a:xfrm rot="2700000">
              <a:off x="-773776" y="3138164"/>
              <a:ext cx="180000" cy="1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bg1"/>
                </a:solidFill>
              </a:endParaRPr>
            </a:p>
          </p:txBody>
        </p:sp>
        <p:sp>
          <p:nvSpPr>
            <p:cNvPr id="45" name="Rectangle 44">
              <a:extLst>
                <a:ext uri="{FF2B5EF4-FFF2-40B4-BE49-F238E27FC236}">
                  <a16:creationId xmlns:a16="http://schemas.microsoft.com/office/drawing/2014/main" id="{A64F9C55-96D1-4E60-94BF-DF642F3414C5}"/>
                </a:ext>
              </a:extLst>
            </p:cNvPr>
            <p:cNvSpPr/>
            <p:nvPr/>
          </p:nvSpPr>
          <p:spPr>
            <a:xfrm rot="2675035">
              <a:off x="-728227" y="3183713"/>
              <a:ext cx="88900" cy="88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grpSp>
      <p:sp>
        <p:nvSpPr>
          <p:cNvPr id="76" name="Title 1">
            <a:extLst>
              <a:ext uri="{FF2B5EF4-FFF2-40B4-BE49-F238E27FC236}">
                <a16:creationId xmlns:a16="http://schemas.microsoft.com/office/drawing/2014/main" id="{D579A4FE-BF46-494A-9931-826376DB2D36}"/>
              </a:ext>
            </a:extLst>
          </p:cNvPr>
          <p:cNvSpPr txBox="1">
            <a:spLocks/>
          </p:cNvSpPr>
          <p:nvPr/>
        </p:nvSpPr>
        <p:spPr>
          <a:xfrm>
            <a:off x="143403" y="73829"/>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13  </a:t>
            </a:r>
            <a:r>
              <a:rPr lang="en-SG" sz="2000" dirty="0">
                <a:solidFill>
                  <a:schemeClr val="bg1"/>
                </a:solidFill>
                <a:latin typeface="Abstergo Sans Lite" panose="02000000000000000000" pitchFamily="2" charset="0"/>
              </a:rPr>
              <a:t>12</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Nov</a:t>
            </a:r>
            <a:endParaRPr lang="en-SG" sz="2800" dirty="0">
              <a:solidFill>
                <a:schemeClr val="bg1"/>
              </a:solidFill>
              <a:latin typeface="Abstergo Sans Lite" panose="02000000000000000000" pitchFamily="2" charset="0"/>
            </a:endParaRPr>
          </a:p>
        </p:txBody>
      </p:sp>
      <p:sp>
        <p:nvSpPr>
          <p:cNvPr id="77" name="Title 1">
            <a:extLst>
              <a:ext uri="{FF2B5EF4-FFF2-40B4-BE49-F238E27FC236}">
                <a16:creationId xmlns:a16="http://schemas.microsoft.com/office/drawing/2014/main" id="{F1E6A583-15D4-4EAB-9087-6D4D89CC55D3}"/>
              </a:ext>
            </a:extLst>
          </p:cNvPr>
          <p:cNvSpPr txBox="1">
            <a:spLocks/>
          </p:cNvSpPr>
          <p:nvPr/>
        </p:nvSpPr>
        <p:spPr>
          <a:xfrm>
            <a:off x="2319475" y="79319"/>
            <a:ext cx="1474010" cy="462923"/>
          </a:xfrm>
          <a:prstGeom prst="rect">
            <a:avLst/>
          </a:prstGeom>
          <a:noFill/>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SG" sz="2400" dirty="0">
                <a:solidFill>
                  <a:srgbClr val="D9BA79"/>
                </a:solidFill>
                <a:latin typeface="Abstergo Sans Lite" panose="02000000000000000000" pitchFamily="2" charset="0"/>
              </a:rPr>
              <a:t>14  </a:t>
            </a:r>
            <a:r>
              <a:rPr lang="en-SG" sz="2000" dirty="0">
                <a:solidFill>
                  <a:schemeClr val="bg1"/>
                </a:solidFill>
                <a:latin typeface="Abstergo Sans Lite" panose="02000000000000000000" pitchFamily="2" charset="0"/>
              </a:rPr>
              <a:t>19</a:t>
            </a:r>
            <a:r>
              <a:rPr lang="en-SG" sz="2000" baseline="30000" dirty="0">
                <a:solidFill>
                  <a:schemeClr val="bg1"/>
                </a:solidFill>
                <a:latin typeface="Abstergo Sans Lite" panose="02000000000000000000" pitchFamily="2" charset="0"/>
              </a:rPr>
              <a:t>th</a:t>
            </a:r>
            <a:r>
              <a:rPr lang="en-SG" sz="2000" dirty="0">
                <a:solidFill>
                  <a:schemeClr val="bg1"/>
                </a:solidFill>
                <a:latin typeface="Abstergo Sans Lite" panose="02000000000000000000" pitchFamily="2" charset="0"/>
              </a:rPr>
              <a:t> Nov</a:t>
            </a:r>
            <a:endParaRPr lang="en-SG" sz="2800" dirty="0">
              <a:solidFill>
                <a:schemeClr val="bg1"/>
              </a:solidFill>
              <a:latin typeface="Abstergo Sans Lite" panose="02000000000000000000" pitchFamily="2" charset="0"/>
            </a:endParaRPr>
          </a:p>
        </p:txBody>
      </p:sp>
      <p:sp>
        <p:nvSpPr>
          <p:cNvPr id="78" name="Flowchart: Alternate Process 77">
            <a:extLst>
              <a:ext uri="{FF2B5EF4-FFF2-40B4-BE49-F238E27FC236}">
                <a16:creationId xmlns:a16="http://schemas.microsoft.com/office/drawing/2014/main" id="{EA29B3E0-C87A-44EA-A2EC-8BFA9F505016}"/>
              </a:ext>
            </a:extLst>
          </p:cNvPr>
          <p:cNvSpPr/>
          <p:nvPr/>
        </p:nvSpPr>
        <p:spPr>
          <a:xfrm>
            <a:off x="4262708" y="1075077"/>
            <a:ext cx="1352140" cy="487321"/>
          </a:xfrm>
          <a:prstGeom prst="flowChartAlternateProcess">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50" b="1" i="1" dirty="0">
                <a:latin typeface="Abstergo Sans Lite" panose="02000000000000000000" pitchFamily="2" charset="0"/>
              </a:rPr>
              <a:t>27</a:t>
            </a:r>
            <a:r>
              <a:rPr lang="en-SG" sz="1050" b="1" i="1" baseline="30000" dirty="0">
                <a:latin typeface="Abstergo Sans Lite" panose="02000000000000000000" pitchFamily="2" charset="0"/>
              </a:rPr>
              <a:t>th</a:t>
            </a:r>
            <a:r>
              <a:rPr lang="en-SG" sz="1050" b="1" i="1" dirty="0">
                <a:latin typeface="Abstergo Sans Lite" panose="02000000000000000000" pitchFamily="2" charset="0"/>
              </a:rPr>
              <a:t> Nov </a:t>
            </a:r>
          </a:p>
          <a:p>
            <a:pPr algn="ctr"/>
            <a:r>
              <a:rPr lang="en-SG" sz="1050" b="1" i="1" dirty="0">
                <a:latin typeface="Abstergo Sans Lite" panose="02000000000000000000" pitchFamily="2" charset="0"/>
              </a:rPr>
              <a:t>*Finals Presentation*</a:t>
            </a:r>
          </a:p>
        </p:txBody>
      </p:sp>
      <p:sp>
        <p:nvSpPr>
          <p:cNvPr id="85" name="Flowchart: Alternate Process 84">
            <a:extLst>
              <a:ext uri="{FF2B5EF4-FFF2-40B4-BE49-F238E27FC236}">
                <a16:creationId xmlns:a16="http://schemas.microsoft.com/office/drawing/2014/main" id="{1556C2A7-AEF4-44AE-A801-83F276424248}"/>
              </a:ext>
            </a:extLst>
          </p:cNvPr>
          <p:cNvSpPr/>
          <p:nvPr/>
        </p:nvSpPr>
        <p:spPr>
          <a:xfrm>
            <a:off x="159605" y="987182"/>
            <a:ext cx="1805701"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Poster Submission</a:t>
            </a:r>
          </a:p>
          <a:p>
            <a:r>
              <a:rPr lang="en-SG" sz="800" dirty="0">
                <a:solidFill>
                  <a:schemeClr val="bg1"/>
                </a:solidFill>
                <a:latin typeface="Abstergo Sans Lite" panose="02000000000000000000" pitchFamily="2" charset="0"/>
              </a:rPr>
              <a:t>Integration &amp; Deployment of Application</a:t>
            </a:r>
          </a:p>
          <a:p>
            <a:r>
              <a:rPr lang="en-SG" sz="800" dirty="0">
                <a:solidFill>
                  <a:schemeClr val="bg1"/>
                </a:solidFill>
                <a:latin typeface="Abstergo Sans Lite" panose="02000000000000000000" pitchFamily="2" charset="0"/>
              </a:rPr>
              <a:t>Final Test on All Modules</a:t>
            </a:r>
          </a:p>
        </p:txBody>
      </p:sp>
      <p:sp>
        <p:nvSpPr>
          <p:cNvPr id="86" name="Flowchart: Alternate Process 85">
            <a:extLst>
              <a:ext uri="{FF2B5EF4-FFF2-40B4-BE49-F238E27FC236}">
                <a16:creationId xmlns:a16="http://schemas.microsoft.com/office/drawing/2014/main" id="{DC3B5393-100C-4C2F-B1DB-FC7D37BB6296}"/>
              </a:ext>
            </a:extLst>
          </p:cNvPr>
          <p:cNvSpPr/>
          <p:nvPr/>
        </p:nvSpPr>
        <p:spPr>
          <a:xfrm>
            <a:off x="159606" y="908875"/>
            <a:ext cx="1805700"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95" name="Flowchart: Alternate Process 94">
            <a:extLst>
              <a:ext uri="{FF2B5EF4-FFF2-40B4-BE49-F238E27FC236}">
                <a16:creationId xmlns:a16="http://schemas.microsoft.com/office/drawing/2014/main" id="{2FCE5150-CB29-41CB-B9D6-B4D34A440A03}"/>
              </a:ext>
            </a:extLst>
          </p:cNvPr>
          <p:cNvSpPr/>
          <p:nvPr/>
        </p:nvSpPr>
        <p:spPr>
          <a:xfrm>
            <a:off x="160568" y="1950832"/>
            <a:ext cx="1804738" cy="488131"/>
          </a:xfrm>
          <a:prstGeom prst="flowChartAlternate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en-SG" sz="800" dirty="0">
                <a:solidFill>
                  <a:schemeClr val="bg1"/>
                </a:solidFill>
                <a:latin typeface="Abstergo Sans Lite" panose="02000000000000000000" pitchFamily="2" charset="0"/>
              </a:rPr>
              <a:t>Traceability &amp; Accounting of Previous Blockchain Transaction</a:t>
            </a:r>
          </a:p>
        </p:txBody>
      </p:sp>
      <p:sp>
        <p:nvSpPr>
          <p:cNvPr id="96" name="Flowchart: Alternate Process 95">
            <a:extLst>
              <a:ext uri="{FF2B5EF4-FFF2-40B4-BE49-F238E27FC236}">
                <a16:creationId xmlns:a16="http://schemas.microsoft.com/office/drawing/2014/main" id="{F8E621BD-01F8-47AD-855C-CC396E2D5788}"/>
              </a:ext>
            </a:extLst>
          </p:cNvPr>
          <p:cNvSpPr/>
          <p:nvPr/>
        </p:nvSpPr>
        <p:spPr>
          <a:xfrm>
            <a:off x="160568" y="1743446"/>
            <a:ext cx="1804738" cy="302184"/>
          </a:xfrm>
          <a:prstGeom prst="flowChartAlternateProcess">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ACCOUNT MANAGEMENT MODULE</a:t>
            </a:r>
          </a:p>
        </p:txBody>
      </p:sp>
      <p:sp>
        <p:nvSpPr>
          <p:cNvPr id="97" name="Flowchart: Alternate Process 96">
            <a:extLst>
              <a:ext uri="{FF2B5EF4-FFF2-40B4-BE49-F238E27FC236}">
                <a16:creationId xmlns:a16="http://schemas.microsoft.com/office/drawing/2014/main" id="{BE9A21AC-E291-4ABF-8AC6-01DC06590531}"/>
              </a:ext>
            </a:extLst>
          </p:cNvPr>
          <p:cNvSpPr/>
          <p:nvPr/>
        </p:nvSpPr>
        <p:spPr>
          <a:xfrm>
            <a:off x="2268324" y="922191"/>
            <a:ext cx="1670278" cy="646986"/>
          </a:xfrm>
          <a:prstGeom prst="flowChartAlternateProcess">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nchorCtr="0">
            <a:spAutoFit/>
          </a:bodyPr>
          <a:lstStyle/>
          <a:p>
            <a:endParaRPr lang="en-SG" sz="800" dirty="0">
              <a:solidFill>
                <a:schemeClr val="bg1"/>
              </a:solidFill>
              <a:latin typeface="Abstergo Sans Lite" panose="02000000000000000000" pitchFamily="2" charset="0"/>
            </a:endParaRPr>
          </a:p>
          <a:p>
            <a:r>
              <a:rPr lang="en-SG" sz="800" dirty="0">
                <a:solidFill>
                  <a:schemeClr val="bg1"/>
                </a:solidFill>
                <a:latin typeface="Abstergo Sans Lite" panose="02000000000000000000" pitchFamily="2" charset="0"/>
              </a:rPr>
              <a:t>Prepare for Final </a:t>
            </a:r>
          </a:p>
          <a:p>
            <a:r>
              <a:rPr lang="en-SG" sz="800" dirty="0">
                <a:solidFill>
                  <a:schemeClr val="bg1"/>
                </a:solidFill>
                <a:latin typeface="Abstergo Sans Lite" panose="02000000000000000000" pitchFamily="2" charset="0"/>
              </a:rPr>
              <a:t>Project Review and Clean up</a:t>
            </a:r>
          </a:p>
          <a:p>
            <a:r>
              <a:rPr lang="en-SG" sz="800" dirty="0">
                <a:solidFill>
                  <a:schemeClr val="bg1"/>
                </a:solidFill>
                <a:latin typeface="Abstergo Sans Lite" panose="02000000000000000000" pitchFamily="2" charset="0"/>
              </a:rPr>
              <a:t>Final Integration &amp; Deployment</a:t>
            </a:r>
          </a:p>
        </p:txBody>
      </p:sp>
      <p:sp>
        <p:nvSpPr>
          <p:cNvPr id="98" name="Flowchart: Alternate Process 97">
            <a:extLst>
              <a:ext uri="{FF2B5EF4-FFF2-40B4-BE49-F238E27FC236}">
                <a16:creationId xmlns:a16="http://schemas.microsoft.com/office/drawing/2014/main" id="{832406F1-6E1F-4EEB-B93A-51965BD494A8}"/>
              </a:ext>
            </a:extLst>
          </p:cNvPr>
          <p:cNvSpPr/>
          <p:nvPr/>
        </p:nvSpPr>
        <p:spPr>
          <a:xfrm>
            <a:off x="2268324" y="907676"/>
            <a:ext cx="1670278" cy="165600"/>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NON-TECHNICAL</a:t>
            </a:r>
          </a:p>
        </p:txBody>
      </p:sp>
      <p:sp>
        <p:nvSpPr>
          <p:cNvPr id="26" name="Flowchart: Alternate Process 25">
            <a:extLst>
              <a:ext uri="{FF2B5EF4-FFF2-40B4-BE49-F238E27FC236}">
                <a16:creationId xmlns:a16="http://schemas.microsoft.com/office/drawing/2014/main" id="{63B7C6DA-35C2-4AF6-9D38-3C9ACF950387}"/>
              </a:ext>
            </a:extLst>
          </p:cNvPr>
          <p:cNvSpPr/>
          <p:nvPr/>
        </p:nvSpPr>
        <p:spPr>
          <a:xfrm>
            <a:off x="159606" y="2782905"/>
            <a:ext cx="1810026" cy="374138"/>
          </a:xfrm>
          <a:prstGeom prst="flowChartAlternateProcess">
            <a:avLst/>
          </a:prstGeom>
          <a:solidFill>
            <a:srgbClr val="7030A0">
              <a:alpha val="6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sz="800" dirty="0">
                <a:solidFill>
                  <a:schemeClr val="bg1"/>
                </a:solidFill>
                <a:latin typeface="Abstergo Sans Lite" panose="02000000000000000000" pitchFamily="2" charset="0"/>
              </a:rPr>
              <a:t>GAMIFICATION</a:t>
            </a:r>
          </a:p>
        </p:txBody>
      </p:sp>
      <p:sp>
        <p:nvSpPr>
          <p:cNvPr id="27" name="Flowchart: Alternate Process 26">
            <a:extLst>
              <a:ext uri="{FF2B5EF4-FFF2-40B4-BE49-F238E27FC236}">
                <a16:creationId xmlns:a16="http://schemas.microsoft.com/office/drawing/2014/main" id="{79A2DD72-0002-4872-BC9D-AF887F593F4B}"/>
              </a:ext>
            </a:extLst>
          </p:cNvPr>
          <p:cNvSpPr/>
          <p:nvPr/>
        </p:nvSpPr>
        <p:spPr>
          <a:xfrm>
            <a:off x="159605" y="2553053"/>
            <a:ext cx="1810027" cy="302184"/>
          </a:xfrm>
          <a:prstGeom prst="flowChartAlternateProcess">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SG" sz="1000" dirty="0">
                <a:solidFill>
                  <a:schemeClr val="bg1"/>
                </a:solidFill>
                <a:latin typeface="Abstergo Sans Lite" panose="02000000000000000000" pitchFamily="2" charset="0"/>
              </a:rPr>
              <a:t>LEARNING MODULE</a:t>
            </a:r>
          </a:p>
        </p:txBody>
      </p:sp>
    </p:spTree>
    <p:extLst>
      <p:ext uri="{BB962C8B-B14F-4D97-AF65-F5344CB8AC3E}">
        <p14:creationId xmlns:p14="http://schemas.microsoft.com/office/powerpoint/2010/main" val="545371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TotalTime>
  <Words>1862</Words>
  <Application>Microsoft Office PowerPoint</Application>
  <PresentationFormat>Widescreen</PresentationFormat>
  <Paragraphs>564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PMingLiU</vt:lpstr>
      <vt:lpstr>Abstergo Sans Lite</vt:lpstr>
      <vt:lpstr>Arial</vt:lpstr>
      <vt:lpstr>Calibri</vt:lpstr>
      <vt:lpstr>Calibri Light</vt:lpstr>
      <vt:lpstr>Office Theme</vt:lpstr>
      <vt:lpstr>ETHER</vt:lpstr>
      <vt:lpstr>ETHER</vt:lpstr>
      <vt:lpstr>ETHER</vt:lpstr>
      <vt:lpstr>ETHER</vt:lpstr>
      <vt:lpstr>PowerPoint Presentation</vt:lpstr>
      <vt:lpstr>PowerPoint Presentation</vt:lpstr>
      <vt:lpstr>PowerPoint Presentation</vt:lpstr>
      <vt:lpstr>PowerPoint Presentation</vt:lpstr>
      <vt:lpstr>PowerPoint Presentation</vt:lpstr>
      <vt:lpstr>PowerPoint Presentation</vt:lpstr>
      <vt:lpstr>ETHER</vt:lpstr>
      <vt:lpstr>PowerPoint Presentation</vt:lpstr>
      <vt:lpstr>PowerPoint Presentation</vt:lpstr>
      <vt:lpstr>PowerPoint Presentation</vt:lpstr>
      <vt:lpstr>WIKI - FORMAT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dc:title>
  <dc:creator>Clarence Neo</dc:creator>
  <cp:lastModifiedBy>Clarence NEO</cp:lastModifiedBy>
  <cp:revision>88</cp:revision>
  <dcterms:created xsi:type="dcterms:W3CDTF">2018-05-18T17:08:50Z</dcterms:created>
  <dcterms:modified xsi:type="dcterms:W3CDTF">2018-06-20T20:33:55Z</dcterms:modified>
</cp:coreProperties>
</file>