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4" r:id="rId14"/>
    <p:sldId id="275" r:id="rId15"/>
    <p:sldId id="267" r:id="rId16"/>
    <p:sldId id="268" r:id="rId17"/>
    <p:sldId id="273" r:id="rId18"/>
    <p:sldId id="271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CB1D270-27DB-49BD-8200-C78FA45D029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3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9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76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5105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48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58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9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770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1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01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83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7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6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0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05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5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D270-27DB-49BD-8200-C78FA45D029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1D270-27DB-49BD-8200-C78FA45D029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6D641-8D4E-47FE-92DE-32143149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125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084FC-F703-4B7C-A361-E8AD611C5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0442" y="458220"/>
            <a:ext cx="10331116" cy="1139574"/>
          </a:xfrm>
        </p:spPr>
        <p:txBody>
          <a:bodyPr>
            <a:normAutofit fontScale="90000"/>
          </a:bodyPr>
          <a:lstStyle/>
          <a:p>
            <a:r>
              <a:rPr lang="en-US" sz="8000" b="1" dirty="0"/>
              <a:t>FinComBot AI Chatbot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D78E7-C7CD-48E7-BBA3-7F1A3F406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18611"/>
            <a:ext cx="9144000" cy="399448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3E8D90-31B1-463B-80E1-48027F3FB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451184"/>
            <a:ext cx="91440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2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B739-F55A-44B8-AA02-1C253E10D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Outliers in chunk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2509F-18FC-4457-AA5A-52FE173BC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 very small chunks with their neighbors-This is to avoid low content pieces</a:t>
            </a:r>
          </a:p>
          <a:p>
            <a:endParaRPr lang="en-US" dirty="0"/>
          </a:p>
          <a:p>
            <a:r>
              <a:rPr lang="en-US" dirty="0"/>
              <a:t>Split very large chunks into smaller ones- This is to stay within the context limits</a:t>
            </a:r>
          </a:p>
        </p:txBody>
      </p:sp>
    </p:spTree>
    <p:extLst>
      <p:ext uri="{BB962C8B-B14F-4D97-AF65-F5344CB8AC3E}">
        <p14:creationId xmlns:p14="http://schemas.microsoft.com/office/powerpoint/2010/main" val="3621120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59E3-C973-4859-A6DE-6A93C004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7C82F-8415-4E7E-89F1-5454B8E43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this step cleaned text is transformed into sentence embeddings ,which convert sentences into dense vectors that capture meaning rather than just Words</a:t>
            </a:r>
          </a:p>
          <a:p>
            <a:r>
              <a:rPr lang="en-US" dirty="0"/>
              <a:t>The Project uses transformer embeddings with MiniLM to represent the Know Your Customer policy text. </a:t>
            </a:r>
          </a:p>
          <a:p>
            <a:r>
              <a:rPr lang="en-US" dirty="0"/>
              <a:t>The document is split into smaller chunks, and each chunk is encoded into a 384-dimensional vector that captures its semantic meaning. These embeddings enable advanced tasks such as semantic search, similarity comparison, and document retrieval, while keeping the process efficient and scalable.</a:t>
            </a:r>
          </a:p>
        </p:txBody>
      </p:sp>
    </p:spTree>
    <p:extLst>
      <p:ext uri="{BB962C8B-B14F-4D97-AF65-F5344CB8AC3E}">
        <p14:creationId xmlns:p14="http://schemas.microsoft.com/office/powerpoint/2010/main" val="628065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2BC6A-7EF4-4F1E-A795-6D5435CA1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Vectorization cont`d…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91D0B-74E4-4360-A0DF-445F4FACF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Indexing /Storing- 320 text chunks were converted into 384-dimensional embeddings, all stored in the FAISS index. The index was saved successfully, meaning the document is ready for fast semantic search and retrieval</a:t>
            </a:r>
          </a:p>
          <a:p>
            <a:r>
              <a:rPr lang="en-US" dirty="0"/>
              <a:t>The code pairs each text chunk with its embedding and stores them in a list of dictionaries. </a:t>
            </a:r>
          </a:p>
        </p:txBody>
      </p:sp>
    </p:spTree>
    <p:extLst>
      <p:ext uri="{BB962C8B-B14F-4D97-AF65-F5344CB8AC3E}">
        <p14:creationId xmlns:p14="http://schemas.microsoft.com/office/powerpoint/2010/main" val="2056717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D2820-A67A-45F7-9D6D-1E59FCAEB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260"/>
            <a:ext cx="9905999" cy="1097280"/>
          </a:xfrm>
        </p:spPr>
        <p:txBody>
          <a:bodyPr/>
          <a:lstStyle/>
          <a:p>
            <a:r>
              <a:rPr lang="en-US" dirty="0"/>
              <a:t>    </a:t>
            </a:r>
            <a:r>
              <a:rPr lang="en-US" sz="5400" b="1" dirty="0"/>
              <a:t>Model Evaluation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841F3-C72A-4437-9E89-446A08B86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014" y="1132956"/>
            <a:ext cx="11540691" cy="53977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MiniLM model was used for this project due to its strong performance in capturing semantic meaning while remaining lightweight and efficient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FAISS indexing was integrated to enable faster and more accurate similarity searches, after which the model was re-evaluated to confirm improved retrieval performance.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recall, which is the primary evaluation metric for this project, improved from 0.56 to 0.73 after introducing FAISS Indexing to the MiniLM model.</a:t>
            </a:r>
          </a:p>
          <a:p>
            <a:r>
              <a:rPr lang="en-US" dirty="0"/>
              <a:t>Recall is the main evaluation metric as it measures the proportion of relevant documents successfully retrieved. A higher recall ensures model captures as many relevant pieces of information as possible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1B85EE-5551-455A-90AE-4F0D88F7C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187045"/>
              </p:ext>
            </p:extLst>
          </p:nvPr>
        </p:nvGraphicFramePr>
        <p:xfrm>
          <a:off x="722964" y="2001578"/>
          <a:ext cx="8127999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2928996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987104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705503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Reciprocal Rank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151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358894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5B8A803-3B28-4B63-A350-B2DE0AE1D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777387"/>
              </p:ext>
            </p:extLst>
          </p:nvPr>
        </p:nvGraphicFramePr>
        <p:xfrm>
          <a:off x="722964" y="3748983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528709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660686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58514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Reciprocal Rank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680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963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401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D2820-A67A-45F7-9D6D-1E59FCAEB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260"/>
            <a:ext cx="9905999" cy="1097280"/>
          </a:xfrm>
        </p:spPr>
        <p:txBody>
          <a:bodyPr/>
          <a:lstStyle/>
          <a:p>
            <a:r>
              <a:rPr lang="en-US" dirty="0"/>
              <a:t>    </a:t>
            </a:r>
            <a:r>
              <a:rPr lang="en-US" sz="5400" b="1" dirty="0"/>
              <a:t>Model Evaluation </a:t>
            </a:r>
            <a:r>
              <a:rPr lang="en-US" sz="5400" b="1" dirty="0" err="1"/>
              <a:t>cont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841F3-C72A-4437-9E89-446A08B86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014" y="1132956"/>
            <a:ext cx="11540691" cy="5397784"/>
          </a:xfrm>
        </p:spPr>
        <p:txBody>
          <a:bodyPr>
            <a:normAutofit/>
          </a:bodyPr>
          <a:lstStyle/>
          <a:p>
            <a:r>
              <a:rPr lang="en-US" dirty="0"/>
              <a:t>TF-IDF weighting was then applied to the base MiniLM model to enhance text relevance scoring, after which the model was re-evaluated for performance improvements.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The model outperformed the base model alone but ranked second to the combination of the base model with FAISS indexing, as shown in the earlier table.</a:t>
            </a:r>
          </a:p>
          <a:p>
            <a:r>
              <a:rPr lang="en-US" dirty="0"/>
              <a:t>This highlighted a recall–precision tradeoff, where the chosen model’s precision dropped from 0.61 to 0.43 compared to the TF-IDF–enhanced model, despite achieving higher recall.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1B85EE-5551-455A-90AE-4F0D88F7C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835338"/>
              </p:ext>
            </p:extLst>
          </p:nvPr>
        </p:nvGraphicFramePr>
        <p:xfrm>
          <a:off x="835259" y="2370547"/>
          <a:ext cx="8127999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2928996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987104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705503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Reciprocal Rank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151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358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341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8B2CB-DDD3-4C53-8805-698F264E6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80199"/>
            <a:ext cx="9905998" cy="1478570"/>
          </a:xfrm>
        </p:spPr>
        <p:txBody>
          <a:bodyPr/>
          <a:lstStyle/>
          <a:p>
            <a:r>
              <a:rPr lang="en-US" dirty="0"/>
              <a:t>  </a:t>
            </a:r>
            <a:r>
              <a:rPr lang="en-US" sz="5400" b="1" dirty="0"/>
              <a:t>Project Deployment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F7E68-7C4C-470B-B975-8DF3AD18D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392" y="1780674"/>
            <a:ext cx="11251932" cy="4697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 Setup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Involved creating key configuration files:</a:t>
            </a:r>
          </a:p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requirements.txt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specifies project dependencies.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app.py – main application script for model interaction and user queries.</a:t>
            </a:r>
          </a:p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 file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defines the container environment for consistent deployment.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Platform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model was deployed using Streamlit Cloud, a lightweight and user-friendly platform for hosting machine learning applications.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Streamlit enables easy deployment, sharing, and user interaction through an intuitive web interface.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Outcome: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setup ensured efficient retrieval performance, real-time query response, and accessible user experience for end users.</a:t>
            </a:r>
          </a:p>
        </p:txBody>
      </p:sp>
    </p:spTree>
    <p:extLst>
      <p:ext uri="{BB962C8B-B14F-4D97-AF65-F5344CB8AC3E}">
        <p14:creationId xmlns:p14="http://schemas.microsoft.com/office/powerpoint/2010/main" val="2735820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5340-F4F6-4CEC-AC31-548ECB4B5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81634"/>
            <a:ext cx="9905998" cy="825271"/>
          </a:xfrm>
        </p:spPr>
        <p:txBody>
          <a:bodyPr>
            <a:normAutofit/>
          </a:bodyPr>
          <a:lstStyle/>
          <a:p>
            <a:r>
              <a:rPr lang="en-US" sz="4400" b="1" dirty="0"/>
              <a:t>Recommendations 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049FA-4610-4683-9044-29F845E2A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259" y="1106905"/>
            <a:ext cx="11733196" cy="5313146"/>
          </a:xfrm>
        </p:spPr>
        <p:txBody>
          <a:bodyPr>
            <a:normAutofit fontScale="62500" lnSpcReduction="20000"/>
          </a:bodyPr>
          <a:lstStyle/>
          <a:p>
            <a:r>
              <a:rPr lang="en-US" sz="3400" dirty="0"/>
              <a:t>1.  </a:t>
            </a:r>
            <a:r>
              <a:rPr lang="en-US" sz="3400" b="1" dirty="0"/>
              <a:t>Refine Data Segmentation</a:t>
            </a:r>
          </a:p>
          <a:p>
            <a:r>
              <a:rPr lang="en-US" sz="3400" dirty="0"/>
              <a:t>   - Break down the compliance manual into </a:t>
            </a:r>
            <a:r>
              <a:rPr lang="en-US" sz="3400" b="1" dirty="0"/>
              <a:t>sections, policies, and rules </a:t>
            </a:r>
            <a:r>
              <a:rPr lang="en-US" sz="3400" dirty="0"/>
              <a:t>for more precise retrieval.  </a:t>
            </a:r>
          </a:p>
          <a:p>
            <a:r>
              <a:rPr lang="en-US" sz="3400" dirty="0"/>
              <a:t>   - Work with </a:t>
            </a:r>
            <a:r>
              <a:rPr lang="en-US" sz="3400" b="1" dirty="0"/>
              <a:t>compliance officers </a:t>
            </a:r>
            <a:r>
              <a:rPr lang="en-US" sz="3400" dirty="0"/>
              <a:t>to validate </a:t>
            </a:r>
            <a:r>
              <a:rPr lang="en-US" sz="3400" b="1" dirty="0"/>
              <a:t>accuracy</a:t>
            </a:r>
            <a:r>
              <a:rPr lang="en-US" sz="3400" dirty="0"/>
              <a:t> of extracted content.  </a:t>
            </a:r>
          </a:p>
          <a:p>
            <a:endParaRPr lang="en-US" sz="3400" dirty="0"/>
          </a:p>
          <a:p>
            <a:r>
              <a:rPr lang="en-US" sz="3400" dirty="0"/>
              <a:t>2</a:t>
            </a:r>
            <a:r>
              <a:rPr lang="en-US" sz="3400" b="1" dirty="0"/>
              <a:t>.  Enhance Modeling</a:t>
            </a:r>
          </a:p>
          <a:p>
            <a:r>
              <a:rPr lang="en-US" sz="3400" dirty="0"/>
              <a:t>   - Move from simple similarity search to </a:t>
            </a:r>
            <a:r>
              <a:rPr lang="en-US" sz="3400" b="1" dirty="0"/>
              <a:t>advanced retrieval models </a:t>
            </a:r>
            <a:r>
              <a:rPr lang="en-US" sz="3400" dirty="0"/>
              <a:t>(e.g., Retrieval-Augmented Generation).  </a:t>
            </a:r>
          </a:p>
          <a:p>
            <a:r>
              <a:rPr lang="en-US" sz="3400" dirty="0"/>
              <a:t>   - Explore </a:t>
            </a:r>
            <a:r>
              <a:rPr lang="en-US" sz="3400" b="1" dirty="0"/>
              <a:t>fine-tuned QA models </a:t>
            </a:r>
            <a:r>
              <a:rPr lang="en-US" sz="3400" dirty="0"/>
              <a:t>on compliance-specific data for better contextual answers.  </a:t>
            </a:r>
          </a:p>
          <a:p>
            <a:endParaRPr lang="en-US" sz="3400" dirty="0"/>
          </a:p>
          <a:p>
            <a:r>
              <a:rPr lang="en-US" sz="3400" dirty="0"/>
              <a:t>3. </a:t>
            </a:r>
            <a:r>
              <a:rPr lang="en-US" sz="3400" b="1" dirty="0"/>
              <a:t>Evaluation Framework</a:t>
            </a:r>
          </a:p>
          <a:p>
            <a:r>
              <a:rPr lang="en-US" sz="3400" dirty="0"/>
              <a:t>   - Define metrics with domain experts (</a:t>
            </a:r>
            <a:r>
              <a:rPr lang="en-US" sz="3400" b="1" dirty="0"/>
              <a:t>precision, recall, relevance</a:t>
            </a:r>
            <a:r>
              <a:rPr lang="en-US" sz="3400" dirty="0"/>
              <a:t>).  </a:t>
            </a:r>
          </a:p>
          <a:p>
            <a:r>
              <a:rPr lang="en-US" sz="3400" dirty="0"/>
              <a:t>   - Conduct </a:t>
            </a:r>
            <a:r>
              <a:rPr lang="en-US" sz="3400" b="1" dirty="0"/>
              <a:t>human-in-the-loop evaluation</a:t>
            </a:r>
            <a:r>
              <a:rPr lang="en-US" sz="3400" dirty="0"/>
              <a:t> where staff review chatbot responses.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99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FCE6A-9A96-477E-BCE6-D0BCCA39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80893"/>
          </a:xfrm>
        </p:spPr>
        <p:txBody>
          <a:bodyPr/>
          <a:lstStyle/>
          <a:p>
            <a:r>
              <a:rPr lang="en-US" b="1" dirty="0"/>
              <a:t>RECOMMENDATION AND NEXT STEPS…..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405F2-9940-40BD-9556-F4538D52E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76413"/>
            <a:ext cx="9905999" cy="44147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4. </a:t>
            </a:r>
            <a:r>
              <a:rPr lang="en-US" b="1" dirty="0"/>
              <a:t>User Experience &amp; Deployment  </a:t>
            </a:r>
          </a:p>
          <a:p>
            <a:r>
              <a:rPr lang="en-US" dirty="0"/>
              <a:t>   - Build a </a:t>
            </a:r>
            <a:r>
              <a:rPr lang="en-US" b="1" dirty="0"/>
              <a:t>web-based or intranet chatbot</a:t>
            </a:r>
            <a:r>
              <a:rPr lang="en-US" dirty="0"/>
              <a:t> for easy staff access.  </a:t>
            </a:r>
          </a:p>
          <a:p>
            <a:r>
              <a:rPr lang="en-US" dirty="0"/>
              <a:t>   - Integrate into the bank’s existing </a:t>
            </a:r>
            <a:r>
              <a:rPr lang="en-US" b="1" dirty="0"/>
              <a:t>CRM or core banking systems</a:t>
            </a:r>
            <a:r>
              <a:rPr lang="en-US" dirty="0"/>
              <a:t>.  </a:t>
            </a:r>
          </a:p>
          <a:p>
            <a:r>
              <a:rPr lang="en-US" dirty="0"/>
              <a:t>   - Add feedback mechanisms so staff can flag inaccurate or outdated answers.  </a:t>
            </a:r>
          </a:p>
          <a:p>
            <a:endParaRPr lang="en-US" dirty="0"/>
          </a:p>
          <a:p>
            <a:r>
              <a:rPr lang="en-US" dirty="0"/>
              <a:t>5. </a:t>
            </a:r>
            <a:r>
              <a:rPr lang="en-US" b="1" dirty="0"/>
              <a:t>Scalability &amp; Governance </a:t>
            </a:r>
          </a:p>
          <a:p>
            <a:r>
              <a:rPr lang="en-US" dirty="0"/>
              <a:t>   - Expand to cover </a:t>
            </a:r>
            <a:r>
              <a:rPr lang="en-US" b="1" dirty="0"/>
              <a:t>other policy documents</a:t>
            </a:r>
            <a:r>
              <a:rPr lang="en-US" dirty="0"/>
              <a:t> (credit manuals, HR policies, risk frameworks).  </a:t>
            </a:r>
          </a:p>
          <a:p>
            <a:r>
              <a:rPr lang="en-US" dirty="0"/>
              <a:t>   - Ensure robust </a:t>
            </a:r>
            <a:r>
              <a:rPr lang="en-US" b="1" dirty="0"/>
              <a:t>data privacy, auditability, and compliance with regulatory standards.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03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CE1492-0111-48CB-9696-512EFF966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339520"/>
          </a:xfrm>
        </p:spPr>
        <p:txBody>
          <a:bodyPr>
            <a:normAutofit/>
          </a:bodyPr>
          <a:lstStyle/>
          <a:p>
            <a:r>
              <a:rPr lang="en-US" sz="28700" b="1" dirty="0">
                <a:solidFill>
                  <a:schemeClr val="bg2"/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546487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84F59-969C-4A81-A91A-D0874A524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84" y="429293"/>
            <a:ext cx="11167712" cy="5522328"/>
          </a:xfrm>
        </p:spPr>
        <p:txBody>
          <a:bodyPr>
            <a:normAutofit fontScale="90000"/>
          </a:bodyPr>
          <a:lstStyle/>
          <a:p>
            <a:r>
              <a:rPr lang="en-US" sz="19900" b="1" dirty="0">
                <a:solidFill>
                  <a:srgbClr val="0070C0"/>
                </a:solidFill>
              </a:rPr>
              <a:t>		Thank  				You </a:t>
            </a:r>
          </a:p>
        </p:txBody>
      </p:sp>
    </p:spTree>
    <p:extLst>
      <p:ext uri="{BB962C8B-B14F-4D97-AF65-F5344CB8AC3E}">
        <p14:creationId xmlns:p14="http://schemas.microsoft.com/office/powerpoint/2010/main" val="318448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B470-34D7-4FDD-B9F4-C3365448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Collaborators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FC070-740E-4DDA-A064-D4ECAA9CAF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286000" y="2097088"/>
            <a:ext cx="9906000" cy="3989387"/>
          </a:xfrm>
        </p:spPr>
        <p:txBody>
          <a:bodyPr>
            <a:normAutofit fontScale="92500" lnSpcReduction="10000"/>
          </a:bodyPr>
          <a:lstStyle/>
          <a:p>
            <a:r>
              <a:rPr lang="en-US" sz="2800" i="1" dirty="0"/>
              <a:t>Agnes Chomba - Data Scientist/ Scrum Master</a:t>
            </a:r>
          </a:p>
          <a:p>
            <a:r>
              <a:rPr lang="en-US" sz="2800" i="1" dirty="0"/>
              <a:t>Judah </a:t>
            </a:r>
            <a:r>
              <a:rPr lang="en-US" sz="2800" i="1" dirty="0" err="1"/>
              <a:t>Odida</a:t>
            </a:r>
            <a:r>
              <a:rPr lang="en-US" sz="2800" i="1" dirty="0"/>
              <a:t>- Data Scientist</a:t>
            </a:r>
          </a:p>
          <a:p>
            <a:r>
              <a:rPr lang="en-US" sz="2800" i="1" dirty="0" err="1"/>
              <a:t>Olgah</a:t>
            </a:r>
            <a:r>
              <a:rPr lang="en-US" sz="2800" i="1" dirty="0"/>
              <a:t> </a:t>
            </a:r>
            <a:r>
              <a:rPr lang="en-US" sz="2800" i="1" dirty="0" err="1"/>
              <a:t>Omollo</a:t>
            </a:r>
            <a:r>
              <a:rPr lang="en-US" sz="2800" i="1" dirty="0"/>
              <a:t> – Data Scientist</a:t>
            </a:r>
          </a:p>
          <a:p>
            <a:r>
              <a:rPr lang="en-US" sz="2800" i="1" dirty="0"/>
              <a:t>Nick Mwai – Data Scientist</a:t>
            </a:r>
          </a:p>
          <a:p>
            <a:r>
              <a:rPr lang="en-US" sz="2800" i="1" dirty="0"/>
              <a:t>Derrick Malinga- Data Scientist</a:t>
            </a:r>
          </a:p>
          <a:p>
            <a:r>
              <a:rPr lang="en-US" sz="2800" i="1" dirty="0"/>
              <a:t>Lucas </a:t>
            </a:r>
            <a:r>
              <a:rPr lang="en-US" sz="2800" i="1" dirty="0" err="1"/>
              <a:t>Ominde</a:t>
            </a:r>
            <a:r>
              <a:rPr lang="en-US" sz="2800" i="1" dirty="0"/>
              <a:t> – Data Scientist</a:t>
            </a:r>
          </a:p>
          <a:p>
            <a:r>
              <a:rPr lang="en-US" sz="2800" i="1" dirty="0"/>
              <a:t>Eric </a:t>
            </a:r>
            <a:r>
              <a:rPr lang="en-US" sz="2800" i="1" dirty="0" err="1"/>
              <a:t>Okacha</a:t>
            </a:r>
            <a:r>
              <a:rPr lang="en-US" sz="2800" i="1" dirty="0"/>
              <a:t>-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3435683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200E5D-CB5A-4220-BF37-03C0D308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FinComBot Compliance Chatbot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713526-3475-4E4C-A4DE-D797EF503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723021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i="1" dirty="0"/>
              <a:t>FinComBot is an AI-powered compliance chatbot designed to streamline customer onboarding and strengthen regulatory compliance in financial institutions. It achieves this by providing staff with instant, policy-aligned answers to KYC and AML-related queries. The project will follow a phased implementation approach, beginning with a pilot focused on KYC and onboarding procedures.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725A64-3A16-40C6-9588-407892643E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236" y="2249488"/>
            <a:ext cx="2361141" cy="3541712"/>
          </a:xfrm>
        </p:spPr>
      </p:pic>
    </p:spTree>
    <p:extLst>
      <p:ext uri="{BB962C8B-B14F-4D97-AF65-F5344CB8AC3E}">
        <p14:creationId xmlns:p14="http://schemas.microsoft.com/office/powerpoint/2010/main" val="319873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DAC71-16C8-4913-B3D6-31180E132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C1477-8235-40F1-AEA2-1622CC313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chatbot the retrieves accurate compliance information from the bank`s Know your Customer(KYC), Anti Money Laundering(AML), Counter Proliferation Financing (CPF) policies and responds to staff queries</a:t>
            </a:r>
          </a:p>
          <a:p>
            <a:r>
              <a:rPr lang="en-US" dirty="0"/>
              <a:t>This aims to address several challenges in financial institutions</a:t>
            </a:r>
          </a:p>
          <a:p>
            <a:pPr lvl="2"/>
            <a:r>
              <a:rPr lang="en-US" dirty="0"/>
              <a:t>Delays in onboarding </a:t>
            </a:r>
          </a:p>
          <a:p>
            <a:pPr lvl="2"/>
            <a:r>
              <a:rPr lang="en-US" dirty="0"/>
              <a:t>Inconsistent application of compliance procedures</a:t>
            </a:r>
          </a:p>
          <a:p>
            <a:pPr lvl="2"/>
            <a:r>
              <a:rPr lang="en-US" dirty="0"/>
              <a:t>Overdependence on compliance officers for basic guidance</a:t>
            </a:r>
          </a:p>
          <a:p>
            <a:pPr lvl="2"/>
            <a:r>
              <a:rPr lang="en-US" dirty="0"/>
              <a:t>Increased risk of regulatory breaches which may lead to fines and license suspension</a:t>
            </a:r>
          </a:p>
        </p:txBody>
      </p:sp>
    </p:spTree>
    <p:extLst>
      <p:ext uri="{BB962C8B-B14F-4D97-AF65-F5344CB8AC3E}">
        <p14:creationId xmlns:p14="http://schemas.microsoft.com/office/powerpoint/2010/main" val="4169009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AB9B-A2B9-45D2-BB72-1C59E01F3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D8A2E-9ACE-4330-968B-ED1E806F3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office/Relationship Managers</a:t>
            </a:r>
          </a:p>
          <a:p>
            <a:r>
              <a:rPr lang="en-US" dirty="0"/>
              <a:t>Operations Staff</a:t>
            </a:r>
          </a:p>
          <a:p>
            <a:r>
              <a:rPr lang="en-US" dirty="0"/>
              <a:t>Compliance officers</a:t>
            </a:r>
          </a:p>
          <a:p>
            <a:r>
              <a:rPr lang="en-US" dirty="0"/>
              <a:t>New Staff</a:t>
            </a:r>
          </a:p>
          <a:p>
            <a:r>
              <a:rPr lang="en-US" dirty="0"/>
              <a:t>Risk and Audit teams</a:t>
            </a:r>
          </a:p>
        </p:txBody>
      </p:sp>
    </p:spTree>
    <p:extLst>
      <p:ext uri="{BB962C8B-B14F-4D97-AF65-F5344CB8AC3E}">
        <p14:creationId xmlns:p14="http://schemas.microsoft.com/office/powerpoint/2010/main" val="4204162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6B47B-41D3-4478-AD02-04CDC8DA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A11E25-826E-4898-B98D-8DEAF221D4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2127519"/>
            <a:ext cx="933087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Internal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Compliance Policy Document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stored in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Word (.docx)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 Overview: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KYC procedures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AML red flags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 Rating Methodology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Regulatory Guidelines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CBK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CMA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Characteristics: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Unstructured text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paragraphs, checklists, and detailed descriptions.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Organized into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multiple sections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covering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policies, procedures, and workflows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049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22E7B-2BED-4612-836B-DCDEBB096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96225"/>
            <a:ext cx="9905998" cy="1478570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042C498-1D2B-446C-91C0-D56544080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293"/>
            <a:ext cx="9905999" cy="423190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LcPeriod"/>
            </a:pPr>
            <a:r>
              <a:rPr lang="en-US" dirty="0"/>
              <a:t>Cleaning &amp; Structuring: Fixed encoding issues, removed line breaks, and organized text for readability.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Removing Noise: Eliminated unwanted symbols, smart quotes, and page numbers.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Standardizing Formats: Unified casing, spacing, and punctuation for consistency.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Tokenizing Content: Split text into smaller chunks for efficient embedding and retrieval.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656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2A7C8-4205-427C-B43A-08E950F5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Explatory 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97A561-4243-4F57-88EF-4D33862C4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73" y="1879644"/>
            <a:ext cx="6590476" cy="40507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D60AA2-E675-47C7-BF28-BD74BE5AFA23}"/>
              </a:ext>
            </a:extLst>
          </p:cNvPr>
          <p:cNvSpPr txBox="1"/>
          <p:nvPr/>
        </p:nvSpPr>
        <p:spPr>
          <a:xfrm>
            <a:off x="7363326" y="2133600"/>
            <a:ext cx="482867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visualized  our document size before and after cleaning.</a:t>
            </a:r>
          </a:p>
          <a:p>
            <a:endParaRPr lang="en-US" dirty="0"/>
          </a:p>
          <a:p>
            <a:r>
              <a:rPr lang="en-US" dirty="0"/>
              <a:t>The difference is insignificant, meaning our data sources was clean.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Our Metrics are Characters and Words</a:t>
            </a:r>
          </a:p>
          <a:p>
            <a:r>
              <a:rPr lang="en-US" dirty="0"/>
              <a:t>Metric       |   Original |    Cleaned- ----Characters   |     165696 |     167563</a:t>
            </a:r>
          </a:p>
          <a:p>
            <a:r>
              <a:rPr lang="en-US" dirty="0"/>
              <a:t>Words        |      26098 |      26098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927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8741-CDB9-49C7-A46D-6A77E3E02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/>
              <a:t>Splitting Text into Chunks Visualization-Histogram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6F4E44-10CF-40E9-B5F4-2165D2619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81" y="1854924"/>
            <a:ext cx="5971187" cy="463795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F549C7-FBBD-4323-AC09-15A14B8DA847}"/>
              </a:ext>
            </a:extLst>
          </p:cNvPr>
          <p:cNvSpPr txBox="1"/>
          <p:nvPr/>
        </p:nvSpPr>
        <p:spPr>
          <a:xfrm>
            <a:off x="6464969" y="2261937"/>
            <a:ext cx="57270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-The chunk size distribution is centered around ~500 words, which aligns well with our target for embeddings.</a:t>
            </a:r>
          </a:p>
          <a:p>
            <a:endParaRPr lang="en-US" sz="2400" dirty="0"/>
          </a:p>
          <a:p>
            <a:r>
              <a:rPr lang="en-US" sz="2400" dirty="0"/>
              <a:t>-This indicates a mostly consistent chunking strategy. However, the histogram reveals a tail of smaller chunks (&lt;200 words) and some oversized chunks (&gt;800 words). </a:t>
            </a:r>
          </a:p>
          <a:p>
            <a:r>
              <a:rPr lang="en-US" sz="2400" dirty="0"/>
              <a:t>-These could impact efficiency: small chunks may not carry enough semantic content, while large ones risk exceeding model context limits.</a:t>
            </a:r>
          </a:p>
        </p:txBody>
      </p:sp>
    </p:spTree>
    <p:extLst>
      <p:ext uri="{BB962C8B-B14F-4D97-AF65-F5344CB8AC3E}">
        <p14:creationId xmlns:p14="http://schemas.microsoft.com/office/powerpoint/2010/main" val="1966307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667</TotalTime>
  <Words>1160</Words>
  <Application>Microsoft Office PowerPoint</Application>
  <PresentationFormat>Widescreen</PresentationFormat>
  <Paragraphs>136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Tw Cen MT</vt:lpstr>
      <vt:lpstr>Circuit</vt:lpstr>
      <vt:lpstr>FinComBot AI Chatbot</vt:lpstr>
      <vt:lpstr>Collaborators</vt:lpstr>
      <vt:lpstr>FinComBot Compliance Chatbot</vt:lpstr>
      <vt:lpstr>Business Objectives</vt:lpstr>
      <vt:lpstr>Target Audience</vt:lpstr>
      <vt:lpstr>Data Understanding</vt:lpstr>
      <vt:lpstr>Data Preprocessing</vt:lpstr>
      <vt:lpstr>Explatory Data Analysis</vt:lpstr>
      <vt:lpstr>Splitting Text into Chunks Visualization-Histogram</vt:lpstr>
      <vt:lpstr>Handling Outliers in chunk sizes</vt:lpstr>
      <vt:lpstr>Vectorization</vt:lpstr>
      <vt:lpstr>Vectorization cont`d…</vt:lpstr>
      <vt:lpstr>    Model Evaluation</vt:lpstr>
      <vt:lpstr>    Model Evaluation cont</vt:lpstr>
      <vt:lpstr>  Project Deployment</vt:lpstr>
      <vt:lpstr>Recommendations  And next steps</vt:lpstr>
      <vt:lpstr>RECOMMENDATION AND NEXT STEPS…..</vt:lpstr>
      <vt:lpstr>Q &amp; A</vt:lpstr>
      <vt:lpstr>  Thank     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FinComBot AI Chatbot</dc:title>
  <dc:creator>Eric</dc:creator>
  <cp:lastModifiedBy>Admin</cp:lastModifiedBy>
  <cp:revision>43</cp:revision>
  <dcterms:created xsi:type="dcterms:W3CDTF">2025-09-24T02:50:28Z</dcterms:created>
  <dcterms:modified xsi:type="dcterms:W3CDTF">2025-10-05T19:18:43Z</dcterms:modified>
</cp:coreProperties>
</file>