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67" r:id="rId15"/>
    <p:sldId id="268" r:id="rId16"/>
    <p:sldId id="273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10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4FC-F703-4B7C-A361-E8AD611C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1122363"/>
            <a:ext cx="10331116" cy="113957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FinComBot AI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78E7-C7CD-48E7-BBA3-7F1A3F40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11"/>
            <a:ext cx="9144000" cy="3994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8D90-31B1-463B-80E1-48027F3F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1184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739-F55A-44B8-AA02-1C253E10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 in chunk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09F-18FC-4457-AA5A-52FE173B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very small chunks with their neighbors-This is to avoid low content pieces</a:t>
            </a:r>
          </a:p>
          <a:p>
            <a:endParaRPr lang="en-US" dirty="0"/>
          </a:p>
          <a:p>
            <a:r>
              <a:rPr lang="en-US" dirty="0"/>
              <a:t>Split very large chunks into smaller ones- This is to stay within the context limits</a:t>
            </a:r>
          </a:p>
        </p:txBody>
      </p:sp>
    </p:spTree>
    <p:extLst>
      <p:ext uri="{BB962C8B-B14F-4D97-AF65-F5344CB8AC3E}">
        <p14:creationId xmlns:p14="http://schemas.microsoft.com/office/powerpoint/2010/main" val="36211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59E3-C973-4859-A6DE-6A93C00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C82F-8415-4E7E-89F1-5454B8E4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step cleaned text is transformed into sentence embeddings ,which convert sentences into dense vectors that capture meaning rather than just Words</a:t>
            </a:r>
          </a:p>
          <a:p>
            <a:r>
              <a:rPr lang="en-US" dirty="0"/>
              <a:t>The Project uses transformer embeddings with MiniLM to represent the Know Your Customer policy text. </a:t>
            </a:r>
          </a:p>
          <a:p>
            <a:r>
              <a:rPr lang="en-US" dirty="0"/>
              <a:t>The document is split into smaller chunks, and each chunk is encoded into a 384-dimensional vector that captures its semantic meaning. These embeddings enable advanced tasks such as semantic search, similarity comparison, and document retrieval, while keeping the process efficient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6280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BC6A-7EF4-4F1E-A795-6D5435C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cont`d…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1D0B-74E4-4360-A0DF-445F4F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/Storing- 320 text chunks were converted into 384-dimensional embeddings, all stored in the FAISS index. The index was saved successfully, meaning the document is ready for fast semantic search and retrieval</a:t>
            </a:r>
          </a:p>
          <a:p>
            <a:r>
              <a:rPr lang="en-US" dirty="0"/>
              <a:t>The code pairs each text chunk with its embedding and stores them in a list of dictionaries. </a:t>
            </a:r>
          </a:p>
        </p:txBody>
      </p:sp>
    </p:spTree>
    <p:extLst>
      <p:ext uri="{BB962C8B-B14F-4D97-AF65-F5344CB8AC3E}">
        <p14:creationId xmlns:p14="http://schemas.microsoft.com/office/powerpoint/2010/main" val="20567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MiniLM model was used for this project due to its strong performance in capturing semantic meaning while remaining lightweight and 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TF-IDF weighting was applied to emphasize key terms within text chunks, and FAISS indexing was integrated to enable faster and more accurate similarity searches, after which the model was re-evaluated to confirm improved retrieval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recall, which is the primary evaluation metric for this project, improved from 0.56 to 0.64 after introducing weighting.</a:t>
            </a:r>
          </a:p>
          <a:p>
            <a:r>
              <a:rPr lang="en-US" dirty="0"/>
              <a:t>Recall is the main evaluation metric as it measures the proportion of relevant documents successfully retrieved. A higher recall ensures model captures as many relevant pieces of information as possible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07634"/>
              </p:ext>
            </p:extLst>
          </p:nvPr>
        </p:nvGraphicFramePr>
        <p:xfrm>
          <a:off x="722964" y="200157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8A803-3B28-4B63-A350-B2DE0AE1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0447"/>
              </p:ext>
            </p:extLst>
          </p:nvPr>
        </p:nvGraphicFramePr>
        <p:xfrm>
          <a:off x="539014" y="400143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87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6068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851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6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B2CB-DDD3-4C53-8805-698F264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0199"/>
            <a:ext cx="9905998" cy="147857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5400" b="1" dirty="0"/>
              <a:t>Project Deployment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7E68-7C4C-470B-B975-8DF3AD18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1780674"/>
            <a:ext cx="11251932" cy="469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Setup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Involved creating key configuration files: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requirements.txt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specifies project dependencies.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app.py – main application script for model interaction and user queries.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file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defines the container environment for consistent deployment.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deployed using Streamlit Cloud, a lightweight and user-friendly platform for hosting machine learning applications.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enables easy deployment, sharing, and user interaction through an intuitive web interface.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setup ensured efficient retrieval performance, real-time query response, and accessible user experience for end users.</a:t>
            </a:r>
          </a:p>
        </p:txBody>
      </p:sp>
    </p:spTree>
    <p:extLst>
      <p:ext uri="{BB962C8B-B14F-4D97-AF65-F5344CB8AC3E}">
        <p14:creationId xmlns:p14="http://schemas.microsoft.com/office/powerpoint/2010/main" val="273582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5340-F4F6-4CEC-AC31-548ECB4B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634"/>
            <a:ext cx="9905998" cy="825271"/>
          </a:xfrm>
        </p:spPr>
        <p:txBody>
          <a:bodyPr>
            <a:normAutofit/>
          </a:bodyPr>
          <a:lstStyle/>
          <a:p>
            <a:r>
              <a:rPr lang="en-US" sz="4400" b="1" dirty="0"/>
              <a:t>Recommendations 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9FA-4610-4683-9044-29F845E2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1106905"/>
            <a:ext cx="11733196" cy="5313146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1.  </a:t>
            </a:r>
            <a:r>
              <a:rPr lang="en-US" sz="3400" b="1" dirty="0"/>
              <a:t>Refine Data Segmentation</a:t>
            </a:r>
          </a:p>
          <a:p>
            <a:r>
              <a:rPr lang="en-US" sz="3400" dirty="0"/>
              <a:t>   - Break down the compliance manual into </a:t>
            </a:r>
            <a:r>
              <a:rPr lang="en-US" sz="3400" b="1" dirty="0"/>
              <a:t>sections, policies, and rules </a:t>
            </a:r>
            <a:r>
              <a:rPr lang="en-US" sz="3400" dirty="0"/>
              <a:t>for more precise retrieval.  </a:t>
            </a:r>
          </a:p>
          <a:p>
            <a:r>
              <a:rPr lang="en-US" sz="3400" dirty="0"/>
              <a:t>   - Work with </a:t>
            </a:r>
            <a:r>
              <a:rPr lang="en-US" sz="3400" b="1" dirty="0"/>
              <a:t>compliance officers </a:t>
            </a:r>
            <a:r>
              <a:rPr lang="en-US" sz="3400" dirty="0"/>
              <a:t>to validate </a:t>
            </a:r>
            <a:r>
              <a:rPr lang="en-US" sz="3400" b="1" dirty="0"/>
              <a:t>accuracy</a:t>
            </a:r>
            <a:r>
              <a:rPr lang="en-US" sz="3400" dirty="0"/>
              <a:t> of extracted content.  </a:t>
            </a:r>
          </a:p>
          <a:p>
            <a:endParaRPr lang="en-US" sz="3400" dirty="0"/>
          </a:p>
          <a:p>
            <a:r>
              <a:rPr lang="en-US" sz="3400" dirty="0"/>
              <a:t>2</a:t>
            </a:r>
            <a:r>
              <a:rPr lang="en-US" sz="3400" b="1" dirty="0"/>
              <a:t>.  Enhance Modeling</a:t>
            </a:r>
          </a:p>
          <a:p>
            <a:r>
              <a:rPr lang="en-US" sz="3400" dirty="0"/>
              <a:t>   - Move from simple similarity search to </a:t>
            </a:r>
            <a:r>
              <a:rPr lang="en-US" sz="3400" b="1" dirty="0"/>
              <a:t>advanced retrieval models </a:t>
            </a:r>
            <a:r>
              <a:rPr lang="en-US" sz="3400" dirty="0"/>
              <a:t>(e.g., Retrieval-Augmented Generation).  </a:t>
            </a:r>
          </a:p>
          <a:p>
            <a:r>
              <a:rPr lang="en-US" sz="3400" dirty="0"/>
              <a:t>   - Explore </a:t>
            </a:r>
            <a:r>
              <a:rPr lang="en-US" sz="3400" b="1" dirty="0"/>
              <a:t>fine-tuned QA models </a:t>
            </a:r>
            <a:r>
              <a:rPr lang="en-US" sz="3400" dirty="0"/>
              <a:t>on compliance-specific data for better contextual answers.  </a:t>
            </a:r>
          </a:p>
          <a:p>
            <a:endParaRPr lang="en-US" sz="3400" dirty="0"/>
          </a:p>
          <a:p>
            <a:r>
              <a:rPr lang="en-US" sz="3400" dirty="0"/>
              <a:t>3. </a:t>
            </a:r>
            <a:r>
              <a:rPr lang="en-US" sz="3400" b="1" dirty="0"/>
              <a:t>Evaluation Framework</a:t>
            </a:r>
          </a:p>
          <a:p>
            <a:r>
              <a:rPr lang="en-US" sz="3400" dirty="0"/>
              <a:t>   - Define metrics with domain experts (</a:t>
            </a:r>
            <a:r>
              <a:rPr lang="en-US" sz="3400" b="1" dirty="0"/>
              <a:t>precision, recall, relevance</a:t>
            </a:r>
            <a:r>
              <a:rPr lang="en-US" sz="3400" dirty="0"/>
              <a:t>).  </a:t>
            </a:r>
          </a:p>
          <a:p>
            <a:r>
              <a:rPr lang="en-US" sz="3400" dirty="0"/>
              <a:t>   - Conduct </a:t>
            </a:r>
            <a:r>
              <a:rPr lang="en-US" sz="3400" b="1" dirty="0"/>
              <a:t>human-in-the-loop evaluation</a:t>
            </a:r>
            <a:r>
              <a:rPr lang="en-US" sz="3400" dirty="0"/>
              <a:t> where staff review chatbot responses.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E6A-9A96-477E-BCE6-D0BCCA3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893"/>
          </a:xfrm>
        </p:spPr>
        <p:txBody>
          <a:bodyPr/>
          <a:lstStyle/>
          <a:p>
            <a:r>
              <a:rPr lang="en-US" b="1" dirty="0"/>
              <a:t>RECOMMENDATION AND NEXT STEPS…..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05F2-9940-40BD-9556-F4538D52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413"/>
            <a:ext cx="9905999" cy="4414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4. </a:t>
            </a:r>
            <a:r>
              <a:rPr lang="en-US" b="1" dirty="0"/>
              <a:t>User Experience &amp; Deployment  </a:t>
            </a:r>
          </a:p>
          <a:p>
            <a:r>
              <a:rPr lang="en-US" dirty="0"/>
              <a:t>   - Build a </a:t>
            </a:r>
            <a:r>
              <a:rPr lang="en-US" b="1" dirty="0"/>
              <a:t>web-based or intranet chatbot</a:t>
            </a:r>
            <a:r>
              <a:rPr lang="en-US" dirty="0"/>
              <a:t> for easy staff access.  </a:t>
            </a:r>
          </a:p>
          <a:p>
            <a:r>
              <a:rPr lang="en-US" dirty="0"/>
              <a:t>   - Integrate into the bank’s existing </a:t>
            </a:r>
            <a:r>
              <a:rPr lang="en-US" b="1" dirty="0"/>
              <a:t>CRM or core banking systems</a:t>
            </a:r>
            <a:r>
              <a:rPr lang="en-US" dirty="0"/>
              <a:t>.  </a:t>
            </a:r>
          </a:p>
          <a:p>
            <a:r>
              <a:rPr lang="en-US" dirty="0"/>
              <a:t>   - Add feedback mechanisms so staff can flag inaccurate or outdated answers. 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Scalability &amp; Governance </a:t>
            </a:r>
          </a:p>
          <a:p>
            <a:r>
              <a:rPr lang="en-US" dirty="0"/>
              <a:t>   - Expand to cover </a:t>
            </a:r>
            <a:r>
              <a:rPr lang="en-US" b="1" dirty="0"/>
              <a:t>other policy documents</a:t>
            </a:r>
            <a:r>
              <a:rPr lang="en-US" dirty="0"/>
              <a:t> (credit manuals, HR policies, risk frameworks).  </a:t>
            </a:r>
          </a:p>
          <a:p>
            <a:r>
              <a:rPr lang="en-US" dirty="0"/>
              <a:t>   - Ensure robust </a:t>
            </a:r>
            <a:r>
              <a:rPr lang="en-US" b="1" dirty="0"/>
              <a:t>data privacy, auditability, and compliance with regulatory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E1492-0111-48CB-9696-512EFF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9520"/>
          </a:xfrm>
        </p:spPr>
        <p:txBody>
          <a:bodyPr>
            <a:normAutofit/>
          </a:bodyPr>
          <a:lstStyle/>
          <a:p>
            <a:r>
              <a:rPr lang="en-US" sz="28700" b="1" dirty="0">
                <a:solidFill>
                  <a:schemeClr val="bg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648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F59-969C-4A81-A91A-D0874A5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429293"/>
            <a:ext cx="11167712" cy="5522328"/>
          </a:xfrm>
        </p:spPr>
        <p:txBody>
          <a:bodyPr>
            <a:normAutofit fontScale="90000"/>
          </a:bodyPr>
          <a:lstStyle/>
          <a:p>
            <a:r>
              <a:rPr lang="en-US" sz="19900" b="1" dirty="0">
                <a:solidFill>
                  <a:srgbClr val="0070C0"/>
                </a:solidFill>
              </a:rPr>
              <a:t>		Thank  				You </a:t>
            </a:r>
          </a:p>
        </p:txBody>
      </p:sp>
    </p:spTree>
    <p:extLst>
      <p:ext uri="{BB962C8B-B14F-4D97-AF65-F5344CB8AC3E}">
        <p14:creationId xmlns:p14="http://schemas.microsoft.com/office/powerpoint/2010/main" val="31844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B470-34D7-4FDD-B9F4-C336544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C070-740E-4DDA-A064-D4ECAA9CAF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0" y="2097088"/>
            <a:ext cx="9906000" cy="3989387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Agnes Chomba - Data Scientist/ Scrum Master</a:t>
            </a:r>
          </a:p>
          <a:p>
            <a:r>
              <a:rPr lang="en-US" sz="2800" i="1" dirty="0"/>
              <a:t>Judah </a:t>
            </a:r>
            <a:r>
              <a:rPr lang="en-US" sz="2800" i="1" dirty="0" err="1"/>
              <a:t>Odida</a:t>
            </a:r>
            <a:r>
              <a:rPr lang="en-US" sz="2800" i="1" dirty="0"/>
              <a:t>- Data Scientist</a:t>
            </a:r>
          </a:p>
          <a:p>
            <a:r>
              <a:rPr lang="en-US" sz="2800" i="1" dirty="0" err="1"/>
              <a:t>Olgah</a:t>
            </a:r>
            <a:r>
              <a:rPr lang="en-US" sz="2800" i="1" dirty="0"/>
              <a:t> </a:t>
            </a:r>
            <a:r>
              <a:rPr lang="en-US" sz="2800" i="1" dirty="0" err="1"/>
              <a:t>Omollo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Nick Mwai – Data Scientist</a:t>
            </a:r>
          </a:p>
          <a:p>
            <a:r>
              <a:rPr lang="en-US" sz="2800" i="1" dirty="0"/>
              <a:t>Derrick Malinga- Data Scientist</a:t>
            </a:r>
          </a:p>
          <a:p>
            <a:r>
              <a:rPr lang="en-US" sz="2800" i="1" dirty="0"/>
              <a:t>Lucas </a:t>
            </a:r>
            <a:r>
              <a:rPr lang="en-US" sz="2800" i="1" dirty="0" err="1"/>
              <a:t>Ominde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Eric </a:t>
            </a:r>
            <a:r>
              <a:rPr lang="en-US" sz="2800" i="1" dirty="0" err="1"/>
              <a:t>Okacha</a:t>
            </a:r>
            <a:r>
              <a:rPr lang="en-US" sz="2800" i="1" dirty="0"/>
              <a:t>-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356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00E5D-CB5A-4220-BF37-03C0D30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FinComBot Compliance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13526-3475-4E4C-A4DE-D797EF503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3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/>
              <a:t>FinComBot is an AI-powered compliance chatbot designed to streamline customer onboarding and strengthen regulatory compliance in financial institutions. It achieves this by providing staff with instant, policy-aligned answers to KYC and AML-related queries. The project will follow a phased implementation approach, beginning with a pilot focused on KYC and onboarding procedures.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725A64-3A16-40C6-9588-407892643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6" y="2249488"/>
            <a:ext cx="2361141" cy="3541712"/>
          </a:xfrm>
        </p:spPr>
      </p:pic>
    </p:spTree>
    <p:extLst>
      <p:ext uri="{BB962C8B-B14F-4D97-AF65-F5344CB8AC3E}">
        <p14:creationId xmlns:p14="http://schemas.microsoft.com/office/powerpoint/2010/main" val="31987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C71-16C8-4913-B3D6-31180E13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1477-8235-40F1-AEA2-1622CC31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chatbot the retrieves accurate compliance information from the bank`s Know your Customer(KYC), Anti Money Laundering(AML), Counter Proliferation Financing (CPF) policies and responds to staff queries</a:t>
            </a:r>
          </a:p>
          <a:p>
            <a:r>
              <a:rPr lang="en-US" dirty="0"/>
              <a:t>This aims to address several challenges in financial institutions</a:t>
            </a:r>
          </a:p>
          <a:p>
            <a:pPr lvl="2"/>
            <a:r>
              <a:rPr lang="en-US" dirty="0"/>
              <a:t>Delays in onboarding </a:t>
            </a:r>
          </a:p>
          <a:p>
            <a:pPr lvl="2"/>
            <a:r>
              <a:rPr lang="en-US" dirty="0"/>
              <a:t>Inconsistent application of compliance procedures</a:t>
            </a:r>
          </a:p>
          <a:p>
            <a:pPr lvl="2"/>
            <a:r>
              <a:rPr lang="en-US" dirty="0"/>
              <a:t>Overdependence on compliance officers for basic guidance</a:t>
            </a:r>
          </a:p>
          <a:p>
            <a:pPr lvl="2"/>
            <a:r>
              <a:rPr lang="en-US" dirty="0"/>
              <a:t>Increased risk of regulatory breaches which may lead to fines and license suspension</a:t>
            </a:r>
          </a:p>
        </p:txBody>
      </p:sp>
    </p:spTree>
    <p:extLst>
      <p:ext uri="{BB962C8B-B14F-4D97-AF65-F5344CB8AC3E}">
        <p14:creationId xmlns:p14="http://schemas.microsoft.com/office/powerpoint/2010/main" val="41690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B9B-A2B9-45D2-BB72-1C59E01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A2E-9ACE-4330-968B-ED1E806F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office/Relationship Managers</a:t>
            </a:r>
          </a:p>
          <a:p>
            <a:r>
              <a:rPr lang="en-US" dirty="0"/>
              <a:t>Operations Staff</a:t>
            </a:r>
          </a:p>
          <a:p>
            <a:r>
              <a:rPr lang="en-US" dirty="0"/>
              <a:t>Compliance officers</a:t>
            </a:r>
          </a:p>
          <a:p>
            <a:r>
              <a:rPr lang="en-US" dirty="0"/>
              <a:t>New Staff</a:t>
            </a:r>
          </a:p>
          <a:p>
            <a:r>
              <a:rPr lang="en-US" dirty="0"/>
              <a:t>Risk and Audit teams</a:t>
            </a:r>
          </a:p>
        </p:txBody>
      </p:sp>
    </p:spTree>
    <p:extLst>
      <p:ext uri="{BB962C8B-B14F-4D97-AF65-F5344CB8AC3E}">
        <p14:creationId xmlns:p14="http://schemas.microsoft.com/office/powerpoint/2010/main" val="42041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47B-41D3-4478-AD02-04CDC8D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A11E25-826E-4898-B98D-8DEAF221D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7519"/>
            <a:ext cx="93308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Policy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(.docx)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KYC procedures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AML red flags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Rating 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Guidelines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Characteristics: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Unstructured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paragraphs, checklists, and detailed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policies, procedures, and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2E7B-2BED-4612-836B-DCDEBB0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6225"/>
            <a:ext cx="9905998" cy="147857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42C498-1D2B-446C-91C0-D5654408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293"/>
            <a:ext cx="9905999" cy="42319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Cleaning &amp; Structuring: Fixed encoding issues, removed line breaks, and organized text for readability.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Removing Noise: Eliminated unwanted symbols, smart quotes, and page numbers.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Standardizing Formats: Unified casing, spacing, and punctuation for consistency.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Tokenizing Content: Split text into smaller chunks for efficient embedding and retrieval.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7C8-4205-427C-B43A-08E950F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Explatory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7A561-4243-4F57-88EF-4D33862C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1879644"/>
            <a:ext cx="6590476" cy="4050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60AA2-E675-47C7-BF28-BD74BE5AFA23}"/>
              </a:ext>
            </a:extLst>
          </p:cNvPr>
          <p:cNvSpPr txBox="1"/>
          <p:nvPr/>
        </p:nvSpPr>
        <p:spPr>
          <a:xfrm>
            <a:off x="7363326" y="2133600"/>
            <a:ext cx="4828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visualized  our document size before and after cleaning.</a:t>
            </a:r>
          </a:p>
          <a:p>
            <a:endParaRPr lang="en-US" dirty="0"/>
          </a:p>
          <a:p>
            <a:r>
              <a:rPr lang="en-US" dirty="0"/>
              <a:t>The difference is insignificant, meaning our data sources was clean.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Metrics are Characters and Words</a:t>
            </a:r>
          </a:p>
          <a:p>
            <a:r>
              <a:rPr lang="en-US" dirty="0"/>
              <a:t>Metric       |   Original |    Cleaned- ----Characters   |     165696 |     167563</a:t>
            </a:r>
          </a:p>
          <a:p>
            <a:r>
              <a:rPr lang="en-US" dirty="0"/>
              <a:t>Words        |      26098 |      26098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741-CDB9-49C7-A46D-6A77E3E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Splitting Text into Chunks Visualization-Histogram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4E44-10CF-40E9-B5F4-2165D261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1" y="1854924"/>
            <a:ext cx="5971187" cy="4637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549C7-FBBD-4323-AC09-15A14B8DA847}"/>
              </a:ext>
            </a:extLst>
          </p:cNvPr>
          <p:cNvSpPr txBox="1"/>
          <p:nvPr/>
        </p:nvSpPr>
        <p:spPr>
          <a:xfrm>
            <a:off x="6464969" y="2261937"/>
            <a:ext cx="5727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-The chunk size distribution is centered around ~500 words, which aligns well with our target for embeddings.</a:t>
            </a:r>
          </a:p>
          <a:p>
            <a:endParaRPr lang="en-US" sz="2400" dirty="0"/>
          </a:p>
          <a:p>
            <a:r>
              <a:rPr lang="en-US" sz="2400" dirty="0"/>
              <a:t>-This indicates a mostly consistent chunking strategy. However, the histogram reveals a tail of smaller chunks (&lt;200 words) and some oversized chunks (&gt;800 words). </a:t>
            </a:r>
          </a:p>
          <a:p>
            <a:r>
              <a:rPr lang="en-US" sz="2400" dirty="0"/>
              <a:t>-These could impact efficiency: small chunks may not carry enough semantic content, while large ones risk exceeding model context limits.</a:t>
            </a:r>
          </a:p>
        </p:txBody>
      </p:sp>
    </p:spTree>
    <p:extLst>
      <p:ext uri="{BB962C8B-B14F-4D97-AF65-F5344CB8AC3E}">
        <p14:creationId xmlns:p14="http://schemas.microsoft.com/office/powerpoint/2010/main" val="196630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633</TotalTime>
  <Words>1071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FinComBot AI Chatbot</vt:lpstr>
      <vt:lpstr>Collaborators</vt:lpstr>
      <vt:lpstr>FinComBot Compliance Chatbot</vt:lpstr>
      <vt:lpstr>Business Objectives</vt:lpstr>
      <vt:lpstr>Target Audience</vt:lpstr>
      <vt:lpstr>Data Understanding</vt:lpstr>
      <vt:lpstr>Data Preprocessing</vt:lpstr>
      <vt:lpstr>Explatory Data Analysis</vt:lpstr>
      <vt:lpstr>Splitting Text into Chunks Visualization-Histogram</vt:lpstr>
      <vt:lpstr>Handling Outliers in chunk sizes</vt:lpstr>
      <vt:lpstr>Vectorization</vt:lpstr>
      <vt:lpstr>Vectorization cont`d…</vt:lpstr>
      <vt:lpstr>    Model Evaluation</vt:lpstr>
      <vt:lpstr>  Project Deployment</vt:lpstr>
      <vt:lpstr>Recommendations  And next steps</vt:lpstr>
      <vt:lpstr>RECOMMENDATION AND NEXT STEPS…..</vt:lpstr>
      <vt:lpstr>Q &amp; A</vt:lpstr>
      <vt:lpstr>  Thank   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FinComBot AI Chatbot</dc:title>
  <dc:creator>Eric</dc:creator>
  <cp:lastModifiedBy>Admin</cp:lastModifiedBy>
  <cp:revision>39</cp:revision>
  <dcterms:created xsi:type="dcterms:W3CDTF">2025-09-24T02:50:28Z</dcterms:created>
  <dcterms:modified xsi:type="dcterms:W3CDTF">2025-10-05T18:31:03Z</dcterms:modified>
</cp:coreProperties>
</file>