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72" r:id="rId3"/>
    <p:sldId id="270" r:id="rId4"/>
    <p:sldId id="257" r:id="rId5"/>
    <p:sldId id="258" r:id="rId6"/>
    <p:sldId id="259" r:id="rId7"/>
    <p:sldId id="260" r:id="rId8"/>
    <p:sldId id="261" r:id="rId9"/>
    <p:sldId id="262" r:id="rId10"/>
    <p:sldId id="263" r:id="rId11"/>
    <p:sldId id="264" r:id="rId12"/>
    <p:sldId id="265" r:id="rId13"/>
    <p:sldId id="266" r:id="rId14"/>
    <p:sldId id="267" r:id="rId15"/>
    <p:sldId id="268" r:id="rId16"/>
    <p:sldId id="273" r:id="rId17"/>
    <p:sldId id="271"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7CB1D270-27DB-49BD-8200-C78FA45D029D}" type="datetimeFigureOut">
              <a:rPr lang="en-US" smtClean="0"/>
              <a:t>9/26/2025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AB36D641-8D4E-47FE-92DE-32143149911E}" type="slidenum">
              <a:rPr lang="en-US" smtClean="0"/>
              <a:t>‹#›</a:t>
            </a:fld>
            <a:endParaRPr lang="en-US"/>
          </a:p>
        </p:txBody>
      </p:sp>
    </p:spTree>
    <p:extLst>
      <p:ext uri="{BB962C8B-B14F-4D97-AF65-F5344CB8AC3E}">
        <p14:creationId xmlns:p14="http://schemas.microsoft.com/office/powerpoint/2010/main" val="1772432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B1D270-27DB-49BD-8200-C78FA45D029D}"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6D641-8D4E-47FE-92DE-32143149911E}" type="slidenum">
              <a:rPr lang="en-US" smtClean="0"/>
              <a:t>‹#›</a:t>
            </a:fld>
            <a:endParaRPr lang="en-US"/>
          </a:p>
        </p:txBody>
      </p:sp>
    </p:spTree>
    <p:extLst>
      <p:ext uri="{BB962C8B-B14F-4D97-AF65-F5344CB8AC3E}">
        <p14:creationId xmlns:p14="http://schemas.microsoft.com/office/powerpoint/2010/main" val="708891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B1D270-27DB-49BD-8200-C78FA45D029D}"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6D641-8D4E-47FE-92DE-32143149911E}" type="slidenum">
              <a:rPr lang="en-US" smtClean="0"/>
              <a:t>‹#›</a:t>
            </a:fld>
            <a:endParaRPr lang="en-US"/>
          </a:p>
        </p:txBody>
      </p:sp>
    </p:spTree>
    <p:extLst>
      <p:ext uri="{BB962C8B-B14F-4D97-AF65-F5344CB8AC3E}">
        <p14:creationId xmlns:p14="http://schemas.microsoft.com/office/powerpoint/2010/main" val="3982176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B1D270-27DB-49BD-8200-C78FA45D029D}"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6D641-8D4E-47FE-92DE-32143149911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1851053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B1D270-27DB-49BD-8200-C78FA45D029D}"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6D641-8D4E-47FE-92DE-32143149911E}" type="slidenum">
              <a:rPr lang="en-US" smtClean="0"/>
              <a:t>‹#›</a:t>
            </a:fld>
            <a:endParaRPr lang="en-US"/>
          </a:p>
        </p:txBody>
      </p:sp>
    </p:spTree>
    <p:extLst>
      <p:ext uri="{BB962C8B-B14F-4D97-AF65-F5344CB8AC3E}">
        <p14:creationId xmlns:p14="http://schemas.microsoft.com/office/powerpoint/2010/main" val="419814825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B1D270-27DB-49BD-8200-C78FA45D029D}" type="datetimeFigureOut">
              <a:rPr lang="en-US" smtClean="0"/>
              <a:t>9/26/2025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6D641-8D4E-47FE-92DE-32143149911E}" type="slidenum">
              <a:rPr lang="en-US" smtClean="0"/>
              <a:t>‹#›</a:t>
            </a:fld>
            <a:endParaRPr lang="en-US"/>
          </a:p>
        </p:txBody>
      </p:sp>
    </p:spTree>
    <p:extLst>
      <p:ext uri="{BB962C8B-B14F-4D97-AF65-F5344CB8AC3E}">
        <p14:creationId xmlns:p14="http://schemas.microsoft.com/office/powerpoint/2010/main" val="17483587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7CB1D270-27DB-49BD-8200-C78FA45D029D}" type="datetimeFigureOut">
              <a:rPr lang="en-US" smtClean="0"/>
              <a:t>9/26/2025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6D641-8D4E-47FE-92DE-32143149911E}" type="slidenum">
              <a:rPr lang="en-US" smtClean="0"/>
              <a:t>‹#›</a:t>
            </a:fld>
            <a:endParaRPr lang="en-US"/>
          </a:p>
        </p:txBody>
      </p:sp>
    </p:spTree>
    <p:extLst>
      <p:ext uri="{BB962C8B-B14F-4D97-AF65-F5344CB8AC3E}">
        <p14:creationId xmlns:p14="http://schemas.microsoft.com/office/powerpoint/2010/main" val="39846960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1D270-27DB-49BD-8200-C78FA45D029D}"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6D641-8D4E-47FE-92DE-32143149911E}" type="slidenum">
              <a:rPr lang="en-US" smtClean="0"/>
              <a:t>‹#›</a:t>
            </a:fld>
            <a:endParaRPr lang="en-US"/>
          </a:p>
        </p:txBody>
      </p:sp>
    </p:spTree>
    <p:extLst>
      <p:ext uri="{BB962C8B-B14F-4D97-AF65-F5344CB8AC3E}">
        <p14:creationId xmlns:p14="http://schemas.microsoft.com/office/powerpoint/2010/main" val="368437708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1D270-27DB-49BD-8200-C78FA45D029D}"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6D641-8D4E-47FE-92DE-32143149911E}" type="slidenum">
              <a:rPr lang="en-US" smtClean="0"/>
              <a:t>‹#›</a:t>
            </a:fld>
            <a:endParaRPr lang="en-US"/>
          </a:p>
        </p:txBody>
      </p:sp>
    </p:spTree>
    <p:extLst>
      <p:ext uri="{BB962C8B-B14F-4D97-AF65-F5344CB8AC3E}">
        <p14:creationId xmlns:p14="http://schemas.microsoft.com/office/powerpoint/2010/main" val="4288118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CB1D270-27DB-49BD-8200-C78FA45D029D}"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6D641-8D4E-47FE-92DE-32143149911E}" type="slidenum">
              <a:rPr lang="en-US" smtClean="0"/>
              <a:t>‹#›</a:t>
            </a:fld>
            <a:endParaRPr lang="en-US"/>
          </a:p>
        </p:txBody>
      </p:sp>
    </p:spTree>
    <p:extLst>
      <p:ext uri="{BB962C8B-B14F-4D97-AF65-F5344CB8AC3E}">
        <p14:creationId xmlns:p14="http://schemas.microsoft.com/office/powerpoint/2010/main" val="35173010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CB1D270-27DB-49BD-8200-C78FA45D029D}" type="datetimeFigureOut">
              <a:rPr lang="en-US" smtClean="0"/>
              <a:t>9/26/2025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6D641-8D4E-47FE-92DE-32143149911E}" type="slidenum">
              <a:rPr lang="en-US" smtClean="0"/>
              <a:t>‹#›</a:t>
            </a:fld>
            <a:endParaRPr lang="en-US"/>
          </a:p>
        </p:txBody>
      </p:sp>
    </p:spTree>
    <p:extLst>
      <p:ext uri="{BB962C8B-B14F-4D97-AF65-F5344CB8AC3E}">
        <p14:creationId xmlns:p14="http://schemas.microsoft.com/office/powerpoint/2010/main" val="23629831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CB1D270-27DB-49BD-8200-C78FA45D029D}"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6D641-8D4E-47FE-92DE-32143149911E}" type="slidenum">
              <a:rPr lang="en-US" smtClean="0"/>
              <a:t>‹#›</a:t>
            </a:fld>
            <a:endParaRPr lang="en-US"/>
          </a:p>
        </p:txBody>
      </p:sp>
    </p:spTree>
    <p:extLst>
      <p:ext uri="{BB962C8B-B14F-4D97-AF65-F5344CB8AC3E}">
        <p14:creationId xmlns:p14="http://schemas.microsoft.com/office/powerpoint/2010/main" val="26934799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CB1D270-27DB-49BD-8200-C78FA45D029D}" type="datetimeFigureOut">
              <a:rPr lang="en-US" smtClean="0"/>
              <a:t>9/26/2025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6D641-8D4E-47FE-92DE-32143149911E}" type="slidenum">
              <a:rPr lang="en-US" smtClean="0"/>
              <a:t>‹#›</a:t>
            </a:fld>
            <a:endParaRPr lang="en-US"/>
          </a:p>
        </p:txBody>
      </p:sp>
    </p:spTree>
    <p:extLst>
      <p:ext uri="{BB962C8B-B14F-4D97-AF65-F5344CB8AC3E}">
        <p14:creationId xmlns:p14="http://schemas.microsoft.com/office/powerpoint/2010/main" val="26860679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CB1D270-27DB-49BD-8200-C78FA45D029D}" type="datetimeFigureOut">
              <a:rPr lang="en-US" smtClean="0"/>
              <a:t>9/26/2025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6D641-8D4E-47FE-92DE-32143149911E}" type="slidenum">
              <a:rPr lang="en-US" smtClean="0"/>
              <a:t>‹#›</a:t>
            </a:fld>
            <a:endParaRPr lang="en-US"/>
          </a:p>
        </p:txBody>
      </p:sp>
    </p:spTree>
    <p:extLst>
      <p:ext uri="{BB962C8B-B14F-4D97-AF65-F5344CB8AC3E}">
        <p14:creationId xmlns:p14="http://schemas.microsoft.com/office/powerpoint/2010/main" val="34486018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CB1D270-27DB-49BD-8200-C78FA45D029D}" type="datetimeFigureOut">
              <a:rPr lang="en-US" smtClean="0"/>
              <a:t>9/26/2025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6D641-8D4E-47FE-92DE-32143149911E}" type="slidenum">
              <a:rPr lang="en-US" smtClean="0"/>
              <a:t>‹#›</a:t>
            </a:fld>
            <a:endParaRPr lang="en-US"/>
          </a:p>
        </p:txBody>
      </p:sp>
    </p:spTree>
    <p:extLst>
      <p:ext uri="{BB962C8B-B14F-4D97-AF65-F5344CB8AC3E}">
        <p14:creationId xmlns:p14="http://schemas.microsoft.com/office/powerpoint/2010/main" val="35805057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B1D270-27DB-49BD-8200-C78FA45D029D}"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6D641-8D4E-47FE-92DE-32143149911E}" type="slidenum">
              <a:rPr lang="en-US" smtClean="0"/>
              <a:t>‹#›</a:t>
            </a:fld>
            <a:endParaRPr lang="en-US"/>
          </a:p>
        </p:txBody>
      </p:sp>
    </p:spTree>
    <p:extLst>
      <p:ext uri="{BB962C8B-B14F-4D97-AF65-F5344CB8AC3E}">
        <p14:creationId xmlns:p14="http://schemas.microsoft.com/office/powerpoint/2010/main" val="11915539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CB1D270-27DB-49BD-8200-C78FA45D029D}" type="datetimeFigureOut">
              <a:rPr lang="en-US" smtClean="0"/>
              <a:t>9/26/2025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6D641-8D4E-47FE-92DE-32143149911E}" type="slidenum">
              <a:rPr lang="en-US" smtClean="0"/>
              <a:t>‹#›</a:t>
            </a:fld>
            <a:endParaRPr lang="en-US"/>
          </a:p>
        </p:txBody>
      </p:sp>
    </p:spTree>
    <p:extLst>
      <p:ext uri="{BB962C8B-B14F-4D97-AF65-F5344CB8AC3E}">
        <p14:creationId xmlns:p14="http://schemas.microsoft.com/office/powerpoint/2010/main" val="900033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 xmlns:a14="http://schemas.microsoft.com/office/drawing/2010/main">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 xmlns:a14="http://schemas.microsoft.com/office/drawing/2010/main"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 xmlns:a14="http://schemas.microsoft.com/office/drawing/2010/main"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CB1D270-27DB-49BD-8200-C78FA45D029D}" type="datetimeFigureOut">
              <a:rPr lang="en-US" smtClean="0"/>
              <a:t>9/26/2025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AB36D641-8D4E-47FE-92DE-32143149911E}" type="slidenum">
              <a:rPr lang="en-US" smtClean="0"/>
              <a:t>‹#›</a:t>
            </a:fld>
            <a:endParaRPr lang="en-US"/>
          </a:p>
        </p:txBody>
      </p:sp>
    </p:spTree>
    <p:extLst>
      <p:ext uri="{BB962C8B-B14F-4D97-AF65-F5344CB8AC3E}">
        <p14:creationId xmlns:p14="http://schemas.microsoft.com/office/powerpoint/2010/main" val="40562125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084FC-F703-4B7C-A361-E8AD611C5E30}"/>
              </a:ext>
            </a:extLst>
          </p:cNvPr>
          <p:cNvSpPr>
            <a:spLocks noGrp="1"/>
          </p:cNvSpPr>
          <p:nvPr>
            <p:ph type="ctrTitle"/>
          </p:nvPr>
        </p:nvSpPr>
        <p:spPr>
          <a:xfrm>
            <a:off x="930442" y="1122363"/>
            <a:ext cx="10331116" cy="1139574"/>
          </a:xfrm>
        </p:spPr>
        <p:txBody>
          <a:bodyPr>
            <a:normAutofit fontScale="90000"/>
          </a:bodyPr>
          <a:lstStyle/>
          <a:p>
            <a:r>
              <a:rPr lang="en-US" sz="8000" b="1" dirty="0" err="1"/>
              <a:t>FinComBot</a:t>
            </a:r>
            <a:r>
              <a:rPr lang="en-US" sz="8000" b="1" dirty="0"/>
              <a:t> AI Chatbot</a:t>
            </a:r>
          </a:p>
        </p:txBody>
      </p:sp>
      <p:sp>
        <p:nvSpPr>
          <p:cNvPr id="3" name="Subtitle 2">
            <a:extLst>
              <a:ext uri="{FF2B5EF4-FFF2-40B4-BE49-F238E27FC236}">
                <a16:creationId xmlns:a16="http://schemas.microsoft.com/office/drawing/2014/main" id="{F4DD78E7-C7CD-48E7-BBA3-7F1A3F4062BD}"/>
              </a:ext>
            </a:extLst>
          </p:cNvPr>
          <p:cNvSpPr>
            <a:spLocks noGrp="1"/>
          </p:cNvSpPr>
          <p:nvPr>
            <p:ph type="subTitle" idx="1"/>
          </p:nvPr>
        </p:nvSpPr>
        <p:spPr>
          <a:xfrm>
            <a:off x="1524000" y="2518611"/>
            <a:ext cx="9144000" cy="3994484"/>
          </a:xfrm>
        </p:spPr>
        <p:txBody>
          <a:bodyPr/>
          <a:lstStyle/>
          <a:p>
            <a:endParaRPr lang="en-US" dirty="0"/>
          </a:p>
        </p:txBody>
      </p:sp>
      <p:pic>
        <p:nvPicPr>
          <p:cNvPr id="5" name="Picture 4">
            <a:extLst>
              <a:ext uri="{FF2B5EF4-FFF2-40B4-BE49-F238E27FC236}">
                <a16:creationId xmlns:a16="http://schemas.microsoft.com/office/drawing/2014/main" id="{0E3E8D90-31B1-463B-80E1-48027F3FBC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2451184"/>
            <a:ext cx="9144000" cy="4429125"/>
          </a:xfrm>
          <a:prstGeom prst="rect">
            <a:avLst/>
          </a:prstGeom>
        </p:spPr>
      </p:pic>
    </p:spTree>
    <p:extLst>
      <p:ext uri="{BB962C8B-B14F-4D97-AF65-F5344CB8AC3E}">
        <p14:creationId xmlns:p14="http://schemas.microsoft.com/office/powerpoint/2010/main" val="14011294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1B739-F55A-44B8-AA02-1C253E10DC2A}"/>
              </a:ext>
            </a:extLst>
          </p:cNvPr>
          <p:cNvSpPr>
            <a:spLocks noGrp="1"/>
          </p:cNvSpPr>
          <p:nvPr>
            <p:ph type="title"/>
          </p:nvPr>
        </p:nvSpPr>
        <p:spPr/>
        <p:txBody>
          <a:bodyPr/>
          <a:lstStyle/>
          <a:p>
            <a:r>
              <a:rPr lang="en-US" dirty="0"/>
              <a:t>Handling Outliers in chunk sizes</a:t>
            </a:r>
          </a:p>
        </p:txBody>
      </p:sp>
      <p:sp>
        <p:nvSpPr>
          <p:cNvPr id="3" name="Content Placeholder 2">
            <a:extLst>
              <a:ext uri="{FF2B5EF4-FFF2-40B4-BE49-F238E27FC236}">
                <a16:creationId xmlns:a16="http://schemas.microsoft.com/office/drawing/2014/main" id="{69A2509F-18FC-4457-AA5A-52FE173BCAB6}"/>
              </a:ext>
            </a:extLst>
          </p:cNvPr>
          <p:cNvSpPr>
            <a:spLocks noGrp="1"/>
          </p:cNvSpPr>
          <p:nvPr>
            <p:ph idx="1"/>
          </p:nvPr>
        </p:nvSpPr>
        <p:spPr/>
        <p:txBody>
          <a:bodyPr/>
          <a:lstStyle/>
          <a:p>
            <a:r>
              <a:rPr lang="en-US" dirty="0"/>
              <a:t>Merge very small chunks with their neighbors-This is to avoid low content pieces</a:t>
            </a:r>
          </a:p>
          <a:p>
            <a:endParaRPr lang="en-US" dirty="0"/>
          </a:p>
          <a:p>
            <a:r>
              <a:rPr lang="en-US" dirty="0"/>
              <a:t>Split very large chunks into smaller ones- This is to stay within the context limits</a:t>
            </a:r>
          </a:p>
        </p:txBody>
      </p:sp>
    </p:spTree>
    <p:extLst>
      <p:ext uri="{BB962C8B-B14F-4D97-AF65-F5344CB8AC3E}">
        <p14:creationId xmlns:p14="http://schemas.microsoft.com/office/powerpoint/2010/main" val="36211202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59E3-C973-4859-A6DE-6A93C004F3CF}"/>
              </a:ext>
            </a:extLst>
          </p:cNvPr>
          <p:cNvSpPr>
            <a:spLocks noGrp="1"/>
          </p:cNvSpPr>
          <p:nvPr>
            <p:ph type="title"/>
          </p:nvPr>
        </p:nvSpPr>
        <p:spPr/>
        <p:txBody>
          <a:bodyPr/>
          <a:lstStyle/>
          <a:p>
            <a:r>
              <a:rPr lang="en-US" dirty="0"/>
              <a:t>Vectorization</a:t>
            </a:r>
          </a:p>
        </p:txBody>
      </p:sp>
      <p:sp>
        <p:nvSpPr>
          <p:cNvPr id="3" name="Content Placeholder 2">
            <a:extLst>
              <a:ext uri="{FF2B5EF4-FFF2-40B4-BE49-F238E27FC236}">
                <a16:creationId xmlns:a16="http://schemas.microsoft.com/office/drawing/2014/main" id="{3067C82F-8415-4E7E-89F1-5454B8E43B21}"/>
              </a:ext>
            </a:extLst>
          </p:cNvPr>
          <p:cNvSpPr>
            <a:spLocks noGrp="1"/>
          </p:cNvSpPr>
          <p:nvPr>
            <p:ph idx="1"/>
          </p:nvPr>
        </p:nvSpPr>
        <p:spPr/>
        <p:txBody>
          <a:bodyPr>
            <a:normAutofit fontScale="92500"/>
          </a:bodyPr>
          <a:lstStyle/>
          <a:p>
            <a:r>
              <a:rPr lang="en-US" dirty="0"/>
              <a:t>In this step cleaned text is transformed into sentence embeddings ,which convert sentences into dense vectors that capture meaning rather than just Words</a:t>
            </a:r>
          </a:p>
          <a:p>
            <a:r>
              <a:rPr lang="en-US" dirty="0"/>
              <a:t>The Project uses transformer embeddings with </a:t>
            </a:r>
            <a:r>
              <a:rPr lang="en-US" dirty="0" err="1"/>
              <a:t>MiniLM</a:t>
            </a:r>
            <a:r>
              <a:rPr lang="en-US" dirty="0"/>
              <a:t> to represent the Know Your Customer policy text. </a:t>
            </a:r>
          </a:p>
          <a:p>
            <a:r>
              <a:rPr lang="en-US" dirty="0"/>
              <a:t>The document is split into smaller chunks, and each chunk is encoded into a 384-dimensional vector that captures its semantic meaning. These embeddings enable advanced tasks such as semantic search, similarity comparison, and document retrieval, while keeping the process efficient and scalable.</a:t>
            </a:r>
          </a:p>
        </p:txBody>
      </p:sp>
    </p:spTree>
    <p:extLst>
      <p:ext uri="{BB962C8B-B14F-4D97-AF65-F5344CB8AC3E}">
        <p14:creationId xmlns:p14="http://schemas.microsoft.com/office/powerpoint/2010/main" val="628065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2BC6A-7EF4-4F1E-A795-6D5435CA1186}"/>
              </a:ext>
            </a:extLst>
          </p:cNvPr>
          <p:cNvSpPr>
            <a:spLocks noGrp="1"/>
          </p:cNvSpPr>
          <p:nvPr>
            <p:ph type="title"/>
          </p:nvPr>
        </p:nvSpPr>
        <p:spPr/>
        <p:txBody>
          <a:bodyPr/>
          <a:lstStyle/>
          <a:p>
            <a:r>
              <a:rPr lang="en-US" dirty="0"/>
              <a:t>Vectorization cont`d…</a:t>
            </a:r>
          </a:p>
        </p:txBody>
      </p:sp>
      <p:sp>
        <p:nvSpPr>
          <p:cNvPr id="3" name="Content Placeholder 2">
            <a:extLst>
              <a:ext uri="{FF2B5EF4-FFF2-40B4-BE49-F238E27FC236}">
                <a16:creationId xmlns:a16="http://schemas.microsoft.com/office/drawing/2014/main" id="{C4391D0B-74E4-4360-A0DF-445F4FACF68F}"/>
              </a:ext>
            </a:extLst>
          </p:cNvPr>
          <p:cNvSpPr>
            <a:spLocks noGrp="1"/>
          </p:cNvSpPr>
          <p:nvPr>
            <p:ph idx="1"/>
          </p:nvPr>
        </p:nvSpPr>
        <p:spPr/>
        <p:txBody>
          <a:bodyPr/>
          <a:lstStyle/>
          <a:p>
            <a:r>
              <a:rPr lang="en-US" dirty="0"/>
              <a:t>Indexing /Storing- 320 text chunks were converted into 384-dimensional embeddings, all stored in the FAISS index. The index was saved successfully, meaning the document is ready for fast semantic search and retrieval</a:t>
            </a:r>
          </a:p>
          <a:p>
            <a:r>
              <a:rPr lang="en-US" dirty="0"/>
              <a:t>The code pairs each text chunk with its embedding and stores them in a list of dictionaries. </a:t>
            </a:r>
          </a:p>
        </p:txBody>
      </p:sp>
    </p:spTree>
    <p:extLst>
      <p:ext uri="{BB962C8B-B14F-4D97-AF65-F5344CB8AC3E}">
        <p14:creationId xmlns:p14="http://schemas.microsoft.com/office/powerpoint/2010/main" val="20567174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D2820-A67A-45F7-9D6D-1E59FCAEB5E1}"/>
              </a:ext>
            </a:extLst>
          </p:cNvPr>
          <p:cNvSpPr>
            <a:spLocks noGrp="1"/>
          </p:cNvSpPr>
          <p:nvPr>
            <p:ph type="title"/>
          </p:nvPr>
        </p:nvSpPr>
        <p:spPr>
          <a:xfrm>
            <a:off x="1141412" y="327260"/>
            <a:ext cx="9905999" cy="1097280"/>
          </a:xfrm>
        </p:spPr>
        <p:txBody>
          <a:bodyPr/>
          <a:lstStyle/>
          <a:p>
            <a:r>
              <a:rPr lang="en-US" dirty="0"/>
              <a:t>    </a:t>
            </a:r>
            <a:r>
              <a:rPr lang="en-US" sz="5400" b="1" dirty="0"/>
              <a:t>Model Evaluation</a:t>
            </a:r>
            <a:endParaRPr lang="en-US" b="1" dirty="0"/>
          </a:p>
        </p:txBody>
      </p:sp>
      <p:sp>
        <p:nvSpPr>
          <p:cNvPr id="3" name="Content Placeholder 2">
            <a:extLst>
              <a:ext uri="{FF2B5EF4-FFF2-40B4-BE49-F238E27FC236}">
                <a16:creationId xmlns:a16="http://schemas.microsoft.com/office/drawing/2014/main" id="{B64841F3-C72A-4437-9E89-446A08B86397}"/>
              </a:ext>
            </a:extLst>
          </p:cNvPr>
          <p:cNvSpPr>
            <a:spLocks noGrp="1"/>
          </p:cNvSpPr>
          <p:nvPr>
            <p:ph idx="1"/>
          </p:nvPr>
        </p:nvSpPr>
        <p:spPr>
          <a:xfrm>
            <a:off x="539014" y="1132956"/>
            <a:ext cx="11540691" cy="5397784"/>
          </a:xfrm>
        </p:spPr>
        <p:txBody>
          <a:bodyPr>
            <a:normAutofit fontScale="25000" lnSpcReduction="20000"/>
          </a:bodyPr>
          <a:lstStyle/>
          <a:p>
            <a:r>
              <a:rPr lang="en-US" sz="9600" dirty="0"/>
              <a:t>Document Embeddings: </a:t>
            </a:r>
          </a:p>
          <a:p>
            <a:r>
              <a:rPr lang="en-US" sz="9600" dirty="0"/>
              <a:t>Embedding Storage: </a:t>
            </a:r>
          </a:p>
          <a:p>
            <a:r>
              <a:rPr lang="en-US" sz="9600" dirty="0"/>
              <a:t>Similarity Search: </a:t>
            </a:r>
          </a:p>
          <a:p>
            <a:r>
              <a:rPr lang="en-US" sz="9600" dirty="0"/>
              <a:t>Evaluation</a:t>
            </a:r>
          </a:p>
          <a:p>
            <a:r>
              <a:rPr lang="en-US" sz="9600" dirty="0"/>
              <a:t>Retrieval Testing: Queries are benchmarked against expected policy responses to confirm accuracy.</a:t>
            </a:r>
          </a:p>
          <a:p>
            <a:r>
              <a:rPr lang="en-US" sz="9600" dirty="0"/>
              <a:t>Relevance Check: Evaluates whether retrieved excerpts correctly reflect the compliance intent.</a:t>
            </a:r>
          </a:p>
          <a:p>
            <a:r>
              <a:rPr lang="en-US" sz="9600" dirty="0"/>
              <a:t>Efficiency: Verifies that FAISS provides scalable, low-latency search over large document sets.</a:t>
            </a:r>
          </a:p>
          <a:p>
            <a:r>
              <a:rPr lang="en-US" sz="9600" dirty="0"/>
              <a:t>Validation: Continuous validation with subject-matter experts (compliance officers) to confirm correctness.</a:t>
            </a:r>
          </a:p>
          <a:p>
            <a:endParaRPr lang="en-US" dirty="0"/>
          </a:p>
        </p:txBody>
      </p:sp>
    </p:spTree>
    <p:extLst>
      <p:ext uri="{BB962C8B-B14F-4D97-AF65-F5344CB8AC3E}">
        <p14:creationId xmlns:p14="http://schemas.microsoft.com/office/powerpoint/2010/main" val="15590303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8B2CB-DDD3-4C53-8805-698F264E6E88}"/>
              </a:ext>
            </a:extLst>
          </p:cNvPr>
          <p:cNvSpPr>
            <a:spLocks noGrp="1"/>
          </p:cNvSpPr>
          <p:nvPr>
            <p:ph type="title"/>
          </p:nvPr>
        </p:nvSpPr>
        <p:spPr/>
        <p:txBody>
          <a:bodyPr/>
          <a:lstStyle/>
          <a:p>
            <a:r>
              <a:rPr lang="en-US" dirty="0"/>
              <a:t>  </a:t>
            </a:r>
            <a:r>
              <a:rPr lang="en-US" sz="5400" b="1" dirty="0"/>
              <a:t>Project Deployment</a:t>
            </a:r>
            <a:endParaRPr lang="en-US" b="1" dirty="0"/>
          </a:p>
        </p:txBody>
      </p:sp>
      <p:sp>
        <p:nvSpPr>
          <p:cNvPr id="3" name="Content Placeholder 2">
            <a:extLst>
              <a:ext uri="{FF2B5EF4-FFF2-40B4-BE49-F238E27FC236}">
                <a16:creationId xmlns:a16="http://schemas.microsoft.com/office/drawing/2014/main" id="{CC9F7E68-7C4C-470B-B975-8DF3AD18D0AA}"/>
              </a:ext>
            </a:extLst>
          </p:cNvPr>
          <p:cNvSpPr>
            <a:spLocks noGrp="1"/>
          </p:cNvSpPr>
          <p:nvPr>
            <p:ph idx="1"/>
          </p:nvPr>
        </p:nvSpPr>
        <p:spPr>
          <a:xfrm>
            <a:off x="606392" y="2249486"/>
            <a:ext cx="11251932" cy="4228315"/>
          </a:xfrm>
        </p:spPr>
        <p:txBody>
          <a:bodyPr>
            <a:normAutofit/>
          </a:bodyPr>
          <a:lstStyle/>
          <a:p>
            <a:r>
              <a:rPr lang="en-US" dirty="0"/>
              <a:t>This project demonstrates the development of a prototype compliance chatbot designed to support front-office and operations staff in navigating complex KYC/AML/CFT regulatory requirements</a:t>
            </a:r>
          </a:p>
          <a:p>
            <a:r>
              <a:rPr lang="en-US" dirty="0"/>
              <a:t>By applying document statistics, word frequency analysis, embeddings, and similarity search, the system shows potential to retrieve relevant compliance information in response to staff queries. This directly supports the business objective of improving efficiency, accuracy, and consistency during customer onboarding and compliance checks. </a:t>
            </a:r>
          </a:p>
        </p:txBody>
      </p:sp>
    </p:spTree>
    <p:extLst>
      <p:ext uri="{BB962C8B-B14F-4D97-AF65-F5344CB8AC3E}">
        <p14:creationId xmlns:p14="http://schemas.microsoft.com/office/powerpoint/2010/main" val="273582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A5340-F4F6-4CEC-AC31-548ECB4B50AD}"/>
              </a:ext>
            </a:extLst>
          </p:cNvPr>
          <p:cNvSpPr>
            <a:spLocks noGrp="1"/>
          </p:cNvSpPr>
          <p:nvPr>
            <p:ph type="title"/>
          </p:nvPr>
        </p:nvSpPr>
        <p:spPr>
          <a:xfrm>
            <a:off x="1143001" y="281634"/>
            <a:ext cx="9905998" cy="825271"/>
          </a:xfrm>
        </p:spPr>
        <p:txBody>
          <a:bodyPr>
            <a:normAutofit/>
          </a:bodyPr>
          <a:lstStyle/>
          <a:p>
            <a:r>
              <a:rPr lang="en-US" sz="4400" b="1" dirty="0"/>
              <a:t>Recommendations  And next steps</a:t>
            </a:r>
          </a:p>
        </p:txBody>
      </p:sp>
      <p:sp>
        <p:nvSpPr>
          <p:cNvPr id="3" name="Content Placeholder 2">
            <a:extLst>
              <a:ext uri="{FF2B5EF4-FFF2-40B4-BE49-F238E27FC236}">
                <a16:creationId xmlns:a16="http://schemas.microsoft.com/office/drawing/2014/main" id="{FA3049FA-4610-4683-9044-29F845E2AB11}"/>
              </a:ext>
            </a:extLst>
          </p:cNvPr>
          <p:cNvSpPr>
            <a:spLocks noGrp="1"/>
          </p:cNvSpPr>
          <p:nvPr>
            <p:ph idx="1"/>
          </p:nvPr>
        </p:nvSpPr>
        <p:spPr>
          <a:xfrm>
            <a:off x="327259" y="1106905"/>
            <a:ext cx="11733196" cy="5313146"/>
          </a:xfrm>
        </p:spPr>
        <p:txBody>
          <a:bodyPr>
            <a:normAutofit fontScale="62500" lnSpcReduction="20000"/>
          </a:bodyPr>
          <a:lstStyle/>
          <a:p>
            <a:r>
              <a:rPr lang="en-US" sz="3400" dirty="0"/>
              <a:t>1.  </a:t>
            </a:r>
            <a:r>
              <a:rPr lang="en-US" sz="3400" b="1" dirty="0"/>
              <a:t>Refine Data Segmentation</a:t>
            </a:r>
          </a:p>
          <a:p>
            <a:r>
              <a:rPr lang="en-US" sz="3400" dirty="0"/>
              <a:t>   - Break down the compliance manual into </a:t>
            </a:r>
            <a:r>
              <a:rPr lang="en-US" sz="3400" b="1" dirty="0"/>
              <a:t>sections, policies, and rules </a:t>
            </a:r>
            <a:r>
              <a:rPr lang="en-US" sz="3400" dirty="0"/>
              <a:t>for more precise retrieval.  </a:t>
            </a:r>
          </a:p>
          <a:p>
            <a:r>
              <a:rPr lang="en-US" sz="3400" dirty="0"/>
              <a:t>   - Work with </a:t>
            </a:r>
            <a:r>
              <a:rPr lang="en-US" sz="3400" b="1" dirty="0"/>
              <a:t>compliance officers </a:t>
            </a:r>
            <a:r>
              <a:rPr lang="en-US" sz="3400" dirty="0"/>
              <a:t>to validate </a:t>
            </a:r>
            <a:r>
              <a:rPr lang="en-US" sz="3400" b="1" dirty="0"/>
              <a:t>accuracy</a:t>
            </a:r>
            <a:r>
              <a:rPr lang="en-US" sz="3400" dirty="0"/>
              <a:t> of extracted content.  </a:t>
            </a:r>
          </a:p>
          <a:p>
            <a:endParaRPr lang="en-US" sz="3400" dirty="0"/>
          </a:p>
          <a:p>
            <a:r>
              <a:rPr lang="en-US" sz="3400" dirty="0"/>
              <a:t>2</a:t>
            </a:r>
            <a:r>
              <a:rPr lang="en-US" sz="3400" b="1" dirty="0"/>
              <a:t>.  Enhance Modeling</a:t>
            </a:r>
          </a:p>
          <a:p>
            <a:r>
              <a:rPr lang="en-US" sz="3400" dirty="0"/>
              <a:t>   - Move from simple similarity search to </a:t>
            </a:r>
            <a:r>
              <a:rPr lang="en-US" sz="3400" b="1" dirty="0"/>
              <a:t>advanced retrieval models </a:t>
            </a:r>
            <a:r>
              <a:rPr lang="en-US" sz="3400" dirty="0"/>
              <a:t>(e.g., Retrieval-Augmented Generation).  </a:t>
            </a:r>
          </a:p>
          <a:p>
            <a:r>
              <a:rPr lang="en-US" sz="3400" dirty="0"/>
              <a:t>   - Explore </a:t>
            </a:r>
            <a:r>
              <a:rPr lang="en-US" sz="3400" b="1" dirty="0"/>
              <a:t>fine-tuned QA models </a:t>
            </a:r>
            <a:r>
              <a:rPr lang="en-US" sz="3400" dirty="0"/>
              <a:t>on compliance-specific data for better contextual answers.  </a:t>
            </a:r>
          </a:p>
          <a:p>
            <a:endParaRPr lang="en-US" sz="3400" dirty="0"/>
          </a:p>
          <a:p>
            <a:r>
              <a:rPr lang="en-US" sz="3400" dirty="0"/>
              <a:t>3. </a:t>
            </a:r>
            <a:r>
              <a:rPr lang="en-US" sz="3400" b="1" dirty="0"/>
              <a:t>Evaluation Framework</a:t>
            </a:r>
          </a:p>
          <a:p>
            <a:r>
              <a:rPr lang="en-US" sz="3400" dirty="0"/>
              <a:t>   - Define metrics with domain experts (</a:t>
            </a:r>
            <a:r>
              <a:rPr lang="en-US" sz="3400" b="1" dirty="0"/>
              <a:t>precision, recall, relevance</a:t>
            </a:r>
            <a:r>
              <a:rPr lang="en-US" sz="3400" dirty="0"/>
              <a:t>).  </a:t>
            </a:r>
          </a:p>
          <a:p>
            <a:r>
              <a:rPr lang="en-US" sz="3400" dirty="0"/>
              <a:t>   - Conduct </a:t>
            </a:r>
            <a:r>
              <a:rPr lang="en-US" sz="3400" b="1" dirty="0"/>
              <a:t>human-in-the-loop evaluation</a:t>
            </a:r>
            <a:r>
              <a:rPr lang="en-US" sz="3400" dirty="0"/>
              <a:t> where staff review chatbot responses.  </a:t>
            </a:r>
          </a:p>
          <a:p>
            <a:endParaRPr lang="en-US" dirty="0"/>
          </a:p>
        </p:txBody>
      </p:sp>
    </p:spTree>
    <p:extLst>
      <p:ext uri="{BB962C8B-B14F-4D97-AF65-F5344CB8AC3E}">
        <p14:creationId xmlns:p14="http://schemas.microsoft.com/office/powerpoint/2010/main" val="19720999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FCE6A-9A96-477E-BCE6-D0BCCA39826E}"/>
              </a:ext>
            </a:extLst>
          </p:cNvPr>
          <p:cNvSpPr>
            <a:spLocks noGrp="1"/>
          </p:cNvSpPr>
          <p:nvPr>
            <p:ph type="title"/>
          </p:nvPr>
        </p:nvSpPr>
        <p:spPr>
          <a:xfrm>
            <a:off x="1141413" y="618518"/>
            <a:ext cx="9905998" cy="680893"/>
          </a:xfrm>
        </p:spPr>
        <p:txBody>
          <a:bodyPr/>
          <a:lstStyle/>
          <a:p>
            <a:r>
              <a:rPr lang="en-US" b="1" dirty="0"/>
              <a:t>RECOMMENDATION AND NEXT STEPS…..</a:t>
            </a:r>
          </a:p>
        </p:txBody>
      </p:sp>
      <p:sp>
        <p:nvSpPr>
          <p:cNvPr id="3" name="Content Placeholder 2">
            <a:extLst>
              <a:ext uri="{FF2B5EF4-FFF2-40B4-BE49-F238E27FC236}">
                <a16:creationId xmlns:a16="http://schemas.microsoft.com/office/drawing/2014/main" id="{1E0405F2-9940-40BD-9556-F4538D52E56B}"/>
              </a:ext>
            </a:extLst>
          </p:cNvPr>
          <p:cNvSpPr>
            <a:spLocks noGrp="1"/>
          </p:cNvSpPr>
          <p:nvPr>
            <p:ph idx="1"/>
          </p:nvPr>
        </p:nvSpPr>
        <p:spPr>
          <a:xfrm>
            <a:off x="1141412" y="1376413"/>
            <a:ext cx="9905999" cy="4414788"/>
          </a:xfrm>
        </p:spPr>
        <p:txBody>
          <a:bodyPr>
            <a:normAutofit fontScale="92500" lnSpcReduction="20000"/>
          </a:bodyPr>
          <a:lstStyle/>
          <a:p>
            <a:r>
              <a:rPr lang="en-US" dirty="0"/>
              <a:t>4. </a:t>
            </a:r>
            <a:r>
              <a:rPr lang="en-US" b="1" dirty="0"/>
              <a:t>User Experience &amp; Deployment  </a:t>
            </a:r>
          </a:p>
          <a:p>
            <a:r>
              <a:rPr lang="en-US" dirty="0"/>
              <a:t>   - Build a </a:t>
            </a:r>
            <a:r>
              <a:rPr lang="en-US" b="1" dirty="0"/>
              <a:t>web-based or intranet chatbot</a:t>
            </a:r>
            <a:r>
              <a:rPr lang="en-US" dirty="0"/>
              <a:t> for easy staff access.  </a:t>
            </a:r>
          </a:p>
          <a:p>
            <a:r>
              <a:rPr lang="en-US" dirty="0"/>
              <a:t>   - Integrate into the bank’s existing </a:t>
            </a:r>
            <a:r>
              <a:rPr lang="en-US" b="1" dirty="0"/>
              <a:t>CRM or core banking systems</a:t>
            </a:r>
            <a:r>
              <a:rPr lang="en-US" dirty="0"/>
              <a:t>.  </a:t>
            </a:r>
          </a:p>
          <a:p>
            <a:r>
              <a:rPr lang="en-US" dirty="0"/>
              <a:t>   - Add feedback mechanisms so staff can flag inaccurate or outdated answers.  </a:t>
            </a:r>
          </a:p>
          <a:p>
            <a:endParaRPr lang="en-US" dirty="0"/>
          </a:p>
          <a:p>
            <a:r>
              <a:rPr lang="en-US" dirty="0"/>
              <a:t>5. </a:t>
            </a:r>
            <a:r>
              <a:rPr lang="en-US" b="1" dirty="0"/>
              <a:t>Scalability &amp; Governance </a:t>
            </a:r>
          </a:p>
          <a:p>
            <a:r>
              <a:rPr lang="en-US" dirty="0"/>
              <a:t>   - Expand to cover </a:t>
            </a:r>
            <a:r>
              <a:rPr lang="en-US" b="1" dirty="0"/>
              <a:t>other policy documents</a:t>
            </a:r>
            <a:r>
              <a:rPr lang="en-US" dirty="0"/>
              <a:t> (credit manuals, HR policies, risk frameworks).  </a:t>
            </a:r>
          </a:p>
          <a:p>
            <a:r>
              <a:rPr lang="en-US" dirty="0"/>
              <a:t>   - Ensure robust </a:t>
            </a:r>
            <a:r>
              <a:rPr lang="en-US" b="1" dirty="0"/>
              <a:t>data privacy, auditability, and compliance with regulatory standards. </a:t>
            </a:r>
          </a:p>
          <a:p>
            <a:endParaRPr lang="en-US" dirty="0"/>
          </a:p>
        </p:txBody>
      </p:sp>
    </p:spTree>
    <p:extLst>
      <p:ext uri="{BB962C8B-B14F-4D97-AF65-F5344CB8AC3E}">
        <p14:creationId xmlns:p14="http://schemas.microsoft.com/office/powerpoint/2010/main" val="26279038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5CE1492-0111-48CB-9696-512EFF9662D0}"/>
              </a:ext>
            </a:extLst>
          </p:cNvPr>
          <p:cNvSpPr>
            <a:spLocks noGrp="1"/>
          </p:cNvSpPr>
          <p:nvPr>
            <p:ph type="title"/>
          </p:nvPr>
        </p:nvSpPr>
        <p:spPr>
          <a:xfrm>
            <a:off x="1141413" y="618518"/>
            <a:ext cx="9905998" cy="5339520"/>
          </a:xfrm>
        </p:spPr>
        <p:txBody>
          <a:bodyPr>
            <a:normAutofit/>
          </a:bodyPr>
          <a:lstStyle/>
          <a:p>
            <a:r>
              <a:rPr lang="en-US" sz="28700" b="1" dirty="0">
                <a:solidFill>
                  <a:schemeClr val="bg2"/>
                </a:solidFill>
              </a:rPr>
              <a:t>Q &amp; A</a:t>
            </a:r>
          </a:p>
        </p:txBody>
      </p:sp>
    </p:spTree>
    <p:extLst>
      <p:ext uri="{BB962C8B-B14F-4D97-AF65-F5344CB8AC3E}">
        <p14:creationId xmlns:p14="http://schemas.microsoft.com/office/powerpoint/2010/main" val="5464871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984F59-969C-4A81-A91A-D0874A524A6F}"/>
              </a:ext>
            </a:extLst>
          </p:cNvPr>
          <p:cNvSpPr>
            <a:spLocks noGrp="1"/>
          </p:cNvSpPr>
          <p:nvPr>
            <p:ph type="title"/>
          </p:nvPr>
        </p:nvSpPr>
        <p:spPr>
          <a:xfrm>
            <a:off x="565484" y="429293"/>
            <a:ext cx="11167712" cy="5522328"/>
          </a:xfrm>
        </p:spPr>
        <p:txBody>
          <a:bodyPr>
            <a:normAutofit fontScale="90000"/>
          </a:bodyPr>
          <a:lstStyle/>
          <a:p>
            <a:r>
              <a:rPr lang="en-US" sz="19900" b="1" dirty="0">
                <a:solidFill>
                  <a:srgbClr val="0070C0"/>
                </a:solidFill>
              </a:rPr>
              <a:t>		Thank  				You </a:t>
            </a:r>
          </a:p>
        </p:txBody>
      </p:sp>
    </p:spTree>
    <p:extLst>
      <p:ext uri="{BB962C8B-B14F-4D97-AF65-F5344CB8AC3E}">
        <p14:creationId xmlns:p14="http://schemas.microsoft.com/office/powerpoint/2010/main" val="31844813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CB470-34D7-4FDD-B9F4-C336544841B0}"/>
              </a:ext>
            </a:extLst>
          </p:cNvPr>
          <p:cNvSpPr>
            <a:spLocks noGrp="1"/>
          </p:cNvSpPr>
          <p:nvPr>
            <p:ph type="title"/>
          </p:nvPr>
        </p:nvSpPr>
        <p:spPr/>
        <p:txBody>
          <a:bodyPr/>
          <a:lstStyle/>
          <a:p>
            <a:r>
              <a:rPr lang="en-US" b="1" dirty="0"/>
              <a:t>Collaborators</a:t>
            </a:r>
          </a:p>
        </p:txBody>
      </p:sp>
      <p:sp>
        <p:nvSpPr>
          <p:cNvPr id="3" name="Content Placeholder 2">
            <a:extLst>
              <a:ext uri="{FF2B5EF4-FFF2-40B4-BE49-F238E27FC236}">
                <a16:creationId xmlns:a16="http://schemas.microsoft.com/office/drawing/2014/main" id="{68BFC070-740E-4DDA-A064-D4ECAA9CAF29}"/>
              </a:ext>
            </a:extLst>
          </p:cNvPr>
          <p:cNvSpPr>
            <a:spLocks noGrp="1"/>
          </p:cNvSpPr>
          <p:nvPr>
            <p:ph idx="4294967295"/>
          </p:nvPr>
        </p:nvSpPr>
        <p:spPr>
          <a:xfrm>
            <a:off x="2286000" y="2097088"/>
            <a:ext cx="9906000" cy="3989387"/>
          </a:xfrm>
        </p:spPr>
        <p:txBody>
          <a:bodyPr>
            <a:normAutofit fontScale="92500" lnSpcReduction="10000"/>
          </a:bodyPr>
          <a:lstStyle/>
          <a:p>
            <a:r>
              <a:rPr lang="en-US" sz="2800" i="1" dirty="0"/>
              <a:t>Agnes </a:t>
            </a:r>
            <a:r>
              <a:rPr lang="en-US" sz="2800" i="1" dirty="0" err="1"/>
              <a:t>Chomba</a:t>
            </a:r>
            <a:r>
              <a:rPr lang="en-US" sz="2800" i="1" dirty="0"/>
              <a:t> Data Scientist/ Scrum Master</a:t>
            </a:r>
          </a:p>
          <a:p>
            <a:r>
              <a:rPr lang="en-US" sz="2800" i="1" dirty="0"/>
              <a:t>Judah </a:t>
            </a:r>
            <a:r>
              <a:rPr lang="en-US" sz="2800" i="1" dirty="0" err="1"/>
              <a:t>Odida</a:t>
            </a:r>
            <a:r>
              <a:rPr lang="en-US" sz="2800" i="1" dirty="0"/>
              <a:t>- Data Scientist</a:t>
            </a:r>
          </a:p>
          <a:p>
            <a:r>
              <a:rPr lang="en-US" sz="2800" i="1" dirty="0" err="1"/>
              <a:t>Olgah</a:t>
            </a:r>
            <a:r>
              <a:rPr lang="en-US" sz="2800" i="1" dirty="0"/>
              <a:t> </a:t>
            </a:r>
            <a:r>
              <a:rPr lang="en-US" sz="2800" i="1" dirty="0" err="1"/>
              <a:t>Omollo</a:t>
            </a:r>
            <a:r>
              <a:rPr lang="en-US" sz="2800" i="1" dirty="0"/>
              <a:t> – Snr Data Scientist</a:t>
            </a:r>
          </a:p>
          <a:p>
            <a:r>
              <a:rPr lang="en-US" sz="2800" i="1" dirty="0"/>
              <a:t>Nick Mwai – Data Scientist</a:t>
            </a:r>
          </a:p>
          <a:p>
            <a:r>
              <a:rPr lang="en-US" sz="2800" i="1" dirty="0"/>
              <a:t>Derrick Malinga- Data Scientist</a:t>
            </a:r>
          </a:p>
          <a:p>
            <a:r>
              <a:rPr lang="en-US" sz="2800" i="1" dirty="0"/>
              <a:t>Lucas </a:t>
            </a:r>
            <a:r>
              <a:rPr lang="en-US" sz="2800" i="1" dirty="0" err="1"/>
              <a:t>Ominde</a:t>
            </a:r>
            <a:r>
              <a:rPr lang="en-US" sz="2800" i="1" dirty="0"/>
              <a:t> – Data Scientist</a:t>
            </a:r>
          </a:p>
          <a:p>
            <a:r>
              <a:rPr lang="en-US" sz="2800" i="1" dirty="0"/>
              <a:t>Eric </a:t>
            </a:r>
            <a:r>
              <a:rPr lang="en-US" sz="2800" i="1" dirty="0" err="1"/>
              <a:t>Okacha</a:t>
            </a:r>
            <a:r>
              <a:rPr lang="en-US" sz="2800" i="1" dirty="0"/>
              <a:t>- Data Scientist</a:t>
            </a:r>
          </a:p>
        </p:txBody>
      </p:sp>
    </p:spTree>
    <p:extLst>
      <p:ext uri="{BB962C8B-B14F-4D97-AF65-F5344CB8AC3E}">
        <p14:creationId xmlns:p14="http://schemas.microsoft.com/office/powerpoint/2010/main" val="34356837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4200E5D-CB5A-4220-BF37-03C0D308FB53}"/>
              </a:ext>
            </a:extLst>
          </p:cNvPr>
          <p:cNvSpPr>
            <a:spLocks noGrp="1"/>
          </p:cNvSpPr>
          <p:nvPr>
            <p:ph type="title"/>
          </p:nvPr>
        </p:nvSpPr>
        <p:spPr/>
        <p:txBody>
          <a:bodyPr>
            <a:normAutofit/>
          </a:bodyPr>
          <a:lstStyle/>
          <a:p>
            <a:r>
              <a:rPr lang="en-US" sz="4800" b="1" dirty="0" err="1"/>
              <a:t>FinComBot</a:t>
            </a:r>
            <a:r>
              <a:rPr lang="en-US" sz="4800" b="1" dirty="0"/>
              <a:t> Compliance Chatbot</a:t>
            </a:r>
          </a:p>
        </p:txBody>
      </p:sp>
      <p:sp>
        <p:nvSpPr>
          <p:cNvPr id="5" name="Content Placeholder 4">
            <a:extLst>
              <a:ext uri="{FF2B5EF4-FFF2-40B4-BE49-F238E27FC236}">
                <a16:creationId xmlns:a16="http://schemas.microsoft.com/office/drawing/2014/main" id="{CF713526-3475-4E4C-A4DE-D797EF503FF3}"/>
              </a:ext>
            </a:extLst>
          </p:cNvPr>
          <p:cNvSpPr>
            <a:spLocks noGrp="1"/>
          </p:cNvSpPr>
          <p:nvPr>
            <p:ph sz="half" idx="1"/>
          </p:nvPr>
        </p:nvSpPr>
        <p:spPr>
          <a:xfrm>
            <a:off x="838199" y="1825625"/>
            <a:ext cx="5723021" cy="4351338"/>
          </a:xfrm>
        </p:spPr>
        <p:txBody>
          <a:bodyPr>
            <a:normAutofit fontScale="92500" lnSpcReduction="20000"/>
          </a:bodyPr>
          <a:lstStyle/>
          <a:p>
            <a:pPr marL="0" indent="0">
              <a:buNone/>
            </a:pPr>
            <a:r>
              <a:rPr lang="en-US" sz="2800" i="1" dirty="0" err="1"/>
              <a:t>FinComBot</a:t>
            </a:r>
            <a:r>
              <a:rPr lang="en-US" sz="2800" i="1" dirty="0"/>
              <a:t> is an AI-powered compliance chatbot designed to streamline customer onboarding and strengthen regulatory compliance in financial institutions. It achieves this by providing staff with instant, policy-aligned answers to KYC and AML-related queries. The project will follow a phased implementation approach, beginning with a pilot focused on KYC and onboarding procedures.</a:t>
            </a:r>
          </a:p>
        </p:txBody>
      </p:sp>
      <p:pic>
        <p:nvPicPr>
          <p:cNvPr id="3" name="Content Placeholder 2">
            <a:extLst>
              <a:ext uri="{FF2B5EF4-FFF2-40B4-BE49-F238E27FC236}">
                <a16:creationId xmlns:a16="http://schemas.microsoft.com/office/drawing/2014/main" id="{22725A64-3A16-40C6-9588-407892643EF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7429236" y="2249488"/>
            <a:ext cx="2361141" cy="3541712"/>
          </a:xfrm>
        </p:spPr>
      </p:pic>
    </p:spTree>
    <p:extLst>
      <p:ext uri="{BB962C8B-B14F-4D97-AF65-F5344CB8AC3E}">
        <p14:creationId xmlns:p14="http://schemas.microsoft.com/office/powerpoint/2010/main" val="31987308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FDAC71-16C8-4913-B3D6-31180E132102}"/>
              </a:ext>
            </a:extLst>
          </p:cNvPr>
          <p:cNvSpPr>
            <a:spLocks noGrp="1"/>
          </p:cNvSpPr>
          <p:nvPr>
            <p:ph type="title"/>
          </p:nvPr>
        </p:nvSpPr>
        <p:spPr/>
        <p:txBody>
          <a:bodyPr/>
          <a:lstStyle/>
          <a:p>
            <a:r>
              <a:rPr lang="en-US" dirty="0"/>
              <a:t>Business Objectives</a:t>
            </a:r>
          </a:p>
        </p:txBody>
      </p:sp>
      <p:sp>
        <p:nvSpPr>
          <p:cNvPr id="3" name="Content Placeholder 2">
            <a:extLst>
              <a:ext uri="{FF2B5EF4-FFF2-40B4-BE49-F238E27FC236}">
                <a16:creationId xmlns:a16="http://schemas.microsoft.com/office/drawing/2014/main" id="{BB7C1477-8235-40F1-AEA2-1622CC313E3B}"/>
              </a:ext>
            </a:extLst>
          </p:cNvPr>
          <p:cNvSpPr>
            <a:spLocks noGrp="1"/>
          </p:cNvSpPr>
          <p:nvPr>
            <p:ph idx="1"/>
          </p:nvPr>
        </p:nvSpPr>
        <p:spPr/>
        <p:txBody>
          <a:bodyPr/>
          <a:lstStyle/>
          <a:p>
            <a:r>
              <a:rPr lang="en-US" dirty="0"/>
              <a:t>Build a chatbot the retrieves accurate compliance information from the bank`s Know your Customer(KYC), Anti Money Laundering(AML), Counter Proliferation Financing (CPF) policies and responds to staff queries</a:t>
            </a:r>
          </a:p>
          <a:p>
            <a:r>
              <a:rPr lang="en-US" dirty="0"/>
              <a:t>This aims to address several challenges in financial institutions</a:t>
            </a:r>
          </a:p>
          <a:p>
            <a:pPr lvl="2"/>
            <a:r>
              <a:rPr lang="en-US" dirty="0"/>
              <a:t>Delays in onboarding </a:t>
            </a:r>
          </a:p>
          <a:p>
            <a:pPr lvl="2"/>
            <a:r>
              <a:rPr lang="en-US" dirty="0"/>
              <a:t>Inconsistent application of compliance procedures</a:t>
            </a:r>
          </a:p>
          <a:p>
            <a:pPr lvl="2"/>
            <a:r>
              <a:rPr lang="en-US" dirty="0"/>
              <a:t>Overdependence on compliance officers for basic guidance</a:t>
            </a:r>
          </a:p>
          <a:p>
            <a:pPr lvl="2"/>
            <a:r>
              <a:rPr lang="en-US" dirty="0"/>
              <a:t>Increased risk of regulatory breaches which may lead to fines and license suspension</a:t>
            </a:r>
          </a:p>
        </p:txBody>
      </p:sp>
    </p:spTree>
    <p:extLst>
      <p:ext uri="{BB962C8B-B14F-4D97-AF65-F5344CB8AC3E}">
        <p14:creationId xmlns:p14="http://schemas.microsoft.com/office/powerpoint/2010/main" val="41690091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9AB9B-A2B9-45D2-BB72-1C59E01F317C}"/>
              </a:ext>
            </a:extLst>
          </p:cNvPr>
          <p:cNvSpPr>
            <a:spLocks noGrp="1"/>
          </p:cNvSpPr>
          <p:nvPr>
            <p:ph type="title"/>
          </p:nvPr>
        </p:nvSpPr>
        <p:spPr/>
        <p:txBody>
          <a:bodyPr/>
          <a:lstStyle/>
          <a:p>
            <a:r>
              <a:rPr lang="en-US" dirty="0"/>
              <a:t>Target Audience</a:t>
            </a:r>
          </a:p>
        </p:txBody>
      </p:sp>
      <p:sp>
        <p:nvSpPr>
          <p:cNvPr id="3" name="Content Placeholder 2">
            <a:extLst>
              <a:ext uri="{FF2B5EF4-FFF2-40B4-BE49-F238E27FC236}">
                <a16:creationId xmlns:a16="http://schemas.microsoft.com/office/drawing/2014/main" id="{E8DD8A2E-9ACE-4330-968B-ED1E806F3F65}"/>
              </a:ext>
            </a:extLst>
          </p:cNvPr>
          <p:cNvSpPr>
            <a:spLocks noGrp="1"/>
          </p:cNvSpPr>
          <p:nvPr>
            <p:ph idx="1"/>
          </p:nvPr>
        </p:nvSpPr>
        <p:spPr/>
        <p:txBody>
          <a:bodyPr/>
          <a:lstStyle/>
          <a:p>
            <a:r>
              <a:rPr lang="en-US" dirty="0"/>
              <a:t>Front office/Relationship Managers</a:t>
            </a:r>
          </a:p>
          <a:p>
            <a:r>
              <a:rPr lang="en-US" dirty="0"/>
              <a:t>Operations Staff</a:t>
            </a:r>
          </a:p>
          <a:p>
            <a:r>
              <a:rPr lang="en-US" dirty="0"/>
              <a:t>Compliance officers</a:t>
            </a:r>
          </a:p>
          <a:p>
            <a:r>
              <a:rPr lang="en-US" dirty="0"/>
              <a:t>New Staff</a:t>
            </a:r>
          </a:p>
          <a:p>
            <a:r>
              <a:rPr lang="en-US" dirty="0"/>
              <a:t>Risk and Audit teams</a:t>
            </a:r>
          </a:p>
        </p:txBody>
      </p:sp>
    </p:spTree>
    <p:extLst>
      <p:ext uri="{BB962C8B-B14F-4D97-AF65-F5344CB8AC3E}">
        <p14:creationId xmlns:p14="http://schemas.microsoft.com/office/powerpoint/2010/main" val="42041627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6B47B-41D3-4478-AD02-04CDC8DA7B77}"/>
              </a:ext>
            </a:extLst>
          </p:cNvPr>
          <p:cNvSpPr>
            <a:spLocks noGrp="1"/>
          </p:cNvSpPr>
          <p:nvPr>
            <p:ph type="title"/>
          </p:nvPr>
        </p:nvSpPr>
        <p:spPr/>
        <p:txBody>
          <a:bodyPr/>
          <a:lstStyle/>
          <a:p>
            <a:r>
              <a:rPr lang="en-US" dirty="0"/>
              <a:t>Data Understanding</a:t>
            </a:r>
          </a:p>
        </p:txBody>
      </p:sp>
      <p:sp>
        <p:nvSpPr>
          <p:cNvPr id="3" name="Content Placeholder 2">
            <a:extLst>
              <a:ext uri="{FF2B5EF4-FFF2-40B4-BE49-F238E27FC236}">
                <a16:creationId xmlns:a16="http://schemas.microsoft.com/office/drawing/2014/main" id="{9514270E-2AE0-4FD8-8E86-AD842ED49A5C}"/>
              </a:ext>
            </a:extLst>
          </p:cNvPr>
          <p:cNvSpPr>
            <a:spLocks noGrp="1"/>
          </p:cNvSpPr>
          <p:nvPr>
            <p:ph idx="1"/>
          </p:nvPr>
        </p:nvSpPr>
        <p:spPr/>
        <p:txBody>
          <a:bodyPr>
            <a:normAutofit fontScale="92500" lnSpcReduction="20000"/>
          </a:bodyPr>
          <a:lstStyle/>
          <a:p>
            <a:r>
              <a:rPr lang="en-US" dirty="0"/>
              <a:t>Our data source is an Internal Compliance policy, its stored in Word (.docx) format.</a:t>
            </a:r>
          </a:p>
          <a:p>
            <a:r>
              <a:rPr lang="en-US" dirty="0"/>
              <a:t>It contains :</a:t>
            </a:r>
          </a:p>
          <a:p>
            <a:r>
              <a:rPr lang="en-US" dirty="0"/>
              <a:t>KYC </a:t>
            </a:r>
            <a:r>
              <a:rPr lang="en-US" err="1"/>
              <a:t>procedures</a:t>
            </a:r>
            <a:r>
              <a:rPr lang="en-US"/>
              <a:t>, AML </a:t>
            </a:r>
            <a:r>
              <a:rPr lang="en-US" dirty="0"/>
              <a:t>red flags ,Risk Rating </a:t>
            </a:r>
            <a:r>
              <a:rPr lang="en-US" dirty="0" err="1"/>
              <a:t>Methodology,regulatory</a:t>
            </a:r>
            <a:r>
              <a:rPr lang="en-US" dirty="0"/>
              <a:t> guidelines( FATF,CBK,CMA)</a:t>
            </a:r>
          </a:p>
          <a:p>
            <a:endParaRPr lang="en-US" dirty="0"/>
          </a:p>
          <a:p>
            <a:r>
              <a:rPr lang="en-US" dirty="0"/>
              <a:t>Data Characteristics; Unstructured text(</a:t>
            </a:r>
            <a:r>
              <a:rPr lang="en-US" dirty="0" err="1"/>
              <a:t>paragraphs,checklists</a:t>
            </a:r>
            <a:r>
              <a:rPr lang="en-US" dirty="0"/>
              <a:t>) Multiple sections (</a:t>
            </a:r>
            <a:r>
              <a:rPr lang="en-US" dirty="0" err="1"/>
              <a:t>policies,procedures,workflows</a:t>
            </a:r>
            <a:r>
              <a:rPr lang="en-US" dirty="0"/>
              <a:t>)</a:t>
            </a:r>
          </a:p>
          <a:p>
            <a:r>
              <a:rPr lang="en-US" dirty="0"/>
              <a:t>The data will undergo preprocessing before AI ingestion</a:t>
            </a:r>
          </a:p>
        </p:txBody>
      </p:sp>
    </p:spTree>
    <p:extLst>
      <p:ext uri="{BB962C8B-B14F-4D97-AF65-F5344CB8AC3E}">
        <p14:creationId xmlns:p14="http://schemas.microsoft.com/office/powerpoint/2010/main" val="42820499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122E7B-2BED-4612-836B-DCDEBB096866}"/>
              </a:ext>
            </a:extLst>
          </p:cNvPr>
          <p:cNvSpPr>
            <a:spLocks noGrp="1"/>
          </p:cNvSpPr>
          <p:nvPr>
            <p:ph type="title"/>
          </p:nvPr>
        </p:nvSpPr>
        <p:spPr>
          <a:xfrm>
            <a:off x="1143001" y="196225"/>
            <a:ext cx="9905998" cy="1478570"/>
          </a:xfrm>
        </p:spPr>
        <p:txBody>
          <a:bodyPr/>
          <a:lstStyle/>
          <a:p>
            <a:r>
              <a:rPr lang="en-US" dirty="0"/>
              <a:t>Data Preprocessing</a:t>
            </a:r>
          </a:p>
        </p:txBody>
      </p:sp>
      <p:sp>
        <p:nvSpPr>
          <p:cNvPr id="3" name="Content Placeholder 2">
            <a:extLst>
              <a:ext uri="{FF2B5EF4-FFF2-40B4-BE49-F238E27FC236}">
                <a16:creationId xmlns:a16="http://schemas.microsoft.com/office/drawing/2014/main" id="{3B6AB4B3-4598-4CAC-A3D6-21CAF3629DB2}"/>
              </a:ext>
            </a:extLst>
          </p:cNvPr>
          <p:cNvSpPr>
            <a:spLocks noGrp="1"/>
          </p:cNvSpPr>
          <p:nvPr>
            <p:ph idx="1"/>
          </p:nvPr>
        </p:nvSpPr>
        <p:spPr>
          <a:xfrm>
            <a:off x="885524" y="1674795"/>
            <a:ext cx="10468276" cy="4373077"/>
          </a:xfrm>
        </p:spPr>
        <p:txBody>
          <a:bodyPr>
            <a:normAutofit/>
          </a:bodyPr>
          <a:lstStyle/>
          <a:p>
            <a:r>
              <a:rPr lang="en-US" dirty="0"/>
              <a:t>The Project utilized Python libraries to pre process the data before Ai ingestions</a:t>
            </a:r>
          </a:p>
          <a:p>
            <a:r>
              <a:rPr lang="en-US" dirty="0"/>
              <a:t>This Libraries are </a:t>
            </a:r>
            <a:r>
              <a:rPr lang="en-US" dirty="0" err="1"/>
              <a:t>pandas,numpy.docx,pickle</a:t>
            </a:r>
            <a:r>
              <a:rPr lang="en-US" dirty="0"/>
              <a:t> ,</a:t>
            </a:r>
            <a:r>
              <a:rPr lang="en-US" dirty="0" err="1"/>
              <a:t>matplotlib,unicodedata,textwrapper</a:t>
            </a:r>
            <a:endParaRPr lang="en-US" dirty="0"/>
          </a:p>
          <a:p>
            <a:r>
              <a:rPr lang="en-US" dirty="0"/>
              <a:t>Preprocessing involved</a:t>
            </a:r>
          </a:p>
          <a:p>
            <a:pPr lvl="1"/>
            <a:r>
              <a:rPr lang="en-US" dirty="0"/>
              <a:t>Cleaning and structuring the document</a:t>
            </a:r>
          </a:p>
          <a:p>
            <a:pPr lvl="1"/>
            <a:r>
              <a:rPr lang="en-US" dirty="0"/>
              <a:t>Remove unwanted characters</a:t>
            </a:r>
          </a:p>
          <a:p>
            <a:pPr lvl="1"/>
            <a:r>
              <a:rPr lang="en-US" dirty="0"/>
              <a:t>Standardizing text formats</a:t>
            </a:r>
          </a:p>
          <a:p>
            <a:pPr lvl="1"/>
            <a:r>
              <a:rPr lang="en-US" dirty="0"/>
              <a:t>Tokenizing </a:t>
            </a:r>
            <a:r>
              <a:rPr lang="en-US" dirty="0" err="1"/>
              <a:t>conten</a:t>
            </a:r>
            <a:endParaRPr lang="en-US" dirty="0"/>
          </a:p>
          <a:p>
            <a:pPr lvl="1"/>
            <a:endParaRPr lang="en-US" dirty="0"/>
          </a:p>
          <a:p>
            <a:pPr marL="457200" lvl="1" indent="0">
              <a:buNone/>
            </a:pPr>
            <a:r>
              <a:rPr lang="en-US" dirty="0"/>
              <a:t>This ensures that the data is </a:t>
            </a:r>
            <a:r>
              <a:rPr lang="en-US" dirty="0" err="1"/>
              <a:t>consistent,organized</a:t>
            </a:r>
            <a:r>
              <a:rPr lang="en-US" dirty="0"/>
              <a:t> and ready for downstream processing</a:t>
            </a:r>
          </a:p>
          <a:p>
            <a:pPr lvl="1"/>
            <a:endParaRPr lang="en-US" dirty="0"/>
          </a:p>
        </p:txBody>
      </p:sp>
    </p:spTree>
    <p:extLst>
      <p:ext uri="{BB962C8B-B14F-4D97-AF65-F5344CB8AC3E}">
        <p14:creationId xmlns:p14="http://schemas.microsoft.com/office/powerpoint/2010/main" val="43665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22A7C8-4205-427C-B43A-08E950F5D0F7}"/>
              </a:ext>
            </a:extLst>
          </p:cNvPr>
          <p:cNvSpPr>
            <a:spLocks noGrp="1"/>
          </p:cNvSpPr>
          <p:nvPr>
            <p:ph type="title"/>
          </p:nvPr>
        </p:nvSpPr>
        <p:spPr/>
        <p:txBody>
          <a:bodyPr>
            <a:normAutofit/>
          </a:bodyPr>
          <a:lstStyle/>
          <a:p>
            <a:r>
              <a:rPr lang="en-US" sz="5400" b="1" dirty="0"/>
              <a:t>Explatory Data Analysis</a:t>
            </a:r>
          </a:p>
        </p:txBody>
      </p:sp>
      <p:pic>
        <p:nvPicPr>
          <p:cNvPr id="5" name="Content Placeholder 4">
            <a:extLst>
              <a:ext uri="{FF2B5EF4-FFF2-40B4-BE49-F238E27FC236}">
                <a16:creationId xmlns:a16="http://schemas.microsoft.com/office/drawing/2014/main" id="{E797A561-4243-4F57-88EF-4D33862C431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42573" y="1879644"/>
            <a:ext cx="6590476" cy="4050793"/>
          </a:xfrm>
        </p:spPr>
      </p:pic>
      <p:sp>
        <p:nvSpPr>
          <p:cNvPr id="6" name="TextBox 5">
            <a:extLst>
              <a:ext uri="{FF2B5EF4-FFF2-40B4-BE49-F238E27FC236}">
                <a16:creationId xmlns:a16="http://schemas.microsoft.com/office/drawing/2014/main" id="{65D60AA2-E675-47C7-BF28-BD74BE5AFA23}"/>
              </a:ext>
            </a:extLst>
          </p:cNvPr>
          <p:cNvSpPr txBox="1"/>
          <p:nvPr/>
        </p:nvSpPr>
        <p:spPr>
          <a:xfrm>
            <a:off x="7363326" y="2133600"/>
            <a:ext cx="4828674" cy="5632311"/>
          </a:xfrm>
          <a:prstGeom prst="rect">
            <a:avLst/>
          </a:prstGeom>
          <a:noFill/>
        </p:spPr>
        <p:txBody>
          <a:bodyPr wrap="square" rtlCol="0">
            <a:spAutoFit/>
          </a:bodyPr>
          <a:lstStyle/>
          <a:p>
            <a:r>
              <a:rPr lang="en-US" dirty="0"/>
              <a:t>We visualized  our document size before and after cleaning.</a:t>
            </a:r>
          </a:p>
          <a:p>
            <a:endParaRPr lang="en-US" dirty="0"/>
          </a:p>
          <a:p>
            <a:r>
              <a:rPr lang="en-US" dirty="0"/>
              <a:t>The difference is insignificant, meaning our data sources was clean.</a:t>
            </a:r>
          </a:p>
          <a:p>
            <a:endParaRPr lang="en-US" dirty="0"/>
          </a:p>
          <a:p>
            <a:endParaRPr lang="en-US" dirty="0"/>
          </a:p>
          <a:p>
            <a:r>
              <a:rPr lang="en-US" dirty="0"/>
              <a:t>Our Metrics are Characters and Words</a:t>
            </a:r>
          </a:p>
          <a:p>
            <a:r>
              <a:rPr lang="en-US" dirty="0"/>
              <a:t>Metric       |   Original |    Cleaned- ----Characters   |     165696 |     167563</a:t>
            </a:r>
          </a:p>
          <a:p>
            <a:r>
              <a:rPr lang="en-US" dirty="0"/>
              <a:t>Words        |      26098 |      26098</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p:txBody>
      </p:sp>
    </p:spTree>
    <p:extLst>
      <p:ext uri="{BB962C8B-B14F-4D97-AF65-F5344CB8AC3E}">
        <p14:creationId xmlns:p14="http://schemas.microsoft.com/office/powerpoint/2010/main" val="34259272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18741-CDB9-49C7-A46D-6A77E3E02CE6}"/>
              </a:ext>
            </a:extLst>
          </p:cNvPr>
          <p:cNvSpPr>
            <a:spLocks noGrp="1"/>
          </p:cNvSpPr>
          <p:nvPr>
            <p:ph type="title"/>
          </p:nvPr>
        </p:nvSpPr>
        <p:spPr/>
        <p:txBody>
          <a:bodyPr>
            <a:normAutofit fontScale="90000"/>
          </a:bodyPr>
          <a:lstStyle/>
          <a:p>
            <a:r>
              <a:rPr lang="en-US" sz="5400" b="1" dirty="0"/>
              <a:t>Splitting Text into Chunks Visualization-Histogram</a:t>
            </a:r>
          </a:p>
        </p:txBody>
      </p:sp>
      <p:pic>
        <p:nvPicPr>
          <p:cNvPr id="5" name="Content Placeholder 4">
            <a:extLst>
              <a:ext uri="{FF2B5EF4-FFF2-40B4-BE49-F238E27FC236}">
                <a16:creationId xmlns:a16="http://schemas.microsoft.com/office/drawing/2014/main" id="{F66F4E44-10CF-40E9-B5F4-2165D261978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93781" y="1854924"/>
            <a:ext cx="5971187" cy="4637951"/>
          </a:xfrm>
        </p:spPr>
      </p:pic>
      <p:sp>
        <p:nvSpPr>
          <p:cNvPr id="6" name="TextBox 5">
            <a:extLst>
              <a:ext uri="{FF2B5EF4-FFF2-40B4-BE49-F238E27FC236}">
                <a16:creationId xmlns:a16="http://schemas.microsoft.com/office/drawing/2014/main" id="{0EF549C7-FBBD-4323-AC09-15A14B8DA847}"/>
              </a:ext>
            </a:extLst>
          </p:cNvPr>
          <p:cNvSpPr txBox="1"/>
          <p:nvPr/>
        </p:nvSpPr>
        <p:spPr>
          <a:xfrm>
            <a:off x="6464969" y="2261937"/>
            <a:ext cx="5727032" cy="4524315"/>
          </a:xfrm>
          <a:prstGeom prst="rect">
            <a:avLst/>
          </a:prstGeom>
          <a:noFill/>
        </p:spPr>
        <p:txBody>
          <a:bodyPr wrap="square" rtlCol="0">
            <a:spAutoFit/>
          </a:bodyPr>
          <a:lstStyle/>
          <a:p>
            <a:r>
              <a:rPr lang="en-US" sz="2400" dirty="0"/>
              <a:t>-The chunk size distribution is centered around ~500 words, which aligns well with our target for embeddings.</a:t>
            </a:r>
          </a:p>
          <a:p>
            <a:endParaRPr lang="en-US" sz="2400" dirty="0"/>
          </a:p>
          <a:p>
            <a:r>
              <a:rPr lang="en-US" sz="2400" dirty="0"/>
              <a:t>-This indicates a mostly consistent chunking strategy. However, the histogram reveals a tail of smaller chunks (&lt;200 words) and some oversized chunks (&gt;800 words). </a:t>
            </a:r>
          </a:p>
          <a:p>
            <a:r>
              <a:rPr lang="en-US" sz="2400" dirty="0"/>
              <a:t>-These could impact efficiency: small chunks may not carry enough semantic content, while large ones risk exceeding model context limits.</a:t>
            </a:r>
          </a:p>
        </p:txBody>
      </p:sp>
    </p:spTree>
    <p:extLst>
      <p:ext uri="{BB962C8B-B14F-4D97-AF65-F5344CB8AC3E}">
        <p14:creationId xmlns:p14="http://schemas.microsoft.com/office/powerpoint/2010/main" val="196630756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489</TotalTime>
  <Words>988</Words>
  <Application>Microsoft Office PowerPoint</Application>
  <PresentationFormat>Widescreen</PresentationFormat>
  <Paragraphs>108</Paragraphs>
  <Slides>18</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Tw Cen MT</vt:lpstr>
      <vt:lpstr>Circuit</vt:lpstr>
      <vt:lpstr>FinComBot AI Chatbot</vt:lpstr>
      <vt:lpstr>Collaborators</vt:lpstr>
      <vt:lpstr>FinComBot Compliance Chatbot</vt:lpstr>
      <vt:lpstr>Business Objectives</vt:lpstr>
      <vt:lpstr>Target Audience</vt:lpstr>
      <vt:lpstr>Data Understanding</vt:lpstr>
      <vt:lpstr>Data Preprocessing</vt:lpstr>
      <vt:lpstr>Explatory Data Analysis</vt:lpstr>
      <vt:lpstr>Splitting Text into Chunks Visualization-Histogram</vt:lpstr>
      <vt:lpstr>Handling Outliers in chunk sizes</vt:lpstr>
      <vt:lpstr>Vectorization</vt:lpstr>
      <vt:lpstr>Vectorization cont`d…</vt:lpstr>
      <vt:lpstr>    Model Evaluation</vt:lpstr>
      <vt:lpstr>  Project Deployment</vt:lpstr>
      <vt:lpstr>Recommendations  And next steps</vt:lpstr>
      <vt:lpstr>RECOMMENDATION AND NEXT STEPS…..</vt:lpstr>
      <vt:lpstr>Q &amp; A</vt:lpstr>
      <vt:lpstr>  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FinComBot AI Chatbot</dc:title>
  <dc:creator>Eric</dc:creator>
  <cp:lastModifiedBy>Eric</cp:lastModifiedBy>
  <cp:revision>27</cp:revision>
  <dcterms:created xsi:type="dcterms:W3CDTF">2025-09-24T02:50:28Z</dcterms:created>
  <dcterms:modified xsi:type="dcterms:W3CDTF">2025-09-26T17:26:58Z</dcterms:modified>
</cp:coreProperties>
</file>