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7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4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8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622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2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2278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36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01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7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6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7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7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7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6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4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1808480"/>
            <a:ext cx="4873965" cy="2242356"/>
          </a:xfrm>
        </p:spPr>
        <p:txBody>
          <a:bodyPr/>
          <a:lstStyle/>
          <a:p>
            <a:r>
              <a:rPr dirty="0"/>
              <a:t>Telecom Churn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3918925" cy="1096899"/>
          </a:xfrm>
        </p:spPr>
        <p:txBody>
          <a:bodyPr/>
          <a:lstStyle/>
          <a:p>
            <a:r>
              <a:rPr dirty="0"/>
              <a:t>Prepared by</a:t>
            </a:r>
            <a:r>
              <a:rPr dirty="0" smtClean="0"/>
              <a:t>:</a:t>
            </a:r>
            <a:endParaRPr lang="en-GB" dirty="0" smtClean="0"/>
          </a:p>
          <a:p>
            <a:r>
              <a:rPr dirty="0" smtClean="0"/>
              <a:t> Judah</a:t>
            </a:r>
            <a:r>
              <a:rPr lang="en-GB" dirty="0" smtClean="0"/>
              <a:t> Odida</a:t>
            </a:r>
            <a:r>
              <a:rPr dirty="0" smtClean="0"/>
              <a:t> </a:t>
            </a:r>
            <a:r>
              <a:rPr dirty="0"/>
              <a:t>| Date: </a:t>
            </a:r>
            <a:r>
              <a:rPr lang="en-GB" dirty="0" smtClean="0"/>
              <a:t>JULY </a:t>
            </a:r>
            <a:r>
              <a:rPr dirty="0" smtClean="0"/>
              <a:t>2025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Random </a:t>
            </a:r>
            <a:r>
              <a:rPr dirty="0"/>
              <a:t>Forest deployed as the best model</a:t>
            </a:r>
          </a:p>
          <a:p>
            <a:r>
              <a:rPr dirty="0" smtClean="0"/>
              <a:t>Enables </a:t>
            </a:r>
            <a:r>
              <a:rPr dirty="0"/>
              <a:t>data-driven retention campaigns</a:t>
            </a:r>
          </a:p>
          <a:p>
            <a:r>
              <a:rPr dirty="0" smtClean="0"/>
              <a:t>Future </a:t>
            </a:r>
            <a:r>
              <a:rPr dirty="0"/>
              <a:t>Enhancements: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dirty="0" smtClean="0"/>
              <a:t>   </a:t>
            </a:r>
            <a:r>
              <a:rPr dirty="0"/>
              <a:t>- Deploy prediction dashboard</a:t>
            </a:r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dirty="0" smtClean="0"/>
              <a:t>  </a:t>
            </a:r>
            <a:r>
              <a:rPr dirty="0"/>
              <a:t>- Continuous model monitoring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Actions &amp;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02080"/>
            <a:ext cx="6858001" cy="46392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b="1" dirty="0"/>
              <a:t>Recommended Business Actions:</a:t>
            </a:r>
          </a:p>
          <a:p>
            <a:pPr lvl="1"/>
            <a:r>
              <a:rPr dirty="0" smtClean="0"/>
              <a:t>Proactively </a:t>
            </a:r>
            <a:r>
              <a:rPr dirty="0"/>
              <a:t>monitor high-risk customers (high service calls).</a:t>
            </a:r>
          </a:p>
          <a:p>
            <a:pPr lvl="1"/>
            <a:r>
              <a:rPr dirty="0" smtClean="0"/>
              <a:t> </a:t>
            </a:r>
            <a:r>
              <a:rPr dirty="0"/>
              <a:t>Offer loyalty incentives to customers with international plans.</a:t>
            </a:r>
          </a:p>
          <a:p>
            <a:pPr lvl="1"/>
            <a:r>
              <a:rPr lang="en-GB" dirty="0"/>
              <a:t> </a:t>
            </a:r>
            <a:r>
              <a:rPr dirty="0" smtClean="0"/>
              <a:t>Review </a:t>
            </a:r>
            <a:r>
              <a:rPr dirty="0"/>
              <a:t>international plan pricing and customer experience.</a:t>
            </a:r>
          </a:p>
          <a:p>
            <a:pPr lvl="1"/>
            <a:r>
              <a:rPr lang="en-GB" dirty="0"/>
              <a:t> </a:t>
            </a:r>
            <a:r>
              <a:rPr dirty="0" smtClean="0"/>
              <a:t>Create </a:t>
            </a:r>
            <a:r>
              <a:rPr dirty="0"/>
              <a:t>retention campaigns for customers with high usage patterns.</a:t>
            </a:r>
          </a:p>
          <a:p>
            <a:pPr lvl="1"/>
            <a:r>
              <a:rPr lang="en-GB" dirty="0"/>
              <a:t> </a:t>
            </a:r>
            <a:r>
              <a:rPr dirty="0" smtClean="0"/>
              <a:t>Train </a:t>
            </a:r>
            <a:r>
              <a:rPr dirty="0"/>
              <a:t>customer support teams to resolve issues effectively</a:t>
            </a:r>
            <a:r>
              <a:rPr dirty="0" smtClean="0"/>
              <a:t>.</a:t>
            </a:r>
          </a:p>
          <a:p>
            <a:pPr marL="0" indent="0">
              <a:buNone/>
            </a:pPr>
            <a:r>
              <a:rPr dirty="0" smtClean="0"/>
              <a:t/>
            </a:r>
            <a:br>
              <a:rPr dirty="0" smtClean="0"/>
            </a:br>
            <a:r>
              <a:rPr b="1" dirty="0" smtClean="0"/>
              <a:t>Key KPIs to Track:</a:t>
            </a:r>
          </a:p>
          <a:p>
            <a:pPr lvl="1"/>
            <a:r>
              <a:rPr dirty="0" smtClean="0"/>
              <a:t>Monthly </a:t>
            </a:r>
            <a:r>
              <a:rPr dirty="0"/>
              <a:t>Churn Rate </a:t>
            </a:r>
          </a:p>
          <a:p>
            <a:pPr lvl="1"/>
            <a:r>
              <a:rPr dirty="0" smtClean="0"/>
              <a:t>Retention </a:t>
            </a:r>
            <a:r>
              <a:rPr dirty="0"/>
              <a:t>Rate after Intervention </a:t>
            </a:r>
          </a:p>
          <a:p>
            <a:pPr lvl="1"/>
            <a:r>
              <a:rPr dirty="0" smtClean="0"/>
              <a:t>Customer </a:t>
            </a:r>
            <a:r>
              <a:rPr dirty="0"/>
              <a:t>Satisfaction Score (CSAT)</a:t>
            </a:r>
          </a:p>
          <a:p>
            <a:pPr lvl="1"/>
            <a:r>
              <a:rPr dirty="0" smtClean="0"/>
              <a:t>Average </a:t>
            </a:r>
            <a:r>
              <a:rPr dirty="0"/>
              <a:t>Resolution Time for Complaints</a:t>
            </a:r>
          </a:p>
          <a:p>
            <a:pPr lvl="1"/>
            <a:r>
              <a:rPr dirty="0" smtClean="0"/>
              <a:t>Cost </a:t>
            </a:r>
            <a:r>
              <a:rPr dirty="0"/>
              <a:t>of Retention per Customer</a:t>
            </a:r>
          </a:p>
        </p:txBody>
      </p:sp>
    </p:spTree>
    <p:extLst>
      <p:ext uri="{BB962C8B-B14F-4D97-AF65-F5344CB8AC3E}">
        <p14:creationId xmlns:p14="http://schemas.microsoft.com/office/powerpoint/2010/main" val="408487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Customer </a:t>
            </a:r>
            <a:r>
              <a:rPr dirty="0"/>
              <a:t>churn impacts revenue &amp; </a:t>
            </a:r>
            <a:r>
              <a:rPr dirty="0" smtClean="0"/>
              <a:t>profitability</a:t>
            </a:r>
            <a:r>
              <a:rPr lang="en-GB" dirty="0" smtClean="0"/>
              <a:t>.</a:t>
            </a:r>
            <a:endParaRPr dirty="0"/>
          </a:p>
          <a:p>
            <a:r>
              <a:rPr dirty="0" smtClean="0"/>
              <a:t>Acquiring </a:t>
            </a:r>
            <a:r>
              <a:rPr dirty="0"/>
              <a:t>new customers costs 5x more than retaining existing </a:t>
            </a:r>
            <a:r>
              <a:rPr dirty="0" smtClean="0"/>
              <a:t>ones</a:t>
            </a:r>
            <a:r>
              <a:rPr lang="en-GB" dirty="0" smtClean="0"/>
              <a:t>.</a:t>
            </a:r>
            <a:endParaRPr dirty="0"/>
          </a:p>
          <a:p>
            <a:r>
              <a:rPr dirty="0" smtClean="0"/>
              <a:t>Current </a:t>
            </a:r>
            <a:r>
              <a:rPr dirty="0"/>
              <a:t>challenge: High churn without clear </a:t>
            </a:r>
            <a:r>
              <a:rPr dirty="0" smtClean="0"/>
              <a:t>drivers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769360"/>
            <a:ext cx="7183121" cy="2418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Predict customers likely to churn</a:t>
            </a:r>
          </a:p>
          <a:p>
            <a:pPr marL="0" indent="0">
              <a:buNone/>
            </a:pPr>
            <a:r>
              <a:rPr dirty="0"/>
              <a:t>• Identify top factors influencing churn</a:t>
            </a:r>
          </a:p>
          <a:p>
            <a:pPr marL="0" indent="0">
              <a:buNone/>
            </a:pPr>
            <a:r>
              <a:rPr dirty="0"/>
              <a:t>• Enable proactive retention strategies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Dataset: </a:t>
            </a:r>
            <a:r>
              <a:rPr dirty="0" err="1"/>
              <a:t>SyriaTel</a:t>
            </a:r>
            <a:r>
              <a:rPr dirty="0"/>
              <a:t> (3,333 customers)</a:t>
            </a:r>
          </a:p>
          <a:p>
            <a:pPr marL="0" indent="0">
              <a:buNone/>
            </a:pPr>
            <a:r>
              <a:rPr dirty="0"/>
              <a:t>• Features: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dirty="0" smtClean="0"/>
              <a:t>  </a:t>
            </a:r>
            <a:r>
              <a:rPr dirty="0"/>
              <a:t>- Numeric: Call durations, charges, service calls</a:t>
            </a:r>
          </a:p>
          <a:p>
            <a:pPr marL="0" indent="0">
              <a:buNone/>
            </a:pPr>
            <a:r>
              <a:rPr lang="en-GB" dirty="0" smtClean="0"/>
              <a:t>  </a:t>
            </a:r>
            <a:r>
              <a:rPr dirty="0" smtClean="0"/>
              <a:t> </a:t>
            </a:r>
            <a:r>
              <a:rPr dirty="0"/>
              <a:t>- Categorical: State, Area code, </a:t>
            </a:r>
            <a:r>
              <a:rPr dirty="0" smtClean="0"/>
              <a:t>Plans</a:t>
            </a:r>
            <a:endParaRPr lang="en-GB" dirty="0" smtClean="0"/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/>
              <a:t>Target: Churn (Yes/No)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100976"/>
            <a:ext cx="5669280" cy="246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Churn Rate: 14.5% (imbalanced data)</a:t>
            </a:r>
          </a:p>
          <a:p>
            <a:pPr marL="0" indent="0">
              <a:buNone/>
            </a:pPr>
            <a:r>
              <a:rPr dirty="0"/>
              <a:t>• Customers with International Plan churn more</a:t>
            </a:r>
          </a:p>
          <a:p>
            <a:pPr marL="0" indent="0">
              <a:buNone/>
            </a:pPr>
            <a:r>
              <a:rPr dirty="0"/>
              <a:t>• More service calls = higher churn risk</a:t>
            </a:r>
          </a:p>
          <a:p>
            <a:pPr marL="0" indent="0">
              <a:buNone/>
            </a:pPr>
            <a:r>
              <a:rPr dirty="0"/>
              <a:t>• Heavy imbalance in area code distribution (415 dominates)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3 </a:t>
            </a:r>
            <a:r>
              <a:rPr dirty="0"/>
              <a:t>Models Tested: Logistic Regression, Decision Tree, Random Forest</a:t>
            </a:r>
          </a:p>
          <a:p>
            <a:r>
              <a:rPr dirty="0" smtClean="0"/>
              <a:t>Addressed </a:t>
            </a:r>
            <a:r>
              <a:rPr dirty="0"/>
              <a:t>imbalance using SMOTE</a:t>
            </a:r>
          </a:p>
          <a:p>
            <a:r>
              <a:rPr dirty="0" smtClean="0"/>
              <a:t>Evaluated </a:t>
            </a:r>
            <a:r>
              <a:rPr dirty="0"/>
              <a:t>on Accuracy, Recall, AUC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660641" cy="3880773"/>
          </a:xfrm>
        </p:spPr>
        <p:txBody>
          <a:bodyPr/>
          <a:lstStyle/>
          <a:p>
            <a:r>
              <a:rPr dirty="0"/>
              <a:t>Logistic Regression: Accuracy=0.88, Recall=0.32, ROC-AUC=0.79</a:t>
            </a:r>
          </a:p>
          <a:p>
            <a:r>
              <a:rPr dirty="0"/>
              <a:t>Decision Tree: Accuracy=0.90, Recall=0.64, ROC-AUC=0.82</a:t>
            </a:r>
          </a:p>
          <a:p>
            <a:r>
              <a:rPr dirty="0"/>
              <a:t>Random Forest: Accuracy=0.93, Recall=0.64, ROC-AUC=0.88</a:t>
            </a:r>
          </a:p>
          <a:p>
            <a:r>
              <a:rPr dirty="0" smtClean="0"/>
              <a:t>Winner</a:t>
            </a:r>
            <a:r>
              <a:rPr dirty="0"/>
              <a:t>: Random Forest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18" y="3846802"/>
            <a:ext cx="6654802" cy="2696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Churn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Customer </a:t>
            </a:r>
            <a:r>
              <a:rPr dirty="0"/>
              <a:t>Service Calls (High dissatisfaction)</a:t>
            </a:r>
          </a:p>
          <a:p>
            <a:r>
              <a:rPr dirty="0" smtClean="0"/>
              <a:t>International </a:t>
            </a:r>
            <a:r>
              <a:rPr dirty="0"/>
              <a:t>Plan</a:t>
            </a:r>
          </a:p>
          <a:p>
            <a:r>
              <a:rPr dirty="0" smtClean="0"/>
              <a:t>Daytime </a:t>
            </a:r>
            <a:r>
              <a:rPr dirty="0"/>
              <a:t>Minutes</a:t>
            </a:r>
          </a:p>
          <a:p>
            <a:r>
              <a:rPr dirty="0" smtClean="0"/>
              <a:t>State </a:t>
            </a:r>
            <a:r>
              <a:rPr dirty="0"/>
              <a:t>&amp; Area Code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3688080"/>
            <a:ext cx="6347713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Proactively </a:t>
            </a:r>
            <a:r>
              <a:rPr dirty="0"/>
              <a:t>reach out to customers with frequent service calls</a:t>
            </a:r>
          </a:p>
          <a:p>
            <a:r>
              <a:rPr dirty="0" smtClean="0"/>
              <a:t>Review </a:t>
            </a:r>
            <a:r>
              <a:rPr dirty="0"/>
              <a:t>International Plan pricing &amp; support</a:t>
            </a:r>
          </a:p>
          <a:p>
            <a:r>
              <a:rPr dirty="0" smtClean="0"/>
              <a:t>Implement </a:t>
            </a:r>
            <a:r>
              <a:rPr dirty="0"/>
              <a:t>loyalty offers for high-usage customers</a:t>
            </a:r>
          </a:p>
          <a:p>
            <a:r>
              <a:rPr dirty="0" smtClean="0"/>
              <a:t>Regional </a:t>
            </a:r>
            <a:r>
              <a:rPr dirty="0"/>
              <a:t>strategies for area code 415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359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Telecom Churn Prediction</vt:lpstr>
      <vt:lpstr>Business Problem</vt:lpstr>
      <vt:lpstr>Project Goal</vt:lpstr>
      <vt:lpstr>Data Overview</vt:lpstr>
      <vt:lpstr>Key Insights from EDA</vt:lpstr>
      <vt:lpstr>Modeling Approach</vt:lpstr>
      <vt:lpstr>Model Comparison</vt:lpstr>
      <vt:lpstr>Top Churn Drivers</vt:lpstr>
      <vt:lpstr>Business Recommendations</vt:lpstr>
      <vt:lpstr>Conclusion &amp; Next Steps</vt:lpstr>
      <vt:lpstr>Business Actions &amp; KPIs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Churn Prediction</dc:title>
  <dc:subject/>
  <dc:creator>User</dc:creator>
  <cp:keywords/>
  <dc:description>generated using python-pptx</dc:description>
  <cp:lastModifiedBy>Judah Odida [Compliance]</cp:lastModifiedBy>
  <cp:revision>6</cp:revision>
  <dcterms:created xsi:type="dcterms:W3CDTF">2013-01-27T09:14:16Z</dcterms:created>
  <dcterms:modified xsi:type="dcterms:W3CDTF">2025-07-21T20:59:47Z</dcterms:modified>
  <cp:category/>
</cp:coreProperties>
</file>