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7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4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>
            <a:off x="4260123" y="0"/>
            <a:ext cx="4883877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V="1">
            <a:off x="0" y="5487938"/>
            <a:ext cx="1375272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8299953" y="6065763"/>
            <a:ext cx="295169" cy="46506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椭圆 20"/>
          <p:cNvSpPr/>
          <p:nvPr userDrawn="1">
            <p:custDataLst>
              <p:tags r:id="rId5"/>
            </p:custDataLst>
          </p:nvPr>
        </p:nvSpPr>
        <p:spPr>
          <a:xfrm>
            <a:off x="4974749" y="1702879"/>
            <a:ext cx="3502513" cy="3502508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7441994" y="3875475"/>
            <a:ext cx="1107073" cy="11070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椭圆 22"/>
          <p:cNvSpPr/>
          <p:nvPr userDrawn="1">
            <p:custDataLst>
              <p:tags r:id="rId7"/>
            </p:custDataLst>
          </p:nvPr>
        </p:nvSpPr>
        <p:spPr>
          <a:xfrm>
            <a:off x="5200650" y="1928781"/>
            <a:ext cx="3050709" cy="3050705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5689700" y="5104552"/>
            <a:ext cx="469298" cy="4692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0202" y="994614"/>
            <a:ext cx="2088734" cy="3707502"/>
          </a:xfrm>
          <a:prstGeom prst="rect">
            <a:avLst/>
          </a:prstGeom>
        </p:spPr>
      </p:pic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7899935" y="1734278"/>
            <a:ext cx="154527" cy="1545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椭圆 14"/>
          <p:cNvSpPr/>
          <p:nvPr userDrawn="1">
            <p:custDataLst>
              <p:tags r:id="rId13"/>
            </p:custDataLst>
          </p:nvPr>
        </p:nvSpPr>
        <p:spPr>
          <a:xfrm>
            <a:off x="8414975" y="2184570"/>
            <a:ext cx="331940" cy="33194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628650" y="1565196"/>
            <a:ext cx="4346258" cy="2140744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39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3028950" y="6401991"/>
            <a:ext cx="3086100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6457950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28648" y="567000"/>
            <a:ext cx="2160000" cy="378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628648" y="4395540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wrap="square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5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21970" y="1910952"/>
            <a:ext cx="8100000" cy="3655219"/>
          </a:xfrm>
        </p:spPr>
        <p:txBody>
          <a:bodyPr wrap="square">
            <a:normAutofit/>
          </a:bodyPr>
          <a:lstStyle>
            <a:lvl1pPr>
              <a:defRPr sz="1500">
                <a:latin typeface="+mn-lt"/>
                <a:cs typeface="+mn-lt"/>
              </a:defRPr>
            </a:lvl1pPr>
            <a:lvl2pPr>
              <a:defRPr sz="135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90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3" name="矩形: 圆顶角 2"/>
          <p:cNvSpPr/>
          <p:nvPr userDrawn="1">
            <p:custDataLst>
              <p:tags r:id="rId3"/>
            </p:custDataLst>
          </p:nvPr>
        </p:nvSpPr>
        <p:spPr>
          <a:xfrm>
            <a:off x="0" y="6315075"/>
            <a:ext cx="9144000" cy="542925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68484" y="0"/>
            <a:ext cx="1675517" cy="2054789"/>
          </a:xfrm>
          <a:prstGeom prst="rect">
            <a:avLst/>
          </a:prstGeom>
        </p:spPr>
      </p:pic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725794" cy="967725"/>
          </a:xfrm>
          <a:custGeom>
            <a:avLst/>
            <a:gdLst>
              <a:gd name="connsiteX0" fmla="*/ 0 w 900113"/>
              <a:gd name="connsiteY0" fmla="*/ 0 h 900113"/>
              <a:gd name="connsiteX1" fmla="*/ 900113 w 900113"/>
              <a:gd name="connsiteY1" fmla="*/ 0 h 900113"/>
              <a:gd name="connsiteX2" fmla="*/ 0 w 900113"/>
              <a:gd name="connsiteY2" fmla="*/ 900113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113" h="900113">
                <a:moveTo>
                  <a:pt x="0" y="0"/>
                </a:moveTo>
                <a:lnTo>
                  <a:pt x="900113" y="0"/>
                </a:lnTo>
                <a:cubicBezTo>
                  <a:pt x="900113" y="497119"/>
                  <a:pt x="497119" y="900113"/>
                  <a:pt x="0" y="900113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8252328" y="6563283"/>
            <a:ext cx="295169" cy="46506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594316" y="6586536"/>
            <a:ext cx="7433372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630079" y="890191"/>
            <a:ext cx="3580448" cy="811054"/>
          </a:xfrm>
        </p:spPr>
        <p:txBody>
          <a:bodyPr wrap="square" anchor="ctr" anchorCtr="0">
            <a:normAutofit/>
          </a:bodyPr>
          <a:lstStyle>
            <a:lvl1pPr>
              <a:defRPr sz="45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734713" cy="172814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6330581" y="0"/>
            <a:ext cx="2813419" cy="6857999"/>
          </a:xfrm>
          <a:custGeom>
            <a:avLst/>
            <a:gdLst>
              <a:gd name="connsiteX0" fmla="*/ 3003994 w 3751225"/>
              <a:gd name="connsiteY0" fmla="*/ 0 h 6857999"/>
              <a:gd name="connsiteX1" fmla="*/ 0 w 3751225"/>
              <a:gd name="connsiteY1" fmla="*/ 0 h 6857999"/>
              <a:gd name="connsiteX2" fmla="*/ 0 w 3751225"/>
              <a:gd name="connsiteY2" fmla="*/ 6857999 h 6857999"/>
              <a:gd name="connsiteX3" fmla="*/ 3020110 w 3751225"/>
              <a:gd name="connsiteY3" fmla="*/ 6857999 h 6857999"/>
              <a:gd name="connsiteX4" fmla="*/ 3057986 w 3751225"/>
              <a:gd name="connsiteY4" fmla="*/ 6775236 h 6857999"/>
              <a:gd name="connsiteX5" fmla="*/ 3751225 w 3751225"/>
              <a:gd name="connsiteY5" fmla="*/ 3446609 h 6857999"/>
              <a:gd name="connsiteX6" fmla="*/ 3057986 w 3751225"/>
              <a:gd name="connsiteY6" fmla="*/ 1179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225" h="6857999">
                <a:moveTo>
                  <a:pt x="3003994" y="0"/>
                </a:moveTo>
                <a:lnTo>
                  <a:pt x="0" y="0"/>
                </a:lnTo>
                <a:lnTo>
                  <a:pt x="0" y="6857999"/>
                </a:lnTo>
                <a:lnTo>
                  <a:pt x="3020110" y="6857999"/>
                </a:lnTo>
                <a:lnTo>
                  <a:pt x="3057986" y="6775236"/>
                </a:lnTo>
                <a:cubicBezTo>
                  <a:pt x="3503852" y="5756057"/>
                  <a:pt x="3751225" y="4630222"/>
                  <a:pt x="3751225" y="3446609"/>
                </a:cubicBezTo>
                <a:cubicBezTo>
                  <a:pt x="3751225" y="2262995"/>
                  <a:pt x="3503852" y="1137160"/>
                  <a:pt x="3057986" y="117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548879" y="1403747"/>
            <a:ext cx="8046244" cy="4050506"/>
          </a:xfrm>
          <a:custGeom>
            <a:avLst/>
            <a:gdLst>
              <a:gd name="connsiteX0" fmla="*/ 0 w 10559537"/>
              <a:gd name="connsiteY0" fmla="*/ 0 h 5400675"/>
              <a:gd name="connsiteX1" fmla="*/ 624106 w 10559537"/>
              <a:gd name="connsiteY1" fmla="*/ 0 h 5400675"/>
              <a:gd name="connsiteX2" fmla="*/ 3437690 w 10559537"/>
              <a:gd name="connsiteY2" fmla="*/ 0 h 5400675"/>
              <a:gd name="connsiteX3" fmla="*/ 10053980 w 10559537"/>
              <a:gd name="connsiteY3" fmla="*/ 0 h 5400675"/>
              <a:gd name="connsiteX4" fmla="*/ 10559537 w 10559537"/>
              <a:gd name="connsiteY4" fmla="*/ 505557 h 5400675"/>
              <a:gd name="connsiteX5" fmla="*/ 10559537 w 10559537"/>
              <a:gd name="connsiteY5" fmla="*/ 4895118 h 5400675"/>
              <a:gd name="connsiteX6" fmla="*/ 10053980 w 10559537"/>
              <a:gd name="connsiteY6" fmla="*/ 5400675 h 5400675"/>
              <a:gd name="connsiteX7" fmla="*/ 3437690 w 10559537"/>
              <a:gd name="connsiteY7" fmla="*/ 5400675 h 5400675"/>
              <a:gd name="connsiteX8" fmla="*/ 624106 w 10559537"/>
              <a:gd name="connsiteY8" fmla="*/ 5400675 h 5400675"/>
              <a:gd name="connsiteX9" fmla="*/ 0 w 10559537"/>
              <a:gd name="connsiteY9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9537" h="5400675">
                <a:moveTo>
                  <a:pt x="0" y="0"/>
                </a:moveTo>
                <a:lnTo>
                  <a:pt x="624106" y="0"/>
                </a:lnTo>
                <a:lnTo>
                  <a:pt x="3437690" y="0"/>
                </a:lnTo>
                <a:lnTo>
                  <a:pt x="10053980" y="0"/>
                </a:lnTo>
                <a:cubicBezTo>
                  <a:pt x="10333191" y="0"/>
                  <a:pt x="10559537" y="226346"/>
                  <a:pt x="10559537" y="505557"/>
                </a:cubicBezTo>
                <a:lnTo>
                  <a:pt x="10559537" y="4895118"/>
                </a:lnTo>
                <a:cubicBezTo>
                  <a:pt x="10559537" y="5174329"/>
                  <a:pt x="10333191" y="5400675"/>
                  <a:pt x="10053980" y="5400675"/>
                </a:cubicBezTo>
                <a:lnTo>
                  <a:pt x="3437690" y="5400675"/>
                </a:lnTo>
                <a:lnTo>
                  <a:pt x="624106" y="5400675"/>
                </a:lnTo>
                <a:lnTo>
                  <a:pt x="0" y="5400675"/>
                </a:lnTo>
                <a:close/>
              </a:path>
            </a:pathLst>
          </a:custGeom>
          <a:gradFill>
            <a:gsLst>
              <a:gs pos="93000">
                <a:schemeClr val="bg2">
                  <a:lumMod val="10000"/>
                  <a:lumOff val="90000"/>
                </a:schemeClr>
              </a:gs>
              <a:gs pos="14000">
                <a:schemeClr val="bg2">
                  <a:lumMod val="10000"/>
                  <a:lumOff val="90000"/>
                </a:schemeClr>
              </a:gs>
            </a:gsLst>
            <a:lin ang="13500000" scaled="0"/>
          </a:gradFill>
          <a:ln>
            <a:noFill/>
          </a:ln>
          <a:effectLst>
            <a:outerShdw blurRad="381000" dist="635000" dir="5400000" sx="90000" sy="90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81107" y="1345172"/>
            <a:ext cx="3223540" cy="3699068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1382454" y="5455572"/>
            <a:ext cx="5621359" cy="0"/>
          </a:xfrm>
          <a:prstGeom prst="line">
            <a:avLst/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7512316" y="5432319"/>
            <a:ext cx="295169" cy="46506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rot="16200000">
            <a:off x="245898" y="3247846"/>
            <a:ext cx="362309" cy="57083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3000" y="3557508"/>
            <a:ext cx="6246495" cy="1475899"/>
          </a:xfrm>
        </p:spPr>
        <p:txBody>
          <a:bodyPr wrap="square" anchor="t" anchorCtr="0">
            <a:normAutofit/>
          </a:bodyPr>
          <a:lstStyle>
            <a:lvl1pPr algn="l">
              <a:defRPr sz="4050" b="0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143000" y="2057219"/>
            <a:ext cx="6246600" cy="994236"/>
          </a:xfrm>
        </p:spPr>
        <p:txBody>
          <a:bodyPr wrap="none" rIns="36195" anchor="b" anchorCtr="0">
            <a:normAutofit/>
          </a:bodyPr>
          <a:lstStyle>
            <a:lvl1pPr marL="0" indent="0" algn="l">
              <a:buNone/>
              <a:defRPr sz="4950" b="1">
                <a:gradFill>
                  <a:gsLst>
                    <a:gs pos="69000">
                      <a:schemeClr val="accent1"/>
                    </a:gs>
                    <a:gs pos="6000">
                      <a:schemeClr val="accent2"/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1911231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1911231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52197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462915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21970" y="450000"/>
            <a:ext cx="8100000" cy="540000"/>
          </a:xfrm>
        </p:spPr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1087279"/>
            <a:ext cx="8101489" cy="4363403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352444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21970" y="450000"/>
            <a:ext cx="8100000" cy="540000"/>
          </a:xfrm>
        </p:spPr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 flipV="1">
            <a:off x="4260123" y="0"/>
            <a:ext cx="4883877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8299953" y="6078463"/>
            <a:ext cx="295169" cy="46506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5233212" y="1928781"/>
            <a:ext cx="3050709" cy="3050705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 sz="1350">
              <a:sym typeface="+mn-lt"/>
            </a:endParaRPr>
          </a:p>
        </p:txBody>
      </p:sp>
      <p:sp>
        <p:nvSpPr>
          <p:cNvPr id="11" name="椭圆 10"/>
          <p:cNvSpPr/>
          <p:nvPr userDrawn="1">
            <p:custDataLst>
              <p:tags r:id="rId5"/>
            </p:custDataLst>
          </p:nvPr>
        </p:nvSpPr>
        <p:spPr>
          <a:xfrm>
            <a:off x="5007311" y="1702879"/>
            <a:ext cx="3502513" cy="3502508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5449033" y="4776453"/>
            <a:ext cx="669479" cy="6694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7365455" y="1894875"/>
            <a:ext cx="154527" cy="1545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8299953" y="2506747"/>
            <a:ext cx="377906" cy="3779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 l="28033" t="11173" r="28483" b="20372"/>
          <a:stretch>
            <a:fillRect/>
          </a:stretch>
        </p:blipFill>
        <p:spPr>
          <a:xfrm>
            <a:off x="5703125" y="1381045"/>
            <a:ext cx="2160000" cy="3477107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375272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628650" y="1937644"/>
            <a:ext cx="4017555" cy="135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495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629098" y="567000"/>
            <a:ext cx="2160000" cy="378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628650" y="3946951"/>
            <a:ext cx="2160000" cy="432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vert="horz" wrap="square" lIns="0" tIns="0" rIns="0" bIns="0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35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4" Type="http://schemas.openxmlformats.org/officeDocument/2006/relationships/theme" Target="../theme/theme2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tags" Target="../tags/tag9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image" Target="../media/image6.png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3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579301" y="4771853"/>
            <a:ext cx="1564700" cy="1228897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16"/>
            </p:custDataLst>
          </p:nvPr>
        </p:nvSpPr>
        <p:spPr>
          <a:xfrm>
            <a:off x="1" y="857250"/>
            <a:ext cx="930146" cy="694967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7"/>
            </p:custDataLst>
          </p:nvPr>
        </p:nvSpPr>
        <p:spPr>
          <a:xfrm rot="16200000">
            <a:off x="254189" y="1506386"/>
            <a:ext cx="217630" cy="34289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3.xml"/><Relationship Id="rId4" Type="http://schemas.openxmlformats.org/officeDocument/2006/relationships/hyperlink" Target="https://github.com/jodida01/dsc-phase-1-project-v3/blob/master/student.ipynb" TargetMode="Externa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副标题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28650" y="1076960"/>
            <a:ext cx="7886700" cy="76136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en-GB" altLang="en-US" sz="1800"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en-US" altLang="en-GB" sz="2800">
                <a:latin typeface="+mj-ea"/>
                <a:cs typeface="+mj-ea"/>
              </a:rPr>
              <a:t>Phase 1 Project Description</a:t>
            </a:r>
            <a:endParaRPr lang="en-US" altLang="en-GB" sz="2800">
              <a:latin typeface="+mj-ea"/>
              <a:cs typeface="+mj-ea"/>
            </a:endParaRPr>
          </a:p>
        </p:txBody>
      </p:sp>
      <p:sp>
        <p:nvSpPr>
          <p:cNvPr id="16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5010" y="1970405"/>
            <a:ext cx="6049645" cy="224726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GB" sz="3110"/>
              <a:t>Judah Odida</a:t>
            </a:r>
            <a:br>
              <a:rPr lang="en-US" altLang="en-GB" sz="3110"/>
            </a:br>
            <a:r>
              <a:rPr lang="en-GB" altLang="en-US" sz="3110"/>
              <a:t>P</a:t>
            </a:r>
            <a:r>
              <a:rPr lang="en-US" altLang="en-GB" sz="3110"/>
              <a:t>art time </a:t>
            </a:r>
            <a:r>
              <a:rPr lang="en-GB" altLang="en-US" sz="3110"/>
              <a:t>Student</a:t>
            </a:r>
            <a:br>
              <a:rPr lang="en-US" altLang="en-GB" sz="3110"/>
            </a:br>
            <a:r>
              <a:rPr lang="en-GB" altLang="en-US" sz="3110"/>
              <a:t>P</a:t>
            </a:r>
            <a:r>
              <a:rPr lang="en-US" altLang="en-GB" sz="3110"/>
              <a:t>roject review </a:t>
            </a:r>
            <a:r>
              <a:rPr lang="en-GB" altLang="en-US" sz="3110"/>
              <a:t>: </a:t>
            </a:r>
            <a:r>
              <a:rPr lang="en-US" altLang="en-GB" sz="3110"/>
              <a:t>29/04/2025</a:t>
            </a:r>
            <a:br>
              <a:rPr lang="en-US" altLang="en-GB" sz="3110"/>
            </a:br>
            <a:r>
              <a:rPr lang="en-US" altLang="en-GB" sz="3110"/>
              <a:t>Instructor</a:t>
            </a:r>
            <a:r>
              <a:rPr lang="en-GB" altLang="en-US" sz="3110"/>
              <a:t>:</a:t>
            </a:r>
            <a:r>
              <a:rPr lang="en-US" altLang="en-GB" sz="3110"/>
              <a:t> Maryann Mwikali</a:t>
            </a:r>
            <a:br>
              <a:rPr lang="en-US" altLang="en-GB" sz="3555"/>
            </a:br>
            <a:endParaRPr lang="en-US" altLang="en-GB" sz="3555"/>
          </a:p>
        </p:txBody>
      </p:sp>
      <p:sp>
        <p:nvSpPr>
          <p:cNvPr id="17" name="公司名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8650" y="567055"/>
            <a:ext cx="6441440" cy="377825"/>
          </a:xfrm>
        </p:spPr>
        <p:txBody>
          <a:bodyPr>
            <a:noAutofit/>
          </a:bodyPr>
          <a:p>
            <a:r>
              <a:rPr lang="en-US" altLang="en-GB" sz="3200">
                <a:sym typeface="+mn-ea"/>
              </a:rPr>
              <a:t>Final Project Submission</a:t>
            </a:r>
            <a:endParaRPr lang="en-US" altLang="en-GB" sz="3200">
              <a:sym typeface="+mn-ea"/>
            </a:endParaRPr>
          </a:p>
        </p:txBody>
      </p:sp>
      <p:sp>
        <p:nvSpPr>
          <p:cNvPr id="20" name="Text Placeholder 19"/>
          <p:cNvSpPr/>
          <p:nvPr>
            <p:ph type="body" sz="quarter" idx="17"/>
          </p:nvPr>
        </p:nvSpPr>
        <p:spPr>
          <a:xfrm>
            <a:off x="645795" y="4417060"/>
            <a:ext cx="5403850" cy="1708150"/>
          </a:xfrm>
        </p:spPr>
        <p:txBody>
          <a:bodyPr>
            <a:normAutofit/>
          </a:bodyPr>
          <a:p>
            <a:r>
              <a:rPr lang="en-US" altLang="en-GB" b="0">
                <a:hlinkClick r:id="rId4" tooltip="" action="ppaction://hlinkfile">
                  <a:extLst>
                    <a:ext uri="{DAF060AB-1E55-43B9-8AAB-6FB025537F2F}">
                      <wpsdc:hlinkClr xmlns:wpsdc="http://www.wps.cn/officeDocument/2017/drawingmlCustomData" val="0026E5"/>
                      <wpsdc:folHlinkClr xmlns:wpsdc="http://www.wps.cn/officeDocument/2017/drawingmlCustomData" val="7E1FAD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https://github.com/jodida01/dsc-phase-1-project-v3/blob/master/student.ipynb</a:t>
            </a:r>
            <a:endParaRPr lang="en-US" altLang="en-GB" b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6828155" cy="240982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Focus on data-driven safety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Improve operational reliability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Enable strategic expansion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574294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50000"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altLang="en-US">
              <a:solidFill>
                <a:schemeClr val="tx1"/>
              </a:solidFill>
            </a:endParaRPr>
          </a:p>
          <a:p>
            <a:r>
              <a:rPr lang="en-GB" altLang="en-US" sz="4665">
                <a:solidFill>
                  <a:schemeClr val="tx1"/>
                </a:solidFill>
              </a:rPr>
              <a:t>Conclusion</a:t>
            </a:r>
            <a:endParaRPr lang="en-GB" altLang="en-US" sz="4665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50390" y="755650"/>
            <a:ext cx="3048000" cy="914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l">
              <a:lnSpc>
                <a:spcPct val="140000"/>
              </a:lnSpc>
            </a:pPr>
            <a:endParaRPr lang="en-GB" altLang="en-US" sz="20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3068320" cy="737235"/>
          </a:xfrm>
          <a:prstGeom prst="rect">
            <a:avLst/>
          </a:prstGeom>
          <a:noFill/>
        </p:spPr>
        <p:txBody>
          <a:bodyPr wrap="none">
            <a:spAutoFit/>
          </a:bodyPr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Questions &amp; Discussion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altLang="en-US" sz="4950"/>
              <a:t>Thank You!</a:t>
            </a:r>
            <a:endParaRPr lang="en-GB" altLang="en-US" sz="4950"/>
          </a:p>
        </p:txBody>
      </p:sp>
      <p:sp>
        <p:nvSpPr>
          <p:cNvPr id="17" name="公司名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9285" y="567055"/>
            <a:ext cx="6532245" cy="377825"/>
          </a:xfrm>
        </p:spPr>
        <p:txBody>
          <a:bodyPr>
            <a:noAutofit/>
          </a:bodyPr>
          <a:p>
            <a:r>
              <a:rPr lang="en-GB" altLang="en-US" sz="3200"/>
              <a:t>The End</a:t>
            </a:r>
            <a:endParaRPr lang="en-GB" altLang="en-US" sz="3200"/>
          </a:p>
        </p:txBody>
      </p:sp>
      <p:sp>
        <p:nvSpPr>
          <p:cNvPr id="18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/>
          <a:p>
            <a:r>
              <a:rPr lang="en-GB" altLang="en-US"/>
              <a:t>Judah odida</a:t>
            </a:r>
            <a:endParaRPr lang="en-GB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副标题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28650" y="1076960"/>
            <a:ext cx="7886700" cy="85788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en-GB" altLang="en-US" sz="1800"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  <a:buNone/>
            </a:pPr>
            <a:r>
              <a:rPr lang="en-US" altLang="en-GB" sz="2800">
                <a:latin typeface="+mj-ea"/>
                <a:cs typeface="+mj-ea"/>
              </a:rPr>
              <a:t>Phase 1 Project Description</a:t>
            </a:r>
            <a:endParaRPr lang="en-US" altLang="en-GB" sz="2800">
              <a:latin typeface="+mj-ea"/>
              <a:cs typeface="+mj-ea"/>
            </a:endParaRPr>
          </a:p>
        </p:txBody>
      </p:sp>
      <p:sp>
        <p:nvSpPr>
          <p:cNvPr id="16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01650" y="2172335"/>
            <a:ext cx="4772025" cy="125603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altLang="en-US" sz="3900"/>
              <a:t>Aircraft Risk Evaluation For Business Expansion</a:t>
            </a:r>
            <a:endParaRPr lang="en-GB" altLang="en-US" sz="3900"/>
          </a:p>
        </p:txBody>
      </p:sp>
      <p:sp>
        <p:nvSpPr>
          <p:cNvPr id="17" name="公司名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8648" y="567000"/>
            <a:ext cx="2160000" cy="378000"/>
          </a:xfrm>
        </p:spPr>
        <p:txBody>
          <a:bodyPr/>
          <a:p>
            <a:r>
              <a:rPr lang="en-US"/>
              <a:t>Click here to add text</a:t>
            </a:r>
            <a:endParaRPr lang="en-US"/>
          </a:p>
        </p:txBody>
      </p:sp>
      <p:sp>
        <p:nvSpPr>
          <p:cNvPr id="18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/>
          <a:p>
            <a:r>
              <a:rPr lang="en-GB" altLang="en-US"/>
              <a:t>By Judah Odida</a:t>
            </a:r>
            <a:endParaRPr lang="en-GB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4496435" cy="2384425"/>
          </a:xfrm>
          <a:prstGeom prst="rect">
            <a:avLst/>
          </a:prstGeom>
          <a:noFill/>
        </p:spPr>
        <p:txBody>
          <a:bodyPr wrap="square">
            <a:normAutofit fontScale="8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Evaluated 2,098 aircraft records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Focus on incident and injury data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Created Risk Score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Insights for safe business growth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4184015" cy="10706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2300">
                <a:solidFill>
                  <a:schemeClr val="tx1"/>
                </a:solidFill>
              </a:rPr>
              <a:t>Executive Summary</a:t>
            </a:r>
            <a:endParaRPr lang="en-GB" altLang="en-US" sz="23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6527800" cy="2384425"/>
          </a:xfrm>
          <a:prstGeom prst="rect">
            <a:avLst/>
          </a:prstGeom>
          <a:noFill/>
        </p:spPr>
        <p:txBody>
          <a:bodyPr wrap="square">
            <a:normAutofit fontScale="90000" lnSpcReduction="2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Dataset Size: 2,098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Features: Fatal, Serious, Minor Injuries, Uninjured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Derived Risk Score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Cleaned missing data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3203575" cy="11353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2300">
                <a:solidFill>
                  <a:schemeClr val="tx1"/>
                </a:solidFill>
              </a:rPr>
              <a:t>Data Overview</a:t>
            </a:r>
            <a:endParaRPr lang="en-GB" altLang="en-US" sz="23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3687445" cy="2384425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Data Cleaning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Risk Score Calculation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Visualization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Business Insight Extraction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1490980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 fontScale="90000"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>
                <a:solidFill>
                  <a:schemeClr val="tx1"/>
                </a:solidFill>
              </a:rPr>
              <a:t>Methodology</a:t>
            </a:r>
            <a:endParaRPr lang="en-GB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4529455" cy="1286510"/>
          </a:xfrm>
          <a:prstGeom prst="rect">
            <a:avLst/>
          </a:prstGeom>
          <a:noFill/>
        </p:spPr>
        <p:txBody>
          <a:bodyPr wrap="square">
            <a:normAutofit fontScale="8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Most aircrafts have Risk Score = 0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Few high-risk aircraft dominate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4954905" cy="6451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 altLang="en-US" sz="1600">
              <a:solidFill>
                <a:schemeClr val="tx1"/>
              </a:solidFill>
            </a:endParaRPr>
          </a:p>
          <a:p>
            <a:r>
              <a:rPr lang="en-GB" altLang="en-US" sz="2300">
                <a:solidFill>
                  <a:schemeClr val="tx1"/>
                </a:solidFill>
              </a:rPr>
              <a:t>Key Finding 1: Risk Score Skewed</a:t>
            </a:r>
            <a:endParaRPr lang="en-GB" altLang="en-US" sz="23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457200" y="457200"/>
            <a:ext cx="7193280" cy="92202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defRPr sz="3600" b="1">
                <a:solidFill>
                  <a:srgbClr val="FFFFFF"/>
                </a:solidFill>
              </a:defRPr>
            </a:pPr>
            <a:r>
              <a:rPr>
                <a:solidFill>
                  <a:schemeClr val="tx1"/>
                </a:solidFill>
              </a:rPr>
              <a:t>Key Finding </a:t>
            </a:r>
            <a:r>
              <a:rPr lang="en-GB">
                <a:solidFill>
                  <a:schemeClr val="tx1"/>
                </a:solidFill>
              </a:rPr>
              <a:t>2</a:t>
            </a:r>
            <a:r>
              <a:rPr>
                <a:solidFill>
                  <a:schemeClr val="tx1"/>
                </a:solidFill>
              </a:rPr>
              <a:t>: Few Models Drive Risk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57200" y="1554480"/>
            <a:ext cx="5280660" cy="1286510"/>
          </a:xfrm>
          <a:prstGeom prst="rect">
            <a:avLst/>
          </a:prstGeom>
          <a:noFill/>
        </p:spPr>
        <p:txBody>
          <a:bodyPr wrap="square">
            <a:normAutofit fontScale="8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Top 10 models account for majority risk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Focus resources here</a:t>
            </a:r>
            <a:endParaRPr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841375" y="2142490"/>
            <a:ext cx="5809615" cy="1286510"/>
          </a:xfrm>
          <a:prstGeom prst="rect">
            <a:avLst/>
          </a:prstGeom>
          <a:noFill/>
        </p:spPr>
        <p:txBody>
          <a:bodyPr wrap="square">
            <a:normAutofit fontScale="90000"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Fatal ↔ Serious injuries strongly correlated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• Different causes for Minor injuries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75005" y="478790"/>
            <a:ext cx="7007860" cy="172085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3200">
                <a:solidFill>
                  <a:schemeClr val="tx1"/>
                </a:solidFill>
              </a:rPr>
              <a:t>Key Finding 3: Injury Correlations</a:t>
            </a:r>
            <a:endParaRPr lang="en-GB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57200" y="1554480"/>
            <a:ext cx="5955665" cy="2398395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1. Prioritize inspections on Top 10 risky models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2. Strengthen operational safety</a:t>
            </a:r>
            <a:endParaRPr>
              <a:solidFill>
                <a:schemeClr val="tx1"/>
              </a:solidFill>
            </a:endParaRPr>
          </a:p>
          <a:p>
            <a:pPr>
              <a:spcAft>
                <a:spcPts val="1400"/>
              </a:spcAft>
              <a:defRPr sz="2400">
                <a:solidFill>
                  <a:srgbClr val="C8C8C8"/>
                </a:solidFill>
              </a:defRPr>
            </a:pPr>
            <a:r>
              <a:rPr>
                <a:solidFill>
                  <a:schemeClr val="tx1"/>
                </a:solidFill>
              </a:rPr>
              <a:t>3. Monitor medium-risk models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6934200" cy="10979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800" b="0" i="0" u="none" strike="noStrike" kern="1200" cap="none" spc="0" normalizeH="0" baseline="0" noProof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altLang="en-US" sz="3100">
                <a:solidFill>
                  <a:schemeClr val="tx1"/>
                </a:solidFill>
              </a:rPr>
              <a:t>Business Recommendations</a:t>
            </a:r>
            <a:endParaRPr lang="en-GB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ags/tag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07_1*b*1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PRESET_TEXT" val="Add description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The title goes here"/>
</p:tagLst>
</file>

<file path=ppt/tags/tag102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3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07_1*b*1"/>
  <p:tag name="KSO_WM_TEMPLATE_CATEGORY" val="custom"/>
  <p:tag name="KSO_WM_TEMPLATE_INDEX" val="20238007"/>
  <p:tag name="KSO_WM_UNIT_LAYERLEVEL" val="1"/>
  <p:tag name="KSO_WM_TAG_VERSION" val="3.0"/>
  <p:tag name="KSO_WM_BEAUTIFY_FLAG" val="#wm#"/>
  <p:tag name="KSO_WM_UNIT_PRESET_TEXT" val="Add description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The title goes here"/>
</p:tagLst>
</file>

<file path=ppt/tags/tag106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7.xml><?xml version="1.0" encoding="utf-8"?>
<p:tagLst xmlns:p="http://schemas.openxmlformats.org/presentationml/2006/main">
  <p:tag name="KSO_WM_UNIT_ISNUMDGMTITLE" val="0"/>
  <p:tag name="KSO_WM_UNIT_SUBTYPE" val="b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112_1*f*1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Name"/>
</p:tagLst>
</file>

<file path=ppt/tags/tag108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7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21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2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3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2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6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2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9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3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2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3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12_9*a*1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THANKS"/>
</p:tagLst>
</file>

<file path=ppt/tags/tag135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9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36.xml><?xml version="1.0" encoding="utf-8"?>
<p:tagLst xmlns:p="http://schemas.openxmlformats.org/presentationml/2006/main">
  <p:tag name="KSO_WM_UNIT_ISNUMDGMTITLE" val="0"/>
  <p:tag name="KSO_WM_UNIT_SUBTYPE" val="b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112_9*f*1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Name"/>
</p:tagLst>
</file>

<file path=ppt/tags/tag137.xml><?xml version="1.0" encoding="utf-8"?>
<p:tagLst xmlns:p="http://schemas.openxmlformats.org/presentationml/2006/main">
  <p:tag name="KSO_WM_SPECIAL_SOURCE" val="bdnull"/>
  <p:tag name="KSO_WM_SLIDE_ID" val="custom20238112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1*f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0313-13">
      <a:dk1>
        <a:srgbClr val="333333"/>
      </a:dk1>
      <a:lt1>
        <a:sysClr val="window" lastClr="FFFFFF"/>
      </a:lt1>
      <a:dk2>
        <a:srgbClr val="1D1D1D"/>
      </a:dk2>
      <a:lt2>
        <a:srgbClr val="F1FAF4"/>
      </a:lt2>
      <a:accent1>
        <a:srgbClr val="80D290"/>
      </a:accent1>
      <a:accent2>
        <a:srgbClr val="9CDC5C"/>
      </a:accent2>
      <a:accent3>
        <a:srgbClr val="F2BA02"/>
      </a:accent3>
      <a:accent4>
        <a:srgbClr val="7FD9EA"/>
      </a:accent4>
      <a:accent5>
        <a:srgbClr val="4CB3D8"/>
      </a:accent5>
      <a:accent6>
        <a:srgbClr val="5672FF"/>
      </a:accent6>
      <a:hlink>
        <a:srgbClr val="0026E5"/>
      </a:hlink>
      <a:folHlink>
        <a:srgbClr val="7E1FAD"/>
      </a:folHlink>
    </a:clrScheme>
    <a:fontScheme name="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lnSpcReduction="10000"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WPS Slides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</vt:lpstr>
      <vt:lpstr>江城圆体 400W</vt:lpstr>
      <vt:lpstr>Charis SIL</vt:lpstr>
      <vt:lpstr>Segoe Print</vt:lpstr>
      <vt:lpstr>Crimson Text SemiBold</vt:lpstr>
      <vt:lpstr>Microsoft YaHei</vt:lpstr>
      <vt:lpstr>Arial Unicode MS</vt:lpstr>
      <vt:lpstr>Calibri</vt:lpstr>
      <vt:lpstr>Office Theme</vt:lpstr>
      <vt:lpstr>2_Office Theme</vt:lpstr>
      <vt:lpstr>Judah Odida Part time Student Project review : 29/04/2025 Instructor: Maryann Mwikali </vt:lpstr>
      <vt:lpstr>Aircraft Risk Evaluation For Business Expansion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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ODIDA JUDAH</cp:lastModifiedBy>
  <cp:revision>3</cp:revision>
  <dcterms:created xsi:type="dcterms:W3CDTF">2013-01-27T09:14:00Z</dcterms:created>
  <dcterms:modified xsi:type="dcterms:W3CDTF">2025-04-29T05:37:57Z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31F72BACE87C43C6AB7EF4607DFE77D3_13</vt:lpwstr>
  </property>
  <property fmtid="{D5CDD505-2E9C-101B-9397-08002B2CF9AE}" pid="3" name="KSOProductBuildVer">
    <vt:lpwstr>2057-12.2.0.20795</vt:lpwstr>
  </property>
</Properties>
</file>