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40" autoAdjust="0"/>
    <p:restoredTop sz="91837" autoAdjust="0"/>
  </p:normalViewPr>
  <p:slideViewPr>
    <p:cSldViewPr snapToGrid="0" snapToObjects="1">
      <p:cViewPr>
        <p:scale>
          <a:sx n="90" d="100"/>
          <a:sy n="90" d="100"/>
        </p:scale>
        <p:origin x="-1616" y="-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CD8A4-3408-204C-97A5-DBD76CE2F96C}" type="datetimeFigureOut">
              <a:rPr lang="en-US" smtClean="0"/>
              <a:t>2014. 10. 21.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EA2D7-88AB-5145-9049-02906A6EB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166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C9436-1A53-7540-A35E-330234184CD2}" type="datetimeFigureOut">
              <a:rPr lang="en-US" smtClean="0"/>
              <a:t>2014. 10. 21.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F7F1B-9A9D-A54B-B5B2-388B7C18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998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F7F1B-9A9D-A54B-B5B2-388B7C1813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02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NanumBarunpen"/>
                <a:ea typeface="NanumBarunpen"/>
                <a:cs typeface="NanumBarunpen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DD-1BF8-E846-9DC8-CE253C241407}" type="datetime1">
              <a:rPr lang="ko-KR" altLang="en-US" smtClean="0"/>
              <a:t>2014. 10. 21.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0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3E41-80B2-D14F-8497-9B949C86B482}" type="datetime1">
              <a:rPr lang="ko-KR" altLang="en-US" smtClean="0"/>
              <a:t>2014. 10. 21.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9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E20D-D3B5-C94D-80AF-BE2F89D455AA}" type="datetime1">
              <a:rPr lang="ko-KR" altLang="en-US" smtClean="0"/>
              <a:t>2014. 10. 21.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4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anumBarunpen"/>
                <a:ea typeface="NanumBarunpen"/>
                <a:cs typeface="NanumBarunpen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나눔바른고딕OTF Light"/>
                <a:ea typeface="나눔바른고딕OTF Light"/>
                <a:cs typeface="나눔바른고딕OTF Light"/>
              </a:defRPr>
            </a:lvl1pPr>
            <a:lvl2pPr>
              <a:defRPr b="0" i="0">
                <a:latin typeface="나눔바른고딕OTF Light"/>
                <a:ea typeface="나눔바른고딕OTF Light"/>
                <a:cs typeface="나눔바른고딕OTF Light"/>
              </a:defRPr>
            </a:lvl2pPr>
            <a:lvl3pPr>
              <a:defRPr b="0" i="0">
                <a:latin typeface="나눔바른고딕OTF Light"/>
                <a:ea typeface="나눔바른고딕OTF Light"/>
                <a:cs typeface="나눔바른고딕OTF Light"/>
              </a:defRPr>
            </a:lvl3pPr>
            <a:lvl4pPr>
              <a:defRPr b="0" i="0">
                <a:latin typeface="나눔바른고딕OTF Light"/>
                <a:ea typeface="나눔바른고딕OTF Light"/>
                <a:cs typeface="나눔바른고딕OTF Light"/>
              </a:defRPr>
            </a:lvl4pPr>
            <a:lvl5pPr>
              <a:defRPr b="0" i="0">
                <a:latin typeface="나눔바른고딕OTF Light"/>
                <a:ea typeface="나눔바른고딕OTF Light"/>
                <a:cs typeface="나눔바른고딕OTF Light"/>
              </a:defRPr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915D-58A3-FA4E-801E-E811371EF527}" type="datetime1">
              <a:rPr lang="ko-KR" altLang="en-US" smtClean="0"/>
              <a:t>2014. 10. 21.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4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C4CC-A417-6243-AC2F-4B2DEA02228D}" type="datetime1">
              <a:rPr lang="ko-KR" altLang="en-US" smtClean="0"/>
              <a:t>2014. 10. 21.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5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anumBarunpen"/>
                <a:ea typeface="NanumBarunpen"/>
                <a:cs typeface="NanumBarunpen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b="0" i="0">
                <a:latin typeface="나눔바른고딕OTF Light"/>
                <a:ea typeface="나눔바른고딕OTF Light"/>
                <a:cs typeface="나눔바른고딕OTF Light"/>
              </a:defRPr>
            </a:lvl1pPr>
            <a:lvl2pPr>
              <a:defRPr sz="2400" b="0" i="0">
                <a:latin typeface="나눔바른고딕OTF Light"/>
                <a:ea typeface="나눔바른고딕OTF Light"/>
                <a:cs typeface="나눔바른고딕OTF Light"/>
              </a:defRPr>
            </a:lvl2pPr>
            <a:lvl3pPr>
              <a:defRPr sz="2000" b="0" i="0">
                <a:latin typeface="나눔바른고딕OTF Light"/>
                <a:ea typeface="나눔바른고딕OTF Light"/>
                <a:cs typeface="나눔바른고딕OTF Light"/>
              </a:defRPr>
            </a:lvl3pPr>
            <a:lvl4pPr>
              <a:defRPr sz="1800" b="0" i="0">
                <a:latin typeface="나눔바른고딕OTF Light"/>
                <a:ea typeface="나눔바른고딕OTF Light"/>
                <a:cs typeface="나눔바른고딕OTF Light"/>
              </a:defRPr>
            </a:lvl4pPr>
            <a:lvl5pPr>
              <a:defRPr sz="1800" b="0" i="0">
                <a:latin typeface="나눔바른고딕OTF Light"/>
                <a:ea typeface="나눔바른고딕OTF Light"/>
                <a:cs typeface="나눔바른고딕OTF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b="0" i="0">
                <a:latin typeface="나눔바른고딕OTF Light"/>
                <a:ea typeface="나눔바른고딕OTF Light"/>
                <a:cs typeface="나눔바른고딕OTF Light"/>
              </a:defRPr>
            </a:lvl1pPr>
            <a:lvl2pPr>
              <a:defRPr sz="2400" b="0" i="0">
                <a:latin typeface="나눔바른고딕OTF Light"/>
                <a:ea typeface="나눔바른고딕OTF Light"/>
                <a:cs typeface="나눔바른고딕OTF Light"/>
              </a:defRPr>
            </a:lvl2pPr>
            <a:lvl3pPr>
              <a:defRPr sz="2000" b="0" i="0">
                <a:latin typeface="나눔바른고딕OTF Light"/>
                <a:ea typeface="나눔바른고딕OTF Light"/>
                <a:cs typeface="나눔바른고딕OTF Light"/>
              </a:defRPr>
            </a:lvl3pPr>
            <a:lvl4pPr>
              <a:defRPr sz="1800" b="0" i="0">
                <a:latin typeface="나눔바른고딕OTF Light"/>
                <a:ea typeface="나눔바른고딕OTF Light"/>
                <a:cs typeface="나눔바른고딕OTF Light"/>
              </a:defRPr>
            </a:lvl4pPr>
            <a:lvl5pPr>
              <a:defRPr sz="1800" b="0" i="0">
                <a:latin typeface="나눔바른고딕OTF Light"/>
                <a:ea typeface="나눔바른고딕OTF Light"/>
                <a:cs typeface="나눔바른고딕OTF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724E-E768-FE48-867D-CC2569E23741}" type="datetime1">
              <a:rPr lang="ko-KR" altLang="en-US" smtClean="0"/>
              <a:t>2014. 10. 21.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anumBarunpen"/>
                <a:ea typeface="NanumBarunpen"/>
                <a:cs typeface="NanumBarunpen"/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b="0" i="0">
                <a:latin typeface="나눔바른고딕OTF Light"/>
                <a:ea typeface="나눔바른고딕OTF Light"/>
                <a:cs typeface="나눔바른고딕OTF Light"/>
              </a:defRPr>
            </a:lvl1pPr>
            <a:lvl2pPr>
              <a:defRPr sz="2000" b="0" i="0">
                <a:latin typeface="나눔바른고딕OTF Light"/>
                <a:ea typeface="나눔바른고딕OTF Light"/>
                <a:cs typeface="나눔바른고딕OTF Light"/>
              </a:defRPr>
            </a:lvl2pPr>
            <a:lvl3pPr>
              <a:defRPr sz="1800" b="0" i="0">
                <a:latin typeface="나눔바른고딕OTF Light"/>
                <a:ea typeface="나눔바른고딕OTF Light"/>
                <a:cs typeface="나눔바른고딕OTF Light"/>
              </a:defRPr>
            </a:lvl3pPr>
            <a:lvl4pPr>
              <a:defRPr sz="1600" b="0" i="0">
                <a:latin typeface="나눔바른고딕OTF Light"/>
                <a:ea typeface="나눔바른고딕OTF Light"/>
                <a:cs typeface="나눔바른고딕OTF Light"/>
              </a:defRPr>
            </a:lvl4pPr>
            <a:lvl5pPr>
              <a:defRPr sz="1600" b="0" i="0">
                <a:latin typeface="나눔바른고딕OTF Light"/>
                <a:ea typeface="나눔바른고딕OTF Light"/>
                <a:cs typeface="나눔바른고딕OTF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b="0" i="0">
                <a:latin typeface="나눔바른고딕OTF Light"/>
                <a:ea typeface="나눔바른고딕OTF Light"/>
                <a:cs typeface="나눔바른고딕OTF Light"/>
              </a:defRPr>
            </a:lvl1pPr>
            <a:lvl2pPr>
              <a:defRPr sz="2000" b="0" i="0">
                <a:latin typeface="나눔바른고딕OTF Light"/>
                <a:ea typeface="나눔바른고딕OTF Light"/>
                <a:cs typeface="나눔바른고딕OTF Light"/>
              </a:defRPr>
            </a:lvl2pPr>
            <a:lvl3pPr>
              <a:defRPr sz="1800" b="0" i="0">
                <a:latin typeface="나눔바른고딕OTF Light"/>
                <a:ea typeface="나눔바른고딕OTF Light"/>
                <a:cs typeface="나눔바른고딕OTF Light"/>
              </a:defRPr>
            </a:lvl3pPr>
            <a:lvl4pPr>
              <a:defRPr sz="1600" b="0" i="0">
                <a:latin typeface="나눔바른고딕OTF Light"/>
                <a:ea typeface="나눔바른고딕OTF Light"/>
                <a:cs typeface="나눔바른고딕OTF Light"/>
              </a:defRPr>
            </a:lvl4pPr>
            <a:lvl5pPr>
              <a:defRPr sz="1600" b="0" i="0">
                <a:latin typeface="나눔바른고딕OTF Light"/>
                <a:ea typeface="나눔바른고딕OTF Light"/>
                <a:cs typeface="나눔바른고딕OTF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64D2-0286-2043-AA9C-2FB3CD9CA8E8}" type="datetime1">
              <a:rPr lang="ko-KR" altLang="en-US" smtClean="0"/>
              <a:t>2014. 10. 21.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8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anumBarunpen"/>
                <a:ea typeface="NanumBarunpen"/>
                <a:cs typeface="NanumBarunpen"/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F54C-2FCC-614F-9873-7572329864F7}" type="datetime1">
              <a:rPr lang="ko-KR" altLang="en-US" smtClean="0"/>
              <a:t>2014. 10. 21.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9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2956-4409-054B-9B52-770C4BD04757}" type="datetime1">
              <a:rPr lang="ko-KR" altLang="en-US" smtClean="0"/>
              <a:t>2014. 10. 21.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1BBA-6618-B34F-B472-16DD8E867D58}" type="datetime1">
              <a:rPr lang="ko-KR" altLang="en-US" smtClean="0"/>
              <a:t>2014. 10. 21.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3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690D-7028-E34C-8392-29A720014E1D}" type="datetime1">
              <a:rPr lang="ko-KR" altLang="en-US" smtClean="0"/>
              <a:t>2014. 10. 21.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0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1354C-317F-5E4C-8557-DDD62C46F7CF}" type="datetime1">
              <a:rPr lang="ko-KR" altLang="en-US" smtClean="0"/>
              <a:t>2014. 10. 21.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A3BA0-57AC-4F49-8D62-EE15EA4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8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펜"/>
                <a:ea typeface="나눔바른펜"/>
                <a:cs typeface="나눔바른펜"/>
              </a:rPr>
              <a:t>모자이크 알고리즘</a:t>
            </a:r>
            <a:endParaRPr lang="en-US" dirty="0">
              <a:latin typeface="나눔바른펜"/>
              <a:ea typeface="나눔바른펜"/>
              <a:cs typeface="나눔바른펜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나눔바른고딕OTF"/>
                <a:ea typeface="나눔바른고딕OTF"/>
                <a:cs typeface="나눔바른고딕OTF"/>
              </a:rPr>
              <a:t>ver. </a:t>
            </a:r>
            <a:r>
              <a:rPr lang="en-US" sz="1800" smtClean="0">
                <a:latin typeface="나눔바른고딕OTF"/>
                <a:ea typeface="나눔바른고딕OTF"/>
                <a:cs typeface="나눔바른고딕OTF"/>
              </a:rPr>
              <a:t>1.31 </a:t>
            </a:r>
            <a:r>
              <a:rPr lang="en-US" sz="1800" dirty="0" smtClean="0">
                <a:latin typeface="나눔바른고딕OTF"/>
                <a:ea typeface="나눔바른고딕OTF"/>
                <a:cs typeface="나눔바른고딕OTF"/>
              </a:rPr>
              <a:t>(2014.10.21)</a:t>
            </a:r>
          </a:p>
          <a:p>
            <a:r>
              <a:rPr lang="en-US" sz="1800" dirty="0" err="1" smtClean="0">
                <a:latin typeface="나눔바른고딕OTF"/>
                <a:ea typeface="나눔바른고딕OTF"/>
                <a:cs typeface="나눔바른고딕OTF"/>
              </a:rPr>
              <a:t>nhn</a:t>
            </a:r>
            <a:r>
              <a:rPr lang="en-US" sz="1800" dirty="0" smtClean="0">
                <a:latin typeface="나눔바른고딕OTF"/>
                <a:ea typeface="나눔바른고딕OTF"/>
                <a:cs typeface="나눔바른고딕OTF"/>
              </a:rPr>
              <a:t> next 143 실전프로젝트</a:t>
            </a:r>
            <a:endParaRPr lang="en-US" sz="1800" dirty="0">
              <a:latin typeface="나눔바른고딕OTF"/>
              <a:ea typeface="나눔바른고딕OTF"/>
              <a:cs typeface="나눔바른고딕OTF"/>
            </a:endParaRPr>
          </a:p>
          <a:p>
            <a:r>
              <a:rPr lang="en-US" sz="1800" dirty="0" smtClean="0">
                <a:latin typeface="나눔바른고딕OTF"/>
                <a:ea typeface="나눔바른고딕OTF"/>
                <a:cs typeface="나눔바른고딕OTF"/>
              </a:rPr>
              <a:t>Picture Mosaic 팀</a:t>
            </a:r>
            <a:endParaRPr lang="en-US" sz="1800" dirty="0">
              <a:latin typeface="나눔바른고딕OTF"/>
              <a:ea typeface="나눔바른고딕OTF"/>
              <a:cs typeface="나눔바른고딕OT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16300" y="2476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075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D.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장씩 합치기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D1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1496563" y="1689233"/>
            <a:ext cx="1255330" cy="824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806899" y="1920448"/>
            <a:ext cx="797200" cy="593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20429" y="1847860"/>
            <a:ext cx="1585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0 &lt; Pa = 230/350 &lt; 1</a:t>
            </a:r>
          </a:p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0 &lt; </a:t>
            </a:r>
            <a:r>
              <a:rPr lang="en-US" sz="1200" dirty="0" err="1" smtClean="0">
                <a:latin typeface="나눔바른고딕OTF Light"/>
                <a:ea typeface="나눔바른고딕OTF Light"/>
                <a:cs typeface="나눔바른고딕OTF Light"/>
              </a:rPr>
              <a:t>Pb</a:t>
            </a:r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= 170/230 &lt; 1</a:t>
            </a:r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6614069" y="1366171"/>
            <a:ext cx="1255330" cy="824703"/>
          </a:xfrm>
          <a:prstGeom prst="rect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6617709" y="2190873"/>
            <a:ext cx="797200" cy="59348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6614069" y="2190873"/>
            <a:ext cx="1044000" cy="77722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6614069" y="1505006"/>
            <a:ext cx="1044000" cy="685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596293" y="3999704"/>
            <a:ext cx="526774" cy="526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en-US" dirty="0"/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1180797" y="3624346"/>
            <a:ext cx="467999" cy="1124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en-US" dirty="0"/>
          </a:p>
        </p:txBody>
      </p:sp>
      <p:sp>
        <p:nvSpPr>
          <p:cNvPr id="25" name="Rectangle 24"/>
          <p:cNvSpPr>
            <a:spLocks noChangeAspect="1"/>
          </p:cNvSpPr>
          <p:nvPr/>
        </p:nvSpPr>
        <p:spPr>
          <a:xfrm>
            <a:off x="2488506" y="3703896"/>
            <a:ext cx="504000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en-US" dirty="0"/>
          </a:p>
        </p:txBody>
      </p:sp>
      <p:sp>
        <p:nvSpPr>
          <p:cNvPr id="26" name="Rectangle 25"/>
          <p:cNvSpPr>
            <a:spLocks noChangeAspect="1"/>
          </p:cNvSpPr>
          <p:nvPr/>
        </p:nvSpPr>
        <p:spPr>
          <a:xfrm>
            <a:off x="2488506" y="4206641"/>
            <a:ext cx="504000" cy="1210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en-US" dirty="0"/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3163099" y="3738973"/>
            <a:ext cx="864000" cy="86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en-US" dirty="0"/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4027099" y="3737023"/>
            <a:ext cx="359639" cy="86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en-US" dirty="0"/>
          </a:p>
        </p:txBody>
      </p:sp>
      <p:sp>
        <p:nvSpPr>
          <p:cNvPr id="29" name="Rectangle 28"/>
          <p:cNvSpPr>
            <a:spLocks noChangeAspect="1"/>
          </p:cNvSpPr>
          <p:nvPr/>
        </p:nvSpPr>
        <p:spPr>
          <a:xfrm>
            <a:off x="5815231" y="3737023"/>
            <a:ext cx="1799935" cy="359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en-US" dirty="0"/>
          </a:p>
        </p:txBody>
      </p:sp>
      <p:sp>
        <p:nvSpPr>
          <p:cNvPr id="30" name="Rectangle 29"/>
          <p:cNvSpPr>
            <a:spLocks/>
          </p:cNvSpPr>
          <p:nvPr/>
        </p:nvSpPr>
        <p:spPr>
          <a:xfrm>
            <a:off x="7717562" y="3728214"/>
            <a:ext cx="504000" cy="50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en-US" dirty="0"/>
          </a:p>
        </p:txBody>
      </p:sp>
      <p:sp>
        <p:nvSpPr>
          <p:cNvPr id="31" name="Rectangle 30"/>
          <p:cNvSpPr>
            <a:spLocks noChangeAspect="1"/>
          </p:cNvSpPr>
          <p:nvPr/>
        </p:nvSpPr>
        <p:spPr>
          <a:xfrm>
            <a:off x="4460999" y="5723914"/>
            <a:ext cx="1752260" cy="350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en-US" dirty="0"/>
          </a:p>
        </p:txBody>
      </p:sp>
      <p:sp>
        <p:nvSpPr>
          <p:cNvPr id="32" name="Rectangle 31"/>
          <p:cNvSpPr>
            <a:spLocks noChangeAspect="1"/>
          </p:cNvSpPr>
          <p:nvPr/>
        </p:nvSpPr>
        <p:spPr>
          <a:xfrm>
            <a:off x="6213259" y="5723914"/>
            <a:ext cx="350452" cy="350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en-US" dirty="0"/>
          </a:p>
        </p:txBody>
      </p:sp>
      <p:sp>
        <p:nvSpPr>
          <p:cNvPr id="33" name="Rectangle 32"/>
          <p:cNvSpPr>
            <a:spLocks noChangeAspect="1"/>
          </p:cNvSpPr>
          <p:nvPr/>
        </p:nvSpPr>
        <p:spPr>
          <a:xfrm>
            <a:off x="6822815" y="5379429"/>
            <a:ext cx="899994" cy="1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</a:t>
            </a:r>
            <a:endParaRPr lang="en-US" sz="1400" dirty="0"/>
          </a:p>
        </p:txBody>
      </p:sp>
      <p:sp>
        <p:nvSpPr>
          <p:cNvPr id="34" name="Rectangle 33"/>
          <p:cNvSpPr>
            <a:spLocks noChangeAspect="1"/>
          </p:cNvSpPr>
          <p:nvPr/>
        </p:nvSpPr>
        <p:spPr>
          <a:xfrm>
            <a:off x="6822815" y="5565569"/>
            <a:ext cx="900000" cy="90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52493" y="1847860"/>
            <a:ext cx="881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C2 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예시</a:t>
            </a:r>
            <a:endParaRPr lang="en-US" sz="16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62654" y="2513936"/>
            <a:ext cx="1289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H : 230px</a:t>
            </a:r>
          </a:p>
          <a:p>
            <a:pPr algn="ctr"/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W  : 350px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88393" y="2513704"/>
            <a:ext cx="103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H : 170px</a:t>
            </a:r>
          </a:p>
          <a:p>
            <a:pPr algn="ctr"/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W : 230px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15053" y="2090192"/>
            <a:ext cx="617851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7200" y="3092461"/>
            <a:ext cx="1308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C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3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 예시 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(1)</a:t>
            </a:r>
            <a:endParaRPr lang="en-US" sz="16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765300" y="4317782"/>
            <a:ext cx="617851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8582" y="4710700"/>
            <a:ext cx="862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H : 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150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px</a:t>
            </a:r>
          </a:p>
          <a:p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W  : 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15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0px</a:t>
            </a:r>
            <a:endParaRPr lang="en-US" sz="105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04596" y="4989119"/>
            <a:ext cx="862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H : 32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0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px</a:t>
            </a:r>
          </a:p>
          <a:p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W  : 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13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0px</a:t>
            </a:r>
            <a:endParaRPr lang="en-US" sz="105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717562" y="2322696"/>
            <a:ext cx="1289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H : 410px</a:t>
            </a:r>
          </a:p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W  : 290px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88506" y="5468253"/>
            <a:ext cx="862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H : 48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0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px</a:t>
            </a:r>
          </a:p>
          <a:p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W  : 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14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0px</a:t>
            </a:r>
            <a:endParaRPr lang="en-US" sz="105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89322" y="4748669"/>
            <a:ext cx="862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H : 235px</a:t>
            </a:r>
          </a:p>
          <a:p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W  : </a:t>
            </a:r>
            <a:r>
              <a:rPr lang="en-US" sz="1050" dirty="0">
                <a:latin typeface="나눔바른고딕OTF Light"/>
                <a:ea typeface="나눔바른고딕OTF Light"/>
                <a:cs typeface="나눔바른고딕OTF Light"/>
              </a:rPr>
              <a:t>3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4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0px</a:t>
            </a:r>
            <a:endParaRPr lang="en-US" sz="105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8" name="Down Arrow 17"/>
          <p:cNvSpPr/>
          <p:nvPr/>
        </p:nvSpPr>
        <p:spPr>
          <a:xfrm rot="2603287">
            <a:off x="3725277" y="3278614"/>
            <a:ext cx="572864" cy="63500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/>
              <a:t>선택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760357" y="3261738"/>
            <a:ext cx="1308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C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3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 예시 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(2)</a:t>
            </a:r>
            <a:endParaRPr lang="en-US" sz="16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82961" y="4168312"/>
            <a:ext cx="11396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H : </a:t>
            </a:r>
            <a:r>
              <a:rPr lang="ko-KR" altLang="ko-KR" sz="1050" dirty="0">
                <a:latin typeface="나눔바른고딕OTF Light"/>
                <a:ea typeface="나눔바른고딕OTF Light"/>
                <a:cs typeface="나눔바른고딕OTF Light"/>
              </a:rPr>
              <a:t>2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0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px</a:t>
            </a:r>
          </a:p>
          <a:p>
            <a:pPr algn="ctr"/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W  : 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10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0px</a:t>
            </a:r>
            <a:endParaRPr lang="en-US" sz="105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556335" y="4317782"/>
            <a:ext cx="862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H : </a:t>
            </a:r>
            <a:r>
              <a:rPr lang="ko-KR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1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40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px</a:t>
            </a:r>
          </a:p>
          <a:p>
            <a:pPr algn="ctr"/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W  : </a:t>
            </a:r>
            <a:r>
              <a:rPr lang="en-US" altLang="ko-KR" sz="1050" dirty="0" smtClean="0">
                <a:latin typeface="나눔바른고딕OTF Light"/>
                <a:ea typeface="나눔바른고딕OTF Light"/>
                <a:cs typeface="나눔바른고딕OTF Light"/>
              </a:rPr>
              <a:t>14</a:t>
            </a:r>
            <a:r>
              <a:rPr lang="en-US" sz="1050" dirty="0" smtClean="0">
                <a:latin typeface="나눔바른고딕OTF Light"/>
                <a:ea typeface="나눔바른고딕OTF Light"/>
                <a:cs typeface="나눔바른고딕OTF Light"/>
              </a:rPr>
              <a:t>0px</a:t>
            </a:r>
            <a:endParaRPr lang="en-US" sz="105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7" name="Down Arrow 46"/>
          <p:cNvSpPr/>
          <p:nvPr/>
        </p:nvSpPr>
        <p:spPr>
          <a:xfrm rot="2603287">
            <a:off x="7554734" y="5150753"/>
            <a:ext cx="572864" cy="63500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/>
              <a:t>선택</a:t>
            </a:r>
            <a:endParaRPr lang="en-US" sz="1200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6614069" y="4748669"/>
            <a:ext cx="693683" cy="4308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28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D.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장씩 합치기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D2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993500" y="3735508"/>
            <a:ext cx="1255330" cy="824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1184000" y="4652525"/>
            <a:ext cx="797200" cy="593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02032" y="3926284"/>
            <a:ext cx="30187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나눔바른고딕OTF Light"/>
                <a:ea typeface="나눔바른고딕OTF Light"/>
                <a:cs typeface="나눔바른고딕OTF Light"/>
              </a:rPr>
              <a:t>a,b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가로의 평균 길이</a:t>
            </a:r>
            <a:endParaRPr lang="en-US" altLang="ko-KR" sz="1200" dirty="0" smtClean="0">
              <a:latin typeface="나눔바른고딕OTF Light"/>
              <a:ea typeface="나눔바른고딕OTF Light"/>
              <a:cs typeface="나눔바른고딕OTF Light"/>
            </a:endParaRPr>
          </a:p>
          <a:p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= (a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의 원래 가로길이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+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b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의 원래 가로길이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)/2</a:t>
            </a:r>
          </a:p>
          <a:p>
            <a:endParaRPr lang="en-US" altLang="ko-KR" sz="1200" dirty="0" smtClean="0">
              <a:latin typeface="나눔바른고딕OTF Light"/>
              <a:ea typeface="나눔바른고딕OTF Light"/>
              <a:cs typeface="나눔바른고딕OTF Light"/>
            </a:endParaRPr>
          </a:p>
          <a:p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a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의 새로운 가로 길이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=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290px</a:t>
            </a:r>
          </a:p>
          <a:p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b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의 새로운 세로 길이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=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290px</a:t>
            </a:r>
            <a:endParaRPr lang="en-US" altLang="ko-KR" sz="1200" dirty="0">
              <a:latin typeface="나눔바른고딕OTF Light"/>
              <a:ea typeface="나눔바른고딕OTF Light"/>
              <a:cs typeface="나눔바른고딕OTF Light"/>
            </a:endParaRPr>
          </a:p>
          <a:p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a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의 새로운 세로 길이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=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230 x (290/350) </a:t>
            </a:r>
            <a:r>
              <a:rPr lang="en-US" altLang="ko-KR" sz="1200" dirty="0" err="1" smtClean="0">
                <a:latin typeface="나눔바른고딕OTF Light"/>
                <a:ea typeface="나눔바른고딕OTF Light"/>
                <a:cs typeface="나눔바른고딕OTF Light"/>
              </a:rPr>
              <a:t>px</a:t>
            </a:r>
            <a:endParaRPr lang="en-US" altLang="ko-KR" sz="1200" dirty="0">
              <a:latin typeface="나눔바른고딕OTF Light"/>
              <a:ea typeface="나눔바른고딕OTF Light"/>
              <a:cs typeface="나눔바른고딕OTF Light"/>
            </a:endParaRPr>
          </a:p>
          <a:p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b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의 새로운 세로 길이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=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170 x (290/230) </a:t>
            </a:r>
            <a:r>
              <a:rPr lang="en-US" altLang="ko-KR" sz="1200" dirty="0" err="1" smtClean="0">
                <a:latin typeface="나눔바른고딕OTF Light"/>
                <a:ea typeface="나눔바른고딕OTF Light"/>
                <a:cs typeface="나눔바른고딕OTF Light"/>
              </a:rPr>
              <a:t>px</a:t>
            </a:r>
            <a:endParaRPr lang="en-US" altLang="ko-KR" sz="1200" dirty="0" smtClean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4315434" y="3754866"/>
            <a:ext cx="1255330" cy="824703"/>
          </a:xfrm>
          <a:prstGeom prst="rect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4319074" y="4566868"/>
            <a:ext cx="797200" cy="59348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4315434" y="4566868"/>
            <a:ext cx="1044000" cy="77722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4315434" y="3893701"/>
            <a:ext cx="1044000" cy="685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56076" y="5689082"/>
            <a:ext cx="1585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0 &lt; Pa = 230/350 &lt; 1</a:t>
            </a:r>
          </a:p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0 &lt; </a:t>
            </a:r>
            <a:r>
              <a:rPr lang="en-US" sz="1200" dirty="0" err="1" smtClean="0">
                <a:latin typeface="나눔바른고딕OTF Light"/>
                <a:ea typeface="나눔바른고딕OTF Light"/>
                <a:cs typeface="나눔바른고딕OTF Light"/>
              </a:rPr>
              <a:t>Pb</a:t>
            </a:r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= 170/230 &lt;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96964" y="3904564"/>
            <a:ext cx="1289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H : 230px</a:t>
            </a:r>
          </a:p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W  : 350px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96964" y="4652525"/>
            <a:ext cx="103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H : 170px</a:t>
            </a:r>
          </a:p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W : 230px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7917317" cy="1790699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기준</a:t>
            </a:r>
            <a:r>
              <a:rPr lang="en-US" altLang="ko-KR" sz="1600" dirty="0" smtClean="0"/>
              <a:t>D2</a:t>
            </a:r>
          </a:p>
          <a:p>
            <a:pPr lvl="1"/>
            <a:r>
              <a:rPr lang="ko-KR" altLang="en-US" sz="1600" dirty="0" smtClean="0"/>
              <a:t>기준</a:t>
            </a:r>
            <a:r>
              <a:rPr lang="en-US" altLang="ko-KR" sz="1600" dirty="0" smtClean="0"/>
              <a:t>D1</a:t>
            </a:r>
            <a:r>
              <a:rPr lang="ko-KR" altLang="en-US" sz="1600" dirty="0" smtClean="0"/>
              <a:t>에 의해 합쳐질 방향이 정해지면 합쳐지는 면이 어느쪽인지 파악한다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1"/>
            <a:r>
              <a:rPr lang="ko-KR" altLang="en-US" sz="1600" dirty="0" smtClean="0"/>
              <a:t>합쳐지는 면의 평균 길이</a:t>
            </a:r>
            <a:r>
              <a:rPr lang="en-US" altLang="ko-KR" sz="1600" dirty="0" smtClean="0"/>
              <a:t>(=AVRSIZE)</a:t>
            </a:r>
            <a:r>
              <a:rPr lang="ko-KR" altLang="en-US" sz="1600" dirty="0" smtClean="0"/>
              <a:t>를 기준으로 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합쳐질 두 사각형을 맞닿는 면의 원래 길이에서 </a:t>
            </a:r>
            <a:r>
              <a:rPr lang="en-US" altLang="ko-KR" sz="1600" dirty="0" smtClean="0"/>
              <a:t>AVRSIZE</a:t>
            </a:r>
            <a:r>
              <a:rPr lang="ko-KR" altLang="en-US" sz="1600" dirty="0" smtClean="0"/>
              <a:t> 만큼 줄어든 비율대로 다른 면도 같은 비율로 줄인다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64634" y="3370664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a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가로</a:t>
            </a:r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: 350px -&gt; 290px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15434" y="5412083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b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가로</a:t>
            </a:r>
            <a:r>
              <a:rPr 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: 230px -&gt; 290px</a:t>
            </a:r>
          </a:p>
        </p:txBody>
      </p:sp>
    </p:spTree>
    <p:extLst>
      <p:ext uri="{BB962C8B-B14F-4D97-AF65-F5344CB8AC3E}">
        <p14:creationId xmlns:p14="http://schemas.microsoft.com/office/powerpoint/2010/main" val="73924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E.</a:t>
            </a:r>
            <a:r>
              <a:rPr lang="ko-KR" altLang="en-US" dirty="0" smtClean="0"/>
              <a:t> 나머지 검사하기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D</a:t>
            </a:r>
            <a:r>
              <a:rPr lang="ko-KR" altLang="en-US" sz="1600" dirty="0" smtClean="0"/>
              <a:t>의 결과물로 </a:t>
            </a:r>
            <a:r>
              <a:rPr lang="en-US" altLang="ko-KR" sz="1600" dirty="0" smtClean="0"/>
              <a:t>K</a:t>
            </a:r>
            <a:r>
              <a:rPr lang="ko-KR" altLang="en-US" sz="1600" dirty="0" smtClean="0"/>
              <a:t> 세트와 </a:t>
            </a:r>
            <a:r>
              <a:rPr lang="en-US" altLang="ko-KR" sz="1600" dirty="0" smtClean="0"/>
              <a:t>n</a:t>
            </a:r>
            <a:r>
              <a:rPr lang="ko-KR" altLang="en-US" sz="1600" dirty="0" smtClean="0"/>
              <a:t> 장의 나머지가 나온다</a:t>
            </a:r>
            <a:r>
              <a:rPr lang="en-US" altLang="ko-KR" sz="1600" dirty="0" smtClean="0"/>
              <a:t>.</a:t>
            </a:r>
          </a:p>
          <a:p>
            <a:r>
              <a:rPr lang="en-US" sz="1600" dirty="0" smtClean="0"/>
              <a:t>n</a:t>
            </a:r>
            <a:r>
              <a:rPr lang="ko-KR" altLang="en-US" sz="1600" dirty="0" smtClean="0"/>
              <a:t> 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이거나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다른 것과 합쳐지지 못하고 계속 나머지가 될 수 있기 때문에 </a:t>
            </a:r>
            <a:r>
              <a:rPr lang="en-US" altLang="ko-KR" sz="1600" dirty="0" smtClean="0"/>
              <a:t>F</a:t>
            </a:r>
            <a:r>
              <a:rPr lang="ko-KR" altLang="en-US" sz="1600" dirty="0" smtClean="0"/>
              <a:t>로 해결한다</a:t>
            </a:r>
            <a:r>
              <a:rPr lang="en-US" altLang="ko-KR" sz="1600" dirty="0" smtClean="0"/>
              <a:t>.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1334" y="2942479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2장씩 합치기</a:t>
            </a:r>
            <a:endParaRPr lang="en-US" sz="1200" dirty="0"/>
          </a:p>
        </p:txBody>
      </p:sp>
      <p:sp>
        <p:nvSpPr>
          <p:cNvPr id="7" name="Diamond 6"/>
          <p:cNvSpPr/>
          <p:nvPr/>
        </p:nvSpPr>
        <p:spPr>
          <a:xfrm>
            <a:off x="764034" y="3812553"/>
            <a:ext cx="2197041" cy="544903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 == 0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6" idx="2"/>
            <a:endCxn id="7" idx="0"/>
          </p:cNvCxnSpPr>
          <p:nvPr/>
        </p:nvCxnSpPr>
        <p:spPr>
          <a:xfrm>
            <a:off x="1849855" y="3276452"/>
            <a:ext cx="12700" cy="53610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88185" y="3321145"/>
            <a:ext cx="704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 = </a:t>
            </a:r>
            <a:r>
              <a:rPr lang="en-US" sz="1200" dirty="0" err="1" smtClean="0"/>
              <a:t>i</a:t>
            </a:r>
            <a:r>
              <a:rPr lang="en-US" sz="1200" dirty="0" smtClean="0"/>
              <a:t> / 2</a:t>
            </a:r>
          </a:p>
          <a:p>
            <a:r>
              <a:rPr lang="en-US" sz="1200" dirty="0" smtClean="0"/>
              <a:t>n = </a:t>
            </a:r>
            <a:r>
              <a:rPr lang="en-US" sz="1200" dirty="0" err="1" smtClean="0"/>
              <a:t>i</a:t>
            </a:r>
            <a:r>
              <a:rPr lang="en-US" sz="1200" dirty="0" smtClean="0"/>
              <a:t> % 2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378075" y="4085005"/>
            <a:ext cx="29737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1" name="Diamond 10"/>
          <p:cNvSpPr/>
          <p:nvPr/>
        </p:nvSpPr>
        <p:spPr>
          <a:xfrm>
            <a:off x="764034" y="4978297"/>
            <a:ext cx="2197041" cy="65429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</a:t>
            </a:r>
            <a:r>
              <a:rPr lang="en-US" sz="1200" dirty="0" smtClean="0"/>
              <a:t> == 0</a:t>
            </a:r>
            <a:endParaRPr lang="en-US" sz="1200" dirty="0"/>
          </a:p>
        </p:txBody>
      </p:sp>
      <p:cxnSp>
        <p:nvCxnSpPr>
          <p:cNvPr id="12" name="Straight Arrow Connector 11"/>
          <p:cNvCxnSpPr>
            <a:stCxn id="7" idx="2"/>
            <a:endCxn id="11" idx="0"/>
          </p:cNvCxnSpPr>
          <p:nvPr/>
        </p:nvCxnSpPr>
        <p:spPr>
          <a:xfrm>
            <a:off x="1862555" y="4357456"/>
            <a:ext cx="0" cy="62084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07776" y="2104353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</a:t>
            </a:r>
            <a:r>
              <a:rPr lang="ko-KR" altLang="en-US" sz="1200" dirty="0" smtClean="0"/>
              <a:t> 해결하기</a:t>
            </a:r>
            <a:endParaRPr lang="en-US" sz="1200" dirty="0"/>
          </a:p>
        </p:txBody>
      </p:sp>
      <p:cxnSp>
        <p:nvCxnSpPr>
          <p:cNvPr id="14" name="Elbow Connector 13"/>
          <p:cNvCxnSpPr>
            <a:stCxn id="7" idx="3"/>
            <a:endCxn id="13" idx="2"/>
          </p:cNvCxnSpPr>
          <p:nvPr/>
        </p:nvCxnSpPr>
        <p:spPr>
          <a:xfrm flipV="1">
            <a:off x="2961075" y="2438326"/>
            <a:ext cx="345222" cy="1646679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59546" y="4522448"/>
            <a:ext cx="40601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103288" y="3946505"/>
            <a:ext cx="40601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41775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F.</a:t>
            </a:r>
            <a:r>
              <a:rPr lang="ko-KR" altLang="en-US" dirty="0" smtClean="0"/>
              <a:t> 나머지 해결하기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1665184"/>
          </a:xfrm>
        </p:spPr>
        <p:txBody>
          <a:bodyPr>
            <a:normAutofit/>
          </a:bodyPr>
          <a:lstStyle/>
          <a:p>
            <a:r>
              <a:rPr lang="en-US" sz="1600" dirty="0" smtClean="0"/>
              <a:t>K</a:t>
            </a:r>
            <a:r>
              <a:rPr lang="ko-KR" altLang="en-US" sz="1600" dirty="0" smtClean="0"/>
              <a:t>세트 중에서 첫번째 것과 나머지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장을 </a:t>
            </a:r>
            <a:r>
              <a:rPr lang="en-US" altLang="ko-KR" sz="1600" dirty="0" smtClean="0"/>
              <a:t>D</a:t>
            </a:r>
            <a:r>
              <a:rPr lang="ko-KR" altLang="en-US" sz="1600" dirty="0" smtClean="0"/>
              <a:t>과정을 기준을 이용해서 합친다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기존에 있던 </a:t>
            </a:r>
            <a:r>
              <a:rPr lang="en-US" altLang="ko-KR" sz="1600" dirty="0" smtClean="0"/>
              <a:t>K</a:t>
            </a:r>
            <a:r>
              <a:rPr lang="ko-KR" altLang="en-US" sz="1600" dirty="0" smtClean="0"/>
              <a:t>세트 </a:t>
            </a:r>
            <a:r>
              <a:rPr lang="en-US" altLang="ko-KR" sz="1600" dirty="0" smtClean="0"/>
              <a:t>+</a:t>
            </a:r>
            <a:r>
              <a:rPr lang="ko-KR" altLang="en-US" sz="1600" dirty="0" smtClean="0"/>
              <a:t> 나머지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이 </a:t>
            </a:r>
            <a:r>
              <a:rPr lang="en-US" altLang="ko-KR" sz="1600" dirty="0" smtClean="0"/>
              <a:t>K</a:t>
            </a:r>
            <a:r>
              <a:rPr lang="ko-KR" altLang="en-US" sz="1600" dirty="0" smtClean="0"/>
              <a:t>세트 </a:t>
            </a:r>
            <a:r>
              <a:rPr lang="en-US" altLang="ko-KR" sz="1600" dirty="0" smtClean="0"/>
              <a:t>+</a:t>
            </a:r>
            <a:r>
              <a:rPr lang="ko-KR" altLang="en-US" sz="1600" dirty="0" smtClean="0"/>
              <a:t> 나머지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으로 바뀐다</a:t>
            </a:r>
            <a:r>
              <a:rPr lang="en-US" altLang="ko-KR" sz="1600" dirty="0" smtClean="0"/>
              <a:t>.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13</a:t>
            </a:fld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481066" y="2854433"/>
            <a:ext cx="2197041" cy="544903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 == 0</a:t>
            </a:r>
            <a:endParaRPr lang="en-US" sz="1200" dirty="0"/>
          </a:p>
        </p:txBody>
      </p:sp>
      <p:cxnSp>
        <p:nvCxnSpPr>
          <p:cNvPr id="11" name="Elbow Connector 10"/>
          <p:cNvCxnSpPr>
            <a:stCxn id="6" idx="3"/>
          </p:cNvCxnSpPr>
          <p:nvPr/>
        </p:nvCxnSpPr>
        <p:spPr>
          <a:xfrm flipV="1">
            <a:off x="2678107" y="1417638"/>
            <a:ext cx="618433" cy="1709247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174154" y="2335794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</a:t>
            </a:r>
            <a:r>
              <a:rPr lang="ko-KR" altLang="en-US" sz="1200" dirty="0" smtClean="0"/>
              <a:t> 해결하기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851940" y="2485101"/>
            <a:ext cx="29072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00512" y="2988385"/>
            <a:ext cx="40601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174153" y="1820534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  &lt;- k</a:t>
            </a:r>
            <a:endParaRPr lang="en-US" sz="1200" dirty="0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1426359" y="4597172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952000" y="4597171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3492538" y="4598353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나눔바른고딕OTF Light"/>
                <a:ea typeface="나눔바른고딕OTF Light"/>
                <a:cs typeface="나눔바른고딕OTF Light"/>
              </a:rPr>
              <a:t>나머지</a:t>
            </a:r>
            <a:endParaRPr lang="en-US" sz="8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42056" y="4508271"/>
            <a:ext cx="1165170" cy="65162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294972" y="5324284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사진 장수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(</a:t>
            </a:r>
            <a:r>
              <a:rPr lang="en-US" altLang="ko-KR" sz="1200" dirty="0" err="1" smtClean="0"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) : 5</a:t>
            </a:r>
          </a:p>
          <a:p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만들어진 셋트 </a:t>
            </a:r>
            <a:r>
              <a:rPr lang="ko-KR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(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k) : 2</a:t>
            </a:r>
          </a:p>
          <a:p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남은 사진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(n)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: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1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02910" y="5504025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만들어진 셋트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(k) : 2</a:t>
            </a:r>
          </a:p>
          <a:p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남은 사진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(n)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: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0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90100" y="4252039"/>
            <a:ext cx="774064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첫번째</a:t>
            </a:r>
            <a:r>
              <a:rPr lang="en-US" altLang="ko-KR" sz="900" dirty="0" smtClean="0">
                <a:latin typeface="나눔바른고딕OTF Light"/>
                <a:ea typeface="나눔바른고딕OTF Light"/>
                <a:cs typeface="나눔바른고딕OTF Light"/>
              </a:rPr>
              <a:t>K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34" name="Rectangle 33"/>
          <p:cNvSpPr>
            <a:spLocks noChangeAspect="1"/>
          </p:cNvSpPr>
          <p:nvPr/>
        </p:nvSpPr>
        <p:spPr>
          <a:xfrm>
            <a:off x="2743929" y="4597172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>
            <a:spLocks noChangeAspect="1"/>
          </p:cNvSpPr>
          <p:nvPr/>
        </p:nvSpPr>
        <p:spPr>
          <a:xfrm>
            <a:off x="2269570" y="4597171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2159626" y="4508271"/>
            <a:ext cx="1165170" cy="65162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356897" y="4233698"/>
            <a:ext cx="774064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두번째</a:t>
            </a:r>
            <a:r>
              <a:rPr lang="en-US" altLang="ko-KR" sz="900" dirty="0" smtClean="0">
                <a:latin typeface="나눔바른고딕OTF Light"/>
                <a:ea typeface="나눔바른고딕OTF Light"/>
                <a:cs typeface="나눔바른고딕OTF Light"/>
              </a:rPr>
              <a:t>K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38" name="Rectangle 37"/>
          <p:cNvSpPr>
            <a:spLocks noChangeAspect="1"/>
          </p:cNvSpPr>
          <p:nvPr/>
        </p:nvSpPr>
        <p:spPr>
          <a:xfrm>
            <a:off x="5529100" y="4684354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>
            <a:spLocks noChangeAspect="1"/>
          </p:cNvSpPr>
          <p:nvPr/>
        </p:nvSpPr>
        <p:spPr>
          <a:xfrm>
            <a:off x="5054741" y="4684353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6107198" y="4685535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나눔바른고딕OTF Light"/>
                <a:ea typeface="나눔바른고딕OTF Light"/>
                <a:cs typeface="나눔바른고딕OTF Light"/>
              </a:rPr>
              <a:t>나머지</a:t>
            </a:r>
            <a:endParaRPr lang="en-US" sz="8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944796" y="4595453"/>
            <a:ext cx="1725661" cy="65162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092841" y="4339221"/>
            <a:ext cx="774064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첫번째</a:t>
            </a:r>
            <a:r>
              <a:rPr lang="en-US" altLang="ko-KR" sz="900" dirty="0" smtClean="0">
                <a:latin typeface="나눔바른고딕OTF Light"/>
                <a:ea typeface="나눔바른고딕OTF Light"/>
                <a:cs typeface="나눔바른고딕OTF Light"/>
              </a:rPr>
              <a:t>K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>
          <a:xfrm>
            <a:off x="7368655" y="4706318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>
            <a:spLocks noChangeAspect="1"/>
          </p:cNvSpPr>
          <p:nvPr/>
        </p:nvSpPr>
        <p:spPr>
          <a:xfrm>
            <a:off x="6894296" y="4706317"/>
            <a:ext cx="474359" cy="474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6784352" y="4617417"/>
            <a:ext cx="1165170" cy="65162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981623" y="4342844"/>
            <a:ext cx="774064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두번째</a:t>
            </a:r>
            <a:r>
              <a:rPr lang="en-US" altLang="ko-KR" sz="900" dirty="0" smtClean="0">
                <a:latin typeface="나눔바른고딕OTF Light"/>
                <a:ea typeface="나눔바른고딕OTF Light"/>
                <a:cs typeface="나눔바른고딕OTF Light"/>
              </a:rPr>
              <a:t>K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44656" y="6308665"/>
            <a:ext cx="341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latin typeface="나눔바른고딕OTF Light"/>
                <a:ea typeface="나눔바른고딕OTF Light"/>
                <a:cs typeface="나눔바른고딕OTF Light"/>
              </a:rPr>
              <a:t>모든 사진이 정사각형인 것은 사진의 모습을 간략하게 표현하기 위한것</a:t>
            </a:r>
            <a:r>
              <a:rPr lang="en-US" altLang="ko-KR" sz="900" dirty="0" smtClean="0">
                <a:solidFill>
                  <a:srgbClr val="FF0000"/>
                </a:solidFill>
                <a:latin typeface="나눔바른고딕OTF Light"/>
                <a:ea typeface="나눔바른고딕OTF Light"/>
                <a:cs typeface="나눔바른고딕OTF Light"/>
              </a:rPr>
              <a:t>.</a:t>
            </a:r>
          </a:p>
          <a:p>
            <a:r>
              <a:rPr lang="ko-KR" altLang="en-US" sz="900" dirty="0" smtClean="0">
                <a:solidFill>
                  <a:srgbClr val="FF0000"/>
                </a:solidFill>
                <a:latin typeface="나눔바른고딕OTF Light"/>
                <a:ea typeface="나눔바른고딕OTF Light"/>
                <a:cs typeface="나눔바른고딕OTF Light"/>
              </a:rPr>
              <a:t>실제로는 다양한 비울의 세트</a:t>
            </a:r>
            <a:r>
              <a:rPr lang="en-US" altLang="ko-KR" sz="900" dirty="0" smtClean="0">
                <a:solidFill>
                  <a:srgbClr val="FF0000"/>
                </a:solidFill>
                <a:latin typeface="나눔바른고딕OTF Light"/>
                <a:ea typeface="나눔바른고딕OTF Light"/>
                <a:cs typeface="나눔바른고딕OTF Light"/>
              </a:rPr>
              <a:t>K</a:t>
            </a:r>
            <a:r>
              <a:rPr lang="ko-KR" altLang="en-US" sz="900" dirty="0" smtClean="0">
                <a:solidFill>
                  <a:srgbClr val="FF0000"/>
                </a:solidFill>
                <a:latin typeface="나눔바른고딕OTF Light"/>
                <a:ea typeface="나눔바른고딕OTF Light"/>
                <a:cs typeface="나눔바른고딕OTF Light"/>
              </a:rPr>
              <a:t> 들이 나올 수 있음</a:t>
            </a:r>
            <a:endParaRPr lang="en-US" sz="900" dirty="0">
              <a:solidFill>
                <a:srgbClr val="FF0000"/>
              </a:solidFill>
              <a:latin typeface="나눔바른고딕OTF Light"/>
              <a:ea typeface="나눔바른고딕OTF Light"/>
              <a:cs typeface="나눔바른고딕OTF Light"/>
            </a:endParaRPr>
          </a:p>
        </p:txBody>
      </p:sp>
      <p:cxnSp>
        <p:nvCxnSpPr>
          <p:cNvPr id="48" name="Elbow Connector 47"/>
          <p:cNvCxnSpPr/>
          <p:nvPr/>
        </p:nvCxnSpPr>
        <p:spPr>
          <a:xfrm flipV="1">
            <a:off x="4142667" y="4863017"/>
            <a:ext cx="618433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899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</a:t>
            </a:r>
            <a:r>
              <a:rPr lang="ko-KR" altLang="en-US" dirty="0" smtClean="0"/>
              <a:t>. 세트를 한장으로 취급하기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6700" y="1600200"/>
            <a:ext cx="3340100" cy="2679699"/>
          </a:xfrm>
        </p:spPr>
        <p:txBody>
          <a:bodyPr>
            <a:noAutofit/>
          </a:bodyPr>
          <a:lstStyle/>
          <a:p>
            <a:r>
              <a:rPr lang="en-US" sz="1600" dirty="0" smtClean="0"/>
              <a:t>E</a:t>
            </a:r>
            <a:r>
              <a:rPr lang="ko-KR" altLang="en-US" sz="1600" dirty="0" smtClean="0"/>
              <a:t> 과정까지 거치면 세트가 나오게 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한 세트 안에는 기본적으로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장 이상의 사진이 완벽한 직사각형의 모양을 하고 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한 세트를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장의 새로운 사진으로 취급한다</a:t>
            </a:r>
            <a:r>
              <a:rPr lang="en-US" altLang="ko-KR" sz="1600" dirty="0" smtClean="0"/>
              <a:t>.</a:t>
            </a:r>
          </a:p>
          <a:p>
            <a:r>
              <a:rPr lang="en-US" sz="1600" dirty="0" smtClean="0"/>
              <a:t>K</a:t>
            </a:r>
            <a:r>
              <a:rPr lang="ko-KR" altLang="en-US" sz="1600" dirty="0" smtClean="0"/>
              <a:t>세트는 </a:t>
            </a:r>
            <a:r>
              <a:rPr lang="en-US" altLang="ko-KR" sz="1600" dirty="0" smtClean="0"/>
              <a:t>K</a:t>
            </a:r>
            <a:r>
              <a:rPr lang="ko-KR" altLang="en-US" sz="1600" dirty="0" smtClean="0"/>
              <a:t> 장이 되고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새로운 알고리즘을 시작한다</a:t>
            </a:r>
            <a:r>
              <a:rPr lang="en-US" altLang="ko-KR" sz="1600" dirty="0" smtClean="0"/>
              <a:t>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60824" y="2068681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사진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장 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&gt;=1)</a:t>
            </a:r>
            <a:endParaRPr lang="en-US" sz="1200" dirty="0"/>
          </a:p>
        </p:txBody>
      </p:sp>
      <p:sp>
        <p:nvSpPr>
          <p:cNvPr id="6" name="Diamond 5"/>
          <p:cNvSpPr/>
          <p:nvPr/>
        </p:nvSpPr>
        <p:spPr>
          <a:xfrm>
            <a:off x="2760823" y="3168241"/>
            <a:ext cx="2197041" cy="65429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</a:t>
            </a:r>
            <a:r>
              <a:rPr lang="en-US" sz="1200" dirty="0" smtClean="0"/>
              <a:t> == 0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57200" y="2677598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  &lt;- k</a:t>
            </a:r>
            <a:endParaRPr lang="en-US" sz="1200" dirty="0"/>
          </a:p>
        </p:txBody>
      </p:sp>
      <p:cxnSp>
        <p:nvCxnSpPr>
          <p:cNvPr id="8" name="Elbow Connector 7"/>
          <p:cNvCxnSpPr>
            <a:stCxn id="6" idx="1"/>
            <a:endCxn id="7" idx="2"/>
          </p:cNvCxnSpPr>
          <p:nvPr/>
        </p:nvCxnSpPr>
        <p:spPr>
          <a:xfrm rot="10800000">
            <a:off x="1555721" y="3011571"/>
            <a:ext cx="1205102" cy="483816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7" idx="0"/>
            <a:endCxn id="5" idx="1"/>
          </p:cNvCxnSpPr>
          <p:nvPr/>
        </p:nvCxnSpPr>
        <p:spPr>
          <a:xfrm rot="5400000" flipH="1" flipV="1">
            <a:off x="1937307" y="1854082"/>
            <a:ext cx="441930" cy="1205103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42733" y="3356887"/>
            <a:ext cx="40601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914248" y="2816225"/>
            <a:ext cx="32848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2935993" y="4854877"/>
            <a:ext cx="932553" cy="648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사진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+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사진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3949700" y="4854877"/>
            <a:ext cx="932553" cy="648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사진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+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사진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5346700" y="4854877"/>
            <a:ext cx="932553" cy="648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사진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+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사진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2935993" y="5656158"/>
            <a:ext cx="932553" cy="648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사진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+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사진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3949700" y="5656158"/>
            <a:ext cx="932553" cy="648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사진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+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사진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5346700" y="5656158"/>
            <a:ext cx="932553" cy="648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사진 </a:t>
            </a:r>
            <a:r>
              <a:rPr lang="en-US" altLang="ko-KR" sz="1200" dirty="0" smtClean="0">
                <a:latin typeface="나눔바른고딕OTF Light"/>
                <a:ea typeface="나눔바른고딕OTF Light"/>
                <a:cs typeface="나눔바른고딕OTF Light"/>
              </a:rPr>
              <a:t>+</a:t>
            </a:r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 사진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93102" y="488714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…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882253" y="566376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…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404017" y="4939719"/>
            <a:ext cx="705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k 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세트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6556417" y="5663768"/>
            <a:ext cx="5309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k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 장</a:t>
            </a:r>
            <a:endParaRPr lang="en-US" sz="16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511994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G.</a:t>
            </a:r>
            <a:r>
              <a:rPr lang="ko-KR" altLang="en-US" dirty="0" smtClean="0"/>
              <a:t> 세트의 개수 파악하기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E</a:t>
            </a:r>
            <a:r>
              <a:rPr lang="ko-KR" altLang="en-US" sz="1600" dirty="0" smtClean="0"/>
              <a:t> 과정을 거치면 </a:t>
            </a:r>
            <a:r>
              <a:rPr lang="en-US" altLang="ko-KR" sz="1600" dirty="0" smtClean="0"/>
              <a:t>K</a:t>
            </a:r>
            <a:r>
              <a:rPr lang="ko-KR" altLang="en-US" sz="1600" dirty="0" smtClean="0"/>
              <a:t> 세트가 나온다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en-US" sz="1600" dirty="0" smtClean="0"/>
              <a:t>K</a:t>
            </a:r>
            <a:r>
              <a:rPr lang="ko-KR" altLang="en-US" sz="1600" dirty="0" smtClean="0"/>
              <a:t> 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이라는 것은 한장이 남았다는 의미와 같으므로 </a:t>
            </a:r>
            <a:r>
              <a:rPr lang="en-US" altLang="ko-KR" sz="1600" dirty="0" smtClean="0"/>
              <a:t>B</a:t>
            </a:r>
            <a:r>
              <a:rPr lang="ko-KR" altLang="en-US" sz="1600" dirty="0" smtClean="0"/>
              <a:t>과정과 같이 더이상 적용할 알고리즘이 없기 때문에 과정을 종료한다</a:t>
            </a:r>
            <a:r>
              <a:rPr lang="en-US" altLang="ko-KR" sz="1600" dirty="0" smtClean="0"/>
              <a:t>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15</a:t>
            </a:fld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622824" y="1600200"/>
            <a:ext cx="2197041" cy="65429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</a:t>
            </a:r>
            <a:r>
              <a:rPr lang="en-US" sz="1200" dirty="0" smtClean="0"/>
              <a:t> == 0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4037" y="1927346"/>
            <a:ext cx="33028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12" name="Straight Arrow Connector 11"/>
          <p:cNvCxnSpPr>
            <a:stCxn id="8" idx="2"/>
          </p:cNvCxnSpPr>
          <p:nvPr/>
        </p:nvCxnSpPr>
        <p:spPr>
          <a:xfrm>
            <a:off x="2721345" y="2254491"/>
            <a:ext cx="0" cy="93449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18336" y="2552985"/>
            <a:ext cx="40601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1622824" y="3204933"/>
            <a:ext cx="2197041" cy="3339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나눔바른고딕OTF Light"/>
                <a:ea typeface="나눔바른고딕OTF Light"/>
                <a:cs typeface="나눔바른고딕OTF Light"/>
              </a:rPr>
              <a:t>완성</a:t>
            </a:r>
            <a:endParaRPr lang="en-US" sz="900" dirty="0">
              <a:solidFill>
                <a:schemeClr val="bg1"/>
              </a:solidFill>
              <a:latin typeface="나눔바른고딕OTF Light"/>
              <a:ea typeface="나눔바른고딕OTF Light"/>
              <a:cs typeface="나눔바른고딕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33646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간략 소개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latin typeface="나눔바른고딕OTF Light"/>
                <a:ea typeface="나눔바른고딕OTF Light"/>
                <a:cs typeface="나눔바른고딕OTF Light"/>
              </a:rPr>
              <a:t>사용자가 올린 여러장의 사진을 이용해서 모자이크를 만들어준다</a:t>
            </a:r>
            <a:r>
              <a:rPr lang="en-US" altLang="ko-KR" sz="2000" dirty="0" smtClean="0">
                <a:latin typeface="나눔바른고딕OTF Light"/>
                <a:ea typeface="나눔바른고딕OTF Light"/>
                <a:cs typeface="나눔바른고딕OTF Light"/>
              </a:rPr>
              <a:t>.</a:t>
            </a:r>
          </a:p>
          <a:p>
            <a:r>
              <a:rPr lang="ko-KR" altLang="en-US" sz="2000" dirty="0" smtClean="0">
                <a:latin typeface="나눔바른고딕OTF Light"/>
                <a:ea typeface="나눔바른고딕OTF Light"/>
                <a:cs typeface="나눔바른고딕OTF Light"/>
              </a:rPr>
              <a:t>모자이크 모양을 기반으로 하여 사진이 다양하게 배치된다</a:t>
            </a:r>
            <a:r>
              <a:rPr lang="en-US" altLang="ko-KR" sz="2000" dirty="0" smtClean="0">
                <a:latin typeface="나눔바른고딕OTF Light"/>
                <a:ea typeface="나눔바른고딕OTF Light"/>
                <a:cs typeface="나눔바른고딕OTF Light"/>
              </a:rPr>
              <a:t>.</a:t>
            </a:r>
            <a:endParaRPr lang="en-US" altLang="ko-KR" sz="2000" dirty="0">
              <a:latin typeface="나눔바른고딕OTF Light"/>
              <a:ea typeface="나눔바른고딕OTF Light"/>
              <a:cs typeface="나눔바른고딕OTF Light"/>
            </a:endParaRPr>
          </a:p>
          <a:p>
            <a:r>
              <a:rPr lang="ko-KR" altLang="en-US" sz="2000" dirty="0" smtClean="0">
                <a:latin typeface="나눔바른고딕OTF Light"/>
                <a:ea typeface="나눔바른고딕OTF Light"/>
                <a:cs typeface="나눔바른고딕OTF Light"/>
              </a:rPr>
              <a:t>모자이크로 새로운 사진을 만드는 것이 아니다</a:t>
            </a:r>
            <a:r>
              <a:rPr lang="en-US" altLang="ko-KR" sz="2000" dirty="0" smtClean="0">
                <a:latin typeface="나눔바른고딕OTF Light"/>
                <a:ea typeface="나눔바른고딕OTF Light"/>
                <a:cs typeface="나눔바른고딕OTF Light"/>
              </a:rPr>
              <a:t>.</a:t>
            </a:r>
            <a:endParaRPr lang="en-US" sz="20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9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알고리즘 컨셉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latin typeface="나눔바른고딕OTF Light"/>
                <a:ea typeface="나눔바른고딕OTF Light"/>
                <a:cs typeface="나눔바른고딕OTF Light"/>
              </a:rPr>
              <a:t>합치기를 반복하기</a:t>
            </a:r>
            <a:endParaRPr lang="en-US" altLang="ko-KR" sz="2000" dirty="0" smtClean="0">
              <a:latin typeface="나눔바른고딕OTF Light"/>
              <a:ea typeface="나눔바른고딕OTF Light"/>
              <a:cs typeface="나눔바른고딕OTF Light"/>
            </a:endParaRPr>
          </a:p>
          <a:p>
            <a:r>
              <a:rPr lang="ko-KR" altLang="en-US" sz="2000" dirty="0" smtClean="0">
                <a:latin typeface="나눔바른고딕OTF Light"/>
                <a:ea typeface="나눔바른고딕OTF Light"/>
                <a:cs typeface="나눔바른고딕OTF Light"/>
              </a:rPr>
              <a:t>사용자가 올린 사진을 두장씩 합쳐 나가면서 최종적으로 </a:t>
            </a:r>
            <a:r>
              <a:rPr lang="en-US" altLang="ko-KR" sz="2000" dirty="0" smtClean="0">
                <a:latin typeface="나눔바른고딕OTF Light"/>
                <a:ea typeface="나눔바른고딕OTF Light"/>
                <a:cs typeface="나눔바른고딕OTF Light"/>
              </a:rPr>
              <a:t>1</a:t>
            </a:r>
            <a:r>
              <a:rPr lang="ko-KR" altLang="en-US" sz="2000" dirty="0" smtClean="0">
                <a:latin typeface="나눔바른고딕OTF Light"/>
                <a:ea typeface="나눔바른고딕OTF Light"/>
                <a:cs typeface="나눔바른고딕OTF Light"/>
              </a:rPr>
              <a:t>장의 사진을 만들어낸다</a:t>
            </a:r>
            <a:r>
              <a:rPr lang="en-US" altLang="ko-KR" sz="2000" dirty="0" smtClean="0">
                <a:latin typeface="나눔바른고딕OTF Light"/>
                <a:ea typeface="나눔바른고딕OTF Light"/>
                <a:cs typeface="나눔바른고딕OTF Light"/>
              </a:rPr>
              <a:t>.</a:t>
            </a:r>
            <a:r>
              <a:rPr lang="ko-KR" altLang="en-US" sz="20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endParaRPr lang="en-US" sz="20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15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amond 7"/>
          <p:cNvSpPr/>
          <p:nvPr/>
        </p:nvSpPr>
        <p:spPr>
          <a:xfrm>
            <a:off x="4292718" y="1101362"/>
            <a:ext cx="2197041" cy="544903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en-US" altLang="ko-KR" sz="900" dirty="0" smtClean="0">
                <a:latin typeface="나눔바른고딕OTF Light"/>
                <a:ea typeface="나눔바른고딕OTF Light"/>
                <a:cs typeface="나눔바른고딕OTF Light"/>
              </a:rPr>
              <a:t>=</a:t>
            </a:r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=1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92718" y="2308275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정렬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92718" y="2842415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2장씩 합치기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1" name="Diamond 10"/>
          <p:cNvSpPr/>
          <p:nvPr/>
        </p:nvSpPr>
        <p:spPr>
          <a:xfrm>
            <a:off x="4305418" y="3966487"/>
            <a:ext cx="2197041" cy="544903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n == 0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2" name="Diamond 11"/>
          <p:cNvSpPr/>
          <p:nvPr/>
        </p:nvSpPr>
        <p:spPr>
          <a:xfrm>
            <a:off x="4292717" y="5007280"/>
            <a:ext cx="2197041" cy="65429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나눔바른고딕OTF Light"/>
                <a:ea typeface="나눔바른고딕OTF Light"/>
                <a:cs typeface="나눔바른고딕OTF Light"/>
              </a:rPr>
              <a:t>k</a:t>
            </a:r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 == 0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4</a:t>
            </a:fld>
            <a:endParaRPr lang="en-US"/>
          </a:p>
        </p:txBody>
      </p:sp>
      <p:cxnSp>
        <p:nvCxnSpPr>
          <p:cNvPr id="19" name="Straight Arrow Connector 18"/>
          <p:cNvCxnSpPr>
            <a:stCxn id="48" idx="2"/>
            <a:endCxn id="8" idx="0"/>
          </p:cNvCxnSpPr>
          <p:nvPr/>
        </p:nvCxnSpPr>
        <p:spPr>
          <a:xfrm>
            <a:off x="5391238" y="608611"/>
            <a:ext cx="1" cy="492751"/>
          </a:xfrm>
          <a:prstGeom prst="straightConnector1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9" idx="0"/>
          </p:cNvCxnSpPr>
          <p:nvPr/>
        </p:nvCxnSpPr>
        <p:spPr>
          <a:xfrm>
            <a:off x="5391239" y="1646265"/>
            <a:ext cx="0" cy="662010"/>
          </a:xfrm>
          <a:prstGeom prst="straightConnector1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  <a:endCxn id="10" idx="0"/>
          </p:cNvCxnSpPr>
          <p:nvPr/>
        </p:nvCxnSpPr>
        <p:spPr>
          <a:xfrm>
            <a:off x="5391239" y="2642248"/>
            <a:ext cx="0" cy="200167"/>
          </a:xfrm>
          <a:prstGeom prst="straightConnector1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2"/>
            <a:endCxn id="59" idx="0"/>
          </p:cNvCxnSpPr>
          <p:nvPr/>
        </p:nvCxnSpPr>
        <p:spPr>
          <a:xfrm>
            <a:off x="5391239" y="3176388"/>
            <a:ext cx="6997" cy="258289"/>
          </a:xfrm>
          <a:prstGeom prst="straightConnector1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2" idx="0"/>
          </p:cNvCxnSpPr>
          <p:nvPr/>
        </p:nvCxnSpPr>
        <p:spPr>
          <a:xfrm flipH="1">
            <a:off x="5391238" y="4511390"/>
            <a:ext cx="12701" cy="495890"/>
          </a:xfrm>
          <a:prstGeom prst="straightConnector1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2"/>
            <a:endCxn id="55" idx="0"/>
          </p:cNvCxnSpPr>
          <p:nvPr/>
        </p:nvCxnSpPr>
        <p:spPr>
          <a:xfrm flipH="1">
            <a:off x="5374181" y="5661571"/>
            <a:ext cx="17057" cy="527792"/>
          </a:xfrm>
          <a:prstGeom prst="straightConnector1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8" idx="1"/>
            <a:endCxn id="55" idx="1"/>
          </p:cNvCxnSpPr>
          <p:nvPr/>
        </p:nvCxnSpPr>
        <p:spPr>
          <a:xfrm rot="10800000" flipV="1">
            <a:off x="4275660" y="1373814"/>
            <a:ext cx="17058" cy="4982536"/>
          </a:xfrm>
          <a:prstGeom prst="bentConnector3">
            <a:avLst>
              <a:gd name="adj1" fmla="val 4418208"/>
            </a:avLst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65371" y="1910650"/>
            <a:ext cx="1242030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en-US" altLang="ko-KR" sz="900" dirty="0" smtClean="0">
                <a:latin typeface="나눔바른고딕OTF Light"/>
                <a:ea typeface="나눔바른고딕OTF Light"/>
                <a:cs typeface="나눔바른고딕OTF Light"/>
              </a:rPr>
              <a:t>  &lt;- k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65372" y="2592897"/>
            <a:ext cx="1242030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n</a:t>
            </a:r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 해결하기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cxnSp>
        <p:nvCxnSpPr>
          <p:cNvPr id="107" name="Elbow Connector 106"/>
          <p:cNvCxnSpPr>
            <a:stCxn id="12" idx="1"/>
            <a:endCxn id="47" idx="2"/>
          </p:cNvCxnSpPr>
          <p:nvPr/>
        </p:nvCxnSpPr>
        <p:spPr>
          <a:xfrm rot="10800000">
            <a:off x="2704113" y="3788882"/>
            <a:ext cx="1588605" cy="1545545"/>
          </a:xfrm>
          <a:prstGeom prst="bentConnector2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47" idx="0"/>
            <a:endCxn id="48" idx="1"/>
          </p:cNvCxnSpPr>
          <p:nvPr/>
        </p:nvCxnSpPr>
        <p:spPr>
          <a:xfrm rot="5400000" flipH="1" flipV="1">
            <a:off x="1991773" y="1153965"/>
            <a:ext cx="3013283" cy="1588605"/>
          </a:xfrm>
          <a:prstGeom prst="bentConnector2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11" idx="3"/>
            <a:endCxn id="16" idx="2"/>
          </p:cNvCxnSpPr>
          <p:nvPr/>
        </p:nvCxnSpPr>
        <p:spPr>
          <a:xfrm flipV="1">
            <a:off x="6502459" y="2926870"/>
            <a:ext cx="1283928" cy="1312069"/>
          </a:xfrm>
          <a:prstGeom prst="bentConnector2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5" idx="0"/>
            <a:endCxn id="48" idx="3"/>
          </p:cNvCxnSpPr>
          <p:nvPr/>
        </p:nvCxnSpPr>
        <p:spPr>
          <a:xfrm rot="16200000" flipV="1">
            <a:off x="6403560" y="527824"/>
            <a:ext cx="1469025" cy="1296628"/>
          </a:xfrm>
          <a:prstGeom prst="bentConnector2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6" idx="0"/>
            <a:endCxn id="15" idx="2"/>
          </p:cNvCxnSpPr>
          <p:nvPr/>
        </p:nvCxnSpPr>
        <p:spPr>
          <a:xfrm flipH="1" flipV="1">
            <a:off x="7786386" y="2244623"/>
            <a:ext cx="1" cy="348274"/>
          </a:xfrm>
          <a:prstGeom prst="straightConnector1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774627" y="1258398"/>
            <a:ext cx="406018" cy="230832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YES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188229" y="1810901"/>
            <a:ext cx="406018" cy="230832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NO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774627" y="5162566"/>
            <a:ext cx="406018" cy="230832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NO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188229" y="5765122"/>
            <a:ext cx="406018" cy="230832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YES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200930" y="4601960"/>
            <a:ext cx="406018" cy="230832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YES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040608" y="1357056"/>
            <a:ext cx="274434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>
                <a:latin typeface="나눔바른고딕OTF Light"/>
                <a:ea typeface="나눔바른고딕OTF Light"/>
                <a:cs typeface="나눔바른고딕OTF Light"/>
              </a:rPr>
              <a:t>B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040608" y="2457582"/>
            <a:ext cx="274806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>
                <a:latin typeface="나눔바른고딕OTF Light"/>
                <a:ea typeface="나눔바른고딕OTF Light"/>
                <a:cs typeface="나눔바른고딕OTF Light"/>
              </a:rPr>
              <a:t>C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040608" y="3005833"/>
            <a:ext cx="287258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>
                <a:latin typeface="나눔바른고딕OTF Light"/>
                <a:ea typeface="나눔바른고딕OTF Light"/>
                <a:cs typeface="나눔바른고딕OTF Light"/>
              </a:rPr>
              <a:t>D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040608" y="4238939"/>
            <a:ext cx="274434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>
                <a:latin typeface="나눔바른고딕OTF Light"/>
                <a:ea typeface="나눔바른고딕OTF Light"/>
                <a:cs typeface="나눔바른고딕OTF Light"/>
              </a:rPr>
              <a:t>E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040608" y="5277982"/>
            <a:ext cx="287258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>
                <a:latin typeface="나눔바른고딕OTF Light"/>
                <a:ea typeface="나눔바른고딕OTF Light"/>
                <a:cs typeface="나눔바른고딕OTF Light"/>
              </a:rPr>
              <a:t>G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8275993" y="2772867"/>
            <a:ext cx="262815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>
                <a:latin typeface="나눔바른고딕OTF Light"/>
                <a:ea typeface="나눔바른고딕OTF Light"/>
                <a:cs typeface="나눔바른고딕OTF Light"/>
              </a:rPr>
              <a:t>F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8252858" y="2109652"/>
            <a:ext cx="285950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>
                <a:latin typeface="나눔바른고딕OTF Light"/>
                <a:ea typeface="나눔바른고딕OTF Light"/>
                <a:cs typeface="나눔바른고딕OTF Light"/>
              </a:rPr>
              <a:t>H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648729" y="3954191"/>
            <a:ext cx="406018" cy="230832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NO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739900" cy="1129054"/>
          </a:xfrm>
        </p:spPr>
        <p:txBody>
          <a:bodyPr/>
          <a:lstStyle/>
          <a:p>
            <a:r>
              <a:rPr lang="ko-KR" altLang="en-US" dirty="0" smtClean="0"/>
              <a:t>순서도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083097" y="3454908"/>
            <a:ext cx="1242030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en-US" altLang="ko-KR" sz="900" dirty="0" smtClean="0">
                <a:latin typeface="나눔바른고딕OTF Light"/>
                <a:ea typeface="나눔바른고딕OTF Light"/>
                <a:cs typeface="나눔바른고딕OTF Light"/>
              </a:rPr>
              <a:t>  &lt;- k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4292717" y="274638"/>
            <a:ext cx="2197041" cy="3339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나눔바른고딕OTF Light"/>
                <a:ea typeface="나눔바른고딕OTF Light"/>
                <a:cs typeface="나눔바른고딕OTF Light"/>
              </a:rPr>
              <a:t>사진 </a:t>
            </a:r>
            <a:r>
              <a:rPr lang="en-US" altLang="ko-KR" sz="900" dirty="0" err="1" smtClean="0">
                <a:solidFill>
                  <a:schemeClr val="bg1"/>
                </a:solidFill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ko-KR" altLang="en-US" sz="900" dirty="0" smtClean="0">
                <a:solidFill>
                  <a:schemeClr val="bg1"/>
                </a:solidFill>
                <a:latin typeface="나눔바른고딕OTF Light"/>
                <a:ea typeface="나눔바른고딕OTF Light"/>
                <a:cs typeface="나눔바른고딕OTF Light"/>
              </a:rPr>
              <a:t>장 </a:t>
            </a:r>
            <a:r>
              <a:rPr lang="en-US" altLang="ko-KR" sz="900" dirty="0" smtClean="0">
                <a:solidFill>
                  <a:schemeClr val="bg1"/>
                </a:solidFill>
                <a:latin typeface="나눔바른고딕OTF Light"/>
                <a:ea typeface="나눔바른고딕OTF Light"/>
                <a:cs typeface="나눔바른고딕OTF Light"/>
              </a:rPr>
              <a:t>(</a:t>
            </a:r>
            <a:r>
              <a:rPr lang="en-US" altLang="ko-KR" sz="900" dirty="0" err="1" smtClean="0">
                <a:solidFill>
                  <a:schemeClr val="bg1"/>
                </a:solidFill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en-US" altLang="ko-KR" sz="900" dirty="0" smtClean="0">
                <a:solidFill>
                  <a:schemeClr val="bg1"/>
                </a:solidFill>
                <a:latin typeface="나눔바른고딕OTF Light"/>
                <a:ea typeface="나눔바른고딕OTF Light"/>
                <a:cs typeface="나눔바른고딕OTF Light"/>
              </a:rPr>
              <a:t>&gt;=1)</a:t>
            </a:r>
            <a:endParaRPr lang="en-US" sz="900" dirty="0">
              <a:solidFill>
                <a:schemeClr val="bg1"/>
              </a:solidFill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182152" y="3658076"/>
            <a:ext cx="285950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>
                <a:latin typeface="나눔바른고딕OTF Light"/>
                <a:ea typeface="나눔바른고딕OTF Light"/>
                <a:cs typeface="나눔바른고딕OTF Light"/>
              </a:rPr>
              <a:t>H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040608" y="424163"/>
            <a:ext cx="275511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>
                <a:latin typeface="나눔바른고딕OTF Light"/>
                <a:ea typeface="나눔바른고딕OTF Light"/>
                <a:cs typeface="나눔바른고딕OTF Light"/>
              </a:rPr>
              <a:t>A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4275660" y="6189363"/>
            <a:ext cx="2197041" cy="3339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나눔바른고딕OTF Light"/>
                <a:ea typeface="나눔바른고딕OTF Light"/>
                <a:cs typeface="나눔바른고딕OTF Light"/>
              </a:rPr>
              <a:t>완성</a:t>
            </a:r>
            <a:endParaRPr lang="en-US" sz="900" dirty="0">
              <a:solidFill>
                <a:schemeClr val="bg1"/>
              </a:solidFill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299715" y="3434677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k = </a:t>
            </a:r>
            <a:r>
              <a:rPr lang="en-US" sz="900" dirty="0" err="1" smtClean="0"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/2,   n = </a:t>
            </a:r>
            <a:r>
              <a:rPr lang="en-US" sz="900" dirty="0" err="1" smtClean="0"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 %2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cxnSp>
        <p:nvCxnSpPr>
          <p:cNvPr id="60" name="Straight Arrow Connector 59"/>
          <p:cNvCxnSpPr>
            <a:stCxn id="59" idx="2"/>
            <a:endCxn id="11" idx="0"/>
          </p:cNvCxnSpPr>
          <p:nvPr/>
        </p:nvCxnSpPr>
        <p:spPr>
          <a:xfrm>
            <a:off x="5398236" y="3768650"/>
            <a:ext cx="5703" cy="197837"/>
          </a:xfrm>
          <a:prstGeom prst="straightConnector1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049379" y="3637845"/>
            <a:ext cx="287258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>
                <a:latin typeface="나눔바른고딕OTF Light"/>
                <a:ea typeface="나눔바른고딕OTF Light"/>
                <a:cs typeface="나눔바른고딕OTF Light"/>
              </a:rPr>
              <a:t>D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60152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NanumBarunpen"/>
                <a:ea typeface="NanumBarunpen"/>
                <a:cs typeface="NanumBarunpen"/>
              </a:rPr>
              <a:t>A. </a:t>
            </a:r>
            <a:r>
              <a:rPr lang="ko-KR" altLang="en-US" dirty="0" smtClean="0">
                <a:latin typeface="NanumBarunpen"/>
                <a:ea typeface="NanumBarunpen"/>
                <a:cs typeface="NanumBarunpen"/>
              </a:rPr>
              <a:t>알고리즘을 실행하는 조건</a:t>
            </a:r>
            <a:endParaRPr lang="en-US" dirty="0">
              <a:latin typeface="NanumBarunpen"/>
              <a:ea typeface="NanumBarunpen"/>
              <a:cs typeface="NanumBarunpe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1"/>
            <a:ext cx="8318500" cy="977899"/>
          </a:xfrm>
        </p:spPr>
        <p:txBody>
          <a:bodyPr>
            <a:normAutofit/>
          </a:bodyPr>
          <a:lstStyle/>
          <a:p>
            <a:r>
              <a:rPr lang="en-US" altLang="ko-KR" sz="1600" dirty="0" err="1" smtClean="0"/>
              <a:t>i</a:t>
            </a:r>
            <a:r>
              <a:rPr lang="ko-KR" altLang="en-US" sz="1600" dirty="0" smtClean="0"/>
              <a:t>는 알고리즘이 시작할 시점에 사진의 갯수</a:t>
            </a:r>
            <a:endParaRPr lang="en-US" altLang="ko-KR" sz="1600" dirty="0" smtClean="0"/>
          </a:p>
          <a:p>
            <a:r>
              <a:rPr lang="ko-KR" altLang="en-US" sz="1600" dirty="0" smtClean="0"/>
              <a:t>사진이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장 일때는 알고리즘을 시작하지 않음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5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267684" y="3018828"/>
            <a:ext cx="2197041" cy="3339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나눔바른고딕OTF Light"/>
                <a:ea typeface="나눔바른고딕OTF Light"/>
                <a:cs typeface="나눔바른고딕OTF Light"/>
              </a:rPr>
              <a:t>사진 </a:t>
            </a:r>
            <a:r>
              <a:rPr lang="en-US" altLang="ko-KR" sz="900" dirty="0">
                <a:solidFill>
                  <a:schemeClr val="bg1"/>
                </a:solidFill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ko-KR" altLang="en-US" sz="900" dirty="0" smtClean="0">
                <a:solidFill>
                  <a:schemeClr val="bg1"/>
                </a:solidFill>
                <a:latin typeface="나눔바른고딕OTF Light"/>
                <a:ea typeface="나눔바른고딕OTF Light"/>
                <a:cs typeface="나눔바른고딕OTF Light"/>
              </a:rPr>
              <a:t>장 </a:t>
            </a:r>
            <a:r>
              <a:rPr lang="en-US" altLang="ko-KR" sz="900" dirty="0" smtClean="0">
                <a:solidFill>
                  <a:schemeClr val="bg1"/>
                </a:solidFill>
                <a:latin typeface="나눔바른고딕OTF Light"/>
                <a:ea typeface="나눔바른고딕OTF Light"/>
                <a:cs typeface="나눔바른고딕OTF Light"/>
              </a:rPr>
              <a:t>(</a:t>
            </a:r>
            <a:r>
              <a:rPr lang="en-US" altLang="ko-KR" sz="900" dirty="0" err="1" smtClean="0">
                <a:solidFill>
                  <a:schemeClr val="bg1"/>
                </a:solidFill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en-US" altLang="ko-KR" sz="900" dirty="0" smtClean="0">
                <a:solidFill>
                  <a:schemeClr val="bg1"/>
                </a:solidFill>
                <a:latin typeface="나눔바른고딕OTF Light"/>
                <a:ea typeface="나눔바른고딕OTF Light"/>
                <a:cs typeface="나눔바른고딕OTF Light"/>
              </a:rPr>
              <a:t>&gt;=1)</a:t>
            </a:r>
            <a:endParaRPr lang="en-US" sz="900" dirty="0">
              <a:solidFill>
                <a:schemeClr val="bg1"/>
              </a:solidFill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90052" y="3185815"/>
            <a:ext cx="31822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51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NanumBarunpen"/>
                <a:ea typeface="NanumBarunpen"/>
                <a:cs typeface="NanumBarunpen"/>
              </a:rPr>
              <a:t>B. </a:t>
            </a:r>
            <a:r>
              <a:rPr lang="ko-KR" altLang="en-US" dirty="0" smtClean="0">
                <a:latin typeface="NanumBarunpen"/>
                <a:ea typeface="NanumBarunpen"/>
                <a:cs typeface="NanumBarunpen"/>
              </a:rPr>
              <a:t>사진 장수 파악하기</a:t>
            </a:r>
            <a:endParaRPr lang="en-US" dirty="0">
              <a:latin typeface="NanumBarunpen"/>
              <a:ea typeface="NanumBarunpen"/>
              <a:cs typeface="NanumBarunpe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1"/>
            <a:ext cx="8229600" cy="1765299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알고리즘을 적용할 사진이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장 일때는 바로 마지막 단계로 이동</a:t>
            </a:r>
            <a:endParaRPr lang="en-US" altLang="ko-KR" sz="1600" dirty="0" smtClean="0"/>
          </a:p>
          <a:p>
            <a:r>
              <a:rPr lang="ko-KR" altLang="en-US" sz="1600" dirty="0" smtClean="0"/>
              <a:t>사진을 합치는 과정은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장 이상일 때부터 가능함</a:t>
            </a:r>
          </a:p>
          <a:p>
            <a:r>
              <a:rPr lang="ko-KR" altLang="en-US" sz="1600" dirty="0" smtClean="0"/>
              <a:t>목표로 하는 결과물은 사진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장이기 때문에 사진이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장일 경우 더이상 적용할 것이 없다고 판단해서 종료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6</a:t>
            </a:fld>
            <a:endParaRPr lang="en-US"/>
          </a:p>
        </p:txBody>
      </p:sp>
      <p:sp>
        <p:nvSpPr>
          <p:cNvPr id="14" name="Diamond 13"/>
          <p:cNvSpPr/>
          <p:nvPr/>
        </p:nvSpPr>
        <p:spPr>
          <a:xfrm>
            <a:off x="3549679" y="3518355"/>
            <a:ext cx="2197041" cy="544903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</a:t>
            </a:r>
            <a:r>
              <a:rPr lang="en-US" altLang="ko-KR" sz="1200" dirty="0" smtClean="0"/>
              <a:t>==</a:t>
            </a:r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3549679" y="4725267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정렬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3437606" y="5789564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완성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stCxn id="14" idx="2"/>
            <a:endCxn id="15" idx="0"/>
          </p:cNvCxnSpPr>
          <p:nvPr/>
        </p:nvCxnSpPr>
        <p:spPr>
          <a:xfrm>
            <a:off x="4648200" y="4063258"/>
            <a:ext cx="0" cy="66200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4" idx="1"/>
            <a:endCxn id="16" idx="1"/>
          </p:cNvCxnSpPr>
          <p:nvPr/>
        </p:nvCxnSpPr>
        <p:spPr>
          <a:xfrm rot="10800000" flipV="1">
            <a:off x="3437607" y="3790807"/>
            <a:ext cx="112073" cy="2165744"/>
          </a:xfrm>
          <a:prstGeom prst="bentConnector3">
            <a:avLst>
              <a:gd name="adj1" fmla="val 757250"/>
            </a:avLst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28579" y="3652307"/>
            <a:ext cx="40601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445190" y="4166031"/>
            <a:ext cx="40601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160891" y="3774049"/>
            <a:ext cx="31290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6587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NanumBarunpen"/>
                <a:ea typeface="NanumBarunpen"/>
                <a:cs typeface="NanumBarunpen"/>
              </a:rPr>
              <a:t>C.</a:t>
            </a:r>
            <a:r>
              <a:rPr lang="ko-KR" altLang="en-US" dirty="0" smtClean="0">
                <a:latin typeface="NanumBarunpen"/>
                <a:ea typeface="NanumBarunpen"/>
                <a:cs typeface="NanumBarunpen"/>
              </a:rPr>
              <a:t> 사진 정렬하기</a:t>
            </a:r>
            <a:endParaRPr lang="en-US" dirty="0">
              <a:latin typeface="NanumBarunpen"/>
              <a:ea typeface="NanumBarunpen"/>
              <a:cs typeface="NanumBarunpe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90253" y="1589425"/>
            <a:ext cx="5029544" cy="1649075"/>
          </a:xfrm>
        </p:spPr>
        <p:txBody>
          <a:bodyPr>
            <a:noAutofit/>
          </a:bodyPr>
          <a:lstStyle/>
          <a:p>
            <a:r>
              <a:rPr lang="ko-KR" altLang="en-US" sz="1600" dirty="0" smtClean="0"/>
              <a:t>사진의 가로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세로비가 </a:t>
            </a:r>
            <a:r>
              <a:rPr lang="en-US" altLang="ko-KR" sz="1600" dirty="0" smtClean="0"/>
              <a:t>1:n</a:t>
            </a:r>
            <a:r>
              <a:rPr lang="ko-KR" altLang="en-US" sz="1600" dirty="0" smtClean="0"/>
              <a:t> 일 때 </a:t>
            </a:r>
            <a:r>
              <a:rPr lang="en-US" altLang="ko-KR" sz="1600" dirty="0" smtClean="0"/>
              <a:t>n</a:t>
            </a:r>
            <a:r>
              <a:rPr lang="ko-KR" altLang="en-US" sz="1600" dirty="0" smtClean="0"/>
              <a:t>이 작은 순서대로 정렬</a:t>
            </a:r>
            <a:endParaRPr lang="en-US" altLang="ko-KR" sz="1600" dirty="0" smtClean="0"/>
          </a:p>
          <a:p>
            <a:r>
              <a:rPr lang="ko-KR" altLang="en-US" sz="1600" dirty="0" smtClean="0"/>
              <a:t>사진</a:t>
            </a:r>
            <a:r>
              <a:rPr lang="en-US" altLang="ko-KR" sz="1600" dirty="0" smtClean="0"/>
              <a:t>A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n</a:t>
            </a:r>
            <a:r>
              <a:rPr lang="ko-KR" altLang="en-US" sz="1600" dirty="0" smtClean="0"/>
              <a:t>이 </a:t>
            </a:r>
            <a:r>
              <a:rPr lang="en-US" altLang="ko-KR" sz="1600" dirty="0" smtClean="0"/>
              <a:t>Pa, </a:t>
            </a:r>
            <a:r>
              <a:rPr lang="ko-KR" altLang="en-US" sz="1600" dirty="0" smtClean="0"/>
              <a:t>사진</a:t>
            </a:r>
            <a:r>
              <a:rPr lang="en-US" altLang="ko-KR" sz="1600" dirty="0" smtClean="0"/>
              <a:t> B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n</a:t>
            </a:r>
            <a:r>
              <a:rPr lang="ko-KR" altLang="en-US" sz="1600" dirty="0" smtClean="0"/>
              <a:t>이 </a:t>
            </a:r>
            <a:r>
              <a:rPr lang="en-US" altLang="ko-KR" sz="1600" dirty="0" err="1" smtClean="0"/>
              <a:t>Pb</a:t>
            </a:r>
            <a:r>
              <a:rPr lang="ko-KR" altLang="en-US" sz="1600" dirty="0" smtClean="0"/>
              <a:t> 일때 </a:t>
            </a:r>
            <a:r>
              <a:rPr lang="en-US" altLang="ko-KR" sz="1600" dirty="0" smtClean="0"/>
              <a:t>Pa</a:t>
            </a:r>
            <a:r>
              <a:rPr lang="ko-KR" altLang="en-US" sz="1600" dirty="0" smtClean="0"/>
              <a:t>와 </a:t>
            </a:r>
            <a:r>
              <a:rPr lang="en-US" altLang="ko-KR" sz="1600" dirty="0" err="1" smtClean="0"/>
              <a:t>Pb</a:t>
            </a:r>
            <a:r>
              <a:rPr lang="ko-KR" altLang="en-US" sz="1600" dirty="0" smtClean="0"/>
              <a:t>가 같은 경우는 사진 업로드가 먼저 된 순서를 사용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30171"/>
            <a:ext cx="2133600" cy="365125"/>
          </a:xfrm>
          <a:ln w="9525" cmpd="sng">
            <a:noFill/>
          </a:ln>
        </p:spPr>
        <p:txBody>
          <a:bodyPr/>
          <a:lstStyle/>
          <a:p>
            <a:fld id="{812A3BA0-57AC-4F49-8D62-EE15EA4D70D0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6386" y="1917260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정렬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6100" y="2084247"/>
            <a:ext cx="33216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나눔바른고딕OTF Light"/>
                <a:ea typeface="나눔바른고딕OTF Light"/>
                <a:cs typeface="나눔바른고딕OTF Light"/>
              </a:rPr>
              <a:t>C</a:t>
            </a:r>
            <a:endParaRPr lang="en-US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0521" y="3659112"/>
            <a:ext cx="664559" cy="658233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가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87542" y="3473567"/>
            <a:ext cx="499102" cy="1187630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나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49106" y="3611482"/>
            <a:ext cx="1220407" cy="794127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다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31975" y="3659110"/>
            <a:ext cx="614766" cy="658235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라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092011" y="4430625"/>
            <a:ext cx="546777" cy="261610"/>
          </a:xfrm>
          <a:prstGeom prst="rect">
            <a:avLst/>
          </a:prstGeom>
          <a:noFill/>
          <a:ln w="9525" cmpd="sng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Light"/>
                <a:ea typeface="나눔바른고딕OTF Light"/>
                <a:cs typeface="나눔바른고딕OTF Light"/>
              </a:rPr>
              <a:t>1</a:t>
            </a:r>
            <a:r>
              <a:rPr lang="ko-KR" altLang="en-US" sz="1100" dirty="0" smtClean="0">
                <a:latin typeface="나눔바른고딕OTF Light"/>
                <a:ea typeface="나눔바른고딕OTF Light"/>
                <a:cs typeface="나눔바른고딕OTF Light"/>
              </a:rPr>
              <a:t>: </a:t>
            </a:r>
            <a:r>
              <a:rPr lang="en-US" altLang="ko-KR" sz="1100" dirty="0" smtClean="0">
                <a:latin typeface="나눔바른고딕OTF Light"/>
                <a:ea typeface="나눔바른고딕OTF Light"/>
                <a:cs typeface="나눔바른고딕OTF Light"/>
              </a:rPr>
              <a:t>0.7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6198" y="4346123"/>
            <a:ext cx="391043" cy="261610"/>
          </a:xfrm>
          <a:prstGeom prst="rect">
            <a:avLst/>
          </a:prstGeom>
          <a:noFill/>
          <a:ln w="9525" cmpd="sng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Light"/>
                <a:ea typeface="나눔바른고딕OTF Light"/>
                <a:cs typeface="나눔바른고딕OTF Light"/>
              </a:rPr>
              <a:t>1:1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63427" y="4346123"/>
            <a:ext cx="515179" cy="261610"/>
          </a:xfrm>
          <a:prstGeom prst="rect">
            <a:avLst/>
          </a:prstGeom>
          <a:noFill/>
          <a:ln w="9525" cmpd="sng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Light"/>
                <a:ea typeface="나눔바른고딕OTF Light"/>
                <a:cs typeface="나눔바른고딕OTF Light"/>
              </a:rPr>
              <a:t>1:1.1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87542" y="4661197"/>
            <a:ext cx="518091" cy="261610"/>
          </a:xfrm>
          <a:prstGeom prst="rect">
            <a:avLst/>
          </a:prstGeom>
          <a:noFill/>
          <a:ln w="9525" cmpd="sng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Light"/>
                <a:ea typeface="나눔바른고딕OTF Light"/>
                <a:cs typeface="나눔바른고딕OTF Light"/>
              </a:rPr>
              <a:t>1:2.4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09201" y="3473567"/>
            <a:ext cx="1102687" cy="1180655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마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022924" y="4686176"/>
            <a:ext cx="515179" cy="261610"/>
          </a:xfrm>
          <a:prstGeom prst="rect">
            <a:avLst/>
          </a:prstGeom>
          <a:noFill/>
          <a:ln w="9525" cmpd="sng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Light"/>
                <a:ea typeface="나눔바른고딕OTF Light"/>
                <a:cs typeface="나눔바른고딕OTF Light"/>
              </a:rPr>
              <a:t>1:1.1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564579" y="5565921"/>
            <a:ext cx="664559" cy="658233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가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499586" y="5301222"/>
            <a:ext cx="499102" cy="1187630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나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159840" y="5497974"/>
            <a:ext cx="1220407" cy="794127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다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413470" y="5565920"/>
            <a:ext cx="614766" cy="658235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라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212568" y="5304710"/>
            <a:ext cx="1102687" cy="1180655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나눔바른고딕OTF Light"/>
                <a:ea typeface="나눔바른고딕OTF Light"/>
                <a:cs typeface="나눔바른고딕OTF Light"/>
              </a:rPr>
              <a:t>마</a:t>
            </a:r>
            <a:endParaRPr lang="en-US" sz="12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411111" y="5122333"/>
            <a:ext cx="1407157" cy="71966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759018" y="6358047"/>
            <a:ext cx="391043" cy="261610"/>
          </a:xfrm>
          <a:prstGeom prst="rect">
            <a:avLst/>
          </a:prstGeom>
          <a:noFill/>
          <a:ln w="9525" cmpd="sng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Light"/>
                <a:ea typeface="나눔바른고딕OTF Light"/>
                <a:cs typeface="나눔바른고딕OTF Light"/>
              </a:rPr>
              <a:t>1:1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508104" y="6381328"/>
            <a:ext cx="515179" cy="261610"/>
          </a:xfrm>
          <a:prstGeom prst="rect">
            <a:avLst/>
          </a:prstGeom>
          <a:noFill/>
          <a:ln w="9525" cmpd="sng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Light"/>
                <a:ea typeface="나눔바른고딕OTF Light"/>
                <a:cs typeface="나눔바른고딕OTF Light"/>
              </a:rPr>
              <a:t>1:1.1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533473" y="6558745"/>
            <a:ext cx="515179" cy="261610"/>
          </a:xfrm>
          <a:prstGeom prst="rect">
            <a:avLst/>
          </a:prstGeom>
          <a:noFill/>
          <a:ln w="9525" cmpd="sng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Light"/>
                <a:ea typeface="나눔바른고딕OTF Light"/>
                <a:cs typeface="나눔바른고딕OTF Light"/>
              </a:rPr>
              <a:t>1:1.1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494036" y="6564491"/>
            <a:ext cx="518091" cy="261610"/>
          </a:xfrm>
          <a:prstGeom prst="rect">
            <a:avLst/>
          </a:prstGeom>
          <a:noFill/>
          <a:ln w="9525" cmpd="sng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Light"/>
                <a:ea typeface="나눔바른고딕OTF Light"/>
                <a:cs typeface="나눔바른고딕OTF Light"/>
              </a:rPr>
              <a:t>1:2.4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522172" y="6358047"/>
            <a:ext cx="546777" cy="261610"/>
          </a:xfrm>
          <a:prstGeom prst="rect">
            <a:avLst/>
          </a:prstGeom>
          <a:noFill/>
          <a:ln w="9525" cmpd="sng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Light"/>
                <a:ea typeface="나눔바른고딕OTF Light"/>
                <a:cs typeface="나눔바른고딕OTF Light"/>
              </a:rPr>
              <a:t>1</a:t>
            </a:r>
            <a:r>
              <a:rPr lang="ko-KR" altLang="en-US" sz="1100" dirty="0" smtClean="0">
                <a:latin typeface="나눔바른고딕OTF Light"/>
                <a:ea typeface="나눔바른고딕OTF Light"/>
                <a:cs typeface="나눔바른고딕OTF Light"/>
              </a:rPr>
              <a:t>: </a:t>
            </a:r>
            <a:r>
              <a:rPr lang="en-US" altLang="ko-KR" sz="1100" dirty="0" smtClean="0">
                <a:latin typeface="나눔바른고딕OTF Light"/>
                <a:ea typeface="나눔바른고딕OTF Light"/>
                <a:cs typeface="나눔바른고딕OTF Light"/>
              </a:rPr>
              <a:t>0.7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56587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NanumBarunpen"/>
                <a:ea typeface="NanumBarunpen"/>
                <a:cs typeface="NanumBarunpen"/>
              </a:rPr>
              <a:t>D.</a:t>
            </a:r>
            <a:r>
              <a:rPr lang="ko-KR" altLang="en-US" dirty="0" smtClean="0">
                <a:latin typeface="NanumBarunpen"/>
                <a:ea typeface="NanumBarunpen"/>
                <a:cs typeface="NanumBarunpen"/>
              </a:rPr>
              <a:t> </a:t>
            </a:r>
            <a:r>
              <a:rPr lang="en-US" altLang="ko-KR" dirty="0" smtClean="0">
                <a:latin typeface="NanumBarunpen"/>
                <a:ea typeface="NanumBarunpen"/>
                <a:cs typeface="NanumBarunpen"/>
              </a:rPr>
              <a:t>2</a:t>
            </a:r>
            <a:r>
              <a:rPr lang="ko-KR" altLang="en-US" dirty="0" smtClean="0">
                <a:latin typeface="NanumBarunpen"/>
                <a:ea typeface="NanumBarunpen"/>
                <a:cs typeface="NanumBarunpen"/>
              </a:rPr>
              <a:t>장씩 합치기</a:t>
            </a:r>
            <a:endParaRPr lang="en-US" dirty="0">
              <a:latin typeface="NanumBarunpen"/>
              <a:ea typeface="NanumBarunpen"/>
              <a:cs typeface="NanumBarunpe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2463800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C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에서 정렬한 사진들을 앞에서 부터 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2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장씩 합친다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.</a:t>
            </a:r>
          </a:p>
          <a:p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어떤 </a:t>
            </a:r>
            <a:r>
              <a:rPr lang="ko-KR" altLang="en-US" sz="1600" dirty="0" smtClean="0"/>
              <a:t>방</a:t>
            </a:r>
            <a:r>
              <a:rPr lang="ko-KR" altLang="en-US" sz="1600" dirty="0"/>
              <a:t>면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으로 합칠지는 기준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D</a:t>
            </a:r>
            <a:r>
              <a:rPr lang="en-US" altLang="ko-KR" sz="1600" dirty="0" smtClean="0"/>
              <a:t>1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에 따</a:t>
            </a:r>
            <a:r>
              <a:rPr lang="ko-KR" altLang="en-US" sz="1600" dirty="0" smtClean="0"/>
              <a:t>라 진행한다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.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endParaRPr lang="en-US" altLang="ko-KR" sz="1600" dirty="0" smtClean="0">
              <a:latin typeface="나눔바른고딕OTF Light"/>
              <a:ea typeface="나눔바른고딕OTF Light"/>
              <a:cs typeface="나눔바른고딕OTF Light"/>
            </a:endParaRPr>
          </a:p>
          <a:p>
            <a:pPr lvl="1"/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기준</a:t>
            </a:r>
            <a:r>
              <a:rPr lang="en-US" altLang="ko-KR" sz="1600" dirty="0" smtClean="0"/>
              <a:t>D1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: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9</a:t>
            </a:r>
            <a:r>
              <a:rPr lang="ko-KR" altLang="en-US" sz="1600" dirty="0" smtClean="0"/>
              <a:t>, </a:t>
            </a:r>
            <a:r>
              <a:rPr lang="en-US" altLang="ko-KR" sz="1600" dirty="0" smtClean="0"/>
              <a:t>10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페이지</a:t>
            </a:r>
            <a:endParaRPr lang="en-US" altLang="ko-KR" sz="1600" dirty="0" smtClean="0">
              <a:latin typeface="나눔바른고딕OTF Light"/>
              <a:ea typeface="나눔바른고딕OTF Light"/>
              <a:cs typeface="나눔바른고딕OTF Light"/>
            </a:endParaRPr>
          </a:p>
          <a:p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합쳐진 사진의 전체 크기는 기준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D</a:t>
            </a:r>
            <a:r>
              <a:rPr lang="en-US" altLang="ko-KR" sz="1600" dirty="0" smtClean="0"/>
              <a:t>2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에 따라 조정한다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.</a:t>
            </a:r>
          </a:p>
          <a:p>
            <a:pPr lvl="1"/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기준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D2 :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 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11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 페이지</a:t>
            </a:r>
            <a:endParaRPr lang="en-US" altLang="ko-KR" sz="1600" dirty="0" smtClean="0">
              <a:latin typeface="나눔바른고딕OTF Light"/>
              <a:ea typeface="나눔바른고딕OTF Light"/>
              <a:cs typeface="나눔바른고딕OTF Light"/>
            </a:endParaRPr>
          </a:p>
          <a:p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2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장씩 합쳐진 결과물을 세트라고 지칭한다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.</a:t>
            </a:r>
            <a:endParaRPr lang="en-US" sz="1600" dirty="0" smtClean="0">
              <a:latin typeface="나눔바른고딕OTF Light"/>
              <a:ea typeface="나눔바른고딕OTF Light"/>
              <a:cs typeface="나눔바른고딕OTF Light"/>
            </a:endParaRPr>
          </a:p>
          <a:p>
            <a:r>
              <a:rPr 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2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장씩 합치기가 끝난 후에는 </a:t>
            </a:r>
            <a:r>
              <a:rPr 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k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 세트와 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n</a:t>
            </a:r>
            <a:r>
              <a:rPr lang="ko-KR" altLang="en-US" sz="1600" dirty="0" smtClean="0">
                <a:latin typeface="나눔바른고딕OTF Light"/>
                <a:ea typeface="나눔바른고딕OTF Light"/>
                <a:cs typeface="나눔바른고딕OTF Light"/>
              </a:rPr>
              <a:t>장의 나머지가 생성된다</a:t>
            </a:r>
            <a:r>
              <a:rPr lang="en-US" altLang="ko-KR" sz="1600" dirty="0" smtClean="0">
                <a:latin typeface="나눔바른고딕OTF Light"/>
                <a:ea typeface="나눔바른고딕OTF Light"/>
                <a:cs typeface="나눔바른고딕OTF Light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8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6897" y="4183271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정렬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06897" y="4717411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2장씩 합치기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17" name="Diamond 16"/>
          <p:cNvSpPr/>
          <p:nvPr/>
        </p:nvSpPr>
        <p:spPr>
          <a:xfrm>
            <a:off x="3219597" y="5841483"/>
            <a:ext cx="2197041" cy="544903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n == 0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cxnSp>
        <p:nvCxnSpPr>
          <p:cNvPr id="18" name="Straight Arrow Connector 17"/>
          <p:cNvCxnSpPr>
            <a:stCxn id="15" idx="2"/>
            <a:endCxn id="16" idx="0"/>
          </p:cNvCxnSpPr>
          <p:nvPr/>
        </p:nvCxnSpPr>
        <p:spPr>
          <a:xfrm>
            <a:off x="4305418" y="4517244"/>
            <a:ext cx="0" cy="200167"/>
          </a:xfrm>
          <a:prstGeom prst="straightConnector1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2"/>
            <a:endCxn id="20" idx="0"/>
          </p:cNvCxnSpPr>
          <p:nvPr/>
        </p:nvCxnSpPr>
        <p:spPr>
          <a:xfrm>
            <a:off x="4305418" y="5051384"/>
            <a:ext cx="6997" cy="258289"/>
          </a:xfrm>
          <a:prstGeom prst="straightConnector1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213894" y="5309673"/>
            <a:ext cx="2197041" cy="333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k = </a:t>
            </a:r>
            <a:r>
              <a:rPr lang="en-US" sz="900" dirty="0" err="1" smtClean="0"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/2,   n = </a:t>
            </a:r>
            <a:r>
              <a:rPr lang="en-US" sz="900" dirty="0" err="1" smtClean="0">
                <a:latin typeface="나눔바른고딕OTF Light"/>
                <a:ea typeface="나눔바른고딕OTF Light"/>
                <a:cs typeface="나눔바른고딕OTF Light"/>
              </a:rPr>
              <a:t>i</a:t>
            </a:r>
            <a:r>
              <a:rPr lang="en-US" sz="900" dirty="0" smtClean="0">
                <a:latin typeface="나눔바른고딕OTF Light"/>
                <a:ea typeface="나눔바른고딕OTF Light"/>
                <a:cs typeface="나눔바른고딕OTF Light"/>
              </a:rPr>
              <a:t> %2</a:t>
            </a:r>
            <a:endParaRPr lang="en-US" sz="9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cxnSp>
        <p:nvCxnSpPr>
          <p:cNvPr id="21" name="Straight Arrow Connector 20"/>
          <p:cNvCxnSpPr>
            <a:stCxn id="20" idx="2"/>
            <a:endCxn id="17" idx="0"/>
          </p:cNvCxnSpPr>
          <p:nvPr/>
        </p:nvCxnSpPr>
        <p:spPr>
          <a:xfrm>
            <a:off x="4312415" y="5643646"/>
            <a:ext cx="5703" cy="197837"/>
          </a:xfrm>
          <a:prstGeom prst="straightConnector1">
            <a:avLst/>
          </a:prstGeom>
          <a:ln w="952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82274" y="4880829"/>
            <a:ext cx="287258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>
                <a:latin typeface="나눔바른고딕OTF Light"/>
                <a:ea typeface="나눔바른고딕OTF Light"/>
                <a:cs typeface="나눔바른고딕OTF Light"/>
              </a:rPr>
              <a:t>D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91045" y="5512841"/>
            <a:ext cx="287258" cy="261610"/>
          </a:xfrm>
          <a:prstGeom prst="rect">
            <a:avLst/>
          </a:prstGeom>
          <a:ln w="9525" cmpd="sng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>
                <a:latin typeface="나눔바른고딕OTF Light"/>
                <a:ea typeface="나눔바른고딕OTF Light"/>
                <a:cs typeface="나눔바른고딕OTF Light"/>
              </a:rPr>
              <a:t>D</a:t>
            </a:r>
            <a:endParaRPr lang="en-US" sz="1100" dirty="0">
              <a:latin typeface="나눔바른고딕OTF Light"/>
              <a:ea typeface="나눔바른고딕OTF Light"/>
              <a:cs typeface="나눔바른고딕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99849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NanumBarunpen"/>
                <a:ea typeface="NanumBarunpen"/>
                <a:cs typeface="NanumBarunpen"/>
              </a:rPr>
              <a:t>D.</a:t>
            </a:r>
            <a:r>
              <a:rPr lang="ko-KR" altLang="en-US" dirty="0" smtClean="0">
                <a:latin typeface="NanumBarunpen"/>
                <a:ea typeface="NanumBarunpen"/>
                <a:cs typeface="NanumBarunpen"/>
              </a:rPr>
              <a:t> </a:t>
            </a:r>
            <a:r>
              <a:rPr lang="en-US" altLang="ko-KR" dirty="0" smtClean="0">
                <a:latin typeface="NanumBarunpen"/>
                <a:ea typeface="NanumBarunpen"/>
                <a:cs typeface="NanumBarunpen"/>
              </a:rPr>
              <a:t>2</a:t>
            </a:r>
            <a:r>
              <a:rPr lang="ko-KR" altLang="en-US" dirty="0" smtClean="0">
                <a:latin typeface="NanumBarunpen"/>
                <a:ea typeface="NanumBarunpen"/>
                <a:cs typeface="NanumBarunpen"/>
              </a:rPr>
              <a:t>장씩 합치기</a:t>
            </a:r>
            <a:r>
              <a:rPr lang="en-US" altLang="ko-KR" dirty="0" smtClean="0">
                <a:latin typeface="NanumBarunpen"/>
                <a:ea typeface="NanumBarunpen"/>
                <a:cs typeface="NanumBarunpen"/>
              </a:rPr>
              <a:t> – </a:t>
            </a:r>
            <a:r>
              <a:rPr lang="ko-KR" altLang="en-US" dirty="0" smtClean="0">
                <a:latin typeface="NanumBarunpen"/>
                <a:ea typeface="NanumBarunpen"/>
                <a:cs typeface="NanumBarunpen"/>
              </a:rPr>
              <a:t>기준</a:t>
            </a:r>
            <a:r>
              <a:rPr lang="en-US" altLang="ko-KR" dirty="0" smtClean="0">
                <a:latin typeface="NanumBarunpen"/>
                <a:ea typeface="NanumBarunpen"/>
                <a:cs typeface="NanumBarunpen"/>
              </a:rPr>
              <a:t>D1</a:t>
            </a:r>
            <a:endParaRPr lang="en-US" dirty="0">
              <a:latin typeface="NanumBarunpen"/>
              <a:ea typeface="NanumBarunpen"/>
              <a:cs typeface="NanumBarunpe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413000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기준</a:t>
            </a:r>
            <a:r>
              <a:rPr lang="en-US" altLang="ko-KR" sz="1600" dirty="0" smtClean="0"/>
              <a:t>D1</a:t>
            </a:r>
          </a:p>
          <a:p>
            <a:pPr lvl="1"/>
            <a:r>
              <a:rPr lang="ko-KR" altLang="en-US" sz="1600" dirty="0" smtClean="0"/>
              <a:t>사진 </a:t>
            </a:r>
            <a:r>
              <a:rPr lang="en-US" altLang="ko-KR" sz="1600" dirty="0" smtClean="0"/>
              <a:t>a</a:t>
            </a:r>
            <a:r>
              <a:rPr lang="ko-KR" altLang="en-US" sz="1600" dirty="0" smtClean="0"/>
              <a:t>의 비율은 </a:t>
            </a:r>
            <a:r>
              <a:rPr lang="en-US" altLang="ko-KR" sz="1600" dirty="0" smtClean="0"/>
              <a:t>1:Pa</a:t>
            </a:r>
            <a:r>
              <a:rPr lang="ko-KR" altLang="ko-KR" sz="1600" dirty="0" smtClean="0"/>
              <a:t>,</a:t>
            </a:r>
            <a:r>
              <a:rPr lang="ko-KR" altLang="en-US" sz="1600" dirty="0" smtClean="0"/>
              <a:t> 사진</a:t>
            </a:r>
            <a:r>
              <a:rPr lang="en-US" altLang="ko-KR" sz="1600" dirty="0" smtClean="0"/>
              <a:t> b</a:t>
            </a:r>
            <a:r>
              <a:rPr lang="ko-KR" altLang="en-US" sz="1600" dirty="0" smtClean="0"/>
              <a:t>의 비율은 </a:t>
            </a:r>
            <a:r>
              <a:rPr lang="en-US" altLang="ko-KR" sz="1600" dirty="0" smtClean="0"/>
              <a:t>1:Pb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sz="1600" dirty="0" smtClean="0"/>
              <a:t>Pa</a:t>
            </a:r>
            <a:r>
              <a:rPr lang="ko-KR" altLang="en-US" sz="1600" dirty="0" smtClean="0"/>
              <a:t>와 </a:t>
            </a:r>
            <a:r>
              <a:rPr lang="en-US" altLang="ko-KR" sz="1600" dirty="0" err="1" smtClean="0"/>
              <a:t>Pb</a:t>
            </a:r>
            <a:r>
              <a:rPr lang="ko-KR" altLang="en-US" sz="1600" dirty="0" smtClean="0"/>
              <a:t>에 대해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가지의 경우의 수가 나온다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10,11</a:t>
            </a:r>
            <a:r>
              <a:rPr lang="ko-KR" altLang="en-US" sz="1600" dirty="0" smtClean="0"/>
              <a:t>페이지에 예시 첨부</a:t>
            </a:r>
            <a:endParaRPr lang="en-US" altLang="ko-KR" sz="16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199"/>
            <a:ext cx="4038600" cy="5121275"/>
          </a:xfrm>
        </p:spPr>
        <p:txBody>
          <a:bodyPr>
            <a:no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1) Pa &gt; 1 , </a:t>
            </a:r>
            <a:r>
              <a:rPr lang="en-US" sz="1600" dirty="0" err="1" smtClean="0"/>
              <a:t>Pb</a:t>
            </a:r>
            <a:r>
              <a:rPr lang="en-US" sz="1600" dirty="0" smtClean="0"/>
              <a:t> &gt; 1</a:t>
            </a:r>
          </a:p>
          <a:p>
            <a:pPr lvl="1"/>
            <a:r>
              <a:rPr lang="ko-KR" altLang="en-US" sz="1600" dirty="0" smtClean="0"/>
              <a:t>두 사진 모두 가로보다 세로가 더 긴 경우 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두 사진을 가로로 나란히 합친다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sz="1600" dirty="0" smtClean="0"/>
              <a:t>00 </a:t>
            </a:r>
            <a:r>
              <a:rPr lang="en-US" sz="1600" dirty="0" smtClean="0">
                <a:effectLst/>
                <a:latin typeface="NanumBarunGothicLight"/>
              </a:rPr>
              <a:t>☞∞ </a:t>
            </a:r>
            <a:endParaRPr lang="en-US" sz="1600" dirty="0" smtClean="0"/>
          </a:p>
          <a:p>
            <a:r>
              <a:rPr lang="en-US" sz="1600" dirty="0" smtClean="0"/>
              <a:t>C2) 1&gt; Pa &gt; 0 , 1 &gt; Pa &gt; 0</a:t>
            </a:r>
          </a:p>
          <a:p>
            <a:pPr lvl="1"/>
            <a:r>
              <a:rPr lang="ko-KR" altLang="en-US" sz="1600" dirty="0" smtClean="0"/>
              <a:t>두 사진 모두 세로보다 가로가 더 길거나 같은 경우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두 사진을 세로로 나란히 합친다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sz="1600" dirty="0" smtClean="0"/>
              <a:t>00 </a:t>
            </a:r>
            <a:r>
              <a:rPr lang="en-US" sz="1600" dirty="0" smtClean="0">
                <a:effectLst/>
                <a:latin typeface="NanumBarunGothicLight"/>
              </a:rPr>
              <a:t>☞ 8</a:t>
            </a:r>
            <a:endParaRPr lang="en-US" sz="1600" dirty="0" smtClean="0"/>
          </a:p>
          <a:p>
            <a:r>
              <a:rPr lang="en-US" sz="1600" dirty="0" smtClean="0"/>
              <a:t>C3) 1&gt;</a:t>
            </a:r>
            <a:r>
              <a:rPr lang="en-US" altLang="ko-KR" sz="1600" dirty="0" smtClean="0"/>
              <a:t>=</a:t>
            </a:r>
            <a:r>
              <a:rPr lang="en-US" sz="1600" dirty="0" smtClean="0"/>
              <a:t> Pa &gt; 0, </a:t>
            </a:r>
            <a:r>
              <a:rPr lang="en-US" sz="1600" dirty="0" err="1" smtClean="0"/>
              <a:t>Pb</a:t>
            </a:r>
            <a:r>
              <a:rPr lang="en-US" sz="1600" dirty="0" smtClean="0"/>
              <a:t> &gt;= 1</a:t>
            </a:r>
          </a:p>
          <a:p>
            <a:pPr lvl="1"/>
            <a:r>
              <a:rPr lang="ko-KR" altLang="en-US" sz="1600" dirty="0" smtClean="0"/>
              <a:t>가로로 나란히 합친 것과 세로로 나란히 합친 경우를 비교한다</a:t>
            </a:r>
            <a:r>
              <a:rPr lang="ko-KR" altLang="ko-KR" sz="1600" dirty="0" smtClean="0"/>
              <a:t>.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Pa = 1, </a:t>
            </a:r>
            <a:r>
              <a:rPr lang="en-US" altLang="ko-KR" sz="1600" dirty="0" err="1" smtClean="0"/>
              <a:t>Pb</a:t>
            </a:r>
            <a:r>
              <a:rPr lang="en-US" altLang="ko-KR" sz="1600" dirty="0" smtClean="0"/>
              <a:t> = 1 </a:t>
            </a:r>
            <a:r>
              <a:rPr lang="ko-KR" altLang="en-US" sz="1600" dirty="0" smtClean="0"/>
              <a:t>인 경우 가로 붙이기와 세로 붙이기 중 하나를 랜덤으로 선택한다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다음 페이지에 예시 첨부</a:t>
            </a:r>
            <a:endParaRPr lang="en-US" altLang="ko-KR" sz="16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3BA0-57AC-4F49-8D62-EE15EA4D70D0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2776072" y="3901302"/>
            <a:ext cx="1171610" cy="1358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998072" y="3901302"/>
            <a:ext cx="1169580" cy="7994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36970" y="3762802"/>
            <a:ext cx="406018" cy="276999"/>
          </a:xfrm>
          <a:prstGeom prst="rect">
            <a:avLst/>
          </a:prstGeom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73063" y="4423706"/>
            <a:ext cx="406018" cy="276999"/>
          </a:xfrm>
          <a:prstGeom prst="rect">
            <a:avLst/>
          </a:prstGeom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Pb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358970" y="3762801"/>
            <a:ext cx="406018" cy="276999"/>
          </a:xfrm>
          <a:prstGeom prst="rect">
            <a:avLst/>
          </a:prstGeom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5063" y="4146706"/>
            <a:ext cx="406018" cy="276999"/>
          </a:xfrm>
          <a:prstGeom prst="rect">
            <a:avLst/>
          </a:prstGeom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74024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1106</Words>
  <Application>Microsoft Macintosh PowerPoint</Application>
  <PresentationFormat>On-screen Show (4:3)</PresentationFormat>
  <Paragraphs>261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모자이크 알고리즘</vt:lpstr>
      <vt:lpstr>간략 소개</vt:lpstr>
      <vt:lpstr>알고리즘 컨셉</vt:lpstr>
      <vt:lpstr>순서도</vt:lpstr>
      <vt:lpstr>A. 알고리즘을 실행하는 조건</vt:lpstr>
      <vt:lpstr>B. 사진 장수 파악하기</vt:lpstr>
      <vt:lpstr>C. 사진 정렬하기</vt:lpstr>
      <vt:lpstr>D. 2장씩 합치기</vt:lpstr>
      <vt:lpstr>D. 2장씩 합치기 – 기준D1</vt:lpstr>
      <vt:lpstr>D. 2장씩 합치기 – 기준D1</vt:lpstr>
      <vt:lpstr>D. 2장씩 합치기 – 기준D2</vt:lpstr>
      <vt:lpstr>E. 나머지 검사하기</vt:lpstr>
      <vt:lpstr>F. 나머지 해결하기</vt:lpstr>
      <vt:lpstr>H. 세트를 한장으로 취급하기</vt:lpstr>
      <vt:lpstr>G. 세트의 개수 파악하기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모자이크 알고리즘</dc:title>
  <dc:creator>김 주희</dc:creator>
  <cp:lastModifiedBy>김 주희</cp:lastModifiedBy>
  <cp:revision>802</cp:revision>
  <dcterms:created xsi:type="dcterms:W3CDTF">2014-10-20T08:05:34Z</dcterms:created>
  <dcterms:modified xsi:type="dcterms:W3CDTF">2014-10-21T01:34:38Z</dcterms:modified>
</cp:coreProperties>
</file>