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2"/>
  </p:notesMasterIdLst>
  <p:handoutMasterIdLst>
    <p:handoutMasterId r:id="rId43"/>
  </p:handoutMasterIdLst>
  <p:sldIdLst>
    <p:sldId id="257" r:id="rId2"/>
    <p:sldId id="282" r:id="rId3"/>
    <p:sldId id="283" r:id="rId4"/>
    <p:sldId id="285" r:id="rId5"/>
    <p:sldId id="284" r:id="rId6"/>
    <p:sldId id="278" r:id="rId7"/>
    <p:sldId id="279" r:id="rId8"/>
    <p:sldId id="258" r:id="rId9"/>
    <p:sldId id="259" r:id="rId10"/>
    <p:sldId id="260" r:id="rId11"/>
    <p:sldId id="261" r:id="rId12"/>
    <p:sldId id="262" r:id="rId13"/>
    <p:sldId id="264" r:id="rId14"/>
    <p:sldId id="265" r:id="rId15"/>
    <p:sldId id="286" r:id="rId16"/>
    <p:sldId id="266" r:id="rId17"/>
    <p:sldId id="268" r:id="rId18"/>
    <p:sldId id="269" r:id="rId19"/>
    <p:sldId id="270" r:id="rId20"/>
    <p:sldId id="271" r:id="rId21"/>
    <p:sldId id="293" r:id="rId22"/>
    <p:sldId id="272" r:id="rId23"/>
    <p:sldId id="294" r:id="rId24"/>
    <p:sldId id="287" r:id="rId25"/>
    <p:sldId id="288" r:id="rId26"/>
    <p:sldId id="296" r:id="rId27"/>
    <p:sldId id="297" r:id="rId28"/>
    <p:sldId id="307" r:id="rId29"/>
    <p:sldId id="298" r:id="rId30"/>
    <p:sldId id="289" r:id="rId31"/>
    <p:sldId id="290" r:id="rId32"/>
    <p:sldId id="291" r:id="rId33"/>
    <p:sldId id="292" r:id="rId34"/>
    <p:sldId id="299" r:id="rId35"/>
    <p:sldId id="301" r:id="rId36"/>
    <p:sldId id="302" r:id="rId37"/>
    <p:sldId id="303" r:id="rId38"/>
    <p:sldId id="304" r:id="rId39"/>
    <p:sldId id="305" r:id="rId40"/>
    <p:sldId id="306" r:id="rId41"/>
  </p:sldIdLst>
  <p:sldSz cx="9144000" cy="6858000" type="screen4x3"/>
  <p:notesSz cx="6858000" cy="9180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0000FF"/>
    <a:srgbClr val="6600FF"/>
    <a:srgbClr val="B2B2B2"/>
    <a:srgbClr val="FFCCCC"/>
    <a:srgbClr val="993300"/>
    <a:srgbClr val="FF6600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1644" y="-90"/>
      </p:cViewPr>
      <p:guideLst>
        <p:guide orient="horz" pos="4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0138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0138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8946847-5A2C-4063-BDC2-8EC32A1FB98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A6F13A1-CC1F-411D-93F8-63ADB1FB3A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B82A82-A163-4780-95D0-D9E49648EB68}" type="slidenum">
              <a:rPr lang="en-US"/>
              <a:pPr/>
              <a:t>35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65DC62-E834-461F-B174-AE65C2E634E5}" type="slidenum">
              <a:rPr lang="en-US"/>
              <a:pPr/>
              <a:t>36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CCD2D5-9BEB-48FF-A368-322459601CCA}" type="slidenum">
              <a:rPr lang="en-US"/>
              <a:pPr/>
              <a:t>37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803FC4-B4BE-4D2E-8CFE-A4E35387B34C}" type="slidenum">
              <a:rPr lang="en-US"/>
              <a:pPr/>
              <a:t>38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95E24A-91D4-4338-BC96-BA62F06A697A}" type="slidenum">
              <a:rPr lang="en-US"/>
              <a:pPr/>
              <a:t>39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A59571-96E4-4492-9220-6974CB60B95B}" type="slidenum">
              <a:rPr lang="en-US"/>
              <a:pPr/>
              <a:t>40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946FF2-7395-48F4-838C-7979317FF6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90417-CE80-4797-B34F-B1A606832D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0813" y="0"/>
            <a:ext cx="1957387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0"/>
            <a:ext cx="5719763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2E51CA-2435-4085-89C5-6DAB83E30F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2200" y="6400800"/>
            <a:ext cx="431800" cy="457200"/>
          </a:xfrm>
        </p:spPr>
        <p:txBody>
          <a:bodyPr/>
          <a:lstStyle>
            <a:lvl1pPr>
              <a:defRPr/>
            </a:lvl1pPr>
          </a:lstStyle>
          <a:p>
            <a:fld id="{3B06C805-CE32-450D-BF88-B3FEAE4AA6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19171C-5CA0-4C9D-AFDD-B881DC83B6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3AE30-9F7D-43D7-911B-0EE818629A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0BFD7-78C2-45F3-A3A0-AB2BDA02CC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D47EFC-1CF5-49DD-A890-FE3E6E4651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697DC-8DCE-4B8D-8974-4BFBE76D46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DC1397-C1D4-4827-80A9-F6942CEB62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370518-6238-4842-A16A-2802D68D25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56CE4-F405-423F-9E4C-A952792134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2200" y="64008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fld id="{499533C2-04FD-4DD8-8985-6EE594D9689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6600FF"/>
        </a:buClr>
        <a:buChar char="•"/>
        <a:defRPr sz="3200">
          <a:solidFill>
            <a:srgbClr val="3333CC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6600FF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600FF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600FF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6600FF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600FF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600FF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600FF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600FF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2F90-2AD9-43D4-B8CA-4156CBD97790}" type="slidenum">
              <a:rPr lang="en-US"/>
              <a:pPr/>
              <a:t>1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Kernel Architecture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219585" y="1219200"/>
            <a:ext cx="8657715" cy="5174502"/>
            <a:chOff x="569" y="336"/>
            <a:chExt cx="4567" cy="3695"/>
          </a:xfrm>
        </p:grpSpPr>
        <p:sp>
          <p:nvSpPr>
            <p:cNvPr id="51205" name="Rectangle 5"/>
            <p:cNvSpPr>
              <a:spLocks noChangeArrowheads="1"/>
            </p:cNvSpPr>
            <p:nvPr/>
          </p:nvSpPr>
          <p:spPr bwMode="auto">
            <a:xfrm>
              <a:off x="3600" y="593"/>
              <a:ext cx="1487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6" name="Rectangle 6"/>
            <p:cNvSpPr>
              <a:spLocks noChangeArrowheads="1"/>
            </p:cNvSpPr>
            <p:nvPr/>
          </p:nvSpPr>
          <p:spPr bwMode="auto">
            <a:xfrm>
              <a:off x="1353" y="3809"/>
              <a:ext cx="3783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7" name="Text Box 7"/>
            <p:cNvSpPr txBox="1">
              <a:spLocks noChangeArrowheads="1"/>
            </p:cNvSpPr>
            <p:nvPr/>
          </p:nvSpPr>
          <p:spPr bwMode="auto">
            <a:xfrm>
              <a:off x="3590" y="571"/>
              <a:ext cx="81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1"/>
              <a:r>
                <a:rPr kumimoji="1" lang="en-US" altLang="ko-KR">
                  <a:ea typeface="굴림" pitchFamily="50" charset="-127"/>
                </a:rPr>
                <a:t>       </a:t>
              </a:r>
              <a:r>
                <a:rPr kumimoji="1" lang="en-US" altLang="ko-KR" sz="1400">
                  <a:ea typeface="굴림" pitchFamily="50" charset="-127"/>
                </a:rPr>
                <a:t>libraries</a:t>
              </a:r>
            </a:p>
          </p:txBody>
        </p:sp>
        <p:sp>
          <p:nvSpPr>
            <p:cNvPr id="51208" name="Text Box 8"/>
            <p:cNvSpPr txBox="1">
              <a:spLocks noChangeArrowheads="1"/>
            </p:cNvSpPr>
            <p:nvPr/>
          </p:nvSpPr>
          <p:spPr bwMode="auto">
            <a:xfrm>
              <a:off x="624" y="816"/>
              <a:ext cx="6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1"/>
              <a:r>
                <a:rPr kumimoji="1" lang="en-US" altLang="ko-KR" sz="1600" dirty="0">
                  <a:ea typeface="굴림" pitchFamily="50" charset="-127"/>
                </a:rPr>
                <a:t>User level</a:t>
              </a:r>
            </a:p>
          </p:txBody>
        </p:sp>
        <p:sp>
          <p:nvSpPr>
            <p:cNvPr id="51209" name="Text Box 9"/>
            <p:cNvSpPr txBox="1">
              <a:spLocks noChangeArrowheads="1"/>
            </p:cNvSpPr>
            <p:nvPr/>
          </p:nvSpPr>
          <p:spPr bwMode="auto">
            <a:xfrm>
              <a:off x="569" y="1136"/>
              <a:ext cx="797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atinLnBrk="1"/>
              <a:r>
                <a:rPr kumimoji="1" lang="en-US" altLang="ko-KR" sz="1600" dirty="0">
                  <a:ea typeface="굴림" pitchFamily="50" charset="-127"/>
                </a:rPr>
                <a:t>Kernel level</a:t>
              </a:r>
            </a:p>
          </p:txBody>
        </p:sp>
        <p:sp>
          <p:nvSpPr>
            <p:cNvPr id="51210" name="Text Box 10"/>
            <p:cNvSpPr txBox="1">
              <a:spLocks noChangeArrowheads="1"/>
            </p:cNvSpPr>
            <p:nvPr/>
          </p:nvSpPr>
          <p:spPr bwMode="auto">
            <a:xfrm>
              <a:off x="2064" y="336"/>
              <a:ext cx="779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1"/>
              <a:r>
                <a:rPr kumimoji="1" lang="en-US" altLang="ko-KR" sz="1400">
                  <a:ea typeface="굴림" pitchFamily="50" charset="-127"/>
                </a:rPr>
                <a:t>User programs</a:t>
              </a:r>
            </a:p>
          </p:txBody>
        </p:sp>
        <p:sp>
          <p:nvSpPr>
            <p:cNvPr id="51211" name="Text Box 11"/>
            <p:cNvSpPr txBox="1">
              <a:spLocks noChangeArrowheads="1"/>
            </p:cNvSpPr>
            <p:nvPr/>
          </p:nvSpPr>
          <p:spPr bwMode="auto">
            <a:xfrm>
              <a:off x="2400" y="3809"/>
              <a:ext cx="652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latinLnBrk="1"/>
              <a:r>
                <a:rPr kumimoji="1" lang="en-US" altLang="ko-KR" sz="1400">
                  <a:ea typeface="굴림" pitchFamily="50" charset="-127"/>
                </a:rPr>
                <a:t>hardware</a:t>
              </a:r>
            </a:p>
          </p:txBody>
        </p:sp>
        <p:sp>
          <p:nvSpPr>
            <p:cNvPr id="51212" name="Text Box 12"/>
            <p:cNvSpPr txBox="1">
              <a:spLocks noChangeArrowheads="1"/>
            </p:cNvSpPr>
            <p:nvPr/>
          </p:nvSpPr>
          <p:spPr bwMode="auto">
            <a:xfrm>
              <a:off x="569" y="3285"/>
              <a:ext cx="747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1"/>
              <a:r>
                <a:rPr kumimoji="1" lang="en-US" altLang="ko-KR" sz="1600" dirty="0">
                  <a:ea typeface="굴림" pitchFamily="50" charset="-127"/>
                </a:rPr>
                <a:t>Kernel level</a:t>
              </a:r>
            </a:p>
          </p:txBody>
        </p:sp>
        <p:sp>
          <p:nvSpPr>
            <p:cNvPr id="51213" name="Text Box 13"/>
            <p:cNvSpPr txBox="1">
              <a:spLocks noChangeArrowheads="1"/>
            </p:cNvSpPr>
            <p:nvPr/>
          </p:nvSpPr>
          <p:spPr bwMode="auto">
            <a:xfrm>
              <a:off x="584" y="3790"/>
              <a:ext cx="903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1"/>
              <a:r>
                <a:rPr kumimoji="1" lang="en-US" altLang="ko-KR" sz="1600" dirty="0">
                  <a:ea typeface="굴림" pitchFamily="50" charset="-127"/>
                </a:rPr>
                <a:t>Hardware level</a:t>
              </a:r>
            </a:p>
          </p:txBody>
        </p:sp>
        <p:sp>
          <p:nvSpPr>
            <p:cNvPr id="51214" name="Text Box 14"/>
            <p:cNvSpPr txBox="1">
              <a:spLocks noChangeArrowheads="1"/>
            </p:cNvSpPr>
            <p:nvPr/>
          </p:nvSpPr>
          <p:spPr bwMode="auto">
            <a:xfrm>
              <a:off x="2054" y="696"/>
              <a:ext cx="290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1"/>
              <a:r>
                <a:rPr kumimoji="1" lang="en-US" altLang="ko-KR" sz="1400">
                  <a:ea typeface="굴림" pitchFamily="50" charset="-127"/>
                </a:rPr>
                <a:t>trap</a:t>
              </a:r>
            </a:p>
          </p:txBody>
        </p:sp>
        <p:sp>
          <p:nvSpPr>
            <p:cNvPr id="51215" name="Line 15"/>
            <p:cNvSpPr>
              <a:spLocks noChangeShapeType="1"/>
            </p:cNvSpPr>
            <p:nvPr/>
          </p:nvSpPr>
          <p:spPr bwMode="auto">
            <a:xfrm>
              <a:off x="2879" y="480"/>
              <a:ext cx="721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6" name="Line 16"/>
            <p:cNvSpPr>
              <a:spLocks noChangeShapeType="1"/>
            </p:cNvSpPr>
            <p:nvPr/>
          </p:nvSpPr>
          <p:spPr bwMode="auto">
            <a:xfrm>
              <a:off x="2448" y="52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7" name="Rectangle 17"/>
            <p:cNvSpPr>
              <a:spLocks noChangeArrowheads="1"/>
            </p:cNvSpPr>
            <p:nvPr/>
          </p:nvSpPr>
          <p:spPr bwMode="auto">
            <a:xfrm>
              <a:off x="1157" y="1152"/>
              <a:ext cx="3931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8" name="Rectangle 18"/>
            <p:cNvSpPr>
              <a:spLocks noChangeArrowheads="1"/>
            </p:cNvSpPr>
            <p:nvPr/>
          </p:nvSpPr>
          <p:spPr bwMode="auto">
            <a:xfrm>
              <a:off x="3408" y="1584"/>
              <a:ext cx="1632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9" name="Rectangle 19"/>
            <p:cNvSpPr>
              <a:spLocks noChangeArrowheads="1"/>
            </p:cNvSpPr>
            <p:nvPr/>
          </p:nvSpPr>
          <p:spPr bwMode="auto">
            <a:xfrm>
              <a:off x="1104" y="1584"/>
              <a:ext cx="172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0" name="Rectangle 20"/>
            <p:cNvSpPr>
              <a:spLocks noChangeArrowheads="1"/>
            </p:cNvSpPr>
            <p:nvPr/>
          </p:nvSpPr>
          <p:spPr bwMode="auto">
            <a:xfrm>
              <a:off x="1968" y="2256"/>
              <a:ext cx="86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1" name="Rectangle 21"/>
            <p:cNvSpPr>
              <a:spLocks noChangeArrowheads="1"/>
            </p:cNvSpPr>
            <p:nvPr/>
          </p:nvSpPr>
          <p:spPr bwMode="auto">
            <a:xfrm>
              <a:off x="1104" y="2544"/>
              <a:ext cx="172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2" name="Rectangle 22"/>
            <p:cNvSpPr>
              <a:spLocks noChangeArrowheads="1"/>
            </p:cNvSpPr>
            <p:nvPr/>
          </p:nvSpPr>
          <p:spPr bwMode="auto">
            <a:xfrm>
              <a:off x="1167" y="3264"/>
              <a:ext cx="3969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3" name="Text Box 23"/>
            <p:cNvSpPr txBox="1">
              <a:spLocks noChangeArrowheads="1"/>
            </p:cNvSpPr>
            <p:nvPr/>
          </p:nvSpPr>
          <p:spPr bwMode="auto">
            <a:xfrm>
              <a:off x="1104" y="1103"/>
              <a:ext cx="21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1"/>
              <a:r>
                <a:rPr kumimoji="1" lang="en-US" altLang="ko-KR">
                  <a:ea typeface="굴림" pitchFamily="50" charset="-127"/>
                </a:rPr>
                <a:t>		</a:t>
              </a:r>
              <a:r>
                <a:rPr kumimoji="1" lang="en-US" altLang="ko-KR" sz="1400">
                  <a:ea typeface="굴림" pitchFamily="50" charset="-127"/>
                </a:rPr>
                <a:t>Sytem call interface</a:t>
              </a:r>
            </a:p>
          </p:txBody>
        </p:sp>
        <p:sp>
          <p:nvSpPr>
            <p:cNvPr id="51224" name="Text Box 24"/>
            <p:cNvSpPr txBox="1">
              <a:spLocks noChangeArrowheads="1"/>
            </p:cNvSpPr>
            <p:nvPr/>
          </p:nvSpPr>
          <p:spPr bwMode="auto">
            <a:xfrm>
              <a:off x="1382" y="1704"/>
              <a:ext cx="886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1"/>
              <a:r>
                <a:rPr kumimoji="1" lang="en-US" altLang="ko-KR" sz="1800">
                  <a:ea typeface="굴림" pitchFamily="50" charset="-127"/>
                </a:rPr>
                <a:t>    </a:t>
              </a:r>
              <a:r>
                <a:rPr kumimoji="1" lang="en-US" altLang="ko-KR" sz="1400">
                  <a:ea typeface="굴림" pitchFamily="50" charset="-127"/>
                </a:rPr>
                <a:t>File subsytem</a:t>
              </a:r>
            </a:p>
          </p:txBody>
        </p:sp>
        <p:sp>
          <p:nvSpPr>
            <p:cNvPr id="51225" name="Text Box 25"/>
            <p:cNvSpPr txBox="1">
              <a:spLocks noChangeArrowheads="1"/>
            </p:cNvSpPr>
            <p:nvPr/>
          </p:nvSpPr>
          <p:spPr bwMode="auto">
            <a:xfrm>
              <a:off x="1968" y="2287"/>
              <a:ext cx="751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1"/>
              <a:r>
                <a:rPr kumimoji="1" lang="en-US" altLang="ko-KR" sz="1400">
                  <a:ea typeface="굴림" pitchFamily="50" charset="-127"/>
                </a:rPr>
                <a:t> </a:t>
              </a:r>
              <a:r>
                <a:rPr kumimoji="1" lang="en-US" altLang="ko-KR" sz="1400" b="1">
                  <a:ea typeface="굴림" pitchFamily="50" charset="-127"/>
                </a:rPr>
                <a:t>Buffer cache</a:t>
              </a:r>
            </a:p>
          </p:txBody>
        </p:sp>
        <p:sp>
          <p:nvSpPr>
            <p:cNvPr id="51226" name="Text Box 26"/>
            <p:cNvSpPr txBox="1">
              <a:spLocks noChangeArrowheads="1"/>
            </p:cNvSpPr>
            <p:nvPr/>
          </p:nvSpPr>
          <p:spPr bwMode="auto">
            <a:xfrm>
              <a:off x="1152" y="2575"/>
              <a:ext cx="139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1"/>
              <a:r>
                <a:rPr kumimoji="1" lang="en-US" altLang="ko-KR" sz="1400">
                  <a:ea typeface="굴림" pitchFamily="50" charset="-127"/>
                </a:rPr>
                <a:t>Chracter                       block</a:t>
              </a:r>
            </a:p>
          </p:txBody>
        </p:sp>
        <p:sp>
          <p:nvSpPr>
            <p:cNvPr id="51227" name="Text Box 27"/>
            <p:cNvSpPr txBox="1">
              <a:spLocks noChangeArrowheads="1"/>
            </p:cNvSpPr>
            <p:nvPr/>
          </p:nvSpPr>
          <p:spPr bwMode="auto">
            <a:xfrm>
              <a:off x="1152" y="2832"/>
              <a:ext cx="1440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latinLnBrk="1"/>
              <a:r>
                <a:rPr kumimoji="1" lang="en-US" altLang="ko-KR" sz="1800">
                  <a:ea typeface="굴림" pitchFamily="50" charset="-127"/>
                </a:rPr>
                <a:t>        </a:t>
              </a:r>
              <a:r>
                <a:rPr kumimoji="1" lang="en-US" altLang="ko-KR" sz="1400">
                  <a:ea typeface="굴림" pitchFamily="50" charset="-127"/>
                </a:rPr>
                <a:t>Device  drivers</a:t>
              </a:r>
            </a:p>
          </p:txBody>
        </p:sp>
        <p:sp>
          <p:nvSpPr>
            <p:cNvPr id="51228" name="Rectangle 28"/>
            <p:cNvSpPr>
              <a:spLocks noChangeArrowheads="1"/>
            </p:cNvSpPr>
            <p:nvPr/>
          </p:nvSpPr>
          <p:spPr bwMode="auto">
            <a:xfrm>
              <a:off x="4176" y="1632"/>
              <a:ext cx="81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9" name="Rectangle 29"/>
            <p:cNvSpPr>
              <a:spLocks noChangeArrowheads="1"/>
            </p:cNvSpPr>
            <p:nvPr/>
          </p:nvSpPr>
          <p:spPr bwMode="auto">
            <a:xfrm>
              <a:off x="4176" y="2016"/>
              <a:ext cx="81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0" name="Rectangle 30"/>
            <p:cNvSpPr>
              <a:spLocks noChangeArrowheads="1"/>
            </p:cNvSpPr>
            <p:nvPr/>
          </p:nvSpPr>
          <p:spPr bwMode="auto">
            <a:xfrm>
              <a:off x="4176" y="2400"/>
              <a:ext cx="81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1" name="Text Box 31"/>
            <p:cNvSpPr txBox="1">
              <a:spLocks noChangeArrowheads="1"/>
            </p:cNvSpPr>
            <p:nvPr/>
          </p:nvSpPr>
          <p:spPr bwMode="auto">
            <a:xfrm>
              <a:off x="2054" y="3288"/>
              <a:ext cx="1191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1"/>
              <a:r>
                <a:rPr kumimoji="1" lang="en-US" altLang="ko-KR" sz="1800">
                  <a:ea typeface="굴림" pitchFamily="50" charset="-127"/>
                </a:rPr>
                <a:t>        </a:t>
              </a:r>
              <a:r>
                <a:rPr kumimoji="1" lang="en-US" altLang="ko-KR" sz="1400">
                  <a:ea typeface="굴림" pitchFamily="50" charset="-127"/>
                </a:rPr>
                <a:t>Hardware control</a:t>
              </a:r>
            </a:p>
          </p:txBody>
        </p:sp>
        <p:sp>
          <p:nvSpPr>
            <p:cNvPr id="51232" name="Text Box 32"/>
            <p:cNvSpPr txBox="1">
              <a:spLocks noChangeArrowheads="1"/>
            </p:cNvSpPr>
            <p:nvPr/>
          </p:nvSpPr>
          <p:spPr bwMode="auto">
            <a:xfrm>
              <a:off x="4224" y="1680"/>
              <a:ext cx="7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1"/>
              <a:r>
                <a:rPr kumimoji="1" lang="en-US" altLang="ko-KR" sz="1200">
                  <a:ea typeface="굴림" pitchFamily="50" charset="-127"/>
                </a:rPr>
                <a:t>Inter-process</a:t>
              </a:r>
            </a:p>
            <a:p>
              <a:pPr latinLnBrk="1"/>
              <a:r>
                <a:rPr kumimoji="1" lang="en-US" altLang="ko-KR" sz="1200">
                  <a:ea typeface="굴림" pitchFamily="50" charset="-127"/>
                </a:rPr>
                <a:t>communication</a:t>
              </a:r>
            </a:p>
          </p:txBody>
        </p:sp>
        <p:sp>
          <p:nvSpPr>
            <p:cNvPr id="51233" name="Text Box 33"/>
            <p:cNvSpPr txBox="1">
              <a:spLocks noChangeArrowheads="1"/>
            </p:cNvSpPr>
            <p:nvPr/>
          </p:nvSpPr>
          <p:spPr bwMode="auto">
            <a:xfrm>
              <a:off x="4310" y="2087"/>
              <a:ext cx="485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1"/>
              <a:r>
                <a:rPr kumimoji="1" lang="en-US" altLang="ko-KR" sz="1200">
                  <a:ea typeface="굴림" pitchFamily="50" charset="-127"/>
                </a:rPr>
                <a:t>scheduler</a:t>
              </a:r>
            </a:p>
          </p:txBody>
        </p:sp>
        <p:sp>
          <p:nvSpPr>
            <p:cNvPr id="51234" name="Text Box 34"/>
            <p:cNvSpPr txBox="1">
              <a:spLocks noChangeArrowheads="1"/>
            </p:cNvSpPr>
            <p:nvPr/>
          </p:nvSpPr>
          <p:spPr bwMode="auto">
            <a:xfrm>
              <a:off x="4272" y="2448"/>
              <a:ext cx="60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1"/>
              <a:r>
                <a:rPr kumimoji="1" lang="en-US" altLang="ko-KR" sz="1200">
                  <a:ea typeface="굴림" pitchFamily="50" charset="-127"/>
                </a:rPr>
                <a:t>Memory</a:t>
              </a:r>
            </a:p>
            <a:p>
              <a:pPr latinLnBrk="1"/>
              <a:r>
                <a:rPr kumimoji="1" lang="en-US" altLang="ko-KR" sz="1200">
                  <a:ea typeface="굴림" pitchFamily="50" charset="-127"/>
                </a:rPr>
                <a:t>management</a:t>
              </a:r>
            </a:p>
          </p:txBody>
        </p:sp>
        <p:sp>
          <p:nvSpPr>
            <p:cNvPr id="51235" name="Text Box 35"/>
            <p:cNvSpPr txBox="1">
              <a:spLocks noChangeArrowheads="1"/>
            </p:cNvSpPr>
            <p:nvPr/>
          </p:nvSpPr>
          <p:spPr bwMode="auto">
            <a:xfrm>
              <a:off x="3456" y="1888"/>
              <a:ext cx="584" cy="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1"/>
              <a:r>
                <a:rPr kumimoji="1" lang="en-US" altLang="ko-KR" sz="1400">
                  <a:ea typeface="굴림" pitchFamily="50" charset="-127"/>
                </a:rPr>
                <a:t>Process</a:t>
              </a:r>
            </a:p>
            <a:p>
              <a:pPr latinLnBrk="1"/>
              <a:r>
                <a:rPr kumimoji="1" lang="en-US" altLang="ko-KR" sz="1400">
                  <a:ea typeface="굴림" pitchFamily="50" charset="-127"/>
                </a:rPr>
                <a:t>control</a:t>
              </a:r>
            </a:p>
            <a:p>
              <a:pPr latinLnBrk="1"/>
              <a:r>
                <a:rPr kumimoji="1" lang="en-US" altLang="ko-KR" sz="1400">
                  <a:ea typeface="굴림" pitchFamily="50" charset="-127"/>
                </a:rPr>
                <a:t>sybsystem</a:t>
              </a:r>
              <a:endParaRPr kumimoji="1" lang="en-US" altLang="ko-KR" sz="1600">
                <a:ea typeface="굴림" pitchFamily="50" charset="-127"/>
              </a:endParaRPr>
            </a:p>
          </p:txBody>
        </p:sp>
        <p:sp>
          <p:nvSpPr>
            <p:cNvPr id="51236" name="Line 36"/>
            <p:cNvSpPr>
              <a:spLocks noChangeShapeType="1"/>
            </p:cNvSpPr>
            <p:nvPr/>
          </p:nvSpPr>
          <p:spPr bwMode="auto">
            <a:xfrm>
              <a:off x="1104" y="283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7" name="Line 37"/>
            <p:cNvSpPr>
              <a:spLocks noChangeShapeType="1"/>
            </p:cNvSpPr>
            <p:nvPr/>
          </p:nvSpPr>
          <p:spPr bwMode="auto">
            <a:xfrm>
              <a:off x="192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8" name="Line 38"/>
            <p:cNvSpPr>
              <a:spLocks noChangeShapeType="1"/>
            </p:cNvSpPr>
            <p:nvPr/>
          </p:nvSpPr>
          <p:spPr bwMode="auto">
            <a:xfrm>
              <a:off x="2160" y="1279"/>
              <a:ext cx="0" cy="3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9" name="Line 39"/>
            <p:cNvSpPr>
              <a:spLocks noChangeShapeType="1"/>
            </p:cNvSpPr>
            <p:nvPr/>
          </p:nvSpPr>
          <p:spPr bwMode="auto">
            <a:xfrm>
              <a:off x="3696" y="1279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0" name="Line 40"/>
            <p:cNvSpPr>
              <a:spLocks noChangeShapeType="1"/>
            </p:cNvSpPr>
            <p:nvPr/>
          </p:nvSpPr>
          <p:spPr bwMode="auto">
            <a:xfrm>
              <a:off x="2544" y="1903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1" name="Line 41"/>
            <p:cNvSpPr>
              <a:spLocks noChangeShapeType="1"/>
            </p:cNvSpPr>
            <p:nvPr/>
          </p:nvSpPr>
          <p:spPr bwMode="auto">
            <a:xfrm>
              <a:off x="2160" y="19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2" name="Line 42"/>
            <p:cNvSpPr>
              <a:spLocks noChangeShapeType="1"/>
            </p:cNvSpPr>
            <p:nvPr/>
          </p:nvSpPr>
          <p:spPr bwMode="auto">
            <a:xfrm>
              <a:off x="2160" y="243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3" name="Line 43"/>
            <p:cNvSpPr>
              <a:spLocks noChangeShapeType="1"/>
            </p:cNvSpPr>
            <p:nvPr/>
          </p:nvSpPr>
          <p:spPr bwMode="auto">
            <a:xfrm>
              <a:off x="1392" y="1999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4" name="Line 44"/>
            <p:cNvSpPr>
              <a:spLocks noChangeShapeType="1"/>
            </p:cNvSpPr>
            <p:nvPr/>
          </p:nvSpPr>
          <p:spPr bwMode="auto">
            <a:xfrm>
              <a:off x="1920" y="3055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5" name="Line 45"/>
            <p:cNvSpPr>
              <a:spLocks noChangeShapeType="1"/>
            </p:cNvSpPr>
            <p:nvPr/>
          </p:nvSpPr>
          <p:spPr bwMode="auto">
            <a:xfrm>
              <a:off x="3696" y="2575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6" name="Line 46"/>
            <p:cNvSpPr>
              <a:spLocks noChangeShapeType="1"/>
            </p:cNvSpPr>
            <p:nvPr/>
          </p:nvSpPr>
          <p:spPr bwMode="auto">
            <a:xfrm>
              <a:off x="2208" y="864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7" name="Line 47"/>
            <p:cNvSpPr>
              <a:spLocks noChangeShapeType="1"/>
            </p:cNvSpPr>
            <p:nvPr/>
          </p:nvSpPr>
          <p:spPr bwMode="auto">
            <a:xfrm>
              <a:off x="3696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8" name="Line 48"/>
            <p:cNvSpPr>
              <a:spLocks noChangeShapeType="1"/>
            </p:cNvSpPr>
            <p:nvPr/>
          </p:nvSpPr>
          <p:spPr bwMode="auto">
            <a:xfrm>
              <a:off x="2256" y="864"/>
              <a:ext cx="14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266B-097B-4365-81E3-D1E29BCF93AD}" type="slidenum">
              <a:rPr lang="en-US"/>
              <a:pPr/>
              <a:t>10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>
                <a:ea typeface="굴림" pitchFamily="50" charset="-127"/>
              </a:rPr>
              <a:t>Structures of the buffer pool</a:t>
            </a:r>
            <a:endParaRPr lang="en-US" sz="400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028700"/>
            <a:ext cx="8229600" cy="3257550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Buffer pool according to LRU</a:t>
            </a:r>
          </a:p>
          <a:p>
            <a:r>
              <a:rPr lang="en-US" altLang="ko-KR">
                <a:ea typeface="굴림" pitchFamily="50" charset="-127"/>
              </a:rPr>
              <a:t>The kernel maintains a free list of  buffer</a:t>
            </a:r>
          </a:p>
          <a:p>
            <a:pPr lvl="1"/>
            <a:r>
              <a:rPr lang="en-US" altLang="ko-KR">
                <a:ea typeface="굴림" pitchFamily="50" charset="-127"/>
              </a:rPr>
              <a:t>doubly linked list</a:t>
            </a:r>
          </a:p>
          <a:p>
            <a:pPr lvl="1"/>
            <a:r>
              <a:rPr lang="en-US" altLang="ko-KR">
                <a:ea typeface="굴림" pitchFamily="50" charset="-127"/>
              </a:rPr>
              <a:t>take a buffer from the head of the free list.</a:t>
            </a:r>
          </a:p>
          <a:p>
            <a:pPr lvl="1"/>
            <a:r>
              <a:rPr lang="en-US" altLang="ko-KR">
                <a:ea typeface="굴림" pitchFamily="50" charset="-127"/>
              </a:rPr>
              <a:t>When returning a buffer, attaches the buffer to the tail.</a:t>
            </a:r>
            <a:endParaRPr lang="en-US"/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571500" y="4324351"/>
            <a:ext cx="8153400" cy="1981201"/>
            <a:chOff x="528" y="2736"/>
            <a:chExt cx="5136" cy="1248"/>
          </a:xfrm>
        </p:grpSpPr>
        <p:sp>
          <p:nvSpPr>
            <p:cNvPr id="54277" name="Text Box 5"/>
            <p:cNvSpPr txBox="1">
              <a:spLocks noChangeArrowheads="1"/>
            </p:cNvSpPr>
            <p:nvPr/>
          </p:nvSpPr>
          <p:spPr bwMode="auto">
            <a:xfrm>
              <a:off x="912" y="3024"/>
              <a:ext cx="731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/>
              <a:r>
                <a:rPr kumimoji="1" lang="en-US" altLang="ko-KR" sz="1800">
                  <a:ea typeface="굴림" pitchFamily="50" charset="-127"/>
                </a:rPr>
                <a:t>free list </a:t>
              </a:r>
            </a:p>
            <a:p>
              <a:pPr latinLnBrk="1"/>
              <a:r>
                <a:rPr kumimoji="1" lang="en-US" altLang="ko-KR" sz="1800">
                  <a:ea typeface="굴림" pitchFamily="50" charset="-127"/>
                </a:rPr>
                <a:t>   head</a:t>
              </a:r>
            </a:p>
          </p:txBody>
        </p:sp>
        <p:sp>
          <p:nvSpPr>
            <p:cNvPr id="54278" name="Text Box 6"/>
            <p:cNvSpPr txBox="1">
              <a:spLocks noChangeArrowheads="1"/>
            </p:cNvSpPr>
            <p:nvPr/>
          </p:nvSpPr>
          <p:spPr bwMode="auto">
            <a:xfrm>
              <a:off x="2016" y="3024"/>
              <a:ext cx="731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/>
              <a:r>
                <a:rPr kumimoji="1" lang="en-US" altLang="ko-KR" sz="1800">
                  <a:ea typeface="굴림" pitchFamily="50" charset="-127"/>
                </a:rPr>
                <a:t>   buf  1</a:t>
              </a:r>
            </a:p>
            <a:p>
              <a:pPr latinLnBrk="1"/>
              <a:endParaRPr kumimoji="1" lang="en-US" altLang="ko-KR" sz="1800">
                <a:ea typeface="굴림" pitchFamily="50" charset="-127"/>
              </a:endParaRPr>
            </a:p>
          </p:txBody>
        </p:sp>
        <p:sp>
          <p:nvSpPr>
            <p:cNvPr id="54279" name="Text Box 7"/>
            <p:cNvSpPr txBox="1">
              <a:spLocks noChangeArrowheads="1"/>
            </p:cNvSpPr>
            <p:nvPr/>
          </p:nvSpPr>
          <p:spPr bwMode="auto">
            <a:xfrm>
              <a:off x="3024" y="3024"/>
              <a:ext cx="731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/>
              <a:r>
                <a:rPr kumimoji="1" lang="en-US" altLang="ko-KR" sz="1800">
                  <a:ea typeface="굴림" pitchFamily="50" charset="-127"/>
                </a:rPr>
                <a:t>   buf  2</a:t>
              </a:r>
            </a:p>
            <a:p>
              <a:pPr latinLnBrk="1"/>
              <a:endParaRPr kumimoji="1" lang="en-US" altLang="ko-KR" sz="1800">
                <a:ea typeface="굴림" pitchFamily="50" charset="-127"/>
              </a:endParaRPr>
            </a:p>
          </p:txBody>
        </p:sp>
        <p:sp>
          <p:nvSpPr>
            <p:cNvPr id="54280" name="Text Box 8"/>
            <p:cNvSpPr txBox="1">
              <a:spLocks noChangeArrowheads="1"/>
            </p:cNvSpPr>
            <p:nvPr/>
          </p:nvSpPr>
          <p:spPr bwMode="auto">
            <a:xfrm>
              <a:off x="4512" y="3024"/>
              <a:ext cx="731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/>
              <a:r>
                <a:rPr kumimoji="1" lang="en-US" altLang="ko-KR" sz="1800">
                  <a:ea typeface="굴림" pitchFamily="50" charset="-127"/>
                </a:rPr>
                <a:t>   buf n</a:t>
              </a:r>
            </a:p>
            <a:p>
              <a:pPr latinLnBrk="1"/>
              <a:endParaRPr kumimoji="1" lang="en-US" altLang="ko-KR" sz="1800">
                <a:ea typeface="굴림" pitchFamily="50" charset="-127"/>
              </a:endParaRPr>
            </a:p>
          </p:txBody>
        </p:sp>
        <p:sp>
          <p:nvSpPr>
            <p:cNvPr id="54281" name="Line 9"/>
            <p:cNvSpPr>
              <a:spLocks noChangeShapeType="1"/>
            </p:cNvSpPr>
            <p:nvPr/>
          </p:nvSpPr>
          <p:spPr bwMode="auto">
            <a:xfrm>
              <a:off x="1680" y="31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4282" name="Line 10"/>
            <p:cNvSpPr>
              <a:spLocks noChangeShapeType="1"/>
            </p:cNvSpPr>
            <p:nvPr/>
          </p:nvSpPr>
          <p:spPr bwMode="auto">
            <a:xfrm>
              <a:off x="2784" y="3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4283" name="Line 11"/>
            <p:cNvSpPr>
              <a:spLocks noChangeShapeType="1"/>
            </p:cNvSpPr>
            <p:nvPr/>
          </p:nvSpPr>
          <p:spPr bwMode="auto">
            <a:xfrm>
              <a:off x="3792" y="312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H="1">
              <a:off x="1680" y="33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H="1">
              <a:off x="2784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H="1">
              <a:off x="3792" y="331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4287" name="Freeform 15"/>
            <p:cNvSpPr>
              <a:spLocks/>
            </p:cNvSpPr>
            <p:nvPr/>
          </p:nvSpPr>
          <p:spPr bwMode="auto">
            <a:xfrm>
              <a:off x="720" y="3312"/>
              <a:ext cx="4944" cy="448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192"/>
                </a:cxn>
                <a:cxn ang="0">
                  <a:pos x="144" y="336"/>
                </a:cxn>
                <a:cxn ang="0">
                  <a:pos x="336" y="384"/>
                </a:cxn>
                <a:cxn ang="0">
                  <a:pos x="816" y="384"/>
                </a:cxn>
                <a:cxn ang="0">
                  <a:pos x="4320" y="384"/>
                </a:cxn>
                <a:cxn ang="0">
                  <a:pos x="4560" y="0"/>
                </a:cxn>
              </a:cxnLst>
              <a:rect l="0" t="0" r="r" b="b"/>
              <a:pathLst>
                <a:path w="4944" h="448">
                  <a:moveTo>
                    <a:pt x="144" y="0"/>
                  </a:moveTo>
                  <a:cubicBezTo>
                    <a:pt x="72" y="68"/>
                    <a:pt x="0" y="136"/>
                    <a:pt x="0" y="192"/>
                  </a:cubicBezTo>
                  <a:cubicBezTo>
                    <a:pt x="0" y="248"/>
                    <a:pt x="88" y="304"/>
                    <a:pt x="144" y="336"/>
                  </a:cubicBezTo>
                  <a:cubicBezTo>
                    <a:pt x="200" y="368"/>
                    <a:pt x="224" y="376"/>
                    <a:pt x="336" y="384"/>
                  </a:cubicBezTo>
                  <a:cubicBezTo>
                    <a:pt x="448" y="392"/>
                    <a:pt x="152" y="384"/>
                    <a:pt x="816" y="384"/>
                  </a:cubicBezTo>
                  <a:cubicBezTo>
                    <a:pt x="1480" y="384"/>
                    <a:pt x="3696" y="448"/>
                    <a:pt x="4320" y="384"/>
                  </a:cubicBezTo>
                  <a:cubicBezTo>
                    <a:pt x="4944" y="320"/>
                    <a:pt x="4752" y="160"/>
                    <a:pt x="456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4288" name="Freeform 16"/>
            <p:cNvSpPr>
              <a:spLocks/>
            </p:cNvSpPr>
            <p:nvPr/>
          </p:nvSpPr>
          <p:spPr bwMode="auto">
            <a:xfrm>
              <a:off x="528" y="2736"/>
              <a:ext cx="4896" cy="432"/>
            </a:xfrm>
            <a:custGeom>
              <a:avLst/>
              <a:gdLst/>
              <a:ahLst/>
              <a:cxnLst>
                <a:cxn ang="0">
                  <a:pos x="4744" y="432"/>
                </a:cxn>
                <a:cxn ang="0">
                  <a:pos x="4888" y="336"/>
                </a:cxn>
                <a:cxn ang="0">
                  <a:pos x="4792" y="144"/>
                </a:cxn>
                <a:cxn ang="0">
                  <a:pos x="4648" y="96"/>
                </a:cxn>
                <a:cxn ang="0">
                  <a:pos x="4168" y="48"/>
                </a:cxn>
                <a:cxn ang="0">
                  <a:pos x="3064" y="48"/>
                </a:cxn>
                <a:cxn ang="0">
                  <a:pos x="472" y="48"/>
                </a:cxn>
                <a:cxn ang="0">
                  <a:pos x="232" y="336"/>
                </a:cxn>
                <a:cxn ang="0">
                  <a:pos x="328" y="384"/>
                </a:cxn>
              </a:cxnLst>
              <a:rect l="0" t="0" r="r" b="b"/>
              <a:pathLst>
                <a:path w="4896" h="432">
                  <a:moveTo>
                    <a:pt x="4744" y="432"/>
                  </a:moveTo>
                  <a:cubicBezTo>
                    <a:pt x="4812" y="408"/>
                    <a:pt x="4880" y="384"/>
                    <a:pt x="4888" y="336"/>
                  </a:cubicBezTo>
                  <a:cubicBezTo>
                    <a:pt x="4896" y="288"/>
                    <a:pt x="4832" y="184"/>
                    <a:pt x="4792" y="144"/>
                  </a:cubicBezTo>
                  <a:cubicBezTo>
                    <a:pt x="4752" y="104"/>
                    <a:pt x="4752" y="112"/>
                    <a:pt x="4648" y="96"/>
                  </a:cubicBezTo>
                  <a:cubicBezTo>
                    <a:pt x="4544" y="80"/>
                    <a:pt x="4432" y="56"/>
                    <a:pt x="4168" y="48"/>
                  </a:cubicBezTo>
                  <a:cubicBezTo>
                    <a:pt x="3904" y="40"/>
                    <a:pt x="3680" y="48"/>
                    <a:pt x="3064" y="48"/>
                  </a:cubicBezTo>
                  <a:cubicBezTo>
                    <a:pt x="2448" y="48"/>
                    <a:pt x="944" y="0"/>
                    <a:pt x="472" y="48"/>
                  </a:cubicBezTo>
                  <a:cubicBezTo>
                    <a:pt x="0" y="96"/>
                    <a:pt x="256" y="280"/>
                    <a:pt x="232" y="336"/>
                  </a:cubicBezTo>
                  <a:cubicBezTo>
                    <a:pt x="208" y="392"/>
                    <a:pt x="312" y="368"/>
                    <a:pt x="328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4289" name="Text Box 17"/>
            <p:cNvSpPr txBox="1">
              <a:spLocks noChangeArrowheads="1"/>
            </p:cNvSpPr>
            <p:nvPr/>
          </p:nvSpPr>
          <p:spPr bwMode="auto">
            <a:xfrm>
              <a:off x="3744" y="2832"/>
              <a:ext cx="6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latinLnBrk="1"/>
              <a:r>
                <a:rPr kumimoji="1" lang="en-US" altLang="ko-KR" sz="1400">
                  <a:ea typeface="굴림" pitchFamily="50" charset="-127"/>
                </a:rPr>
                <a:t>Forward ptrs</a:t>
              </a:r>
              <a:endParaRPr kumimoji="1" lang="en-US" altLang="ko-KR">
                <a:ea typeface="굴림" pitchFamily="50" charset="-127"/>
              </a:endParaRPr>
            </a:p>
          </p:txBody>
        </p:sp>
        <p:sp>
          <p:nvSpPr>
            <p:cNvPr id="54290" name="Text Box 18"/>
            <p:cNvSpPr txBox="1">
              <a:spLocks noChangeArrowheads="1"/>
            </p:cNvSpPr>
            <p:nvPr/>
          </p:nvSpPr>
          <p:spPr bwMode="auto">
            <a:xfrm>
              <a:off x="3840" y="3456"/>
              <a:ext cx="5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latinLnBrk="1"/>
              <a:r>
                <a:rPr kumimoji="1" lang="en-US" altLang="ko-KR" sz="1400">
                  <a:ea typeface="굴림" pitchFamily="50" charset="-127"/>
                </a:rPr>
                <a:t>Back ptrs</a:t>
              </a:r>
            </a:p>
          </p:txBody>
        </p:sp>
        <p:sp>
          <p:nvSpPr>
            <p:cNvPr id="54291" name="Text Box 19"/>
            <p:cNvSpPr txBox="1">
              <a:spLocks noChangeArrowheads="1"/>
            </p:cNvSpPr>
            <p:nvPr/>
          </p:nvSpPr>
          <p:spPr bwMode="auto">
            <a:xfrm>
              <a:off x="2497" y="3808"/>
              <a:ext cx="849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latinLnBrk="1"/>
              <a:r>
                <a:rPr kumimoji="1" lang="en-US" altLang="ko-KR" sz="1200" dirty="0" smtClean="0">
                  <a:ea typeface="굴림" pitchFamily="50" charset="-127"/>
                </a:rPr>
                <a:t>Free </a:t>
              </a:r>
              <a:r>
                <a:rPr kumimoji="1" lang="en-US" altLang="ko-KR" sz="1200" dirty="0">
                  <a:ea typeface="굴림" pitchFamily="50" charset="-127"/>
                </a:rPr>
                <a:t>list of Buffers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F263-C5F0-455C-B015-32E4146F3029}" type="slidenum">
              <a:rPr lang="en-US"/>
              <a:pPr/>
              <a:t>11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>
                <a:ea typeface="굴림" pitchFamily="50" charset="-127"/>
              </a:rPr>
              <a:t>Structure </a:t>
            </a:r>
            <a:r>
              <a:rPr lang="en-US" altLang="ko-KR" sz="4000" dirty="0">
                <a:ea typeface="굴림" pitchFamily="50" charset="-127"/>
              </a:rPr>
              <a:t>of the buffer pool</a:t>
            </a:r>
            <a:endParaRPr lang="en-US" sz="4000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085850"/>
            <a:ext cx="8477250" cy="2743200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When the kernel accesses a  disk block</a:t>
            </a:r>
          </a:p>
          <a:p>
            <a:pPr lvl="1"/>
            <a:r>
              <a:rPr lang="en-US" altLang="ko-KR">
                <a:ea typeface="굴림" pitchFamily="50" charset="-127"/>
              </a:rPr>
              <a:t>separate queue (doublely linked circular list)</a:t>
            </a:r>
          </a:p>
          <a:p>
            <a:pPr lvl="1"/>
            <a:r>
              <a:rPr lang="en-US" altLang="ko-KR">
                <a:ea typeface="굴림" pitchFamily="50" charset="-127"/>
              </a:rPr>
              <a:t>hashed as a function of the device and  block num</a:t>
            </a:r>
          </a:p>
          <a:p>
            <a:pPr lvl="1"/>
            <a:r>
              <a:rPr lang="en-US" altLang="ko-KR">
                <a:ea typeface="굴림" pitchFamily="50" charset="-127"/>
              </a:rPr>
              <a:t>Every disk block exists on one and only on hash queue and only once on the queue</a:t>
            </a:r>
            <a:endParaRPr lang="en-US"/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1409700" y="3848101"/>
            <a:ext cx="6096000" cy="2717801"/>
            <a:chOff x="960" y="2352"/>
            <a:chExt cx="3840" cy="1712"/>
          </a:xfrm>
        </p:grpSpPr>
        <p:sp>
          <p:nvSpPr>
            <p:cNvPr id="55301" name="Rectangle 5"/>
            <p:cNvSpPr>
              <a:spLocks noChangeArrowheads="1"/>
            </p:cNvSpPr>
            <p:nvPr/>
          </p:nvSpPr>
          <p:spPr bwMode="auto">
            <a:xfrm>
              <a:off x="1200" y="2544"/>
              <a:ext cx="960" cy="1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5302" name="Line 6"/>
            <p:cNvSpPr>
              <a:spLocks noChangeShapeType="1"/>
            </p:cNvSpPr>
            <p:nvPr/>
          </p:nvSpPr>
          <p:spPr bwMode="auto">
            <a:xfrm>
              <a:off x="1200" y="316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5303" name="Line 7"/>
            <p:cNvSpPr>
              <a:spLocks noChangeShapeType="1"/>
            </p:cNvSpPr>
            <p:nvPr/>
          </p:nvSpPr>
          <p:spPr bwMode="auto">
            <a:xfrm>
              <a:off x="1200" y="2877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5304" name="Line 8"/>
            <p:cNvSpPr>
              <a:spLocks noChangeShapeType="1"/>
            </p:cNvSpPr>
            <p:nvPr/>
          </p:nvSpPr>
          <p:spPr bwMode="auto">
            <a:xfrm>
              <a:off x="1200" y="3501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5305" name="Text Box 9"/>
            <p:cNvSpPr txBox="1">
              <a:spLocks noChangeArrowheads="1"/>
            </p:cNvSpPr>
            <p:nvPr/>
          </p:nvSpPr>
          <p:spPr bwMode="auto">
            <a:xfrm>
              <a:off x="3456" y="2544"/>
              <a:ext cx="28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 4</a:t>
              </a:r>
            </a:p>
          </p:txBody>
        </p:sp>
        <p:sp>
          <p:nvSpPr>
            <p:cNvPr id="55306" name="Text Box 10"/>
            <p:cNvSpPr txBox="1">
              <a:spLocks noChangeArrowheads="1"/>
            </p:cNvSpPr>
            <p:nvPr/>
          </p:nvSpPr>
          <p:spPr bwMode="auto">
            <a:xfrm>
              <a:off x="3456" y="2880"/>
              <a:ext cx="28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 5</a:t>
              </a:r>
            </a:p>
          </p:txBody>
        </p:sp>
        <p:sp>
          <p:nvSpPr>
            <p:cNvPr id="55307" name="Text Box 11"/>
            <p:cNvSpPr txBox="1">
              <a:spLocks noChangeArrowheads="1"/>
            </p:cNvSpPr>
            <p:nvPr/>
          </p:nvSpPr>
          <p:spPr bwMode="auto">
            <a:xfrm>
              <a:off x="2784" y="2880"/>
              <a:ext cx="28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17</a:t>
              </a:r>
            </a:p>
          </p:txBody>
        </p:sp>
        <p:sp>
          <p:nvSpPr>
            <p:cNvPr id="55308" name="Text Box 12"/>
            <p:cNvSpPr txBox="1">
              <a:spLocks noChangeArrowheads="1"/>
            </p:cNvSpPr>
            <p:nvPr/>
          </p:nvSpPr>
          <p:spPr bwMode="auto">
            <a:xfrm>
              <a:off x="4128" y="3216"/>
              <a:ext cx="28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10</a:t>
              </a:r>
            </a:p>
          </p:txBody>
        </p:sp>
        <p:sp>
          <p:nvSpPr>
            <p:cNvPr id="55309" name="Text Box 13"/>
            <p:cNvSpPr txBox="1">
              <a:spLocks noChangeArrowheads="1"/>
            </p:cNvSpPr>
            <p:nvPr/>
          </p:nvSpPr>
          <p:spPr bwMode="auto">
            <a:xfrm>
              <a:off x="3456" y="3216"/>
              <a:ext cx="28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50</a:t>
              </a:r>
            </a:p>
          </p:txBody>
        </p:sp>
        <p:sp>
          <p:nvSpPr>
            <p:cNvPr id="55310" name="Text Box 14"/>
            <p:cNvSpPr txBox="1">
              <a:spLocks noChangeArrowheads="1"/>
            </p:cNvSpPr>
            <p:nvPr/>
          </p:nvSpPr>
          <p:spPr bwMode="auto">
            <a:xfrm>
              <a:off x="2784" y="3216"/>
              <a:ext cx="28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98</a:t>
              </a:r>
            </a:p>
          </p:txBody>
        </p:sp>
        <p:sp>
          <p:nvSpPr>
            <p:cNvPr id="55311" name="Text Box 15"/>
            <p:cNvSpPr txBox="1">
              <a:spLocks noChangeArrowheads="1"/>
            </p:cNvSpPr>
            <p:nvPr/>
          </p:nvSpPr>
          <p:spPr bwMode="auto">
            <a:xfrm>
              <a:off x="4128" y="3552"/>
              <a:ext cx="28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99</a:t>
              </a:r>
            </a:p>
          </p:txBody>
        </p:sp>
        <p:sp>
          <p:nvSpPr>
            <p:cNvPr id="55312" name="Text Box 16"/>
            <p:cNvSpPr txBox="1">
              <a:spLocks noChangeArrowheads="1"/>
            </p:cNvSpPr>
            <p:nvPr/>
          </p:nvSpPr>
          <p:spPr bwMode="auto">
            <a:xfrm>
              <a:off x="3456" y="3552"/>
              <a:ext cx="28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35</a:t>
              </a:r>
            </a:p>
          </p:txBody>
        </p:sp>
        <p:sp>
          <p:nvSpPr>
            <p:cNvPr id="55313" name="Text Box 17"/>
            <p:cNvSpPr txBox="1">
              <a:spLocks noChangeArrowheads="1"/>
            </p:cNvSpPr>
            <p:nvPr/>
          </p:nvSpPr>
          <p:spPr bwMode="auto">
            <a:xfrm>
              <a:off x="2784" y="3552"/>
              <a:ext cx="28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 3</a:t>
              </a:r>
            </a:p>
          </p:txBody>
        </p:sp>
        <p:sp>
          <p:nvSpPr>
            <p:cNvPr id="55314" name="Text Box 18"/>
            <p:cNvSpPr txBox="1">
              <a:spLocks noChangeArrowheads="1"/>
            </p:cNvSpPr>
            <p:nvPr/>
          </p:nvSpPr>
          <p:spPr bwMode="auto">
            <a:xfrm>
              <a:off x="2784" y="2544"/>
              <a:ext cx="28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28</a:t>
              </a:r>
            </a:p>
          </p:txBody>
        </p:sp>
        <p:sp>
          <p:nvSpPr>
            <p:cNvPr id="55315" name="Text Box 19"/>
            <p:cNvSpPr txBox="1">
              <a:spLocks noChangeArrowheads="1"/>
            </p:cNvSpPr>
            <p:nvPr/>
          </p:nvSpPr>
          <p:spPr bwMode="auto">
            <a:xfrm>
              <a:off x="4128" y="2544"/>
              <a:ext cx="28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 64</a:t>
              </a:r>
            </a:p>
          </p:txBody>
        </p:sp>
        <p:sp>
          <p:nvSpPr>
            <p:cNvPr id="55316" name="Text Box 20"/>
            <p:cNvSpPr txBox="1">
              <a:spLocks noChangeArrowheads="1"/>
            </p:cNvSpPr>
            <p:nvPr/>
          </p:nvSpPr>
          <p:spPr bwMode="auto">
            <a:xfrm>
              <a:off x="4128" y="2880"/>
              <a:ext cx="28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97</a:t>
              </a:r>
            </a:p>
          </p:txBody>
        </p:sp>
        <p:sp>
          <p:nvSpPr>
            <p:cNvPr id="55317" name="Line 21"/>
            <p:cNvSpPr>
              <a:spLocks noChangeShapeType="1"/>
            </p:cNvSpPr>
            <p:nvPr/>
          </p:nvSpPr>
          <p:spPr bwMode="auto">
            <a:xfrm>
              <a:off x="960" y="27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5318" name="Line 22"/>
            <p:cNvSpPr>
              <a:spLocks noChangeShapeType="1"/>
            </p:cNvSpPr>
            <p:nvPr/>
          </p:nvSpPr>
          <p:spPr bwMode="auto">
            <a:xfrm>
              <a:off x="960" y="30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5319" name="Line 23"/>
            <p:cNvSpPr>
              <a:spLocks noChangeShapeType="1"/>
            </p:cNvSpPr>
            <p:nvPr/>
          </p:nvSpPr>
          <p:spPr bwMode="auto">
            <a:xfrm>
              <a:off x="960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5320" name="Line 24"/>
            <p:cNvSpPr>
              <a:spLocks noChangeShapeType="1"/>
            </p:cNvSpPr>
            <p:nvPr/>
          </p:nvSpPr>
          <p:spPr bwMode="auto">
            <a:xfrm>
              <a:off x="960" y="36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5321" name="Line 25"/>
            <p:cNvSpPr>
              <a:spLocks noChangeShapeType="1"/>
            </p:cNvSpPr>
            <p:nvPr/>
          </p:nvSpPr>
          <p:spPr bwMode="auto">
            <a:xfrm flipV="1">
              <a:off x="2160" y="2640"/>
              <a:ext cx="62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5322" name="Line 26"/>
            <p:cNvSpPr>
              <a:spLocks noChangeShapeType="1"/>
            </p:cNvSpPr>
            <p:nvPr/>
          </p:nvSpPr>
          <p:spPr bwMode="auto">
            <a:xfrm flipV="1">
              <a:off x="2160" y="2976"/>
              <a:ext cx="62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5323" name="Line 27"/>
            <p:cNvSpPr>
              <a:spLocks noChangeShapeType="1"/>
            </p:cNvSpPr>
            <p:nvPr/>
          </p:nvSpPr>
          <p:spPr bwMode="auto">
            <a:xfrm flipV="1">
              <a:off x="2160" y="3312"/>
              <a:ext cx="62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5324" name="Line 28"/>
            <p:cNvSpPr>
              <a:spLocks noChangeShapeType="1"/>
            </p:cNvSpPr>
            <p:nvPr/>
          </p:nvSpPr>
          <p:spPr bwMode="auto">
            <a:xfrm>
              <a:off x="2160" y="364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5325" name="Line 29"/>
            <p:cNvSpPr>
              <a:spLocks noChangeShapeType="1"/>
            </p:cNvSpPr>
            <p:nvPr/>
          </p:nvSpPr>
          <p:spPr bwMode="auto">
            <a:xfrm>
              <a:off x="3072" y="36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5326" name="Line 30"/>
            <p:cNvSpPr>
              <a:spLocks noChangeShapeType="1"/>
            </p:cNvSpPr>
            <p:nvPr/>
          </p:nvSpPr>
          <p:spPr bwMode="auto">
            <a:xfrm>
              <a:off x="3744" y="36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5327" name="Line 31"/>
            <p:cNvSpPr>
              <a:spLocks noChangeShapeType="1"/>
            </p:cNvSpPr>
            <p:nvPr/>
          </p:nvSpPr>
          <p:spPr bwMode="auto">
            <a:xfrm>
              <a:off x="3072" y="33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5328" name="Line 32"/>
            <p:cNvSpPr>
              <a:spLocks noChangeShapeType="1"/>
            </p:cNvSpPr>
            <p:nvPr/>
          </p:nvSpPr>
          <p:spPr bwMode="auto">
            <a:xfrm>
              <a:off x="3744" y="33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5329" name="Line 33"/>
            <p:cNvSpPr>
              <a:spLocks noChangeShapeType="1"/>
            </p:cNvSpPr>
            <p:nvPr/>
          </p:nvSpPr>
          <p:spPr bwMode="auto">
            <a:xfrm>
              <a:off x="3744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5330" name="Line 34"/>
            <p:cNvSpPr>
              <a:spLocks noChangeShapeType="1"/>
            </p:cNvSpPr>
            <p:nvPr/>
          </p:nvSpPr>
          <p:spPr bwMode="auto">
            <a:xfrm>
              <a:off x="3744" y="26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5331" name="Line 35"/>
            <p:cNvSpPr>
              <a:spLocks noChangeShapeType="1"/>
            </p:cNvSpPr>
            <p:nvPr/>
          </p:nvSpPr>
          <p:spPr bwMode="auto">
            <a:xfrm>
              <a:off x="3072" y="26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5332" name="Line 36"/>
            <p:cNvSpPr>
              <a:spLocks noChangeShapeType="1"/>
            </p:cNvSpPr>
            <p:nvPr/>
          </p:nvSpPr>
          <p:spPr bwMode="auto">
            <a:xfrm>
              <a:off x="3072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5333" name="Line 37"/>
            <p:cNvSpPr>
              <a:spLocks noChangeShapeType="1"/>
            </p:cNvSpPr>
            <p:nvPr/>
          </p:nvSpPr>
          <p:spPr bwMode="auto">
            <a:xfrm>
              <a:off x="4416" y="26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5334" name="Line 38"/>
            <p:cNvSpPr>
              <a:spLocks noChangeShapeType="1"/>
            </p:cNvSpPr>
            <p:nvPr/>
          </p:nvSpPr>
          <p:spPr bwMode="auto">
            <a:xfrm>
              <a:off x="4416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5335" name="Line 39"/>
            <p:cNvSpPr>
              <a:spLocks noChangeShapeType="1"/>
            </p:cNvSpPr>
            <p:nvPr/>
          </p:nvSpPr>
          <p:spPr bwMode="auto">
            <a:xfrm>
              <a:off x="4416" y="33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5336" name="Line 40"/>
            <p:cNvSpPr>
              <a:spLocks noChangeShapeType="1"/>
            </p:cNvSpPr>
            <p:nvPr/>
          </p:nvSpPr>
          <p:spPr bwMode="auto">
            <a:xfrm>
              <a:off x="4416" y="36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5337" name="Text Box 41"/>
            <p:cNvSpPr txBox="1">
              <a:spLocks noChangeArrowheads="1"/>
            </p:cNvSpPr>
            <p:nvPr/>
          </p:nvSpPr>
          <p:spPr bwMode="auto">
            <a:xfrm>
              <a:off x="1248" y="2640"/>
              <a:ext cx="8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latinLnBrk="1"/>
              <a:r>
                <a:rPr kumimoji="1" lang="en-US" altLang="ko-KR" sz="1600">
                  <a:ea typeface="굴림" pitchFamily="50" charset="-127"/>
                </a:rPr>
                <a:t>blkno0 mod 4</a:t>
              </a:r>
            </a:p>
          </p:txBody>
        </p:sp>
        <p:sp>
          <p:nvSpPr>
            <p:cNvPr id="55338" name="Text Box 42"/>
            <p:cNvSpPr txBox="1">
              <a:spLocks noChangeArrowheads="1"/>
            </p:cNvSpPr>
            <p:nvPr/>
          </p:nvSpPr>
          <p:spPr bwMode="auto">
            <a:xfrm>
              <a:off x="1248" y="2928"/>
              <a:ext cx="8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latinLnBrk="1"/>
              <a:r>
                <a:rPr kumimoji="1" lang="en-US" altLang="ko-KR" sz="1600">
                  <a:ea typeface="굴림" pitchFamily="50" charset="-127"/>
                </a:rPr>
                <a:t>blkno1 mod 4</a:t>
              </a:r>
            </a:p>
          </p:txBody>
        </p:sp>
        <p:sp>
          <p:nvSpPr>
            <p:cNvPr id="55339" name="Text Box 43"/>
            <p:cNvSpPr txBox="1">
              <a:spLocks noChangeArrowheads="1"/>
            </p:cNvSpPr>
            <p:nvPr/>
          </p:nvSpPr>
          <p:spPr bwMode="auto">
            <a:xfrm>
              <a:off x="1248" y="3264"/>
              <a:ext cx="84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/>
              <a:r>
                <a:rPr kumimoji="1" lang="en-US" altLang="ko-KR" sz="1600">
                  <a:ea typeface="굴림" pitchFamily="50" charset="-127"/>
                </a:rPr>
                <a:t>blkno2 mod 4</a:t>
              </a:r>
            </a:p>
          </p:txBody>
        </p:sp>
        <p:sp>
          <p:nvSpPr>
            <p:cNvPr id="55340" name="Text Box 44"/>
            <p:cNvSpPr txBox="1">
              <a:spLocks noChangeArrowheads="1"/>
            </p:cNvSpPr>
            <p:nvPr/>
          </p:nvSpPr>
          <p:spPr bwMode="auto">
            <a:xfrm>
              <a:off x="1248" y="3552"/>
              <a:ext cx="84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/>
              <a:r>
                <a:rPr kumimoji="1" lang="en-US" altLang="ko-KR" sz="1600">
                  <a:ea typeface="굴림" pitchFamily="50" charset="-127"/>
                </a:rPr>
                <a:t>blkno3 mod 4</a:t>
              </a:r>
            </a:p>
          </p:txBody>
        </p:sp>
        <p:sp>
          <p:nvSpPr>
            <p:cNvPr id="55341" name="Text Box 45"/>
            <p:cNvSpPr txBox="1">
              <a:spLocks noChangeArrowheads="1"/>
            </p:cNvSpPr>
            <p:nvPr/>
          </p:nvSpPr>
          <p:spPr bwMode="auto">
            <a:xfrm>
              <a:off x="1248" y="2352"/>
              <a:ext cx="88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latinLnBrk="1"/>
              <a:r>
                <a:rPr kumimoji="1" lang="en-US" altLang="ko-KR" sz="1200">
                  <a:ea typeface="굴림" pitchFamily="50" charset="-127"/>
                </a:rPr>
                <a:t>Hash queue headers</a:t>
              </a:r>
            </a:p>
          </p:txBody>
        </p:sp>
        <p:sp>
          <p:nvSpPr>
            <p:cNvPr id="55342" name="Text Box 46"/>
            <p:cNvSpPr txBox="1">
              <a:spLocks noChangeArrowheads="1"/>
            </p:cNvSpPr>
            <p:nvPr/>
          </p:nvSpPr>
          <p:spPr bwMode="auto">
            <a:xfrm>
              <a:off x="2461" y="3888"/>
              <a:ext cx="1206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latinLnBrk="1"/>
              <a:r>
                <a:rPr kumimoji="1" lang="en-US" altLang="ko-KR" sz="1200" dirty="0" smtClean="0">
                  <a:ea typeface="굴림" pitchFamily="50" charset="-127"/>
                </a:rPr>
                <a:t>Buffers </a:t>
              </a:r>
              <a:r>
                <a:rPr kumimoji="1" lang="en-US" altLang="ko-KR" sz="1200" dirty="0">
                  <a:ea typeface="굴림" pitchFamily="50" charset="-127"/>
                </a:rPr>
                <a:t>on the Hash Queues</a:t>
              </a:r>
              <a:endParaRPr kumimoji="1" lang="en-US" altLang="ko-KR" sz="1600" dirty="0">
                <a:ea typeface="굴림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B602-984B-428C-9392-82CABB607D32}" type="slidenum">
              <a:rPr lang="en-US"/>
              <a:pPr/>
              <a:t>12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>
                <a:ea typeface="굴림" pitchFamily="50" charset="-127"/>
              </a:rPr>
              <a:t>Scenarios for retrieval of a buffer	</a:t>
            </a:r>
            <a:endParaRPr lang="en-US" sz="400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1295400"/>
            <a:ext cx="8382000" cy="5010150"/>
          </a:xfrm>
        </p:spPr>
        <p:txBody>
          <a:bodyPr/>
          <a:lstStyle/>
          <a:p>
            <a:r>
              <a:rPr lang="en-US" altLang="ko-KR" sz="2800">
                <a:ea typeface="굴림" pitchFamily="50" charset="-127"/>
              </a:rPr>
              <a:t>Determine the logical device num and  block num</a:t>
            </a:r>
          </a:p>
          <a:p>
            <a:r>
              <a:rPr lang="en-US" altLang="ko-KR" sz="2800">
                <a:ea typeface="굴림" pitchFamily="50" charset="-127"/>
              </a:rPr>
              <a:t>The algorithms for reading and writing disk blocks use the algorithm </a:t>
            </a:r>
            <a:r>
              <a:rPr lang="en-US" altLang="ko-KR" sz="2800" i="1">
                <a:ea typeface="굴림" pitchFamily="50" charset="-127"/>
              </a:rPr>
              <a:t>getblk</a:t>
            </a:r>
          </a:p>
          <a:p>
            <a:pPr lvl="1"/>
            <a:r>
              <a:rPr lang="en-US" altLang="ko-KR" sz="2400">
                <a:ea typeface="굴림" pitchFamily="50" charset="-127"/>
              </a:rPr>
              <a:t>The kernel finds the block on its hash queue</a:t>
            </a:r>
          </a:p>
          <a:p>
            <a:pPr lvl="2"/>
            <a:r>
              <a:rPr lang="en-US" altLang="ko-KR" sz="2000">
                <a:ea typeface="굴림" pitchFamily="50" charset="-127"/>
              </a:rPr>
              <a:t>The buffer is free.</a:t>
            </a:r>
          </a:p>
          <a:p>
            <a:pPr lvl="2"/>
            <a:r>
              <a:rPr lang="en-US" altLang="ko-KR" sz="2000">
                <a:ea typeface="굴림" pitchFamily="50" charset="-127"/>
              </a:rPr>
              <a:t>The buffer is currently busy.</a:t>
            </a:r>
            <a:endParaRPr lang="en-US" altLang="ko-KR" sz="2000" i="1">
              <a:ea typeface="굴림" pitchFamily="50" charset="-127"/>
            </a:endParaRPr>
          </a:p>
          <a:p>
            <a:pPr lvl="1"/>
            <a:r>
              <a:rPr lang="en-US" altLang="ko-KR" sz="2400">
                <a:ea typeface="굴림" pitchFamily="50" charset="-127"/>
              </a:rPr>
              <a:t>The kernel cannot find the block on the hash queue</a:t>
            </a:r>
          </a:p>
          <a:p>
            <a:pPr lvl="2"/>
            <a:r>
              <a:rPr lang="en-US" altLang="ko-KR" sz="2000">
                <a:ea typeface="굴림" pitchFamily="50" charset="-127"/>
              </a:rPr>
              <a:t>The kernel allocates a buffer from the  free list.</a:t>
            </a:r>
          </a:p>
          <a:p>
            <a:pPr lvl="2"/>
            <a:r>
              <a:rPr lang="en-US" altLang="ko-KR" sz="2000">
                <a:ea typeface="굴림" pitchFamily="50" charset="-127"/>
              </a:rPr>
              <a:t>In attempting to allocate a buffer from the free list, finds a buffer on the free list that has been marked “delayed write”.</a:t>
            </a:r>
          </a:p>
          <a:p>
            <a:pPr lvl="2"/>
            <a:r>
              <a:rPr lang="en-US" altLang="ko-KR" sz="2000">
                <a:ea typeface="굴림" pitchFamily="50" charset="-127"/>
              </a:rPr>
              <a:t>The free list of buffers is empty.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70E1-FD7F-49C7-9AD9-1A439A7964E6}" type="slidenum">
              <a:rPr lang="en-US"/>
              <a:pPr/>
              <a:t>13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>
                <a:ea typeface="굴림" pitchFamily="50" charset="-127"/>
              </a:rPr>
              <a:t>Retrieval of a Buffer:1</a:t>
            </a:r>
            <a:r>
              <a:rPr lang="en-US" altLang="ko-KR" sz="4000" baseline="30000">
                <a:ea typeface="굴림" pitchFamily="50" charset="-127"/>
              </a:rPr>
              <a:t>st</a:t>
            </a:r>
            <a:r>
              <a:rPr lang="en-US" altLang="ko-KR" sz="4000">
                <a:ea typeface="굴림" pitchFamily="50" charset="-127"/>
              </a:rPr>
              <a:t> Scenario (a)</a:t>
            </a:r>
            <a:endParaRPr lang="en-US" sz="400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71600"/>
            <a:ext cx="8515350" cy="6477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400">
                <a:ea typeface="굴림" pitchFamily="50" charset="-127"/>
              </a:rPr>
              <a:t>The kernel finds the block on the hash queue and its buffer is free</a:t>
            </a:r>
          </a:p>
          <a:p>
            <a:pPr>
              <a:lnSpc>
                <a:spcPct val="80000"/>
              </a:lnSpc>
            </a:pPr>
            <a:endParaRPr lang="en-US" sz="2400"/>
          </a:p>
        </p:txBody>
      </p:sp>
      <p:grpSp>
        <p:nvGrpSpPr>
          <p:cNvPr id="58372" name="Group 4"/>
          <p:cNvGrpSpPr>
            <a:grpSpLocks/>
          </p:cNvGrpSpPr>
          <p:nvPr/>
        </p:nvGrpSpPr>
        <p:grpSpPr bwMode="auto">
          <a:xfrm>
            <a:off x="1181100" y="2114550"/>
            <a:ext cx="6705600" cy="3970338"/>
            <a:chOff x="840" y="1147"/>
            <a:chExt cx="4224" cy="2501"/>
          </a:xfrm>
        </p:grpSpPr>
        <p:sp>
          <p:nvSpPr>
            <p:cNvPr id="58373" name="Rectangle 5"/>
            <p:cNvSpPr>
              <a:spLocks noChangeArrowheads="1"/>
            </p:cNvSpPr>
            <p:nvPr/>
          </p:nvSpPr>
          <p:spPr bwMode="auto">
            <a:xfrm>
              <a:off x="1104" y="1418"/>
              <a:ext cx="1056" cy="17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374" name="Line 6"/>
            <p:cNvSpPr>
              <a:spLocks noChangeShapeType="1"/>
            </p:cNvSpPr>
            <p:nvPr/>
          </p:nvSpPr>
          <p:spPr bwMode="auto">
            <a:xfrm>
              <a:off x="1104" y="2297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375" name="Line 7"/>
            <p:cNvSpPr>
              <a:spLocks noChangeShapeType="1"/>
            </p:cNvSpPr>
            <p:nvPr/>
          </p:nvSpPr>
          <p:spPr bwMode="auto">
            <a:xfrm>
              <a:off x="1104" y="1887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376" name="Line 8"/>
            <p:cNvSpPr>
              <a:spLocks noChangeShapeType="1"/>
            </p:cNvSpPr>
            <p:nvPr/>
          </p:nvSpPr>
          <p:spPr bwMode="auto">
            <a:xfrm>
              <a:off x="1104" y="276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377" name="Text Box 9"/>
            <p:cNvSpPr txBox="1">
              <a:spLocks noChangeArrowheads="1"/>
            </p:cNvSpPr>
            <p:nvPr/>
          </p:nvSpPr>
          <p:spPr bwMode="auto">
            <a:xfrm>
              <a:off x="3586" y="1418"/>
              <a:ext cx="3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 4</a:t>
              </a:r>
            </a:p>
          </p:txBody>
        </p:sp>
        <p:sp>
          <p:nvSpPr>
            <p:cNvPr id="58378" name="Text Box 10"/>
            <p:cNvSpPr txBox="1">
              <a:spLocks noChangeArrowheads="1"/>
            </p:cNvSpPr>
            <p:nvPr/>
          </p:nvSpPr>
          <p:spPr bwMode="auto">
            <a:xfrm>
              <a:off x="3586" y="1891"/>
              <a:ext cx="3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 5</a:t>
              </a:r>
            </a:p>
          </p:txBody>
        </p:sp>
        <p:sp>
          <p:nvSpPr>
            <p:cNvPr id="58379" name="Text Box 11"/>
            <p:cNvSpPr txBox="1">
              <a:spLocks noChangeArrowheads="1"/>
            </p:cNvSpPr>
            <p:nvPr/>
          </p:nvSpPr>
          <p:spPr bwMode="auto">
            <a:xfrm>
              <a:off x="2846" y="1891"/>
              <a:ext cx="3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17</a:t>
              </a:r>
            </a:p>
          </p:txBody>
        </p:sp>
        <p:sp>
          <p:nvSpPr>
            <p:cNvPr id="58380" name="Text Box 12"/>
            <p:cNvSpPr txBox="1">
              <a:spLocks noChangeArrowheads="1"/>
            </p:cNvSpPr>
            <p:nvPr/>
          </p:nvSpPr>
          <p:spPr bwMode="auto">
            <a:xfrm>
              <a:off x="4325" y="2365"/>
              <a:ext cx="3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10</a:t>
              </a:r>
            </a:p>
          </p:txBody>
        </p:sp>
        <p:sp>
          <p:nvSpPr>
            <p:cNvPr id="58381" name="Text Box 13"/>
            <p:cNvSpPr txBox="1">
              <a:spLocks noChangeArrowheads="1"/>
            </p:cNvSpPr>
            <p:nvPr/>
          </p:nvSpPr>
          <p:spPr bwMode="auto">
            <a:xfrm>
              <a:off x="3586" y="2365"/>
              <a:ext cx="3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50</a:t>
              </a:r>
            </a:p>
          </p:txBody>
        </p:sp>
        <p:sp>
          <p:nvSpPr>
            <p:cNvPr id="58382" name="Text Box 14"/>
            <p:cNvSpPr txBox="1">
              <a:spLocks noChangeArrowheads="1"/>
            </p:cNvSpPr>
            <p:nvPr/>
          </p:nvSpPr>
          <p:spPr bwMode="auto">
            <a:xfrm>
              <a:off x="2846" y="2365"/>
              <a:ext cx="3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98</a:t>
              </a:r>
            </a:p>
          </p:txBody>
        </p:sp>
        <p:sp>
          <p:nvSpPr>
            <p:cNvPr id="58383" name="Text Box 15"/>
            <p:cNvSpPr txBox="1">
              <a:spLocks noChangeArrowheads="1"/>
            </p:cNvSpPr>
            <p:nvPr/>
          </p:nvSpPr>
          <p:spPr bwMode="auto">
            <a:xfrm>
              <a:off x="4325" y="2838"/>
              <a:ext cx="3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99</a:t>
              </a:r>
            </a:p>
          </p:txBody>
        </p:sp>
        <p:sp>
          <p:nvSpPr>
            <p:cNvPr id="58384" name="Text Box 16"/>
            <p:cNvSpPr txBox="1">
              <a:spLocks noChangeArrowheads="1"/>
            </p:cNvSpPr>
            <p:nvPr/>
          </p:nvSpPr>
          <p:spPr bwMode="auto">
            <a:xfrm>
              <a:off x="3586" y="2838"/>
              <a:ext cx="3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35</a:t>
              </a:r>
            </a:p>
          </p:txBody>
        </p:sp>
        <p:sp>
          <p:nvSpPr>
            <p:cNvPr id="58385" name="Text Box 17"/>
            <p:cNvSpPr txBox="1">
              <a:spLocks noChangeArrowheads="1"/>
            </p:cNvSpPr>
            <p:nvPr/>
          </p:nvSpPr>
          <p:spPr bwMode="auto">
            <a:xfrm>
              <a:off x="2846" y="2838"/>
              <a:ext cx="3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 3</a:t>
              </a:r>
            </a:p>
          </p:txBody>
        </p:sp>
        <p:sp>
          <p:nvSpPr>
            <p:cNvPr id="58386" name="Text Box 18"/>
            <p:cNvSpPr txBox="1">
              <a:spLocks noChangeArrowheads="1"/>
            </p:cNvSpPr>
            <p:nvPr/>
          </p:nvSpPr>
          <p:spPr bwMode="auto">
            <a:xfrm>
              <a:off x="2846" y="1418"/>
              <a:ext cx="3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28</a:t>
              </a:r>
            </a:p>
          </p:txBody>
        </p:sp>
        <p:sp>
          <p:nvSpPr>
            <p:cNvPr id="58387" name="Text Box 19"/>
            <p:cNvSpPr txBox="1">
              <a:spLocks noChangeArrowheads="1"/>
            </p:cNvSpPr>
            <p:nvPr/>
          </p:nvSpPr>
          <p:spPr bwMode="auto">
            <a:xfrm>
              <a:off x="4325" y="1418"/>
              <a:ext cx="3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 64</a:t>
              </a:r>
            </a:p>
          </p:txBody>
        </p:sp>
        <p:sp>
          <p:nvSpPr>
            <p:cNvPr id="58388" name="Text Box 20"/>
            <p:cNvSpPr txBox="1">
              <a:spLocks noChangeArrowheads="1"/>
            </p:cNvSpPr>
            <p:nvPr/>
          </p:nvSpPr>
          <p:spPr bwMode="auto">
            <a:xfrm>
              <a:off x="4325" y="1891"/>
              <a:ext cx="3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97</a:t>
              </a:r>
            </a:p>
          </p:txBody>
        </p:sp>
        <p:sp>
          <p:nvSpPr>
            <p:cNvPr id="58389" name="Line 21"/>
            <p:cNvSpPr>
              <a:spLocks noChangeShapeType="1"/>
            </p:cNvSpPr>
            <p:nvPr/>
          </p:nvSpPr>
          <p:spPr bwMode="auto">
            <a:xfrm>
              <a:off x="840" y="1688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390" name="Line 22"/>
            <p:cNvSpPr>
              <a:spLocks noChangeShapeType="1"/>
            </p:cNvSpPr>
            <p:nvPr/>
          </p:nvSpPr>
          <p:spPr bwMode="auto">
            <a:xfrm>
              <a:off x="840" y="2094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391" name="Line 23"/>
            <p:cNvSpPr>
              <a:spLocks noChangeShapeType="1"/>
            </p:cNvSpPr>
            <p:nvPr/>
          </p:nvSpPr>
          <p:spPr bwMode="auto">
            <a:xfrm>
              <a:off x="840" y="2568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392" name="Line 24"/>
            <p:cNvSpPr>
              <a:spLocks noChangeShapeType="1"/>
            </p:cNvSpPr>
            <p:nvPr/>
          </p:nvSpPr>
          <p:spPr bwMode="auto">
            <a:xfrm>
              <a:off x="840" y="2973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393" name="Line 25"/>
            <p:cNvSpPr>
              <a:spLocks noChangeShapeType="1"/>
            </p:cNvSpPr>
            <p:nvPr/>
          </p:nvSpPr>
          <p:spPr bwMode="auto">
            <a:xfrm flipV="1">
              <a:off x="2160" y="1553"/>
              <a:ext cx="686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394" name="Line 26"/>
            <p:cNvSpPr>
              <a:spLocks noChangeShapeType="1"/>
            </p:cNvSpPr>
            <p:nvPr/>
          </p:nvSpPr>
          <p:spPr bwMode="auto">
            <a:xfrm flipV="1">
              <a:off x="2160" y="2026"/>
              <a:ext cx="686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395" name="Line 27"/>
            <p:cNvSpPr>
              <a:spLocks noChangeShapeType="1"/>
            </p:cNvSpPr>
            <p:nvPr/>
          </p:nvSpPr>
          <p:spPr bwMode="auto">
            <a:xfrm flipV="1">
              <a:off x="2160" y="2500"/>
              <a:ext cx="686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396" name="Line 28"/>
            <p:cNvSpPr>
              <a:spLocks noChangeShapeType="1"/>
            </p:cNvSpPr>
            <p:nvPr/>
          </p:nvSpPr>
          <p:spPr bwMode="auto">
            <a:xfrm>
              <a:off x="2160" y="2973"/>
              <a:ext cx="6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397" name="Line 29"/>
            <p:cNvSpPr>
              <a:spLocks noChangeShapeType="1"/>
            </p:cNvSpPr>
            <p:nvPr/>
          </p:nvSpPr>
          <p:spPr bwMode="auto">
            <a:xfrm>
              <a:off x="4642" y="1553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398" name="Line 30"/>
            <p:cNvSpPr>
              <a:spLocks noChangeShapeType="1"/>
            </p:cNvSpPr>
            <p:nvPr/>
          </p:nvSpPr>
          <p:spPr bwMode="auto">
            <a:xfrm>
              <a:off x="4642" y="2026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399" name="Line 31"/>
            <p:cNvSpPr>
              <a:spLocks noChangeShapeType="1"/>
            </p:cNvSpPr>
            <p:nvPr/>
          </p:nvSpPr>
          <p:spPr bwMode="auto">
            <a:xfrm>
              <a:off x="4642" y="2500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400" name="Line 32"/>
            <p:cNvSpPr>
              <a:spLocks noChangeShapeType="1"/>
            </p:cNvSpPr>
            <p:nvPr/>
          </p:nvSpPr>
          <p:spPr bwMode="auto">
            <a:xfrm>
              <a:off x="4642" y="2973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401" name="Text Box 33"/>
            <p:cNvSpPr txBox="1">
              <a:spLocks noChangeArrowheads="1"/>
            </p:cNvSpPr>
            <p:nvPr/>
          </p:nvSpPr>
          <p:spPr bwMode="auto">
            <a:xfrm>
              <a:off x="1157" y="1553"/>
              <a:ext cx="8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latinLnBrk="1"/>
              <a:r>
                <a:rPr kumimoji="1" lang="en-US" altLang="ko-KR" sz="1600">
                  <a:ea typeface="굴림" pitchFamily="50" charset="-127"/>
                </a:rPr>
                <a:t>blkno0 mod 4</a:t>
              </a:r>
            </a:p>
          </p:txBody>
        </p:sp>
        <p:sp>
          <p:nvSpPr>
            <p:cNvPr id="58402" name="Text Box 34"/>
            <p:cNvSpPr txBox="1">
              <a:spLocks noChangeArrowheads="1"/>
            </p:cNvSpPr>
            <p:nvPr/>
          </p:nvSpPr>
          <p:spPr bwMode="auto">
            <a:xfrm>
              <a:off x="1157" y="1959"/>
              <a:ext cx="8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latinLnBrk="1"/>
              <a:r>
                <a:rPr kumimoji="1" lang="en-US" altLang="ko-KR" sz="1600">
                  <a:ea typeface="굴림" pitchFamily="50" charset="-127"/>
                </a:rPr>
                <a:t>blkno1 mod 4</a:t>
              </a:r>
            </a:p>
          </p:txBody>
        </p:sp>
        <p:sp>
          <p:nvSpPr>
            <p:cNvPr id="58403" name="Text Box 35"/>
            <p:cNvSpPr txBox="1">
              <a:spLocks noChangeArrowheads="1"/>
            </p:cNvSpPr>
            <p:nvPr/>
          </p:nvSpPr>
          <p:spPr bwMode="auto">
            <a:xfrm>
              <a:off x="1157" y="2432"/>
              <a:ext cx="9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/>
              <a:r>
                <a:rPr kumimoji="1" lang="en-US" altLang="ko-KR" sz="1600">
                  <a:ea typeface="굴림" pitchFamily="50" charset="-127"/>
                </a:rPr>
                <a:t>blkno2 mod 4</a:t>
              </a:r>
            </a:p>
          </p:txBody>
        </p:sp>
        <p:sp>
          <p:nvSpPr>
            <p:cNvPr id="58404" name="Text Box 36"/>
            <p:cNvSpPr txBox="1">
              <a:spLocks noChangeArrowheads="1"/>
            </p:cNvSpPr>
            <p:nvPr/>
          </p:nvSpPr>
          <p:spPr bwMode="auto">
            <a:xfrm>
              <a:off x="1157" y="2838"/>
              <a:ext cx="9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/>
              <a:r>
                <a:rPr kumimoji="1" lang="en-US" altLang="ko-KR" sz="1600">
                  <a:ea typeface="굴림" pitchFamily="50" charset="-127"/>
                </a:rPr>
                <a:t>blkno3 mod 4</a:t>
              </a:r>
            </a:p>
          </p:txBody>
        </p:sp>
        <p:sp>
          <p:nvSpPr>
            <p:cNvPr id="58405" name="Text Box 37"/>
            <p:cNvSpPr txBox="1">
              <a:spLocks noChangeArrowheads="1"/>
            </p:cNvSpPr>
            <p:nvPr/>
          </p:nvSpPr>
          <p:spPr bwMode="auto">
            <a:xfrm>
              <a:off x="1157" y="1147"/>
              <a:ext cx="88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latinLnBrk="1"/>
              <a:r>
                <a:rPr kumimoji="1" lang="en-US" altLang="ko-KR" sz="1200">
                  <a:ea typeface="굴림" pitchFamily="50" charset="-127"/>
                </a:rPr>
                <a:t>Hash queue headers</a:t>
              </a:r>
            </a:p>
          </p:txBody>
        </p:sp>
        <p:sp>
          <p:nvSpPr>
            <p:cNvPr id="58406" name="Rectangle 38"/>
            <p:cNvSpPr>
              <a:spLocks noChangeArrowheads="1"/>
            </p:cNvSpPr>
            <p:nvPr/>
          </p:nvSpPr>
          <p:spPr bwMode="auto">
            <a:xfrm>
              <a:off x="1104" y="3312"/>
              <a:ext cx="105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7" name="Text Box 39"/>
            <p:cNvSpPr txBox="1">
              <a:spLocks noChangeArrowheads="1"/>
            </p:cNvSpPr>
            <p:nvPr/>
          </p:nvSpPr>
          <p:spPr bwMode="auto">
            <a:xfrm>
              <a:off x="1152" y="3360"/>
              <a:ext cx="8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latinLnBrk="1"/>
              <a:r>
                <a:rPr kumimoji="1" lang="en-US" altLang="ko-KR" sz="1600">
                  <a:ea typeface="굴림" pitchFamily="50" charset="-127"/>
                </a:rPr>
                <a:t>freelist header</a:t>
              </a:r>
            </a:p>
          </p:txBody>
        </p:sp>
        <p:sp>
          <p:nvSpPr>
            <p:cNvPr id="58408" name="Line 40"/>
            <p:cNvSpPr>
              <a:spLocks noChangeShapeType="1"/>
            </p:cNvSpPr>
            <p:nvPr/>
          </p:nvSpPr>
          <p:spPr bwMode="auto">
            <a:xfrm flipV="1">
              <a:off x="2160" y="345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409" name="Line 41"/>
            <p:cNvSpPr>
              <a:spLocks noChangeShapeType="1"/>
            </p:cNvSpPr>
            <p:nvPr/>
          </p:nvSpPr>
          <p:spPr bwMode="auto">
            <a:xfrm flipV="1">
              <a:off x="2592" y="292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410" name="Line 42"/>
            <p:cNvSpPr>
              <a:spLocks noChangeShapeType="1"/>
            </p:cNvSpPr>
            <p:nvPr/>
          </p:nvSpPr>
          <p:spPr bwMode="auto">
            <a:xfrm>
              <a:off x="2592" y="29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411" name="Line 43"/>
            <p:cNvSpPr>
              <a:spLocks noChangeShapeType="1"/>
            </p:cNvSpPr>
            <p:nvPr/>
          </p:nvSpPr>
          <p:spPr bwMode="auto">
            <a:xfrm>
              <a:off x="3168" y="29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412" name="Line 44"/>
            <p:cNvSpPr>
              <a:spLocks noChangeShapeType="1"/>
            </p:cNvSpPr>
            <p:nvPr/>
          </p:nvSpPr>
          <p:spPr bwMode="auto">
            <a:xfrm flipV="1">
              <a:off x="3456" y="2016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413" name="Line 45"/>
            <p:cNvSpPr>
              <a:spLocks noChangeShapeType="1"/>
            </p:cNvSpPr>
            <p:nvPr/>
          </p:nvSpPr>
          <p:spPr bwMode="auto">
            <a:xfrm>
              <a:off x="3456" y="201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414" name="Line 46"/>
            <p:cNvSpPr>
              <a:spLocks noChangeShapeType="1"/>
            </p:cNvSpPr>
            <p:nvPr/>
          </p:nvSpPr>
          <p:spPr bwMode="auto">
            <a:xfrm>
              <a:off x="3888" y="20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415" name="Line 47"/>
            <p:cNvSpPr>
              <a:spLocks noChangeShapeType="1"/>
            </p:cNvSpPr>
            <p:nvPr/>
          </p:nvSpPr>
          <p:spPr bwMode="auto">
            <a:xfrm flipV="1">
              <a:off x="4080" y="17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416" name="Line 48"/>
            <p:cNvSpPr>
              <a:spLocks noChangeShapeType="1"/>
            </p:cNvSpPr>
            <p:nvPr/>
          </p:nvSpPr>
          <p:spPr bwMode="auto">
            <a:xfrm flipH="1">
              <a:off x="3456" y="177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417" name="Line 49"/>
            <p:cNvSpPr>
              <a:spLocks noChangeShapeType="1"/>
            </p:cNvSpPr>
            <p:nvPr/>
          </p:nvSpPr>
          <p:spPr bwMode="auto">
            <a:xfrm flipV="1">
              <a:off x="3456" y="15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418" name="Line 50"/>
            <p:cNvSpPr>
              <a:spLocks noChangeShapeType="1"/>
            </p:cNvSpPr>
            <p:nvPr/>
          </p:nvSpPr>
          <p:spPr bwMode="auto">
            <a:xfrm>
              <a:off x="3456" y="153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419" name="Line 51"/>
            <p:cNvSpPr>
              <a:spLocks noChangeShapeType="1"/>
            </p:cNvSpPr>
            <p:nvPr/>
          </p:nvSpPr>
          <p:spPr bwMode="auto">
            <a:xfrm>
              <a:off x="3888" y="15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420" name="Line 52"/>
            <p:cNvSpPr>
              <a:spLocks noChangeShapeType="1"/>
            </p:cNvSpPr>
            <p:nvPr/>
          </p:nvSpPr>
          <p:spPr bwMode="auto">
            <a:xfrm flipV="1">
              <a:off x="4080" y="12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421" name="Line 53"/>
            <p:cNvSpPr>
              <a:spLocks noChangeShapeType="1"/>
            </p:cNvSpPr>
            <p:nvPr/>
          </p:nvSpPr>
          <p:spPr bwMode="auto">
            <a:xfrm flipH="1">
              <a:off x="2688" y="124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422" name="Line 54"/>
            <p:cNvSpPr>
              <a:spLocks noChangeShapeType="1"/>
            </p:cNvSpPr>
            <p:nvPr/>
          </p:nvSpPr>
          <p:spPr bwMode="auto">
            <a:xfrm>
              <a:off x="2688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423" name="Line 55"/>
            <p:cNvSpPr>
              <a:spLocks noChangeShapeType="1"/>
            </p:cNvSpPr>
            <p:nvPr/>
          </p:nvSpPr>
          <p:spPr bwMode="auto">
            <a:xfrm>
              <a:off x="2688" y="148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424" name="Line 56"/>
            <p:cNvSpPr>
              <a:spLocks noChangeShapeType="1"/>
            </p:cNvSpPr>
            <p:nvPr/>
          </p:nvSpPr>
          <p:spPr bwMode="auto">
            <a:xfrm>
              <a:off x="3168" y="148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425" name="Line 57"/>
            <p:cNvSpPr>
              <a:spLocks noChangeShapeType="1"/>
            </p:cNvSpPr>
            <p:nvPr/>
          </p:nvSpPr>
          <p:spPr bwMode="auto">
            <a:xfrm>
              <a:off x="3312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426" name="Line 58"/>
            <p:cNvSpPr>
              <a:spLocks noChangeShapeType="1"/>
            </p:cNvSpPr>
            <p:nvPr/>
          </p:nvSpPr>
          <p:spPr bwMode="auto">
            <a:xfrm>
              <a:off x="3312" y="16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427" name="Line 59"/>
            <p:cNvSpPr>
              <a:spLocks noChangeShapeType="1"/>
            </p:cNvSpPr>
            <p:nvPr/>
          </p:nvSpPr>
          <p:spPr bwMode="auto">
            <a:xfrm>
              <a:off x="4176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428" name="Line 60"/>
            <p:cNvSpPr>
              <a:spLocks noChangeShapeType="1"/>
            </p:cNvSpPr>
            <p:nvPr/>
          </p:nvSpPr>
          <p:spPr bwMode="auto">
            <a:xfrm>
              <a:off x="4176" y="19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429" name="Line 61"/>
            <p:cNvSpPr>
              <a:spLocks noChangeShapeType="1"/>
            </p:cNvSpPr>
            <p:nvPr/>
          </p:nvSpPr>
          <p:spPr bwMode="auto">
            <a:xfrm>
              <a:off x="4656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430" name="Line 62"/>
            <p:cNvSpPr>
              <a:spLocks noChangeShapeType="1"/>
            </p:cNvSpPr>
            <p:nvPr/>
          </p:nvSpPr>
          <p:spPr bwMode="auto">
            <a:xfrm flipH="1">
              <a:off x="4848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431" name="Line 63"/>
            <p:cNvSpPr>
              <a:spLocks noChangeShapeType="1"/>
            </p:cNvSpPr>
            <p:nvPr/>
          </p:nvSpPr>
          <p:spPr bwMode="auto">
            <a:xfrm flipH="1">
              <a:off x="4176" y="225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432" name="Line 64"/>
            <p:cNvSpPr>
              <a:spLocks noChangeShapeType="1"/>
            </p:cNvSpPr>
            <p:nvPr/>
          </p:nvSpPr>
          <p:spPr bwMode="auto">
            <a:xfrm>
              <a:off x="4176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433" name="Line 65"/>
            <p:cNvSpPr>
              <a:spLocks noChangeShapeType="1"/>
            </p:cNvSpPr>
            <p:nvPr/>
          </p:nvSpPr>
          <p:spPr bwMode="auto">
            <a:xfrm>
              <a:off x="4176" y="25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434" name="Line 66"/>
            <p:cNvSpPr>
              <a:spLocks noChangeShapeType="1"/>
            </p:cNvSpPr>
            <p:nvPr/>
          </p:nvSpPr>
          <p:spPr bwMode="auto">
            <a:xfrm>
              <a:off x="4656" y="25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435" name="Line 67"/>
            <p:cNvSpPr>
              <a:spLocks noChangeShapeType="1"/>
            </p:cNvSpPr>
            <p:nvPr/>
          </p:nvSpPr>
          <p:spPr bwMode="auto">
            <a:xfrm>
              <a:off x="4848" y="254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436" name="Line 68"/>
            <p:cNvSpPr>
              <a:spLocks noChangeShapeType="1"/>
            </p:cNvSpPr>
            <p:nvPr/>
          </p:nvSpPr>
          <p:spPr bwMode="auto">
            <a:xfrm>
              <a:off x="2160" y="3600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8437" name="Text Box 69"/>
          <p:cNvSpPr txBox="1">
            <a:spLocks noChangeArrowheads="1"/>
          </p:cNvSpPr>
          <p:nvPr/>
        </p:nvSpPr>
        <p:spPr bwMode="auto">
          <a:xfrm>
            <a:off x="3756025" y="6175375"/>
            <a:ext cx="2562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A50021"/>
                </a:solidFill>
              </a:rPr>
              <a:t>Search for block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8A908-B0E7-4595-A482-0BF7A4CEADDB}" type="slidenum">
              <a:rPr lang="en-US"/>
              <a:pPr/>
              <a:t>14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>
                <a:ea typeface="굴림" pitchFamily="50" charset="-127"/>
              </a:rPr>
              <a:t>Retrieval of a Buffer:1</a:t>
            </a:r>
            <a:r>
              <a:rPr lang="en-US" altLang="ko-KR" sz="4000" baseline="30000">
                <a:ea typeface="굴림" pitchFamily="50" charset="-127"/>
              </a:rPr>
              <a:t>st</a:t>
            </a:r>
            <a:r>
              <a:rPr lang="en-US" altLang="ko-KR" sz="4000">
                <a:ea typeface="굴림" pitchFamily="50" charset="-127"/>
              </a:rPr>
              <a:t> Scenario (b)</a:t>
            </a:r>
            <a:endParaRPr lang="en-US" sz="4000">
              <a:ea typeface="굴림" pitchFamily="50" charset="-127"/>
            </a:endParaRPr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762000" y="1668463"/>
            <a:ext cx="7448550" cy="4111625"/>
            <a:chOff x="768" y="1519"/>
            <a:chExt cx="4224" cy="2230"/>
          </a:xfrm>
        </p:grpSpPr>
        <p:sp>
          <p:nvSpPr>
            <p:cNvPr id="59397" name="Rectangle 5"/>
            <p:cNvSpPr>
              <a:spLocks noChangeArrowheads="1"/>
            </p:cNvSpPr>
            <p:nvPr/>
          </p:nvSpPr>
          <p:spPr bwMode="auto">
            <a:xfrm>
              <a:off x="1032" y="1519"/>
              <a:ext cx="1056" cy="17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9398" name="Line 6"/>
            <p:cNvSpPr>
              <a:spLocks noChangeShapeType="1"/>
            </p:cNvSpPr>
            <p:nvPr/>
          </p:nvSpPr>
          <p:spPr bwMode="auto">
            <a:xfrm>
              <a:off x="1032" y="239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9399" name="Line 7"/>
            <p:cNvSpPr>
              <a:spLocks noChangeShapeType="1"/>
            </p:cNvSpPr>
            <p:nvPr/>
          </p:nvSpPr>
          <p:spPr bwMode="auto">
            <a:xfrm>
              <a:off x="1032" y="198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9400" name="Line 8"/>
            <p:cNvSpPr>
              <a:spLocks noChangeShapeType="1"/>
            </p:cNvSpPr>
            <p:nvPr/>
          </p:nvSpPr>
          <p:spPr bwMode="auto">
            <a:xfrm>
              <a:off x="1032" y="2867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9401" name="Text Box 9"/>
            <p:cNvSpPr txBox="1">
              <a:spLocks noChangeArrowheads="1"/>
            </p:cNvSpPr>
            <p:nvPr/>
          </p:nvSpPr>
          <p:spPr bwMode="auto">
            <a:xfrm>
              <a:off x="3514" y="1519"/>
              <a:ext cx="316" cy="1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 4</a:t>
              </a:r>
            </a:p>
          </p:txBody>
        </p:sp>
        <p:sp>
          <p:nvSpPr>
            <p:cNvPr id="59402" name="Text Box 10"/>
            <p:cNvSpPr txBox="1">
              <a:spLocks noChangeArrowheads="1"/>
            </p:cNvSpPr>
            <p:nvPr/>
          </p:nvSpPr>
          <p:spPr bwMode="auto">
            <a:xfrm>
              <a:off x="3514" y="1992"/>
              <a:ext cx="316" cy="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 5</a:t>
              </a:r>
            </a:p>
          </p:txBody>
        </p:sp>
        <p:sp>
          <p:nvSpPr>
            <p:cNvPr id="59403" name="Text Box 11"/>
            <p:cNvSpPr txBox="1">
              <a:spLocks noChangeArrowheads="1"/>
            </p:cNvSpPr>
            <p:nvPr/>
          </p:nvSpPr>
          <p:spPr bwMode="auto">
            <a:xfrm>
              <a:off x="2774" y="1992"/>
              <a:ext cx="317" cy="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17</a:t>
              </a:r>
            </a:p>
          </p:txBody>
        </p:sp>
        <p:sp>
          <p:nvSpPr>
            <p:cNvPr id="59404" name="Text Box 12"/>
            <p:cNvSpPr txBox="1">
              <a:spLocks noChangeArrowheads="1"/>
            </p:cNvSpPr>
            <p:nvPr/>
          </p:nvSpPr>
          <p:spPr bwMode="auto">
            <a:xfrm>
              <a:off x="4253" y="2466"/>
              <a:ext cx="317" cy="1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10</a:t>
              </a:r>
            </a:p>
          </p:txBody>
        </p:sp>
        <p:sp>
          <p:nvSpPr>
            <p:cNvPr id="59405" name="Text Box 13"/>
            <p:cNvSpPr txBox="1">
              <a:spLocks noChangeArrowheads="1"/>
            </p:cNvSpPr>
            <p:nvPr/>
          </p:nvSpPr>
          <p:spPr bwMode="auto">
            <a:xfrm>
              <a:off x="3514" y="2466"/>
              <a:ext cx="316" cy="1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50</a:t>
              </a:r>
            </a:p>
          </p:txBody>
        </p:sp>
        <p:sp>
          <p:nvSpPr>
            <p:cNvPr id="59406" name="Text Box 14"/>
            <p:cNvSpPr txBox="1">
              <a:spLocks noChangeArrowheads="1"/>
            </p:cNvSpPr>
            <p:nvPr/>
          </p:nvSpPr>
          <p:spPr bwMode="auto">
            <a:xfrm>
              <a:off x="2774" y="2466"/>
              <a:ext cx="317" cy="1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98</a:t>
              </a:r>
            </a:p>
          </p:txBody>
        </p:sp>
        <p:sp>
          <p:nvSpPr>
            <p:cNvPr id="59407" name="Text Box 15"/>
            <p:cNvSpPr txBox="1">
              <a:spLocks noChangeArrowheads="1"/>
            </p:cNvSpPr>
            <p:nvPr/>
          </p:nvSpPr>
          <p:spPr bwMode="auto">
            <a:xfrm>
              <a:off x="4253" y="2939"/>
              <a:ext cx="317" cy="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99</a:t>
              </a:r>
            </a:p>
          </p:txBody>
        </p:sp>
        <p:sp>
          <p:nvSpPr>
            <p:cNvPr id="59408" name="Text Box 16"/>
            <p:cNvSpPr txBox="1">
              <a:spLocks noChangeArrowheads="1"/>
            </p:cNvSpPr>
            <p:nvPr/>
          </p:nvSpPr>
          <p:spPr bwMode="auto">
            <a:xfrm>
              <a:off x="3514" y="2939"/>
              <a:ext cx="316" cy="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35</a:t>
              </a:r>
            </a:p>
          </p:txBody>
        </p:sp>
        <p:sp>
          <p:nvSpPr>
            <p:cNvPr id="59409" name="Text Box 17"/>
            <p:cNvSpPr txBox="1">
              <a:spLocks noChangeArrowheads="1"/>
            </p:cNvSpPr>
            <p:nvPr/>
          </p:nvSpPr>
          <p:spPr bwMode="auto">
            <a:xfrm>
              <a:off x="2774" y="2939"/>
              <a:ext cx="317" cy="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 3</a:t>
              </a:r>
            </a:p>
          </p:txBody>
        </p:sp>
        <p:sp>
          <p:nvSpPr>
            <p:cNvPr id="59410" name="Text Box 18"/>
            <p:cNvSpPr txBox="1">
              <a:spLocks noChangeArrowheads="1"/>
            </p:cNvSpPr>
            <p:nvPr/>
          </p:nvSpPr>
          <p:spPr bwMode="auto">
            <a:xfrm>
              <a:off x="2774" y="1519"/>
              <a:ext cx="317" cy="1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28</a:t>
              </a:r>
            </a:p>
          </p:txBody>
        </p:sp>
        <p:sp>
          <p:nvSpPr>
            <p:cNvPr id="59411" name="Text Box 19"/>
            <p:cNvSpPr txBox="1">
              <a:spLocks noChangeArrowheads="1"/>
            </p:cNvSpPr>
            <p:nvPr/>
          </p:nvSpPr>
          <p:spPr bwMode="auto">
            <a:xfrm>
              <a:off x="4253" y="1519"/>
              <a:ext cx="317" cy="1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 64</a:t>
              </a:r>
            </a:p>
          </p:txBody>
        </p:sp>
        <p:sp>
          <p:nvSpPr>
            <p:cNvPr id="59412" name="Text Box 20"/>
            <p:cNvSpPr txBox="1">
              <a:spLocks noChangeArrowheads="1"/>
            </p:cNvSpPr>
            <p:nvPr/>
          </p:nvSpPr>
          <p:spPr bwMode="auto">
            <a:xfrm>
              <a:off x="4253" y="1992"/>
              <a:ext cx="317" cy="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97</a:t>
              </a:r>
            </a:p>
          </p:txBody>
        </p:sp>
        <p:sp>
          <p:nvSpPr>
            <p:cNvPr id="59413" name="Line 21"/>
            <p:cNvSpPr>
              <a:spLocks noChangeShapeType="1"/>
            </p:cNvSpPr>
            <p:nvPr/>
          </p:nvSpPr>
          <p:spPr bwMode="auto">
            <a:xfrm>
              <a:off x="768" y="1789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9414" name="Line 22"/>
            <p:cNvSpPr>
              <a:spLocks noChangeShapeType="1"/>
            </p:cNvSpPr>
            <p:nvPr/>
          </p:nvSpPr>
          <p:spPr bwMode="auto">
            <a:xfrm>
              <a:off x="768" y="2195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9415" name="Line 23"/>
            <p:cNvSpPr>
              <a:spLocks noChangeShapeType="1"/>
            </p:cNvSpPr>
            <p:nvPr/>
          </p:nvSpPr>
          <p:spPr bwMode="auto">
            <a:xfrm>
              <a:off x="768" y="2669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9416" name="Line 24"/>
            <p:cNvSpPr>
              <a:spLocks noChangeShapeType="1"/>
            </p:cNvSpPr>
            <p:nvPr/>
          </p:nvSpPr>
          <p:spPr bwMode="auto">
            <a:xfrm>
              <a:off x="768" y="3074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9417" name="Line 25"/>
            <p:cNvSpPr>
              <a:spLocks noChangeShapeType="1"/>
            </p:cNvSpPr>
            <p:nvPr/>
          </p:nvSpPr>
          <p:spPr bwMode="auto">
            <a:xfrm flipV="1">
              <a:off x="2088" y="1654"/>
              <a:ext cx="686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9418" name="Line 26"/>
            <p:cNvSpPr>
              <a:spLocks noChangeShapeType="1"/>
            </p:cNvSpPr>
            <p:nvPr/>
          </p:nvSpPr>
          <p:spPr bwMode="auto">
            <a:xfrm flipV="1">
              <a:off x="2088" y="2127"/>
              <a:ext cx="686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9419" name="Line 27"/>
            <p:cNvSpPr>
              <a:spLocks noChangeShapeType="1"/>
            </p:cNvSpPr>
            <p:nvPr/>
          </p:nvSpPr>
          <p:spPr bwMode="auto">
            <a:xfrm flipV="1">
              <a:off x="2088" y="2601"/>
              <a:ext cx="686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9420" name="Line 28"/>
            <p:cNvSpPr>
              <a:spLocks noChangeShapeType="1"/>
            </p:cNvSpPr>
            <p:nvPr/>
          </p:nvSpPr>
          <p:spPr bwMode="auto">
            <a:xfrm>
              <a:off x="2088" y="3074"/>
              <a:ext cx="6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9421" name="Line 29"/>
            <p:cNvSpPr>
              <a:spLocks noChangeShapeType="1"/>
            </p:cNvSpPr>
            <p:nvPr/>
          </p:nvSpPr>
          <p:spPr bwMode="auto">
            <a:xfrm>
              <a:off x="4570" y="1654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9422" name="Line 30"/>
            <p:cNvSpPr>
              <a:spLocks noChangeShapeType="1"/>
            </p:cNvSpPr>
            <p:nvPr/>
          </p:nvSpPr>
          <p:spPr bwMode="auto">
            <a:xfrm>
              <a:off x="4570" y="2127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9423" name="Line 31"/>
            <p:cNvSpPr>
              <a:spLocks noChangeShapeType="1"/>
            </p:cNvSpPr>
            <p:nvPr/>
          </p:nvSpPr>
          <p:spPr bwMode="auto">
            <a:xfrm>
              <a:off x="4570" y="2601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9424" name="Line 32"/>
            <p:cNvSpPr>
              <a:spLocks noChangeShapeType="1"/>
            </p:cNvSpPr>
            <p:nvPr/>
          </p:nvSpPr>
          <p:spPr bwMode="auto">
            <a:xfrm>
              <a:off x="4570" y="3074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9425" name="Text Box 33"/>
            <p:cNvSpPr txBox="1">
              <a:spLocks noChangeArrowheads="1"/>
            </p:cNvSpPr>
            <p:nvPr/>
          </p:nvSpPr>
          <p:spPr bwMode="auto">
            <a:xfrm>
              <a:off x="1085" y="1654"/>
              <a:ext cx="744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latinLnBrk="1"/>
              <a:r>
                <a:rPr kumimoji="1" lang="en-US" altLang="ko-KR" sz="1600">
                  <a:ea typeface="굴림" pitchFamily="50" charset="-127"/>
                </a:rPr>
                <a:t>blkno0 mod 4</a:t>
              </a:r>
            </a:p>
          </p:txBody>
        </p:sp>
        <p:sp>
          <p:nvSpPr>
            <p:cNvPr id="59426" name="Text Box 34"/>
            <p:cNvSpPr txBox="1">
              <a:spLocks noChangeArrowheads="1"/>
            </p:cNvSpPr>
            <p:nvPr/>
          </p:nvSpPr>
          <p:spPr bwMode="auto">
            <a:xfrm>
              <a:off x="1085" y="2060"/>
              <a:ext cx="74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latinLnBrk="1"/>
              <a:r>
                <a:rPr kumimoji="1" lang="en-US" altLang="ko-KR" sz="1600">
                  <a:ea typeface="굴림" pitchFamily="50" charset="-127"/>
                </a:rPr>
                <a:t>blkno1 mod 4</a:t>
              </a:r>
            </a:p>
          </p:txBody>
        </p:sp>
        <p:sp>
          <p:nvSpPr>
            <p:cNvPr id="59427" name="Text Box 35"/>
            <p:cNvSpPr txBox="1">
              <a:spLocks noChangeArrowheads="1"/>
            </p:cNvSpPr>
            <p:nvPr/>
          </p:nvSpPr>
          <p:spPr bwMode="auto">
            <a:xfrm>
              <a:off x="1085" y="2533"/>
              <a:ext cx="932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/>
              <a:r>
                <a:rPr kumimoji="1" lang="en-US" altLang="ko-KR" sz="1600">
                  <a:ea typeface="굴림" pitchFamily="50" charset="-127"/>
                </a:rPr>
                <a:t>blkno2 mod 4</a:t>
              </a:r>
            </a:p>
          </p:txBody>
        </p:sp>
        <p:sp>
          <p:nvSpPr>
            <p:cNvPr id="59428" name="Text Box 36"/>
            <p:cNvSpPr txBox="1">
              <a:spLocks noChangeArrowheads="1"/>
            </p:cNvSpPr>
            <p:nvPr/>
          </p:nvSpPr>
          <p:spPr bwMode="auto">
            <a:xfrm>
              <a:off x="1085" y="2939"/>
              <a:ext cx="93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/>
              <a:r>
                <a:rPr kumimoji="1" lang="en-US" altLang="ko-KR" sz="1600">
                  <a:ea typeface="굴림" pitchFamily="50" charset="-127"/>
                </a:rPr>
                <a:t>blkno3 mod 4</a:t>
              </a:r>
            </a:p>
          </p:txBody>
        </p:sp>
        <p:sp>
          <p:nvSpPr>
            <p:cNvPr id="59429" name="Rectangle 37"/>
            <p:cNvSpPr>
              <a:spLocks noChangeArrowheads="1"/>
            </p:cNvSpPr>
            <p:nvPr/>
          </p:nvSpPr>
          <p:spPr bwMode="auto">
            <a:xfrm>
              <a:off x="1032" y="3413"/>
              <a:ext cx="105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0" name="Text Box 38"/>
            <p:cNvSpPr txBox="1">
              <a:spLocks noChangeArrowheads="1"/>
            </p:cNvSpPr>
            <p:nvPr/>
          </p:nvSpPr>
          <p:spPr bwMode="auto">
            <a:xfrm>
              <a:off x="1080" y="3461"/>
              <a:ext cx="762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latinLnBrk="1"/>
              <a:r>
                <a:rPr kumimoji="1" lang="en-US" altLang="ko-KR" sz="1600">
                  <a:ea typeface="굴림" pitchFamily="50" charset="-127"/>
                </a:rPr>
                <a:t>freelist header</a:t>
              </a:r>
            </a:p>
          </p:txBody>
        </p:sp>
        <p:sp>
          <p:nvSpPr>
            <p:cNvPr id="59431" name="Line 39"/>
            <p:cNvSpPr>
              <a:spLocks noChangeShapeType="1"/>
            </p:cNvSpPr>
            <p:nvPr/>
          </p:nvSpPr>
          <p:spPr bwMode="auto">
            <a:xfrm flipV="1">
              <a:off x="2088" y="35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9432" name="Line 40"/>
            <p:cNvSpPr>
              <a:spLocks noChangeShapeType="1"/>
            </p:cNvSpPr>
            <p:nvPr/>
          </p:nvSpPr>
          <p:spPr bwMode="auto">
            <a:xfrm flipV="1">
              <a:off x="2520" y="3029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9433" name="Line 41"/>
            <p:cNvSpPr>
              <a:spLocks noChangeShapeType="1"/>
            </p:cNvSpPr>
            <p:nvPr/>
          </p:nvSpPr>
          <p:spPr bwMode="auto">
            <a:xfrm>
              <a:off x="2520" y="302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9434" name="Line 42"/>
            <p:cNvSpPr>
              <a:spLocks noChangeShapeType="1"/>
            </p:cNvSpPr>
            <p:nvPr/>
          </p:nvSpPr>
          <p:spPr bwMode="auto">
            <a:xfrm>
              <a:off x="2640" y="15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9435" name="Line 43"/>
            <p:cNvSpPr>
              <a:spLocks noChangeShapeType="1"/>
            </p:cNvSpPr>
            <p:nvPr/>
          </p:nvSpPr>
          <p:spPr bwMode="auto">
            <a:xfrm>
              <a:off x="3216" y="177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9436" name="Line 44"/>
            <p:cNvSpPr>
              <a:spLocks noChangeShapeType="1"/>
            </p:cNvSpPr>
            <p:nvPr/>
          </p:nvSpPr>
          <p:spPr bwMode="auto">
            <a:xfrm>
              <a:off x="4128" y="20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9437" name="Line 45"/>
            <p:cNvSpPr>
              <a:spLocks noChangeShapeType="1"/>
            </p:cNvSpPr>
            <p:nvPr/>
          </p:nvSpPr>
          <p:spPr bwMode="auto">
            <a:xfrm>
              <a:off x="4128" y="23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9438" name="Line 46"/>
            <p:cNvSpPr>
              <a:spLocks noChangeShapeType="1"/>
            </p:cNvSpPr>
            <p:nvPr/>
          </p:nvSpPr>
          <p:spPr bwMode="auto">
            <a:xfrm>
              <a:off x="4128" y="26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9439" name="Line 47"/>
            <p:cNvSpPr>
              <a:spLocks noChangeShapeType="1"/>
            </p:cNvSpPr>
            <p:nvPr/>
          </p:nvSpPr>
          <p:spPr bwMode="auto">
            <a:xfrm>
              <a:off x="4584" y="2645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9440" name="Line 48"/>
            <p:cNvSpPr>
              <a:spLocks noChangeShapeType="1"/>
            </p:cNvSpPr>
            <p:nvPr/>
          </p:nvSpPr>
          <p:spPr bwMode="auto">
            <a:xfrm>
              <a:off x="4776" y="2645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9441" name="Line 49"/>
            <p:cNvSpPr>
              <a:spLocks noChangeShapeType="1"/>
            </p:cNvSpPr>
            <p:nvPr/>
          </p:nvSpPr>
          <p:spPr bwMode="auto">
            <a:xfrm>
              <a:off x="2088" y="3701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9442" name="Line 50"/>
            <p:cNvSpPr>
              <a:spLocks noChangeShapeType="1"/>
            </p:cNvSpPr>
            <p:nvPr/>
          </p:nvSpPr>
          <p:spPr bwMode="auto">
            <a:xfrm>
              <a:off x="2640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9443" name="Line 51"/>
            <p:cNvSpPr>
              <a:spLocks noChangeShapeType="1"/>
            </p:cNvSpPr>
            <p:nvPr/>
          </p:nvSpPr>
          <p:spPr bwMode="auto">
            <a:xfrm>
              <a:off x="4128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9444" name="Line 52"/>
            <p:cNvSpPr>
              <a:spLocks noChangeShapeType="1"/>
            </p:cNvSpPr>
            <p:nvPr/>
          </p:nvSpPr>
          <p:spPr bwMode="auto">
            <a:xfrm>
              <a:off x="3120" y="30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9445" name="Line 53"/>
            <p:cNvSpPr>
              <a:spLocks noChangeShapeType="1"/>
            </p:cNvSpPr>
            <p:nvPr/>
          </p:nvSpPr>
          <p:spPr bwMode="auto">
            <a:xfrm flipV="1">
              <a:off x="3360" y="211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9446" name="Line 54"/>
            <p:cNvSpPr>
              <a:spLocks noChangeShapeType="1"/>
            </p:cNvSpPr>
            <p:nvPr/>
          </p:nvSpPr>
          <p:spPr bwMode="auto">
            <a:xfrm>
              <a:off x="3360" y="21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9447" name="Line 55"/>
            <p:cNvSpPr>
              <a:spLocks noChangeShapeType="1"/>
            </p:cNvSpPr>
            <p:nvPr/>
          </p:nvSpPr>
          <p:spPr bwMode="auto">
            <a:xfrm>
              <a:off x="3840" y="211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9448" name="Line 56"/>
            <p:cNvSpPr>
              <a:spLocks noChangeShapeType="1"/>
            </p:cNvSpPr>
            <p:nvPr/>
          </p:nvSpPr>
          <p:spPr bwMode="auto">
            <a:xfrm flipV="1">
              <a:off x="3936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9449" name="Line 57"/>
            <p:cNvSpPr>
              <a:spLocks noChangeShapeType="1"/>
            </p:cNvSpPr>
            <p:nvPr/>
          </p:nvSpPr>
          <p:spPr bwMode="auto">
            <a:xfrm flipH="1">
              <a:off x="2640" y="1920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9450" name="Line 58"/>
            <p:cNvSpPr>
              <a:spLocks noChangeShapeType="1"/>
            </p:cNvSpPr>
            <p:nvPr/>
          </p:nvSpPr>
          <p:spPr bwMode="auto">
            <a:xfrm>
              <a:off x="3120" y="15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9451" name="Line 59"/>
            <p:cNvSpPr>
              <a:spLocks noChangeShapeType="1"/>
            </p:cNvSpPr>
            <p:nvPr/>
          </p:nvSpPr>
          <p:spPr bwMode="auto">
            <a:xfrm>
              <a:off x="3216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9452" name="Line 60"/>
            <p:cNvSpPr>
              <a:spLocks noChangeShapeType="1"/>
            </p:cNvSpPr>
            <p:nvPr/>
          </p:nvSpPr>
          <p:spPr bwMode="auto">
            <a:xfrm>
              <a:off x="4560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9453" name="Line 61"/>
            <p:cNvSpPr>
              <a:spLocks noChangeShapeType="1"/>
            </p:cNvSpPr>
            <p:nvPr/>
          </p:nvSpPr>
          <p:spPr bwMode="auto">
            <a:xfrm>
              <a:off x="4128" y="235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9454" name="Line 62"/>
            <p:cNvSpPr>
              <a:spLocks noChangeShapeType="1"/>
            </p:cNvSpPr>
            <p:nvPr/>
          </p:nvSpPr>
          <p:spPr bwMode="auto">
            <a:xfrm flipV="1">
              <a:off x="4752" y="20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9455" name="Text Box 63"/>
          <p:cNvSpPr txBox="1">
            <a:spLocks noChangeArrowheads="1"/>
          </p:cNvSpPr>
          <p:nvPr/>
        </p:nvSpPr>
        <p:spPr bwMode="auto">
          <a:xfrm>
            <a:off x="2917825" y="6099175"/>
            <a:ext cx="4016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A50021"/>
                </a:solidFill>
              </a:rPr>
              <a:t>Remove block 4 from free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874"/>
            <a:ext cx="7772400" cy="533401"/>
          </a:xfrm>
        </p:spPr>
        <p:txBody>
          <a:bodyPr/>
          <a:lstStyle/>
          <a:p>
            <a:pPr algn="l"/>
            <a:r>
              <a:rPr lang="en-US" dirty="0" smtClean="0"/>
              <a:t>Buffer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075" y="942975"/>
            <a:ext cx="8591550" cy="5153025"/>
          </a:xfrm>
        </p:spPr>
        <p:txBody>
          <a:bodyPr/>
          <a:lstStyle/>
          <a:p>
            <a:r>
              <a:rPr lang="en-US" dirty="0" err="1" smtClean="0"/>
              <a:t>getblk</a:t>
            </a:r>
            <a:r>
              <a:rPr lang="en-US" dirty="0" smtClean="0"/>
              <a:t>  algorithm is used  for buffer allocation</a:t>
            </a:r>
          </a:p>
          <a:p>
            <a:r>
              <a:rPr lang="en-US" dirty="0" smtClean="0"/>
              <a:t>Once buffer is allocated kernel can  </a:t>
            </a:r>
          </a:p>
          <a:p>
            <a:pPr lvl="1"/>
            <a:r>
              <a:rPr lang="en-US" dirty="0" smtClean="0"/>
              <a:t>Read data from disk into buffer</a:t>
            </a:r>
          </a:p>
          <a:p>
            <a:pPr lvl="1"/>
            <a:r>
              <a:rPr lang="en-US" dirty="0" smtClean="0"/>
              <a:t>Manipulate or write data to buffer  or disk </a:t>
            </a:r>
          </a:p>
          <a:p>
            <a:pPr lvl="1"/>
            <a:r>
              <a:rPr lang="en-US" dirty="0" smtClean="0"/>
              <a:t>Mark buffer busy. ( no other process can access it and change its content ) </a:t>
            </a:r>
          </a:p>
          <a:p>
            <a:r>
              <a:rPr lang="en-US" dirty="0" smtClean="0"/>
              <a:t>When kernel finishes using buffer , it releases the buffer (</a:t>
            </a:r>
            <a:r>
              <a:rPr lang="en-US" dirty="0" err="1" smtClean="0"/>
              <a:t>brelse</a:t>
            </a:r>
            <a:r>
              <a:rPr lang="en-US" dirty="0" smtClean="0"/>
              <a:t>) and places it at end of </a:t>
            </a:r>
            <a:r>
              <a:rPr lang="en-US" dirty="0" err="1" smtClean="0"/>
              <a:t>freelist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171C-5CA0-4C9D-AFDD-B881DC83B64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E84C-3616-4966-8693-280FEF3FE784}" type="slidenum">
              <a:rPr lang="en-US"/>
              <a:pPr/>
              <a:t>16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8515350" cy="1143000"/>
          </a:xfrm>
        </p:spPr>
        <p:txBody>
          <a:bodyPr/>
          <a:lstStyle/>
          <a:p>
            <a:r>
              <a:rPr lang="en-US" altLang="ko-KR" sz="4000">
                <a:ea typeface="굴림" pitchFamily="50" charset="-127"/>
              </a:rPr>
              <a:t>Retrieval of a Buffer: 2</a:t>
            </a:r>
            <a:r>
              <a:rPr lang="en-US" altLang="ko-KR" sz="4000" baseline="30000">
                <a:ea typeface="굴림" pitchFamily="50" charset="-127"/>
              </a:rPr>
              <a:t>nd</a:t>
            </a:r>
            <a:r>
              <a:rPr lang="en-US" altLang="ko-KR" sz="4000">
                <a:ea typeface="굴림" pitchFamily="50" charset="-127"/>
              </a:rPr>
              <a:t> Scenario (a)</a:t>
            </a:r>
            <a:endParaRPr lang="en-US" sz="4000">
              <a:ea typeface="굴림" pitchFamily="50" charset="-127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19200"/>
            <a:ext cx="8515350" cy="6477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The kernel cannot find the block on the hash queue, so it allocates a buffer from free list</a:t>
            </a:r>
          </a:p>
        </p:txBody>
      </p:sp>
      <p:grpSp>
        <p:nvGrpSpPr>
          <p:cNvPr id="60485" name="Group 69"/>
          <p:cNvGrpSpPr>
            <a:grpSpLocks/>
          </p:cNvGrpSpPr>
          <p:nvPr/>
        </p:nvGrpSpPr>
        <p:grpSpPr bwMode="auto">
          <a:xfrm>
            <a:off x="971550" y="2095500"/>
            <a:ext cx="6705600" cy="3970338"/>
            <a:chOff x="840" y="1147"/>
            <a:chExt cx="4224" cy="2501"/>
          </a:xfrm>
        </p:grpSpPr>
        <p:sp>
          <p:nvSpPr>
            <p:cNvPr id="60486" name="Rectangle 70"/>
            <p:cNvSpPr>
              <a:spLocks noChangeArrowheads="1"/>
            </p:cNvSpPr>
            <p:nvPr/>
          </p:nvSpPr>
          <p:spPr bwMode="auto">
            <a:xfrm>
              <a:off x="1104" y="1418"/>
              <a:ext cx="1056" cy="17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487" name="Line 71"/>
            <p:cNvSpPr>
              <a:spLocks noChangeShapeType="1"/>
            </p:cNvSpPr>
            <p:nvPr/>
          </p:nvSpPr>
          <p:spPr bwMode="auto">
            <a:xfrm>
              <a:off x="1104" y="2297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488" name="Line 72"/>
            <p:cNvSpPr>
              <a:spLocks noChangeShapeType="1"/>
            </p:cNvSpPr>
            <p:nvPr/>
          </p:nvSpPr>
          <p:spPr bwMode="auto">
            <a:xfrm>
              <a:off x="1104" y="1887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489" name="Line 73"/>
            <p:cNvSpPr>
              <a:spLocks noChangeShapeType="1"/>
            </p:cNvSpPr>
            <p:nvPr/>
          </p:nvSpPr>
          <p:spPr bwMode="auto">
            <a:xfrm>
              <a:off x="1104" y="276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490" name="Text Box 74"/>
            <p:cNvSpPr txBox="1">
              <a:spLocks noChangeArrowheads="1"/>
            </p:cNvSpPr>
            <p:nvPr/>
          </p:nvSpPr>
          <p:spPr bwMode="auto">
            <a:xfrm>
              <a:off x="3586" y="1418"/>
              <a:ext cx="3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 4</a:t>
              </a:r>
            </a:p>
          </p:txBody>
        </p:sp>
        <p:sp>
          <p:nvSpPr>
            <p:cNvPr id="60491" name="Text Box 75"/>
            <p:cNvSpPr txBox="1">
              <a:spLocks noChangeArrowheads="1"/>
            </p:cNvSpPr>
            <p:nvPr/>
          </p:nvSpPr>
          <p:spPr bwMode="auto">
            <a:xfrm>
              <a:off x="3586" y="1891"/>
              <a:ext cx="3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 5</a:t>
              </a:r>
            </a:p>
          </p:txBody>
        </p:sp>
        <p:sp>
          <p:nvSpPr>
            <p:cNvPr id="60492" name="Text Box 76"/>
            <p:cNvSpPr txBox="1">
              <a:spLocks noChangeArrowheads="1"/>
            </p:cNvSpPr>
            <p:nvPr/>
          </p:nvSpPr>
          <p:spPr bwMode="auto">
            <a:xfrm>
              <a:off x="2846" y="1891"/>
              <a:ext cx="3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17</a:t>
              </a:r>
            </a:p>
          </p:txBody>
        </p:sp>
        <p:sp>
          <p:nvSpPr>
            <p:cNvPr id="60493" name="Text Box 77"/>
            <p:cNvSpPr txBox="1">
              <a:spLocks noChangeArrowheads="1"/>
            </p:cNvSpPr>
            <p:nvPr/>
          </p:nvSpPr>
          <p:spPr bwMode="auto">
            <a:xfrm>
              <a:off x="4325" y="2365"/>
              <a:ext cx="3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10</a:t>
              </a:r>
            </a:p>
          </p:txBody>
        </p:sp>
        <p:sp>
          <p:nvSpPr>
            <p:cNvPr id="60494" name="Text Box 78"/>
            <p:cNvSpPr txBox="1">
              <a:spLocks noChangeArrowheads="1"/>
            </p:cNvSpPr>
            <p:nvPr/>
          </p:nvSpPr>
          <p:spPr bwMode="auto">
            <a:xfrm>
              <a:off x="3586" y="2365"/>
              <a:ext cx="3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50</a:t>
              </a:r>
            </a:p>
          </p:txBody>
        </p:sp>
        <p:sp>
          <p:nvSpPr>
            <p:cNvPr id="60495" name="Text Box 79"/>
            <p:cNvSpPr txBox="1">
              <a:spLocks noChangeArrowheads="1"/>
            </p:cNvSpPr>
            <p:nvPr/>
          </p:nvSpPr>
          <p:spPr bwMode="auto">
            <a:xfrm>
              <a:off x="2846" y="2365"/>
              <a:ext cx="3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98</a:t>
              </a:r>
            </a:p>
          </p:txBody>
        </p:sp>
        <p:sp>
          <p:nvSpPr>
            <p:cNvPr id="60496" name="Text Box 80"/>
            <p:cNvSpPr txBox="1">
              <a:spLocks noChangeArrowheads="1"/>
            </p:cNvSpPr>
            <p:nvPr/>
          </p:nvSpPr>
          <p:spPr bwMode="auto">
            <a:xfrm>
              <a:off x="4325" y="2838"/>
              <a:ext cx="3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99</a:t>
              </a:r>
            </a:p>
          </p:txBody>
        </p:sp>
        <p:sp>
          <p:nvSpPr>
            <p:cNvPr id="60497" name="Text Box 81"/>
            <p:cNvSpPr txBox="1">
              <a:spLocks noChangeArrowheads="1"/>
            </p:cNvSpPr>
            <p:nvPr/>
          </p:nvSpPr>
          <p:spPr bwMode="auto">
            <a:xfrm>
              <a:off x="3586" y="2838"/>
              <a:ext cx="3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35</a:t>
              </a:r>
            </a:p>
          </p:txBody>
        </p:sp>
        <p:sp>
          <p:nvSpPr>
            <p:cNvPr id="60498" name="Text Box 82"/>
            <p:cNvSpPr txBox="1">
              <a:spLocks noChangeArrowheads="1"/>
            </p:cNvSpPr>
            <p:nvPr/>
          </p:nvSpPr>
          <p:spPr bwMode="auto">
            <a:xfrm>
              <a:off x="2846" y="2838"/>
              <a:ext cx="3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 3</a:t>
              </a:r>
            </a:p>
          </p:txBody>
        </p:sp>
        <p:sp>
          <p:nvSpPr>
            <p:cNvPr id="60499" name="Text Box 83"/>
            <p:cNvSpPr txBox="1">
              <a:spLocks noChangeArrowheads="1"/>
            </p:cNvSpPr>
            <p:nvPr/>
          </p:nvSpPr>
          <p:spPr bwMode="auto">
            <a:xfrm>
              <a:off x="2846" y="1418"/>
              <a:ext cx="3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28</a:t>
              </a:r>
            </a:p>
          </p:txBody>
        </p:sp>
        <p:sp>
          <p:nvSpPr>
            <p:cNvPr id="60500" name="Text Box 84"/>
            <p:cNvSpPr txBox="1">
              <a:spLocks noChangeArrowheads="1"/>
            </p:cNvSpPr>
            <p:nvPr/>
          </p:nvSpPr>
          <p:spPr bwMode="auto">
            <a:xfrm>
              <a:off x="4325" y="1418"/>
              <a:ext cx="3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 64</a:t>
              </a:r>
            </a:p>
          </p:txBody>
        </p:sp>
        <p:sp>
          <p:nvSpPr>
            <p:cNvPr id="60501" name="Text Box 85"/>
            <p:cNvSpPr txBox="1">
              <a:spLocks noChangeArrowheads="1"/>
            </p:cNvSpPr>
            <p:nvPr/>
          </p:nvSpPr>
          <p:spPr bwMode="auto">
            <a:xfrm>
              <a:off x="4325" y="1891"/>
              <a:ext cx="3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97</a:t>
              </a:r>
            </a:p>
          </p:txBody>
        </p:sp>
        <p:sp>
          <p:nvSpPr>
            <p:cNvPr id="60502" name="Line 86"/>
            <p:cNvSpPr>
              <a:spLocks noChangeShapeType="1"/>
            </p:cNvSpPr>
            <p:nvPr/>
          </p:nvSpPr>
          <p:spPr bwMode="auto">
            <a:xfrm>
              <a:off x="840" y="1688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503" name="Line 87"/>
            <p:cNvSpPr>
              <a:spLocks noChangeShapeType="1"/>
            </p:cNvSpPr>
            <p:nvPr/>
          </p:nvSpPr>
          <p:spPr bwMode="auto">
            <a:xfrm>
              <a:off x="840" y="2094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504" name="Line 88"/>
            <p:cNvSpPr>
              <a:spLocks noChangeShapeType="1"/>
            </p:cNvSpPr>
            <p:nvPr/>
          </p:nvSpPr>
          <p:spPr bwMode="auto">
            <a:xfrm>
              <a:off x="840" y="2568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505" name="Line 89"/>
            <p:cNvSpPr>
              <a:spLocks noChangeShapeType="1"/>
            </p:cNvSpPr>
            <p:nvPr/>
          </p:nvSpPr>
          <p:spPr bwMode="auto">
            <a:xfrm>
              <a:off x="840" y="2973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506" name="Line 90"/>
            <p:cNvSpPr>
              <a:spLocks noChangeShapeType="1"/>
            </p:cNvSpPr>
            <p:nvPr/>
          </p:nvSpPr>
          <p:spPr bwMode="auto">
            <a:xfrm flipV="1">
              <a:off x="2160" y="1553"/>
              <a:ext cx="686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507" name="Line 91"/>
            <p:cNvSpPr>
              <a:spLocks noChangeShapeType="1"/>
            </p:cNvSpPr>
            <p:nvPr/>
          </p:nvSpPr>
          <p:spPr bwMode="auto">
            <a:xfrm flipV="1">
              <a:off x="2160" y="2026"/>
              <a:ext cx="686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508" name="Line 92"/>
            <p:cNvSpPr>
              <a:spLocks noChangeShapeType="1"/>
            </p:cNvSpPr>
            <p:nvPr/>
          </p:nvSpPr>
          <p:spPr bwMode="auto">
            <a:xfrm flipV="1">
              <a:off x="2160" y="2500"/>
              <a:ext cx="686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509" name="Line 93"/>
            <p:cNvSpPr>
              <a:spLocks noChangeShapeType="1"/>
            </p:cNvSpPr>
            <p:nvPr/>
          </p:nvSpPr>
          <p:spPr bwMode="auto">
            <a:xfrm>
              <a:off x="2160" y="2973"/>
              <a:ext cx="6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510" name="Line 94"/>
            <p:cNvSpPr>
              <a:spLocks noChangeShapeType="1"/>
            </p:cNvSpPr>
            <p:nvPr/>
          </p:nvSpPr>
          <p:spPr bwMode="auto">
            <a:xfrm>
              <a:off x="4642" y="1553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511" name="Line 95"/>
            <p:cNvSpPr>
              <a:spLocks noChangeShapeType="1"/>
            </p:cNvSpPr>
            <p:nvPr/>
          </p:nvSpPr>
          <p:spPr bwMode="auto">
            <a:xfrm>
              <a:off x="4642" y="2026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512" name="Line 96"/>
            <p:cNvSpPr>
              <a:spLocks noChangeShapeType="1"/>
            </p:cNvSpPr>
            <p:nvPr/>
          </p:nvSpPr>
          <p:spPr bwMode="auto">
            <a:xfrm>
              <a:off x="4642" y="2500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513" name="Line 97"/>
            <p:cNvSpPr>
              <a:spLocks noChangeShapeType="1"/>
            </p:cNvSpPr>
            <p:nvPr/>
          </p:nvSpPr>
          <p:spPr bwMode="auto">
            <a:xfrm>
              <a:off x="4642" y="2973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514" name="Text Box 98"/>
            <p:cNvSpPr txBox="1">
              <a:spLocks noChangeArrowheads="1"/>
            </p:cNvSpPr>
            <p:nvPr/>
          </p:nvSpPr>
          <p:spPr bwMode="auto">
            <a:xfrm>
              <a:off x="1157" y="1553"/>
              <a:ext cx="8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latinLnBrk="1"/>
              <a:r>
                <a:rPr kumimoji="1" lang="en-US" altLang="ko-KR" sz="1600">
                  <a:ea typeface="굴림" pitchFamily="50" charset="-127"/>
                </a:rPr>
                <a:t>blkno0 mod 4</a:t>
              </a:r>
            </a:p>
          </p:txBody>
        </p:sp>
        <p:sp>
          <p:nvSpPr>
            <p:cNvPr id="60515" name="Text Box 99"/>
            <p:cNvSpPr txBox="1">
              <a:spLocks noChangeArrowheads="1"/>
            </p:cNvSpPr>
            <p:nvPr/>
          </p:nvSpPr>
          <p:spPr bwMode="auto">
            <a:xfrm>
              <a:off x="1157" y="1959"/>
              <a:ext cx="8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latinLnBrk="1"/>
              <a:r>
                <a:rPr kumimoji="1" lang="en-US" altLang="ko-KR" sz="1600">
                  <a:ea typeface="굴림" pitchFamily="50" charset="-127"/>
                </a:rPr>
                <a:t>blkno1 mod 4</a:t>
              </a:r>
            </a:p>
          </p:txBody>
        </p:sp>
        <p:sp>
          <p:nvSpPr>
            <p:cNvPr id="60516" name="Text Box 100"/>
            <p:cNvSpPr txBox="1">
              <a:spLocks noChangeArrowheads="1"/>
            </p:cNvSpPr>
            <p:nvPr/>
          </p:nvSpPr>
          <p:spPr bwMode="auto">
            <a:xfrm>
              <a:off x="1157" y="2432"/>
              <a:ext cx="9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/>
              <a:r>
                <a:rPr kumimoji="1" lang="en-US" altLang="ko-KR" sz="1600">
                  <a:ea typeface="굴림" pitchFamily="50" charset="-127"/>
                </a:rPr>
                <a:t>blkno2 mod 4</a:t>
              </a:r>
            </a:p>
          </p:txBody>
        </p:sp>
        <p:sp>
          <p:nvSpPr>
            <p:cNvPr id="60517" name="Text Box 101"/>
            <p:cNvSpPr txBox="1">
              <a:spLocks noChangeArrowheads="1"/>
            </p:cNvSpPr>
            <p:nvPr/>
          </p:nvSpPr>
          <p:spPr bwMode="auto">
            <a:xfrm>
              <a:off x="1157" y="2838"/>
              <a:ext cx="9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/>
              <a:r>
                <a:rPr kumimoji="1" lang="en-US" altLang="ko-KR" sz="1600">
                  <a:ea typeface="굴림" pitchFamily="50" charset="-127"/>
                </a:rPr>
                <a:t>blkno3 mod 4</a:t>
              </a:r>
            </a:p>
          </p:txBody>
        </p:sp>
        <p:sp>
          <p:nvSpPr>
            <p:cNvPr id="60518" name="Text Box 102"/>
            <p:cNvSpPr txBox="1">
              <a:spLocks noChangeArrowheads="1"/>
            </p:cNvSpPr>
            <p:nvPr/>
          </p:nvSpPr>
          <p:spPr bwMode="auto">
            <a:xfrm>
              <a:off x="1157" y="1147"/>
              <a:ext cx="88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latinLnBrk="1"/>
              <a:r>
                <a:rPr kumimoji="1" lang="en-US" altLang="ko-KR" sz="1200">
                  <a:ea typeface="굴림" pitchFamily="50" charset="-127"/>
                </a:rPr>
                <a:t>Hash queue headers</a:t>
              </a:r>
            </a:p>
          </p:txBody>
        </p:sp>
        <p:sp>
          <p:nvSpPr>
            <p:cNvPr id="60519" name="Rectangle 103"/>
            <p:cNvSpPr>
              <a:spLocks noChangeArrowheads="1"/>
            </p:cNvSpPr>
            <p:nvPr/>
          </p:nvSpPr>
          <p:spPr bwMode="auto">
            <a:xfrm>
              <a:off x="1104" y="3312"/>
              <a:ext cx="105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0" name="Text Box 104"/>
            <p:cNvSpPr txBox="1">
              <a:spLocks noChangeArrowheads="1"/>
            </p:cNvSpPr>
            <p:nvPr/>
          </p:nvSpPr>
          <p:spPr bwMode="auto">
            <a:xfrm>
              <a:off x="1152" y="3360"/>
              <a:ext cx="8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latinLnBrk="1"/>
              <a:r>
                <a:rPr kumimoji="1" lang="en-US" altLang="ko-KR" sz="1600">
                  <a:ea typeface="굴림" pitchFamily="50" charset="-127"/>
                </a:rPr>
                <a:t>freelist header</a:t>
              </a:r>
            </a:p>
          </p:txBody>
        </p:sp>
        <p:sp>
          <p:nvSpPr>
            <p:cNvPr id="60521" name="Line 105"/>
            <p:cNvSpPr>
              <a:spLocks noChangeShapeType="1"/>
            </p:cNvSpPr>
            <p:nvPr/>
          </p:nvSpPr>
          <p:spPr bwMode="auto">
            <a:xfrm flipV="1">
              <a:off x="2160" y="345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522" name="Line 106"/>
            <p:cNvSpPr>
              <a:spLocks noChangeShapeType="1"/>
            </p:cNvSpPr>
            <p:nvPr/>
          </p:nvSpPr>
          <p:spPr bwMode="auto">
            <a:xfrm flipV="1">
              <a:off x="2592" y="292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523" name="Line 107"/>
            <p:cNvSpPr>
              <a:spLocks noChangeShapeType="1"/>
            </p:cNvSpPr>
            <p:nvPr/>
          </p:nvSpPr>
          <p:spPr bwMode="auto">
            <a:xfrm>
              <a:off x="2592" y="29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524" name="Line 108"/>
            <p:cNvSpPr>
              <a:spLocks noChangeShapeType="1"/>
            </p:cNvSpPr>
            <p:nvPr/>
          </p:nvSpPr>
          <p:spPr bwMode="auto">
            <a:xfrm>
              <a:off x="3168" y="29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525" name="Line 109"/>
            <p:cNvSpPr>
              <a:spLocks noChangeShapeType="1"/>
            </p:cNvSpPr>
            <p:nvPr/>
          </p:nvSpPr>
          <p:spPr bwMode="auto">
            <a:xfrm flipV="1">
              <a:off x="3456" y="2016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526" name="Line 110"/>
            <p:cNvSpPr>
              <a:spLocks noChangeShapeType="1"/>
            </p:cNvSpPr>
            <p:nvPr/>
          </p:nvSpPr>
          <p:spPr bwMode="auto">
            <a:xfrm>
              <a:off x="3456" y="201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527" name="Line 111"/>
            <p:cNvSpPr>
              <a:spLocks noChangeShapeType="1"/>
            </p:cNvSpPr>
            <p:nvPr/>
          </p:nvSpPr>
          <p:spPr bwMode="auto">
            <a:xfrm>
              <a:off x="3888" y="20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528" name="Line 112"/>
            <p:cNvSpPr>
              <a:spLocks noChangeShapeType="1"/>
            </p:cNvSpPr>
            <p:nvPr/>
          </p:nvSpPr>
          <p:spPr bwMode="auto">
            <a:xfrm flipV="1">
              <a:off x="4080" y="17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529" name="Line 113"/>
            <p:cNvSpPr>
              <a:spLocks noChangeShapeType="1"/>
            </p:cNvSpPr>
            <p:nvPr/>
          </p:nvSpPr>
          <p:spPr bwMode="auto">
            <a:xfrm flipH="1">
              <a:off x="3456" y="177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530" name="Line 114"/>
            <p:cNvSpPr>
              <a:spLocks noChangeShapeType="1"/>
            </p:cNvSpPr>
            <p:nvPr/>
          </p:nvSpPr>
          <p:spPr bwMode="auto">
            <a:xfrm flipV="1">
              <a:off x="3456" y="15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531" name="Line 115"/>
            <p:cNvSpPr>
              <a:spLocks noChangeShapeType="1"/>
            </p:cNvSpPr>
            <p:nvPr/>
          </p:nvSpPr>
          <p:spPr bwMode="auto">
            <a:xfrm>
              <a:off x="3456" y="153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532" name="Line 116"/>
            <p:cNvSpPr>
              <a:spLocks noChangeShapeType="1"/>
            </p:cNvSpPr>
            <p:nvPr/>
          </p:nvSpPr>
          <p:spPr bwMode="auto">
            <a:xfrm>
              <a:off x="3888" y="15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533" name="Line 117"/>
            <p:cNvSpPr>
              <a:spLocks noChangeShapeType="1"/>
            </p:cNvSpPr>
            <p:nvPr/>
          </p:nvSpPr>
          <p:spPr bwMode="auto">
            <a:xfrm flipV="1">
              <a:off x="4080" y="12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534" name="Line 118"/>
            <p:cNvSpPr>
              <a:spLocks noChangeShapeType="1"/>
            </p:cNvSpPr>
            <p:nvPr/>
          </p:nvSpPr>
          <p:spPr bwMode="auto">
            <a:xfrm flipH="1">
              <a:off x="2688" y="124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535" name="Line 119"/>
            <p:cNvSpPr>
              <a:spLocks noChangeShapeType="1"/>
            </p:cNvSpPr>
            <p:nvPr/>
          </p:nvSpPr>
          <p:spPr bwMode="auto">
            <a:xfrm>
              <a:off x="2688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536" name="Line 120"/>
            <p:cNvSpPr>
              <a:spLocks noChangeShapeType="1"/>
            </p:cNvSpPr>
            <p:nvPr/>
          </p:nvSpPr>
          <p:spPr bwMode="auto">
            <a:xfrm>
              <a:off x="2688" y="148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537" name="Line 121"/>
            <p:cNvSpPr>
              <a:spLocks noChangeShapeType="1"/>
            </p:cNvSpPr>
            <p:nvPr/>
          </p:nvSpPr>
          <p:spPr bwMode="auto">
            <a:xfrm>
              <a:off x="3168" y="148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538" name="Line 122"/>
            <p:cNvSpPr>
              <a:spLocks noChangeShapeType="1"/>
            </p:cNvSpPr>
            <p:nvPr/>
          </p:nvSpPr>
          <p:spPr bwMode="auto">
            <a:xfrm>
              <a:off x="3312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539" name="Line 123"/>
            <p:cNvSpPr>
              <a:spLocks noChangeShapeType="1"/>
            </p:cNvSpPr>
            <p:nvPr/>
          </p:nvSpPr>
          <p:spPr bwMode="auto">
            <a:xfrm>
              <a:off x="3312" y="16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540" name="Line 124"/>
            <p:cNvSpPr>
              <a:spLocks noChangeShapeType="1"/>
            </p:cNvSpPr>
            <p:nvPr/>
          </p:nvSpPr>
          <p:spPr bwMode="auto">
            <a:xfrm>
              <a:off x="4176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541" name="Line 125"/>
            <p:cNvSpPr>
              <a:spLocks noChangeShapeType="1"/>
            </p:cNvSpPr>
            <p:nvPr/>
          </p:nvSpPr>
          <p:spPr bwMode="auto">
            <a:xfrm>
              <a:off x="4176" y="19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542" name="Line 126"/>
            <p:cNvSpPr>
              <a:spLocks noChangeShapeType="1"/>
            </p:cNvSpPr>
            <p:nvPr/>
          </p:nvSpPr>
          <p:spPr bwMode="auto">
            <a:xfrm>
              <a:off x="4656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543" name="Line 127"/>
            <p:cNvSpPr>
              <a:spLocks noChangeShapeType="1"/>
            </p:cNvSpPr>
            <p:nvPr/>
          </p:nvSpPr>
          <p:spPr bwMode="auto">
            <a:xfrm flipH="1">
              <a:off x="4848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544" name="Line 128"/>
            <p:cNvSpPr>
              <a:spLocks noChangeShapeType="1"/>
            </p:cNvSpPr>
            <p:nvPr/>
          </p:nvSpPr>
          <p:spPr bwMode="auto">
            <a:xfrm flipH="1">
              <a:off x="4176" y="225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545" name="Line 129"/>
            <p:cNvSpPr>
              <a:spLocks noChangeShapeType="1"/>
            </p:cNvSpPr>
            <p:nvPr/>
          </p:nvSpPr>
          <p:spPr bwMode="auto">
            <a:xfrm>
              <a:off x="4176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546" name="Line 130"/>
            <p:cNvSpPr>
              <a:spLocks noChangeShapeType="1"/>
            </p:cNvSpPr>
            <p:nvPr/>
          </p:nvSpPr>
          <p:spPr bwMode="auto">
            <a:xfrm>
              <a:off x="4176" y="25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547" name="Line 131"/>
            <p:cNvSpPr>
              <a:spLocks noChangeShapeType="1"/>
            </p:cNvSpPr>
            <p:nvPr/>
          </p:nvSpPr>
          <p:spPr bwMode="auto">
            <a:xfrm>
              <a:off x="4656" y="25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548" name="Line 132"/>
            <p:cNvSpPr>
              <a:spLocks noChangeShapeType="1"/>
            </p:cNvSpPr>
            <p:nvPr/>
          </p:nvSpPr>
          <p:spPr bwMode="auto">
            <a:xfrm>
              <a:off x="4848" y="254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549" name="Line 133"/>
            <p:cNvSpPr>
              <a:spLocks noChangeShapeType="1"/>
            </p:cNvSpPr>
            <p:nvPr/>
          </p:nvSpPr>
          <p:spPr bwMode="auto">
            <a:xfrm>
              <a:off x="2160" y="3600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0550" name="Text Box 134"/>
          <p:cNvSpPr txBox="1">
            <a:spLocks noChangeArrowheads="1"/>
          </p:cNvSpPr>
          <p:nvPr/>
        </p:nvSpPr>
        <p:spPr bwMode="auto">
          <a:xfrm>
            <a:off x="2917825" y="6099175"/>
            <a:ext cx="4500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A50021"/>
                </a:solidFill>
              </a:rPr>
              <a:t>Search for block 18: Not in cache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4853-9F60-4AFD-9F18-A48539F430A0}" type="slidenum">
              <a:rPr lang="en-US"/>
              <a:pPr/>
              <a:t>17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8039100" cy="1143000"/>
          </a:xfrm>
        </p:spPr>
        <p:txBody>
          <a:bodyPr/>
          <a:lstStyle/>
          <a:p>
            <a:r>
              <a:rPr lang="en-US" altLang="ko-KR" sz="4000">
                <a:ea typeface="굴림" pitchFamily="50" charset="-127"/>
              </a:rPr>
              <a:t>Retrieval of a Buffer: 2</a:t>
            </a:r>
            <a:r>
              <a:rPr lang="en-US" altLang="ko-KR" sz="4000" baseline="30000">
                <a:ea typeface="굴림" pitchFamily="50" charset="-127"/>
              </a:rPr>
              <a:t>nd</a:t>
            </a:r>
            <a:r>
              <a:rPr lang="en-US" altLang="ko-KR" sz="4000">
                <a:ea typeface="굴림" pitchFamily="50" charset="-127"/>
              </a:rPr>
              <a:t> Scenario (b)</a:t>
            </a:r>
            <a:endParaRPr lang="en-US" sz="4000">
              <a:ea typeface="굴림" pitchFamily="50" charset="-127"/>
            </a:endParaRPr>
          </a:p>
        </p:txBody>
      </p:sp>
      <p:grpSp>
        <p:nvGrpSpPr>
          <p:cNvPr id="62527" name="Group 63"/>
          <p:cNvGrpSpPr>
            <a:grpSpLocks/>
          </p:cNvGrpSpPr>
          <p:nvPr/>
        </p:nvGrpSpPr>
        <p:grpSpPr bwMode="auto">
          <a:xfrm>
            <a:off x="1123950" y="1562100"/>
            <a:ext cx="7132638" cy="3970338"/>
            <a:chOff x="768" y="1248"/>
            <a:chExt cx="4493" cy="2501"/>
          </a:xfrm>
        </p:grpSpPr>
        <p:sp>
          <p:nvSpPr>
            <p:cNvPr id="62528" name="Text Box 64"/>
            <p:cNvSpPr txBox="1">
              <a:spLocks noChangeArrowheads="1"/>
            </p:cNvSpPr>
            <p:nvPr/>
          </p:nvSpPr>
          <p:spPr bwMode="auto">
            <a:xfrm>
              <a:off x="1085" y="1248"/>
              <a:ext cx="88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latinLnBrk="1"/>
              <a:r>
                <a:rPr kumimoji="1" lang="en-US" altLang="ko-KR" sz="1200">
                  <a:ea typeface="굴림" pitchFamily="50" charset="-127"/>
                </a:rPr>
                <a:t>Hash queue headers</a:t>
              </a:r>
            </a:p>
          </p:txBody>
        </p:sp>
        <p:sp>
          <p:nvSpPr>
            <p:cNvPr id="62529" name="Text Box 65"/>
            <p:cNvSpPr txBox="1">
              <a:spLocks noChangeArrowheads="1"/>
            </p:cNvSpPr>
            <p:nvPr/>
          </p:nvSpPr>
          <p:spPr bwMode="auto">
            <a:xfrm>
              <a:off x="4944" y="2448"/>
              <a:ext cx="3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18</a:t>
              </a:r>
            </a:p>
          </p:txBody>
        </p:sp>
        <p:sp>
          <p:nvSpPr>
            <p:cNvPr id="62530" name="Rectangle 66"/>
            <p:cNvSpPr>
              <a:spLocks noChangeArrowheads="1"/>
            </p:cNvSpPr>
            <p:nvPr/>
          </p:nvSpPr>
          <p:spPr bwMode="auto">
            <a:xfrm>
              <a:off x="1032" y="1519"/>
              <a:ext cx="1056" cy="17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2531" name="Line 67"/>
            <p:cNvSpPr>
              <a:spLocks noChangeShapeType="1"/>
            </p:cNvSpPr>
            <p:nvPr/>
          </p:nvSpPr>
          <p:spPr bwMode="auto">
            <a:xfrm>
              <a:off x="1032" y="239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2532" name="Line 68"/>
            <p:cNvSpPr>
              <a:spLocks noChangeShapeType="1"/>
            </p:cNvSpPr>
            <p:nvPr/>
          </p:nvSpPr>
          <p:spPr bwMode="auto">
            <a:xfrm>
              <a:off x="1032" y="198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2533" name="Line 69"/>
            <p:cNvSpPr>
              <a:spLocks noChangeShapeType="1"/>
            </p:cNvSpPr>
            <p:nvPr/>
          </p:nvSpPr>
          <p:spPr bwMode="auto">
            <a:xfrm>
              <a:off x="1032" y="2867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2534" name="Text Box 70"/>
            <p:cNvSpPr txBox="1">
              <a:spLocks noChangeArrowheads="1"/>
            </p:cNvSpPr>
            <p:nvPr/>
          </p:nvSpPr>
          <p:spPr bwMode="auto">
            <a:xfrm>
              <a:off x="3514" y="1519"/>
              <a:ext cx="3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 4</a:t>
              </a:r>
            </a:p>
          </p:txBody>
        </p:sp>
        <p:sp>
          <p:nvSpPr>
            <p:cNvPr id="62535" name="Text Box 71"/>
            <p:cNvSpPr txBox="1">
              <a:spLocks noChangeArrowheads="1"/>
            </p:cNvSpPr>
            <p:nvPr/>
          </p:nvSpPr>
          <p:spPr bwMode="auto">
            <a:xfrm>
              <a:off x="3514" y="1992"/>
              <a:ext cx="3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 5</a:t>
              </a:r>
            </a:p>
          </p:txBody>
        </p:sp>
        <p:sp>
          <p:nvSpPr>
            <p:cNvPr id="62536" name="Text Box 72"/>
            <p:cNvSpPr txBox="1">
              <a:spLocks noChangeArrowheads="1"/>
            </p:cNvSpPr>
            <p:nvPr/>
          </p:nvSpPr>
          <p:spPr bwMode="auto">
            <a:xfrm>
              <a:off x="2774" y="1992"/>
              <a:ext cx="3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17</a:t>
              </a:r>
            </a:p>
          </p:txBody>
        </p:sp>
        <p:sp>
          <p:nvSpPr>
            <p:cNvPr id="62537" name="Text Box 73"/>
            <p:cNvSpPr txBox="1">
              <a:spLocks noChangeArrowheads="1"/>
            </p:cNvSpPr>
            <p:nvPr/>
          </p:nvSpPr>
          <p:spPr bwMode="auto">
            <a:xfrm>
              <a:off x="4253" y="2466"/>
              <a:ext cx="3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10</a:t>
              </a:r>
            </a:p>
          </p:txBody>
        </p:sp>
        <p:sp>
          <p:nvSpPr>
            <p:cNvPr id="62538" name="Text Box 74"/>
            <p:cNvSpPr txBox="1">
              <a:spLocks noChangeArrowheads="1"/>
            </p:cNvSpPr>
            <p:nvPr/>
          </p:nvSpPr>
          <p:spPr bwMode="auto">
            <a:xfrm>
              <a:off x="3514" y="2466"/>
              <a:ext cx="3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50</a:t>
              </a:r>
            </a:p>
          </p:txBody>
        </p:sp>
        <p:sp>
          <p:nvSpPr>
            <p:cNvPr id="62539" name="Text Box 75"/>
            <p:cNvSpPr txBox="1">
              <a:spLocks noChangeArrowheads="1"/>
            </p:cNvSpPr>
            <p:nvPr/>
          </p:nvSpPr>
          <p:spPr bwMode="auto">
            <a:xfrm>
              <a:off x="2774" y="2466"/>
              <a:ext cx="3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98</a:t>
              </a:r>
            </a:p>
          </p:txBody>
        </p:sp>
        <p:sp>
          <p:nvSpPr>
            <p:cNvPr id="62540" name="Text Box 76"/>
            <p:cNvSpPr txBox="1">
              <a:spLocks noChangeArrowheads="1"/>
            </p:cNvSpPr>
            <p:nvPr/>
          </p:nvSpPr>
          <p:spPr bwMode="auto">
            <a:xfrm>
              <a:off x="4253" y="2939"/>
              <a:ext cx="3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99</a:t>
              </a:r>
            </a:p>
          </p:txBody>
        </p:sp>
        <p:sp>
          <p:nvSpPr>
            <p:cNvPr id="62541" name="Text Box 77"/>
            <p:cNvSpPr txBox="1">
              <a:spLocks noChangeArrowheads="1"/>
            </p:cNvSpPr>
            <p:nvPr/>
          </p:nvSpPr>
          <p:spPr bwMode="auto">
            <a:xfrm>
              <a:off x="3514" y="2939"/>
              <a:ext cx="3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35</a:t>
              </a:r>
            </a:p>
          </p:txBody>
        </p:sp>
        <p:sp>
          <p:nvSpPr>
            <p:cNvPr id="62542" name="Text Box 78"/>
            <p:cNvSpPr txBox="1">
              <a:spLocks noChangeArrowheads="1"/>
            </p:cNvSpPr>
            <p:nvPr/>
          </p:nvSpPr>
          <p:spPr bwMode="auto">
            <a:xfrm>
              <a:off x="2774" y="1519"/>
              <a:ext cx="3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28</a:t>
              </a:r>
            </a:p>
          </p:txBody>
        </p:sp>
        <p:sp>
          <p:nvSpPr>
            <p:cNvPr id="62543" name="Text Box 79"/>
            <p:cNvSpPr txBox="1">
              <a:spLocks noChangeArrowheads="1"/>
            </p:cNvSpPr>
            <p:nvPr/>
          </p:nvSpPr>
          <p:spPr bwMode="auto">
            <a:xfrm>
              <a:off x="4253" y="1519"/>
              <a:ext cx="3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 64</a:t>
              </a:r>
            </a:p>
          </p:txBody>
        </p:sp>
        <p:sp>
          <p:nvSpPr>
            <p:cNvPr id="62544" name="Text Box 80"/>
            <p:cNvSpPr txBox="1">
              <a:spLocks noChangeArrowheads="1"/>
            </p:cNvSpPr>
            <p:nvPr/>
          </p:nvSpPr>
          <p:spPr bwMode="auto">
            <a:xfrm>
              <a:off x="4253" y="1992"/>
              <a:ext cx="3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97</a:t>
              </a:r>
            </a:p>
          </p:txBody>
        </p:sp>
        <p:sp>
          <p:nvSpPr>
            <p:cNvPr id="62545" name="Line 81"/>
            <p:cNvSpPr>
              <a:spLocks noChangeShapeType="1"/>
            </p:cNvSpPr>
            <p:nvPr/>
          </p:nvSpPr>
          <p:spPr bwMode="auto">
            <a:xfrm>
              <a:off x="768" y="1789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2546" name="Line 82"/>
            <p:cNvSpPr>
              <a:spLocks noChangeShapeType="1"/>
            </p:cNvSpPr>
            <p:nvPr/>
          </p:nvSpPr>
          <p:spPr bwMode="auto">
            <a:xfrm>
              <a:off x="768" y="2195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2547" name="Line 83"/>
            <p:cNvSpPr>
              <a:spLocks noChangeShapeType="1"/>
            </p:cNvSpPr>
            <p:nvPr/>
          </p:nvSpPr>
          <p:spPr bwMode="auto">
            <a:xfrm>
              <a:off x="768" y="2669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2548" name="Line 84"/>
            <p:cNvSpPr>
              <a:spLocks noChangeShapeType="1"/>
            </p:cNvSpPr>
            <p:nvPr/>
          </p:nvSpPr>
          <p:spPr bwMode="auto">
            <a:xfrm>
              <a:off x="768" y="3074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2549" name="Line 85"/>
            <p:cNvSpPr>
              <a:spLocks noChangeShapeType="1"/>
            </p:cNvSpPr>
            <p:nvPr/>
          </p:nvSpPr>
          <p:spPr bwMode="auto">
            <a:xfrm flipV="1">
              <a:off x="2088" y="1654"/>
              <a:ext cx="686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2550" name="Line 86"/>
            <p:cNvSpPr>
              <a:spLocks noChangeShapeType="1"/>
            </p:cNvSpPr>
            <p:nvPr/>
          </p:nvSpPr>
          <p:spPr bwMode="auto">
            <a:xfrm flipV="1">
              <a:off x="2088" y="2127"/>
              <a:ext cx="686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2551" name="Line 87"/>
            <p:cNvSpPr>
              <a:spLocks noChangeShapeType="1"/>
            </p:cNvSpPr>
            <p:nvPr/>
          </p:nvSpPr>
          <p:spPr bwMode="auto">
            <a:xfrm flipV="1">
              <a:off x="2088" y="2601"/>
              <a:ext cx="686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2552" name="Line 88"/>
            <p:cNvSpPr>
              <a:spLocks noChangeShapeType="1"/>
            </p:cNvSpPr>
            <p:nvPr/>
          </p:nvSpPr>
          <p:spPr bwMode="auto">
            <a:xfrm>
              <a:off x="2088" y="3074"/>
              <a:ext cx="6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2553" name="Text Box 89"/>
            <p:cNvSpPr txBox="1">
              <a:spLocks noChangeArrowheads="1"/>
            </p:cNvSpPr>
            <p:nvPr/>
          </p:nvSpPr>
          <p:spPr bwMode="auto">
            <a:xfrm>
              <a:off x="1085" y="1654"/>
              <a:ext cx="8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latinLnBrk="1"/>
              <a:r>
                <a:rPr kumimoji="1" lang="en-US" altLang="ko-KR" sz="1600">
                  <a:ea typeface="굴림" pitchFamily="50" charset="-127"/>
                </a:rPr>
                <a:t>blkno0 mod 4</a:t>
              </a:r>
            </a:p>
          </p:txBody>
        </p:sp>
        <p:sp>
          <p:nvSpPr>
            <p:cNvPr id="62554" name="Text Box 90"/>
            <p:cNvSpPr txBox="1">
              <a:spLocks noChangeArrowheads="1"/>
            </p:cNvSpPr>
            <p:nvPr/>
          </p:nvSpPr>
          <p:spPr bwMode="auto">
            <a:xfrm>
              <a:off x="1085" y="2060"/>
              <a:ext cx="8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latinLnBrk="1"/>
              <a:r>
                <a:rPr kumimoji="1" lang="en-US" altLang="ko-KR" sz="1600">
                  <a:ea typeface="굴림" pitchFamily="50" charset="-127"/>
                </a:rPr>
                <a:t>blkno1 mod 4</a:t>
              </a:r>
            </a:p>
          </p:txBody>
        </p:sp>
        <p:sp>
          <p:nvSpPr>
            <p:cNvPr id="62555" name="Text Box 91"/>
            <p:cNvSpPr txBox="1">
              <a:spLocks noChangeArrowheads="1"/>
            </p:cNvSpPr>
            <p:nvPr/>
          </p:nvSpPr>
          <p:spPr bwMode="auto">
            <a:xfrm>
              <a:off x="1085" y="2533"/>
              <a:ext cx="9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/>
              <a:r>
                <a:rPr kumimoji="1" lang="en-US" altLang="ko-KR" sz="1600">
                  <a:ea typeface="굴림" pitchFamily="50" charset="-127"/>
                </a:rPr>
                <a:t>blkno2 mod 4</a:t>
              </a:r>
            </a:p>
          </p:txBody>
        </p:sp>
        <p:sp>
          <p:nvSpPr>
            <p:cNvPr id="62556" name="Text Box 92"/>
            <p:cNvSpPr txBox="1">
              <a:spLocks noChangeArrowheads="1"/>
            </p:cNvSpPr>
            <p:nvPr/>
          </p:nvSpPr>
          <p:spPr bwMode="auto">
            <a:xfrm>
              <a:off x="1085" y="2939"/>
              <a:ext cx="9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/>
              <a:r>
                <a:rPr kumimoji="1" lang="en-US" altLang="ko-KR" sz="1600">
                  <a:ea typeface="굴림" pitchFamily="50" charset="-127"/>
                </a:rPr>
                <a:t>blkno3 mod 4</a:t>
              </a:r>
            </a:p>
          </p:txBody>
        </p:sp>
        <p:sp>
          <p:nvSpPr>
            <p:cNvPr id="62557" name="Rectangle 93"/>
            <p:cNvSpPr>
              <a:spLocks noChangeArrowheads="1"/>
            </p:cNvSpPr>
            <p:nvPr/>
          </p:nvSpPr>
          <p:spPr bwMode="auto">
            <a:xfrm>
              <a:off x="1032" y="3413"/>
              <a:ext cx="105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58" name="Text Box 94"/>
            <p:cNvSpPr txBox="1">
              <a:spLocks noChangeArrowheads="1"/>
            </p:cNvSpPr>
            <p:nvPr/>
          </p:nvSpPr>
          <p:spPr bwMode="auto">
            <a:xfrm>
              <a:off x="1080" y="3461"/>
              <a:ext cx="8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latinLnBrk="1"/>
              <a:r>
                <a:rPr kumimoji="1" lang="en-US" altLang="ko-KR" sz="1600">
                  <a:ea typeface="굴림" pitchFamily="50" charset="-127"/>
                </a:rPr>
                <a:t>freelist header</a:t>
              </a:r>
            </a:p>
          </p:txBody>
        </p:sp>
        <p:sp>
          <p:nvSpPr>
            <p:cNvPr id="62559" name="Line 95"/>
            <p:cNvSpPr>
              <a:spLocks noChangeShapeType="1"/>
            </p:cNvSpPr>
            <p:nvPr/>
          </p:nvSpPr>
          <p:spPr bwMode="auto">
            <a:xfrm flipV="1">
              <a:off x="2112" y="355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2560" name="Line 96"/>
            <p:cNvSpPr>
              <a:spLocks noChangeShapeType="1"/>
            </p:cNvSpPr>
            <p:nvPr/>
          </p:nvSpPr>
          <p:spPr bwMode="auto">
            <a:xfrm flipV="1">
              <a:off x="3264" y="211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2561" name="Line 97"/>
            <p:cNvSpPr>
              <a:spLocks noChangeShapeType="1"/>
            </p:cNvSpPr>
            <p:nvPr/>
          </p:nvSpPr>
          <p:spPr bwMode="auto">
            <a:xfrm>
              <a:off x="3264" y="21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2562" name="Line 98"/>
            <p:cNvSpPr>
              <a:spLocks noChangeShapeType="1"/>
            </p:cNvSpPr>
            <p:nvPr/>
          </p:nvSpPr>
          <p:spPr bwMode="auto">
            <a:xfrm>
              <a:off x="3816" y="211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2563" name="Line 99"/>
            <p:cNvSpPr>
              <a:spLocks noChangeShapeType="1"/>
            </p:cNvSpPr>
            <p:nvPr/>
          </p:nvSpPr>
          <p:spPr bwMode="auto">
            <a:xfrm flipV="1">
              <a:off x="4008" y="187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2564" name="Line 100"/>
            <p:cNvSpPr>
              <a:spLocks noChangeShapeType="1"/>
            </p:cNvSpPr>
            <p:nvPr/>
          </p:nvSpPr>
          <p:spPr bwMode="auto">
            <a:xfrm flipH="1">
              <a:off x="3384" y="187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2565" name="Line 101"/>
            <p:cNvSpPr>
              <a:spLocks noChangeShapeType="1"/>
            </p:cNvSpPr>
            <p:nvPr/>
          </p:nvSpPr>
          <p:spPr bwMode="auto">
            <a:xfrm flipV="1">
              <a:off x="3384" y="163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2566" name="Line 102"/>
            <p:cNvSpPr>
              <a:spLocks noChangeShapeType="1"/>
            </p:cNvSpPr>
            <p:nvPr/>
          </p:nvSpPr>
          <p:spPr bwMode="auto">
            <a:xfrm>
              <a:off x="3384" y="1637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2567" name="Line 103"/>
            <p:cNvSpPr>
              <a:spLocks noChangeShapeType="1"/>
            </p:cNvSpPr>
            <p:nvPr/>
          </p:nvSpPr>
          <p:spPr bwMode="auto">
            <a:xfrm>
              <a:off x="3816" y="163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2568" name="Line 104"/>
            <p:cNvSpPr>
              <a:spLocks noChangeShapeType="1"/>
            </p:cNvSpPr>
            <p:nvPr/>
          </p:nvSpPr>
          <p:spPr bwMode="auto">
            <a:xfrm flipV="1">
              <a:off x="4008" y="1349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2569" name="Line 105"/>
            <p:cNvSpPr>
              <a:spLocks noChangeShapeType="1"/>
            </p:cNvSpPr>
            <p:nvPr/>
          </p:nvSpPr>
          <p:spPr bwMode="auto">
            <a:xfrm flipH="1">
              <a:off x="2616" y="1349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2570" name="Line 106"/>
            <p:cNvSpPr>
              <a:spLocks noChangeShapeType="1"/>
            </p:cNvSpPr>
            <p:nvPr/>
          </p:nvSpPr>
          <p:spPr bwMode="auto">
            <a:xfrm>
              <a:off x="2616" y="134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2571" name="Line 107"/>
            <p:cNvSpPr>
              <a:spLocks noChangeShapeType="1"/>
            </p:cNvSpPr>
            <p:nvPr/>
          </p:nvSpPr>
          <p:spPr bwMode="auto">
            <a:xfrm>
              <a:off x="2616" y="158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2572" name="Line 108"/>
            <p:cNvSpPr>
              <a:spLocks noChangeShapeType="1"/>
            </p:cNvSpPr>
            <p:nvPr/>
          </p:nvSpPr>
          <p:spPr bwMode="auto">
            <a:xfrm>
              <a:off x="3096" y="158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2573" name="Line 109"/>
            <p:cNvSpPr>
              <a:spLocks noChangeShapeType="1"/>
            </p:cNvSpPr>
            <p:nvPr/>
          </p:nvSpPr>
          <p:spPr bwMode="auto">
            <a:xfrm>
              <a:off x="3240" y="158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2574" name="Line 110"/>
            <p:cNvSpPr>
              <a:spLocks noChangeShapeType="1"/>
            </p:cNvSpPr>
            <p:nvPr/>
          </p:nvSpPr>
          <p:spPr bwMode="auto">
            <a:xfrm>
              <a:off x="3240" y="1781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2575" name="Line 111"/>
            <p:cNvSpPr>
              <a:spLocks noChangeShapeType="1"/>
            </p:cNvSpPr>
            <p:nvPr/>
          </p:nvSpPr>
          <p:spPr bwMode="auto">
            <a:xfrm>
              <a:off x="4104" y="178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2576" name="Line 112"/>
            <p:cNvSpPr>
              <a:spLocks noChangeShapeType="1"/>
            </p:cNvSpPr>
            <p:nvPr/>
          </p:nvSpPr>
          <p:spPr bwMode="auto">
            <a:xfrm>
              <a:off x="4104" y="206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2577" name="Line 113"/>
            <p:cNvSpPr>
              <a:spLocks noChangeShapeType="1"/>
            </p:cNvSpPr>
            <p:nvPr/>
          </p:nvSpPr>
          <p:spPr bwMode="auto">
            <a:xfrm flipH="1">
              <a:off x="4104" y="2352"/>
              <a:ext cx="696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2578" name="Line 114"/>
            <p:cNvSpPr>
              <a:spLocks noChangeShapeType="1"/>
            </p:cNvSpPr>
            <p:nvPr/>
          </p:nvSpPr>
          <p:spPr bwMode="auto">
            <a:xfrm>
              <a:off x="4104" y="235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2579" name="Line 115"/>
            <p:cNvSpPr>
              <a:spLocks noChangeShapeType="1"/>
            </p:cNvSpPr>
            <p:nvPr/>
          </p:nvSpPr>
          <p:spPr bwMode="auto">
            <a:xfrm>
              <a:off x="4104" y="2645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2580" name="Line 116"/>
            <p:cNvSpPr>
              <a:spLocks noChangeShapeType="1"/>
            </p:cNvSpPr>
            <p:nvPr/>
          </p:nvSpPr>
          <p:spPr bwMode="auto">
            <a:xfrm>
              <a:off x="4800" y="264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2581" name="Line 117"/>
            <p:cNvSpPr>
              <a:spLocks noChangeShapeType="1"/>
            </p:cNvSpPr>
            <p:nvPr/>
          </p:nvSpPr>
          <p:spPr bwMode="auto">
            <a:xfrm flipV="1">
              <a:off x="2088" y="3696"/>
              <a:ext cx="2712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2582" name="Line 118"/>
            <p:cNvSpPr>
              <a:spLocks noChangeShapeType="1"/>
            </p:cNvSpPr>
            <p:nvPr/>
          </p:nvSpPr>
          <p:spPr bwMode="auto">
            <a:xfrm>
              <a:off x="4560" y="26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2583" name="Line 119"/>
            <p:cNvSpPr>
              <a:spLocks noChangeShapeType="1"/>
            </p:cNvSpPr>
            <p:nvPr/>
          </p:nvSpPr>
          <p:spPr bwMode="auto">
            <a:xfrm>
              <a:off x="4560" y="20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2584" name="Line 120"/>
            <p:cNvSpPr>
              <a:spLocks noChangeShapeType="1"/>
            </p:cNvSpPr>
            <p:nvPr/>
          </p:nvSpPr>
          <p:spPr bwMode="auto">
            <a:xfrm>
              <a:off x="4800" y="20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2586" name="Text Box 122"/>
          <p:cNvSpPr txBox="1">
            <a:spLocks noChangeArrowheads="1"/>
          </p:cNvSpPr>
          <p:nvPr/>
        </p:nvSpPr>
        <p:spPr bwMode="auto">
          <a:xfrm>
            <a:off x="1698625" y="6022975"/>
            <a:ext cx="591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A50021"/>
                </a:solidFill>
              </a:rPr>
              <a:t>Remove 1</a:t>
            </a:r>
            <a:r>
              <a:rPr lang="en-US" b="1" baseline="30000">
                <a:solidFill>
                  <a:srgbClr val="A50021"/>
                </a:solidFill>
              </a:rPr>
              <a:t>st</a:t>
            </a:r>
            <a:r>
              <a:rPr lang="en-US" b="1">
                <a:solidFill>
                  <a:srgbClr val="A50021"/>
                </a:solidFill>
              </a:rPr>
              <a:t> block from free list: Assign to 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5BC5-AF99-4EA3-9408-D95B911177E7}" type="slidenum">
              <a:rPr lang="en-US"/>
              <a:pPr/>
              <a:t>18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8172450" cy="1143000"/>
          </a:xfrm>
        </p:spPr>
        <p:txBody>
          <a:bodyPr/>
          <a:lstStyle/>
          <a:p>
            <a:r>
              <a:rPr lang="en-US" altLang="ko-KR" sz="4000">
                <a:ea typeface="굴림" pitchFamily="50" charset="-127"/>
              </a:rPr>
              <a:t>Retrieval of a Buffer: 3</a:t>
            </a:r>
            <a:r>
              <a:rPr lang="en-US" altLang="ko-KR" sz="4000" baseline="30000">
                <a:ea typeface="굴림" pitchFamily="50" charset="-127"/>
              </a:rPr>
              <a:t>rd</a:t>
            </a:r>
            <a:r>
              <a:rPr lang="en-US" altLang="ko-KR" sz="4000">
                <a:ea typeface="굴림" pitchFamily="50" charset="-127"/>
              </a:rPr>
              <a:t> Scenario (a)</a:t>
            </a:r>
            <a:endParaRPr lang="en-US" sz="4000">
              <a:ea typeface="굴림" pitchFamily="50" charset="-127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238250"/>
            <a:ext cx="8305800" cy="666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The kernel cannot find the block on the hash queue, and finds delayed write buffers on hash queue</a:t>
            </a:r>
          </a:p>
        </p:txBody>
      </p:sp>
      <p:grpSp>
        <p:nvGrpSpPr>
          <p:cNvPr id="64516" name="Group 4"/>
          <p:cNvGrpSpPr>
            <a:grpSpLocks/>
          </p:cNvGrpSpPr>
          <p:nvPr/>
        </p:nvGrpSpPr>
        <p:grpSpPr bwMode="auto">
          <a:xfrm>
            <a:off x="1104900" y="2038350"/>
            <a:ext cx="6705600" cy="3970338"/>
            <a:chOff x="840" y="1147"/>
            <a:chExt cx="4224" cy="2501"/>
          </a:xfrm>
        </p:grpSpPr>
        <p:sp>
          <p:nvSpPr>
            <p:cNvPr id="64517" name="Rectangle 5"/>
            <p:cNvSpPr>
              <a:spLocks noChangeArrowheads="1"/>
            </p:cNvSpPr>
            <p:nvPr/>
          </p:nvSpPr>
          <p:spPr bwMode="auto">
            <a:xfrm>
              <a:off x="1104" y="1418"/>
              <a:ext cx="1056" cy="17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18" name="Line 6"/>
            <p:cNvSpPr>
              <a:spLocks noChangeShapeType="1"/>
            </p:cNvSpPr>
            <p:nvPr/>
          </p:nvSpPr>
          <p:spPr bwMode="auto">
            <a:xfrm>
              <a:off x="1104" y="2297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19" name="Line 7"/>
            <p:cNvSpPr>
              <a:spLocks noChangeShapeType="1"/>
            </p:cNvSpPr>
            <p:nvPr/>
          </p:nvSpPr>
          <p:spPr bwMode="auto">
            <a:xfrm>
              <a:off x="1104" y="1887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20" name="Line 8"/>
            <p:cNvSpPr>
              <a:spLocks noChangeShapeType="1"/>
            </p:cNvSpPr>
            <p:nvPr/>
          </p:nvSpPr>
          <p:spPr bwMode="auto">
            <a:xfrm>
              <a:off x="1104" y="276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21" name="Text Box 9"/>
            <p:cNvSpPr txBox="1">
              <a:spLocks noChangeArrowheads="1"/>
            </p:cNvSpPr>
            <p:nvPr/>
          </p:nvSpPr>
          <p:spPr bwMode="auto">
            <a:xfrm>
              <a:off x="3586" y="1418"/>
              <a:ext cx="3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 4</a:t>
              </a:r>
            </a:p>
          </p:txBody>
        </p:sp>
        <p:sp>
          <p:nvSpPr>
            <p:cNvPr id="64522" name="Text Box 10"/>
            <p:cNvSpPr txBox="1">
              <a:spLocks noChangeArrowheads="1"/>
            </p:cNvSpPr>
            <p:nvPr/>
          </p:nvSpPr>
          <p:spPr bwMode="auto">
            <a:xfrm>
              <a:off x="3586" y="1891"/>
              <a:ext cx="3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 5</a:t>
              </a:r>
            </a:p>
          </p:txBody>
        </p:sp>
        <p:sp>
          <p:nvSpPr>
            <p:cNvPr id="64523" name="Text Box 11"/>
            <p:cNvSpPr txBox="1">
              <a:spLocks noChangeArrowheads="1"/>
            </p:cNvSpPr>
            <p:nvPr/>
          </p:nvSpPr>
          <p:spPr bwMode="auto">
            <a:xfrm>
              <a:off x="2846" y="1891"/>
              <a:ext cx="3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17</a:t>
              </a:r>
            </a:p>
          </p:txBody>
        </p:sp>
        <p:sp>
          <p:nvSpPr>
            <p:cNvPr id="64524" name="Text Box 12"/>
            <p:cNvSpPr txBox="1">
              <a:spLocks noChangeArrowheads="1"/>
            </p:cNvSpPr>
            <p:nvPr/>
          </p:nvSpPr>
          <p:spPr bwMode="auto">
            <a:xfrm>
              <a:off x="4325" y="2365"/>
              <a:ext cx="3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10</a:t>
              </a:r>
            </a:p>
          </p:txBody>
        </p:sp>
        <p:sp>
          <p:nvSpPr>
            <p:cNvPr id="64525" name="Text Box 13"/>
            <p:cNvSpPr txBox="1">
              <a:spLocks noChangeArrowheads="1"/>
            </p:cNvSpPr>
            <p:nvPr/>
          </p:nvSpPr>
          <p:spPr bwMode="auto">
            <a:xfrm>
              <a:off x="3586" y="2365"/>
              <a:ext cx="3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50</a:t>
              </a:r>
            </a:p>
          </p:txBody>
        </p:sp>
        <p:sp>
          <p:nvSpPr>
            <p:cNvPr id="64526" name="Text Box 14"/>
            <p:cNvSpPr txBox="1">
              <a:spLocks noChangeArrowheads="1"/>
            </p:cNvSpPr>
            <p:nvPr/>
          </p:nvSpPr>
          <p:spPr bwMode="auto">
            <a:xfrm>
              <a:off x="2846" y="2365"/>
              <a:ext cx="3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98</a:t>
              </a:r>
            </a:p>
          </p:txBody>
        </p:sp>
        <p:sp>
          <p:nvSpPr>
            <p:cNvPr id="64527" name="Text Box 15"/>
            <p:cNvSpPr txBox="1">
              <a:spLocks noChangeArrowheads="1"/>
            </p:cNvSpPr>
            <p:nvPr/>
          </p:nvSpPr>
          <p:spPr bwMode="auto">
            <a:xfrm>
              <a:off x="4325" y="2838"/>
              <a:ext cx="3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99</a:t>
              </a:r>
            </a:p>
          </p:txBody>
        </p:sp>
        <p:sp>
          <p:nvSpPr>
            <p:cNvPr id="64528" name="Text Box 16"/>
            <p:cNvSpPr txBox="1">
              <a:spLocks noChangeArrowheads="1"/>
            </p:cNvSpPr>
            <p:nvPr/>
          </p:nvSpPr>
          <p:spPr bwMode="auto">
            <a:xfrm>
              <a:off x="3586" y="2838"/>
              <a:ext cx="3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35</a:t>
              </a:r>
            </a:p>
          </p:txBody>
        </p:sp>
        <p:sp>
          <p:nvSpPr>
            <p:cNvPr id="64529" name="Text Box 17"/>
            <p:cNvSpPr txBox="1">
              <a:spLocks noChangeArrowheads="1"/>
            </p:cNvSpPr>
            <p:nvPr/>
          </p:nvSpPr>
          <p:spPr bwMode="auto">
            <a:xfrm>
              <a:off x="2846" y="2838"/>
              <a:ext cx="3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 3</a:t>
              </a:r>
            </a:p>
          </p:txBody>
        </p:sp>
        <p:sp>
          <p:nvSpPr>
            <p:cNvPr id="64530" name="Text Box 18"/>
            <p:cNvSpPr txBox="1">
              <a:spLocks noChangeArrowheads="1"/>
            </p:cNvSpPr>
            <p:nvPr/>
          </p:nvSpPr>
          <p:spPr bwMode="auto">
            <a:xfrm>
              <a:off x="2846" y="1418"/>
              <a:ext cx="3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28</a:t>
              </a:r>
            </a:p>
          </p:txBody>
        </p:sp>
        <p:sp>
          <p:nvSpPr>
            <p:cNvPr id="64531" name="Text Box 19"/>
            <p:cNvSpPr txBox="1">
              <a:spLocks noChangeArrowheads="1"/>
            </p:cNvSpPr>
            <p:nvPr/>
          </p:nvSpPr>
          <p:spPr bwMode="auto">
            <a:xfrm>
              <a:off x="4325" y="1418"/>
              <a:ext cx="3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 64</a:t>
              </a:r>
            </a:p>
          </p:txBody>
        </p:sp>
        <p:sp>
          <p:nvSpPr>
            <p:cNvPr id="64532" name="Text Box 20"/>
            <p:cNvSpPr txBox="1">
              <a:spLocks noChangeArrowheads="1"/>
            </p:cNvSpPr>
            <p:nvPr/>
          </p:nvSpPr>
          <p:spPr bwMode="auto">
            <a:xfrm>
              <a:off x="4325" y="1891"/>
              <a:ext cx="3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97</a:t>
              </a:r>
            </a:p>
          </p:txBody>
        </p:sp>
        <p:sp>
          <p:nvSpPr>
            <p:cNvPr id="64533" name="Line 21"/>
            <p:cNvSpPr>
              <a:spLocks noChangeShapeType="1"/>
            </p:cNvSpPr>
            <p:nvPr/>
          </p:nvSpPr>
          <p:spPr bwMode="auto">
            <a:xfrm>
              <a:off x="840" y="1688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34" name="Line 22"/>
            <p:cNvSpPr>
              <a:spLocks noChangeShapeType="1"/>
            </p:cNvSpPr>
            <p:nvPr/>
          </p:nvSpPr>
          <p:spPr bwMode="auto">
            <a:xfrm>
              <a:off x="840" y="2094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35" name="Line 23"/>
            <p:cNvSpPr>
              <a:spLocks noChangeShapeType="1"/>
            </p:cNvSpPr>
            <p:nvPr/>
          </p:nvSpPr>
          <p:spPr bwMode="auto">
            <a:xfrm>
              <a:off x="840" y="2568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36" name="Line 24"/>
            <p:cNvSpPr>
              <a:spLocks noChangeShapeType="1"/>
            </p:cNvSpPr>
            <p:nvPr/>
          </p:nvSpPr>
          <p:spPr bwMode="auto">
            <a:xfrm>
              <a:off x="840" y="2973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37" name="Line 25"/>
            <p:cNvSpPr>
              <a:spLocks noChangeShapeType="1"/>
            </p:cNvSpPr>
            <p:nvPr/>
          </p:nvSpPr>
          <p:spPr bwMode="auto">
            <a:xfrm flipV="1">
              <a:off x="2160" y="1553"/>
              <a:ext cx="686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38" name="Line 26"/>
            <p:cNvSpPr>
              <a:spLocks noChangeShapeType="1"/>
            </p:cNvSpPr>
            <p:nvPr/>
          </p:nvSpPr>
          <p:spPr bwMode="auto">
            <a:xfrm flipV="1">
              <a:off x="2160" y="2026"/>
              <a:ext cx="686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39" name="Line 27"/>
            <p:cNvSpPr>
              <a:spLocks noChangeShapeType="1"/>
            </p:cNvSpPr>
            <p:nvPr/>
          </p:nvSpPr>
          <p:spPr bwMode="auto">
            <a:xfrm flipV="1">
              <a:off x="2160" y="2500"/>
              <a:ext cx="686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40" name="Line 28"/>
            <p:cNvSpPr>
              <a:spLocks noChangeShapeType="1"/>
            </p:cNvSpPr>
            <p:nvPr/>
          </p:nvSpPr>
          <p:spPr bwMode="auto">
            <a:xfrm>
              <a:off x="2160" y="2973"/>
              <a:ext cx="6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41" name="Line 29"/>
            <p:cNvSpPr>
              <a:spLocks noChangeShapeType="1"/>
            </p:cNvSpPr>
            <p:nvPr/>
          </p:nvSpPr>
          <p:spPr bwMode="auto">
            <a:xfrm>
              <a:off x="4642" y="1553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42" name="Line 30"/>
            <p:cNvSpPr>
              <a:spLocks noChangeShapeType="1"/>
            </p:cNvSpPr>
            <p:nvPr/>
          </p:nvSpPr>
          <p:spPr bwMode="auto">
            <a:xfrm>
              <a:off x="4642" y="2026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43" name="Line 31"/>
            <p:cNvSpPr>
              <a:spLocks noChangeShapeType="1"/>
            </p:cNvSpPr>
            <p:nvPr/>
          </p:nvSpPr>
          <p:spPr bwMode="auto">
            <a:xfrm>
              <a:off x="4642" y="2500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44" name="Line 32"/>
            <p:cNvSpPr>
              <a:spLocks noChangeShapeType="1"/>
            </p:cNvSpPr>
            <p:nvPr/>
          </p:nvSpPr>
          <p:spPr bwMode="auto">
            <a:xfrm>
              <a:off x="4642" y="2973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45" name="Text Box 33"/>
            <p:cNvSpPr txBox="1">
              <a:spLocks noChangeArrowheads="1"/>
            </p:cNvSpPr>
            <p:nvPr/>
          </p:nvSpPr>
          <p:spPr bwMode="auto">
            <a:xfrm>
              <a:off x="1157" y="1553"/>
              <a:ext cx="8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latinLnBrk="1"/>
              <a:r>
                <a:rPr kumimoji="1" lang="en-US" altLang="ko-KR" sz="1600">
                  <a:ea typeface="굴림" pitchFamily="50" charset="-127"/>
                </a:rPr>
                <a:t>blkno0 mod 4</a:t>
              </a:r>
            </a:p>
          </p:txBody>
        </p:sp>
        <p:sp>
          <p:nvSpPr>
            <p:cNvPr id="64546" name="Text Box 34"/>
            <p:cNvSpPr txBox="1">
              <a:spLocks noChangeArrowheads="1"/>
            </p:cNvSpPr>
            <p:nvPr/>
          </p:nvSpPr>
          <p:spPr bwMode="auto">
            <a:xfrm>
              <a:off x="1157" y="1959"/>
              <a:ext cx="8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latinLnBrk="1"/>
              <a:r>
                <a:rPr kumimoji="1" lang="en-US" altLang="ko-KR" sz="1600">
                  <a:ea typeface="굴림" pitchFamily="50" charset="-127"/>
                </a:rPr>
                <a:t>blkno1 mod 4</a:t>
              </a:r>
            </a:p>
          </p:txBody>
        </p:sp>
        <p:sp>
          <p:nvSpPr>
            <p:cNvPr id="64547" name="Text Box 35"/>
            <p:cNvSpPr txBox="1">
              <a:spLocks noChangeArrowheads="1"/>
            </p:cNvSpPr>
            <p:nvPr/>
          </p:nvSpPr>
          <p:spPr bwMode="auto">
            <a:xfrm>
              <a:off x="1157" y="2432"/>
              <a:ext cx="9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/>
              <a:r>
                <a:rPr kumimoji="1" lang="en-US" altLang="ko-KR" sz="1600">
                  <a:ea typeface="굴림" pitchFamily="50" charset="-127"/>
                </a:rPr>
                <a:t>blkno2 mod 4</a:t>
              </a:r>
            </a:p>
          </p:txBody>
        </p:sp>
        <p:sp>
          <p:nvSpPr>
            <p:cNvPr id="64548" name="Text Box 36"/>
            <p:cNvSpPr txBox="1">
              <a:spLocks noChangeArrowheads="1"/>
            </p:cNvSpPr>
            <p:nvPr/>
          </p:nvSpPr>
          <p:spPr bwMode="auto">
            <a:xfrm>
              <a:off x="1157" y="2838"/>
              <a:ext cx="9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/>
              <a:r>
                <a:rPr kumimoji="1" lang="en-US" altLang="ko-KR" sz="1600">
                  <a:ea typeface="굴림" pitchFamily="50" charset="-127"/>
                </a:rPr>
                <a:t>blkno3 mod 4</a:t>
              </a:r>
            </a:p>
          </p:txBody>
        </p:sp>
        <p:sp>
          <p:nvSpPr>
            <p:cNvPr id="64549" name="Text Box 37"/>
            <p:cNvSpPr txBox="1">
              <a:spLocks noChangeArrowheads="1"/>
            </p:cNvSpPr>
            <p:nvPr/>
          </p:nvSpPr>
          <p:spPr bwMode="auto">
            <a:xfrm>
              <a:off x="1157" y="1147"/>
              <a:ext cx="88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latinLnBrk="1"/>
              <a:r>
                <a:rPr kumimoji="1" lang="en-US" altLang="ko-KR" sz="1200">
                  <a:ea typeface="굴림" pitchFamily="50" charset="-127"/>
                </a:rPr>
                <a:t>Hash queue headers</a:t>
              </a:r>
            </a:p>
          </p:txBody>
        </p:sp>
        <p:sp>
          <p:nvSpPr>
            <p:cNvPr id="64550" name="Rectangle 38"/>
            <p:cNvSpPr>
              <a:spLocks noChangeArrowheads="1"/>
            </p:cNvSpPr>
            <p:nvPr/>
          </p:nvSpPr>
          <p:spPr bwMode="auto">
            <a:xfrm>
              <a:off x="1104" y="3312"/>
              <a:ext cx="105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1" name="Text Box 39"/>
            <p:cNvSpPr txBox="1">
              <a:spLocks noChangeArrowheads="1"/>
            </p:cNvSpPr>
            <p:nvPr/>
          </p:nvSpPr>
          <p:spPr bwMode="auto">
            <a:xfrm>
              <a:off x="1152" y="3360"/>
              <a:ext cx="8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latinLnBrk="1"/>
              <a:r>
                <a:rPr kumimoji="1" lang="en-US" altLang="ko-KR" sz="1600">
                  <a:ea typeface="굴림" pitchFamily="50" charset="-127"/>
                </a:rPr>
                <a:t>freelist header</a:t>
              </a:r>
            </a:p>
          </p:txBody>
        </p:sp>
        <p:sp>
          <p:nvSpPr>
            <p:cNvPr id="64552" name="Line 40"/>
            <p:cNvSpPr>
              <a:spLocks noChangeShapeType="1"/>
            </p:cNvSpPr>
            <p:nvPr/>
          </p:nvSpPr>
          <p:spPr bwMode="auto">
            <a:xfrm flipV="1">
              <a:off x="2160" y="345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53" name="Line 41"/>
            <p:cNvSpPr>
              <a:spLocks noChangeShapeType="1"/>
            </p:cNvSpPr>
            <p:nvPr/>
          </p:nvSpPr>
          <p:spPr bwMode="auto">
            <a:xfrm flipV="1">
              <a:off x="2592" y="292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54" name="Line 42"/>
            <p:cNvSpPr>
              <a:spLocks noChangeShapeType="1"/>
            </p:cNvSpPr>
            <p:nvPr/>
          </p:nvSpPr>
          <p:spPr bwMode="auto">
            <a:xfrm>
              <a:off x="2592" y="29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55" name="Line 43"/>
            <p:cNvSpPr>
              <a:spLocks noChangeShapeType="1"/>
            </p:cNvSpPr>
            <p:nvPr/>
          </p:nvSpPr>
          <p:spPr bwMode="auto">
            <a:xfrm>
              <a:off x="3168" y="29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56" name="Line 44"/>
            <p:cNvSpPr>
              <a:spLocks noChangeShapeType="1"/>
            </p:cNvSpPr>
            <p:nvPr/>
          </p:nvSpPr>
          <p:spPr bwMode="auto">
            <a:xfrm flipV="1">
              <a:off x="3456" y="2016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57" name="Line 45"/>
            <p:cNvSpPr>
              <a:spLocks noChangeShapeType="1"/>
            </p:cNvSpPr>
            <p:nvPr/>
          </p:nvSpPr>
          <p:spPr bwMode="auto">
            <a:xfrm>
              <a:off x="3456" y="201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58" name="Line 46"/>
            <p:cNvSpPr>
              <a:spLocks noChangeShapeType="1"/>
            </p:cNvSpPr>
            <p:nvPr/>
          </p:nvSpPr>
          <p:spPr bwMode="auto">
            <a:xfrm>
              <a:off x="3888" y="20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59" name="Line 47"/>
            <p:cNvSpPr>
              <a:spLocks noChangeShapeType="1"/>
            </p:cNvSpPr>
            <p:nvPr/>
          </p:nvSpPr>
          <p:spPr bwMode="auto">
            <a:xfrm flipV="1">
              <a:off x="4080" y="17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60" name="Line 48"/>
            <p:cNvSpPr>
              <a:spLocks noChangeShapeType="1"/>
            </p:cNvSpPr>
            <p:nvPr/>
          </p:nvSpPr>
          <p:spPr bwMode="auto">
            <a:xfrm flipH="1">
              <a:off x="3456" y="177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61" name="Line 49"/>
            <p:cNvSpPr>
              <a:spLocks noChangeShapeType="1"/>
            </p:cNvSpPr>
            <p:nvPr/>
          </p:nvSpPr>
          <p:spPr bwMode="auto">
            <a:xfrm flipV="1">
              <a:off x="3456" y="15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62" name="Line 50"/>
            <p:cNvSpPr>
              <a:spLocks noChangeShapeType="1"/>
            </p:cNvSpPr>
            <p:nvPr/>
          </p:nvSpPr>
          <p:spPr bwMode="auto">
            <a:xfrm>
              <a:off x="3456" y="153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63" name="Line 51"/>
            <p:cNvSpPr>
              <a:spLocks noChangeShapeType="1"/>
            </p:cNvSpPr>
            <p:nvPr/>
          </p:nvSpPr>
          <p:spPr bwMode="auto">
            <a:xfrm>
              <a:off x="3888" y="15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64" name="Line 52"/>
            <p:cNvSpPr>
              <a:spLocks noChangeShapeType="1"/>
            </p:cNvSpPr>
            <p:nvPr/>
          </p:nvSpPr>
          <p:spPr bwMode="auto">
            <a:xfrm flipV="1">
              <a:off x="4080" y="12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65" name="Line 53"/>
            <p:cNvSpPr>
              <a:spLocks noChangeShapeType="1"/>
            </p:cNvSpPr>
            <p:nvPr/>
          </p:nvSpPr>
          <p:spPr bwMode="auto">
            <a:xfrm flipH="1">
              <a:off x="2688" y="124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66" name="Line 54"/>
            <p:cNvSpPr>
              <a:spLocks noChangeShapeType="1"/>
            </p:cNvSpPr>
            <p:nvPr/>
          </p:nvSpPr>
          <p:spPr bwMode="auto">
            <a:xfrm>
              <a:off x="2688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67" name="Line 55"/>
            <p:cNvSpPr>
              <a:spLocks noChangeShapeType="1"/>
            </p:cNvSpPr>
            <p:nvPr/>
          </p:nvSpPr>
          <p:spPr bwMode="auto">
            <a:xfrm>
              <a:off x="2688" y="148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68" name="Line 56"/>
            <p:cNvSpPr>
              <a:spLocks noChangeShapeType="1"/>
            </p:cNvSpPr>
            <p:nvPr/>
          </p:nvSpPr>
          <p:spPr bwMode="auto">
            <a:xfrm>
              <a:off x="3168" y="148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69" name="Line 57"/>
            <p:cNvSpPr>
              <a:spLocks noChangeShapeType="1"/>
            </p:cNvSpPr>
            <p:nvPr/>
          </p:nvSpPr>
          <p:spPr bwMode="auto">
            <a:xfrm>
              <a:off x="3312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70" name="Line 58"/>
            <p:cNvSpPr>
              <a:spLocks noChangeShapeType="1"/>
            </p:cNvSpPr>
            <p:nvPr/>
          </p:nvSpPr>
          <p:spPr bwMode="auto">
            <a:xfrm>
              <a:off x="3312" y="16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71" name="Line 59"/>
            <p:cNvSpPr>
              <a:spLocks noChangeShapeType="1"/>
            </p:cNvSpPr>
            <p:nvPr/>
          </p:nvSpPr>
          <p:spPr bwMode="auto">
            <a:xfrm>
              <a:off x="4176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72" name="Line 60"/>
            <p:cNvSpPr>
              <a:spLocks noChangeShapeType="1"/>
            </p:cNvSpPr>
            <p:nvPr/>
          </p:nvSpPr>
          <p:spPr bwMode="auto">
            <a:xfrm>
              <a:off x="4176" y="19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73" name="Line 61"/>
            <p:cNvSpPr>
              <a:spLocks noChangeShapeType="1"/>
            </p:cNvSpPr>
            <p:nvPr/>
          </p:nvSpPr>
          <p:spPr bwMode="auto">
            <a:xfrm>
              <a:off x="4656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74" name="Line 62"/>
            <p:cNvSpPr>
              <a:spLocks noChangeShapeType="1"/>
            </p:cNvSpPr>
            <p:nvPr/>
          </p:nvSpPr>
          <p:spPr bwMode="auto">
            <a:xfrm flipH="1">
              <a:off x="4848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75" name="Line 63"/>
            <p:cNvSpPr>
              <a:spLocks noChangeShapeType="1"/>
            </p:cNvSpPr>
            <p:nvPr/>
          </p:nvSpPr>
          <p:spPr bwMode="auto">
            <a:xfrm flipH="1">
              <a:off x="4176" y="225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76" name="Line 64"/>
            <p:cNvSpPr>
              <a:spLocks noChangeShapeType="1"/>
            </p:cNvSpPr>
            <p:nvPr/>
          </p:nvSpPr>
          <p:spPr bwMode="auto">
            <a:xfrm>
              <a:off x="4176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77" name="Line 65"/>
            <p:cNvSpPr>
              <a:spLocks noChangeShapeType="1"/>
            </p:cNvSpPr>
            <p:nvPr/>
          </p:nvSpPr>
          <p:spPr bwMode="auto">
            <a:xfrm>
              <a:off x="4176" y="25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78" name="Line 66"/>
            <p:cNvSpPr>
              <a:spLocks noChangeShapeType="1"/>
            </p:cNvSpPr>
            <p:nvPr/>
          </p:nvSpPr>
          <p:spPr bwMode="auto">
            <a:xfrm>
              <a:off x="4656" y="25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79" name="Line 67"/>
            <p:cNvSpPr>
              <a:spLocks noChangeShapeType="1"/>
            </p:cNvSpPr>
            <p:nvPr/>
          </p:nvSpPr>
          <p:spPr bwMode="auto">
            <a:xfrm>
              <a:off x="4848" y="254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580" name="Line 68"/>
            <p:cNvSpPr>
              <a:spLocks noChangeShapeType="1"/>
            </p:cNvSpPr>
            <p:nvPr/>
          </p:nvSpPr>
          <p:spPr bwMode="auto">
            <a:xfrm>
              <a:off x="2160" y="3600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4581" name="Text Box 69"/>
          <p:cNvSpPr txBox="1">
            <a:spLocks noChangeArrowheads="1"/>
          </p:cNvSpPr>
          <p:nvPr/>
        </p:nvSpPr>
        <p:spPr bwMode="auto">
          <a:xfrm>
            <a:off x="1355725" y="6061075"/>
            <a:ext cx="7021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A50021"/>
                </a:solidFill>
              </a:rPr>
              <a:t>Search for block 18, Delayed write blocks on free list</a:t>
            </a:r>
          </a:p>
        </p:txBody>
      </p:sp>
      <p:sp>
        <p:nvSpPr>
          <p:cNvPr id="64582" name="Text Box 70"/>
          <p:cNvSpPr txBox="1">
            <a:spLocks noChangeArrowheads="1"/>
          </p:cNvSpPr>
          <p:nvPr/>
        </p:nvSpPr>
        <p:spPr bwMode="auto">
          <a:xfrm>
            <a:off x="4098925" y="5013325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A50021"/>
                </a:solidFill>
              </a:rPr>
              <a:t>delay</a:t>
            </a:r>
          </a:p>
        </p:txBody>
      </p:sp>
      <p:sp>
        <p:nvSpPr>
          <p:cNvPr id="64583" name="Text Box 71"/>
          <p:cNvSpPr txBox="1">
            <a:spLocks noChangeArrowheads="1"/>
          </p:cNvSpPr>
          <p:nvPr/>
        </p:nvSpPr>
        <p:spPr bwMode="auto">
          <a:xfrm>
            <a:off x="5356225" y="3470275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A50021"/>
                </a:solidFill>
              </a:rPr>
              <a:t>delay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8DBA-9B7A-4219-B649-EF0A1FAA22A4}" type="slidenum">
              <a:rPr lang="en-US"/>
              <a:pPr/>
              <a:t>19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8039100" cy="1143000"/>
          </a:xfrm>
        </p:spPr>
        <p:txBody>
          <a:bodyPr/>
          <a:lstStyle/>
          <a:p>
            <a:r>
              <a:rPr lang="en-US" altLang="ko-KR" sz="4000">
                <a:ea typeface="굴림" pitchFamily="50" charset="-127"/>
              </a:rPr>
              <a:t>Retrieval of a Buffer: 3</a:t>
            </a:r>
            <a:r>
              <a:rPr lang="en-US" altLang="ko-KR" sz="4000" baseline="30000">
                <a:ea typeface="굴림" pitchFamily="50" charset="-127"/>
              </a:rPr>
              <a:t>rd</a:t>
            </a:r>
            <a:r>
              <a:rPr lang="en-US" altLang="ko-KR" sz="4000">
                <a:ea typeface="굴림" pitchFamily="50" charset="-127"/>
              </a:rPr>
              <a:t> Scenario (b)</a:t>
            </a:r>
            <a:endParaRPr lang="en-US" sz="4000">
              <a:ea typeface="굴림" pitchFamily="50" charset="-127"/>
            </a:endParaRPr>
          </a:p>
        </p:txBody>
      </p:sp>
      <p:grpSp>
        <p:nvGrpSpPr>
          <p:cNvPr id="65541" name="Group 5"/>
          <p:cNvGrpSpPr>
            <a:grpSpLocks/>
          </p:cNvGrpSpPr>
          <p:nvPr/>
        </p:nvGrpSpPr>
        <p:grpSpPr bwMode="auto">
          <a:xfrm>
            <a:off x="952500" y="1409700"/>
            <a:ext cx="7372350" cy="4916941"/>
            <a:chOff x="768" y="1248"/>
            <a:chExt cx="4464" cy="2930"/>
          </a:xfrm>
        </p:grpSpPr>
        <p:sp>
          <p:nvSpPr>
            <p:cNvPr id="65542" name="Rectangle 6"/>
            <p:cNvSpPr>
              <a:spLocks noChangeArrowheads="1"/>
            </p:cNvSpPr>
            <p:nvPr/>
          </p:nvSpPr>
          <p:spPr bwMode="auto">
            <a:xfrm>
              <a:off x="1032" y="1519"/>
              <a:ext cx="1056" cy="17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5543" name="Line 7"/>
            <p:cNvSpPr>
              <a:spLocks noChangeShapeType="1"/>
            </p:cNvSpPr>
            <p:nvPr/>
          </p:nvSpPr>
          <p:spPr bwMode="auto">
            <a:xfrm>
              <a:off x="1032" y="239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5544" name="Line 8"/>
            <p:cNvSpPr>
              <a:spLocks noChangeShapeType="1"/>
            </p:cNvSpPr>
            <p:nvPr/>
          </p:nvSpPr>
          <p:spPr bwMode="auto">
            <a:xfrm>
              <a:off x="1032" y="198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5545" name="Line 9"/>
            <p:cNvSpPr>
              <a:spLocks noChangeShapeType="1"/>
            </p:cNvSpPr>
            <p:nvPr/>
          </p:nvSpPr>
          <p:spPr bwMode="auto">
            <a:xfrm>
              <a:off x="1032" y="2867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5546" name="Text Box 10"/>
            <p:cNvSpPr txBox="1">
              <a:spLocks noChangeArrowheads="1"/>
            </p:cNvSpPr>
            <p:nvPr/>
          </p:nvSpPr>
          <p:spPr bwMode="auto">
            <a:xfrm>
              <a:off x="3514" y="1992"/>
              <a:ext cx="316" cy="2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 5</a:t>
              </a:r>
            </a:p>
          </p:txBody>
        </p:sp>
        <p:sp>
          <p:nvSpPr>
            <p:cNvPr id="65547" name="Text Box 11"/>
            <p:cNvSpPr txBox="1">
              <a:spLocks noChangeArrowheads="1"/>
            </p:cNvSpPr>
            <p:nvPr/>
          </p:nvSpPr>
          <p:spPr bwMode="auto">
            <a:xfrm>
              <a:off x="2774" y="1992"/>
              <a:ext cx="317" cy="2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17</a:t>
              </a:r>
            </a:p>
          </p:txBody>
        </p:sp>
        <p:sp>
          <p:nvSpPr>
            <p:cNvPr id="65548" name="Text Box 12"/>
            <p:cNvSpPr txBox="1">
              <a:spLocks noChangeArrowheads="1"/>
            </p:cNvSpPr>
            <p:nvPr/>
          </p:nvSpPr>
          <p:spPr bwMode="auto">
            <a:xfrm>
              <a:off x="4253" y="2466"/>
              <a:ext cx="317" cy="2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10</a:t>
              </a:r>
            </a:p>
          </p:txBody>
        </p:sp>
        <p:sp>
          <p:nvSpPr>
            <p:cNvPr id="65549" name="Text Box 13"/>
            <p:cNvSpPr txBox="1">
              <a:spLocks noChangeArrowheads="1"/>
            </p:cNvSpPr>
            <p:nvPr/>
          </p:nvSpPr>
          <p:spPr bwMode="auto">
            <a:xfrm>
              <a:off x="3514" y="2466"/>
              <a:ext cx="316" cy="2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50</a:t>
              </a:r>
            </a:p>
          </p:txBody>
        </p:sp>
        <p:sp>
          <p:nvSpPr>
            <p:cNvPr id="65550" name="Text Box 14"/>
            <p:cNvSpPr txBox="1">
              <a:spLocks noChangeArrowheads="1"/>
            </p:cNvSpPr>
            <p:nvPr/>
          </p:nvSpPr>
          <p:spPr bwMode="auto">
            <a:xfrm>
              <a:off x="2774" y="2466"/>
              <a:ext cx="317" cy="2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98</a:t>
              </a:r>
            </a:p>
          </p:txBody>
        </p:sp>
        <p:sp>
          <p:nvSpPr>
            <p:cNvPr id="65551" name="Text Box 15"/>
            <p:cNvSpPr txBox="1">
              <a:spLocks noChangeArrowheads="1"/>
            </p:cNvSpPr>
            <p:nvPr/>
          </p:nvSpPr>
          <p:spPr bwMode="auto">
            <a:xfrm>
              <a:off x="4253" y="2939"/>
              <a:ext cx="317" cy="2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99</a:t>
              </a:r>
            </a:p>
          </p:txBody>
        </p:sp>
        <p:sp>
          <p:nvSpPr>
            <p:cNvPr id="65552" name="Text Box 16"/>
            <p:cNvSpPr txBox="1">
              <a:spLocks noChangeArrowheads="1"/>
            </p:cNvSpPr>
            <p:nvPr/>
          </p:nvSpPr>
          <p:spPr bwMode="auto">
            <a:xfrm>
              <a:off x="3514" y="2939"/>
              <a:ext cx="316" cy="2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35</a:t>
              </a:r>
            </a:p>
          </p:txBody>
        </p:sp>
        <p:sp>
          <p:nvSpPr>
            <p:cNvPr id="65553" name="Text Box 17"/>
            <p:cNvSpPr txBox="1">
              <a:spLocks noChangeArrowheads="1"/>
            </p:cNvSpPr>
            <p:nvPr/>
          </p:nvSpPr>
          <p:spPr bwMode="auto">
            <a:xfrm>
              <a:off x="2774" y="2939"/>
              <a:ext cx="317" cy="2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 3</a:t>
              </a:r>
            </a:p>
          </p:txBody>
        </p:sp>
        <p:sp>
          <p:nvSpPr>
            <p:cNvPr id="65554" name="Text Box 18"/>
            <p:cNvSpPr txBox="1">
              <a:spLocks noChangeArrowheads="1"/>
            </p:cNvSpPr>
            <p:nvPr/>
          </p:nvSpPr>
          <p:spPr bwMode="auto">
            <a:xfrm>
              <a:off x="2774" y="1519"/>
              <a:ext cx="317" cy="2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28</a:t>
              </a:r>
            </a:p>
          </p:txBody>
        </p:sp>
        <p:sp>
          <p:nvSpPr>
            <p:cNvPr id="65555" name="Text Box 19"/>
            <p:cNvSpPr txBox="1">
              <a:spLocks noChangeArrowheads="1"/>
            </p:cNvSpPr>
            <p:nvPr/>
          </p:nvSpPr>
          <p:spPr bwMode="auto">
            <a:xfrm>
              <a:off x="4253" y="1519"/>
              <a:ext cx="317" cy="2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 64</a:t>
              </a:r>
            </a:p>
          </p:txBody>
        </p:sp>
        <p:sp>
          <p:nvSpPr>
            <p:cNvPr id="65556" name="Text Box 20"/>
            <p:cNvSpPr txBox="1">
              <a:spLocks noChangeArrowheads="1"/>
            </p:cNvSpPr>
            <p:nvPr/>
          </p:nvSpPr>
          <p:spPr bwMode="auto">
            <a:xfrm>
              <a:off x="4253" y="1992"/>
              <a:ext cx="317" cy="2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97</a:t>
              </a:r>
            </a:p>
          </p:txBody>
        </p:sp>
        <p:sp>
          <p:nvSpPr>
            <p:cNvPr id="65557" name="Line 21"/>
            <p:cNvSpPr>
              <a:spLocks noChangeShapeType="1"/>
            </p:cNvSpPr>
            <p:nvPr/>
          </p:nvSpPr>
          <p:spPr bwMode="auto">
            <a:xfrm>
              <a:off x="768" y="1789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5558" name="Line 22"/>
            <p:cNvSpPr>
              <a:spLocks noChangeShapeType="1"/>
            </p:cNvSpPr>
            <p:nvPr/>
          </p:nvSpPr>
          <p:spPr bwMode="auto">
            <a:xfrm>
              <a:off x="768" y="2195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5559" name="Line 23"/>
            <p:cNvSpPr>
              <a:spLocks noChangeShapeType="1"/>
            </p:cNvSpPr>
            <p:nvPr/>
          </p:nvSpPr>
          <p:spPr bwMode="auto">
            <a:xfrm>
              <a:off x="768" y="2669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5560" name="Line 24"/>
            <p:cNvSpPr>
              <a:spLocks noChangeShapeType="1"/>
            </p:cNvSpPr>
            <p:nvPr/>
          </p:nvSpPr>
          <p:spPr bwMode="auto">
            <a:xfrm>
              <a:off x="768" y="3074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5561" name="Line 25"/>
            <p:cNvSpPr>
              <a:spLocks noChangeShapeType="1"/>
            </p:cNvSpPr>
            <p:nvPr/>
          </p:nvSpPr>
          <p:spPr bwMode="auto">
            <a:xfrm flipV="1">
              <a:off x="2088" y="1654"/>
              <a:ext cx="686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5562" name="Line 26"/>
            <p:cNvSpPr>
              <a:spLocks noChangeShapeType="1"/>
            </p:cNvSpPr>
            <p:nvPr/>
          </p:nvSpPr>
          <p:spPr bwMode="auto">
            <a:xfrm flipV="1">
              <a:off x="2088" y="2127"/>
              <a:ext cx="686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5563" name="Line 27"/>
            <p:cNvSpPr>
              <a:spLocks noChangeShapeType="1"/>
            </p:cNvSpPr>
            <p:nvPr/>
          </p:nvSpPr>
          <p:spPr bwMode="auto">
            <a:xfrm flipV="1">
              <a:off x="2088" y="2601"/>
              <a:ext cx="686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5564" name="Line 28"/>
            <p:cNvSpPr>
              <a:spLocks noChangeShapeType="1"/>
            </p:cNvSpPr>
            <p:nvPr/>
          </p:nvSpPr>
          <p:spPr bwMode="auto">
            <a:xfrm>
              <a:off x="2088" y="3074"/>
              <a:ext cx="6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5565" name="Text Box 29"/>
            <p:cNvSpPr txBox="1">
              <a:spLocks noChangeArrowheads="1"/>
            </p:cNvSpPr>
            <p:nvPr/>
          </p:nvSpPr>
          <p:spPr bwMode="auto">
            <a:xfrm>
              <a:off x="1085" y="1654"/>
              <a:ext cx="794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latinLnBrk="1"/>
              <a:r>
                <a:rPr kumimoji="1" lang="en-US" altLang="ko-KR" sz="1600">
                  <a:ea typeface="굴림" pitchFamily="50" charset="-127"/>
                </a:rPr>
                <a:t>blkno0 mod 4</a:t>
              </a:r>
            </a:p>
          </p:txBody>
        </p:sp>
        <p:sp>
          <p:nvSpPr>
            <p:cNvPr id="65566" name="Text Box 30"/>
            <p:cNvSpPr txBox="1">
              <a:spLocks noChangeArrowheads="1"/>
            </p:cNvSpPr>
            <p:nvPr/>
          </p:nvSpPr>
          <p:spPr bwMode="auto">
            <a:xfrm>
              <a:off x="1085" y="2060"/>
              <a:ext cx="794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latinLnBrk="1"/>
              <a:r>
                <a:rPr kumimoji="1" lang="en-US" altLang="ko-KR" sz="1600">
                  <a:ea typeface="굴림" pitchFamily="50" charset="-127"/>
                </a:rPr>
                <a:t>blkno1 mod 4</a:t>
              </a:r>
            </a:p>
          </p:txBody>
        </p:sp>
        <p:sp>
          <p:nvSpPr>
            <p:cNvPr id="65567" name="Text Box 31"/>
            <p:cNvSpPr txBox="1">
              <a:spLocks noChangeArrowheads="1"/>
            </p:cNvSpPr>
            <p:nvPr/>
          </p:nvSpPr>
          <p:spPr bwMode="auto">
            <a:xfrm>
              <a:off x="1085" y="2533"/>
              <a:ext cx="932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/>
              <a:r>
                <a:rPr kumimoji="1" lang="en-US" altLang="ko-KR" sz="1600">
                  <a:ea typeface="굴림" pitchFamily="50" charset="-127"/>
                </a:rPr>
                <a:t>blkno2 mod 4</a:t>
              </a:r>
            </a:p>
          </p:txBody>
        </p:sp>
        <p:sp>
          <p:nvSpPr>
            <p:cNvPr id="65568" name="Text Box 32"/>
            <p:cNvSpPr txBox="1">
              <a:spLocks noChangeArrowheads="1"/>
            </p:cNvSpPr>
            <p:nvPr/>
          </p:nvSpPr>
          <p:spPr bwMode="auto">
            <a:xfrm>
              <a:off x="1085" y="2939"/>
              <a:ext cx="932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/>
              <a:r>
                <a:rPr kumimoji="1" lang="en-US" altLang="ko-KR" sz="1600">
                  <a:ea typeface="굴림" pitchFamily="50" charset="-127"/>
                </a:rPr>
                <a:t>blkno3 mod 4</a:t>
              </a:r>
            </a:p>
          </p:txBody>
        </p:sp>
        <p:sp>
          <p:nvSpPr>
            <p:cNvPr id="65569" name="Text Box 33"/>
            <p:cNvSpPr txBox="1">
              <a:spLocks noChangeArrowheads="1"/>
            </p:cNvSpPr>
            <p:nvPr/>
          </p:nvSpPr>
          <p:spPr bwMode="auto">
            <a:xfrm>
              <a:off x="1085" y="1248"/>
              <a:ext cx="849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latinLnBrk="1"/>
              <a:r>
                <a:rPr kumimoji="1" lang="en-US" altLang="ko-KR" sz="1200">
                  <a:ea typeface="굴림" pitchFamily="50" charset="-127"/>
                </a:rPr>
                <a:t>Hash queue headers</a:t>
              </a:r>
            </a:p>
          </p:txBody>
        </p:sp>
        <p:sp>
          <p:nvSpPr>
            <p:cNvPr id="65570" name="Rectangle 34"/>
            <p:cNvSpPr>
              <a:spLocks noChangeArrowheads="1"/>
            </p:cNvSpPr>
            <p:nvPr/>
          </p:nvSpPr>
          <p:spPr bwMode="auto">
            <a:xfrm>
              <a:off x="1032" y="3413"/>
              <a:ext cx="105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1" name="Text Box 35"/>
            <p:cNvSpPr txBox="1">
              <a:spLocks noChangeArrowheads="1"/>
            </p:cNvSpPr>
            <p:nvPr/>
          </p:nvSpPr>
          <p:spPr bwMode="auto">
            <a:xfrm>
              <a:off x="1080" y="3461"/>
              <a:ext cx="814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latinLnBrk="1"/>
              <a:r>
                <a:rPr kumimoji="1" lang="en-US" altLang="ko-KR" sz="1600">
                  <a:ea typeface="굴림" pitchFamily="50" charset="-127"/>
                </a:rPr>
                <a:t>freelist header</a:t>
              </a:r>
            </a:p>
          </p:txBody>
        </p:sp>
        <p:sp>
          <p:nvSpPr>
            <p:cNvPr id="65572" name="Line 36"/>
            <p:cNvSpPr>
              <a:spLocks noChangeShapeType="1"/>
            </p:cNvSpPr>
            <p:nvPr/>
          </p:nvSpPr>
          <p:spPr bwMode="auto">
            <a:xfrm>
              <a:off x="2496" y="15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5573" name="Line 37"/>
            <p:cNvSpPr>
              <a:spLocks noChangeShapeType="1"/>
            </p:cNvSpPr>
            <p:nvPr/>
          </p:nvSpPr>
          <p:spPr bwMode="auto">
            <a:xfrm>
              <a:off x="4080" y="20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5574" name="Line 38"/>
            <p:cNvSpPr>
              <a:spLocks noChangeShapeType="1"/>
            </p:cNvSpPr>
            <p:nvPr/>
          </p:nvSpPr>
          <p:spPr bwMode="auto">
            <a:xfrm>
              <a:off x="4584" y="206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5575" name="Line 39"/>
            <p:cNvSpPr>
              <a:spLocks noChangeShapeType="1"/>
            </p:cNvSpPr>
            <p:nvPr/>
          </p:nvSpPr>
          <p:spPr bwMode="auto">
            <a:xfrm flipH="1">
              <a:off x="4776" y="2069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5576" name="Line 40"/>
            <p:cNvSpPr>
              <a:spLocks noChangeShapeType="1"/>
            </p:cNvSpPr>
            <p:nvPr/>
          </p:nvSpPr>
          <p:spPr bwMode="auto">
            <a:xfrm flipH="1">
              <a:off x="4104" y="2357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5577" name="Line 41"/>
            <p:cNvSpPr>
              <a:spLocks noChangeShapeType="1"/>
            </p:cNvSpPr>
            <p:nvPr/>
          </p:nvSpPr>
          <p:spPr bwMode="auto">
            <a:xfrm>
              <a:off x="4104" y="235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5578" name="Line 42"/>
            <p:cNvSpPr>
              <a:spLocks noChangeShapeType="1"/>
            </p:cNvSpPr>
            <p:nvPr/>
          </p:nvSpPr>
          <p:spPr bwMode="auto">
            <a:xfrm>
              <a:off x="4104" y="2645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5579" name="Line 43"/>
            <p:cNvSpPr>
              <a:spLocks noChangeShapeType="1"/>
            </p:cNvSpPr>
            <p:nvPr/>
          </p:nvSpPr>
          <p:spPr bwMode="auto">
            <a:xfrm>
              <a:off x="4584" y="2645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5580" name="Line 44"/>
            <p:cNvSpPr>
              <a:spLocks noChangeShapeType="1"/>
            </p:cNvSpPr>
            <p:nvPr/>
          </p:nvSpPr>
          <p:spPr bwMode="auto">
            <a:xfrm>
              <a:off x="4776" y="2645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5581" name="Line 45"/>
            <p:cNvSpPr>
              <a:spLocks noChangeShapeType="1"/>
            </p:cNvSpPr>
            <p:nvPr/>
          </p:nvSpPr>
          <p:spPr bwMode="auto">
            <a:xfrm>
              <a:off x="2088" y="3701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5582" name="Line 46"/>
            <p:cNvSpPr>
              <a:spLocks noChangeShapeType="1"/>
            </p:cNvSpPr>
            <p:nvPr/>
          </p:nvSpPr>
          <p:spPr bwMode="auto">
            <a:xfrm flipV="1">
              <a:off x="2496" y="1584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5583" name="Line 47"/>
            <p:cNvSpPr>
              <a:spLocks noChangeShapeType="1"/>
            </p:cNvSpPr>
            <p:nvPr/>
          </p:nvSpPr>
          <p:spPr bwMode="auto">
            <a:xfrm>
              <a:off x="2112" y="35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5584" name="Line 48"/>
            <p:cNvSpPr>
              <a:spLocks noChangeShapeType="1"/>
            </p:cNvSpPr>
            <p:nvPr/>
          </p:nvSpPr>
          <p:spPr bwMode="auto">
            <a:xfrm>
              <a:off x="3072" y="158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5585" name="Line 49"/>
            <p:cNvSpPr>
              <a:spLocks noChangeShapeType="1"/>
            </p:cNvSpPr>
            <p:nvPr/>
          </p:nvSpPr>
          <p:spPr bwMode="auto">
            <a:xfrm>
              <a:off x="4080" y="158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5586" name="Text Box 50"/>
            <p:cNvSpPr txBox="1">
              <a:spLocks noChangeArrowheads="1"/>
            </p:cNvSpPr>
            <p:nvPr/>
          </p:nvSpPr>
          <p:spPr bwMode="auto">
            <a:xfrm>
              <a:off x="4944" y="2448"/>
              <a:ext cx="288" cy="2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/>
              <a:r>
                <a:rPr kumimoji="1" lang="en-US" altLang="ko-KR" sz="1600">
                  <a:ea typeface="굴림" pitchFamily="50" charset="-127"/>
                </a:rPr>
                <a:t>18</a:t>
              </a:r>
            </a:p>
          </p:txBody>
        </p:sp>
        <p:sp>
          <p:nvSpPr>
            <p:cNvPr id="65587" name="Text Box 51"/>
            <p:cNvSpPr txBox="1">
              <a:spLocks noChangeArrowheads="1"/>
            </p:cNvSpPr>
            <p:nvPr/>
          </p:nvSpPr>
          <p:spPr bwMode="auto">
            <a:xfrm>
              <a:off x="3447" y="2199"/>
              <a:ext cx="493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latinLnBrk="1"/>
              <a:r>
                <a:rPr kumimoji="1" lang="en-US" altLang="ko-KR" sz="1600" b="1">
                  <a:ea typeface="굴림" pitchFamily="50" charset="-127"/>
                </a:rPr>
                <a:t>writing</a:t>
              </a:r>
            </a:p>
          </p:txBody>
        </p:sp>
        <p:sp>
          <p:nvSpPr>
            <p:cNvPr id="65588" name="Rectangle 52"/>
            <p:cNvSpPr>
              <a:spLocks noChangeArrowheads="1"/>
            </p:cNvSpPr>
            <p:nvPr/>
          </p:nvSpPr>
          <p:spPr bwMode="auto">
            <a:xfrm>
              <a:off x="2688" y="3216"/>
              <a:ext cx="493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latinLnBrk="1"/>
              <a:r>
                <a:rPr kumimoji="1" lang="en-US" altLang="ko-KR" sz="1600" b="1">
                  <a:ea typeface="굴림" pitchFamily="50" charset="-127"/>
                </a:rPr>
                <a:t>writing</a:t>
              </a:r>
            </a:p>
          </p:txBody>
        </p:sp>
        <p:sp>
          <p:nvSpPr>
            <p:cNvPr id="65589" name="Rectangle 53"/>
            <p:cNvSpPr>
              <a:spLocks noChangeArrowheads="1"/>
            </p:cNvSpPr>
            <p:nvPr/>
          </p:nvSpPr>
          <p:spPr bwMode="auto">
            <a:xfrm>
              <a:off x="2064" y="3792"/>
              <a:ext cx="1695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/>
              <a:r>
                <a:rPr kumimoji="1" lang="en-US" altLang="ko-KR" sz="1200" dirty="0">
                  <a:ea typeface="굴림" pitchFamily="50" charset="-127"/>
                </a:rPr>
                <a:t>(b) Writing Blocks 3, 5, Reassign 4 to 18</a:t>
              </a:r>
            </a:p>
            <a:p>
              <a:pPr latinLnBrk="1"/>
              <a:r>
                <a:rPr kumimoji="1" lang="en-US" altLang="ko-KR" sz="1200" dirty="0">
                  <a:ea typeface="굴림" pitchFamily="50" charset="-127"/>
                </a:rPr>
                <a:t>	</a:t>
              </a:r>
            </a:p>
            <a:p>
              <a:pPr latinLnBrk="1"/>
              <a:r>
                <a:rPr kumimoji="1" lang="en-US" altLang="ko-KR" sz="1200" dirty="0">
                  <a:ea typeface="굴림" pitchFamily="50" charset="-127"/>
                </a:rPr>
                <a:t>	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17418" y="624839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Complete writing and put buffers at the head of free list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" y="114301"/>
            <a:ext cx="7772400" cy="590550"/>
          </a:xfrm>
        </p:spPr>
        <p:txBody>
          <a:bodyPr/>
          <a:lstStyle/>
          <a:p>
            <a:pPr algn="l"/>
            <a:r>
              <a:rPr lang="en-US" dirty="0" smtClean="0"/>
              <a:t>System Calls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75" y="733425"/>
            <a:ext cx="8543925" cy="5915025"/>
          </a:xfrm>
        </p:spPr>
        <p:txBody>
          <a:bodyPr/>
          <a:lstStyle/>
          <a:p>
            <a:r>
              <a:rPr lang="en-US" dirty="0" smtClean="0"/>
              <a:t>System  call are similar to ordinary functions</a:t>
            </a:r>
          </a:p>
          <a:p>
            <a:r>
              <a:rPr lang="en-US" dirty="0" smtClean="0"/>
              <a:t>Libraries map these function call to primitives needed to enter OS</a:t>
            </a:r>
          </a:p>
          <a:p>
            <a:r>
              <a:rPr lang="en-US" dirty="0" smtClean="0"/>
              <a:t>Assembly programs can directly invoke system call </a:t>
            </a:r>
          </a:p>
          <a:p>
            <a:r>
              <a:rPr lang="en-US" dirty="0" smtClean="0"/>
              <a:t>System calls can be categorized into :</a:t>
            </a:r>
          </a:p>
          <a:p>
            <a:pPr lvl="1"/>
            <a:r>
              <a:rPr lang="en-US" dirty="0" smtClean="0"/>
              <a:t>File subsystem related calls </a:t>
            </a:r>
          </a:p>
          <a:p>
            <a:pPr lvl="1"/>
            <a:r>
              <a:rPr lang="en-US" dirty="0" smtClean="0"/>
              <a:t>Process control system related calls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171C-5CA0-4C9D-AFDD-B881DC83B64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0889-8BF3-41FD-9FF9-D312F49448DE}" type="slidenum">
              <a:rPr lang="en-US"/>
              <a:pPr/>
              <a:t>20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8058150" cy="1143000"/>
          </a:xfrm>
        </p:spPr>
        <p:txBody>
          <a:bodyPr/>
          <a:lstStyle/>
          <a:p>
            <a:r>
              <a:rPr lang="en-US" altLang="ko-KR" sz="4000">
                <a:ea typeface="굴림" pitchFamily="50" charset="-127"/>
              </a:rPr>
              <a:t>Retrieval of a Buffer: 4th Scenario</a:t>
            </a:r>
            <a:endParaRPr lang="en-US" sz="4000">
              <a:ea typeface="굴림" pitchFamily="50" charset="-127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219200"/>
            <a:ext cx="8458200" cy="60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The kernel cannot find the buffer on the hash queue, and the free list is empty</a:t>
            </a:r>
          </a:p>
        </p:txBody>
      </p:sp>
      <p:grpSp>
        <p:nvGrpSpPr>
          <p:cNvPr id="66583" name="Group 23"/>
          <p:cNvGrpSpPr>
            <a:grpSpLocks/>
          </p:cNvGrpSpPr>
          <p:nvPr/>
        </p:nvGrpSpPr>
        <p:grpSpPr bwMode="auto">
          <a:xfrm>
            <a:off x="1428750" y="1809750"/>
            <a:ext cx="5581650" cy="4000500"/>
            <a:chOff x="768" y="1104"/>
            <a:chExt cx="2160" cy="2448"/>
          </a:xfrm>
        </p:grpSpPr>
        <p:sp>
          <p:nvSpPr>
            <p:cNvPr id="66584" name="Rectangle 24"/>
            <p:cNvSpPr>
              <a:spLocks noChangeArrowheads="1"/>
            </p:cNvSpPr>
            <p:nvPr/>
          </p:nvSpPr>
          <p:spPr bwMode="auto">
            <a:xfrm>
              <a:off x="921" y="1369"/>
              <a:ext cx="610" cy="17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6585" name="Line 25"/>
            <p:cNvSpPr>
              <a:spLocks noChangeShapeType="1"/>
            </p:cNvSpPr>
            <p:nvPr/>
          </p:nvSpPr>
          <p:spPr bwMode="auto">
            <a:xfrm>
              <a:off x="921" y="2229"/>
              <a:ext cx="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6586" name="Line 26"/>
            <p:cNvSpPr>
              <a:spLocks noChangeShapeType="1"/>
            </p:cNvSpPr>
            <p:nvPr/>
          </p:nvSpPr>
          <p:spPr bwMode="auto">
            <a:xfrm>
              <a:off x="921" y="1828"/>
              <a:ext cx="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6587" name="Line 27"/>
            <p:cNvSpPr>
              <a:spLocks noChangeShapeType="1"/>
            </p:cNvSpPr>
            <p:nvPr/>
          </p:nvSpPr>
          <p:spPr bwMode="auto">
            <a:xfrm>
              <a:off x="921" y="2688"/>
              <a:ext cx="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6588" name="Text Box 28"/>
            <p:cNvSpPr txBox="1">
              <a:spLocks noChangeArrowheads="1"/>
            </p:cNvSpPr>
            <p:nvPr/>
          </p:nvSpPr>
          <p:spPr bwMode="auto">
            <a:xfrm>
              <a:off x="1793" y="1438"/>
              <a:ext cx="256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200">
                  <a:ea typeface="굴림" pitchFamily="50" charset="-127"/>
                </a:rPr>
                <a:t> 28</a:t>
              </a:r>
              <a:endParaRPr kumimoji="1" lang="en-US" altLang="ko-KR" sz="1600">
                <a:ea typeface="굴림" pitchFamily="50" charset="-127"/>
              </a:endParaRPr>
            </a:p>
          </p:txBody>
        </p:sp>
        <p:sp>
          <p:nvSpPr>
            <p:cNvPr id="66589" name="Line 29"/>
            <p:cNvSpPr>
              <a:spLocks noChangeShapeType="1"/>
            </p:cNvSpPr>
            <p:nvPr/>
          </p:nvSpPr>
          <p:spPr bwMode="auto">
            <a:xfrm>
              <a:off x="768" y="1634"/>
              <a:ext cx="1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6590" name="Line 30"/>
            <p:cNvSpPr>
              <a:spLocks noChangeShapeType="1"/>
            </p:cNvSpPr>
            <p:nvPr/>
          </p:nvSpPr>
          <p:spPr bwMode="auto">
            <a:xfrm>
              <a:off x="768" y="2031"/>
              <a:ext cx="1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6591" name="Line 31"/>
            <p:cNvSpPr>
              <a:spLocks noChangeShapeType="1"/>
            </p:cNvSpPr>
            <p:nvPr/>
          </p:nvSpPr>
          <p:spPr bwMode="auto">
            <a:xfrm>
              <a:off x="768" y="2495"/>
              <a:ext cx="1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6592" name="Text Box 32"/>
            <p:cNvSpPr txBox="1">
              <a:spLocks noChangeArrowheads="1"/>
            </p:cNvSpPr>
            <p:nvPr/>
          </p:nvSpPr>
          <p:spPr bwMode="auto">
            <a:xfrm>
              <a:off x="914" y="1493"/>
              <a:ext cx="398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latinLnBrk="1"/>
              <a:r>
                <a:rPr kumimoji="1" lang="en-US" altLang="ko-KR" sz="1200">
                  <a:ea typeface="굴림" pitchFamily="50" charset="-127"/>
                </a:rPr>
                <a:t>blkno0 mod 4</a:t>
              </a:r>
            </a:p>
          </p:txBody>
        </p:sp>
        <p:sp>
          <p:nvSpPr>
            <p:cNvPr id="66593" name="Text Box 33"/>
            <p:cNvSpPr txBox="1">
              <a:spLocks noChangeArrowheads="1"/>
            </p:cNvSpPr>
            <p:nvPr/>
          </p:nvSpPr>
          <p:spPr bwMode="auto">
            <a:xfrm>
              <a:off x="914" y="1939"/>
              <a:ext cx="398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latinLnBrk="1"/>
              <a:r>
                <a:rPr kumimoji="1" lang="en-US" altLang="ko-KR" sz="1200">
                  <a:ea typeface="굴림" pitchFamily="50" charset="-127"/>
                </a:rPr>
                <a:t>blkno1 mod 4</a:t>
              </a:r>
            </a:p>
          </p:txBody>
        </p:sp>
        <p:sp>
          <p:nvSpPr>
            <p:cNvPr id="66594" name="Text Box 34"/>
            <p:cNvSpPr txBox="1">
              <a:spLocks noChangeArrowheads="1"/>
            </p:cNvSpPr>
            <p:nvPr/>
          </p:nvSpPr>
          <p:spPr bwMode="auto">
            <a:xfrm>
              <a:off x="914" y="2328"/>
              <a:ext cx="745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/>
              <a:r>
                <a:rPr kumimoji="1" lang="en-US" altLang="ko-KR" sz="1200">
                  <a:ea typeface="굴림" pitchFamily="50" charset="-127"/>
                </a:rPr>
                <a:t>blkno2 mod 4</a:t>
              </a:r>
              <a:endParaRPr kumimoji="1" lang="en-US" altLang="ko-KR" sz="1600">
                <a:ea typeface="굴림" pitchFamily="50" charset="-127"/>
              </a:endParaRPr>
            </a:p>
          </p:txBody>
        </p:sp>
        <p:sp>
          <p:nvSpPr>
            <p:cNvPr id="66595" name="Text Box 35"/>
            <p:cNvSpPr txBox="1">
              <a:spLocks noChangeArrowheads="1"/>
            </p:cNvSpPr>
            <p:nvPr/>
          </p:nvSpPr>
          <p:spPr bwMode="auto">
            <a:xfrm>
              <a:off x="914" y="2773"/>
              <a:ext cx="745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/>
              <a:r>
                <a:rPr kumimoji="1" lang="en-US" altLang="ko-KR" sz="1200">
                  <a:ea typeface="굴림" pitchFamily="50" charset="-127"/>
                </a:rPr>
                <a:t>blkno3 mod 4</a:t>
              </a:r>
            </a:p>
          </p:txBody>
        </p:sp>
        <p:sp>
          <p:nvSpPr>
            <p:cNvPr id="66596" name="Text Box 36"/>
            <p:cNvSpPr txBox="1">
              <a:spLocks noChangeArrowheads="1"/>
            </p:cNvSpPr>
            <p:nvPr/>
          </p:nvSpPr>
          <p:spPr bwMode="auto">
            <a:xfrm>
              <a:off x="951" y="1104"/>
              <a:ext cx="883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/>
              <a:r>
                <a:rPr kumimoji="1" lang="en-US" altLang="ko-KR" sz="1200">
                  <a:ea typeface="굴림" pitchFamily="50" charset="-127"/>
                </a:rPr>
                <a:t>Hash queue headers</a:t>
              </a:r>
            </a:p>
          </p:txBody>
        </p:sp>
        <p:sp>
          <p:nvSpPr>
            <p:cNvPr id="66597" name="Rectangle 37"/>
            <p:cNvSpPr>
              <a:spLocks noChangeArrowheads="1"/>
            </p:cNvSpPr>
            <p:nvPr/>
          </p:nvSpPr>
          <p:spPr bwMode="auto">
            <a:xfrm>
              <a:off x="921" y="3223"/>
              <a:ext cx="610" cy="3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8" name="Text Box 38"/>
            <p:cNvSpPr txBox="1">
              <a:spLocks noChangeArrowheads="1"/>
            </p:cNvSpPr>
            <p:nvPr/>
          </p:nvSpPr>
          <p:spPr bwMode="auto">
            <a:xfrm>
              <a:off x="914" y="3274"/>
              <a:ext cx="408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latinLnBrk="1"/>
              <a:r>
                <a:rPr kumimoji="1" lang="en-US" altLang="ko-KR" sz="1200">
                  <a:ea typeface="굴림" pitchFamily="50" charset="-127"/>
                </a:rPr>
                <a:t>freelist header</a:t>
              </a:r>
            </a:p>
          </p:txBody>
        </p:sp>
        <p:sp>
          <p:nvSpPr>
            <p:cNvPr id="66599" name="Text Box 39"/>
            <p:cNvSpPr txBox="1">
              <a:spLocks noChangeArrowheads="1"/>
            </p:cNvSpPr>
            <p:nvPr/>
          </p:nvSpPr>
          <p:spPr bwMode="auto">
            <a:xfrm>
              <a:off x="2232" y="1438"/>
              <a:ext cx="257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200">
                  <a:ea typeface="굴림" pitchFamily="50" charset="-127"/>
                </a:rPr>
                <a:t>  4</a:t>
              </a:r>
              <a:endParaRPr kumimoji="1" lang="en-US" altLang="ko-KR" sz="1600">
                <a:ea typeface="굴림" pitchFamily="50" charset="-127"/>
              </a:endParaRPr>
            </a:p>
          </p:txBody>
        </p:sp>
        <p:sp>
          <p:nvSpPr>
            <p:cNvPr id="66600" name="Text Box 40"/>
            <p:cNvSpPr txBox="1">
              <a:spLocks noChangeArrowheads="1"/>
            </p:cNvSpPr>
            <p:nvPr/>
          </p:nvSpPr>
          <p:spPr bwMode="auto">
            <a:xfrm>
              <a:off x="2672" y="1438"/>
              <a:ext cx="256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200">
                  <a:ea typeface="굴림" pitchFamily="50" charset="-127"/>
                </a:rPr>
                <a:t> 64</a:t>
              </a:r>
              <a:endParaRPr kumimoji="1" lang="en-US" altLang="ko-KR" sz="1600">
                <a:ea typeface="굴림" pitchFamily="50" charset="-127"/>
              </a:endParaRPr>
            </a:p>
          </p:txBody>
        </p:sp>
        <p:sp>
          <p:nvSpPr>
            <p:cNvPr id="66601" name="Text Box 41"/>
            <p:cNvSpPr txBox="1">
              <a:spLocks noChangeArrowheads="1"/>
            </p:cNvSpPr>
            <p:nvPr/>
          </p:nvSpPr>
          <p:spPr bwMode="auto">
            <a:xfrm>
              <a:off x="2232" y="1883"/>
              <a:ext cx="257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200">
                  <a:ea typeface="굴림" pitchFamily="50" charset="-127"/>
                </a:rPr>
                <a:t> 5</a:t>
              </a:r>
              <a:endParaRPr kumimoji="1" lang="en-US" altLang="ko-KR" sz="1600">
                <a:ea typeface="굴림" pitchFamily="50" charset="-127"/>
              </a:endParaRPr>
            </a:p>
          </p:txBody>
        </p:sp>
        <p:sp>
          <p:nvSpPr>
            <p:cNvPr id="66602" name="Text Box 42"/>
            <p:cNvSpPr txBox="1">
              <a:spLocks noChangeArrowheads="1"/>
            </p:cNvSpPr>
            <p:nvPr/>
          </p:nvSpPr>
          <p:spPr bwMode="auto">
            <a:xfrm>
              <a:off x="2672" y="1883"/>
              <a:ext cx="256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200">
                  <a:ea typeface="굴림" pitchFamily="50" charset="-127"/>
                </a:rPr>
                <a:t> 97</a:t>
              </a:r>
              <a:endParaRPr kumimoji="1" lang="en-US" altLang="ko-KR" sz="1600">
                <a:ea typeface="굴림" pitchFamily="50" charset="-127"/>
              </a:endParaRPr>
            </a:p>
          </p:txBody>
        </p:sp>
        <p:sp>
          <p:nvSpPr>
            <p:cNvPr id="66603" name="Text Box 43"/>
            <p:cNvSpPr txBox="1">
              <a:spLocks noChangeArrowheads="1"/>
            </p:cNvSpPr>
            <p:nvPr/>
          </p:nvSpPr>
          <p:spPr bwMode="auto">
            <a:xfrm>
              <a:off x="1793" y="1883"/>
              <a:ext cx="256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200">
                  <a:ea typeface="굴림" pitchFamily="50" charset="-127"/>
                </a:rPr>
                <a:t> 17</a:t>
              </a:r>
              <a:endParaRPr kumimoji="1" lang="en-US" altLang="ko-KR" sz="1600">
                <a:ea typeface="굴림" pitchFamily="50" charset="-127"/>
              </a:endParaRPr>
            </a:p>
          </p:txBody>
        </p:sp>
        <p:sp>
          <p:nvSpPr>
            <p:cNvPr id="66604" name="Text Box 44"/>
            <p:cNvSpPr txBox="1">
              <a:spLocks noChangeArrowheads="1"/>
            </p:cNvSpPr>
            <p:nvPr/>
          </p:nvSpPr>
          <p:spPr bwMode="auto">
            <a:xfrm>
              <a:off x="2672" y="2328"/>
              <a:ext cx="256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200">
                  <a:ea typeface="굴림" pitchFamily="50" charset="-127"/>
                </a:rPr>
                <a:t> 10</a:t>
              </a:r>
              <a:endParaRPr kumimoji="1" lang="en-US" altLang="ko-KR" sz="1600">
                <a:ea typeface="굴림" pitchFamily="50" charset="-127"/>
              </a:endParaRPr>
            </a:p>
          </p:txBody>
        </p:sp>
        <p:sp>
          <p:nvSpPr>
            <p:cNvPr id="66605" name="Text Box 45"/>
            <p:cNvSpPr txBox="1">
              <a:spLocks noChangeArrowheads="1"/>
            </p:cNvSpPr>
            <p:nvPr/>
          </p:nvSpPr>
          <p:spPr bwMode="auto">
            <a:xfrm>
              <a:off x="2232" y="2328"/>
              <a:ext cx="257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200">
                  <a:ea typeface="굴림" pitchFamily="50" charset="-127"/>
                </a:rPr>
                <a:t> 50</a:t>
              </a:r>
              <a:endParaRPr kumimoji="1" lang="en-US" altLang="ko-KR" sz="1600">
                <a:ea typeface="굴림" pitchFamily="50" charset="-127"/>
              </a:endParaRPr>
            </a:p>
          </p:txBody>
        </p:sp>
        <p:sp>
          <p:nvSpPr>
            <p:cNvPr id="66606" name="Text Box 46"/>
            <p:cNvSpPr txBox="1">
              <a:spLocks noChangeArrowheads="1"/>
            </p:cNvSpPr>
            <p:nvPr/>
          </p:nvSpPr>
          <p:spPr bwMode="auto">
            <a:xfrm>
              <a:off x="1793" y="2328"/>
              <a:ext cx="256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200">
                  <a:ea typeface="굴림" pitchFamily="50" charset="-127"/>
                </a:rPr>
                <a:t> 98</a:t>
              </a:r>
              <a:endParaRPr kumimoji="1" lang="en-US" altLang="ko-KR" sz="1600">
                <a:ea typeface="굴림" pitchFamily="50" charset="-127"/>
              </a:endParaRPr>
            </a:p>
          </p:txBody>
        </p:sp>
        <p:sp>
          <p:nvSpPr>
            <p:cNvPr id="66607" name="Text Box 47"/>
            <p:cNvSpPr txBox="1">
              <a:spLocks noChangeArrowheads="1"/>
            </p:cNvSpPr>
            <p:nvPr/>
          </p:nvSpPr>
          <p:spPr bwMode="auto">
            <a:xfrm>
              <a:off x="2672" y="2773"/>
              <a:ext cx="256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200">
                  <a:ea typeface="굴림" pitchFamily="50" charset="-127"/>
                </a:rPr>
                <a:t> 99</a:t>
              </a:r>
              <a:endParaRPr kumimoji="1" lang="en-US" altLang="ko-KR" sz="1600">
                <a:ea typeface="굴림" pitchFamily="50" charset="-127"/>
              </a:endParaRPr>
            </a:p>
          </p:txBody>
        </p:sp>
        <p:sp>
          <p:nvSpPr>
            <p:cNvPr id="66608" name="Text Box 48"/>
            <p:cNvSpPr txBox="1">
              <a:spLocks noChangeArrowheads="1"/>
            </p:cNvSpPr>
            <p:nvPr/>
          </p:nvSpPr>
          <p:spPr bwMode="auto">
            <a:xfrm>
              <a:off x="2232" y="2773"/>
              <a:ext cx="257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200">
                  <a:ea typeface="굴림" pitchFamily="50" charset="-127"/>
                </a:rPr>
                <a:t> 35</a:t>
              </a:r>
              <a:endParaRPr kumimoji="1" lang="en-US" altLang="ko-KR" sz="1600">
                <a:ea typeface="굴림" pitchFamily="50" charset="-127"/>
              </a:endParaRPr>
            </a:p>
          </p:txBody>
        </p:sp>
        <p:sp>
          <p:nvSpPr>
            <p:cNvPr id="66609" name="Text Box 49"/>
            <p:cNvSpPr txBox="1">
              <a:spLocks noChangeArrowheads="1"/>
            </p:cNvSpPr>
            <p:nvPr/>
          </p:nvSpPr>
          <p:spPr bwMode="auto">
            <a:xfrm>
              <a:off x="1793" y="2773"/>
              <a:ext cx="256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200">
                  <a:ea typeface="굴림" pitchFamily="50" charset="-127"/>
                </a:rPr>
                <a:t>  3</a:t>
              </a:r>
              <a:endParaRPr kumimoji="1" lang="en-US" altLang="ko-KR" sz="1600">
                <a:ea typeface="굴림" pitchFamily="50" charset="-127"/>
              </a:endParaRPr>
            </a:p>
          </p:txBody>
        </p:sp>
        <p:sp>
          <p:nvSpPr>
            <p:cNvPr id="66610" name="Line 50"/>
            <p:cNvSpPr>
              <a:spLocks noChangeShapeType="1"/>
            </p:cNvSpPr>
            <p:nvPr/>
          </p:nvSpPr>
          <p:spPr bwMode="auto">
            <a:xfrm>
              <a:off x="1549" y="1549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6611" name="Line 51"/>
            <p:cNvSpPr>
              <a:spLocks noChangeShapeType="1"/>
            </p:cNvSpPr>
            <p:nvPr/>
          </p:nvSpPr>
          <p:spPr bwMode="auto">
            <a:xfrm>
              <a:off x="1549" y="1994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6612" name="Line 52"/>
            <p:cNvSpPr>
              <a:spLocks noChangeShapeType="1"/>
            </p:cNvSpPr>
            <p:nvPr/>
          </p:nvSpPr>
          <p:spPr bwMode="auto">
            <a:xfrm>
              <a:off x="1549" y="2439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6613" name="Line 53"/>
            <p:cNvSpPr>
              <a:spLocks noChangeShapeType="1"/>
            </p:cNvSpPr>
            <p:nvPr/>
          </p:nvSpPr>
          <p:spPr bwMode="auto">
            <a:xfrm>
              <a:off x="1549" y="2884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6614" name="Line 54"/>
            <p:cNvSpPr>
              <a:spLocks noChangeShapeType="1"/>
            </p:cNvSpPr>
            <p:nvPr/>
          </p:nvSpPr>
          <p:spPr bwMode="auto">
            <a:xfrm>
              <a:off x="768" y="2884"/>
              <a:ext cx="1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6615" name="Line 55"/>
            <p:cNvSpPr>
              <a:spLocks noChangeShapeType="1"/>
            </p:cNvSpPr>
            <p:nvPr/>
          </p:nvSpPr>
          <p:spPr bwMode="auto">
            <a:xfrm flipV="1">
              <a:off x="1536" y="3264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6616" name="Line 56"/>
            <p:cNvSpPr>
              <a:spLocks noChangeShapeType="1"/>
            </p:cNvSpPr>
            <p:nvPr/>
          </p:nvSpPr>
          <p:spPr bwMode="auto">
            <a:xfrm>
              <a:off x="1776" y="32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6617" name="Line 57"/>
            <p:cNvSpPr>
              <a:spLocks noChangeShapeType="1"/>
            </p:cNvSpPr>
            <p:nvPr/>
          </p:nvSpPr>
          <p:spPr bwMode="auto">
            <a:xfrm flipH="1" flipV="1">
              <a:off x="1536" y="3408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6618" name="Text Box 58"/>
          <p:cNvSpPr txBox="1">
            <a:spLocks noChangeArrowheads="1"/>
          </p:cNvSpPr>
          <p:nvPr/>
        </p:nvSpPr>
        <p:spPr bwMode="auto">
          <a:xfrm>
            <a:off x="1965325" y="6156325"/>
            <a:ext cx="4727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A50021"/>
                </a:solidFill>
              </a:rPr>
              <a:t>Search for block 18, free list empty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545" y="997527"/>
            <a:ext cx="7772400" cy="4114800"/>
          </a:xfrm>
        </p:spPr>
        <p:txBody>
          <a:bodyPr/>
          <a:lstStyle/>
          <a:p>
            <a:pPr algn="just"/>
            <a:r>
              <a:rPr lang="en-US" dirty="0" smtClean="0"/>
              <a:t>Process goes to sleep till some other process executes </a:t>
            </a:r>
            <a:r>
              <a:rPr lang="en-US" dirty="0" err="1" smtClean="0"/>
              <a:t>brelse</a:t>
            </a:r>
            <a:endParaRPr lang="en-US" dirty="0" smtClean="0"/>
          </a:p>
          <a:p>
            <a:pPr algn="just"/>
            <a:r>
              <a:rPr lang="en-US" dirty="0" smtClean="0"/>
              <a:t>When the process is scheduled it must search the hash queue again because some other process might have taken the block already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171C-5CA0-4C9D-AFDD-B881DC83B64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245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549E-1925-4518-84DC-2B7F556C1158}" type="slidenum">
              <a:rPr lang="en-US"/>
              <a:pPr/>
              <a:t>22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>
                <a:ea typeface="굴림" pitchFamily="50" charset="-127"/>
              </a:rPr>
              <a:t>Retrieval of a Buffer: 5th Scenario</a:t>
            </a:r>
            <a:endParaRPr lang="en-US" sz="4000">
              <a:ea typeface="굴림" pitchFamily="50" charset="-127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95400"/>
            <a:ext cx="8401050" cy="60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>
                <a:ea typeface="굴림" pitchFamily="50" charset="-127"/>
              </a:rPr>
              <a:t>Kernel finds the buffer on hash queue, but  it is currently busy</a:t>
            </a:r>
            <a:endParaRPr lang="en-US" sz="2400"/>
          </a:p>
        </p:txBody>
      </p:sp>
      <p:grpSp>
        <p:nvGrpSpPr>
          <p:cNvPr id="67616" name="Group 32"/>
          <p:cNvGrpSpPr>
            <a:grpSpLocks/>
          </p:cNvGrpSpPr>
          <p:nvPr/>
        </p:nvGrpSpPr>
        <p:grpSpPr bwMode="auto">
          <a:xfrm>
            <a:off x="1181100" y="2114550"/>
            <a:ext cx="6705600" cy="3970338"/>
            <a:chOff x="840" y="1147"/>
            <a:chExt cx="4224" cy="2501"/>
          </a:xfrm>
        </p:grpSpPr>
        <p:sp>
          <p:nvSpPr>
            <p:cNvPr id="67617" name="Rectangle 33"/>
            <p:cNvSpPr>
              <a:spLocks noChangeArrowheads="1"/>
            </p:cNvSpPr>
            <p:nvPr/>
          </p:nvSpPr>
          <p:spPr bwMode="auto">
            <a:xfrm>
              <a:off x="1104" y="1418"/>
              <a:ext cx="1056" cy="17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18" name="Line 34"/>
            <p:cNvSpPr>
              <a:spLocks noChangeShapeType="1"/>
            </p:cNvSpPr>
            <p:nvPr/>
          </p:nvSpPr>
          <p:spPr bwMode="auto">
            <a:xfrm>
              <a:off x="1104" y="2297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19" name="Line 35"/>
            <p:cNvSpPr>
              <a:spLocks noChangeShapeType="1"/>
            </p:cNvSpPr>
            <p:nvPr/>
          </p:nvSpPr>
          <p:spPr bwMode="auto">
            <a:xfrm>
              <a:off x="1104" y="1887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20" name="Line 36"/>
            <p:cNvSpPr>
              <a:spLocks noChangeShapeType="1"/>
            </p:cNvSpPr>
            <p:nvPr/>
          </p:nvSpPr>
          <p:spPr bwMode="auto">
            <a:xfrm>
              <a:off x="1104" y="276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21" name="Text Box 37"/>
            <p:cNvSpPr txBox="1">
              <a:spLocks noChangeArrowheads="1"/>
            </p:cNvSpPr>
            <p:nvPr/>
          </p:nvSpPr>
          <p:spPr bwMode="auto">
            <a:xfrm>
              <a:off x="3586" y="1418"/>
              <a:ext cx="3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 4</a:t>
              </a:r>
            </a:p>
          </p:txBody>
        </p:sp>
        <p:sp>
          <p:nvSpPr>
            <p:cNvPr id="67622" name="Text Box 38"/>
            <p:cNvSpPr txBox="1">
              <a:spLocks noChangeArrowheads="1"/>
            </p:cNvSpPr>
            <p:nvPr/>
          </p:nvSpPr>
          <p:spPr bwMode="auto">
            <a:xfrm>
              <a:off x="3586" y="1891"/>
              <a:ext cx="3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 5</a:t>
              </a:r>
            </a:p>
          </p:txBody>
        </p:sp>
        <p:sp>
          <p:nvSpPr>
            <p:cNvPr id="67623" name="Text Box 39"/>
            <p:cNvSpPr txBox="1">
              <a:spLocks noChangeArrowheads="1"/>
            </p:cNvSpPr>
            <p:nvPr/>
          </p:nvSpPr>
          <p:spPr bwMode="auto">
            <a:xfrm>
              <a:off x="2846" y="1891"/>
              <a:ext cx="3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17</a:t>
              </a:r>
            </a:p>
          </p:txBody>
        </p:sp>
        <p:sp>
          <p:nvSpPr>
            <p:cNvPr id="67624" name="Text Box 40"/>
            <p:cNvSpPr txBox="1">
              <a:spLocks noChangeArrowheads="1"/>
            </p:cNvSpPr>
            <p:nvPr/>
          </p:nvSpPr>
          <p:spPr bwMode="auto">
            <a:xfrm>
              <a:off x="4325" y="2365"/>
              <a:ext cx="3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10</a:t>
              </a:r>
            </a:p>
          </p:txBody>
        </p:sp>
        <p:sp>
          <p:nvSpPr>
            <p:cNvPr id="67625" name="Text Box 41"/>
            <p:cNvSpPr txBox="1">
              <a:spLocks noChangeArrowheads="1"/>
            </p:cNvSpPr>
            <p:nvPr/>
          </p:nvSpPr>
          <p:spPr bwMode="auto">
            <a:xfrm>
              <a:off x="3586" y="2365"/>
              <a:ext cx="3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50</a:t>
              </a:r>
            </a:p>
          </p:txBody>
        </p:sp>
        <p:sp>
          <p:nvSpPr>
            <p:cNvPr id="67626" name="Text Box 42"/>
            <p:cNvSpPr txBox="1">
              <a:spLocks noChangeArrowheads="1"/>
            </p:cNvSpPr>
            <p:nvPr/>
          </p:nvSpPr>
          <p:spPr bwMode="auto">
            <a:xfrm>
              <a:off x="2846" y="2365"/>
              <a:ext cx="3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98</a:t>
              </a:r>
            </a:p>
          </p:txBody>
        </p:sp>
        <p:sp>
          <p:nvSpPr>
            <p:cNvPr id="67627" name="Text Box 43"/>
            <p:cNvSpPr txBox="1">
              <a:spLocks noChangeArrowheads="1"/>
            </p:cNvSpPr>
            <p:nvPr/>
          </p:nvSpPr>
          <p:spPr bwMode="auto">
            <a:xfrm>
              <a:off x="4325" y="2838"/>
              <a:ext cx="3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99</a:t>
              </a:r>
            </a:p>
          </p:txBody>
        </p:sp>
        <p:sp>
          <p:nvSpPr>
            <p:cNvPr id="67628" name="Text Box 44"/>
            <p:cNvSpPr txBox="1">
              <a:spLocks noChangeArrowheads="1"/>
            </p:cNvSpPr>
            <p:nvPr/>
          </p:nvSpPr>
          <p:spPr bwMode="auto">
            <a:xfrm>
              <a:off x="3586" y="2838"/>
              <a:ext cx="3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35</a:t>
              </a:r>
            </a:p>
          </p:txBody>
        </p:sp>
        <p:sp>
          <p:nvSpPr>
            <p:cNvPr id="67629" name="Text Box 45"/>
            <p:cNvSpPr txBox="1">
              <a:spLocks noChangeArrowheads="1"/>
            </p:cNvSpPr>
            <p:nvPr/>
          </p:nvSpPr>
          <p:spPr bwMode="auto">
            <a:xfrm>
              <a:off x="2846" y="2838"/>
              <a:ext cx="3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 3</a:t>
              </a:r>
            </a:p>
          </p:txBody>
        </p:sp>
        <p:sp>
          <p:nvSpPr>
            <p:cNvPr id="67630" name="Text Box 46"/>
            <p:cNvSpPr txBox="1">
              <a:spLocks noChangeArrowheads="1"/>
            </p:cNvSpPr>
            <p:nvPr/>
          </p:nvSpPr>
          <p:spPr bwMode="auto">
            <a:xfrm>
              <a:off x="2846" y="1418"/>
              <a:ext cx="3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28</a:t>
              </a:r>
            </a:p>
          </p:txBody>
        </p:sp>
        <p:sp>
          <p:nvSpPr>
            <p:cNvPr id="67631" name="Text Box 47"/>
            <p:cNvSpPr txBox="1">
              <a:spLocks noChangeArrowheads="1"/>
            </p:cNvSpPr>
            <p:nvPr/>
          </p:nvSpPr>
          <p:spPr bwMode="auto">
            <a:xfrm>
              <a:off x="4325" y="1418"/>
              <a:ext cx="3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 64</a:t>
              </a:r>
            </a:p>
          </p:txBody>
        </p:sp>
        <p:sp>
          <p:nvSpPr>
            <p:cNvPr id="67632" name="Text Box 48"/>
            <p:cNvSpPr txBox="1">
              <a:spLocks noChangeArrowheads="1"/>
            </p:cNvSpPr>
            <p:nvPr/>
          </p:nvSpPr>
          <p:spPr bwMode="auto">
            <a:xfrm>
              <a:off x="4325" y="1891"/>
              <a:ext cx="31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ea typeface="굴림" pitchFamily="50" charset="-127"/>
                </a:rPr>
                <a:t>97</a:t>
              </a:r>
            </a:p>
          </p:txBody>
        </p:sp>
        <p:sp>
          <p:nvSpPr>
            <p:cNvPr id="67633" name="Line 49"/>
            <p:cNvSpPr>
              <a:spLocks noChangeShapeType="1"/>
            </p:cNvSpPr>
            <p:nvPr/>
          </p:nvSpPr>
          <p:spPr bwMode="auto">
            <a:xfrm>
              <a:off x="840" y="1688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34" name="Line 50"/>
            <p:cNvSpPr>
              <a:spLocks noChangeShapeType="1"/>
            </p:cNvSpPr>
            <p:nvPr/>
          </p:nvSpPr>
          <p:spPr bwMode="auto">
            <a:xfrm>
              <a:off x="840" y="2094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35" name="Line 51"/>
            <p:cNvSpPr>
              <a:spLocks noChangeShapeType="1"/>
            </p:cNvSpPr>
            <p:nvPr/>
          </p:nvSpPr>
          <p:spPr bwMode="auto">
            <a:xfrm>
              <a:off x="840" y="2568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36" name="Line 52"/>
            <p:cNvSpPr>
              <a:spLocks noChangeShapeType="1"/>
            </p:cNvSpPr>
            <p:nvPr/>
          </p:nvSpPr>
          <p:spPr bwMode="auto">
            <a:xfrm>
              <a:off x="840" y="2973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37" name="Line 53"/>
            <p:cNvSpPr>
              <a:spLocks noChangeShapeType="1"/>
            </p:cNvSpPr>
            <p:nvPr/>
          </p:nvSpPr>
          <p:spPr bwMode="auto">
            <a:xfrm flipV="1">
              <a:off x="2160" y="1553"/>
              <a:ext cx="686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38" name="Line 54"/>
            <p:cNvSpPr>
              <a:spLocks noChangeShapeType="1"/>
            </p:cNvSpPr>
            <p:nvPr/>
          </p:nvSpPr>
          <p:spPr bwMode="auto">
            <a:xfrm flipV="1">
              <a:off x="2160" y="2026"/>
              <a:ext cx="686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39" name="Line 55"/>
            <p:cNvSpPr>
              <a:spLocks noChangeShapeType="1"/>
            </p:cNvSpPr>
            <p:nvPr/>
          </p:nvSpPr>
          <p:spPr bwMode="auto">
            <a:xfrm flipV="1">
              <a:off x="2160" y="2500"/>
              <a:ext cx="686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40" name="Line 56"/>
            <p:cNvSpPr>
              <a:spLocks noChangeShapeType="1"/>
            </p:cNvSpPr>
            <p:nvPr/>
          </p:nvSpPr>
          <p:spPr bwMode="auto">
            <a:xfrm>
              <a:off x="2160" y="2973"/>
              <a:ext cx="6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41" name="Line 57"/>
            <p:cNvSpPr>
              <a:spLocks noChangeShapeType="1"/>
            </p:cNvSpPr>
            <p:nvPr/>
          </p:nvSpPr>
          <p:spPr bwMode="auto">
            <a:xfrm>
              <a:off x="4642" y="1553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42" name="Line 58"/>
            <p:cNvSpPr>
              <a:spLocks noChangeShapeType="1"/>
            </p:cNvSpPr>
            <p:nvPr/>
          </p:nvSpPr>
          <p:spPr bwMode="auto">
            <a:xfrm>
              <a:off x="4642" y="2026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43" name="Line 59"/>
            <p:cNvSpPr>
              <a:spLocks noChangeShapeType="1"/>
            </p:cNvSpPr>
            <p:nvPr/>
          </p:nvSpPr>
          <p:spPr bwMode="auto">
            <a:xfrm>
              <a:off x="4642" y="2500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44" name="Line 60"/>
            <p:cNvSpPr>
              <a:spLocks noChangeShapeType="1"/>
            </p:cNvSpPr>
            <p:nvPr/>
          </p:nvSpPr>
          <p:spPr bwMode="auto">
            <a:xfrm>
              <a:off x="4642" y="2973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45" name="Text Box 61"/>
            <p:cNvSpPr txBox="1">
              <a:spLocks noChangeArrowheads="1"/>
            </p:cNvSpPr>
            <p:nvPr/>
          </p:nvSpPr>
          <p:spPr bwMode="auto">
            <a:xfrm>
              <a:off x="1157" y="1553"/>
              <a:ext cx="8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latinLnBrk="1"/>
              <a:r>
                <a:rPr kumimoji="1" lang="en-US" altLang="ko-KR" sz="1600">
                  <a:ea typeface="굴림" pitchFamily="50" charset="-127"/>
                </a:rPr>
                <a:t>blkno0 mod 4</a:t>
              </a:r>
            </a:p>
          </p:txBody>
        </p:sp>
        <p:sp>
          <p:nvSpPr>
            <p:cNvPr id="67646" name="Text Box 62"/>
            <p:cNvSpPr txBox="1">
              <a:spLocks noChangeArrowheads="1"/>
            </p:cNvSpPr>
            <p:nvPr/>
          </p:nvSpPr>
          <p:spPr bwMode="auto">
            <a:xfrm>
              <a:off x="1157" y="1959"/>
              <a:ext cx="8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latinLnBrk="1"/>
              <a:r>
                <a:rPr kumimoji="1" lang="en-US" altLang="ko-KR" sz="1600">
                  <a:ea typeface="굴림" pitchFamily="50" charset="-127"/>
                </a:rPr>
                <a:t>blkno1 mod 4</a:t>
              </a:r>
            </a:p>
          </p:txBody>
        </p:sp>
        <p:sp>
          <p:nvSpPr>
            <p:cNvPr id="67647" name="Text Box 63"/>
            <p:cNvSpPr txBox="1">
              <a:spLocks noChangeArrowheads="1"/>
            </p:cNvSpPr>
            <p:nvPr/>
          </p:nvSpPr>
          <p:spPr bwMode="auto">
            <a:xfrm>
              <a:off x="1157" y="2432"/>
              <a:ext cx="9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/>
              <a:r>
                <a:rPr kumimoji="1" lang="en-US" altLang="ko-KR" sz="1600">
                  <a:ea typeface="굴림" pitchFamily="50" charset="-127"/>
                </a:rPr>
                <a:t>blkno2 mod 4</a:t>
              </a:r>
            </a:p>
          </p:txBody>
        </p:sp>
        <p:sp>
          <p:nvSpPr>
            <p:cNvPr id="67648" name="Text Box 64"/>
            <p:cNvSpPr txBox="1">
              <a:spLocks noChangeArrowheads="1"/>
            </p:cNvSpPr>
            <p:nvPr/>
          </p:nvSpPr>
          <p:spPr bwMode="auto">
            <a:xfrm>
              <a:off x="1157" y="2838"/>
              <a:ext cx="9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1"/>
              <a:r>
                <a:rPr kumimoji="1" lang="en-US" altLang="ko-KR" sz="1600">
                  <a:ea typeface="굴림" pitchFamily="50" charset="-127"/>
                </a:rPr>
                <a:t>blkno3 mod 4</a:t>
              </a:r>
            </a:p>
          </p:txBody>
        </p:sp>
        <p:sp>
          <p:nvSpPr>
            <p:cNvPr id="67649" name="Text Box 65"/>
            <p:cNvSpPr txBox="1">
              <a:spLocks noChangeArrowheads="1"/>
            </p:cNvSpPr>
            <p:nvPr/>
          </p:nvSpPr>
          <p:spPr bwMode="auto">
            <a:xfrm>
              <a:off x="1157" y="1147"/>
              <a:ext cx="88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latinLnBrk="1"/>
              <a:r>
                <a:rPr kumimoji="1" lang="en-US" altLang="ko-KR" sz="1200">
                  <a:ea typeface="굴림" pitchFamily="50" charset="-127"/>
                </a:rPr>
                <a:t>Hash queue headers</a:t>
              </a:r>
            </a:p>
          </p:txBody>
        </p:sp>
        <p:sp>
          <p:nvSpPr>
            <p:cNvPr id="67650" name="Rectangle 66"/>
            <p:cNvSpPr>
              <a:spLocks noChangeArrowheads="1"/>
            </p:cNvSpPr>
            <p:nvPr/>
          </p:nvSpPr>
          <p:spPr bwMode="auto">
            <a:xfrm>
              <a:off x="1104" y="3312"/>
              <a:ext cx="105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51" name="Text Box 67"/>
            <p:cNvSpPr txBox="1">
              <a:spLocks noChangeArrowheads="1"/>
            </p:cNvSpPr>
            <p:nvPr/>
          </p:nvSpPr>
          <p:spPr bwMode="auto">
            <a:xfrm>
              <a:off x="1152" y="3360"/>
              <a:ext cx="8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latinLnBrk="1"/>
              <a:r>
                <a:rPr kumimoji="1" lang="en-US" altLang="ko-KR" sz="1600">
                  <a:ea typeface="굴림" pitchFamily="50" charset="-127"/>
                </a:rPr>
                <a:t>freelist header</a:t>
              </a:r>
            </a:p>
          </p:txBody>
        </p:sp>
        <p:sp>
          <p:nvSpPr>
            <p:cNvPr id="67652" name="Line 68"/>
            <p:cNvSpPr>
              <a:spLocks noChangeShapeType="1"/>
            </p:cNvSpPr>
            <p:nvPr/>
          </p:nvSpPr>
          <p:spPr bwMode="auto">
            <a:xfrm flipV="1">
              <a:off x="2160" y="345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53" name="Line 69"/>
            <p:cNvSpPr>
              <a:spLocks noChangeShapeType="1"/>
            </p:cNvSpPr>
            <p:nvPr/>
          </p:nvSpPr>
          <p:spPr bwMode="auto">
            <a:xfrm flipV="1">
              <a:off x="2592" y="292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54" name="Line 70"/>
            <p:cNvSpPr>
              <a:spLocks noChangeShapeType="1"/>
            </p:cNvSpPr>
            <p:nvPr/>
          </p:nvSpPr>
          <p:spPr bwMode="auto">
            <a:xfrm>
              <a:off x="2592" y="29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55" name="Line 71"/>
            <p:cNvSpPr>
              <a:spLocks noChangeShapeType="1"/>
            </p:cNvSpPr>
            <p:nvPr/>
          </p:nvSpPr>
          <p:spPr bwMode="auto">
            <a:xfrm>
              <a:off x="3168" y="29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56" name="Line 72"/>
            <p:cNvSpPr>
              <a:spLocks noChangeShapeType="1"/>
            </p:cNvSpPr>
            <p:nvPr/>
          </p:nvSpPr>
          <p:spPr bwMode="auto">
            <a:xfrm flipV="1">
              <a:off x="3456" y="2016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57" name="Line 73"/>
            <p:cNvSpPr>
              <a:spLocks noChangeShapeType="1"/>
            </p:cNvSpPr>
            <p:nvPr/>
          </p:nvSpPr>
          <p:spPr bwMode="auto">
            <a:xfrm>
              <a:off x="3456" y="201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58" name="Line 74"/>
            <p:cNvSpPr>
              <a:spLocks noChangeShapeType="1"/>
            </p:cNvSpPr>
            <p:nvPr/>
          </p:nvSpPr>
          <p:spPr bwMode="auto">
            <a:xfrm>
              <a:off x="3888" y="20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59" name="Line 75"/>
            <p:cNvSpPr>
              <a:spLocks noChangeShapeType="1"/>
            </p:cNvSpPr>
            <p:nvPr/>
          </p:nvSpPr>
          <p:spPr bwMode="auto">
            <a:xfrm flipV="1">
              <a:off x="4080" y="17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60" name="Line 76"/>
            <p:cNvSpPr>
              <a:spLocks noChangeShapeType="1"/>
            </p:cNvSpPr>
            <p:nvPr/>
          </p:nvSpPr>
          <p:spPr bwMode="auto">
            <a:xfrm flipH="1">
              <a:off x="3456" y="177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61" name="Line 77"/>
            <p:cNvSpPr>
              <a:spLocks noChangeShapeType="1"/>
            </p:cNvSpPr>
            <p:nvPr/>
          </p:nvSpPr>
          <p:spPr bwMode="auto">
            <a:xfrm flipV="1">
              <a:off x="3456" y="15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62" name="Line 78"/>
            <p:cNvSpPr>
              <a:spLocks noChangeShapeType="1"/>
            </p:cNvSpPr>
            <p:nvPr/>
          </p:nvSpPr>
          <p:spPr bwMode="auto">
            <a:xfrm>
              <a:off x="3456" y="153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63" name="Line 79"/>
            <p:cNvSpPr>
              <a:spLocks noChangeShapeType="1"/>
            </p:cNvSpPr>
            <p:nvPr/>
          </p:nvSpPr>
          <p:spPr bwMode="auto">
            <a:xfrm>
              <a:off x="3888" y="15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64" name="Line 80"/>
            <p:cNvSpPr>
              <a:spLocks noChangeShapeType="1"/>
            </p:cNvSpPr>
            <p:nvPr/>
          </p:nvSpPr>
          <p:spPr bwMode="auto">
            <a:xfrm flipV="1">
              <a:off x="4080" y="12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65" name="Line 81"/>
            <p:cNvSpPr>
              <a:spLocks noChangeShapeType="1"/>
            </p:cNvSpPr>
            <p:nvPr/>
          </p:nvSpPr>
          <p:spPr bwMode="auto">
            <a:xfrm flipH="1">
              <a:off x="2688" y="124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66" name="Line 82"/>
            <p:cNvSpPr>
              <a:spLocks noChangeShapeType="1"/>
            </p:cNvSpPr>
            <p:nvPr/>
          </p:nvSpPr>
          <p:spPr bwMode="auto">
            <a:xfrm>
              <a:off x="2688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67" name="Line 83"/>
            <p:cNvSpPr>
              <a:spLocks noChangeShapeType="1"/>
            </p:cNvSpPr>
            <p:nvPr/>
          </p:nvSpPr>
          <p:spPr bwMode="auto">
            <a:xfrm>
              <a:off x="2688" y="148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68" name="Line 84"/>
            <p:cNvSpPr>
              <a:spLocks noChangeShapeType="1"/>
            </p:cNvSpPr>
            <p:nvPr/>
          </p:nvSpPr>
          <p:spPr bwMode="auto">
            <a:xfrm>
              <a:off x="3168" y="148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69" name="Line 85"/>
            <p:cNvSpPr>
              <a:spLocks noChangeShapeType="1"/>
            </p:cNvSpPr>
            <p:nvPr/>
          </p:nvSpPr>
          <p:spPr bwMode="auto">
            <a:xfrm>
              <a:off x="3312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70" name="Line 86"/>
            <p:cNvSpPr>
              <a:spLocks noChangeShapeType="1"/>
            </p:cNvSpPr>
            <p:nvPr/>
          </p:nvSpPr>
          <p:spPr bwMode="auto">
            <a:xfrm>
              <a:off x="3312" y="16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71" name="Line 87"/>
            <p:cNvSpPr>
              <a:spLocks noChangeShapeType="1"/>
            </p:cNvSpPr>
            <p:nvPr/>
          </p:nvSpPr>
          <p:spPr bwMode="auto">
            <a:xfrm>
              <a:off x="4176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72" name="Line 88"/>
            <p:cNvSpPr>
              <a:spLocks noChangeShapeType="1"/>
            </p:cNvSpPr>
            <p:nvPr/>
          </p:nvSpPr>
          <p:spPr bwMode="auto">
            <a:xfrm>
              <a:off x="4176" y="19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73" name="Line 89"/>
            <p:cNvSpPr>
              <a:spLocks noChangeShapeType="1"/>
            </p:cNvSpPr>
            <p:nvPr/>
          </p:nvSpPr>
          <p:spPr bwMode="auto">
            <a:xfrm>
              <a:off x="4656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74" name="Line 90"/>
            <p:cNvSpPr>
              <a:spLocks noChangeShapeType="1"/>
            </p:cNvSpPr>
            <p:nvPr/>
          </p:nvSpPr>
          <p:spPr bwMode="auto">
            <a:xfrm flipH="1">
              <a:off x="4848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75" name="Line 91"/>
            <p:cNvSpPr>
              <a:spLocks noChangeShapeType="1"/>
            </p:cNvSpPr>
            <p:nvPr/>
          </p:nvSpPr>
          <p:spPr bwMode="auto">
            <a:xfrm flipH="1">
              <a:off x="4176" y="225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76" name="Line 92"/>
            <p:cNvSpPr>
              <a:spLocks noChangeShapeType="1"/>
            </p:cNvSpPr>
            <p:nvPr/>
          </p:nvSpPr>
          <p:spPr bwMode="auto">
            <a:xfrm>
              <a:off x="4176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77" name="Line 93"/>
            <p:cNvSpPr>
              <a:spLocks noChangeShapeType="1"/>
            </p:cNvSpPr>
            <p:nvPr/>
          </p:nvSpPr>
          <p:spPr bwMode="auto">
            <a:xfrm>
              <a:off x="4176" y="25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78" name="Line 94"/>
            <p:cNvSpPr>
              <a:spLocks noChangeShapeType="1"/>
            </p:cNvSpPr>
            <p:nvPr/>
          </p:nvSpPr>
          <p:spPr bwMode="auto">
            <a:xfrm>
              <a:off x="4656" y="25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79" name="Line 95"/>
            <p:cNvSpPr>
              <a:spLocks noChangeShapeType="1"/>
            </p:cNvSpPr>
            <p:nvPr/>
          </p:nvSpPr>
          <p:spPr bwMode="auto">
            <a:xfrm>
              <a:off x="4848" y="254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680" name="Line 96"/>
            <p:cNvSpPr>
              <a:spLocks noChangeShapeType="1"/>
            </p:cNvSpPr>
            <p:nvPr/>
          </p:nvSpPr>
          <p:spPr bwMode="auto">
            <a:xfrm>
              <a:off x="2160" y="3600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1965325" y="6156325"/>
            <a:ext cx="426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A50021"/>
                </a:solidFill>
              </a:rPr>
              <a:t>Search for block 99, block busy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556375" y="51847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A50021"/>
                </a:solidFill>
              </a:rPr>
              <a:t>busy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7254" y="1784061"/>
            <a:ext cx="7772400" cy="3023466"/>
          </a:xfrm>
        </p:spPr>
        <p:txBody>
          <a:bodyPr/>
          <a:lstStyle/>
          <a:p>
            <a:pPr algn="l"/>
            <a:r>
              <a:rPr lang="en-US" sz="2000" dirty="0" smtClean="0"/>
              <a:t>Process A acquires a buffer, marks it busy and goes to sleep.</a:t>
            </a:r>
            <a:br>
              <a:rPr lang="en-US" sz="2000" dirty="0" smtClean="0"/>
            </a:br>
            <a:r>
              <a:rPr lang="en-US" sz="2000" dirty="0" smtClean="0"/>
              <a:t>Process B needs the same block but find it ‘busy’. So it marks the block as ‘in demand’.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Process A will eventually release the buffer and will find that it was in demand. Process A will issue a wakeup to all processes waiting for the buffer.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B must now check that the buffer is indeed free and no other process has locked it or brought in some other block into it.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6FF2-7395-48F4-838C-7979317FF66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595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1130-9476-4C05-884E-EFDACD699DCC}" type="slidenum">
              <a:rPr lang="en-US"/>
              <a:pPr/>
              <a:t>24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File System Algorithms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2095500" y="5810250"/>
            <a:ext cx="563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 b="1">
                <a:latin typeface="굴림" pitchFamily="50" charset="-127"/>
                <a:ea typeface="굴림" pitchFamily="50" charset="-127"/>
              </a:rPr>
              <a:t>Lower Level File system Algorithms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752600" y="2743200"/>
            <a:ext cx="6248400" cy="2938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 dirty="0">
                <a:latin typeface="굴림" pitchFamily="50" charset="-127"/>
                <a:ea typeface="굴림" pitchFamily="50" charset="-127"/>
              </a:rPr>
              <a:t>        </a:t>
            </a:r>
            <a:r>
              <a:rPr kumimoji="1" lang="en-US" altLang="ko-KR" sz="2000" dirty="0" err="1">
                <a:latin typeface="굴림" pitchFamily="50" charset="-127"/>
                <a:ea typeface="굴림" pitchFamily="50" charset="-127"/>
              </a:rPr>
              <a:t>namei</a:t>
            </a:r>
            <a:endParaRPr kumimoji="1" lang="en-US" altLang="ko-KR" sz="2000" dirty="0">
              <a:latin typeface="굴림" pitchFamily="50" charset="-127"/>
              <a:ea typeface="굴림" pitchFamily="50" charset="-127"/>
            </a:endParaRPr>
          </a:p>
          <a:p>
            <a:pPr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 dirty="0">
                <a:latin typeface="굴림" pitchFamily="50" charset="-127"/>
                <a:ea typeface="굴림" pitchFamily="50" charset="-127"/>
              </a:rPr>
              <a:t>		          </a:t>
            </a:r>
            <a:r>
              <a:rPr kumimoji="1" lang="en-US" altLang="ko-KR" sz="2000" dirty="0" err="1">
                <a:latin typeface="굴림" pitchFamily="50" charset="-127"/>
                <a:ea typeface="굴림" pitchFamily="50" charset="-127"/>
              </a:rPr>
              <a:t>alloc</a:t>
            </a:r>
            <a:r>
              <a:rPr kumimoji="1" lang="en-US" altLang="ko-KR" sz="2000" dirty="0">
                <a:latin typeface="굴림" pitchFamily="50" charset="-127"/>
                <a:ea typeface="굴림" pitchFamily="50" charset="-127"/>
              </a:rPr>
              <a:t>   free       </a:t>
            </a:r>
            <a:r>
              <a:rPr kumimoji="1" lang="en-US" altLang="ko-KR" sz="2000" dirty="0" err="1">
                <a:latin typeface="굴림" pitchFamily="50" charset="-127"/>
                <a:ea typeface="굴림" pitchFamily="50" charset="-127"/>
              </a:rPr>
              <a:t>ialloc</a:t>
            </a:r>
            <a:r>
              <a:rPr kumimoji="1" lang="en-US" altLang="ko-KR" sz="2000" dirty="0">
                <a:latin typeface="굴림" pitchFamily="50" charset="-127"/>
                <a:ea typeface="굴림" pitchFamily="50" charset="-127"/>
              </a:rPr>
              <a:t>  </a:t>
            </a:r>
            <a:r>
              <a:rPr kumimoji="1" lang="en-US" altLang="ko-KR" sz="2000" dirty="0" err="1">
                <a:latin typeface="굴림" pitchFamily="50" charset="-127"/>
                <a:ea typeface="굴림" pitchFamily="50" charset="-127"/>
              </a:rPr>
              <a:t>ifree</a:t>
            </a:r>
            <a:r>
              <a:rPr kumimoji="1" lang="en-US" altLang="ko-KR" sz="2000" dirty="0">
                <a:latin typeface="굴림" pitchFamily="50" charset="-127"/>
                <a:ea typeface="굴림" pitchFamily="50" charset="-127"/>
              </a:rPr>
              <a:t>      </a:t>
            </a:r>
          </a:p>
          <a:p>
            <a:pPr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 dirty="0" err="1">
                <a:latin typeface="굴림" pitchFamily="50" charset="-127"/>
                <a:ea typeface="굴림" pitchFamily="50" charset="-127"/>
              </a:rPr>
              <a:t>iget</a:t>
            </a:r>
            <a:r>
              <a:rPr kumimoji="1" lang="en-US" altLang="ko-KR" sz="2000" dirty="0">
                <a:latin typeface="굴림" pitchFamily="50" charset="-127"/>
                <a:ea typeface="굴림" pitchFamily="50" charset="-127"/>
              </a:rPr>
              <a:t>              </a:t>
            </a:r>
            <a:r>
              <a:rPr kumimoji="1" lang="en-US" altLang="ko-KR" sz="2000" dirty="0" err="1">
                <a:latin typeface="굴림" pitchFamily="50" charset="-127"/>
                <a:ea typeface="굴림" pitchFamily="50" charset="-127"/>
              </a:rPr>
              <a:t>iput</a:t>
            </a:r>
            <a:r>
              <a:rPr kumimoji="1" lang="en-US" altLang="ko-KR" sz="2000" dirty="0">
                <a:latin typeface="굴림" pitchFamily="50" charset="-127"/>
                <a:ea typeface="굴림" pitchFamily="50" charset="-127"/>
              </a:rPr>
              <a:t>   </a:t>
            </a:r>
          </a:p>
          <a:p>
            <a:pPr algn="ctr"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 dirty="0">
                <a:latin typeface="굴림" pitchFamily="50" charset="-127"/>
                <a:ea typeface="굴림" pitchFamily="50" charset="-127"/>
              </a:rPr>
              <a:t>buffer allocation algorithms</a:t>
            </a:r>
          </a:p>
          <a:p>
            <a:pPr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ko-KR" sz="2000" dirty="0">
              <a:latin typeface="굴림" pitchFamily="50" charset="-127"/>
              <a:ea typeface="굴림" pitchFamily="50" charset="-127"/>
            </a:endParaRPr>
          </a:p>
          <a:p>
            <a:pPr algn="ctr"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 dirty="0" err="1">
                <a:latin typeface="굴림" pitchFamily="50" charset="-127"/>
                <a:ea typeface="굴림" pitchFamily="50" charset="-127"/>
              </a:rPr>
              <a:t>getblk</a:t>
            </a:r>
            <a:r>
              <a:rPr kumimoji="1" lang="en-US" altLang="ko-KR" sz="2000" dirty="0">
                <a:latin typeface="굴림" pitchFamily="50" charset="-127"/>
                <a:ea typeface="굴림" pitchFamily="50" charset="-127"/>
              </a:rPr>
              <a:t>    </a:t>
            </a:r>
            <a:r>
              <a:rPr kumimoji="1" lang="en-US" altLang="ko-KR" sz="2000" dirty="0" err="1">
                <a:latin typeface="굴림" pitchFamily="50" charset="-127"/>
                <a:ea typeface="굴림" pitchFamily="50" charset="-127"/>
              </a:rPr>
              <a:t>brelse</a:t>
            </a:r>
            <a:r>
              <a:rPr kumimoji="1" lang="en-US" altLang="ko-KR" sz="2000" dirty="0">
                <a:latin typeface="굴림" pitchFamily="50" charset="-127"/>
                <a:ea typeface="굴림" pitchFamily="50" charset="-127"/>
              </a:rPr>
              <a:t>    bread    </a:t>
            </a:r>
            <a:r>
              <a:rPr kumimoji="1" lang="en-US" altLang="ko-KR" sz="2000" dirty="0" err="1">
                <a:latin typeface="굴림" pitchFamily="50" charset="-127"/>
                <a:ea typeface="굴림" pitchFamily="50" charset="-127"/>
              </a:rPr>
              <a:t>bwrite</a:t>
            </a:r>
            <a:endParaRPr kumimoji="1" lang="en-US" altLang="ko-KR" sz="2000" dirty="0">
              <a:latin typeface="굴림" pitchFamily="50" charset="-127"/>
              <a:ea typeface="굴림" pitchFamily="50" charset="-127"/>
            </a:endParaRPr>
          </a:p>
          <a:p>
            <a:pPr algn="ctr"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ko-KR" sz="2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925" name="Line 5"/>
          <p:cNvSpPr>
            <a:spLocks noChangeShapeType="1"/>
          </p:cNvSpPr>
          <p:nvPr/>
        </p:nvSpPr>
        <p:spPr bwMode="auto">
          <a:xfrm>
            <a:off x="1752600" y="48768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26" name="Line 6"/>
          <p:cNvSpPr>
            <a:spLocks noChangeShapeType="1"/>
          </p:cNvSpPr>
          <p:nvPr/>
        </p:nvSpPr>
        <p:spPr bwMode="auto">
          <a:xfrm>
            <a:off x="1752600" y="44196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>
            <a:off x="1752600" y="41148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4191000" y="2743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29" name="Line 9"/>
          <p:cNvSpPr>
            <a:spLocks noChangeShapeType="1"/>
          </p:cNvSpPr>
          <p:nvPr/>
        </p:nvSpPr>
        <p:spPr bwMode="auto">
          <a:xfrm>
            <a:off x="6019800" y="2743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30" name="Line 10"/>
          <p:cNvSpPr>
            <a:spLocks noChangeShapeType="1"/>
          </p:cNvSpPr>
          <p:nvPr/>
        </p:nvSpPr>
        <p:spPr bwMode="auto">
          <a:xfrm>
            <a:off x="1752600" y="34290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1030-FF34-46D7-AE12-F4D62BEF1778}" type="slidenum">
              <a:rPr lang="en-US"/>
              <a:pPr/>
              <a:t>25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Inode</a:t>
            </a:r>
            <a:endParaRPr lang="en-US" altLang="ko-KR" sz="3600" dirty="0">
              <a:ea typeface="굴림" pitchFamily="50" charset="-127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800" dirty="0">
                <a:ea typeface="굴림" pitchFamily="50" charset="-127"/>
              </a:rPr>
              <a:t>contains the information necessary for a process to access a file</a:t>
            </a:r>
          </a:p>
          <a:p>
            <a:pPr>
              <a:buFontTx/>
              <a:buNone/>
            </a:pPr>
            <a:endParaRPr lang="en-US" altLang="ko-KR" sz="2800" dirty="0">
              <a:ea typeface="굴림" pitchFamily="50" charset="-127"/>
            </a:endParaRPr>
          </a:p>
          <a:p>
            <a:r>
              <a:rPr lang="en-US" altLang="ko-KR" sz="2800" dirty="0">
                <a:ea typeface="굴림" pitchFamily="50" charset="-127"/>
              </a:rPr>
              <a:t>exits in a static form on disk and the kernel reads them into an in-core inode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772400" cy="715992"/>
          </a:xfrm>
        </p:spPr>
        <p:txBody>
          <a:bodyPr/>
          <a:lstStyle/>
          <a:p>
            <a:r>
              <a:rPr lang="en-US" dirty="0" smtClean="0"/>
              <a:t>Internal representation of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7" y="750499"/>
            <a:ext cx="8410755" cy="5719312"/>
          </a:xfrm>
        </p:spPr>
        <p:txBody>
          <a:bodyPr/>
          <a:lstStyle/>
          <a:p>
            <a:r>
              <a:rPr lang="en-US" altLang="ko-KR" sz="2800" dirty="0" smtClean="0">
                <a:ea typeface="굴림" pitchFamily="50" charset="-127"/>
              </a:rPr>
              <a:t>Every file on a Unix system has a unique </a:t>
            </a:r>
            <a:r>
              <a:rPr lang="en-US" altLang="ko-KR" sz="2800" dirty="0" err="1" smtClean="0">
                <a:ea typeface="굴림" pitchFamily="50" charset="-127"/>
              </a:rPr>
              <a:t>Inode</a:t>
            </a:r>
            <a:r>
              <a:rPr lang="en-US" altLang="ko-KR" sz="2800" dirty="0" smtClean="0">
                <a:ea typeface="굴림" pitchFamily="50" charset="-127"/>
              </a:rPr>
              <a:t> </a:t>
            </a:r>
            <a:endParaRPr lang="en-US" altLang="ko-KR" sz="2800" dirty="0" smtClean="0">
              <a:ea typeface="굴림" pitchFamily="50" charset="-127"/>
            </a:endParaRPr>
          </a:p>
          <a:p>
            <a:r>
              <a:rPr lang="en-US" altLang="ko-KR" sz="2800" dirty="0" smtClean="0">
                <a:ea typeface="굴림" pitchFamily="50" charset="-127"/>
              </a:rPr>
              <a:t>When a process create a new file </a:t>
            </a:r>
            <a:r>
              <a:rPr lang="en-US" altLang="ko-KR" sz="2800" dirty="0" smtClean="0">
                <a:ea typeface="굴림" pitchFamily="50" charset="-127"/>
              </a:rPr>
              <a:t>  kernel </a:t>
            </a:r>
            <a:r>
              <a:rPr lang="en-US" altLang="ko-KR" sz="2800" dirty="0" err="1" smtClean="0">
                <a:ea typeface="굴림" pitchFamily="50" charset="-127"/>
              </a:rPr>
              <a:t>asigns</a:t>
            </a:r>
            <a:r>
              <a:rPr lang="en-US" altLang="ko-KR" sz="2800" dirty="0" smtClean="0">
                <a:ea typeface="굴림" pitchFamily="50" charset="-127"/>
              </a:rPr>
              <a:t> an unused </a:t>
            </a:r>
            <a:r>
              <a:rPr lang="en-US" altLang="ko-KR" sz="2800" dirty="0" err="1" smtClean="0">
                <a:ea typeface="굴림" pitchFamily="50" charset="-127"/>
              </a:rPr>
              <a:t>inode</a:t>
            </a:r>
            <a:r>
              <a:rPr lang="en-US" altLang="ko-KR" sz="2800" dirty="0" smtClean="0">
                <a:ea typeface="굴림" pitchFamily="50" charset="-127"/>
              </a:rPr>
              <a:t> </a:t>
            </a:r>
            <a:endParaRPr lang="en-US" altLang="ko-KR" sz="2800" dirty="0" smtClean="0">
              <a:ea typeface="굴림" pitchFamily="50" charset="-127"/>
            </a:endParaRPr>
          </a:p>
          <a:p>
            <a:r>
              <a:rPr lang="en-US" altLang="ko-KR" sz="2800" dirty="0" err="1" smtClean="0">
                <a:ea typeface="굴림" pitchFamily="50" charset="-127"/>
              </a:rPr>
              <a:t>Inodes</a:t>
            </a:r>
            <a:r>
              <a:rPr lang="en-US" altLang="ko-KR" sz="2800" dirty="0" smtClean="0">
                <a:ea typeface="굴림" pitchFamily="50" charset="-127"/>
              </a:rPr>
              <a:t> are stored in file systems </a:t>
            </a:r>
          </a:p>
          <a:p>
            <a:r>
              <a:rPr lang="en-US" altLang="ko-KR" sz="2800" dirty="0" err="1" smtClean="0">
                <a:ea typeface="굴림" pitchFamily="50" charset="-127"/>
              </a:rPr>
              <a:t>inode</a:t>
            </a:r>
            <a:r>
              <a:rPr lang="en-US" altLang="ko-KR" sz="2800" dirty="0" smtClean="0">
                <a:ea typeface="굴림" pitchFamily="50" charset="-127"/>
              </a:rPr>
              <a:t> </a:t>
            </a:r>
            <a:r>
              <a:rPr lang="en-US" altLang="ko-KR" sz="2800" dirty="0" smtClean="0">
                <a:ea typeface="굴림" pitchFamily="50" charset="-127"/>
              </a:rPr>
              <a:t>contains the information necessary for a process to access a </a:t>
            </a:r>
            <a:r>
              <a:rPr lang="en-US" altLang="ko-KR" sz="2800" dirty="0" smtClean="0">
                <a:ea typeface="굴림" pitchFamily="50" charset="-127"/>
              </a:rPr>
              <a:t>file</a:t>
            </a:r>
          </a:p>
          <a:p>
            <a:r>
              <a:rPr lang="en-US" altLang="ko-KR" sz="2800" dirty="0" smtClean="0">
                <a:ea typeface="굴림" pitchFamily="50" charset="-127"/>
              </a:rPr>
              <a:t>Kernel reads them in </a:t>
            </a:r>
            <a:r>
              <a:rPr lang="en-US" altLang="ko-KR" sz="2800" dirty="0" err="1" smtClean="0">
                <a:ea typeface="굴림" pitchFamily="50" charset="-127"/>
              </a:rPr>
              <a:t>incore</a:t>
            </a:r>
            <a:r>
              <a:rPr lang="en-US" altLang="ko-KR" sz="2800" dirty="0" smtClean="0">
                <a:ea typeface="굴림" pitchFamily="50" charset="-127"/>
              </a:rPr>
              <a:t> </a:t>
            </a:r>
            <a:r>
              <a:rPr lang="en-US" altLang="ko-KR" sz="2800" dirty="0" err="1" smtClean="0">
                <a:ea typeface="굴림" pitchFamily="50" charset="-127"/>
              </a:rPr>
              <a:t>inode</a:t>
            </a:r>
            <a:r>
              <a:rPr lang="en-US" altLang="ko-KR" sz="2800" dirty="0" smtClean="0">
                <a:ea typeface="굴림" pitchFamily="50" charset="-127"/>
              </a:rPr>
              <a:t> table to manipulate file </a:t>
            </a:r>
            <a:endParaRPr lang="en-US" altLang="ko-KR" sz="2800" dirty="0" smtClean="0">
              <a:ea typeface="굴림" pitchFamily="50" charset="-127"/>
            </a:endParaRPr>
          </a:p>
          <a:p>
            <a:r>
              <a:rPr lang="en-US" sz="2800" dirty="0" smtClean="0"/>
              <a:t>It contains the </a:t>
            </a:r>
            <a:endParaRPr lang="en-US" sz="2800" dirty="0" smtClean="0"/>
          </a:p>
          <a:p>
            <a:pPr lvl="1"/>
            <a:r>
              <a:rPr lang="en-US" sz="2400" dirty="0" smtClean="0"/>
              <a:t>description </a:t>
            </a:r>
            <a:r>
              <a:rPr lang="en-US" sz="2400" dirty="0" smtClean="0"/>
              <a:t>of the disk layout of the file data, </a:t>
            </a:r>
            <a:endParaRPr lang="en-US" sz="2400" dirty="0" smtClean="0"/>
          </a:p>
          <a:p>
            <a:pPr lvl="1"/>
            <a:r>
              <a:rPr lang="en-US" sz="2400" dirty="0" smtClean="0"/>
              <a:t>information </a:t>
            </a:r>
            <a:r>
              <a:rPr lang="en-US" sz="2400" dirty="0" smtClean="0"/>
              <a:t>about the file owner, access permissions</a:t>
            </a:r>
            <a:r>
              <a:rPr lang="en-US" sz="2400" dirty="0" smtClean="0"/>
              <a:t>,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 smtClean="0"/>
              <a:t>access time and data block addresses etc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171C-5CA0-4C9D-AFDD-B881DC83B64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772400" cy="897147"/>
          </a:xfrm>
        </p:spPr>
        <p:txBody>
          <a:bodyPr/>
          <a:lstStyle/>
          <a:p>
            <a:r>
              <a:rPr lang="en-US" sz="2800" dirty="0" smtClean="0"/>
              <a:t>File System – Data Structure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79894"/>
            <a:ext cx="8991600" cy="5673306"/>
          </a:xfrm>
        </p:spPr>
        <p:txBody>
          <a:bodyPr/>
          <a:lstStyle/>
          <a:p>
            <a:r>
              <a:rPr lang="en-US" sz="2000" dirty="0" smtClean="0"/>
              <a:t>Kernel contains three Data Structure</a:t>
            </a:r>
          </a:p>
          <a:p>
            <a:pPr lvl="1"/>
            <a:r>
              <a:rPr lang="en-US" sz="2000" dirty="0" smtClean="0"/>
              <a:t>User file descriptor table</a:t>
            </a:r>
          </a:p>
          <a:p>
            <a:pPr lvl="2"/>
            <a:r>
              <a:rPr lang="en-US" sz="2000" dirty="0" smtClean="0"/>
              <a:t>Kernel allocates this table for each running process</a:t>
            </a:r>
          </a:p>
          <a:p>
            <a:pPr lvl="2"/>
            <a:r>
              <a:rPr lang="en-US" sz="2000" dirty="0" smtClean="0"/>
              <a:t>When a file is opened/created with in a process, its entry is made in this table.</a:t>
            </a:r>
          </a:p>
          <a:p>
            <a:pPr lvl="2"/>
            <a:r>
              <a:rPr lang="en-US" sz="2000" dirty="0" smtClean="0"/>
              <a:t>Index of user file descriptor table where this entry is made is </a:t>
            </a:r>
            <a:r>
              <a:rPr lang="en-US" sz="2000" dirty="0" smtClean="0"/>
              <a:t>returned </a:t>
            </a:r>
            <a:r>
              <a:rPr lang="en-US" sz="2000" dirty="0" smtClean="0"/>
              <a:t>to the user program as File Descriptor. </a:t>
            </a:r>
          </a:p>
          <a:p>
            <a:pPr lvl="1"/>
            <a:r>
              <a:rPr lang="en-US" sz="2000" dirty="0" smtClean="0"/>
              <a:t>File Table</a:t>
            </a:r>
          </a:p>
          <a:p>
            <a:pPr lvl="2"/>
            <a:r>
              <a:rPr lang="en-US" sz="2000" dirty="0" smtClean="0"/>
              <a:t>It’s a global kernel structure which maintains the file </a:t>
            </a:r>
            <a:r>
              <a:rPr lang="en-US" sz="2000" dirty="0" smtClean="0"/>
              <a:t>offset where next read/write is performed .</a:t>
            </a:r>
            <a:endParaRPr lang="en-US" sz="2000" dirty="0" smtClean="0"/>
          </a:p>
          <a:p>
            <a:pPr lvl="2"/>
            <a:r>
              <a:rPr lang="en-US" sz="2000" dirty="0" smtClean="0"/>
              <a:t>It also maintains access rights allowed to the opening process.</a:t>
            </a:r>
          </a:p>
          <a:p>
            <a:pPr lvl="1"/>
            <a:r>
              <a:rPr lang="en-US" sz="2000" dirty="0" err="1" smtClean="0"/>
              <a:t>Inode</a:t>
            </a:r>
            <a:r>
              <a:rPr lang="en-US" sz="2000" dirty="0" smtClean="0"/>
              <a:t> Table</a:t>
            </a:r>
          </a:p>
          <a:p>
            <a:pPr lvl="2"/>
            <a:r>
              <a:rPr lang="en-US" sz="2000" dirty="0" smtClean="0"/>
              <a:t>It’s a table of </a:t>
            </a:r>
            <a:r>
              <a:rPr lang="en-US" sz="2000" dirty="0" err="1" smtClean="0"/>
              <a:t>inodes</a:t>
            </a:r>
            <a:r>
              <a:rPr lang="en-US" sz="2000" dirty="0" smtClean="0"/>
              <a:t> which contain information of each file.</a:t>
            </a:r>
          </a:p>
          <a:p>
            <a:pPr lvl="1"/>
            <a:r>
              <a:rPr lang="en-US" sz="2000" dirty="0" smtClean="0"/>
              <a:t>Each of the above tables </a:t>
            </a:r>
            <a:r>
              <a:rPr lang="en-US" sz="2000" dirty="0" smtClean="0"/>
              <a:t>has </a:t>
            </a:r>
            <a:r>
              <a:rPr lang="en-US" sz="2000" dirty="0" smtClean="0"/>
              <a:t>a entry for a file.</a:t>
            </a:r>
          </a:p>
          <a:p>
            <a:pPr lvl="2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deals with logical level with file system  rater than physical disk </a:t>
            </a:r>
          </a:p>
          <a:p>
            <a:r>
              <a:rPr lang="en-US" dirty="0" smtClean="0"/>
              <a:t>The conversion between logical device address and physical devise address is done by the disk driver </a:t>
            </a:r>
          </a:p>
          <a:p>
            <a:r>
              <a:rPr lang="en-US" dirty="0" smtClean="0"/>
              <a:t>A file system consists of logical block containing 512 , 1024. 2048  … bytes </a:t>
            </a:r>
          </a:p>
          <a:p>
            <a:r>
              <a:rPr lang="en-US" dirty="0" smtClean="0"/>
              <a:t>Size of logical block is </a:t>
            </a:r>
            <a:r>
              <a:rPr lang="en-US" dirty="0" err="1" smtClean="0"/>
              <a:t>homogenious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171C-5CA0-4C9D-AFDD-B881DC83B64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76400"/>
            <a:ext cx="70104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250" y="645968"/>
            <a:ext cx="8705850" cy="5562600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dirty="0" smtClean="0"/>
              <a:t>File subsystem related calls </a:t>
            </a:r>
          </a:p>
          <a:p>
            <a:pPr lvl="1"/>
            <a:r>
              <a:rPr lang="en-US" dirty="0" smtClean="0"/>
              <a:t>Allocating file space </a:t>
            </a:r>
          </a:p>
          <a:p>
            <a:pPr lvl="1"/>
            <a:r>
              <a:rPr lang="en-US" dirty="0" smtClean="0"/>
              <a:t>Free space management </a:t>
            </a:r>
          </a:p>
          <a:p>
            <a:pPr lvl="1"/>
            <a:r>
              <a:rPr lang="en-US" dirty="0" smtClean="0"/>
              <a:t>File access control </a:t>
            </a:r>
          </a:p>
          <a:p>
            <a:pPr lvl="1"/>
            <a:r>
              <a:rPr lang="en-US" dirty="0" smtClean="0"/>
              <a:t>open, close read, write, stat, </a:t>
            </a:r>
            <a:r>
              <a:rPr lang="en-US" dirty="0" err="1" smtClean="0"/>
              <a:t>chown</a:t>
            </a:r>
            <a:r>
              <a:rPr lang="en-US" dirty="0" smtClean="0"/>
              <a:t>, </a:t>
            </a:r>
            <a:r>
              <a:rPr lang="en-US" dirty="0" err="1" smtClean="0"/>
              <a:t>chmode</a:t>
            </a:r>
            <a:r>
              <a:rPr lang="en-US" dirty="0" smtClean="0"/>
              <a:t> etc</a:t>
            </a:r>
          </a:p>
          <a:p>
            <a:pPr marL="342900" lvl="1" indent="-342900">
              <a:buFontTx/>
              <a:buChar char="•"/>
            </a:pPr>
            <a:r>
              <a:rPr lang="en-US" dirty="0" smtClean="0"/>
              <a:t>Process control system related calls </a:t>
            </a:r>
          </a:p>
          <a:p>
            <a:pPr lvl="1"/>
            <a:r>
              <a:rPr lang="en-US" dirty="0" smtClean="0"/>
              <a:t>Process synchronization</a:t>
            </a:r>
          </a:p>
          <a:p>
            <a:pPr lvl="1"/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</a:p>
          <a:p>
            <a:pPr lvl="1"/>
            <a:r>
              <a:rPr lang="en-US" dirty="0" smtClean="0"/>
              <a:t>Memory management</a:t>
            </a:r>
          </a:p>
          <a:p>
            <a:pPr lvl="1"/>
            <a:r>
              <a:rPr lang="en-US" dirty="0" smtClean="0"/>
              <a:t>Process scheduling </a:t>
            </a:r>
          </a:p>
          <a:p>
            <a:pPr lvl="1"/>
            <a:r>
              <a:rPr lang="en-US" dirty="0" smtClean="0"/>
              <a:t>Fork, exec, wait, exit etc.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171C-5CA0-4C9D-AFDD-B881DC83B64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2AE0-4CE7-4586-A334-E799A1F5DAB4}" type="slidenum">
              <a:rPr lang="en-US"/>
              <a:pPr/>
              <a:t>30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dirty="0" err="1">
                <a:ea typeface="굴림" pitchFamily="50" charset="-127"/>
              </a:rPr>
              <a:t>Inodes</a:t>
            </a:r>
            <a:endParaRPr lang="ko-KR" altLang="en-US" sz="3600" dirty="0">
              <a:ea typeface="굴림" pitchFamily="50" charset="-127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50963"/>
            <a:ext cx="8174038" cy="4781550"/>
          </a:xfrm>
        </p:spPr>
        <p:txBody>
          <a:bodyPr/>
          <a:lstStyle/>
          <a:p>
            <a:r>
              <a:rPr lang="en-US" altLang="ko-KR" sz="2800">
                <a:ea typeface="굴림" pitchFamily="50" charset="-127"/>
              </a:rPr>
              <a:t>consists of</a:t>
            </a:r>
            <a:r>
              <a:rPr lang="en-US" altLang="ko-KR">
                <a:ea typeface="굴림" pitchFamily="50" charset="-127"/>
              </a:rPr>
              <a:t> </a:t>
            </a:r>
          </a:p>
          <a:p>
            <a:pPr>
              <a:buFontTx/>
              <a:buNone/>
            </a:pPr>
            <a:r>
              <a:rPr lang="en-US" altLang="ko-KR">
                <a:ea typeface="굴림" pitchFamily="50" charset="-127"/>
              </a:rPr>
              <a:t>  </a:t>
            </a:r>
            <a:r>
              <a:rPr lang="en-US" altLang="ko-KR" sz="2800">
                <a:ea typeface="굴림" pitchFamily="50" charset="-127"/>
              </a:rPr>
              <a:t>- file owner identifier</a:t>
            </a:r>
          </a:p>
          <a:p>
            <a:pPr>
              <a:buFontTx/>
              <a:buNone/>
            </a:pPr>
            <a:r>
              <a:rPr lang="en-US" altLang="ko-KR" sz="2800">
                <a:ea typeface="굴림" pitchFamily="50" charset="-127"/>
              </a:rPr>
              <a:t>  - file type</a:t>
            </a:r>
          </a:p>
          <a:p>
            <a:pPr>
              <a:buFontTx/>
              <a:buNone/>
            </a:pPr>
            <a:r>
              <a:rPr lang="en-US" altLang="ko-KR" sz="2800">
                <a:ea typeface="굴림" pitchFamily="50" charset="-127"/>
              </a:rPr>
              <a:t>  - file access permissions</a:t>
            </a:r>
          </a:p>
          <a:p>
            <a:pPr>
              <a:buFontTx/>
              <a:buNone/>
            </a:pPr>
            <a:r>
              <a:rPr lang="en-US" altLang="ko-KR" sz="2800">
                <a:ea typeface="굴림" pitchFamily="50" charset="-127"/>
              </a:rPr>
              <a:t>  - file access times </a:t>
            </a:r>
          </a:p>
          <a:p>
            <a:pPr>
              <a:buFontTx/>
              <a:buNone/>
            </a:pPr>
            <a:r>
              <a:rPr lang="en-US" altLang="ko-KR" sz="2800">
                <a:ea typeface="굴림" pitchFamily="50" charset="-127"/>
              </a:rPr>
              <a:t>  - number of links to the file</a:t>
            </a:r>
          </a:p>
          <a:p>
            <a:pPr>
              <a:buFontTx/>
              <a:buNone/>
            </a:pPr>
            <a:r>
              <a:rPr lang="en-US" altLang="ko-KR" sz="2800">
                <a:ea typeface="굴림" pitchFamily="50" charset="-127"/>
              </a:rPr>
              <a:t>  - table of  contents for the disk address of data in   a file</a:t>
            </a:r>
          </a:p>
          <a:p>
            <a:pPr>
              <a:buFontTx/>
              <a:buNone/>
            </a:pPr>
            <a:r>
              <a:rPr lang="en-US" altLang="ko-KR" sz="2800">
                <a:ea typeface="굴림" pitchFamily="50" charset="-127"/>
              </a:rPr>
              <a:t>  - file size</a:t>
            </a:r>
            <a:endParaRPr lang="ko-KR" altLang="en-US" sz="2800">
              <a:ea typeface="굴림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37F4-60D4-4358-A2E1-26847C48D213}" type="slidenum">
              <a:rPr lang="en-US"/>
              <a:pPr/>
              <a:t>31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>
                <a:ea typeface="굴림" pitchFamily="50" charset="-127"/>
              </a:rPr>
              <a:t>Inodes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71550"/>
            <a:ext cx="7772400" cy="3657600"/>
          </a:xfrm>
        </p:spPr>
        <p:txBody>
          <a:bodyPr/>
          <a:lstStyle/>
          <a:p>
            <a:r>
              <a:rPr lang="en-US" altLang="ko-KR" sz="2800" dirty="0">
                <a:ea typeface="굴림" pitchFamily="50" charset="-127"/>
              </a:rPr>
              <a:t>in-core copy of the inode contains</a:t>
            </a:r>
          </a:p>
          <a:p>
            <a:pPr>
              <a:buFontTx/>
              <a:buNone/>
            </a:pPr>
            <a:r>
              <a:rPr lang="en-US" altLang="ko-KR" sz="2800" dirty="0">
                <a:ea typeface="굴림" pitchFamily="50" charset="-127"/>
              </a:rPr>
              <a:t>  - status of the in-core </a:t>
            </a:r>
            <a:r>
              <a:rPr lang="en-US" altLang="ko-KR" sz="2800" dirty="0" smtClean="0">
                <a:ea typeface="굴림" pitchFamily="50" charset="-127"/>
              </a:rPr>
              <a:t>inode indicating </a:t>
            </a:r>
            <a:endParaRPr lang="en-US" altLang="ko-KR" sz="2000" dirty="0">
              <a:ea typeface="굴림" pitchFamily="50" charset="-127"/>
            </a:endParaRPr>
          </a:p>
          <a:p>
            <a:pPr>
              <a:buFontTx/>
              <a:buNone/>
            </a:pPr>
            <a:r>
              <a:rPr lang="en-US" altLang="ko-KR" sz="2800" dirty="0">
                <a:ea typeface="굴림" pitchFamily="50" charset="-127"/>
              </a:rPr>
              <a:t>  - logical device number of file system</a:t>
            </a:r>
          </a:p>
          <a:p>
            <a:pPr>
              <a:buFontTx/>
              <a:buNone/>
            </a:pPr>
            <a:r>
              <a:rPr lang="en-US" altLang="ko-KR" sz="2800" dirty="0">
                <a:ea typeface="굴림" pitchFamily="50" charset="-127"/>
              </a:rPr>
              <a:t>  - inode number</a:t>
            </a:r>
          </a:p>
          <a:p>
            <a:pPr>
              <a:buFontTx/>
              <a:buNone/>
            </a:pPr>
            <a:r>
              <a:rPr lang="en-US" altLang="ko-KR" sz="2800" dirty="0">
                <a:ea typeface="굴림" pitchFamily="50" charset="-127"/>
              </a:rPr>
              <a:t>  - pointers to other in-core </a:t>
            </a:r>
            <a:r>
              <a:rPr lang="en-US" altLang="ko-KR" sz="2800" dirty="0" err="1">
                <a:ea typeface="굴림" pitchFamily="50" charset="-127"/>
              </a:rPr>
              <a:t>inodes</a:t>
            </a:r>
            <a:endParaRPr lang="en-US" altLang="ko-KR" sz="2800" dirty="0">
              <a:ea typeface="굴림" pitchFamily="50" charset="-127"/>
            </a:endParaRPr>
          </a:p>
          <a:p>
            <a:pPr>
              <a:buFontTx/>
              <a:buNone/>
            </a:pPr>
            <a:r>
              <a:rPr lang="en-US" altLang="ko-KR" sz="2800" dirty="0">
                <a:ea typeface="굴림" pitchFamily="50" charset="-127"/>
              </a:rPr>
              <a:t>  - reference count   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009" y="272375"/>
            <a:ext cx="8706255" cy="5823626"/>
          </a:xfrm>
        </p:spPr>
        <p:txBody>
          <a:bodyPr/>
          <a:lstStyle/>
          <a:p>
            <a:r>
              <a:rPr lang="en-US" dirty="0" smtClean="0"/>
              <a:t>inode  contains the table of content to locate a file data </a:t>
            </a:r>
          </a:p>
          <a:p>
            <a:r>
              <a:rPr lang="en-US" dirty="0" smtClean="0"/>
              <a:t>Since each block on a disk is addressable by number , the table of content consists of set of disk block number </a:t>
            </a:r>
          </a:p>
          <a:p>
            <a:r>
              <a:rPr lang="en-US" dirty="0" smtClean="0"/>
              <a:t>If file were stored in contiguous manner, start block number and file size  would have been enough .</a:t>
            </a:r>
          </a:p>
          <a:p>
            <a:pPr lvl="1"/>
            <a:r>
              <a:rPr lang="en-US" dirty="0" smtClean="0"/>
              <a:t>This strategy would not allow expansion/ contraction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05AB-D0EA-43FD-B2CE-671301B78A2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25" y="447472"/>
            <a:ext cx="8715983" cy="5648528"/>
          </a:xfrm>
        </p:spPr>
        <p:txBody>
          <a:bodyPr/>
          <a:lstStyle/>
          <a:p>
            <a:r>
              <a:rPr lang="en-US" dirty="0" smtClean="0"/>
              <a:t>File data may not be necessarily be stored in contiguous manner </a:t>
            </a:r>
          </a:p>
          <a:p>
            <a:pPr lvl="1"/>
            <a:r>
              <a:rPr lang="en-US" dirty="0" smtClean="0"/>
              <a:t>This would  enable file to be of any size and can be easily expanded or contracted </a:t>
            </a:r>
          </a:p>
          <a:p>
            <a:pPr lvl="1"/>
            <a:r>
              <a:rPr lang="en-US" dirty="0" smtClean="0"/>
              <a:t>This would require basic unit of allocation unit to be a block</a:t>
            </a:r>
          </a:p>
          <a:p>
            <a:pPr lvl="1"/>
            <a:r>
              <a:rPr lang="en-US" dirty="0" smtClean="0"/>
              <a:t>The table of content would set of block number </a:t>
            </a:r>
          </a:p>
          <a:p>
            <a:pPr lvl="2"/>
            <a:r>
              <a:rPr lang="en-US" dirty="0" smtClean="0"/>
              <a:t>The size of table of content will  vary with size of file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05AB-D0EA-43FD-B2CE-671301B78A2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File System Structure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2209800"/>
            <a:ext cx="8686800" cy="4419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Unix divided physical disks into logical disks called partitions. </a:t>
            </a:r>
          </a:p>
          <a:p>
            <a:r>
              <a:rPr lang="en-US" dirty="0" smtClean="0"/>
              <a:t>Each partition is a standalone file system.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boot block </a:t>
            </a:r>
            <a:r>
              <a:rPr lang="en-US" dirty="0" smtClean="0"/>
              <a:t>is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located in the first few sectors of a file system. The boot block contains the initial bootstrap program used to load the operating system.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super block </a:t>
            </a:r>
            <a:r>
              <a:rPr lang="en-US" dirty="0" smtClean="0"/>
              <a:t>describes the state of the file system: the total size of the partition, the block size, pointers to a list of free blocks, the </a:t>
            </a:r>
            <a:r>
              <a:rPr lang="en-US" dirty="0" err="1" smtClean="0"/>
              <a:t>inode</a:t>
            </a:r>
            <a:r>
              <a:rPr lang="en-US" dirty="0" smtClean="0"/>
              <a:t> number of the root directory etc.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 linear array of </a:t>
            </a:r>
            <a:r>
              <a:rPr lang="en-US" dirty="0" err="1" smtClean="0">
                <a:solidFill>
                  <a:srgbClr val="FF0000"/>
                </a:solidFill>
              </a:rPr>
              <a:t>inodes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(short for “index nodes”). There is a one to one mapping of files to </a:t>
            </a:r>
            <a:r>
              <a:rPr lang="en-US" dirty="0" err="1" smtClean="0"/>
              <a:t>inodes</a:t>
            </a:r>
            <a:r>
              <a:rPr lang="en-US" dirty="0" smtClean="0"/>
              <a:t> and vice versa.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data blocks</a:t>
            </a:r>
            <a:r>
              <a:rPr lang="en-US" dirty="0" smtClean="0"/>
              <a:t> </a:t>
            </a:r>
            <a:r>
              <a:rPr lang="en-US" dirty="0" err="1" smtClean="0"/>
              <a:t>blocks</a:t>
            </a:r>
            <a:r>
              <a:rPr lang="en-US" dirty="0" smtClean="0"/>
              <a:t> containing the actual contents of files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9060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pPr algn="ctr"/>
            <a:r>
              <a:rPr lang="en-US" dirty="0"/>
              <a:t>Structure of a Regular file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62000" y="1066800"/>
            <a:ext cx="1447800" cy="4953000"/>
            <a:chOff x="480" y="912"/>
            <a:chExt cx="912" cy="3120"/>
          </a:xfrm>
        </p:grpSpPr>
        <p:sp>
          <p:nvSpPr>
            <p:cNvPr id="26628" name="Rectangle 4"/>
            <p:cNvSpPr>
              <a:spLocks noChangeArrowheads="1"/>
            </p:cNvSpPr>
            <p:nvPr/>
          </p:nvSpPr>
          <p:spPr bwMode="auto">
            <a:xfrm>
              <a:off x="480" y="912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Direct 0</a:t>
              </a:r>
            </a:p>
          </p:txBody>
        </p:sp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480" y="1152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Direct 1</a:t>
              </a:r>
            </a:p>
          </p:txBody>
        </p:sp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480" y="1392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Direct 2</a:t>
              </a:r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480" y="1632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Direct 3</a:t>
              </a:r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480" y="1872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Direct 4</a:t>
              </a:r>
            </a:p>
          </p:txBody>
        </p:sp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>
              <a:off x="480" y="2112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Direct 5</a:t>
              </a:r>
            </a:p>
          </p:txBody>
        </p:sp>
        <p:sp>
          <p:nvSpPr>
            <p:cNvPr id="26634" name="Rectangle 10"/>
            <p:cNvSpPr>
              <a:spLocks noChangeArrowheads="1"/>
            </p:cNvSpPr>
            <p:nvPr/>
          </p:nvSpPr>
          <p:spPr bwMode="auto">
            <a:xfrm>
              <a:off x="480" y="2352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Direct 6</a:t>
              </a:r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480" y="2592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Direct 7</a:t>
              </a:r>
            </a:p>
          </p:txBody>
        </p:sp>
        <p:sp>
          <p:nvSpPr>
            <p:cNvPr id="26636" name="Rectangle 12"/>
            <p:cNvSpPr>
              <a:spLocks noChangeArrowheads="1"/>
            </p:cNvSpPr>
            <p:nvPr/>
          </p:nvSpPr>
          <p:spPr bwMode="auto">
            <a:xfrm>
              <a:off x="480" y="2832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Direct 8</a:t>
              </a:r>
            </a:p>
          </p:txBody>
        </p:sp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480" y="3072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Direct 9</a:t>
              </a: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480" y="3312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Single Indirect</a:t>
              </a:r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480" y="3552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Double Indirect</a:t>
              </a:r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480" y="3792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Triple Indirect</a:t>
              </a:r>
            </a:p>
          </p:txBody>
        </p:sp>
      </p:grp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5943600" y="914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5943600" y="1295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5943600" y="1676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5943600" y="2057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5943600" y="2438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5943600" y="2819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5943600" y="3200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5943600" y="3581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5943600" y="3962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5943600" y="4343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5" name="Line 31"/>
          <p:cNvSpPr>
            <a:spLocks noChangeShapeType="1"/>
          </p:cNvSpPr>
          <p:nvPr/>
        </p:nvSpPr>
        <p:spPr bwMode="auto">
          <a:xfrm flipV="1">
            <a:off x="2209800" y="1066800"/>
            <a:ext cx="3733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56" name="Line 32"/>
          <p:cNvSpPr>
            <a:spLocks noChangeShapeType="1"/>
          </p:cNvSpPr>
          <p:nvPr/>
        </p:nvSpPr>
        <p:spPr bwMode="auto">
          <a:xfrm flipV="1">
            <a:off x="2209800" y="1447800"/>
            <a:ext cx="3733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57" name="Line 33"/>
          <p:cNvSpPr>
            <a:spLocks noChangeShapeType="1"/>
          </p:cNvSpPr>
          <p:nvPr/>
        </p:nvSpPr>
        <p:spPr bwMode="auto">
          <a:xfrm flipV="1">
            <a:off x="2209800" y="1828800"/>
            <a:ext cx="3733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58" name="Line 34"/>
          <p:cNvSpPr>
            <a:spLocks noChangeShapeType="1"/>
          </p:cNvSpPr>
          <p:nvPr/>
        </p:nvSpPr>
        <p:spPr bwMode="auto">
          <a:xfrm flipV="1">
            <a:off x="2209800" y="2209800"/>
            <a:ext cx="3733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59" name="Line 35"/>
          <p:cNvSpPr>
            <a:spLocks noChangeShapeType="1"/>
          </p:cNvSpPr>
          <p:nvPr/>
        </p:nvSpPr>
        <p:spPr bwMode="auto">
          <a:xfrm flipV="1">
            <a:off x="2209800" y="2590800"/>
            <a:ext cx="3733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60" name="Line 36"/>
          <p:cNvSpPr>
            <a:spLocks noChangeShapeType="1"/>
          </p:cNvSpPr>
          <p:nvPr/>
        </p:nvSpPr>
        <p:spPr bwMode="auto">
          <a:xfrm flipV="1">
            <a:off x="2209800" y="2971800"/>
            <a:ext cx="3733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61" name="Line 37"/>
          <p:cNvSpPr>
            <a:spLocks noChangeShapeType="1"/>
          </p:cNvSpPr>
          <p:nvPr/>
        </p:nvSpPr>
        <p:spPr bwMode="auto">
          <a:xfrm flipV="1">
            <a:off x="2209800" y="3352800"/>
            <a:ext cx="3733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 flipV="1">
            <a:off x="2209800" y="3733800"/>
            <a:ext cx="3733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63" name="Line 39"/>
          <p:cNvSpPr>
            <a:spLocks noChangeShapeType="1"/>
          </p:cNvSpPr>
          <p:nvPr/>
        </p:nvSpPr>
        <p:spPr bwMode="auto">
          <a:xfrm flipV="1">
            <a:off x="2209800" y="4114800"/>
            <a:ext cx="3733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64" name="Line 40"/>
          <p:cNvSpPr>
            <a:spLocks noChangeShapeType="1"/>
          </p:cNvSpPr>
          <p:nvPr/>
        </p:nvSpPr>
        <p:spPr bwMode="auto">
          <a:xfrm flipV="1">
            <a:off x="2209800" y="4495800"/>
            <a:ext cx="3733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65" name="Rectangle 41"/>
          <p:cNvSpPr>
            <a:spLocks noChangeArrowheads="1"/>
          </p:cNvSpPr>
          <p:nvPr/>
        </p:nvSpPr>
        <p:spPr bwMode="auto">
          <a:xfrm>
            <a:off x="2590800" y="48006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6" name="Rectangle 42"/>
          <p:cNvSpPr>
            <a:spLocks noChangeArrowheads="1"/>
          </p:cNvSpPr>
          <p:nvPr/>
        </p:nvSpPr>
        <p:spPr bwMode="auto">
          <a:xfrm>
            <a:off x="3276600" y="51816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7" name="Rectangle 43"/>
          <p:cNvSpPr>
            <a:spLocks noChangeArrowheads="1"/>
          </p:cNvSpPr>
          <p:nvPr/>
        </p:nvSpPr>
        <p:spPr bwMode="auto">
          <a:xfrm>
            <a:off x="4267200" y="51816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8" name="Line 44"/>
          <p:cNvSpPr>
            <a:spLocks noChangeShapeType="1"/>
          </p:cNvSpPr>
          <p:nvPr/>
        </p:nvSpPr>
        <p:spPr bwMode="auto">
          <a:xfrm>
            <a:off x="2209800" y="5029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69" name="Rectangle 45"/>
          <p:cNvSpPr>
            <a:spLocks noChangeArrowheads="1"/>
          </p:cNvSpPr>
          <p:nvPr/>
        </p:nvSpPr>
        <p:spPr bwMode="auto">
          <a:xfrm>
            <a:off x="5943600" y="4724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70" name="Rectangle 46"/>
          <p:cNvSpPr>
            <a:spLocks noChangeArrowheads="1"/>
          </p:cNvSpPr>
          <p:nvPr/>
        </p:nvSpPr>
        <p:spPr bwMode="auto">
          <a:xfrm>
            <a:off x="5943600" y="5105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71" name="Rectangle 47"/>
          <p:cNvSpPr>
            <a:spLocks noChangeArrowheads="1"/>
          </p:cNvSpPr>
          <p:nvPr/>
        </p:nvSpPr>
        <p:spPr bwMode="auto">
          <a:xfrm>
            <a:off x="5943600" y="5486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72" name="Line 48"/>
          <p:cNvSpPr>
            <a:spLocks noChangeShapeType="1"/>
          </p:cNvSpPr>
          <p:nvPr/>
        </p:nvSpPr>
        <p:spPr bwMode="auto">
          <a:xfrm>
            <a:off x="2971800" y="4876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73" name="Line 49"/>
          <p:cNvSpPr>
            <a:spLocks noChangeShapeType="1"/>
          </p:cNvSpPr>
          <p:nvPr/>
        </p:nvSpPr>
        <p:spPr bwMode="auto">
          <a:xfrm>
            <a:off x="2209800" y="5334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74" name="Line 50"/>
          <p:cNvSpPr>
            <a:spLocks noChangeShapeType="1"/>
          </p:cNvSpPr>
          <p:nvPr/>
        </p:nvSpPr>
        <p:spPr bwMode="auto">
          <a:xfrm>
            <a:off x="36576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75" name="Line 51"/>
          <p:cNvSpPr>
            <a:spLocks noChangeShapeType="1"/>
          </p:cNvSpPr>
          <p:nvPr/>
        </p:nvSpPr>
        <p:spPr bwMode="auto">
          <a:xfrm>
            <a:off x="4648200" y="5257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76" name="Rectangle 52"/>
          <p:cNvSpPr>
            <a:spLocks noChangeArrowheads="1"/>
          </p:cNvSpPr>
          <p:nvPr/>
        </p:nvSpPr>
        <p:spPr bwMode="auto">
          <a:xfrm>
            <a:off x="2743200" y="5638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77" name="Rectangle 53"/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78" name="Rectangle 54"/>
          <p:cNvSpPr>
            <a:spLocks noChangeArrowheads="1"/>
          </p:cNvSpPr>
          <p:nvPr/>
        </p:nvSpPr>
        <p:spPr bwMode="auto">
          <a:xfrm>
            <a:off x="3810000" y="5638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79" name="Line 55"/>
          <p:cNvSpPr>
            <a:spLocks noChangeShapeType="1"/>
          </p:cNvSpPr>
          <p:nvPr/>
        </p:nvSpPr>
        <p:spPr bwMode="auto">
          <a:xfrm>
            <a:off x="2209800" y="579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80" name="Line 56"/>
          <p:cNvSpPr>
            <a:spLocks noChangeShapeType="1"/>
          </p:cNvSpPr>
          <p:nvPr/>
        </p:nvSpPr>
        <p:spPr bwMode="auto">
          <a:xfrm flipV="1">
            <a:off x="3124200" y="57150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81" name="Line 57"/>
          <p:cNvSpPr>
            <a:spLocks noChangeShapeType="1"/>
          </p:cNvSpPr>
          <p:nvPr/>
        </p:nvSpPr>
        <p:spPr bwMode="auto">
          <a:xfrm>
            <a:off x="4191000" y="5715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82" name="Line 58"/>
          <p:cNvSpPr>
            <a:spLocks noChangeShapeType="1"/>
          </p:cNvSpPr>
          <p:nvPr/>
        </p:nvSpPr>
        <p:spPr bwMode="auto">
          <a:xfrm flipV="1">
            <a:off x="5181600" y="56388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Example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925" y="1247954"/>
            <a:ext cx="7811218" cy="4114800"/>
          </a:xfrm>
        </p:spPr>
        <p:txBody>
          <a:bodyPr/>
          <a:lstStyle/>
          <a:p>
            <a:r>
              <a:rPr lang="en-US" sz="2400" dirty="0"/>
              <a:t>Assume</a:t>
            </a:r>
          </a:p>
          <a:p>
            <a:pPr lvl="1"/>
            <a:r>
              <a:rPr lang="en-US" sz="2400" dirty="0"/>
              <a:t>Logical block = 1 K Bytes</a:t>
            </a:r>
          </a:p>
          <a:p>
            <a:pPr lvl="1"/>
            <a:r>
              <a:rPr lang="en-US" sz="2400" dirty="0"/>
              <a:t>Block number is addressable by a 32 bit (4 bytes)</a:t>
            </a:r>
          </a:p>
          <a:p>
            <a:pPr lvl="1"/>
            <a:r>
              <a:rPr lang="en-US" sz="2400" dirty="0"/>
              <a:t>A block can hold 256 block numbers</a:t>
            </a:r>
          </a:p>
          <a:p>
            <a:pPr lvl="1"/>
            <a:r>
              <a:rPr lang="en-US" sz="2400" dirty="0"/>
              <a:t>Maximum number of bytes possible in a file = (10K + 256K + 64M +16G)bytes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1066800"/>
            <a:ext cx="1447800" cy="4953000"/>
            <a:chOff x="480" y="912"/>
            <a:chExt cx="912" cy="3120"/>
          </a:xfrm>
        </p:grpSpPr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480" y="912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4096</a:t>
              </a:r>
            </a:p>
          </p:txBody>
        </p:sp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480" y="1152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228</a:t>
              </a:r>
            </a:p>
          </p:txBody>
        </p:sp>
        <p:sp>
          <p:nvSpPr>
            <p:cNvPr id="37895" name="Rectangle 7"/>
            <p:cNvSpPr>
              <a:spLocks noChangeArrowheads="1"/>
            </p:cNvSpPr>
            <p:nvPr/>
          </p:nvSpPr>
          <p:spPr bwMode="auto">
            <a:xfrm>
              <a:off x="480" y="1392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45423</a:t>
              </a:r>
            </a:p>
          </p:txBody>
        </p:sp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480" y="1632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480" y="1872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480" y="2112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11111</a:t>
              </a:r>
            </a:p>
          </p:txBody>
        </p:sp>
        <p:sp>
          <p:nvSpPr>
            <p:cNvPr id="37899" name="Rectangle 11"/>
            <p:cNvSpPr>
              <a:spLocks noChangeArrowheads="1"/>
            </p:cNvSpPr>
            <p:nvPr/>
          </p:nvSpPr>
          <p:spPr bwMode="auto">
            <a:xfrm>
              <a:off x="480" y="2352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7900" name="Rectangle 12"/>
            <p:cNvSpPr>
              <a:spLocks noChangeArrowheads="1"/>
            </p:cNvSpPr>
            <p:nvPr/>
          </p:nvSpPr>
          <p:spPr bwMode="auto">
            <a:xfrm>
              <a:off x="480" y="2592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101</a:t>
              </a:r>
            </a:p>
          </p:txBody>
        </p:sp>
        <p:sp>
          <p:nvSpPr>
            <p:cNvPr id="37901" name="Rectangle 13"/>
            <p:cNvSpPr>
              <a:spLocks noChangeArrowheads="1"/>
            </p:cNvSpPr>
            <p:nvPr/>
          </p:nvSpPr>
          <p:spPr bwMode="auto">
            <a:xfrm>
              <a:off x="480" y="2832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367</a:t>
              </a:r>
            </a:p>
          </p:txBody>
        </p:sp>
        <p:sp>
          <p:nvSpPr>
            <p:cNvPr id="37902" name="Rectangle 14"/>
            <p:cNvSpPr>
              <a:spLocks noChangeArrowheads="1"/>
            </p:cNvSpPr>
            <p:nvPr/>
          </p:nvSpPr>
          <p:spPr bwMode="auto">
            <a:xfrm>
              <a:off x="480" y="3072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7903" name="Rectangle 15"/>
            <p:cNvSpPr>
              <a:spLocks noChangeArrowheads="1"/>
            </p:cNvSpPr>
            <p:nvPr/>
          </p:nvSpPr>
          <p:spPr bwMode="auto">
            <a:xfrm>
              <a:off x="480" y="3312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428</a:t>
              </a:r>
            </a:p>
          </p:txBody>
        </p:sp>
        <p:sp>
          <p:nvSpPr>
            <p:cNvPr id="37904" name="Rectangle 16"/>
            <p:cNvSpPr>
              <a:spLocks noChangeArrowheads="1"/>
            </p:cNvSpPr>
            <p:nvPr/>
          </p:nvSpPr>
          <p:spPr bwMode="auto">
            <a:xfrm>
              <a:off x="480" y="3552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9156</a:t>
              </a:r>
            </a:p>
          </p:txBody>
        </p:sp>
        <p:sp>
          <p:nvSpPr>
            <p:cNvPr id="37905" name="Rectangle 17"/>
            <p:cNvSpPr>
              <a:spLocks noChangeArrowheads="1"/>
            </p:cNvSpPr>
            <p:nvPr/>
          </p:nvSpPr>
          <p:spPr bwMode="auto">
            <a:xfrm>
              <a:off x="480" y="3792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824</a:t>
              </a:r>
            </a:p>
          </p:txBody>
        </p:sp>
      </p:grp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4876800" y="2971800"/>
            <a:ext cx="533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 flipV="1">
            <a:off x="2209800" y="3505200"/>
            <a:ext cx="2667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4876800" y="3733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367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3962400" y="4373592"/>
            <a:ext cx="609600" cy="11890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331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5410200" y="4572000"/>
            <a:ext cx="6096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3333</a:t>
            </a:r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6934200" y="4495800"/>
            <a:ext cx="6096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2" name="Line 24"/>
          <p:cNvSpPr>
            <a:spLocks noChangeShapeType="1"/>
          </p:cNvSpPr>
          <p:nvPr/>
        </p:nvSpPr>
        <p:spPr bwMode="auto">
          <a:xfrm>
            <a:off x="39624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3733800" y="45720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7914" name="Rectangle 26"/>
          <p:cNvSpPr>
            <a:spLocks noChangeArrowheads="1"/>
          </p:cNvSpPr>
          <p:nvPr/>
        </p:nvSpPr>
        <p:spPr bwMode="auto">
          <a:xfrm>
            <a:off x="3962400" y="56388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9156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5486400" y="56388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331</a:t>
            </a:r>
          </a:p>
        </p:txBody>
      </p:sp>
      <p:sp>
        <p:nvSpPr>
          <p:cNvPr id="37916" name="Line 28"/>
          <p:cNvSpPr>
            <a:spLocks noChangeShapeType="1"/>
          </p:cNvSpPr>
          <p:nvPr/>
        </p:nvSpPr>
        <p:spPr bwMode="auto">
          <a:xfrm>
            <a:off x="5410200" y="4876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17" name="Line 29"/>
          <p:cNvSpPr>
            <a:spLocks noChangeShapeType="1"/>
          </p:cNvSpPr>
          <p:nvPr/>
        </p:nvSpPr>
        <p:spPr bwMode="auto">
          <a:xfrm>
            <a:off x="5410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5105400" y="48006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75</a:t>
            </a:r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6934200" y="5638800"/>
            <a:ext cx="60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3333</a:t>
            </a:r>
          </a:p>
        </p:txBody>
      </p:sp>
      <p:sp>
        <p:nvSpPr>
          <p:cNvPr id="37920" name="Line 32"/>
          <p:cNvSpPr>
            <a:spLocks noChangeShapeType="1"/>
          </p:cNvSpPr>
          <p:nvPr/>
        </p:nvSpPr>
        <p:spPr bwMode="auto">
          <a:xfrm flipV="1">
            <a:off x="2209800" y="4724400"/>
            <a:ext cx="1752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21" name="Line 33"/>
          <p:cNvSpPr>
            <a:spLocks noChangeShapeType="1"/>
          </p:cNvSpPr>
          <p:nvPr/>
        </p:nvSpPr>
        <p:spPr bwMode="auto">
          <a:xfrm flipV="1">
            <a:off x="4572000" y="45720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22" name="Line 34"/>
          <p:cNvSpPr>
            <a:spLocks noChangeShapeType="1"/>
          </p:cNvSpPr>
          <p:nvPr/>
        </p:nvSpPr>
        <p:spPr bwMode="auto">
          <a:xfrm flipV="1">
            <a:off x="6019800" y="4495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1268"/>
            <a:ext cx="7772400" cy="5224732"/>
          </a:xfrm>
        </p:spPr>
        <p:txBody>
          <a:bodyPr/>
          <a:lstStyle/>
          <a:p>
            <a:r>
              <a:rPr lang="en-US" sz="2800" dirty="0"/>
              <a:t>E.g. 1</a:t>
            </a:r>
          </a:p>
          <a:p>
            <a:pPr lvl="1"/>
            <a:r>
              <a:rPr lang="en-US" dirty="0"/>
              <a:t>If a process wants to access byte offset 9000</a:t>
            </a:r>
          </a:p>
          <a:p>
            <a:pPr lvl="2"/>
            <a:r>
              <a:rPr lang="en-US" sz="2800" dirty="0"/>
              <a:t>Kernel calculate that the byte is in 8</a:t>
            </a:r>
            <a:r>
              <a:rPr lang="en-US" sz="2800" baseline="30000" dirty="0"/>
              <a:t>th</a:t>
            </a:r>
            <a:r>
              <a:rPr lang="en-US" sz="2800" dirty="0"/>
              <a:t> block (starting from 0)</a:t>
            </a:r>
          </a:p>
          <a:p>
            <a:pPr lvl="2"/>
            <a:r>
              <a:rPr lang="en-US" sz="2800" dirty="0"/>
              <a:t>It accesses the physical block number stored in 8</a:t>
            </a:r>
            <a:r>
              <a:rPr lang="en-US" sz="2800" baseline="30000" dirty="0"/>
              <a:t>th</a:t>
            </a:r>
            <a:r>
              <a:rPr lang="en-US" sz="2800" dirty="0"/>
              <a:t> direct map location. (If 367 is the value stored in 8</a:t>
            </a:r>
            <a:r>
              <a:rPr lang="en-US" sz="2800" baseline="30000" dirty="0"/>
              <a:t>th</a:t>
            </a:r>
            <a:r>
              <a:rPr lang="en-US" sz="2800" dirty="0"/>
              <a:t> direct map location then access 367</a:t>
            </a:r>
            <a:r>
              <a:rPr lang="en-US" sz="2800" baseline="30000" dirty="0"/>
              <a:t>th</a:t>
            </a:r>
            <a:r>
              <a:rPr lang="en-US" sz="2800" dirty="0"/>
              <a:t> block from the disk.)</a:t>
            </a:r>
          </a:p>
          <a:p>
            <a:pPr lvl="2"/>
            <a:r>
              <a:rPr lang="en-US" sz="2800" dirty="0"/>
              <a:t>Then access 808</a:t>
            </a:r>
            <a:r>
              <a:rPr lang="en-US" sz="2800" baseline="30000" dirty="0"/>
              <a:t>th</a:t>
            </a:r>
            <a:r>
              <a:rPr lang="en-US" sz="2800" dirty="0"/>
              <a:t> byte (9000 – 8192) in 367</a:t>
            </a:r>
            <a:r>
              <a:rPr lang="en-US" sz="2800" baseline="30000" dirty="0"/>
              <a:t>th</a:t>
            </a:r>
            <a:r>
              <a:rPr lang="en-US" sz="2800" dirty="0"/>
              <a:t> block.</a:t>
            </a:r>
          </a:p>
          <a:p>
            <a:pPr lvl="2"/>
            <a:r>
              <a:rPr lang="en-US" sz="2800" dirty="0"/>
              <a:t>This will be the resultant 9000</a:t>
            </a:r>
            <a:r>
              <a:rPr lang="en-US" sz="2800" baseline="30000" dirty="0"/>
              <a:t>th</a:t>
            </a:r>
            <a:r>
              <a:rPr lang="en-US" sz="2800" dirty="0"/>
              <a:t> byte in file.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030" y="1394604"/>
            <a:ext cx="7772400" cy="5126966"/>
          </a:xfrm>
        </p:spPr>
        <p:txBody>
          <a:bodyPr/>
          <a:lstStyle/>
          <a:p>
            <a:r>
              <a:rPr lang="en-US" dirty="0"/>
              <a:t>E. g. 2</a:t>
            </a:r>
          </a:p>
          <a:p>
            <a:pPr lvl="1"/>
            <a:r>
              <a:rPr lang="en-US" dirty="0"/>
              <a:t>If process want to access byte offset 350,000 in the file</a:t>
            </a:r>
          </a:p>
          <a:p>
            <a:pPr lvl="1"/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direct pointer can store till (10K-1)</a:t>
            </a:r>
          </a:p>
          <a:p>
            <a:pPr lvl="1"/>
            <a:r>
              <a:rPr lang="en-US" dirty="0"/>
              <a:t>Single indirect pointer can store from 10K to (</a:t>
            </a:r>
            <a:r>
              <a:rPr lang="en-US" dirty="0" smtClean="0"/>
              <a:t>266K-1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Double indirect pointer can store from 266K to (64266K-1)</a:t>
            </a:r>
          </a:p>
          <a:p>
            <a:pPr lvl="1"/>
            <a:r>
              <a:rPr lang="en-US" dirty="0"/>
              <a:t>The request is between these value. So the request is in double indirect pointer.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276225"/>
            <a:ext cx="8001000" cy="628650"/>
          </a:xfrm>
        </p:spPr>
        <p:txBody>
          <a:bodyPr/>
          <a:lstStyle/>
          <a:p>
            <a:pPr algn="l"/>
            <a:r>
              <a:rPr lang="en-US" dirty="0" smtClean="0"/>
              <a:t>File system layout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171C-5CA0-4C9D-AFDD-B881DC83B64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9625" y="1600200"/>
            <a:ext cx="16859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Boot block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1609725"/>
            <a:ext cx="19335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Super  block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76750" y="1609725"/>
            <a:ext cx="16859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Inode list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72200" y="1609725"/>
            <a:ext cx="23050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 blocks 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14325" y="2362200"/>
            <a:ext cx="7772400" cy="4114800"/>
          </a:xfrm>
        </p:spPr>
        <p:txBody>
          <a:bodyPr/>
          <a:lstStyle/>
          <a:p>
            <a:r>
              <a:rPr lang="en-US" dirty="0" smtClean="0"/>
              <a:t>Boot block   can contain the boot strap code</a:t>
            </a:r>
          </a:p>
          <a:p>
            <a:r>
              <a:rPr lang="en-US" dirty="0" smtClean="0"/>
              <a:t>A file system may have an empty boot block </a:t>
            </a:r>
          </a:p>
          <a:p>
            <a:r>
              <a:rPr lang="en-US" dirty="0"/>
              <a:t> </a:t>
            </a:r>
            <a:r>
              <a:rPr lang="en-US" dirty="0" smtClean="0"/>
              <a:t>describe state of file system</a:t>
            </a:r>
          </a:p>
          <a:p>
            <a:pPr lvl="1"/>
            <a:r>
              <a:rPr lang="en-US" dirty="0" smtClean="0"/>
              <a:t>Size, number file it can store,  location of free space etc 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/>
              <a:t>350000 in a file is 350000 – 266K in double indirection</a:t>
            </a:r>
          </a:p>
          <a:p>
            <a:pPr>
              <a:lnSpc>
                <a:spcPct val="90000"/>
              </a:lnSpc>
            </a:pPr>
            <a:r>
              <a:rPr lang="en-US" sz="2100"/>
              <a:t>= 77616 of a double indirection.</a:t>
            </a:r>
          </a:p>
          <a:p>
            <a:pPr>
              <a:lnSpc>
                <a:spcPct val="90000"/>
              </a:lnSpc>
            </a:pPr>
            <a:r>
              <a:rPr lang="en-US" sz="2100"/>
              <a:t>Since each single indirection can access 256K, 77616 is in the 0</a:t>
            </a:r>
            <a:r>
              <a:rPr lang="en-US" sz="2100" baseline="30000"/>
              <a:t>th</a:t>
            </a:r>
            <a:r>
              <a:rPr lang="en-US" sz="2100"/>
              <a:t> single indirection block of double indirection block.</a:t>
            </a:r>
          </a:p>
          <a:p>
            <a:pPr>
              <a:lnSpc>
                <a:spcPct val="90000"/>
              </a:lnSpc>
            </a:pPr>
            <a:r>
              <a:rPr lang="en-US" sz="2100"/>
              <a:t>So we will fetch block number 331. </a:t>
            </a:r>
          </a:p>
          <a:p>
            <a:pPr>
              <a:lnSpc>
                <a:spcPct val="90000"/>
              </a:lnSpc>
            </a:pPr>
            <a:r>
              <a:rPr lang="en-US" sz="2100"/>
              <a:t>Since the direct block in a single indirect block hold 1KB, 77616 is in 75</a:t>
            </a:r>
            <a:r>
              <a:rPr lang="en-US" sz="2100" baseline="30000"/>
              <a:t>th</a:t>
            </a:r>
            <a:r>
              <a:rPr lang="en-US" sz="2100"/>
              <a:t> direct block in the single indirect block.</a:t>
            </a:r>
          </a:p>
          <a:p>
            <a:pPr>
              <a:lnSpc>
                <a:spcPct val="90000"/>
              </a:lnSpc>
            </a:pPr>
            <a:r>
              <a:rPr lang="en-US" sz="2100"/>
              <a:t>So we will fetch block number 3333.</a:t>
            </a:r>
          </a:p>
          <a:p>
            <a:pPr>
              <a:lnSpc>
                <a:spcPct val="90000"/>
              </a:lnSpc>
            </a:pPr>
            <a:r>
              <a:rPr lang="en-US" sz="2100"/>
              <a:t>The offset location from where we need to access the byte is calculated by 77616 – 75K = 816 </a:t>
            </a:r>
          </a:p>
          <a:p>
            <a:pPr>
              <a:lnSpc>
                <a:spcPct val="90000"/>
              </a:lnSpc>
            </a:pPr>
            <a:r>
              <a:rPr lang="en-US" sz="2100"/>
              <a:t>If inode block entry is 0, then the logical block entries contain no data.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75" y="323850"/>
            <a:ext cx="7772400" cy="495300"/>
          </a:xfrm>
        </p:spPr>
        <p:txBody>
          <a:bodyPr/>
          <a:lstStyle/>
          <a:p>
            <a:pPr algn="l"/>
            <a:r>
              <a:rPr lang="en-US" dirty="0" smtClean="0"/>
              <a:t>Buffering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52525"/>
            <a:ext cx="7772400" cy="5448300"/>
          </a:xfrm>
        </p:spPr>
        <p:txBody>
          <a:bodyPr/>
          <a:lstStyle/>
          <a:p>
            <a:pPr algn="just"/>
            <a:r>
              <a:rPr lang="en-US" dirty="0" smtClean="0"/>
              <a:t>File subsystem accesses file data using buffering mechanism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The mechanism regulates the flow between buffer  and secondary storage 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The mechanism interacts with block i/o device driver to initiate the data transfer 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block I/O devices are random access storage devices </a:t>
            </a:r>
          </a:p>
          <a:p>
            <a:pPr algn="just"/>
            <a:r>
              <a:rPr lang="en-US" dirty="0" smtClean="0"/>
              <a:t>Device drivers are kernel module that controls the device operation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171C-5CA0-4C9D-AFDD-B881DC83B64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603D-E91C-47A8-965A-971FE5192469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23825"/>
            <a:ext cx="7753350" cy="733426"/>
          </a:xfrm>
        </p:spPr>
        <p:txBody>
          <a:bodyPr/>
          <a:lstStyle/>
          <a:p>
            <a:pPr algn="l"/>
            <a:r>
              <a:rPr lang="en-US" dirty="0"/>
              <a:t>Buffer Cache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95350"/>
            <a:ext cx="8496300" cy="5257800"/>
          </a:xfrm>
        </p:spPr>
        <p:txBody>
          <a:bodyPr/>
          <a:lstStyle/>
          <a:p>
            <a:r>
              <a:rPr lang="en-US" dirty="0"/>
              <a:t>When a process wants to access data from a file, the kernel brings the data into main memory, alters it and then request to save in the file system</a:t>
            </a:r>
          </a:p>
          <a:p>
            <a:r>
              <a:rPr lang="en-US" dirty="0" smtClean="0"/>
              <a:t>Buffering improves the </a:t>
            </a:r>
            <a:r>
              <a:rPr lang="en-US" dirty="0"/>
              <a:t>response time </a:t>
            </a:r>
            <a:r>
              <a:rPr lang="en-US" dirty="0" smtClean="0"/>
              <a:t>, throughput </a:t>
            </a:r>
          </a:p>
          <a:p>
            <a:r>
              <a:rPr lang="en-US" dirty="0" smtClean="0"/>
              <a:t>Buffering minimizes </a:t>
            </a:r>
            <a:r>
              <a:rPr lang="en-US" dirty="0"/>
              <a:t>the frequency of disk access by keeping a pool of internal data buffer called buffer cache.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C8A0-89BF-47C7-AE48-1A6029B4CCCC}" type="slidenum">
              <a:rPr lang="en-US"/>
              <a:pPr/>
              <a:t>7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 Cache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1371600"/>
            <a:ext cx="8362950" cy="4724400"/>
          </a:xfrm>
        </p:spPr>
        <p:txBody>
          <a:bodyPr/>
          <a:lstStyle/>
          <a:p>
            <a:r>
              <a:rPr lang="en-US"/>
              <a:t>Buffer cache contains the data in recently used disk blocks</a:t>
            </a:r>
          </a:p>
          <a:p>
            <a:r>
              <a:rPr lang="en-US"/>
              <a:t>When reading data from disk, the kernel attempts to read from buffer cache.</a:t>
            </a:r>
          </a:p>
          <a:p>
            <a:r>
              <a:rPr lang="en-US"/>
              <a:t>If data is already in the buffer cache, the kernel does not need to read from disk</a:t>
            </a:r>
          </a:p>
          <a:p>
            <a:r>
              <a:rPr lang="en-US"/>
              <a:t>If data is not in the buffer cache, the kernel reads the data from disk and cache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04B1-5B5C-4CA6-BB7D-E9DED3AF34BA}" type="slidenum">
              <a:rPr lang="en-US"/>
              <a:pPr/>
              <a:t>8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>
                <a:ea typeface="굴림" pitchFamily="50" charset="-127"/>
              </a:rPr>
              <a:t>Buffer Headers	</a:t>
            </a:r>
            <a:endParaRPr lang="en-US" sz="400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76350"/>
            <a:ext cx="7696200" cy="2095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A buffer consists of two parts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a memory array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buffer header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disk block : buffer = 1 : 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/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704850" y="3581400"/>
            <a:ext cx="7696200" cy="2865296"/>
            <a:chOff x="672" y="1104"/>
            <a:chExt cx="4848" cy="2834"/>
          </a:xfrm>
        </p:grpSpPr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2536" y="3664"/>
              <a:ext cx="673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1"/>
              <a:r>
                <a:rPr kumimoji="1" lang="en-US" altLang="ko-KR" sz="1200" dirty="0" smtClean="0">
                  <a:ea typeface="굴림" pitchFamily="50" charset="-127"/>
                </a:rPr>
                <a:t>Buffer </a:t>
              </a:r>
              <a:r>
                <a:rPr kumimoji="1" lang="en-US" altLang="ko-KR" sz="1200" dirty="0">
                  <a:ea typeface="굴림" pitchFamily="50" charset="-127"/>
                </a:rPr>
                <a:t>Header</a:t>
              </a:r>
            </a:p>
          </p:txBody>
        </p:sp>
        <p:grpSp>
          <p:nvGrpSpPr>
            <p:cNvPr id="52230" name="Group 6"/>
            <p:cNvGrpSpPr>
              <a:grpSpLocks/>
            </p:cNvGrpSpPr>
            <p:nvPr/>
          </p:nvGrpSpPr>
          <p:grpSpPr bwMode="auto">
            <a:xfrm>
              <a:off x="2400" y="1104"/>
              <a:ext cx="960" cy="2304"/>
              <a:chOff x="4224" y="1296"/>
              <a:chExt cx="960" cy="2304"/>
            </a:xfrm>
          </p:grpSpPr>
          <p:sp>
            <p:nvSpPr>
              <p:cNvPr id="52231" name="Rectangle 7"/>
              <p:cNvSpPr>
                <a:spLocks noChangeArrowheads="1"/>
              </p:cNvSpPr>
              <p:nvPr/>
            </p:nvSpPr>
            <p:spPr bwMode="auto">
              <a:xfrm>
                <a:off x="4224" y="1296"/>
                <a:ext cx="960" cy="23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32" name="Line 8"/>
              <p:cNvSpPr>
                <a:spLocks noChangeShapeType="1"/>
              </p:cNvSpPr>
              <p:nvPr/>
            </p:nvSpPr>
            <p:spPr bwMode="auto">
              <a:xfrm>
                <a:off x="4224" y="2448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33" name="Line 9"/>
              <p:cNvSpPr>
                <a:spLocks noChangeShapeType="1"/>
              </p:cNvSpPr>
              <p:nvPr/>
            </p:nvSpPr>
            <p:spPr bwMode="auto">
              <a:xfrm>
                <a:off x="4224" y="1872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34" name="Line 10"/>
              <p:cNvSpPr>
                <a:spLocks noChangeShapeType="1"/>
              </p:cNvSpPr>
              <p:nvPr/>
            </p:nvSpPr>
            <p:spPr bwMode="auto">
              <a:xfrm>
                <a:off x="4224" y="3024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35" name="Line 11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36" name="Line 12"/>
              <p:cNvSpPr>
                <a:spLocks noChangeShapeType="1"/>
              </p:cNvSpPr>
              <p:nvPr/>
            </p:nvSpPr>
            <p:spPr bwMode="auto">
              <a:xfrm>
                <a:off x="4224" y="2736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37" name="Line 13"/>
              <p:cNvSpPr>
                <a:spLocks noChangeShapeType="1"/>
              </p:cNvSpPr>
              <p:nvPr/>
            </p:nvSpPr>
            <p:spPr bwMode="auto">
              <a:xfrm>
                <a:off x="4224" y="2160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38" name="Line 14"/>
              <p:cNvSpPr>
                <a:spLocks noChangeShapeType="1"/>
              </p:cNvSpPr>
              <p:nvPr/>
            </p:nvSpPr>
            <p:spPr bwMode="auto">
              <a:xfrm>
                <a:off x="4224" y="1584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39" name="Text Box 15"/>
              <p:cNvSpPr txBox="1">
                <a:spLocks noChangeArrowheads="1"/>
              </p:cNvSpPr>
              <p:nvPr/>
            </p:nvSpPr>
            <p:spPr bwMode="auto">
              <a:xfrm>
                <a:off x="4320" y="1345"/>
                <a:ext cx="672" cy="3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latinLnBrk="1"/>
                <a:r>
                  <a:rPr kumimoji="1" lang="en-US" altLang="ko-KR" sz="1400">
                    <a:ea typeface="굴림" pitchFamily="50" charset="-127"/>
                  </a:rPr>
                  <a:t> device num</a:t>
                </a:r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4368" y="1632"/>
                <a:ext cx="620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latinLnBrk="1"/>
                <a:r>
                  <a:rPr kumimoji="1" lang="en-US" altLang="ko-KR" sz="1400">
                    <a:ea typeface="굴림" pitchFamily="50" charset="-127"/>
                  </a:rPr>
                  <a:t> block num</a:t>
                </a:r>
              </a:p>
            </p:txBody>
          </p:sp>
          <p:sp>
            <p:nvSpPr>
              <p:cNvPr id="52241" name="Text Box 17"/>
              <p:cNvSpPr txBox="1">
                <a:spLocks noChangeArrowheads="1"/>
              </p:cNvSpPr>
              <p:nvPr/>
            </p:nvSpPr>
            <p:spPr bwMode="auto">
              <a:xfrm>
                <a:off x="4464" y="1919"/>
                <a:ext cx="624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latinLnBrk="1"/>
                <a:r>
                  <a:rPr kumimoji="1" lang="en-US" altLang="ko-KR" sz="1400">
                    <a:ea typeface="굴림" pitchFamily="50" charset="-127"/>
                  </a:rPr>
                  <a:t>status</a:t>
                </a:r>
              </a:p>
            </p:txBody>
          </p:sp>
        </p:grpSp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3984" y="2352"/>
              <a:ext cx="1536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latinLnBrk="1"/>
              <a:r>
                <a:rPr kumimoji="1" lang="en-US" altLang="ko-KR" sz="1400">
                  <a:ea typeface="굴림" pitchFamily="50" charset="-127"/>
                </a:rPr>
                <a:t>ptr to next buf on hash queue</a:t>
              </a:r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672" y="2016"/>
              <a:ext cx="1632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latinLnBrk="1"/>
              <a:r>
                <a:rPr kumimoji="1" lang="en-US" altLang="ko-KR" sz="1400">
                  <a:ea typeface="굴림" pitchFamily="50" charset="-127"/>
                </a:rPr>
                <a:t>ptr to previous buf on hash queue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3984" y="3120"/>
              <a:ext cx="1392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latinLnBrk="1"/>
              <a:r>
                <a:rPr kumimoji="1" lang="en-US" altLang="ko-KR" sz="1400">
                  <a:ea typeface="굴림" pitchFamily="50" charset="-127"/>
                </a:rPr>
                <a:t>ptr to next buf  on free list</a:t>
              </a:r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720" y="2880"/>
              <a:ext cx="1584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latinLnBrk="1"/>
              <a:r>
                <a:rPr kumimoji="1" lang="en-US" altLang="ko-KR" sz="1400">
                  <a:ea typeface="굴림" pitchFamily="50" charset="-127"/>
                </a:rPr>
                <a:t>ptr to previous buf on free list</a:t>
              </a:r>
            </a:p>
          </p:txBody>
        </p:sp>
        <p:sp>
          <p:nvSpPr>
            <p:cNvPr id="52246" name="Freeform 22"/>
            <p:cNvSpPr>
              <a:spLocks/>
            </p:cNvSpPr>
            <p:nvPr/>
          </p:nvSpPr>
          <p:spPr bwMode="auto">
            <a:xfrm>
              <a:off x="2880" y="1816"/>
              <a:ext cx="1008" cy="392"/>
            </a:xfrm>
            <a:custGeom>
              <a:avLst/>
              <a:gdLst/>
              <a:ahLst/>
              <a:cxnLst>
                <a:cxn ang="0">
                  <a:pos x="0" y="344"/>
                </a:cxn>
                <a:cxn ang="0">
                  <a:pos x="384" y="344"/>
                </a:cxn>
                <a:cxn ang="0">
                  <a:pos x="576" y="344"/>
                </a:cxn>
                <a:cxn ang="0">
                  <a:pos x="672" y="56"/>
                </a:cxn>
                <a:cxn ang="0">
                  <a:pos x="1008" y="8"/>
                </a:cxn>
              </a:cxnLst>
              <a:rect l="0" t="0" r="r" b="b"/>
              <a:pathLst>
                <a:path w="1008" h="392">
                  <a:moveTo>
                    <a:pt x="0" y="344"/>
                  </a:moveTo>
                  <a:cubicBezTo>
                    <a:pt x="144" y="344"/>
                    <a:pt x="288" y="344"/>
                    <a:pt x="384" y="344"/>
                  </a:cubicBezTo>
                  <a:cubicBezTo>
                    <a:pt x="480" y="344"/>
                    <a:pt x="528" y="392"/>
                    <a:pt x="576" y="344"/>
                  </a:cubicBezTo>
                  <a:cubicBezTo>
                    <a:pt x="624" y="296"/>
                    <a:pt x="600" y="112"/>
                    <a:pt x="672" y="56"/>
                  </a:cubicBezTo>
                  <a:cubicBezTo>
                    <a:pt x="744" y="0"/>
                    <a:pt x="876" y="4"/>
                    <a:pt x="1008" y="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7" name="Line 23"/>
            <p:cNvSpPr>
              <a:spLocks noChangeShapeType="1"/>
            </p:cNvSpPr>
            <p:nvPr/>
          </p:nvSpPr>
          <p:spPr bwMode="auto">
            <a:xfrm flipV="1">
              <a:off x="2880" y="240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8" name="Freeform 24"/>
            <p:cNvSpPr>
              <a:spLocks/>
            </p:cNvSpPr>
            <p:nvPr/>
          </p:nvSpPr>
          <p:spPr bwMode="auto">
            <a:xfrm>
              <a:off x="1728" y="2344"/>
              <a:ext cx="1152" cy="392"/>
            </a:xfrm>
            <a:custGeom>
              <a:avLst/>
              <a:gdLst/>
              <a:ahLst/>
              <a:cxnLst>
                <a:cxn ang="0">
                  <a:pos x="1152" y="344"/>
                </a:cxn>
                <a:cxn ang="0">
                  <a:pos x="576" y="344"/>
                </a:cxn>
                <a:cxn ang="0">
                  <a:pos x="576" y="56"/>
                </a:cxn>
                <a:cxn ang="0">
                  <a:pos x="0" y="8"/>
                </a:cxn>
              </a:cxnLst>
              <a:rect l="0" t="0" r="r" b="b"/>
              <a:pathLst>
                <a:path w="1152" h="392">
                  <a:moveTo>
                    <a:pt x="1152" y="344"/>
                  </a:moveTo>
                  <a:cubicBezTo>
                    <a:pt x="912" y="368"/>
                    <a:pt x="672" y="392"/>
                    <a:pt x="576" y="344"/>
                  </a:cubicBezTo>
                  <a:cubicBezTo>
                    <a:pt x="480" y="296"/>
                    <a:pt x="672" y="112"/>
                    <a:pt x="576" y="56"/>
                  </a:cubicBezTo>
                  <a:cubicBezTo>
                    <a:pt x="480" y="0"/>
                    <a:pt x="88" y="16"/>
                    <a:pt x="0" y="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9" name="Freeform 25"/>
            <p:cNvSpPr>
              <a:spLocks/>
            </p:cNvSpPr>
            <p:nvPr/>
          </p:nvSpPr>
          <p:spPr bwMode="auto">
            <a:xfrm>
              <a:off x="2928" y="2928"/>
              <a:ext cx="960" cy="392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28" y="48"/>
                </a:cxn>
                <a:cxn ang="0">
                  <a:pos x="528" y="336"/>
                </a:cxn>
                <a:cxn ang="0">
                  <a:pos x="960" y="384"/>
                </a:cxn>
              </a:cxnLst>
              <a:rect l="0" t="0" r="r" b="b"/>
              <a:pathLst>
                <a:path w="960" h="392">
                  <a:moveTo>
                    <a:pt x="0" y="48"/>
                  </a:moveTo>
                  <a:cubicBezTo>
                    <a:pt x="220" y="24"/>
                    <a:pt x="440" y="0"/>
                    <a:pt x="528" y="48"/>
                  </a:cubicBezTo>
                  <a:cubicBezTo>
                    <a:pt x="616" y="96"/>
                    <a:pt x="456" y="280"/>
                    <a:pt x="528" y="336"/>
                  </a:cubicBezTo>
                  <a:cubicBezTo>
                    <a:pt x="600" y="392"/>
                    <a:pt x="896" y="376"/>
                    <a:pt x="960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0" name="Line 26"/>
            <p:cNvSpPr>
              <a:spLocks noChangeShapeType="1"/>
            </p:cNvSpPr>
            <p:nvPr/>
          </p:nvSpPr>
          <p:spPr bwMode="auto">
            <a:xfrm flipH="1">
              <a:off x="1824" y="326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1" name="Text Box 27"/>
            <p:cNvSpPr txBox="1">
              <a:spLocks noChangeArrowheads="1"/>
            </p:cNvSpPr>
            <p:nvPr/>
          </p:nvSpPr>
          <p:spPr bwMode="auto">
            <a:xfrm>
              <a:off x="3984" y="1489"/>
              <a:ext cx="1200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latinLnBrk="1"/>
              <a:r>
                <a:rPr kumimoji="1" lang="en-US" altLang="ko-KR" sz="1400">
                  <a:ea typeface="굴림" pitchFamily="50" charset="-127"/>
                </a:rPr>
                <a:t>ptr to data area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3DB-C83B-42B3-8D43-50E8774B75D8}" type="slidenum">
              <a:rPr lang="en-US"/>
              <a:pPr/>
              <a:t>9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>
                <a:ea typeface="굴림" pitchFamily="50" charset="-127"/>
              </a:rPr>
              <a:t>Buffer Headers</a:t>
            </a:r>
            <a:endParaRPr lang="en-US" sz="400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6350"/>
            <a:ext cx="8439150" cy="4819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dirty="0">
                <a:ea typeface="굴림" pitchFamily="50" charset="-127"/>
              </a:rPr>
              <a:t>device num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logical file system number</a:t>
            </a:r>
          </a:p>
          <a:p>
            <a:pPr>
              <a:lnSpc>
                <a:spcPct val="90000"/>
              </a:lnSpc>
            </a:pPr>
            <a:r>
              <a:rPr lang="en-US" altLang="ko-KR" sz="2400" dirty="0">
                <a:ea typeface="굴림" pitchFamily="50" charset="-127"/>
              </a:rPr>
              <a:t>block num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block number of the data on disk</a:t>
            </a:r>
          </a:p>
          <a:p>
            <a:pPr>
              <a:lnSpc>
                <a:spcPct val="90000"/>
              </a:lnSpc>
            </a:pPr>
            <a:r>
              <a:rPr lang="en-US" altLang="ko-KR" sz="2400" dirty="0">
                <a:ea typeface="굴림" pitchFamily="50" charset="-127"/>
              </a:rPr>
              <a:t>status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The buffer is currently </a:t>
            </a:r>
            <a:r>
              <a:rPr lang="en-US" altLang="ko-KR" sz="2000" dirty="0" smtClean="0">
                <a:ea typeface="굴림" pitchFamily="50" charset="-127"/>
              </a:rPr>
              <a:t>locked/busy.</a:t>
            </a:r>
            <a:endParaRPr lang="en-US" altLang="ko-KR" sz="2000" dirty="0"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The buffer contains valid data.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delayed-write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The kernel is currently reading or writing the contents of </a:t>
            </a:r>
            <a:r>
              <a:rPr lang="en-US" altLang="ko-KR" sz="2000" dirty="0" smtClean="0">
                <a:ea typeface="굴림" pitchFamily="50" charset="-127"/>
              </a:rPr>
              <a:t> buffer to </a:t>
            </a:r>
            <a:r>
              <a:rPr lang="en-US" altLang="ko-KR" sz="2000" dirty="0">
                <a:ea typeface="굴림" pitchFamily="50" charset="-127"/>
              </a:rPr>
              <a:t>disk.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A process is currently waiting for the buffer to become free.</a:t>
            </a:r>
          </a:p>
          <a:p>
            <a:pPr>
              <a:lnSpc>
                <a:spcPct val="90000"/>
              </a:lnSpc>
            </a:pPr>
            <a:r>
              <a:rPr lang="en-US" altLang="ko-KR" sz="2400" dirty="0">
                <a:ea typeface="굴림" pitchFamily="50" charset="-127"/>
              </a:rPr>
              <a:t>kernel identifies the buffer content by </a:t>
            </a:r>
            <a:r>
              <a:rPr lang="en-US" altLang="ko-KR" sz="2400" dirty="0" smtClean="0">
                <a:ea typeface="굴림" pitchFamily="50" charset="-127"/>
              </a:rPr>
              <a:t>examining </a:t>
            </a:r>
            <a:r>
              <a:rPr lang="en-US" altLang="ko-KR" sz="2400" dirty="0">
                <a:ea typeface="굴림" pitchFamily="50" charset="-127"/>
              </a:rPr>
              <a:t>device num and block num.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in white">
  <a:themeElements>
    <a:clrScheme name="plain white 3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plain whi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lain whi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in whi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in whi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in whi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in whi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in whi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in whi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Data\Microsoft\Templates\plain white.pot</Template>
  <TotalTime>2284</TotalTime>
  <Words>2358</Words>
  <Application>Microsoft Office PowerPoint</Application>
  <PresentationFormat>On-screen Show (4:3)</PresentationFormat>
  <Paragraphs>490</Paragraphs>
  <Slides>40</Slides>
  <Notes>6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plain white</vt:lpstr>
      <vt:lpstr>UNIX Kernel Architecture</vt:lpstr>
      <vt:lpstr>System Calls </vt:lpstr>
      <vt:lpstr>Slide 3</vt:lpstr>
      <vt:lpstr>File system layout </vt:lpstr>
      <vt:lpstr>Buffering </vt:lpstr>
      <vt:lpstr>Buffer Cache</vt:lpstr>
      <vt:lpstr>Buffer Cache</vt:lpstr>
      <vt:lpstr>Buffer Headers </vt:lpstr>
      <vt:lpstr>Buffer Headers</vt:lpstr>
      <vt:lpstr>Structures of the buffer pool</vt:lpstr>
      <vt:lpstr>Structure of the buffer pool</vt:lpstr>
      <vt:lpstr>Scenarios for retrieval of a buffer </vt:lpstr>
      <vt:lpstr>Retrieval of a Buffer:1st Scenario (a)</vt:lpstr>
      <vt:lpstr>Retrieval of a Buffer:1st Scenario (b)</vt:lpstr>
      <vt:lpstr>Buffer allocation</vt:lpstr>
      <vt:lpstr>Retrieval of a Buffer: 2nd Scenario (a)</vt:lpstr>
      <vt:lpstr>Retrieval of a Buffer: 2nd Scenario (b)</vt:lpstr>
      <vt:lpstr>Retrieval of a Buffer: 3rd Scenario (a)</vt:lpstr>
      <vt:lpstr>Retrieval of a Buffer: 3rd Scenario (b)</vt:lpstr>
      <vt:lpstr>Retrieval of a Buffer: 4th Scenario</vt:lpstr>
      <vt:lpstr>Slide 21</vt:lpstr>
      <vt:lpstr>Retrieval of a Buffer: 5th Scenario</vt:lpstr>
      <vt:lpstr>Process A acquires a buffer, marks it busy and goes to sleep. Process B needs the same block but find it ‘busy’. So it marks the block as ‘in demand’.  Process A will eventually release the buffer and will find that it was in demand. Process A will issue a wakeup to all processes waiting for the buffer.  B must now check that the buffer is indeed free and no other process has locked it or brought in some other block into it. </vt:lpstr>
      <vt:lpstr>File System Algorithms</vt:lpstr>
      <vt:lpstr>Inode</vt:lpstr>
      <vt:lpstr>Internal representation of file </vt:lpstr>
      <vt:lpstr>File System – Data Structure</vt:lpstr>
      <vt:lpstr>Slide 28</vt:lpstr>
      <vt:lpstr>Slide 29</vt:lpstr>
      <vt:lpstr> Inodes</vt:lpstr>
      <vt:lpstr>Inodes</vt:lpstr>
      <vt:lpstr>Slide 32</vt:lpstr>
      <vt:lpstr>Slide 33</vt:lpstr>
      <vt:lpstr>File System Structure</vt:lpstr>
      <vt:lpstr>Structure of a Regular file</vt:lpstr>
      <vt:lpstr>Example</vt:lpstr>
      <vt:lpstr>Slide 37</vt:lpstr>
      <vt:lpstr>Slide 38</vt:lpstr>
      <vt:lpstr>Slide 39</vt:lpstr>
      <vt:lpstr>Slide 40</vt:lpstr>
    </vt:vector>
  </TitlesOfParts>
  <Company>East Texas Data Service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Deadlocks</dc:title>
  <dc:creator>Steve  Armstrong</dc:creator>
  <cp:lastModifiedBy>JPM</cp:lastModifiedBy>
  <cp:revision>243</cp:revision>
  <cp:lastPrinted>2001-01-13T17:50:15Z</cp:lastPrinted>
  <dcterms:created xsi:type="dcterms:W3CDTF">2000-10-19T00:18:00Z</dcterms:created>
  <dcterms:modified xsi:type="dcterms:W3CDTF">2017-04-28T04:28:35Z</dcterms:modified>
</cp:coreProperties>
</file>