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Default Extension="jpeg" ContentType="image/jpeg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271" r:id="rId2"/>
    <p:sldId id="273" r:id="rId3"/>
    <p:sldId id="256" r:id="rId4"/>
    <p:sldId id="263" r:id="rId5"/>
    <p:sldId id="264" r:id="rId6"/>
    <p:sldId id="311" r:id="rId7"/>
    <p:sldId id="265" r:id="rId8"/>
    <p:sldId id="257" r:id="rId9"/>
    <p:sldId id="258" r:id="rId10"/>
    <p:sldId id="259" r:id="rId11"/>
    <p:sldId id="260" r:id="rId12"/>
    <p:sldId id="261" r:id="rId13"/>
    <p:sldId id="262" r:id="rId14"/>
    <p:sldId id="274" r:id="rId15"/>
    <p:sldId id="275" r:id="rId16"/>
    <p:sldId id="267" r:id="rId17"/>
    <p:sldId id="268" r:id="rId18"/>
    <p:sldId id="269" r:id="rId19"/>
    <p:sldId id="276" r:id="rId20"/>
    <p:sldId id="277" r:id="rId21"/>
    <p:sldId id="278" r:id="rId22"/>
    <p:sldId id="284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307" r:id="rId39"/>
    <p:sldId id="296" r:id="rId40"/>
    <p:sldId id="297" r:id="rId41"/>
    <p:sldId id="298" r:id="rId42"/>
    <p:sldId id="299" r:id="rId43"/>
    <p:sldId id="300" r:id="rId44"/>
    <p:sldId id="306" r:id="rId45"/>
    <p:sldId id="301" r:id="rId46"/>
    <p:sldId id="303" r:id="rId47"/>
    <p:sldId id="304" r:id="rId48"/>
    <p:sldId id="305" r:id="rId49"/>
    <p:sldId id="308" r:id="rId50"/>
    <p:sldId id="312" r:id="rId51"/>
    <p:sldId id="313" r:id="rId52"/>
    <p:sldId id="314" r:id="rId53"/>
    <p:sldId id="315" r:id="rId54"/>
    <p:sldId id="316" r:id="rId55"/>
    <p:sldId id="318" r:id="rId56"/>
    <p:sldId id="319" r:id="rId57"/>
    <p:sldId id="320" r:id="rId58"/>
    <p:sldId id="309" r:id="rId59"/>
    <p:sldId id="321" r:id="rId60"/>
    <p:sldId id="310" r:id="rId61"/>
    <p:sldId id="322" r:id="rId62"/>
    <p:sldId id="323" r:id="rId63"/>
    <p:sldId id="325" r:id="rId64"/>
    <p:sldId id="324" r:id="rId65"/>
    <p:sldId id="326" r:id="rId66"/>
    <p:sldId id="363" r:id="rId67"/>
    <p:sldId id="327" r:id="rId68"/>
    <p:sldId id="328" r:id="rId69"/>
    <p:sldId id="329" r:id="rId70"/>
    <p:sldId id="330" r:id="rId71"/>
    <p:sldId id="331" r:id="rId72"/>
    <p:sldId id="342" r:id="rId73"/>
    <p:sldId id="332" r:id="rId74"/>
    <p:sldId id="333" r:id="rId75"/>
    <p:sldId id="334" r:id="rId76"/>
    <p:sldId id="343" r:id="rId77"/>
    <p:sldId id="335" r:id="rId78"/>
    <p:sldId id="336" r:id="rId79"/>
    <p:sldId id="337" r:id="rId80"/>
    <p:sldId id="338" r:id="rId81"/>
    <p:sldId id="339" r:id="rId82"/>
    <p:sldId id="340" r:id="rId83"/>
    <p:sldId id="344" r:id="rId84"/>
    <p:sldId id="345" r:id="rId85"/>
    <p:sldId id="346" r:id="rId86"/>
    <p:sldId id="341" r:id="rId87"/>
    <p:sldId id="347" r:id="rId88"/>
    <p:sldId id="348" r:id="rId89"/>
    <p:sldId id="349" r:id="rId90"/>
    <p:sldId id="350" r:id="rId9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C028611-D9A4-4096-A786-A81993C1D419}" type="datetimeFigureOut">
              <a:rPr lang="en-US"/>
              <a:pPr>
                <a:defRPr/>
              </a:pPr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E3A7D66-7A32-43A2-95C8-64AB579A1B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91EF23B-C57B-4A1F-B25D-2C3EAA86A564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3BA9D74-5B59-4185-B413-27E1B3F377ED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E10A5F3-8143-4EC1-8883-92C32CB5605E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A52A834-B7C7-4EF4-8C0D-EAC8BCED1CAB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977CB2D-048E-433A-A4A9-7FBD620262E8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884601-36B0-4CAB-86D2-20125B18EC45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65FA6F-ED35-4E96-B984-265591A9C69E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C700FC0-157C-4C62-A537-76D2DBB76044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AE28627-EB20-4424-8399-66BDD94ADFCD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DE4B58A-2DFD-4DC9-9A89-95F8D69FDB3A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04DF095-4021-4A17-8D8A-DC073125D820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834D2DE-E8AD-4417-8A45-7A5E9885B631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C1024C7-567C-45D7-9820-4D077F537AD4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DAAD1CE-7B91-4FE2-AB8A-EAF2C166437C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48F9311-DD84-4C82-9B14-BFE7C7FB38EC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CC82747-A7BD-4F71-BA92-C940A49A9E6B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0011A8E-FEE8-4A4A-92FD-12045FF8DAE8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2E0D15C-7DF7-40D6-BFFD-5BEBFA178DF4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9604DD9-0FF3-4F71-9D21-77CA21A46163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78CE375-D47B-4196-8DF9-488FAA8E35DE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6939767-A226-4E1F-8A2C-6371FD417266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6AFE790-D338-4434-903D-F198EF9208A3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027D3C-A443-4BAB-A059-424580EB747B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E6CDD7D-0032-4824-9E7B-4EED667F7DB2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11B8620-6F21-4DFD-BEAC-CE2005FC1DD4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D5BB3CA-A0BE-4E5B-8CA6-FDD7CEFC9667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6513BC9-F678-4075-AF2E-6F6CE81589BA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C0BAB1-0DDF-4EE5-9BE4-CFBDB5827F54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4B2DFC5-D193-434A-9937-56F7AA675DD8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22FEAAE-BB6D-4339-A988-8AD84ECE66F7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6345823-A245-4F48-B013-C2C1D4E10D80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6DB27C-FBB4-4EF8-BB99-C6B0D0059E9C}" type="slidenum">
              <a:rPr lang="en-US" smtClean="0"/>
              <a:pPr/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D379C37-2EC0-4DE2-AF32-6D50E7E686A9}" type="slidenum">
              <a:rPr lang="en-US" smtClean="0"/>
              <a:pPr/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896099E-0287-4697-AC2B-19766693D105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8AF53E6-017A-4F46-BA3A-71630EDDA1DC}" type="slidenum">
              <a:rPr lang="en-US" smtClean="0"/>
              <a:pPr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4A0CF85-7DA9-4410-9ABA-240550716AEE}" type="slidenum">
              <a:rPr lang="en-US" smtClean="0"/>
              <a:pPr/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A17AC4B-E956-4DE7-8946-5E5B3C2B4670}" type="slidenum">
              <a:rPr lang="en-US" smtClean="0"/>
              <a:pPr/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FF8B33-A568-4AC4-A31E-5B5DD60C6E39}" type="slidenum">
              <a:rPr lang="en-US" smtClean="0"/>
              <a:pPr/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012B3F9-92DD-489B-82A6-BF96A28366A0}" type="slidenum">
              <a:rPr lang="en-US" smtClean="0"/>
              <a:pPr/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73F94AD-1D21-4493-A041-4B3ADB7C33FF}" type="slidenum">
              <a:rPr lang="en-US" smtClean="0"/>
              <a:pPr/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0ACCA1-7031-4410-908C-28AB6875A30E}" type="slidenum">
              <a:rPr lang="en-US" smtClean="0"/>
              <a:pPr/>
              <a:t>47</a:t>
            </a:fld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665A878-7B0D-4265-81D4-BCB4A7DCC57F}" type="slidenum">
              <a:rPr lang="en-US" smtClean="0"/>
              <a:pPr/>
              <a:t>48</a:t>
            </a:fld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2AE04F2-3772-4DA0-8C3C-C8D1B17D4043}" type="slidenum">
              <a:rPr lang="en-US" smtClean="0"/>
              <a:pPr/>
              <a:t>49</a:t>
            </a:fld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3B77B5C-EDEB-4A71-9BEF-1CC880E5AE06}" type="slidenum">
              <a:rPr lang="en-US" smtClean="0"/>
              <a:pPr/>
              <a:t>58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22F466-DA76-42AE-9808-9A6B336E2E78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B7B070F-2F31-4A37-9B93-B1116FD58669}" type="slidenum">
              <a:rPr lang="en-US" smtClean="0"/>
              <a:pPr/>
              <a:t>60</a:t>
            </a:fld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Emphasize that </a:t>
            </a:r>
            <a:r>
              <a:rPr lang="en-NZ" altLang="en-US" smtClean="0"/>
              <a:t>message-passing systems come in many forms. We provide a </a:t>
            </a:r>
            <a:r>
              <a:rPr lang="en-NZ" altLang="en-US" b="1" i="1" smtClean="0"/>
              <a:t>general </a:t>
            </a:r>
            <a:r>
              <a:rPr lang="en-NZ" altLang="en-US" smtClean="0"/>
              <a:t>introduction that discusses features typically found in such systems.</a:t>
            </a:r>
          </a:p>
          <a:p>
            <a:endParaRPr lang="en-NZ" altLang="en-US" smtClean="0"/>
          </a:p>
          <a:p>
            <a:r>
              <a:rPr lang="en-NZ" altLang="en-US" smtClean="0"/>
              <a:t>These primitives are a minimum set of operations needed for processes to engage in message passing. </a:t>
            </a:r>
          </a:p>
          <a:p>
            <a:pPr lvl="1">
              <a:buFontTx/>
              <a:buChar char="•"/>
            </a:pPr>
            <a:r>
              <a:rPr lang="en-NZ" altLang="en-US" smtClean="0"/>
              <a:t> A process sends information in the form of a message to another process designated by a destination.</a:t>
            </a:r>
          </a:p>
          <a:p>
            <a:pPr lvl="1">
              <a:buFontTx/>
              <a:buChar char="•"/>
            </a:pPr>
            <a:r>
              <a:rPr lang="en-NZ" altLang="en-US" smtClean="0"/>
              <a:t> A process receives information by executing the receive primitive, indicating the source and the message.</a:t>
            </a:r>
            <a:endParaRPr lang="en-US" alt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A07A22E-2BE1-484B-AE5A-11C918B6C3B7}" type="slidenum">
              <a:rPr lang="en-US" altLang="en-US"/>
              <a:pPr/>
              <a:t>75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NZ" dirty="0" smtClean="0">
              <a:latin typeface="+mn-lt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0F14957-2512-46E7-A834-B2871A326058}" type="slidenum">
              <a:rPr lang="en-US" altLang="en-US"/>
              <a:pPr/>
              <a:t>77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NZ" b="1" dirty="0" smtClean="0">
                <a:latin typeface="+mn-lt"/>
              </a:rPr>
              <a:t>Nonblocking send, blocking receive: </a:t>
            </a:r>
          </a:p>
          <a:p>
            <a:pPr>
              <a:defRPr/>
            </a:pPr>
            <a:r>
              <a:rPr lang="en-NZ" dirty="0" smtClean="0">
                <a:latin typeface="+mn-lt"/>
              </a:rPr>
              <a:t>Although the sender may continue on, the receiver is blocked until the requested message arrives.</a:t>
            </a:r>
          </a:p>
          <a:p>
            <a:pPr>
              <a:defRPr/>
            </a:pPr>
            <a:endParaRPr lang="en-NZ" dirty="0" smtClean="0">
              <a:latin typeface="+mn-lt"/>
            </a:endParaRPr>
          </a:p>
          <a:p>
            <a:pPr>
              <a:buFont typeface="Arial" pitchFamily="34" charset="0"/>
              <a:buNone/>
              <a:defRPr/>
            </a:pPr>
            <a:r>
              <a:rPr lang="en-NZ" dirty="0" smtClean="0">
                <a:latin typeface="+mn-lt"/>
              </a:rPr>
              <a:t>This is probably the most useful combination.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 smtClean="0">
                <a:latin typeface="+mn-lt"/>
              </a:rPr>
              <a:t>It allows a process to send one or more messages to a variety of destinations as quickly as possible.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 smtClean="0">
                <a:latin typeface="+mn-lt"/>
              </a:rPr>
              <a:t>A process that must receive a message before it can do useful work needs to be blocked until such a message arrives. </a:t>
            </a:r>
          </a:p>
          <a:p>
            <a:pPr lvl="1">
              <a:buFont typeface="Arial" pitchFamily="34" charset="0"/>
              <a:buChar char="•"/>
              <a:defRPr/>
            </a:pPr>
            <a:endParaRPr lang="en-NZ" dirty="0" smtClean="0">
              <a:latin typeface="+mn-lt"/>
            </a:endParaRPr>
          </a:p>
          <a:p>
            <a:pPr>
              <a:defRPr/>
            </a:pPr>
            <a:r>
              <a:rPr lang="en-NZ" dirty="0" smtClean="0">
                <a:latin typeface="+mn-lt"/>
              </a:rPr>
              <a:t>• </a:t>
            </a:r>
            <a:r>
              <a:rPr lang="en-NZ" b="1" dirty="0" smtClean="0">
                <a:latin typeface="+mn-lt"/>
              </a:rPr>
              <a:t>Nonblocking send, nonblocking receive: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 smtClean="0">
                <a:latin typeface="+mn-lt"/>
              </a:rPr>
              <a:t> Neither party is required to wait.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4EE50FC-F79E-420A-88BD-BED54D4C9F74}" type="slidenum">
              <a:rPr lang="en-US" altLang="en-US"/>
              <a:pPr/>
              <a:t>78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NZ" altLang="en-US" smtClean="0"/>
              <a:t>it is necessary to have a way of specifying in the send primitive which process is to receive the message. </a:t>
            </a:r>
          </a:p>
          <a:p>
            <a:endParaRPr lang="en-NZ" altLang="en-US" smtClean="0"/>
          </a:p>
          <a:p>
            <a:r>
              <a:rPr lang="en-NZ" altLang="en-US" smtClean="0"/>
              <a:t>Similarly, most implementations allow a receiving process to indicate the source of a message to be received.</a:t>
            </a:r>
            <a:endParaRPr lang="en-US" alt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FAE1FAB-3614-4D7E-A83B-404435ABC6C8}" type="slidenum">
              <a:rPr lang="en-US" altLang="en-US"/>
              <a:pPr/>
              <a:t>79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NZ" dirty="0" smtClean="0">
                <a:latin typeface="+mn-lt"/>
              </a:rPr>
              <a:t>A strength of the use of indirect addressing is that, by decoupling the sender and receiver, it allows for greater flexibility in the use of messages.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B2CEFCC-0D4E-4EEA-913C-2687B6514E5E}" type="slidenum">
              <a:rPr lang="en-US" altLang="en-US"/>
              <a:pPr/>
              <a:t>81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NZ" b="1" dirty="0" smtClean="0"/>
              <a:t>Animated Slide </a:t>
            </a:r>
            <a:r>
              <a:rPr lang="en-NZ" dirty="0" smtClean="0"/>
              <a:t>– each item below is magnified for instructor to address separately</a:t>
            </a:r>
          </a:p>
          <a:p>
            <a:pPr>
              <a:defRPr/>
            </a:pPr>
            <a:endParaRPr lang="en-NZ" b="1" dirty="0" smtClean="0"/>
          </a:p>
          <a:p>
            <a:pPr>
              <a:defRPr/>
            </a:pPr>
            <a:r>
              <a:rPr lang="en-NZ" b="1" dirty="0" smtClean="0"/>
              <a:t>1) A one-to-one relationship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b="1" dirty="0" smtClean="0"/>
              <a:t> </a:t>
            </a:r>
            <a:r>
              <a:rPr lang="en-NZ" dirty="0" smtClean="0"/>
              <a:t>allows a private communications link to be set up between two processes.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 smtClean="0"/>
              <a:t>This insulates their interaction from erroneous interference from other processes.</a:t>
            </a:r>
          </a:p>
          <a:p>
            <a:pPr>
              <a:buFont typeface="Arial" pitchFamily="34" charset="0"/>
              <a:buNone/>
              <a:defRPr/>
            </a:pPr>
            <a:endParaRPr lang="en-NZ" dirty="0" smtClean="0"/>
          </a:p>
          <a:p>
            <a:pPr>
              <a:defRPr/>
            </a:pPr>
            <a:r>
              <a:rPr lang="en-NZ" b="1" dirty="0" smtClean="0">
                <a:latin typeface="+mn-lt"/>
              </a:rPr>
              <a:t>2) A many-to-one relationship is useful for client/server interaction;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 smtClean="0">
                <a:latin typeface="+mn-lt"/>
              </a:rPr>
              <a:t> one process provides service to a number of other processes.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 smtClean="0">
                <a:latin typeface="+mn-lt"/>
              </a:rPr>
              <a:t> In this case, the mailbox is often referred to as a </a:t>
            </a:r>
            <a:r>
              <a:rPr lang="en-NZ" i="1" dirty="0" smtClean="0">
                <a:latin typeface="+mn-lt"/>
              </a:rPr>
              <a:t>port.</a:t>
            </a:r>
          </a:p>
          <a:p>
            <a:pPr>
              <a:defRPr/>
            </a:pPr>
            <a:endParaRPr lang="en-NZ" b="1" dirty="0" smtClean="0">
              <a:latin typeface="+mn-lt"/>
            </a:endParaRPr>
          </a:p>
          <a:p>
            <a:pPr>
              <a:defRPr/>
            </a:pPr>
            <a:r>
              <a:rPr lang="en-NZ" b="1" dirty="0" smtClean="0">
                <a:latin typeface="+mn-lt"/>
              </a:rPr>
              <a:t>3) A one-to-many relationship allows for one sender and multiple receivers;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b="1" dirty="0" smtClean="0">
                <a:latin typeface="+mn-lt"/>
              </a:rPr>
              <a:t> </a:t>
            </a:r>
            <a:r>
              <a:rPr lang="en-NZ" dirty="0" smtClean="0">
                <a:latin typeface="+mn-lt"/>
              </a:rPr>
              <a:t>it is useful for applications where a message or some information is to be broadcast to a set of processes.</a:t>
            </a:r>
          </a:p>
          <a:p>
            <a:pPr>
              <a:buFont typeface="Arial" pitchFamily="34" charset="0"/>
              <a:buNone/>
              <a:defRPr/>
            </a:pPr>
            <a:endParaRPr lang="en-NZ" dirty="0" smtClean="0">
              <a:latin typeface="+mn-lt"/>
            </a:endParaRPr>
          </a:p>
          <a:p>
            <a:pPr>
              <a:buFont typeface="Arial" pitchFamily="34" charset="0"/>
              <a:buNone/>
              <a:defRPr/>
            </a:pPr>
            <a:r>
              <a:rPr lang="en-NZ" b="1" dirty="0" smtClean="0">
                <a:latin typeface="+mn-lt"/>
              </a:rPr>
              <a:t>4) A many-to-many relationship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 smtClean="0">
                <a:latin typeface="+mn-lt"/>
              </a:rPr>
              <a:t>allows multiple server processes to provide concurrent service to multiple clients.</a:t>
            </a:r>
          </a:p>
          <a:p>
            <a:pPr>
              <a:buFont typeface="Arial" pitchFamily="34" charset="0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NZ" dirty="0" smtClean="0">
                <a:latin typeface="+mn-lt"/>
              </a:rPr>
              <a:t>The association of processes to mailboxes can be either static or dynamic. </a:t>
            </a:r>
          </a:p>
          <a:p>
            <a:pPr>
              <a:defRPr/>
            </a:pPr>
            <a:endParaRPr lang="en-NZ" dirty="0" smtClean="0">
              <a:latin typeface="+mn-lt"/>
            </a:endParaRPr>
          </a:p>
          <a:p>
            <a:pPr>
              <a:defRPr/>
            </a:pPr>
            <a:r>
              <a:rPr lang="en-NZ" dirty="0" smtClean="0">
                <a:latin typeface="+mn-lt"/>
              </a:rPr>
              <a:t>Ports are often statically associated with a particular process; that is, the port is created and assigned to the process permanently.</a:t>
            </a:r>
          </a:p>
          <a:p>
            <a:pPr lvl="1">
              <a:defRPr/>
            </a:pPr>
            <a:r>
              <a:rPr lang="en-NZ" dirty="0" smtClean="0">
                <a:latin typeface="+mn-lt"/>
              </a:rPr>
              <a:t> Similarly, a one-to-one relationship  is typically defined statically and permanently. When there are many senders, the association of a sender to a mailbox may occur dynamically. Primitives such as connect and disconnect may be used for this purpose</a:t>
            </a:r>
          </a:p>
          <a:p>
            <a:pPr>
              <a:defRPr/>
            </a:pPr>
            <a:endParaRPr lang="en-NZ" dirty="0" smtClean="0">
              <a:latin typeface="+mn-lt"/>
            </a:endParaRPr>
          </a:p>
          <a:p>
            <a:pPr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E7EEEE0-D4C6-4EDD-BFFB-6DD851E0907C}" type="slidenum">
              <a:rPr lang="en-US" altLang="en-US"/>
              <a:pPr/>
              <a:t>82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C285F77-7F52-4974-92E2-AE7DED3B8308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NZ" dirty="0" smtClean="0">
                <a:latin typeface="+mn-lt"/>
              </a:rPr>
              <a:t>The format of the message depends on the objectives of the messaging facility and whether the facility runs on a single computer or on a distributed system.</a:t>
            </a:r>
          </a:p>
          <a:p>
            <a:pPr>
              <a:defRPr/>
            </a:pPr>
            <a:endParaRPr lang="en-NZ" dirty="0" smtClean="0">
              <a:latin typeface="+mn-lt"/>
            </a:endParaRPr>
          </a:p>
          <a:p>
            <a:pPr>
              <a:defRPr/>
            </a:pPr>
            <a:r>
              <a:rPr lang="en-NZ" dirty="0" smtClean="0">
                <a:latin typeface="+mn-lt"/>
              </a:rPr>
              <a:t>This is a typical message format for operating systems that support variable-length messages.</a:t>
            </a:r>
          </a:p>
          <a:p>
            <a:pPr>
              <a:defRPr/>
            </a:pPr>
            <a:endParaRPr lang="en-NZ" dirty="0" smtClean="0">
              <a:latin typeface="+mn-lt"/>
            </a:endParaRPr>
          </a:p>
          <a:p>
            <a:pPr>
              <a:defRPr/>
            </a:pPr>
            <a:r>
              <a:rPr lang="en-NZ" dirty="0" smtClean="0">
                <a:latin typeface="+mn-lt"/>
              </a:rPr>
              <a:t>The message is divided into two parts: </a:t>
            </a:r>
          </a:p>
          <a:p>
            <a:pPr lvl="1">
              <a:defRPr/>
            </a:pPr>
            <a:r>
              <a:rPr lang="en-NZ" b="1" dirty="0" smtClean="0">
                <a:latin typeface="+mn-lt"/>
              </a:rPr>
              <a:t>a header</a:t>
            </a:r>
            <a:r>
              <a:rPr lang="en-NZ" dirty="0" smtClean="0">
                <a:latin typeface="+mn-lt"/>
              </a:rPr>
              <a:t>, which contains information about the message. 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NZ" dirty="0" smtClean="0">
                <a:latin typeface="+mn-lt"/>
              </a:rPr>
              <a:t> The header may contain an identification of the source and intended destination of the message, a length field, and a type field to discriminate among various types of messages.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NZ" dirty="0" smtClean="0">
                <a:latin typeface="+mn-lt"/>
              </a:rPr>
              <a:t>additional control information, e.g. pointer field so a linked list of messages can be created; a sequence number, to keep track of the number and order of messages passed between source and destination; and a priority field.</a:t>
            </a:r>
          </a:p>
          <a:p>
            <a:pPr lvl="1">
              <a:defRPr/>
            </a:pPr>
            <a:r>
              <a:rPr lang="en-NZ" b="1" dirty="0" smtClean="0">
                <a:latin typeface="+mn-lt"/>
              </a:rPr>
              <a:t>a body</a:t>
            </a:r>
            <a:r>
              <a:rPr lang="en-NZ" dirty="0" smtClean="0">
                <a:latin typeface="+mn-lt"/>
              </a:rPr>
              <a:t>, which contains the actual contents of the message.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7ABF6B2-9094-40D7-812E-E773BFFDF09E}" type="slidenum">
              <a:rPr lang="en-US" altLang="en-US"/>
              <a:pPr/>
              <a:t>86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3E9BE70-350D-40D9-A997-67D279C62658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91A2EF9-8E28-46C9-95DD-F09499747FFF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838BC9C-25A6-4A62-B965-C62C443EEA10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1B8EC-C6ED-48A8-AF12-009366D76F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20619-1571-4D3D-8114-D326555C9D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ADF5E-0D3B-44A0-9C74-8ED83AB5AE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8B916-EE34-463A-8CD3-3459B2809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56923-1EAD-4314-BB25-B21C0C012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E1638-C1DA-41BB-AF90-8D4480DAA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3C13E-D70F-47C1-83F1-191D25EEC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82A28-FEC8-4B09-B705-0FB5B438F8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9D957-4FEB-45E6-B584-E055CBF799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1D66D-093B-4653-A78C-3FFA554853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A4717-3480-414D-8ADE-1C375CC39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91809FD-6CF8-4FFC-884E-EF963D6457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 rot="19726324">
            <a:off x="718950" y="2477387"/>
            <a:ext cx="7924800" cy="888628"/>
          </a:xfrm>
        </p:spPr>
        <p:txBody>
          <a:bodyPr/>
          <a:lstStyle/>
          <a:p>
            <a:r>
              <a:rPr lang="en-US" dirty="0" smtClean="0"/>
              <a:t>Process coordination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Operating system concern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/>
            <a:r>
              <a:rPr lang="en-US" smtClean="0"/>
              <a:t>The result of a process must be independent of the speed at which the execution is carried out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We need to understand:  How processes interact?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/>
            <a:r>
              <a:rPr lang="en-US" smtClean="0"/>
              <a:t>The problem is faced as system has several resources which are to be shared among the processes</a:t>
            </a:r>
          </a:p>
          <a:p>
            <a:pPr eaLnBrk="1" hangingPunct="1"/>
            <a:r>
              <a:rPr lang="en-US" smtClean="0"/>
              <a:t>In system we have processes which are</a:t>
            </a:r>
          </a:p>
          <a:p>
            <a:pPr lvl="1" eaLnBrk="1" hangingPunct="1"/>
            <a:r>
              <a:rPr lang="en-US" smtClean="0"/>
              <a:t> unaware of existence of other processes and such processes compete for resources</a:t>
            </a:r>
          </a:p>
          <a:p>
            <a:pPr lvl="1" eaLnBrk="1" hangingPunct="1"/>
            <a:r>
              <a:rPr lang="en-US" smtClean="0"/>
              <a:t>Processes indirectly aware of each other such processes exhibit cooperation</a:t>
            </a:r>
          </a:p>
          <a:p>
            <a:pPr lvl="1" eaLnBrk="1" hangingPunct="1"/>
            <a:r>
              <a:rPr lang="en-US" smtClean="0"/>
              <a:t>Processes directly aware of each other, show cooperation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534400" cy="3810000"/>
          </a:xfrm>
        </p:spPr>
        <p:txBody>
          <a:bodyPr/>
          <a:lstStyle/>
          <a:p>
            <a:pPr eaLnBrk="1" hangingPunct="1"/>
            <a:r>
              <a:rPr lang="en-US" smtClean="0"/>
              <a:t>When Processes compete for resources,the problem of deadlock , mutual exclusion and starvation may occur</a:t>
            </a:r>
          </a:p>
          <a:p>
            <a:pPr eaLnBrk="1" hangingPunct="1"/>
            <a:r>
              <a:rPr lang="en-US" smtClean="0"/>
              <a:t>When processes are directly aware of other processes, the problem of deadlock and starvation still might exist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Concurrency control problem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smtClean="0"/>
              <a:t>Mutual exclusion</a:t>
            </a:r>
          </a:p>
          <a:p>
            <a:pPr eaLnBrk="1" hangingPunct="1"/>
            <a:r>
              <a:rPr lang="en-US" smtClean="0"/>
              <a:t>Starvation</a:t>
            </a:r>
          </a:p>
          <a:p>
            <a:pPr eaLnBrk="1" hangingPunct="1"/>
            <a:r>
              <a:rPr lang="en-US" smtClean="0"/>
              <a:t>Deadlock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295400" y="2057400"/>
            <a:ext cx="6705600" cy="25146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mtClean="0"/>
              <a:t>Cooperating &amp; competing processes can cause problem when executed concurrently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sz="3200" smtClean="0"/>
              <a:t>How Processes cooperation is achieved  ? 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229600" cy="4144963"/>
          </a:xfrm>
        </p:spPr>
        <p:txBody>
          <a:bodyPr/>
          <a:lstStyle/>
          <a:p>
            <a:r>
              <a:rPr lang="en-US" smtClean="0"/>
              <a:t>Shared Memory</a:t>
            </a:r>
          </a:p>
          <a:p>
            <a:pPr lvl="1"/>
            <a:r>
              <a:rPr lang="en-US" smtClean="0"/>
              <a:t>Mutual exclusion </a:t>
            </a:r>
          </a:p>
          <a:p>
            <a:r>
              <a:rPr lang="en-US" smtClean="0"/>
              <a:t>Message passing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sz="4000" smtClean="0"/>
              <a:t>Solution to critical section problem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pPr eaLnBrk="1" hangingPunct="1"/>
            <a:r>
              <a:rPr lang="en-US" sz="2400" smtClean="0"/>
              <a:t>Successful use of concurrency requires </a:t>
            </a:r>
          </a:p>
          <a:p>
            <a:pPr lvl="1" eaLnBrk="1" hangingPunct="1"/>
            <a:r>
              <a:rPr lang="en-US" sz="2000" smtClean="0"/>
              <a:t>Ability to define critical section</a:t>
            </a:r>
          </a:p>
          <a:p>
            <a:pPr lvl="1" eaLnBrk="1" hangingPunct="1"/>
            <a:r>
              <a:rPr lang="en-US" sz="2000" smtClean="0"/>
              <a:t>Enforce mutual exclusion</a:t>
            </a:r>
          </a:p>
          <a:p>
            <a:pPr eaLnBrk="1" hangingPunct="1"/>
            <a:r>
              <a:rPr lang="en-US" sz="2400" smtClean="0"/>
              <a:t>Any Solution to critical section problem must satisfy </a:t>
            </a:r>
          </a:p>
          <a:p>
            <a:pPr lvl="1" eaLnBrk="1" hangingPunct="1"/>
            <a:r>
              <a:rPr lang="en-US" sz="2000" smtClean="0"/>
              <a:t>Mutual exclusion</a:t>
            </a:r>
          </a:p>
          <a:p>
            <a:pPr lvl="1" eaLnBrk="1" hangingPunct="1"/>
            <a:r>
              <a:rPr lang="en-US" sz="2000" smtClean="0"/>
              <a:t>Progress : when no process in critical section, any process that makes a request for critical section is allowed to enter critical section without any delay</a:t>
            </a:r>
          </a:p>
          <a:p>
            <a:pPr lvl="1" eaLnBrk="1" hangingPunct="1"/>
            <a:r>
              <a:rPr lang="en-US" sz="2000" smtClean="0"/>
              <a:t>Processes requesting critical section should not be delayed indefinitely (no deadlock, starvation)</a:t>
            </a:r>
          </a:p>
          <a:p>
            <a:pPr lvl="1" eaLnBrk="1" hangingPunct="1"/>
            <a:r>
              <a:rPr lang="en-US" sz="2000" smtClean="0"/>
              <a:t>No assumption should be made about relative execution speed of processes or number of processes</a:t>
            </a:r>
          </a:p>
          <a:p>
            <a:pPr lvl="1" eaLnBrk="1" hangingPunct="1"/>
            <a:r>
              <a:rPr lang="en-US" sz="2000" smtClean="0"/>
              <a:t>A process remains inside critical section for a finite amount of time</a:t>
            </a:r>
          </a:p>
          <a:p>
            <a:pPr lvl="1" eaLnBrk="1" hangingPunct="1"/>
            <a:endParaRPr lang="en-US" sz="200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Approach to handle Mutual Exclusion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Software Approach ( User is responsible for enforcing Mutual exclusion)</a:t>
            </a:r>
          </a:p>
          <a:p>
            <a:pPr eaLnBrk="1" hangingPunct="1"/>
            <a:r>
              <a:rPr lang="en-US" smtClean="0"/>
              <a:t>Hardware Support </a:t>
            </a:r>
          </a:p>
          <a:p>
            <a:pPr lvl="1" eaLnBrk="1" hangingPunct="1"/>
            <a:r>
              <a:rPr lang="en-US" smtClean="0"/>
              <a:t>Disabling of Interrupt</a:t>
            </a:r>
          </a:p>
          <a:p>
            <a:pPr lvl="1" eaLnBrk="1" hangingPunct="1"/>
            <a:r>
              <a:rPr lang="en-US" smtClean="0"/>
              <a:t>Special Instructions</a:t>
            </a:r>
          </a:p>
          <a:p>
            <a:pPr eaLnBrk="1" hangingPunct="1"/>
            <a:r>
              <a:rPr lang="en-US" smtClean="0"/>
              <a:t>OS support</a:t>
            </a:r>
          </a:p>
          <a:p>
            <a:pPr lvl="1" eaLnBrk="1" hangingPunct="1"/>
            <a:r>
              <a:rPr lang="en-US" smtClean="0"/>
              <a:t>Semaphore</a:t>
            </a:r>
          </a:p>
          <a:p>
            <a:pPr lvl="1" eaLnBrk="1" hangingPunct="1"/>
            <a:r>
              <a:rPr lang="en-US" smtClean="0"/>
              <a:t>Monitor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4000" smtClean="0"/>
              <a:t>Software Approach ( Solution 1)</a:t>
            </a:r>
            <a:br>
              <a:rPr lang="en-US" sz="4000" smtClean="0"/>
            </a:br>
            <a:r>
              <a:rPr lang="en-US" sz="4000" smtClean="0"/>
              <a:t>Var turn :0..1;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/>
              <a:t>Process 0</a:t>
            </a:r>
          </a:p>
          <a:p>
            <a:pPr eaLnBrk="1" hangingPunct="1">
              <a:buFontTx/>
              <a:buNone/>
            </a:pPr>
            <a:r>
              <a:rPr lang="en-US" sz="2000" smtClean="0"/>
              <a:t>------</a:t>
            </a:r>
          </a:p>
          <a:p>
            <a:pPr eaLnBrk="1" hangingPunct="1">
              <a:buFontTx/>
              <a:buNone/>
            </a:pPr>
            <a:r>
              <a:rPr lang="en-US" sz="2000" smtClean="0"/>
              <a:t>------</a:t>
            </a:r>
          </a:p>
          <a:p>
            <a:pPr eaLnBrk="1" hangingPunct="1">
              <a:buFontTx/>
              <a:buNone/>
            </a:pPr>
            <a:r>
              <a:rPr lang="en-US" sz="2000" smtClean="0"/>
              <a:t>While turn &lt;&gt;0 do { nothing};</a:t>
            </a:r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r>
              <a:rPr lang="en-US" sz="2000" smtClean="0"/>
              <a:t>&lt; Critical Section code &gt;;</a:t>
            </a:r>
          </a:p>
          <a:p>
            <a:pPr eaLnBrk="1" hangingPunct="1">
              <a:buFontTx/>
              <a:buNone/>
            </a:pPr>
            <a:r>
              <a:rPr lang="en-US" sz="2000" smtClean="0"/>
              <a:t>Turn := 1;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/>
              <a:t>Process 1</a:t>
            </a:r>
          </a:p>
          <a:p>
            <a:pPr eaLnBrk="1" hangingPunct="1">
              <a:buFontTx/>
              <a:buNone/>
            </a:pPr>
            <a:r>
              <a:rPr lang="en-US" sz="2000" smtClean="0"/>
              <a:t>------</a:t>
            </a:r>
          </a:p>
          <a:p>
            <a:pPr eaLnBrk="1" hangingPunct="1">
              <a:buFontTx/>
              <a:buNone/>
            </a:pPr>
            <a:r>
              <a:rPr lang="en-US" sz="2000" smtClean="0"/>
              <a:t>------</a:t>
            </a:r>
          </a:p>
          <a:p>
            <a:pPr eaLnBrk="1" hangingPunct="1">
              <a:buFontTx/>
              <a:buNone/>
            </a:pPr>
            <a:r>
              <a:rPr lang="en-US" sz="2000" smtClean="0"/>
              <a:t>While turn &lt;&gt;1 do { nothing};</a:t>
            </a:r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r>
              <a:rPr lang="en-US" sz="2000" smtClean="0"/>
              <a:t>&lt; Critical Section code &gt;;</a:t>
            </a:r>
          </a:p>
          <a:p>
            <a:pPr eaLnBrk="1" hangingPunct="1">
              <a:buFontTx/>
              <a:buNone/>
            </a:pPr>
            <a:r>
              <a:rPr lang="en-US" sz="2000" smtClean="0"/>
              <a:t>Turn := 0;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6172200"/>
          </a:xfrm>
        </p:spPr>
        <p:txBody>
          <a:bodyPr/>
          <a:lstStyle/>
          <a:p>
            <a:r>
              <a:rPr lang="en-US" smtClean="0"/>
              <a:t>This solution guarantees mutual exclusion</a:t>
            </a:r>
          </a:p>
          <a:p>
            <a:pPr>
              <a:buFontTx/>
              <a:buNone/>
            </a:pPr>
            <a:endParaRPr lang="en-US" smtClean="0"/>
          </a:p>
          <a:p>
            <a:r>
              <a:rPr lang="en-US" smtClean="0"/>
              <a:t>Drawback 1: processes must strictly 					alternate</a:t>
            </a:r>
          </a:p>
          <a:p>
            <a:pPr lvl="1"/>
            <a:r>
              <a:rPr lang="en-US" smtClean="0"/>
              <a:t>Pace of execution of one process is determined by pace of execution of other processes</a:t>
            </a:r>
          </a:p>
          <a:p>
            <a:pPr lvl="1">
              <a:buFontTx/>
              <a:buNone/>
            </a:pPr>
            <a:endParaRPr lang="en-US" smtClean="0"/>
          </a:p>
          <a:p>
            <a:r>
              <a:rPr lang="en-US" smtClean="0"/>
              <a:t>Drawback 2: if one processes fails other 				process is permanently blocked</a:t>
            </a:r>
          </a:p>
          <a:p>
            <a:pPr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pPr algn="l"/>
            <a:r>
              <a:rPr lang="en-US" sz="3600" smtClean="0"/>
              <a:t>How do we maximize CPU utilization / improve efficiency?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Multiprogramming  </a:t>
            </a:r>
          </a:p>
          <a:p>
            <a:r>
              <a:rPr lang="en-US" smtClean="0"/>
              <a:t>Multiprocessing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52400" y="1143000"/>
            <a:ext cx="8839200" cy="3276600"/>
          </a:xfrm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This problem arises due to fact that it stores name of the process that may enter critical section  rather than the process state </a:t>
            </a:r>
            <a:br>
              <a:rPr lang="en-US" smtClean="0"/>
            </a:br>
            <a:endParaRPr 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47800"/>
          </a:xfrm>
        </p:spPr>
        <p:txBody>
          <a:bodyPr/>
          <a:lstStyle/>
          <a:p>
            <a:pPr algn="l"/>
            <a:r>
              <a:rPr lang="en-US" sz="2800" smtClean="0"/>
              <a:t>			Second Approach</a:t>
            </a:r>
            <a:br>
              <a:rPr lang="en-US" sz="2800" smtClean="0"/>
            </a:br>
            <a:r>
              <a:rPr lang="en-US" sz="2800" smtClean="0"/>
              <a:t>Var flag:Array[0..1] of Boolean;</a:t>
            </a:r>
            <a:br>
              <a:rPr lang="en-US" sz="2800" smtClean="0"/>
            </a:br>
            <a:r>
              <a:rPr lang="en-US" sz="2800" smtClean="0"/>
              <a:t>initially flag is initialized to false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286000"/>
            <a:ext cx="4038600" cy="3840163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While flag[1] do {nop};</a:t>
            </a:r>
          </a:p>
          <a:p>
            <a:pPr>
              <a:buFontTx/>
              <a:buNone/>
            </a:pPr>
            <a:r>
              <a:rPr lang="en-US" smtClean="0"/>
              <a:t>Flag[0]:= true;</a:t>
            </a:r>
          </a:p>
          <a:p>
            <a:pPr>
              <a:buFontTx/>
              <a:buNone/>
            </a:pPr>
            <a:r>
              <a:rPr lang="en-US" smtClean="0"/>
              <a:t>&lt; critical section&gt;;</a:t>
            </a:r>
          </a:p>
          <a:p>
            <a:pPr>
              <a:buFontTx/>
              <a:buNone/>
            </a:pPr>
            <a:r>
              <a:rPr lang="en-US" smtClean="0"/>
              <a:t>Flag[0]:= false;</a:t>
            </a:r>
          </a:p>
          <a:p>
            <a:r>
              <a:rPr lang="en-US" smtClean="0"/>
              <a:t>--</a:t>
            </a:r>
          </a:p>
          <a:p>
            <a:r>
              <a:rPr lang="en-US" smtClean="0"/>
              <a:t>--</a:t>
            </a:r>
          </a:p>
          <a:p>
            <a:endParaRPr lang="en-US" smtClean="0"/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286000"/>
            <a:ext cx="4038600" cy="3840163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While flag[0] do {nop};</a:t>
            </a:r>
          </a:p>
          <a:p>
            <a:pPr>
              <a:buFontTx/>
              <a:buNone/>
            </a:pPr>
            <a:r>
              <a:rPr lang="en-US" smtClean="0"/>
              <a:t>Flag[1]:= true;</a:t>
            </a:r>
          </a:p>
          <a:p>
            <a:pPr>
              <a:buFontTx/>
              <a:buNone/>
            </a:pPr>
            <a:r>
              <a:rPr lang="en-US" smtClean="0"/>
              <a:t>&lt; critical section&gt;;</a:t>
            </a:r>
          </a:p>
          <a:p>
            <a:pPr>
              <a:buFontTx/>
              <a:buNone/>
            </a:pPr>
            <a:r>
              <a:rPr lang="en-US" smtClean="0"/>
              <a:t>Flag[1]:= false;</a:t>
            </a:r>
          </a:p>
          <a:p>
            <a:r>
              <a:rPr lang="en-US" smtClean="0"/>
              <a:t>--</a:t>
            </a:r>
          </a:p>
          <a:p>
            <a:r>
              <a:rPr lang="en-US" smtClean="0"/>
              <a:t>--</a:t>
            </a:r>
          </a:p>
          <a:p>
            <a:pPr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457200" y="990600"/>
            <a:ext cx="4038600" cy="5638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mtClean="0"/>
              <a:t>P1</a:t>
            </a:r>
          </a:p>
          <a:p>
            <a:pPr>
              <a:buFontTx/>
              <a:buNone/>
            </a:pPr>
            <a:r>
              <a:rPr lang="en-US" smtClean="0"/>
              <a:t>While flag[1] do {nop};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mtClean="0"/>
              <a:t>Flag[0]:= true;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mtClean="0"/>
              <a:t>&lt; critical section&gt;;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mtClean="0"/>
              <a:t>Flag[0]:= false;</a:t>
            </a:r>
          </a:p>
          <a:p>
            <a:r>
              <a:rPr lang="en-US" smtClean="0"/>
              <a:t>--</a:t>
            </a:r>
          </a:p>
          <a:p>
            <a:r>
              <a:rPr lang="en-US" smtClean="0"/>
              <a:t>--</a:t>
            </a:r>
          </a:p>
          <a:p>
            <a:endParaRPr lang="en-US" smtClean="0"/>
          </a:p>
        </p:txBody>
      </p:sp>
      <p:sp>
        <p:nvSpPr>
          <p:cNvPr id="23555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800600" y="838200"/>
            <a:ext cx="4038600" cy="5791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mtClean="0"/>
              <a:t>P2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mtClean="0"/>
              <a:t>While flag[0] do {nop};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mtClean="0"/>
              <a:t>Flag[1]:= true;</a:t>
            </a:r>
          </a:p>
          <a:p>
            <a:pPr>
              <a:buFontTx/>
              <a:buNone/>
            </a:pPr>
            <a:r>
              <a:rPr lang="en-US" smtClean="0"/>
              <a:t>&lt; critical section&gt;;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mtClean="0"/>
              <a:t>Flag[1]:= false;</a:t>
            </a:r>
          </a:p>
          <a:p>
            <a:r>
              <a:rPr lang="en-US" smtClean="0"/>
              <a:t>--</a:t>
            </a:r>
          </a:p>
          <a:p>
            <a:r>
              <a:rPr lang="en-US" smtClean="0"/>
              <a:t>--</a:t>
            </a:r>
          </a:p>
          <a:p>
            <a:pPr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Second approach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mtClean="0"/>
              <a:t>If one process fails outside its critical section including the flag setting code then the other process is not blocked</a:t>
            </a:r>
          </a:p>
          <a:p>
            <a:r>
              <a:rPr lang="en-US" smtClean="0"/>
              <a:t>It does not satisfy the Mutual exclusion </a:t>
            </a:r>
          </a:p>
          <a:p>
            <a:r>
              <a:rPr lang="en-US" smtClean="0"/>
              <a:t>It is not independent of relative speed of process execution</a:t>
            </a:r>
          </a:p>
          <a:p>
            <a:r>
              <a:rPr lang="en-US" smtClean="0"/>
              <a:t>Mutual exclusion is not satisfied as processes can change their state after it is checked by other process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Third approach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Flag[0]:= true;</a:t>
            </a:r>
          </a:p>
          <a:p>
            <a:pPr>
              <a:buFontTx/>
              <a:buNone/>
            </a:pPr>
            <a:r>
              <a:rPr lang="en-US" smtClean="0"/>
              <a:t>While flag[1] do {nop};</a:t>
            </a:r>
          </a:p>
          <a:p>
            <a:pPr>
              <a:buFontTx/>
              <a:buNone/>
            </a:pPr>
            <a:r>
              <a:rPr lang="en-US" smtClean="0"/>
              <a:t>&lt; critical section&gt;;</a:t>
            </a:r>
          </a:p>
          <a:p>
            <a:pPr>
              <a:buFontTx/>
              <a:buNone/>
            </a:pPr>
            <a:r>
              <a:rPr lang="en-US" smtClean="0"/>
              <a:t>Flag[0]:= false;</a:t>
            </a:r>
          </a:p>
          <a:p>
            <a:r>
              <a:rPr lang="en-US" smtClean="0"/>
              <a:t>--</a:t>
            </a:r>
          </a:p>
          <a:p>
            <a:r>
              <a:rPr lang="en-US" smtClean="0"/>
              <a:t>--</a:t>
            </a:r>
          </a:p>
          <a:p>
            <a:endParaRPr lang="en-US" smtClean="0"/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Flag[1]:= true;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mtClean="0"/>
              <a:t>While flag[0] do {</a:t>
            </a:r>
            <a:r>
              <a:rPr lang="en-US" dirty="0" err="1" smtClean="0"/>
              <a:t>nop</a:t>
            </a:r>
            <a:r>
              <a:rPr lang="en-US" dirty="0" smtClean="0"/>
              <a:t>};</a:t>
            </a:r>
          </a:p>
          <a:p>
            <a:pPr>
              <a:buFontTx/>
              <a:buNone/>
            </a:pPr>
            <a:r>
              <a:rPr lang="en-US" dirty="0" smtClean="0"/>
              <a:t>&lt; critical section&gt;;</a:t>
            </a:r>
          </a:p>
          <a:p>
            <a:pPr>
              <a:buFontTx/>
              <a:buNone/>
            </a:pPr>
            <a:r>
              <a:rPr lang="en-US" dirty="0" smtClean="0"/>
              <a:t>Flag[1]:= false;</a:t>
            </a:r>
          </a:p>
          <a:p>
            <a:r>
              <a:rPr lang="en-US" dirty="0" smtClean="0"/>
              <a:t>--</a:t>
            </a:r>
          </a:p>
          <a:p>
            <a:r>
              <a:rPr lang="en-US" dirty="0" smtClean="0"/>
              <a:t>--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534400" cy="5745163"/>
          </a:xfrm>
        </p:spPr>
        <p:txBody>
          <a:bodyPr/>
          <a:lstStyle/>
          <a:p>
            <a:r>
              <a:rPr lang="en-US" smtClean="0"/>
              <a:t>This approach Satisfy mutual exclusion</a:t>
            </a:r>
          </a:p>
          <a:p>
            <a:r>
              <a:rPr lang="en-US" smtClean="0"/>
              <a:t>This approach may lead to dead lock</a:t>
            </a:r>
          </a:p>
          <a:p>
            <a:pPr>
              <a:buFontTx/>
              <a:buNone/>
            </a:pPr>
            <a:r>
              <a:rPr lang="en-US" sz="3600" smtClean="0"/>
              <a:t>What is wrong with this implementation ?</a:t>
            </a:r>
          </a:p>
          <a:p>
            <a:r>
              <a:rPr lang="en-US" smtClean="0"/>
              <a:t>A process sets its state without knowing the state of other. Dead lock occurs because each process can insist on its right to enter critical section</a:t>
            </a:r>
          </a:p>
          <a:p>
            <a:r>
              <a:rPr lang="en-US" smtClean="0"/>
              <a:t>There is no opportunity to back off from this situation (discourtesies processes)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Fourth approach</a:t>
            </a:r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Flag[0]:= true;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While flag[1] do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Begin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Flag [0]:=false;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&lt;delay for short time&gt;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Flag[0]:=true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End;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&lt; critical section&gt;;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Flag[0]:= false;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--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--</a:t>
            </a:r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27652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Flag[1]:= true;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While flag[0] do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Begin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Flag [1]:=false;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&lt;delay for short time&gt;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Flag[1]:=true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End;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&lt; critical section&gt;;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Flag[1]:= false;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--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--</a:t>
            </a:r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sz="3200" smtClean="0"/>
              <a:t>Fifth Approach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smtClean="0"/>
              <a:t>Var flag:Array[0..1] of Boolean;</a:t>
            </a:r>
          </a:p>
          <a:p>
            <a:pPr>
              <a:buFontTx/>
              <a:buNone/>
            </a:pPr>
            <a:r>
              <a:rPr lang="en-US" sz="1800" smtClean="0"/>
              <a:t>Turn: 0..1;</a:t>
            </a:r>
          </a:p>
          <a:p>
            <a:pPr>
              <a:buFontTx/>
              <a:buNone/>
            </a:pPr>
            <a:r>
              <a:rPr lang="en-US" sz="1800" smtClean="0"/>
              <a:t>Procedure p0</a:t>
            </a:r>
          </a:p>
          <a:p>
            <a:pPr>
              <a:buFontTx/>
              <a:buNone/>
            </a:pPr>
            <a:r>
              <a:rPr lang="en-US" sz="1800" smtClean="0"/>
              <a:t>Begin</a:t>
            </a:r>
          </a:p>
          <a:p>
            <a:pPr>
              <a:buFontTx/>
              <a:buNone/>
            </a:pPr>
            <a:r>
              <a:rPr lang="en-US" sz="1800" smtClean="0"/>
              <a:t>	Repeat</a:t>
            </a:r>
          </a:p>
          <a:p>
            <a:pPr>
              <a:buFontTx/>
              <a:buNone/>
            </a:pPr>
            <a:r>
              <a:rPr lang="en-US" sz="1800" smtClean="0"/>
              <a:t>		flag[0]:= true;</a:t>
            </a:r>
          </a:p>
          <a:p>
            <a:pPr>
              <a:buFontTx/>
              <a:buNone/>
            </a:pPr>
            <a:r>
              <a:rPr lang="en-US" sz="1800" smtClean="0"/>
              <a:t>		while flag[1] do if turn = 1then </a:t>
            </a:r>
          </a:p>
          <a:p>
            <a:pPr>
              <a:buFontTx/>
              <a:buNone/>
            </a:pPr>
            <a:r>
              <a:rPr lang="en-US" sz="1800" smtClean="0"/>
              <a:t>				begin</a:t>
            </a:r>
          </a:p>
          <a:p>
            <a:pPr>
              <a:buFontTx/>
              <a:buNone/>
            </a:pPr>
            <a:r>
              <a:rPr lang="en-US" sz="1800" smtClean="0"/>
              <a:t>				flag[0]:=false;</a:t>
            </a:r>
          </a:p>
          <a:p>
            <a:pPr>
              <a:buFontTx/>
              <a:buNone/>
            </a:pPr>
            <a:r>
              <a:rPr lang="en-US" sz="1800" smtClean="0"/>
              <a:t>				while turn=1 do {nothing};</a:t>
            </a:r>
          </a:p>
          <a:p>
            <a:pPr>
              <a:buFontTx/>
              <a:buNone/>
            </a:pPr>
            <a:r>
              <a:rPr lang="en-US" sz="1800" smtClean="0"/>
              <a:t>				flag[0]:=true</a:t>
            </a:r>
          </a:p>
          <a:p>
            <a:pPr>
              <a:buFontTx/>
              <a:buNone/>
            </a:pPr>
            <a:r>
              <a:rPr lang="en-US" sz="1800" smtClean="0"/>
              <a:t>				end;</a:t>
            </a:r>
          </a:p>
          <a:p>
            <a:pPr>
              <a:buFontTx/>
              <a:buNone/>
            </a:pPr>
            <a:r>
              <a:rPr lang="en-US" sz="1800" smtClean="0"/>
              <a:t>&lt; critical section &gt;</a:t>
            </a:r>
          </a:p>
          <a:p>
            <a:pPr>
              <a:buFontTx/>
              <a:buNone/>
            </a:pPr>
            <a:r>
              <a:rPr lang="en-US" sz="1800" smtClean="0"/>
              <a:t>Turn:=1;</a:t>
            </a:r>
          </a:p>
          <a:p>
            <a:pPr>
              <a:buFontTx/>
              <a:buNone/>
            </a:pPr>
            <a:r>
              <a:rPr lang="en-US" sz="1800" smtClean="0"/>
              <a:t>Flag[0]:=false;</a:t>
            </a:r>
          </a:p>
          <a:p>
            <a:pPr>
              <a:buFontTx/>
              <a:buNone/>
            </a:pPr>
            <a:r>
              <a:rPr lang="en-US" sz="1800" smtClean="0"/>
              <a:t>Forever</a:t>
            </a:r>
          </a:p>
          <a:p>
            <a:pPr>
              <a:buFontTx/>
              <a:buNone/>
            </a:pPr>
            <a:r>
              <a:rPr lang="en-US" sz="1800" smtClean="0"/>
              <a:t>End;</a:t>
            </a:r>
          </a:p>
          <a:p>
            <a:pPr>
              <a:buFontTx/>
              <a:buNone/>
            </a:pPr>
            <a:endParaRPr lang="en-US" sz="1800" smtClean="0"/>
          </a:p>
          <a:p>
            <a:pPr>
              <a:buFontTx/>
              <a:buNone/>
            </a:pPr>
            <a:endParaRPr lang="en-US" sz="180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762000"/>
          </a:xfrm>
        </p:spPr>
        <p:txBody>
          <a:bodyPr/>
          <a:lstStyle/>
          <a:p>
            <a:r>
              <a:rPr lang="en-US" sz="3600" smtClean="0"/>
              <a:t>Mutual Exclusion (Hardware Approach)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mtClean="0"/>
              <a:t>Process interleaving is mainly due to interrupts / system calls in the system. </a:t>
            </a:r>
          </a:p>
          <a:p>
            <a:r>
              <a:rPr lang="en-US" smtClean="0"/>
              <a:t>Because of interrupts or system call, a running processes gets suspended and another process starts running which results into interleaved code execution.</a:t>
            </a:r>
          </a:p>
          <a:p>
            <a:r>
              <a:rPr lang="en-US" smtClean="0"/>
              <a:t>Interleaving of processes is main cause due to which mutual exclusion is required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4000" smtClean="0"/>
              <a:t>How do we prevent Interleaving 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r>
              <a:rPr lang="en-US" smtClean="0"/>
              <a:t>Interleaving can be prevented by disabling the interrupt in the uniprocessor system</a:t>
            </a:r>
          </a:p>
          <a:p>
            <a:pPr>
              <a:buFontTx/>
              <a:buNone/>
            </a:pPr>
            <a:r>
              <a:rPr lang="en-US" smtClean="0"/>
              <a:t>Mutual exclusion by disabling interrupt</a:t>
            </a:r>
          </a:p>
          <a:p>
            <a:pPr>
              <a:buFontTx/>
              <a:buNone/>
            </a:pPr>
            <a:r>
              <a:rPr lang="en-US" smtClean="0"/>
              <a:t>Repeat</a:t>
            </a:r>
          </a:p>
          <a:p>
            <a:pPr>
              <a:buFontTx/>
              <a:buNone/>
            </a:pPr>
            <a:r>
              <a:rPr lang="en-US" smtClean="0"/>
              <a:t> &lt; disable interrupt &gt;;</a:t>
            </a:r>
          </a:p>
          <a:p>
            <a:pPr>
              <a:buFontTx/>
              <a:buNone/>
            </a:pPr>
            <a:r>
              <a:rPr lang="en-US" smtClean="0"/>
              <a:t> &lt; Critical Section &gt;;</a:t>
            </a:r>
          </a:p>
          <a:p>
            <a:pPr>
              <a:buFontTx/>
              <a:buNone/>
            </a:pPr>
            <a:r>
              <a:rPr lang="en-US" smtClean="0"/>
              <a:t> &lt;enable Interrupt &gt;;</a:t>
            </a:r>
          </a:p>
          <a:p>
            <a:pPr>
              <a:buFontTx/>
              <a:buNone/>
            </a:pPr>
            <a:r>
              <a:rPr lang="en-US" smtClean="0"/>
              <a:t> &lt; remainder section &gt;</a:t>
            </a:r>
          </a:p>
          <a:p>
            <a:pPr>
              <a:buFontTx/>
              <a:buNone/>
            </a:pPr>
            <a:r>
              <a:rPr lang="en-US" smtClean="0"/>
              <a:t>Forever.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Concurrent operation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In uni-processor system Processes are interleaved in time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 multiprocessor system processes are overlapped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Problem with Hardware Approach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Interrupt Disabling can degrade the system performance as it will loose ability to handle critical events which occur in the system </a:t>
            </a:r>
          </a:p>
          <a:p>
            <a:r>
              <a:rPr lang="en-US" smtClean="0"/>
              <a:t>This approach is not suited for multiprocessor system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Special machine instruction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We find entry into critical section requires eligibility check and this check consists of several operation eg.</a:t>
            </a:r>
          </a:p>
          <a:p>
            <a:pPr>
              <a:buFontTx/>
              <a:buNone/>
            </a:pPr>
            <a:r>
              <a:rPr lang="en-US" smtClean="0"/>
              <a:t>Flag[0]= true;</a:t>
            </a:r>
          </a:p>
          <a:p>
            <a:pPr>
              <a:buFontTx/>
              <a:buNone/>
            </a:pPr>
            <a:r>
              <a:rPr lang="en-US" smtClean="0"/>
              <a:t>While flag[1] do {nothing}</a:t>
            </a:r>
          </a:p>
          <a:p>
            <a:r>
              <a:rPr lang="en-US" smtClean="0"/>
              <a:t>We need instruction which can execute these operations in atomic manner.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Test &amp; Set Instruction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Function testset (var i:integer):boolean;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Begin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	if i=0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		begin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			i:=1;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			testset:=true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		end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Else testset:=false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End.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Mutual exclusion using testset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smtClean="0"/>
              <a:t>Const n;</a:t>
            </a:r>
          </a:p>
          <a:p>
            <a:pPr>
              <a:buFontTx/>
              <a:buNone/>
            </a:pPr>
            <a:r>
              <a:rPr lang="en-US" sz="2400" smtClean="0"/>
              <a:t>Var lock; (Initialized to 0 in the beginning)</a:t>
            </a:r>
          </a:p>
          <a:p>
            <a:pPr>
              <a:buFontTx/>
              <a:buNone/>
            </a:pPr>
            <a:r>
              <a:rPr lang="en-US" sz="2400" smtClean="0"/>
              <a:t>Procedure p(i:integer);</a:t>
            </a:r>
          </a:p>
          <a:p>
            <a:pPr>
              <a:buFontTx/>
              <a:buNone/>
            </a:pPr>
            <a:r>
              <a:rPr lang="en-US" sz="2400" smtClean="0"/>
              <a:t>Begin</a:t>
            </a:r>
          </a:p>
          <a:p>
            <a:pPr>
              <a:buFontTx/>
              <a:buNone/>
            </a:pPr>
            <a:r>
              <a:rPr lang="en-US" sz="2400" smtClean="0"/>
              <a:t>	Repeat</a:t>
            </a:r>
          </a:p>
          <a:p>
            <a:pPr>
              <a:buFontTx/>
              <a:buNone/>
            </a:pPr>
            <a:r>
              <a:rPr lang="en-US" sz="2400" smtClean="0"/>
              <a:t>		Repeat { nothing } untill testset(lock);</a:t>
            </a:r>
          </a:p>
          <a:p>
            <a:pPr>
              <a:buFontTx/>
              <a:buNone/>
            </a:pPr>
            <a:r>
              <a:rPr lang="en-US" sz="2400" smtClean="0"/>
              <a:t>		&lt; critical section &gt;</a:t>
            </a:r>
          </a:p>
          <a:p>
            <a:pPr>
              <a:buFontTx/>
              <a:buNone/>
            </a:pPr>
            <a:r>
              <a:rPr lang="en-US" sz="2400" smtClean="0"/>
              <a:t>		lock:=0;</a:t>
            </a:r>
          </a:p>
          <a:p>
            <a:pPr>
              <a:buFontTx/>
              <a:buNone/>
            </a:pPr>
            <a:r>
              <a:rPr lang="en-US" sz="2400" smtClean="0"/>
              <a:t>		&lt;remainder section &gt;</a:t>
            </a:r>
          </a:p>
          <a:p>
            <a:pPr>
              <a:buFontTx/>
              <a:buNone/>
            </a:pPr>
            <a:r>
              <a:rPr lang="en-US" sz="2400" smtClean="0"/>
              <a:t>	forever</a:t>
            </a:r>
          </a:p>
          <a:p>
            <a:pPr>
              <a:buFontTx/>
              <a:buNone/>
            </a:pPr>
            <a:r>
              <a:rPr lang="en-US" sz="2400" smtClean="0"/>
              <a:t>end;</a:t>
            </a:r>
          </a:p>
          <a:p>
            <a:pPr>
              <a:buFontTx/>
              <a:buNone/>
            </a:pPr>
            <a:endParaRPr lang="en-US" sz="240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Properties of machine instruction approach.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It is applicable to any number of processes</a:t>
            </a:r>
          </a:p>
          <a:p>
            <a:r>
              <a:rPr lang="en-US" smtClean="0"/>
              <a:t>It can be used to support multiple critical section. Each critical section can be defined by its own variable </a:t>
            </a:r>
          </a:p>
          <a:p>
            <a:r>
              <a:rPr lang="en-US" smtClean="0"/>
              <a:t>Busy waiting is employed</a:t>
            </a:r>
          </a:p>
          <a:p>
            <a:r>
              <a:rPr lang="en-US" smtClean="0"/>
              <a:t>Starvation is possible</a:t>
            </a:r>
          </a:p>
          <a:p>
            <a:r>
              <a:rPr lang="en-US" smtClean="0"/>
              <a:t>Dead lock is possible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4000" smtClean="0"/>
              <a:t>Semaphore (OS Approach)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r>
              <a:rPr lang="en-US" sz="2800" smtClean="0"/>
              <a:t>We can view semaphore as integer variable on which three operations are defined</a:t>
            </a:r>
          </a:p>
          <a:p>
            <a:pPr lvl="1"/>
            <a:r>
              <a:rPr lang="en-US" sz="2400" smtClean="0"/>
              <a:t>Can be initialized to a non negative value</a:t>
            </a:r>
          </a:p>
          <a:p>
            <a:pPr lvl="1"/>
            <a:r>
              <a:rPr lang="en-US" sz="2400" smtClean="0"/>
              <a:t>Decrement operation ( </a:t>
            </a:r>
            <a:r>
              <a:rPr lang="en-US" sz="2400" i="1" smtClean="0"/>
              <a:t>wait </a:t>
            </a:r>
            <a:r>
              <a:rPr lang="en-US" sz="2400" smtClean="0"/>
              <a:t>)if the value becomes negative then process executing wait is blocked</a:t>
            </a:r>
          </a:p>
          <a:p>
            <a:pPr lvl="1"/>
            <a:r>
              <a:rPr lang="en-US" sz="2400" smtClean="0"/>
              <a:t>Increment operation ( </a:t>
            </a:r>
            <a:r>
              <a:rPr lang="en-US" sz="2400" i="1" smtClean="0"/>
              <a:t>Signal</a:t>
            </a:r>
            <a:r>
              <a:rPr lang="en-US" sz="2400" smtClean="0"/>
              <a:t> ) if the value is not positive then a process blocked by wait operation is unblocked</a:t>
            </a:r>
          </a:p>
          <a:p>
            <a:r>
              <a:rPr lang="en-US" sz="2800" smtClean="0"/>
              <a:t>Other than these three operations, there is no way to inspect or manipulate semaphore</a:t>
            </a:r>
          </a:p>
          <a:p>
            <a:pPr lvl="1"/>
            <a:endParaRPr lang="en-US" sz="240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Mutual exclusion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Var s:semaphore; initialized to 1</a:t>
            </a:r>
          </a:p>
          <a:p>
            <a:pPr>
              <a:buFontTx/>
              <a:buNone/>
            </a:pPr>
            <a:r>
              <a:rPr lang="en-US" smtClean="0"/>
              <a:t>  Begin</a:t>
            </a:r>
          </a:p>
          <a:p>
            <a:pPr>
              <a:buFontTx/>
              <a:buNone/>
            </a:pPr>
            <a:r>
              <a:rPr lang="en-US" smtClean="0"/>
              <a:t> wait (s);</a:t>
            </a:r>
          </a:p>
          <a:p>
            <a:pPr>
              <a:buFontTx/>
              <a:buNone/>
            </a:pPr>
            <a:r>
              <a:rPr lang="en-US" smtClean="0"/>
              <a:t>		&lt; critical Section&gt;;</a:t>
            </a:r>
          </a:p>
          <a:p>
            <a:pPr>
              <a:buFontTx/>
              <a:buNone/>
            </a:pPr>
            <a:r>
              <a:rPr lang="en-US" smtClean="0"/>
              <a:t> signal (s)</a:t>
            </a:r>
          </a:p>
          <a:p>
            <a:pPr>
              <a:buFontTx/>
              <a:buNone/>
            </a:pPr>
            <a:r>
              <a:rPr lang="en-US" smtClean="0"/>
              <a:t>End.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/>
            </a:r>
            <a:br>
              <a:rPr lang="en-US" smtClean="0"/>
            </a:br>
            <a:r>
              <a:rPr lang="en-US" sz="2800" smtClean="0"/>
              <a:t>Var s,r: semaphore; s is initialized to 1&amp; r is initialized  to zero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sp>
        <p:nvSpPr>
          <p:cNvPr id="3891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Process P0</a:t>
            </a:r>
          </a:p>
          <a:p>
            <a:r>
              <a:rPr lang="en-US" smtClean="0"/>
              <a:t>-</a:t>
            </a:r>
          </a:p>
          <a:p>
            <a:r>
              <a:rPr lang="en-US" smtClean="0"/>
              <a:t>---</a:t>
            </a:r>
          </a:p>
          <a:p>
            <a:r>
              <a:rPr lang="en-US" smtClean="0"/>
              <a:t>------</a:t>
            </a:r>
          </a:p>
          <a:p>
            <a:pPr>
              <a:buFontTx/>
              <a:buNone/>
            </a:pPr>
            <a:r>
              <a:rPr lang="en-US" smtClean="0"/>
              <a:t>Begin</a:t>
            </a:r>
          </a:p>
          <a:p>
            <a:pPr>
              <a:buFontTx/>
              <a:buNone/>
            </a:pPr>
            <a:r>
              <a:rPr lang="en-US" smtClean="0"/>
              <a:t> wait (s);</a:t>
            </a:r>
          </a:p>
          <a:p>
            <a:pPr>
              <a:buFontTx/>
              <a:buNone/>
            </a:pPr>
            <a:r>
              <a:rPr lang="en-US" smtClean="0"/>
              <a:t>		&lt; critical Section&gt;;</a:t>
            </a:r>
          </a:p>
          <a:p>
            <a:pPr>
              <a:buFontTx/>
              <a:buNone/>
            </a:pPr>
            <a:r>
              <a:rPr lang="en-US" smtClean="0"/>
              <a:t> signal (r)</a:t>
            </a:r>
          </a:p>
          <a:p>
            <a:pPr>
              <a:buFontTx/>
              <a:buNone/>
            </a:pPr>
            <a:r>
              <a:rPr lang="en-US" smtClean="0"/>
              <a:t>End.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3891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Process P1</a:t>
            </a:r>
          </a:p>
          <a:p>
            <a:r>
              <a:rPr lang="en-US" smtClean="0"/>
              <a:t>-</a:t>
            </a:r>
          </a:p>
          <a:p>
            <a:r>
              <a:rPr lang="en-US" smtClean="0"/>
              <a:t>---</a:t>
            </a:r>
          </a:p>
          <a:p>
            <a:r>
              <a:rPr lang="en-US" smtClean="0"/>
              <a:t>------</a:t>
            </a:r>
          </a:p>
          <a:p>
            <a:pPr>
              <a:buFontTx/>
              <a:buNone/>
            </a:pPr>
            <a:r>
              <a:rPr lang="en-US" smtClean="0"/>
              <a:t>Begin</a:t>
            </a:r>
          </a:p>
          <a:p>
            <a:pPr>
              <a:buFontTx/>
              <a:buNone/>
            </a:pPr>
            <a:r>
              <a:rPr lang="en-US" smtClean="0"/>
              <a:t> wait (r);</a:t>
            </a:r>
          </a:p>
          <a:p>
            <a:pPr>
              <a:buFontTx/>
              <a:buNone/>
            </a:pPr>
            <a:r>
              <a:rPr lang="en-US" smtClean="0"/>
              <a:t>		&lt; critical Section&gt;;</a:t>
            </a:r>
          </a:p>
          <a:p>
            <a:pPr>
              <a:buFontTx/>
              <a:buNone/>
            </a:pPr>
            <a:r>
              <a:rPr lang="en-US" smtClean="0"/>
              <a:t> signal (s)</a:t>
            </a:r>
          </a:p>
          <a:p>
            <a:pPr>
              <a:buFontTx/>
              <a:buNone/>
            </a:pPr>
            <a:r>
              <a:rPr lang="en-US" smtClean="0"/>
              <a:t>End.</a:t>
            </a:r>
          </a:p>
          <a:p>
            <a:pPr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Types of Semaphores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/>
              <a:t>Counting</a:t>
            </a:r>
            <a:r>
              <a:rPr lang="en-US" smtClean="0"/>
              <a:t> semaphore – integer value can range over an unrestricted domain.</a:t>
            </a:r>
          </a:p>
          <a:p>
            <a:r>
              <a:rPr lang="en-US" i="1" smtClean="0"/>
              <a:t>Binary</a:t>
            </a:r>
            <a:r>
              <a:rPr lang="en-US" smtClean="0"/>
              <a:t> semaphore – integer value can range only between 0 and 1;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4000" smtClean="0"/>
              <a:t>Wait operation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63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Type semaphore =record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count: integer;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queue: List of processes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End;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Var s: semaphore;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Wait(s)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Begin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	s.count:=s.count-1;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	if s.count &lt;0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			begin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				place the process in s.queue;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				block this process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			end;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end;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Interleaving </a:t>
            </a:r>
          </a:p>
        </p:txBody>
      </p:sp>
      <p:grpSp>
        <p:nvGrpSpPr>
          <p:cNvPr id="5123" name="Group 24"/>
          <p:cNvGrpSpPr>
            <a:grpSpLocks/>
          </p:cNvGrpSpPr>
          <p:nvPr/>
        </p:nvGrpSpPr>
        <p:grpSpPr bwMode="auto">
          <a:xfrm>
            <a:off x="609600" y="2667000"/>
            <a:ext cx="7712075" cy="1625600"/>
            <a:chOff x="230" y="1319"/>
            <a:chExt cx="4858" cy="1024"/>
          </a:xfrm>
        </p:grpSpPr>
        <p:sp>
          <p:nvSpPr>
            <p:cNvPr id="5124" name="Line 4"/>
            <p:cNvSpPr>
              <a:spLocks noChangeShapeType="1"/>
            </p:cNvSpPr>
            <p:nvPr/>
          </p:nvSpPr>
          <p:spPr bwMode="auto">
            <a:xfrm>
              <a:off x="816" y="144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5" name="Line 5"/>
            <p:cNvSpPr>
              <a:spLocks noChangeShapeType="1"/>
            </p:cNvSpPr>
            <p:nvPr/>
          </p:nvSpPr>
          <p:spPr bwMode="auto">
            <a:xfrm>
              <a:off x="2688" y="144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6" name="Line 6"/>
            <p:cNvSpPr>
              <a:spLocks noChangeShapeType="1"/>
            </p:cNvSpPr>
            <p:nvPr/>
          </p:nvSpPr>
          <p:spPr bwMode="auto">
            <a:xfrm>
              <a:off x="1872" y="172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7" name="Line 7"/>
            <p:cNvSpPr>
              <a:spLocks noChangeShapeType="1"/>
            </p:cNvSpPr>
            <p:nvPr/>
          </p:nvSpPr>
          <p:spPr bwMode="auto">
            <a:xfrm>
              <a:off x="3360" y="21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8" name="Line 8"/>
            <p:cNvSpPr>
              <a:spLocks noChangeShapeType="1"/>
            </p:cNvSpPr>
            <p:nvPr/>
          </p:nvSpPr>
          <p:spPr bwMode="auto">
            <a:xfrm>
              <a:off x="4272" y="14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9" name="Line 9"/>
            <p:cNvSpPr>
              <a:spLocks noChangeShapeType="1"/>
            </p:cNvSpPr>
            <p:nvPr/>
          </p:nvSpPr>
          <p:spPr bwMode="auto">
            <a:xfrm>
              <a:off x="1872" y="13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0" name="Line 11"/>
            <p:cNvSpPr>
              <a:spLocks noChangeShapeType="1"/>
            </p:cNvSpPr>
            <p:nvPr/>
          </p:nvSpPr>
          <p:spPr bwMode="auto">
            <a:xfrm>
              <a:off x="816" y="13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Line 12"/>
            <p:cNvSpPr>
              <a:spLocks noChangeShapeType="1"/>
            </p:cNvSpPr>
            <p:nvPr/>
          </p:nvSpPr>
          <p:spPr bwMode="auto">
            <a:xfrm>
              <a:off x="1872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2" name="Line 13"/>
            <p:cNvSpPr>
              <a:spLocks noChangeShapeType="1"/>
            </p:cNvSpPr>
            <p:nvPr/>
          </p:nvSpPr>
          <p:spPr bwMode="auto">
            <a:xfrm>
              <a:off x="2688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3" name="Line 14"/>
            <p:cNvSpPr>
              <a:spLocks noChangeShapeType="1"/>
            </p:cNvSpPr>
            <p:nvPr/>
          </p:nvSpPr>
          <p:spPr bwMode="auto">
            <a:xfrm>
              <a:off x="2688" y="13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4" name="Line 15"/>
            <p:cNvSpPr>
              <a:spLocks noChangeShapeType="1"/>
            </p:cNvSpPr>
            <p:nvPr/>
          </p:nvSpPr>
          <p:spPr bwMode="auto">
            <a:xfrm>
              <a:off x="3312" y="13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Line 16"/>
            <p:cNvSpPr>
              <a:spLocks noChangeShapeType="1"/>
            </p:cNvSpPr>
            <p:nvPr/>
          </p:nvSpPr>
          <p:spPr bwMode="auto">
            <a:xfrm>
              <a:off x="4272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Line 17"/>
            <p:cNvSpPr>
              <a:spLocks noChangeShapeType="1"/>
            </p:cNvSpPr>
            <p:nvPr/>
          </p:nvSpPr>
          <p:spPr bwMode="auto">
            <a:xfrm>
              <a:off x="5088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Line 19"/>
            <p:cNvSpPr>
              <a:spLocks noChangeShapeType="1"/>
            </p:cNvSpPr>
            <p:nvPr/>
          </p:nvSpPr>
          <p:spPr bwMode="auto">
            <a:xfrm>
              <a:off x="3360" y="20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Line 20"/>
            <p:cNvSpPr>
              <a:spLocks noChangeShapeType="1"/>
            </p:cNvSpPr>
            <p:nvPr/>
          </p:nvSpPr>
          <p:spPr bwMode="auto">
            <a:xfrm>
              <a:off x="4272" y="20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Text Box 21"/>
            <p:cNvSpPr txBox="1">
              <a:spLocks noChangeArrowheads="1"/>
            </p:cNvSpPr>
            <p:nvPr/>
          </p:nvSpPr>
          <p:spPr bwMode="auto">
            <a:xfrm>
              <a:off x="230" y="1319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P1</a:t>
              </a:r>
            </a:p>
          </p:txBody>
        </p:sp>
        <p:sp>
          <p:nvSpPr>
            <p:cNvPr id="5140" name="Text Box 22"/>
            <p:cNvSpPr txBox="1">
              <a:spLocks noChangeArrowheads="1"/>
            </p:cNvSpPr>
            <p:nvPr/>
          </p:nvSpPr>
          <p:spPr bwMode="auto">
            <a:xfrm>
              <a:off x="240" y="1584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P2</a:t>
              </a:r>
            </a:p>
          </p:txBody>
        </p:sp>
        <p:sp>
          <p:nvSpPr>
            <p:cNvPr id="5141" name="Text Box 23"/>
            <p:cNvSpPr txBox="1">
              <a:spLocks noChangeArrowheads="1"/>
            </p:cNvSpPr>
            <p:nvPr/>
          </p:nvSpPr>
          <p:spPr bwMode="auto">
            <a:xfrm>
              <a:off x="288" y="2112"/>
              <a:ext cx="32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Signal operation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Signal(s):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s.count:=s.count+1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if s.count&lt;= 0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		Begin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			remove a process from s.queue;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			place this process on ready list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		end;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Note: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S.count&gt;= 0, s.count is number of processes that can execute wait(s) without blocking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S.count&lt;=0, the magnitude of s.count is number of processes blocked waiting in s.queue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Binary semaphore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smtClean="0"/>
              <a:t>Type binarysemaphore =record</a:t>
            </a:r>
          </a:p>
          <a:p>
            <a:pPr>
              <a:buFontTx/>
              <a:buNone/>
            </a:pPr>
            <a:r>
              <a:rPr lang="en-US" sz="2400" smtClean="0"/>
              <a:t>	value: (0,1);</a:t>
            </a:r>
          </a:p>
          <a:p>
            <a:pPr>
              <a:buFontTx/>
              <a:buNone/>
            </a:pPr>
            <a:r>
              <a:rPr lang="en-US" sz="2400" smtClean="0"/>
              <a:t>	queue: List of processes</a:t>
            </a:r>
          </a:p>
          <a:p>
            <a:pPr>
              <a:buFontTx/>
              <a:buNone/>
            </a:pPr>
            <a:r>
              <a:rPr lang="en-US" sz="2400" smtClean="0"/>
              <a:t>End;</a:t>
            </a:r>
          </a:p>
          <a:p>
            <a:pPr>
              <a:buFontTx/>
              <a:buNone/>
            </a:pPr>
            <a:r>
              <a:rPr lang="en-US" sz="2400" smtClean="0"/>
              <a:t>S: binarysemaphore;</a:t>
            </a:r>
          </a:p>
          <a:p>
            <a:pPr>
              <a:buFontTx/>
              <a:buNone/>
            </a:pPr>
            <a:r>
              <a:rPr lang="en-US" sz="2400" smtClean="0"/>
              <a:t>Waitb(s):</a:t>
            </a:r>
          </a:p>
          <a:p>
            <a:pPr>
              <a:buFontTx/>
              <a:buNone/>
            </a:pPr>
            <a:r>
              <a:rPr lang="en-US" sz="2400" smtClean="0"/>
              <a:t>	If s.value=1 then s.value=0 </a:t>
            </a:r>
          </a:p>
          <a:p>
            <a:pPr>
              <a:buFontTx/>
              <a:buNone/>
            </a:pPr>
            <a:r>
              <a:rPr lang="en-US" sz="2400" smtClean="0"/>
              <a:t>			  else begin</a:t>
            </a:r>
          </a:p>
          <a:p>
            <a:pPr>
              <a:buFontTx/>
              <a:buNone/>
            </a:pPr>
            <a:r>
              <a:rPr lang="en-US" sz="2400" smtClean="0"/>
              <a:t>				place this process in s.queue;</a:t>
            </a:r>
          </a:p>
          <a:p>
            <a:pPr>
              <a:buFontTx/>
              <a:buNone/>
            </a:pPr>
            <a:r>
              <a:rPr lang="en-US" sz="2400" smtClean="0"/>
              <a:t>				block this process</a:t>
            </a:r>
          </a:p>
          <a:p>
            <a:pPr>
              <a:buFontTx/>
              <a:buNone/>
            </a:pPr>
            <a:r>
              <a:rPr lang="en-US" sz="2400" smtClean="0"/>
              <a:t>				end;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r>
              <a:rPr lang="en-US" sz="4000" smtClean="0"/>
              <a:t>Binary semaphore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5052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smtClean="0"/>
              <a:t>signalb(s):</a:t>
            </a:r>
          </a:p>
          <a:p>
            <a:pPr>
              <a:buFontTx/>
              <a:buNone/>
            </a:pPr>
            <a:r>
              <a:rPr lang="en-US" sz="2400" smtClean="0"/>
              <a:t>	If s.queue is empty then s.value=1 </a:t>
            </a:r>
          </a:p>
          <a:p>
            <a:pPr>
              <a:buFontTx/>
              <a:buNone/>
            </a:pPr>
            <a:r>
              <a:rPr lang="en-US" sz="2400" smtClean="0"/>
              <a:t>			  else begin</a:t>
            </a:r>
          </a:p>
          <a:p>
            <a:pPr>
              <a:buFontTx/>
              <a:buNone/>
            </a:pPr>
            <a:r>
              <a:rPr lang="en-US" sz="2400" smtClean="0"/>
              <a:t>				remove a  process from s.queue;</a:t>
            </a:r>
          </a:p>
          <a:p>
            <a:pPr>
              <a:buFontTx/>
              <a:buNone/>
            </a:pPr>
            <a:r>
              <a:rPr lang="en-US" sz="2400" smtClean="0"/>
              <a:t>				place this process in ready queue</a:t>
            </a:r>
          </a:p>
          <a:p>
            <a:pPr>
              <a:buFontTx/>
              <a:buNone/>
            </a:pPr>
            <a:r>
              <a:rPr lang="en-US" sz="2400" smtClean="0"/>
              <a:t>				end;</a:t>
            </a:r>
          </a:p>
          <a:p>
            <a:pPr>
              <a:buFontTx/>
              <a:buNone/>
            </a:pPr>
            <a:endParaRPr lang="en-US" sz="240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Mutual exclusion Example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smtClean="0"/>
              <a:t>Var s:semaphore;(Initialized to 1)</a:t>
            </a:r>
          </a:p>
          <a:p>
            <a:pPr>
              <a:buFontTx/>
              <a:buNone/>
            </a:pPr>
            <a:r>
              <a:rPr lang="en-US" sz="2400" smtClean="0"/>
              <a:t> 	</a:t>
            </a:r>
          </a:p>
          <a:p>
            <a:pPr>
              <a:buFontTx/>
              <a:buNone/>
            </a:pPr>
            <a:r>
              <a:rPr lang="en-US" sz="2400" smtClean="0"/>
              <a:t>	Begin</a:t>
            </a:r>
          </a:p>
          <a:p>
            <a:pPr>
              <a:buFontTx/>
              <a:buNone/>
            </a:pPr>
            <a:r>
              <a:rPr lang="en-US" sz="2400" smtClean="0"/>
              <a:t>		repeat</a:t>
            </a:r>
          </a:p>
          <a:p>
            <a:pPr>
              <a:buFontTx/>
              <a:buNone/>
            </a:pPr>
            <a:r>
              <a:rPr lang="en-US" sz="2400" smtClean="0"/>
              <a:t>			wait (s);</a:t>
            </a:r>
          </a:p>
          <a:p>
            <a:pPr>
              <a:buFontTx/>
              <a:buNone/>
            </a:pPr>
            <a:r>
              <a:rPr lang="en-US" sz="2400" smtClean="0"/>
              <a:t>			&lt;critical section&gt;</a:t>
            </a:r>
          </a:p>
          <a:p>
            <a:pPr>
              <a:buFontTx/>
              <a:buNone/>
            </a:pPr>
            <a:r>
              <a:rPr lang="en-US" sz="2400" smtClean="0"/>
              <a:t>			signal(s);</a:t>
            </a:r>
          </a:p>
          <a:p>
            <a:pPr>
              <a:buFontTx/>
              <a:buNone/>
            </a:pPr>
            <a:r>
              <a:rPr lang="en-US" sz="2400" smtClean="0"/>
              <a:t>			&lt;remainder section&gt;</a:t>
            </a:r>
          </a:p>
          <a:p>
            <a:pPr>
              <a:buFontTx/>
              <a:buNone/>
            </a:pPr>
            <a:r>
              <a:rPr lang="en-US" sz="2400" smtClean="0"/>
              <a:t>		forever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r>
              <a:rPr lang="en-US" smtClean="0"/>
              <a:t>Dead lock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/>
          <a:lstStyle/>
          <a:p>
            <a:pPr>
              <a:tabLst>
                <a:tab pos="1887538" algn="ctr"/>
                <a:tab pos="4572000" algn="ctr"/>
              </a:tabLst>
            </a:pPr>
            <a:r>
              <a:rPr lang="en-US" b="1" smtClean="0"/>
              <a:t>Deadlock</a:t>
            </a:r>
            <a:r>
              <a:rPr lang="en-US" smtClean="0"/>
              <a:t> – two or more processes are waiting indefinitely for an event that can be caused by only one of the waiting processes.</a:t>
            </a:r>
          </a:p>
          <a:p>
            <a:pPr>
              <a:tabLst>
                <a:tab pos="1887538" algn="ctr"/>
                <a:tab pos="4572000" algn="ctr"/>
              </a:tabLst>
            </a:pPr>
            <a:r>
              <a:rPr lang="en-US" smtClean="0"/>
              <a:t>Let </a:t>
            </a:r>
            <a:r>
              <a:rPr lang="en-US" i="1" smtClean="0"/>
              <a:t>S</a:t>
            </a:r>
            <a:r>
              <a:rPr lang="en-US" smtClean="0"/>
              <a:t> and </a:t>
            </a:r>
            <a:r>
              <a:rPr lang="en-US" i="1" smtClean="0"/>
              <a:t>Q</a:t>
            </a:r>
            <a:r>
              <a:rPr lang="en-US" smtClean="0"/>
              <a:t> be two semaphores initialized to 1</a:t>
            </a:r>
          </a:p>
          <a:p>
            <a:pPr>
              <a:buFont typeface="Monotype Sorts" pitchFamily="2" charset="2"/>
              <a:buNone/>
              <a:tabLst>
                <a:tab pos="1887538" algn="ctr"/>
                <a:tab pos="4572000" algn="ctr"/>
              </a:tabLst>
            </a:pPr>
            <a:r>
              <a:rPr lang="en-US" smtClean="0"/>
              <a:t>		</a:t>
            </a:r>
            <a:r>
              <a:rPr lang="en-US" sz="2800" i="1" smtClean="0"/>
              <a:t>P</a:t>
            </a:r>
            <a:r>
              <a:rPr lang="en-US" sz="2800" i="1" baseline="-25000" smtClean="0"/>
              <a:t>0</a:t>
            </a:r>
            <a:r>
              <a:rPr lang="en-US" sz="2800" smtClean="0"/>
              <a:t>	</a:t>
            </a:r>
            <a:r>
              <a:rPr lang="en-US" sz="2800" i="1" smtClean="0"/>
              <a:t>P</a:t>
            </a:r>
            <a:r>
              <a:rPr lang="en-US" sz="2800" i="1" baseline="-25000" smtClean="0"/>
              <a:t>1</a:t>
            </a:r>
            <a:endParaRPr lang="en-US" sz="2800" i="1" smtClean="0"/>
          </a:p>
          <a:p>
            <a:pPr>
              <a:buFont typeface="Monotype Sorts" pitchFamily="2" charset="2"/>
              <a:buNone/>
              <a:tabLst>
                <a:tab pos="1887538" algn="ctr"/>
                <a:tab pos="4572000" algn="ctr"/>
              </a:tabLst>
            </a:pPr>
            <a:r>
              <a:rPr lang="en-US" sz="2800" smtClean="0"/>
              <a:t>		</a:t>
            </a:r>
            <a:r>
              <a:rPr lang="en-US" sz="2800" i="1" smtClean="0"/>
              <a:t>wait</a:t>
            </a:r>
            <a:r>
              <a:rPr lang="en-US" sz="2800" smtClean="0"/>
              <a:t>(</a:t>
            </a:r>
            <a:r>
              <a:rPr lang="en-US" sz="2800" i="1" smtClean="0"/>
              <a:t>S</a:t>
            </a:r>
            <a:r>
              <a:rPr lang="en-US" sz="2800" smtClean="0"/>
              <a:t>);	</a:t>
            </a:r>
            <a:r>
              <a:rPr lang="en-US" sz="2800" i="1" smtClean="0"/>
              <a:t>wait</a:t>
            </a:r>
            <a:r>
              <a:rPr lang="en-US" sz="2800" smtClean="0"/>
              <a:t>(</a:t>
            </a:r>
            <a:r>
              <a:rPr lang="en-US" sz="2800" i="1" smtClean="0"/>
              <a:t>Q</a:t>
            </a:r>
            <a:r>
              <a:rPr lang="en-US" sz="2800" smtClean="0"/>
              <a:t>);</a:t>
            </a:r>
          </a:p>
          <a:p>
            <a:pPr>
              <a:buFont typeface="Monotype Sorts" pitchFamily="2" charset="2"/>
              <a:buNone/>
              <a:tabLst>
                <a:tab pos="1887538" algn="ctr"/>
                <a:tab pos="4572000" algn="ctr"/>
              </a:tabLst>
            </a:pPr>
            <a:r>
              <a:rPr lang="en-US" sz="2800" smtClean="0"/>
              <a:t>		</a:t>
            </a:r>
            <a:r>
              <a:rPr lang="en-US" sz="2800" i="1" smtClean="0"/>
              <a:t>wait</a:t>
            </a:r>
            <a:r>
              <a:rPr lang="en-US" sz="2800" smtClean="0"/>
              <a:t>(</a:t>
            </a:r>
            <a:r>
              <a:rPr lang="en-US" sz="2800" i="1" smtClean="0"/>
              <a:t>Q</a:t>
            </a:r>
            <a:r>
              <a:rPr lang="en-US" sz="2800" smtClean="0"/>
              <a:t>);	</a:t>
            </a:r>
            <a:r>
              <a:rPr lang="en-US" sz="2800" i="1" smtClean="0"/>
              <a:t>wait</a:t>
            </a:r>
            <a:r>
              <a:rPr lang="en-US" sz="2800" smtClean="0"/>
              <a:t>(</a:t>
            </a:r>
            <a:r>
              <a:rPr lang="en-US" sz="2800" i="1" smtClean="0"/>
              <a:t>S</a:t>
            </a:r>
            <a:r>
              <a:rPr lang="en-US" sz="2800" smtClean="0"/>
              <a:t>);</a:t>
            </a:r>
          </a:p>
          <a:p>
            <a:pPr>
              <a:buFont typeface="Monotype Sorts" pitchFamily="2" charset="2"/>
              <a:buNone/>
              <a:tabLst>
                <a:tab pos="1887538" algn="ctr"/>
                <a:tab pos="4572000" algn="ctr"/>
              </a:tabLst>
            </a:pPr>
            <a:endParaRPr lang="en-US" sz="2800" smtClean="0"/>
          </a:p>
          <a:p>
            <a:pPr>
              <a:buFont typeface="Monotype Sorts" pitchFamily="2" charset="2"/>
              <a:buNone/>
              <a:tabLst>
                <a:tab pos="1887538" algn="ctr"/>
                <a:tab pos="4572000" algn="ctr"/>
              </a:tabLst>
            </a:pPr>
            <a:r>
              <a:rPr lang="en-US" sz="2800" smtClean="0"/>
              <a:t>		</a:t>
            </a:r>
            <a:r>
              <a:rPr lang="en-US" sz="2800" i="1" smtClean="0">
                <a:sym typeface="MT Extra" pitchFamily="18" charset="2"/>
              </a:rPr>
              <a:t>signal</a:t>
            </a:r>
            <a:r>
              <a:rPr lang="en-US" sz="2800" smtClean="0">
                <a:sym typeface="MT Extra" pitchFamily="18" charset="2"/>
              </a:rPr>
              <a:t>(</a:t>
            </a:r>
            <a:r>
              <a:rPr lang="en-US" sz="2800" i="1" smtClean="0">
                <a:sym typeface="MT Extra" pitchFamily="18" charset="2"/>
              </a:rPr>
              <a:t>S</a:t>
            </a:r>
            <a:r>
              <a:rPr lang="en-US" sz="2800" smtClean="0">
                <a:sym typeface="MT Extra" pitchFamily="18" charset="2"/>
              </a:rPr>
              <a:t>);	</a:t>
            </a:r>
            <a:r>
              <a:rPr lang="en-US" sz="2800" i="1" smtClean="0">
                <a:sym typeface="MT Extra" pitchFamily="18" charset="2"/>
              </a:rPr>
              <a:t>signal</a:t>
            </a:r>
            <a:r>
              <a:rPr lang="en-US" sz="2800" smtClean="0">
                <a:sym typeface="MT Extra" pitchFamily="18" charset="2"/>
              </a:rPr>
              <a:t>(</a:t>
            </a:r>
            <a:r>
              <a:rPr lang="en-US" sz="2800" i="1" smtClean="0">
                <a:sym typeface="MT Extra" pitchFamily="18" charset="2"/>
              </a:rPr>
              <a:t>Q</a:t>
            </a:r>
            <a:r>
              <a:rPr lang="en-US" sz="2800" smtClean="0">
                <a:sym typeface="MT Extra" pitchFamily="18" charset="2"/>
              </a:rPr>
              <a:t>);</a:t>
            </a:r>
          </a:p>
          <a:p>
            <a:pPr>
              <a:buFont typeface="Monotype Sorts" pitchFamily="2" charset="2"/>
              <a:buNone/>
              <a:tabLst>
                <a:tab pos="1887538" algn="ctr"/>
                <a:tab pos="4572000" algn="ctr"/>
              </a:tabLst>
            </a:pPr>
            <a:r>
              <a:rPr lang="en-US" sz="2800" smtClean="0">
                <a:sym typeface="MT Extra" pitchFamily="18" charset="2"/>
              </a:rPr>
              <a:t>		</a:t>
            </a:r>
            <a:r>
              <a:rPr lang="en-US" sz="2800" i="1" smtClean="0">
                <a:sym typeface="MT Extra" pitchFamily="18" charset="2"/>
              </a:rPr>
              <a:t>signal</a:t>
            </a:r>
            <a:r>
              <a:rPr lang="en-US" sz="2800" smtClean="0">
                <a:sym typeface="MT Extra" pitchFamily="18" charset="2"/>
              </a:rPr>
              <a:t>(</a:t>
            </a:r>
            <a:r>
              <a:rPr lang="en-US" sz="2800" i="1" smtClean="0">
                <a:sym typeface="MT Extra" pitchFamily="18" charset="2"/>
              </a:rPr>
              <a:t>Q</a:t>
            </a:r>
            <a:r>
              <a:rPr lang="en-US" sz="2800" smtClean="0">
                <a:sym typeface="MT Extra" pitchFamily="18" charset="2"/>
              </a:rPr>
              <a:t>)	</a:t>
            </a:r>
            <a:r>
              <a:rPr lang="en-US" sz="2800" i="1" smtClean="0">
                <a:sym typeface="MT Extra" pitchFamily="18" charset="2"/>
              </a:rPr>
              <a:t>signal</a:t>
            </a:r>
            <a:r>
              <a:rPr lang="en-US" sz="2800" smtClean="0">
                <a:sym typeface="MT Extra" pitchFamily="18" charset="2"/>
              </a:rPr>
              <a:t>(</a:t>
            </a:r>
            <a:r>
              <a:rPr lang="en-US" sz="2800" i="1" smtClean="0">
                <a:sym typeface="MT Extra" pitchFamily="18" charset="2"/>
              </a:rPr>
              <a:t>S</a:t>
            </a:r>
            <a:r>
              <a:rPr lang="en-US" sz="2800" smtClean="0">
                <a:sym typeface="MT Extra" pitchFamily="18" charset="2"/>
              </a:rPr>
              <a:t>);</a:t>
            </a:r>
          </a:p>
          <a:p>
            <a:pPr>
              <a:tabLst>
                <a:tab pos="1887538" algn="ctr"/>
                <a:tab pos="4572000" algn="ctr"/>
              </a:tabLst>
            </a:pPr>
            <a:endParaRPr lang="en-US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Producer consumer problem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mtClean="0"/>
              <a:t>One or more producer are producing some items (data) and a single consumer is consuming these items one by one.</a:t>
            </a:r>
          </a:p>
          <a:p>
            <a:r>
              <a:rPr lang="en-US" smtClean="0"/>
              <a:t>Consumer can not consume until producer has produced</a:t>
            </a:r>
          </a:p>
          <a:p>
            <a:r>
              <a:rPr lang="en-US" smtClean="0"/>
              <a:t>While producer is producing, consumer can not consume and vice versa</a:t>
            </a:r>
          </a:p>
          <a:p>
            <a:r>
              <a:rPr lang="en-US" smtClean="0"/>
              <a:t>We assume producer can produce as many items it wants (infinite buffer)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57200"/>
            <a:ext cx="3810000" cy="61722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Var n:semaphore (:=0)</a:t>
            </a:r>
          </a:p>
          <a:p>
            <a:pPr>
              <a:buFontTx/>
              <a:buNone/>
            </a:pPr>
            <a:r>
              <a:rPr lang="en-US" smtClean="0"/>
              <a:t>	  s:semaphore (:=1)</a:t>
            </a:r>
          </a:p>
          <a:p>
            <a:pPr>
              <a:buFontTx/>
              <a:buNone/>
            </a:pPr>
            <a:r>
              <a:rPr lang="en-US" smtClean="0"/>
              <a:t>Producer:</a:t>
            </a:r>
          </a:p>
          <a:p>
            <a:pPr>
              <a:buFontTx/>
              <a:buNone/>
            </a:pPr>
            <a:r>
              <a:rPr lang="en-US" smtClean="0"/>
              <a:t>Begin</a:t>
            </a:r>
          </a:p>
          <a:p>
            <a:pPr>
              <a:buFontTx/>
              <a:buNone/>
            </a:pPr>
            <a:r>
              <a:rPr lang="en-US" smtClean="0"/>
              <a:t>	repeat</a:t>
            </a:r>
          </a:p>
          <a:p>
            <a:pPr>
              <a:buFontTx/>
              <a:buNone/>
            </a:pPr>
            <a:r>
              <a:rPr lang="en-US" smtClean="0"/>
              <a:t>		produce;</a:t>
            </a:r>
          </a:p>
          <a:p>
            <a:pPr>
              <a:buFontTx/>
              <a:buNone/>
            </a:pPr>
            <a:r>
              <a:rPr lang="en-US" smtClean="0"/>
              <a:t>		wait(s)</a:t>
            </a:r>
          </a:p>
          <a:p>
            <a:pPr>
              <a:buFontTx/>
              <a:buNone/>
            </a:pPr>
            <a:r>
              <a:rPr lang="en-US" smtClean="0"/>
              <a:t>		append;</a:t>
            </a:r>
          </a:p>
          <a:p>
            <a:pPr>
              <a:buFontTx/>
              <a:buNone/>
            </a:pPr>
            <a:r>
              <a:rPr lang="en-US" smtClean="0"/>
              <a:t>		Signal(s);</a:t>
            </a:r>
          </a:p>
          <a:p>
            <a:pPr>
              <a:buFontTx/>
              <a:buNone/>
            </a:pPr>
            <a:r>
              <a:rPr lang="en-US" smtClean="0"/>
              <a:t>		signal (n);</a:t>
            </a:r>
          </a:p>
          <a:p>
            <a:pPr>
              <a:buFontTx/>
              <a:buNone/>
            </a:pPr>
            <a:r>
              <a:rPr lang="en-US" smtClean="0"/>
              <a:t>	forever</a:t>
            </a:r>
          </a:p>
          <a:p>
            <a:pPr>
              <a:buFontTx/>
              <a:buNone/>
            </a:pPr>
            <a:r>
              <a:rPr lang="en-US" smtClean="0"/>
              <a:t>End;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48131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457200"/>
            <a:ext cx="3962400" cy="5668963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Consumer:</a:t>
            </a:r>
          </a:p>
          <a:p>
            <a:pPr>
              <a:buFontTx/>
              <a:buNone/>
            </a:pPr>
            <a:r>
              <a:rPr lang="en-US" smtClean="0"/>
              <a:t>	Begin</a:t>
            </a:r>
          </a:p>
          <a:p>
            <a:pPr>
              <a:buFontTx/>
              <a:buNone/>
            </a:pPr>
            <a:r>
              <a:rPr lang="en-US" smtClean="0"/>
              <a:t>		repeat</a:t>
            </a:r>
          </a:p>
          <a:p>
            <a:pPr>
              <a:buFontTx/>
              <a:buNone/>
            </a:pPr>
            <a:r>
              <a:rPr lang="en-US" smtClean="0"/>
              <a:t>			wait(n);</a:t>
            </a:r>
          </a:p>
          <a:p>
            <a:pPr>
              <a:buFontTx/>
              <a:buNone/>
            </a:pPr>
            <a:r>
              <a:rPr lang="en-US" smtClean="0"/>
              <a:t>			wait(s);</a:t>
            </a:r>
          </a:p>
          <a:p>
            <a:pPr>
              <a:buFontTx/>
              <a:buNone/>
            </a:pPr>
            <a:r>
              <a:rPr lang="en-US" smtClean="0"/>
              <a:t>			take;</a:t>
            </a:r>
          </a:p>
          <a:p>
            <a:pPr>
              <a:buFontTx/>
              <a:buNone/>
            </a:pPr>
            <a:r>
              <a:rPr lang="en-US" smtClean="0"/>
              <a:t>			signal(s);</a:t>
            </a:r>
          </a:p>
          <a:p>
            <a:pPr>
              <a:buFontTx/>
              <a:buNone/>
            </a:pPr>
            <a:r>
              <a:rPr lang="en-US" smtClean="0"/>
              <a:t>			consume;</a:t>
            </a:r>
          </a:p>
          <a:p>
            <a:pPr>
              <a:buFontTx/>
              <a:buNone/>
            </a:pPr>
            <a:r>
              <a:rPr lang="en-US" smtClean="0"/>
              <a:t>		forever</a:t>
            </a:r>
          </a:p>
          <a:p>
            <a:pPr>
              <a:buFontTx/>
              <a:buNone/>
            </a:pPr>
            <a:r>
              <a:rPr lang="en-US" smtClean="0"/>
              <a:t>	End;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48132" name="Line 9"/>
          <p:cNvSpPr>
            <a:spLocks noChangeShapeType="1"/>
          </p:cNvSpPr>
          <p:nvPr/>
        </p:nvSpPr>
        <p:spPr bwMode="auto">
          <a:xfrm>
            <a:off x="4495800" y="381000"/>
            <a:ext cx="0" cy="617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8839200" cy="6324600"/>
          </a:xfrm>
        </p:spPr>
        <p:txBody>
          <a:bodyPr/>
          <a:lstStyle/>
          <a:p>
            <a:r>
              <a:rPr lang="en-US" smtClean="0"/>
              <a:t>What happens if signal(s) and signal(n) in  producer process is interchanged ?</a:t>
            </a:r>
          </a:p>
          <a:p>
            <a:pPr lvl="1"/>
            <a:r>
              <a:rPr lang="en-US" smtClean="0"/>
              <a:t>This will have no effect as consumer must wait  for both semaphore before proceeding</a:t>
            </a:r>
          </a:p>
          <a:p>
            <a:r>
              <a:rPr lang="en-US" smtClean="0"/>
              <a:t>What if wait(n) and wait(s) are interchanged ?</a:t>
            </a:r>
          </a:p>
          <a:p>
            <a:pPr lvl="1"/>
            <a:r>
              <a:rPr lang="en-US" smtClean="0"/>
              <a:t>If consumer enters the critical section when buffer is empty (n.count=0) then no producer can append to buffer and system is in deadlock.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211763"/>
          </a:xfrm>
        </p:spPr>
        <p:txBody>
          <a:bodyPr/>
          <a:lstStyle/>
          <a:p>
            <a:r>
              <a:rPr lang="en-US" smtClean="0"/>
              <a:t>Semaphore provide a powerful tool for enforcing Mutual exclusion and process coordination but it may be difficult to produce correct program by using semaphore </a:t>
            </a:r>
          </a:p>
          <a:p>
            <a:r>
              <a:rPr lang="en-US" smtClean="0"/>
              <a:t>wait and signal operation are scattered throughout a program, it is difficult to see the overall effect of these operations on semaphores they affect.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smtClean="0"/>
              <a:t>Bounded buffer </a:t>
            </a:r>
            <a:br>
              <a:rPr lang="en-US" sz="2800" smtClean="0"/>
            </a:br>
            <a:r>
              <a:rPr lang="en-US" sz="2800" smtClean="0"/>
              <a:t> Var f,e,s :semaphore (:=0);	</a:t>
            </a:r>
            <a:br>
              <a:rPr lang="en-US" sz="2800" smtClean="0"/>
            </a:br>
            <a:r>
              <a:rPr lang="en-US" sz="2800" smtClean="0"/>
              <a:t> (In the begning s=1,f=0,e=n</a:t>
            </a:r>
            <a:r>
              <a:rPr lang="en-US" sz="3200" smtClean="0"/>
              <a:t>)</a:t>
            </a:r>
          </a:p>
        </p:txBody>
      </p:sp>
      <p:sp>
        <p:nvSpPr>
          <p:cNvPr id="51203" name="Content Placeholder 3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Producer </a:t>
            </a:r>
          </a:p>
          <a:p>
            <a:pPr>
              <a:buFontTx/>
              <a:buNone/>
            </a:pPr>
            <a:r>
              <a:rPr lang="en-US" sz="2400" smtClean="0"/>
              <a:t>Begin</a:t>
            </a:r>
          </a:p>
          <a:p>
            <a:pPr>
              <a:buFontTx/>
              <a:buNone/>
            </a:pPr>
            <a:r>
              <a:rPr lang="en-US" sz="2400" smtClean="0"/>
              <a:t>	repeat</a:t>
            </a:r>
          </a:p>
          <a:p>
            <a:pPr>
              <a:buFontTx/>
              <a:buNone/>
            </a:pPr>
            <a:r>
              <a:rPr lang="en-US" sz="2400" smtClean="0"/>
              <a:t>		produce;</a:t>
            </a:r>
          </a:p>
          <a:p>
            <a:pPr>
              <a:buFontTx/>
              <a:buNone/>
            </a:pPr>
            <a:r>
              <a:rPr lang="en-US" sz="2400" smtClean="0"/>
              <a:t>		wait (e)</a:t>
            </a:r>
          </a:p>
          <a:p>
            <a:pPr>
              <a:buFontTx/>
              <a:buNone/>
            </a:pPr>
            <a:r>
              <a:rPr lang="en-US" sz="2400" smtClean="0"/>
              <a:t>		wait(s)</a:t>
            </a:r>
          </a:p>
          <a:p>
            <a:pPr>
              <a:buFontTx/>
              <a:buNone/>
            </a:pPr>
            <a:r>
              <a:rPr lang="en-US" sz="2400" smtClean="0"/>
              <a:t>		append;</a:t>
            </a:r>
          </a:p>
          <a:p>
            <a:pPr>
              <a:buFontTx/>
              <a:buNone/>
            </a:pPr>
            <a:r>
              <a:rPr lang="en-US" sz="2400" smtClean="0"/>
              <a:t>		Signal(s);</a:t>
            </a:r>
          </a:p>
          <a:p>
            <a:pPr>
              <a:buFontTx/>
              <a:buNone/>
            </a:pPr>
            <a:r>
              <a:rPr lang="en-US" sz="2400" smtClean="0"/>
              <a:t>		signal (f);</a:t>
            </a:r>
          </a:p>
          <a:p>
            <a:pPr>
              <a:buFontTx/>
              <a:buNone/>
            </a:pPr>
            <a:r>
              <a:rPr lang="en-US" sz="2400" smtClean="0"/>
              <a:t>	forever</a:t>
            </a:r>
          </a:p>
          <a:p>
            <a:pPr>
              <a:buFontTx/>
              <a:buNone/>
            </a:pPr>
            <a:r>
              <a:rPr lang="en-US" sz="2400" smtClean="0"/>
              <a:t>End;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51204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Consumer</a:t>
            </a:r>
          </a:p>
          <a:p>
            <a:pPr>
              <a:buFontTx/>
              <a:buNone/>
            </a:pPr>
            <a:r>
              <a:rPr lang="en-US" smtClean="0"/>
              <a:t> </a:t>
            </a:r>
            <a:r>
              <a:rPr lang="en-US" sz="2400" smtClean="0"/>
              <a:t>Begin</a:t>
            </a:r>
          </a:p>
          <a:p>
            <a:pPr>
              <a:buFontTx/>
              <a:buNone/>
            </a:pPr>
            <a:r>
              <a:rPr lang="en-US" sz="2400" smtClean="0"/>
              <a:t>		repeat</a:t>
            </a:r>
          </a:p>
          <a:p>
            <a:pPr>
              <a:buFontTx/>
              <a:buNone/>
            </a:pPr>
            <a:r>
              <a:rPr lang="en-US" sz="2400" smtClean="0"/>
              <a:t>			wait(f);</a:t>
            </a:r>
          </a:p>
          <a:p>
            <a:pPr>
              <a:buFontTx/>
              <a:buNone/>
            </a:pPr>
            <a:r>
              <a:rPr lang="en-US" sz="2400" smtClean="0"/>
              <a:t>			wait(s);</a:t>
            </a:r>
          </a:p>
          <a:p>
            <a:pPr>
              <a:buFontTx/>
              <a:buNone/>
            </a:pPr>
            <a:r>
              <a:rPr lang="en-US" sz="2400" smtClean="0"/>
              <a:t>			take;</a:t>
            </a:r>
          </a:p>
          <a:p>
            <a:pPr>
              <a:buFontTx/>
              <a:buNone/>
            </a:pPr>
            <a:r>
              <a:rPr lang="en-US" sz="2400" smtClean="0"/>
              <a:t>			signal(s);</a:t>
            </a:r>
          </a:p>
          <a:p>
            <a:pPr>
              <a:buFontTx/>
              <a:buNone/>
            </a:pPr>
            <a:r>
              <a:rPr lang="en-US" sz="2400" smtClean="0"/>
              <a:t>			signal (e);</a:t>
            </a:r>
          </a:p>
          <a:p>
            <a:pPr>
              <a:buFontTx/>
              <a:buNone/>
            </a:pPr>
            <a:r>
              <a:rPr lang="en-US" sz="2400" smtClean="0"/>
              <a:t>			consume;</a:t>
            </a:r>
          </a:p>
          <a:p>
            <a:pPr>
              <a:buFontTx/>
              <a:buNone/>
            </a:pPr>
            <a:r>
              <a:rPr lang="en-US" sz="2400" smtClean="0"/>
              <a:t>		forever</a:t>
            </a:r>
          </a:p>
          <a:p>
            <a:pPr>
              <a:buFontTx/>
              <a:buNone/>
            </a:pPr>
            <a:r>
              <a:rPr lang="en-US" sz="2400" smtClean="0"/>
              <a:t>	End;</a:t>
            </a:r>
          </a:p>
          <a:p>
            <a:pPr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Overlapping</a:t>
            </a:r>
          </a:p>
        </p:txBody>
      </p: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1066800" y="2133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Line 5"/>
          <p:cNvSpPr>
            <a:spLocks noChangeShapeType="1"/>
          </p:cNvSpPr>
          <p:nvPr/>
        </p:nvSpPr>
        <p:spPr bwMode="auto">
          <a:xfrm>
            <a:off x="3810000" y="2209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Line 6"/>
          <p:cNvSpPr>
            <a:spLocks noChangeShapeType="1"/>
          </p:cNvSpPr>
          <p:nvPr/>
        </p:nvSpPr>
        <p:spPr bwMode="auto">
          <a:xfrm>
            <a:off x="6553200" y="2209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Line 7"/>
          <p:cNvSpPr>
            <a:spLocks noChangeShapeType="1"/>
          </p:cNvSpPr>
          <p:nvPr/>
        </p:nvSpPr>
        <p:spPr bwMode="auto">
          <a:xfrm>
            <a:off x="2057400" y="2590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Line 8"/>
          <p:cNvSpPr>
            <a:spLocks noChangeShapeType="1"/>
          </p:cNvSpPr>
          <p:nvPr/>
        </p:nvSpPr>
        <p:spPr bwMode="auto">
          <a:xfrm>
            <a:off x="5867400" y="2667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Line 9"/>
          <p:cNvSpPr>
            <a:spLocks noChangeShapeType="1"/>
          </p:cNvSpPr>
          <p:nvPr/>
        </p:nvSpPr>
        <p:spPr bwMode="auto">
          <a:xfrm>
            <a:off x="1447800" y="3200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Line 10"/>
          <p:cNvSpPr>
            <a:spLocks noChangeShapeType="1"/>
          </p:cNvSpPr>
          <p:nvPr/>
        </p:nvSpPr>
        <p:spPr bwMode="auto">
          <a:xfrm>
            <a:off x="4724400" y="3200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Line 11"/>
          <p:cNvSpPr>
            <a:spLocks noChangeShapeType="1"/>
          </p:cNvSpPr>
          <p:nvPr/>
        </p:nvSpPr>
        <p:spPr bwMode="auto">
          <a:xfrm>
            <a:off x="10668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Line 12"/>
          <p:cNvSpPr>
            <a:spLocks noChangeShapeType="1"/>
          </p:cNvSpPr>
          <p:nvPr/>
        </p:nvSpPr>
        <p:spPr bwMode="auto">
          <a:xfrm>
            <a:off x="2590800" y="198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Line 13"/>
          <p:cNvSpPr>
            <a:spLocks noChangeShapeType="1"/>
          </p:cNvSpPr>
          <p:nvPr/>
        </p:nvSpPr>
        <p:spPr bwMode="auto">
          <a:xfrm>
            <a:off x="3810000" y="205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7" name="Line 14"/>
          <p:cNvSpPr>
            <a:spLocks noChangeShapeType="1"/>
          </p:cNvSpPr>
          <p:nvPr/>
        </p:nvSpPr>
        <p:spPr bwMode="auto">
          <a:xfrm>
            <a:off x="5410200" y="205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8" name="Line 15"/>
          <p:cNvSpPr>
            <a:spLocks noChangeShapeType="1"/>
          </p:cNvSpPr>
          <p:nvPr/>
        </p:nvSpPr>
        <p:spPr bwMode="auto">
          <a:xfrm>
            <a:off x="6553200" y="205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9" name="Line 17"/>
          <p:cNvSpPr>
            <a:spLocks noChangeShapeType="1"/>
          </p:cNvSpPr>
          <p:nvPr/>
        </p:nvSpPr>
        <p:spPr bwMode="auto">
          <a:xfrm>
            <a:off x="8153400" y="205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0" name="Line 18"/>
          <p:cNvSpPr>
            <a:spLocks noChangeShapeType="1"/>
          </p:cNvSpPr>
          <p:nvPr/>
        </p:nvSpPr>
        <p:spPr bwMode="auto">
          <a:xfrm>
            <a:off x="20574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1" name="Line 19"/>
          <p:cNvSpPr>
            <a:spLocks noChangeShapeType="1"/>
          </p:cNvSpPr>
          <p:nvPr/>
        </p:nvSpPr>
        <p:spPr bwMode="auto">
          <a:xfrm>
            <a:off x="4114800" y="2438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2" name="Line 20"/>
          <p:cNvSpPr>
            <a:spLocks noChangeShapeType="1"/>
          </p:cNvSpPr>
          <p:nvPr/>
        </p:nvSpPr>
        <p:spPr bwMode="auto">
          <a:xfrm>
            <a:off x="5867400" y="2514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3" name="Line 21"/>
          <p:cNvSpPr>
            <a:spLocks noChangeShapeType="1"/>
          </p:cNvSpPr>
          <p:nvPr/>
        </p:nvSpPr>
        <p:spPr bwMode="auto">
          <a:xfrm>
            <a:off x="74676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4" name="Line 22"/>
          <p:cNvSpPr>
            <a:spLocks noChangeShapeType="1"/>
          </p:cNvSpPr>
          <p:nvPr/>
        </p:nvSpPr>
        <p:spPr bwMode="auto">
          <a:xfrm>
            <a:off x="14478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Line 23"/>
          <p:cNvSpPr>
            <a:spLocks noChangeShapeType="1"/>
          </p:cNvSpPr>
          <p:nvPr/>
        </p:nvSpPr>
        <p:spPr bwMode="auto">
          <a:xfrm>
            <a:off x="35814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6" name="Line 24"/>
          <p:cNvSpPr>
            <a:spLocks noChangeShapeType="1"/>
          </p:cNvSpPr>
          <p:nvPr/>
        </p:nvSpPr>
        <p:spPr bwMode="auto">
          <a:xfrm>
            <a:off x="47244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7" name="Line 25"/>
          <p:cNvSpPr>
            <a:spLocks noChangeShapeType="1"/>
          </p:cNvSpPr>
          <p:nvPr/>
        </p:nvSpPr>
        <p:spPr bwMode="auto">
          <a:xfrm>
            <a:off x="82296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8" name="Text Box 26"/>
          <p:cNvSpPr txBox="1">
            <a:spLocks noChangeArrowheads="1"/>
          </p:cNvSpPr>
          <p:nvPr/>
        </p:nvSpPr>
        <p:spPr bwMode="auto">
          <a:xfrm>
            <a:off x="228600" y="1905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P1</a:t>
            </a:r>
          </a:p>
        </p:txBody>
      </p:sp>
      <p:sp>
        <p:nvSpPr>
          <p:cNvPr id="6169" name="Text Box 27"/>
          <p:cNvSpPr txBox="1">
            <a:spLocks noChangeArrowheads="1"/>
          </p:cNvSpPr>
          <p:nvPr/>
        </p:nvSpPr>
        <p:spPr bwMode="auto">
          <a:xfrm>
            <a:off x="304800" y="2362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P2</a:t>
            </a:r>
          </a:p>
        </p:txBody>
      </p:sp>
      <p:sp>
        <p:nvSpPr>
          <p:cNvPr id="6170" name="Text Box 28"/>
          <p:cNvSpPr txBox="1">
            <a:spLocks noChangeArrowheads="1"/>
          </p:cNvSpPr>
          <p:nvPr/>
        </p:nvSpPr>
        <p:spPr bwMode="auto">
          <a:xfrm>
            <a:off x="304800" y="3048000"/>
            <a:ext cx="625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96850"/>
            <a:ext cx="7129462" cy="457200"/>
          </a:xfrm>
        </p:spPr>
        <p:txBody>
          <a:bodyPr/>
          <a:lstStyle/>
          <a:p>
            <a:r>
              <a:rPr lang="en-US" altLang="en-US" sz="2800" smtClean="0"/>
              <a:t>Bounded-buffer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8263" y="974725"/>
            <a:ext cx="7029450" cy="4114800"/>
          </a:xfrm>
        </p:spPr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Shared data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  <a:p>
            <a:pPr lvl="3">
              <a:buFontTx/>
              <a:buNone/>
            </a:pPr>
            <a:r>
              <a:rPr lang="en-US" altLang="en-US" sz="2000" b="1" smtClean="0"/>
              <a:t>#define BUFFER_SIZE 10</a:t>
            </a:r>
          </a:p>
          <a:p>
            <a:pPr lvl="3">
              <a:buFontTx/>
              <a:buNone/>
            </a:pPr>
            <a:r>
              <a:rPr lang="en-US" altLang="en-US" sz="2000" b="1" smtClean="0"/>
              <a:t>typedef struct {</a:t>
            </a:r>
          </a:p>
          <a:p>
            <a:pPr lvl="3">
              <a:buFontTx/>
              <a:buNone/>
            </a:pPr>
            <a:r>
              <a:rPr lang="en-US" altLang="en-US" sz="2000" b="1" smtClean="0"/>
              <a:t>	. . .</a:t>
            </a:r>
          </a:p>
          <a:p>
            <a:pPr lvl="3">
              <a:buFontTx/>
              <a:buNone/>
            </a:pPr>
            <a:r>
              <a:rPr lang="en-US" altLang="en-US" sz="2000" b="1" smtClean="0"/>
              <a:t>} item</a:t>
            </a:r>
            <a:r>
              <a:rPr lang="en-US" altLang="en-US" sz="2000" smtClean="0"/>
              <a:t>;</a:t>
            </a:r>
          </a:p>
          <a:p>
            <a:pPr lvl="3">
              <a:buFontTx/>
              <a:buNone/>
            </a:pPr>
            <a:r>
              <a:rPr lang="en-US" altLang="en-US" sz="2000" b="1" smtClean="0"/>
              <a:t>item buffer[BUFFER_SIZE];</a:t>
            </a:r>
          </a:p>
          <a:p>
            <a:pPr lvl="3">
              <a:buFontTx/>
              <a:buNone/>
            </a:pPr>
            <a:r>
              <a:rPr lang="en-US" altLang="en-US" sz="2000" b="1" smtClean="0"/>
              <a:t>int </a:t>
            </a:r>
            <a:r>
              <a:rPr lang="en-US" altLang="en-US" sz="2000" b="1" smtClean="0">
                <a:solidFill>
                  <a:srgbClr val="0000CC"/>
                </a:solidFill>
              </a:rPr>
              <a:t>in</a:t>
            </a:r>
            <a:r>
              <a:rPr lang="en-US" altLang="en-US" sz="2000" b="1" smtClean="0"/>
              <a:t> = 0;</a:t>
            </a:r>
          </a:p>
          <a:p>
            <a:pPr lvl="3">
              <a:buFontTx/>
              <a:buNone/>
            </a:pPr>
            <a:r>
              <a:rPr lang="en-US" altLang="en-US" sz="2000" b="1" smtClean="0"/>
              <a:t>int </a:t>
            </a:r>
            <a:r>
              <a:rPr lang="en-US" altLang="en-US" sz="2000" b="1" smtClean="0">
                <a:solidFill>
                  <a:srgbClr val="0000CC"/>
                </a:solidFill>
              </a:rPr>
              <a:t>out</a:t>
            </a:r>
            <a:r>
              <a:rPr lang="en-US" altLang="en-US" sz="2000" b="1" smtClean="0"/>
              <a:t> = 0;</a:t>
            </a:r>
          </a:p>
          <a:p>
            <a:pPr lvl="3">
              <a:buFontTx/>
              <a:buNone/>
            </a:pPr>
            <a:r>
              <a:rPr lang="en-US" altLang="en-US" sz="2000" b="1" smtClean="0"/>
              <a:t>int </a:t>
            </a:r>
            <a:r>
              <a:rPr lang="en-US" altLang="en-US" sz="2000" b="1" smtClean="0">
                <a:solidFill>
                  <a:srgbClr val="0000CC"/>
                </a:solidFill>
              </a:rPr>
              <a:t>counter</a:t>
            </a:r>
            <a:r>
              <a:rPr lang="en-US" altLang="en-US" sz="2000" b="1" smtClean="0"/>
              <a:t> = 0;</a:t>
            </a:r>
          </a:p>
          <a:p>
            <a:pPr lvl="3">
              <a:buFontTx/>
              <a:buNone/>
            </a:pPr>
            <a:endParaRPr lang="en-US" altLang="en-US" sz="2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-104775"/>
            <a:ext cx="7772400" cy="844550"/>
          </a:xfrm>
        </p:spPr>
        <p:txBody>
          <a:bodyPr/>
          <a:lstStyle/>
          <a:p>
            <a:r>
              <a:rPr lang="en-US" altLang="en-US" smtClean="0"/>
              <a:t>Bounded-buffer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3975"/>
            <a:ext cx="7981950" cy="5000625"/>
          </a:xfrm>
        </p:spPr>
        <p:txBody>
          <a:bodyPr/>
          <a:lstStyle/>
          <a:p>
            <a:r>
              <a:rPr lang="en-US" altLang="en-US" sz="2400" dirty="0" smtClean="0">
                <a:solidFill>
                  <a:srgbClr val="FF0000"/>
                </a:solidFill>
              </a:rPr>
              <a:t>Producer process</a:t>
            </a:r>
            <a:r>
              <a:rPr lang="en-US" altLang="en-US" sz="2400" dirty="0" smtClean="0"/>
              <a:t> </a:t>
            </a:r>
          </a:p>
          <a:p>
            <a:pPr>
              <a:buFont typeface="Monotype Sorts" pitchFamily="2" charset="2"/>
              <a:buNone/>
            </a:pPr>
            <a:endParaRPr lang="en-US" altLang="en-US" sz="2400" dirty="0" smtClean="0"/>
          </a:p>
          <a:p>
            <a:pPr>
              <a:buFont typeface="Monotype Sorts" pitchFamily="2" charset="2"/>
              <a:buNone/>
            </a:pPr>
            <a:r>
              <a:rPr lang="en-US" altLang="en-US" sz="2400" dirty="0" smtClean="0"/>
              <a:t>	</a:t>
            </a:r>
            <a:r>
              <a:rPr lang="en-US" altLang="en-US" sz="2400" b="1" dirty="0" smtClean="0"/>
              <a:t>item </a:t>
            </a:r>
            <a:r>
              <a:rPr lang="en-US" altLang="en-US" sz="2400" b="1" dirty="0" err="1" smtClean="0"/>
              <a:t>nextProduced</a:t>
            </a:r>
            <a:r>
              <a:rPr lang="en-US" altLang="en-US" sz="2400" b="1" dirty="0" smtClean="0"/>
              <a:t>;</a:t>
            </a:r>
            <a:br>
              <a:rPr lang="en-US" altLang="en-US" sz="2400" b="1" dirty="0" smtClean="0"/>
            </a:br>
            <a:endParaRPr lang="en-US" altLang="en-US" sz="2400" b="1" dirty="0" smtClean="0"/>
          </a:p>
          <a:p>
            <a:pPr>
              <a:buFont typeface="Monotype Sorts" pitchFamily="2" charset="2"/>
              <a:buNone/>
            </a:pPr>
            <a:r>
              <a:rPr lang="en-US" altLang="en-US" sz="2400" b="1" dirty="0" smtClean="0"/>
              <a:t>	while (1)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 dirty="0" smtClean="0"/>
              <a:t>		while (counter == BUFFER_SIZE)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 dirty="0" smtClean="0"/>
              <a:t>			; /* do nothing */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 dirty="0" smtClean="0"/>
              <a:t>		buffer[in] = </a:t>
            </a:r>
            <a:r>
              <a:rPr lang="en-US" altLang="en-US" sz="2400" b="1" dirty="0" err="1" smtClean="0"/>
              <a:t>nextProduced</a:t>
            </a:r>
            <a:r>
              <a:rPr lang="en-US" altLang="en-US" sz="2400" b="1" dirty="0" smtClean="0"/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 dirty="0" smtClean="0"/>
              <a:t>		in = (in + 1) % BUFFER_SIZE;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 dirty="0" smtClean="0"/>
              <a:t>		counter++;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 dirty="0" smtClean="0"/>
              <a:t>	}</a:t>
            </a:r>
          </a:p>
          <a:p>
            <a:pPr>
              <a:buFont typeface="Monotype Sorts" pitchFamily="2" charset="2"/>
              <a:buNone/>
            </a:pPr>
            <a:endParaRPr lang="en-US" altLang="en-US" b="1" dirty="0" smtClean="0"/>
          </a:p>
          <a:p>
            <a:pPr lvl="4">
              <a:buFontTx/>
              <a:buNone/>
            </a:pP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5088"/>
            <a:ext cx="7772400" cy="844550"/>
          </a:xfrm>
        </p:spPr>
        <p:txBody>
          <a:bodyPr/>
          <a:lstStyle/>
          <a:p>
            <a:r>
              <a:rPr lang="en-US" altLang="en-US" smtClean="0"/>
              <a:t>Bounded-buffer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92175"/>
            <a:ext cx="7629525" cy="507365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Consumer process 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	</a:t>
            </a:r>
            <a:r>
              <a:rPr lang="en-US" altLang="en-US" sz="2400" b="1" dirty="0" smtClean="0"/>
              <a:t>item </a:t>
            </a:r>
            <a:r>
              <a:rPr lang="en-US" altLang="en-US" sz="2400" b="1" dirty="0" err="1" smtClean="0"/>
              <a:t>nextConsumed</a:t>
            </a:r>
            <a:r>
              <a:rPr lang="en-US" altLang="en-US" sz="2400" b="1" dirty="0" smtClean="0"/>
              <a:t>;</a:t>
            </a:r>
            <a:br>
              <a:rPr lang="en-US" altLang="en-US" sz="2400" b="1" dirty="0" smtClean="0"/>
            </a:br>
            <a:endParaRPr lang="en-US" altLang="en-US" sz="2400" b="1" dirty="0" smtClean="0"/>
          </a:p>
          <a:p>
            <a:pPr>
              <a:buFont typeface="Monotype Sorts" pitchFamily="2" charset="2"/>
              <a:buNone/>
            </a:pPr>
            <a:r>
              <a:rPr lang="en-US" altLang="en-US" sz="2400" b="1" dirty="0" smtClean="0"/>
              <a:t>	while (1)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 dirty="0" smtClean="0"/>
              <a:t>		while (counter == 0)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 dirty="0" smtClean="0"/>
              <a:t>			; /* do nothing */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 dirty="0" smtClean="0"/>
              <a:t>		</a:t>
            </a:r>
            <a:r>
              <a:rPr lang="en-US" altLang="en-US" sz="2400" b="1" dirty="0" err="1" smtClean="0"/>
              <a:t>nextConsumed</a:t>
            </a:r>
            <a:r>
              <a:rPr lang="en-US" altLang="en-US" sz="2400" b="1" dirty="0" smtClean="0"/>
              <a:t> = buffer[out];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 dirty="0" smtClean="0"/>
              <a:t>		out = (out + 1) % BUFFER_SIZE;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 dirty="0" smtClean="0"/>
              <a:t>		counter--;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 dirty="0" smtClean="0"/>
              <a:t>	}</a:t>
            </a:r>
          </a:p>
          <a:p>
            <a:pPr>
              <a:buFont typeface="Monotype Sorts" pitchFamily="2" charset="2"/>
              <a:buNone/>
            </a:pPr>
            <a:endParaRPr lang="en-US" altLang="en-US" b="1" dirty="0" smtClean="0"/>
          </a:p>
          <a:p>
            <a:pPr>
              <a:buFont typeface="Monotype Sorts" pitchFamily="2" charset="2"/>
              <a:buNone/>
            </a:pPr>
            <a:r>
              <a:rPr lang="en-US" altLang="en-US" b="1" dirty="0" smtClean="0"/>
              <a:t>	</a:t>
            </a:r>
          </a:p>
          <a:p>
            <a:pPr lvl="4">
              <a:buFontTx/>
              <a:buNone/>
            </a:pPr>
            <a:endParaRPr lang="en-US" alt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0"/>
            <a:ext cx="7772400" cy="844550"/>
          </a:xfrm>
        </p:spPr>
        <p:txBody>
          <a:bodyPr/>
          <a:lstStyle/>
          <a:p>
            <a:r>
              <a:rPr lang="en-US" altLang="en-US" smtClean="0"/>
              <a:t>Bounded Buffer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 smtClean="0"/>
              <a:t>The statements</a:t>
            </a:r>
            <a:br>
              <a:rPr lang="en-US" altLang="en-US" sz="2800" dirty="0" smtClean="0"/>
            </a:b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b="1" dirty="0" smtClean="0"/>
              <a:t>counter++;</a:t>
            </a:r>
            <a:br>
              <a:rPr lang="en-US" altLang="en-US" sz="2800" b="1" dirty="0" smtClean="0"/>
            </a:br>
            <a:r>
              <a:rPr lang="en-US" altLang="en-US" sz="2800" b="1" dirty="0" smtClean="0"/>
              <a:t>counter--;</a:t>
            </a:r>
            <a:br>
              <a:rPr lang="en-US" altLang="en-US" sz="2800" b="1" dirty="0" smtClean="0"/>
            </a:b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dirty="0" smtClean="0"/>
              <a:t>must be performed </a:t>
            </a:r>
            <a:r>
              <a:rPr lang="en-US" altLang="en-US" sz="2800" i="1" dirty="0" smtClean="0">
                <a:solidFill>
                  <a:srgbClr val="FF0000"/>
                </a:solidFill>
              </a:rPr>
              <a:t>atomically</a:t>
            </a:r>
            <a:r>
              <a:rPr lang="en-US" altLang="en-US" sz="2800" dirty="0" smtClean="0"/>
              <a:t>.</a:t>
            </a:r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Atomic operation means an operation that completes in its entirety without interruption.</a:t>
            </a:r>
            <a:br>
              <a:rPr lang="en-US" altLang="en-US" sz="2800" dirty="0" smtClean="0"/>
            </a:br>
            <a:endParaRPr lang="en-US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0"/>
            <a:ext cx="7772400" cy="844550"/>
          </a:xfrm>
        </p:spPr>
        <p:txBody>
          <a:bodyPr/>
          <a:lstStyle/>
          <a:p>
            <a:r>
              <a:rPr lang="en-US" altLang="en-US" smtClean="0"/>
              <a:t>Bounded Buffer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The statement </a:t>
            </a:r>
            <a:r>
              <a:rPr lang="en-US" altLang="en-US" sz="2400" dirty="0" smtClean="0">
                <a:solidFill>
                  <a:srgbClr val="FF0000"/>
                </a:solidFill>
              </a:rPr>
              <a:t>“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count++</a:t>
            </a:r>
            <a:r>
              <a:rPr lang="en-US" altLang="en-US" sz="2400" dirty="0" smtClean="0">
                <a:solidFill>
                  <a:srgbClr val="FF0000"/>
                </a:solidFill>
              </a:rPr>
              <a:t>”</a:t>
            </a:r>
            <a:r>
              <a:rPr lang="en-US" altLang="en-US" sz="2400" dirty="0" smtClean="0"/>
              <a:t> may be implemented in machine language as:</a:t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b="1" dirty="0" smtClean="0"/>
              <a:t>register1 = counter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 dirty="0" smtClean="0"/>
              <a:t>	register1 = register1 + 1</a:t>
            </a:r>
            <a:br>
              <a:rPr lang="en-US" altLang="en-US" sz="2400" b="1" dirty="0" smtClean="0"/>
            </a:br>
            <a:r>
              <a:rPr lang="en-US" altLang="en-US" sz="2400" b="1" dirty="0" smtClean="0"/>
              <a:t>counter = register1</a:t>
            </a:r>
            <a:br>
              <a:rPr lang="en-US" altLang="en-US" sz="2400" b="1" dirty="0" smtClean="0"/>
            </a:br>
            <a:endParaRPr lang="en-US" altLang="en-US" sz="2400" b="1" dirty="0" smtClean="0"/>
          </a:p>
          <a:p>
            <a:r>
              <a:rPr lang="en-US" altLang="en-US" sz="2400" dirty="0" smtClean="0"/>
              <a:t>The statement </a:t>
            </a:r>
            <a:r>
              <a:rPr lang="en-US" altLang="en-US" sz="2400" dirty="0" smtClean="0">
                <a:solidFill>
                  <a:srgbClr val="FF0000"/>
                </a:solidFill>
              </a:rPr>
              <a:t>“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count--</a:t>
            </a:r>
            <a:r>
              <a:rPr lang="en-US" altLang="en-US" sz="2400" dirty="0" smtClean="0">
                <a:solidFill>
                  <a:srgbClr val="FF0000"/>
                </a:solidFill>
              </a:rPr>
              <a:t>”</a:t>
            </a:r>
            <a:r>
              <a:rPr lang="en-US" altLang="en-US" sz="2400" dirty="0" smtClean="0"/>
              <a:t> may be implemented as:</a:t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b="1" dirty="0" smtClean="0"/>
              <a:t>register2 = counter</a:t>
            </a:r>
            <a:br>
              <a:rPr lang="en-US" altLang="en-US" sz="2400" b="1" dirty="0" smtClean="0"/>
            </a:br>
            <a:r>
              <a:rPr lang="en-US" altLang="en-US" sz="2400" b="1" dirty="0" smtClean="0"/>
              <a:t>register2 = register2 – 1</a:t>
            </a:r>
            <a:br>
              <a:rPr lang="en-US" altLang="en-US" sz="2400" b="1" dirty="0" smtClean="0"/>
            </a:br>
            <a:r>
              <a:rPr lang="en-US" altLang="en-US" sz="2400" b="1" dirty="0" smtClean="0"/>
              <a:t>counter = register2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0"/>
            <a:ext cx="7772400" cy="844550"/>
          </a:xfrm>
        </p:spPr>
        <p:txBody>
          <a:bodyPr/>
          <a:lstStyle/>
          <a:p>
            <a:r>
              <a:rPr lang="en-US" altLang="en-US" smtClean="0"/>
              <a:t>Bounded Buffer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9488" y="1363663"/>
            <a:ext cx="7029450" cy="4114800"/>
          </a:xfrm>
        </p:spPr>
        <p:txBody>
          <a:bodyPr/>
          <a:lstStyle/>
          <a:p>
            <a:r>
              <a:rPr lang="en-US" altLang="en-US" sz="2400" dirty="0" smtClean="0"/>
              <a:t>If both the producer and consumer attempt to update the buffer concurrently, the assembly language statements may get interleaved.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Interleaving depends upon how the producer and consumer processes are scheduled.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0"/>
            <a:ext cx="7772400" cy="844550"/>
          </a:xfrm>
        </p:spPr>
        <p:txBody>
          <a:bodyPr/>
          <a:lstStyle/>
          <a:p>
            <a:r>
              <a:rPr lang="en-US" altLang="en-US" smtClean="0"/>
              <a:t>Bounded Buffer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altLang="en-US" sz="2400" dirty="0" smtClean="0"/>
              <a:t>Assume </a:t>
            </a:r>
            <a:r>
              <a:rPr lang="en-US" altLang="en-US" sz="2400" b="1" dirty="0" smtClean="0"/>
              <a:t>counter</a:t>
            </a:r>
            <a:r>
              <a:rPr lang="en-US" altLang="en-US" sz="2400" dirty="0" smtClean="0"/>
              <a:t> is initially 5. One interleaving of statements is:</a:t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>
                <a:solidFill>
                  <a:srgbClr val="FF0000"/>
                </a:solidFill>
              </a:rPr>
              <a:t>producer</a:t>
            </a:r>
            <a:r>
              <a:rPr lang="en-US" altLang="en-US" sz="2400" dirty="0" smtClean="0"/>
              <a:t>: </a:t>
            </a:r>
            <a:r>
              <a:rPr lang="en-US" altLang="en-US" sz="2400" b="1" dirty="0" smtClean="0"/>
              <a:t>register1 = counter</a:t>
            </a:r>
            <a:r>
              <a:rPr lang="en-US" altLang="en-US" sz="2400" dirty="0" smtClean="0"/>
              <a:t> (</a:t>
            </a:r>
            <a:r>
              <a:rPr lang="en-US" altLang="en-US" sz="2400" i="1" dirty="0" smtClean="0"/>
              <a:t>register1 = 5</a:t>
            </a:r>
            <a:r>
              <a:rPr lang="en-US" altLang="en-US" sz="2400" dirty="0" smtClean="0"/>
              <a:t>)</a:t>
            </a:r>
            <a:br>
              <a:rPr lang="en-US" altLang="en-US" sz="2400" dirty="0" smtClean="0"/>
            </a:br>
            <a:r>
              <a:rPr lang="en-US" altLang="en-US" sz="2400" dirty="0" smtClean="0">
                <a:solidFill>
                  <a:srgbClr val="FF0000"/>
                </a:solidFill>
              </a:rPr>
              <a:t>producer</a:t>
            </a:r>
            <a:r>
              <a:rPr lang="en-US" altLang="en-US" sz="2400" dirty="0" smtClean="0"/>
              <a:t>: </a:t>
            </a:r>
            <a:r>
              <a:rPr lang="en-US" altLang="en-US" sz="2400" b="1" dirty="0" smtClean="0"/>
              <a:t>register1 = register1 + 1</a:t>
            </a:r>
            <a:r>
              <a:rPr lang="en-US" altLang="en-US" sz="2400" dirty="0" smtClean="0"/>
              <a:t> (</a:t>
            </a:r>
            <a:r>
              <a:rPr lang="en-US" altLang="en-US" sz="2400" i="1" dirty="0" smtClean="0"/>
              <a:t>register1 = 6</a:t>
            </a:r>
            <a:r>
              <a:rPr lang="en-US" altLang="en-US" sz="2400" dirty="0" smtClean="0"/>
              <a:t>)</a:t>
            </a:r>
            <a:br>
              <a:rPr lang="en-US" altLang="en-US" sz="2400" dirty="0" smtClean="0"/>
            </a:br>
            <a:r>
              <a:rPr lang="en-US" altLang="en-US" sz="2400" dirty="0" smtClean="0"/>
              <a:t>consumer: </a:t>
            </a:r>
            <a:r>
              <a:rPr lang="en-US" altLang="en-US" sz="2400" b="1" dirty="0" smtClean="0"/>
              <a:t>register2 = counter</a:t>
            </a:r>
            <a:r>
              <a:rPr lang="en-US" altLang="en-US" sz="2400" dirty="0" smtClean="0"/>
              <a:t> (</a:t>
            </a:r>
            <a:r>
              <a:rPr lang="en-US" altLang="en-US" sz="2400" i="1" dirty="0" smtClean="0"/>
              <a:t>register2 = 5</a:t>
            </a:r>
            <a:r>
              <a:rPr lang="en-US" altLang="en-US" sz="2400" dirty="0" smtClean="0"/>
              <a:t>)</a:t>
            </a:r>
            <a:br>
              <a:rPr lang="en-US" altLang="en-US" sz="2400" dirty="0" smtClean="0"/>
            </a:br>
            <a:r>
              <a:rPr lang="en-US" altLang="en-US" sz="2400" dirty="0" smtClean="0"/>
              <a:t>consumer: </a:t>
            </a:r>
            <a:r>
              <a:rPr lang="en-US" altLang="en-US" sz="2400" b="1" dirty="0" smtClean="0"/>
              <a:t>register2 = register2 – 1</a:t>
            </a:r>
            <a:r>
              <a:rPr lang="en-US" altLang="en-US" sz="2400" dirty="0" smtClean="0"/>
              <a:t> (</a:t>
            </a:r>
            <a:r>
              <a:rPr lang="en-US" altLang="en-US" sz="2400" i="1" dirty="0" smtClean="0"/>
              <a:t>register2 = 4</a:t>
            </a:r>
            <a:r>
              <a:rPr lang="en-US" altLang="en-US" sz="2400" dirty="0" smtClean="0"/>
              <a:t>)</a:t>
            </a:r>
            <a:br>
              <a:rPr lang="en-US" altLang="en-US" sz="2400" dirty="0" smtClean="0"/>
            </a:br>
            <a:r>
              <a:rPr lang="en-US" altLang="en-US" sz="2400" dirty="0" smtClean="0">
                <a:solidFill>
                  <a:srgbClr val="FF0000"/>
                </a:solidFill>
              </a:rPr>
              <a:t>producer</a:t>
            </a:r>
            <a:r>
              <a:rPr lang="en-US" altLang="en-US" sz="2400" dirty="0" smtClean="0"/>
              <a:t>: </a:t>
            </a:r>
            <a:r>
              <a:rPr lang="en-US" altLang="en-US" sz="2400" b="1" dirty="0" smtClean="0"/>
              <a:t>counter = register1</a:t>
            </a:r>
            <a:r>
              <a:rPr lang="en-US" altLang="en-US" sz="2400" dirty="0" smtClean="0"/>
              <a:t> (</a:t>
            </a:r>
            <a:r>
              <a:rPr lang="en-US" altLang="en-US" sz="2400" i="1" dirty="0" smtClean="0"/>
              <a:t>counter = 6</a:t>
            </a:r>
            <a:r>
              <a:rPr lang="en-US" altLang="en-US" sz="2400" dirty="0" smtClean="0"/>
              <a:t>)</a:t>
            </a:r>
            <a:br>
              <a:rPr lang="en-US" altLang="en-US" sz="2400" dirty="0" smtClean="0"/>
            </a:br>
            <a:r>
              <a:rPr lang="en-US" altLang="en-US" sz="2400" dirty="0" smtClean="0"/>
              <a:t>consumer: </a:t>
            </a:r>
            <a:r>
              <a:rPr lang="en-US" altLang="en-US" sz="2400" b="1" dirty="0" smtClean="0"/>
              <a:t>counter = register2</a:t>
            </a:r>
            <a:r>
              <a:rPr lang="en-US" altLang="en-US" sz="2400" dirty="0" smtClean="0"/>
              <a:t> (</a:t>
            </a:r>
            <a:r>
              <a:rPr lang="en-US" altLang="en-US" sz="2400" i="1" dirty="0" smtClean="0"/>
              <a:t>counter = 4</a:t>
            </a:r>
            <a:r>
              <a:rPr lang="en-US" altLang="en-US" sz="2400" dirty="0" smtClean="0"/>
              <a:t>)</a:t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r>
              <a:rPr lang="en-US" altLang="en-US" sz="2400" dirty="0" smtClean="0"/>
              <a:t>The value of </a:t>
            </a:r>
            <a:r>
              <a:rPr lang="en-US" altLang="en-US" sz="2400" b="1" dirty="0" smtClean="0"/>
              <a:t>count</a:t>
            </a:r>
            <a:r>
              <a:rPr lang="en-US" altLang="en-US" sz="2400" dirty="0" smtClean="0"/>
              <a:t> may be either 4 or 6, where the correct result should be 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0"/>
            <a:ext cx="7772400" cy="844550"/>
          </a:xfrm>
        </p:spPr>
        <p:txBody>
          <a:bodyPr/>
          <a:lstStyle/>
          <a:p>
            <a:r>
              <a:rPr lang="en-US" altLang="en-US" smtClean="0"/>
              <a:t>Race Condition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FF0000"/>
                </a:solidFill>
              </a:rPr>
              <a:t>Race condition</a:t>
            </a:r>
            <a:r>
              <a:rPr lang="en-US" altLang="en-US" smtClean="0"/>
              <a:t>: The situation where several processes access – and manipulate shared data concurrently. The final value of the shared data depends upon which process finishes last.</a:t>
            </a:r>
          </a:p>
          <a:p>
            <a:endParaRPr lang="en-US" altLang="en-US" smtClean="0"/>
          </a:p>
          <a:p>
            <a:r>
              <a:rPr lang="en-US" altLang="en-US" smtClean="0"/>
              <a:t>To prevent race conditions, concurrent processes must be </a:t>
            </a:r>
            <a:r>
              <a:rPr lang="en-US" altLang="en-US" b="1" smtClean="0"/>
              <a:t>synchronized</a:t>
            </a:r>
            <a:r>
              <a:rPr lang="en-US" altLang="en-US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 smtClean="0"/>
              <a:t>Dining-Philosophers Problem</a:t>
            </a:r>
          </a:p>
        </p:txBody>
      </p:sp>
      <p:pic>
        <p:nvPicPr>
          <p:cNvPr id="5222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9184" t="1529" r="9151" b="710"/>
          <a:stretch>
            <a:fillRect/>
          </a:stretch>
        </p:blipFill>
        <p:spPr>
          <a:xfrm>
            <a:off x="1905000" y="1066800"/>
            <a:ext cx="5410200" cy="4648200"/>
          </a:xfrm>
          <a:noFill/>
          <a:ln w="57150" cmpd="thickThin">
            <a:solidFill>
              <a:schemeClr val="tx1"/>
            </a:solidFill>
          </a:ln>
        </p:spPr>
      </p:pic>
      <p:sp>
        <p:nvSpPr>
          <p:cNvPr id="52228" name="TextBox 7"/>
          <p:cNvSpPr txBox="1">
            <a:spLocks noChangeArrowheads="1"/>
          </p:cNvSpPr>
          <p:nvPr/>
        </p:nvSpPr>
        <p:spPr bwMode="auto">
          <a:xfrm>
            <a:off x="609600" y="6019800"/>
            <a:ext cx="792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370013" algn="l"/>
                <a:tab pos="1541463" algn="l"/>
              </a:tabLst>
            </a:pPr>
            <a:r>
              <a:rPr lang="en-US"/>
              <a:t>Shared data 		</a:t>
            </a:r>
            <a:r>
              <a:rPr lang="en-US" b="1"/>
              <a:t> chopstick[5]: semaphore; initially it is initialized to 1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137525" cy="405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</a:pPr>
            <a:r>
              <a:rPr lang="en-US" altLang="en-US" sz="2800" dirty="0"/>
              <a:t>To start eating, a philosopher needs two chopsticks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</a:pPr>
            <a:r>
              <a:rPr lang="en-US" altLang="en-US" sz="2800" dirty="0"/>
              <a:t>A philosopher may pick up only one chopstick at a  time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</a:pPr>
            <a:r>
              <a:rPr lang="en-US" altLang="en-US" sz="2800" dirty="0"/>
              <a:t>After eating, the philosopher releases both the chopsticks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Concurrent operation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Interleaving and overlapping improves  processing efficiency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Interleaved /overlapped process may produce unpredictable results if not controlled properly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77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b="1" smtClean="0"/>
              <a:t>do {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b="1" smtClean="0"/>
              <a:t>			wait(chopstick[i])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b="1" smtClean="0"/>
              <a:t>			wait(chopstick[(i+1) % 5])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b="1" smtClean="0"/>
              <a:t>				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b="1" smtClean="0"/>
              <a:t>				</a:t>
            </a:r>
            <a:r>
              <a:rPr lang="en-US" smtClean="0"/>
              <a:t>eat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b="1" smtClean="0"/>
              <a:t>				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b="1" smtClean="0"/>
              <a:t>			signal(chopstick[i]);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b="1" smtClean="0"/>
              <a:t>			signal(chopstick[(i+1) % 5]);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b="1" smtClean="0"/>
              <a:t>				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b="1" smtClean="0"/>
              <a:t>				</a:t>
            </a:r>
            <a:r>
              <a:rPr lang="en-US" smtClean="0"/>
              <a:t>think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b="1" smtClean="0"/>
              <a:t>				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b="1" smtClean="0"/>
              <a:t>			} while (1);</a:t>
            </a:r>
            <a:endParaRPr lang="en-US" smtClean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501775" y="1633538"/>
            <a:ext cx="63373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en-US" sz="2400" dirty="0"/>
              <a:t>The solution is not deadlock free!!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90000"/>
              <a:buFont typeface="Wingdings" pitchFamily="2" charset="2"/>
              <a:buChar char="è"/>
            </a:pPr>
            <a:r>
              <a:rPr lang="en-US" altLang="en-US" sz="2400" dirty="0">
                <a:sym typeface="Wingdings" pitchFamily="2" charset="2"/>
              </a:rPr>
              <a:t>All philosophers pick up left chopsticks!!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en-US" altLang="en-US" sz="2400" dirty="0">
              <a:sym typeface="Wingdings" pitchFamily="2" charset="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90000"/>
              <a:buFont typeface="Wingdings" pitchFamily="2" charset="2"/>
              <a:buChar char="è"/>
            </a:pPr>
            <a:r>
              <a:rPr lang="en-US" altLang="en-US" sz="2400" dirty="0"/>
              <a:t>Allow at most 4 philosophers to be sitting on the table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90000"/>
              <a:buFont typeface="Wingdings" pitchFamily="2" charset="2"/>
              <a:buChar char="è"/>
            </a:pPr>
            <a:r>
              <a:rPr lang="en-US" altLang="en-US" sz="2400" dirty="0"/>
              <a:t>Allow a philosopher to pick chopsticks only if both are available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90000"/>
              <a:buFont typeface="Wingdings" pitchFamily="2" charset="2"/>
              <a:buChar char="è"/>
            </a:pPr>
            <a:r>
              <a:rPr lang="en-US" altLang="en-US" sz="2400" dirty="0"/>
              <a:t>An </a:t>
            </a:r>
            <a:r>
              <a:rPr lang="en-US" altLang="en-US" sz="2400" i="1" dirty="0"/>
              <a:t>odd</a:t>
            </a:r>
            <a:r>
              <a:rPr lang="en-US" altLang="en-US" sz="2400" dirty="0"/>
              <a:t> philosopher picks up first the left and then the right chopstick while a </a:t>
            </a:r>
            <a:r>
              <a:rPr lang="en-US" altLang="en-US" sz="2400" i="1" dirty="0"/>
              <a:t>even</a:t>
            </a:r>
            <a:r>
              <a:rPr lang="en-US" altLang="en-US" sz="2400" dirty="0"/>
              <a:t> philosopher does the reverse</a:t>
            </a:r>
          </a:p>
        </p:txBody>
      </p:sp>
      <p:sp>
        <p:nvSpPr>
          <p:cNvPr id="64515" name="Line 3"/>
          <p:cNvSpPr>
            <a:spLocks noChangeShapeType="1"/>
          </p:cNvSpPr>
          <p:nvPr/>
        </p:nvSpPr>
        <p:spPr bwMode="auto">
          <a:xfrm>
            <a:off x="1143000" y="2819400"/>
            <a:ext cx="7185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66750" y="0"/>
            <a:ext cx="7772400" cy="844550"/>
          </a:xfrm>
        </p:spPr>
        <p:txBody>
          <a:bodyPr/>
          <a:lstStyle/>
          <a:p>
            <a:r>
              <a:rPr lang="en-US" altLang="en-US" smtClean="0"/>
              <a:t>Monitors</a:t>
            </a:r>
          </a:p>
        </p:txBody>
      </p:sp>
      <p:sp>
        <p:nvSpPr>
          <p:cNvPr id="768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Monitor is a software module </a:t>
            </a:r>
          </a:p>
          <a:p>
            <a:r>
              <a:rPr lang="en-US" altLang="en-US" smtClean="0"/>
              <a:t>Chief characteristics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mtClean="0">
                <a:sym typeface="Wingdings" pitchFamily="2" charset="2"/>
              </a:rPr>
              <a:t></a:t>
            </a:r>
            <a:r>
              <a:rPr lang="en-US" altLang="en-US" smtClean="0"/>
              <a:t>Local data variables are accessible only by the monitor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mtClean="0">
                <a:sym typeface="Wingdings" pitchFamily="2" charset="2"/>
              </a:rPr>
              <a:t></a:t>
            </a:r>
            <a:r>
              <a:rPr lang="en-US" altLang="en-US" smtClean="0"/>
              <a:t>Process enters monitor by invoking one of its procedures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mtClean="0">
                <a:sym typeface="Wingdings" pitchFamily="2" charset="2"/>
              </a:rPr>
              <a:t></a:t>
            </a:r>
            <a:r>
              <a:rPr lang="en-US" altLang="en-US" smtClean="0"/>
              <a:t>Only one process may be executing in the monitor at a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762000"/>
          </a:xfrm>
        </p:spPr>
        <p:txBody>
          <a:bodyPr/>
          <a:lstStyle/>
          <a:p>
            <a:r>
              <a:rPr lang="en-US" altLang="en-US" dirty="0" smtClean="0"/>
              <a:t>Monitor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772400" cy="5181600"/>
          </a:xfrm>
        </p:spPr>
        <p:txBody>
          <a:bodyPr/>
          <a:lstStyle/>
          <a:p>
            <a:pPr marL="228600" indent="-228600">
              <a:tabLst>
                <a:tab pos="1023938" algn="l"/>
                <a:tab pos="1601788" algn="l"/>
                <a:tab pos="2120900" algn="l"/>
                <a:tab pos="2395538" algn="l"/>
              </a:tabLst>
            </a:pPr>
            <a:r>
              <a:rPr lang="en-US" altLang="en-US" sz="2000" dirty="0" smtClean="0"/>
              <a:t>High-level synchronization construct that allows the safe sharing of an abstract data type among concurrent processes.</a:t>
            </a:r>
          </a:p>
          <a:p>
            <a:pPr marL="228600" indent="-228600">
              <a:spcBef>
                <a:spcPct val="15000"/>
              </a:spcBef>
              <a:buFont typeface="Monotype Sorts" pitchFamily="2" charset="2"/>
              <a:buNone/>
              <a:tabLst>
                <a:tab pos="1023938" algn="l"/>
                <a:tab pos="1601788" algn="l"/>
                <a:tab pos="2120900" algn="l"/>
                <a:tab pos="2395538" algn="l"/>
              </a:tabLst>
            </a:pPr>
            <a:r>
              <a:rPr lang="en-US" altLang="en-US" sz="2000" dirty="0" smtClean="0"/>
              <a:t>		</a:t>
            </a:r>
            <a:r>
              <a:rPr lang="en-US" altLang="en-US" sz="2000" b="1" dirty="0" smtClean="0"/>
              <a:t>type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monitor-name</a:t>
            </a:r>
            <a:r>
              <a:rPr lang="en-US" altLang="en-US" sz="2000" dirty="0" smtClean="0"/>
              <a:t> = </a:t>
            </a:r>
            <a:r>
              <a:rPr lang="en-US" altLang="en-US" sz="2000" b="1" dirty="0" smtClean="0"/>
              <a:t>monitor</a:t>
            </a:r>
            <a:endParaRPr lang="en-US" altLang="en-US" sz="2000" dirty="0" smtClean="0"/>
          </a:p>
          <a:p>
            <a:pPr marL="228600" indent="-228600">
              <a:spcBef>
                <a:spcPct val="15000"/>
              </a:spcBef>
              <a:buFont typeface="Monotype Sorts" pitchFamily="2" charset="2"/>
              <a:buNone/>
              <a:tabLst>
                <a:tab pos="1023938" algn="l"/>
                <a:tab pos="1601788" algn="l"/>
                <a:tab pos="2120900" algn="l"/>
                <a:tab pos="2395538" algn="l"/>
              </a:tabLst>
            </a:pPr>
            <a:r>
              <a:rPr lang="en-US" altLang="en-US" sz="2000" dirty="0" smtClean="0"/>
              <a:t>			variable declarations</a:t>
            </a:r>
          </a:p>
          <a:p>
            <a:pPr marL="228600" indent="-228600">
              <a:spcBef>
                <a:spcPct val="15000"/>
              </a:spcBef>
              <a:buFont typeface="Monotype Sorts" pitchFamily="2" charset="2"/>
              <a:buNone/>
              <a:tabLst>
                <a:tab pos="1023938" algn="l"/>
                <a:tab pos="1601788" algn="l"/>
                <a:tab pos="2120900" algn="l"/>
                <a:tab pos="2395538" algn="l"/>
              </a:tabLst>
            </a:pPr>
            <a:r>
              <a:rPr lang="en-US" altLang="en-US" sz="2000" dirty="0" smtClean="0"/>
              <a:t>			</a:t>
            </a:r>
            <a:r>
              <a:rPr lang="en-US" altLang="en-US" sz="2000" b="1" dirty="0" smtClean="0"/>
              <a:t>procedure entry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P1</a:t>
            </a:r>
            <a:r>
              <a:rPr lang="en-US" altLang="en-US" sz="2000" dirty="0" smtClean="0"/>
              <a:t> :(…);</a:t>
            </a:r>
          </a:p>
          <a:p>
            <a:pPr marL="228600" indent="-228600">
              <a:spcBef>
                <a:spcPct val="15000"/>
              </a:spcBef>
              <a:buFont typeface="Monotype Sorts" pitchFamily="2" charset="2"/>
              <a:buNone/>
              <a:tabLst>
                <a:tab pos="1023938" algn="l"/>
                <a:tab pos="1601788" algn="l"/>
                <a:tab pos="2120900" algn="l"/>
                <a:tab pos="2395538" algn="l"/>
              </a:tabLst>
            </a:pPr>
            <a:r>
              <a:rPr lang="en-US" altLang="en-US" sz="2000" dirty="0" smtClean="0"/>
              <a:t>				</a:t>
            </a:r>
            <a:r>
              <a:rPr lang="en-US" altLang="en-US" sz="2000" b="1" dirty="0" smtClean="0"/>
              <a:t>begin</a:t>
            </a:r>
            <a:r>
              <a:rPr lang="en-US" altLang="en-US" sz="2000" dirty="0" smtClean="0"/>
              <a:t> … </a:t>
            </a:r>
            <a:r>
              <a:rPr lang="en-US" altLang="en-US" sz="2000" b="1" dirty="0" smtClean="0"/>
              <a:t>end</a:t>
            </a:r>
            <a:r>
              <a:rPr lang="en-US" altLang="en-US" sz="2000" dirty="0" smtClean="0"/>
              <a:t>;</a:t>
            </a:r>
          </a:p>
          <a:p>
            <a:pPr marL="228600" indent="-228600">
              <a:spcBef>
                <a:spcPct val="15000"/>
              </a:spcBef>
              <a:buFont typeface="Monotype Sorts" pitchFamily="2" charset="2"/>
              <a:buNone/>
              <a:tabLst>
                <a:tab pos="1023938" algn="l"/>
                <a:tab pos="1601788" algn="l"/>
                <a:tab pos="2120900" algn="l"/>
                <a:tab pos="2395538" algn="l"/>
              </a:tabLst>
            </a:pPr>
            <a:r>
              <a:rPr lang="en-US" altLang="en-US" sz="2000" dirty="0" smtClean="0"/>
              <a:t>			</a:t>
            </a:r>
            <a:r>
              <a:rPr lang="en-US" altLang="en-US" sz="2000" b="1" dirty="0" smtClean="0"/>
              <a:t>procedure</a:t>
            </a:r>
            <a:r>
              <a:rPr lang="en-US" altLang="en-US" sz="2000" dirty="0" smtClean="0"/>
              <a:t> </a:t>
            </a:r>
            <a:r>
              <a:rPr lang="en-US" altLang="en-US" sz="2000" b="1" dirty="0" smtClean="0"/>
              <a:t>entry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P2</a:t>
            </a:r>
            <a:r>
              <a:rPr lang="en-US" altLang="en-US" sz="2000" dirty="0" smtClean="0"/>
              <a:t>(…);</a:t>
            </a:r>
          </a:p>
          <a:p>
            <a:pPr marL="228600" indent="-228600">
              <a:spcBef>
                <a:spcPct val="15000"/>
              </a:spcBef>
              <a:buFont typeface="Monotype Sorts" pitchFamily="2" charset="2"/>
              <a:buNone/>
              <a:tabLst>
                <a:tab pos="1023938" algn="l"/>
                <a:tab pos="1601788" algn="l"/>
                <a:tab pos="2120900" algn="l"/>
                <a:tab pos="2395538" algn="l"/>
              </a:tabLst>
            </a:pPr>
            <a:r>
              <a:rPr lang="en-US" altLang="en-US" sz="2000" dirty="0" smtClean="0"/>
              <a:t>				</a:t>
            </a:r>
            <a:r>
              <a:rPr lang="en-US" altLang="en-US" sz="2000" b="1" dirty="0" smtClean="0"/>
              <a:t>begin</a:t>
            </a:r>
            <a:r>
              <a:rPr lang="en-US" altLang="en-US" sz="2000" dirty="0" smtClean="0"/>
              <a:t> … </a:t>
            </a:r>
            <a:r>
              <a:rPr lang="en-US" altLang="en-US" sz="2000" b="1" dirty="0" smtClean="0"/>
              <a:t>end</a:t>
            </a:r>
            <a:r>
              <a:rPr lang="en-US" altLang="en-US" sz="2000" dirty="0" smtClean="0"/>
              <a:t>;</a:t>
            </a:r>
          </a:p>
          <a:p>
            <a:pPr marL="228600" indent="-228600">
              <a:spcBef>
                <a:spcPct val="15000"/>
              </a:spcBef>
              <a:buFont typeface="Monotype Sorts" pitchFamily="2" charset="2"/>
              <a:buNone/>
              <a:tabLst>
                <a:tab pos="1023938" algn="l"/>
                <a:tab pos="1601788" algn="l"/>
                <a:tab pos="2120900" algn="l"/>
                <a:tab pos="2395538" algn="l"/>
              </a:tabLst>
            </a:pPr>
            <a:r>
              <a:rPr lang="en-US" altLang="en-US" sz="2000" dirty="0" smtClean="0"/>
              <a:t>					</a:t>
            </a:r>
            <a:r>
              <a:rPr lang="en-US" altLang="en-US" sz="2000" dirty="0" smtClean="0">
                <a:sym typeface="MT Extra" pitchFamily="18" charset="2"/>
              </a:rPr>
              <a:t></a:t>
            </a:r>
          </a:p>
          <a:p>
            <a:pPr marL="228600" indent="-228600">
              <a:spcBef>
                <a:spcPct val="15000"/>
              </a:spcBef>
              <a:buFont typeface="Monotype Sorts" pitchFamily="2" charset="2"/>
              <a:buNone/>
              <a:tabLst>
                <a:tab pos="1023938" algn="l"/>
                <a:tab pos="1601788" algn="l"/>
                <a:tab pos="2120900" algn="l"/>
                <a:tab pos="2395538" algn="l"/>
              </a:tabLst>
            </a:pPr>
            <a:r>
              <a:rPr lang="en-US" altLang="en-US" sz="2000" dirty="0" smtClean="0">
                <a:sym typeface="MT Extra" pitchFamily="18" charset="2"/>
              </a:rPr>
              <a:t>			</a:t>
            </a:r>
            <a:r>
              <a:rPr lang="en-US" altLang="en-US" sz="2000" b="1" dirty="0" smtClean="0">
                <a:sym typeface="MT Extra" pitchFamily="18" charset="2"/>
              </a:rPr>
              <a:t>procedure entry</a:t>
            </a:r>
            <a:r>
              <a:rPr lang="en-US" altLang="en-US" sz="2000" dirty="0" smtClean="0">
                <a:sym typeface="MT Extra" pitchFamily="18" charset="2"/>
              </a:rPr>
              <a:t> </a:t>
            </a:r>
            <a:r>
              <a:rPr lang="en-US" altLang="en-US" sz="2000" i="1" dirty="0" err="1" smtClean="0">
                <a:sym typeface="MT Extra" pitchFamily="18" charset="2"/>
              </a:rPr>
              <a:t>Pn</a:t>
            </a:r>
            <a:r>
              <a:rPr lang="en-US" altLang="en-US" sz="2000" dirty="0" smtClean="0">
                <a:sym typeface="MT Extra" pitchFamily="18" charset="2"/>
              </a:rPr>
              <a:t> (…);</a:t>
            </a:r>
          </a:p>
          <a:p>
            <a:pPr marL="228600" indent="-228600">
              <a:spcBef>
                <a:spcPct val="15000"/>
              </a:spcBef>
              <a:buFont typeface="Monotype Sorts" pitchFamily="2" charset="2"/>
              <a:buNone/>
              <a:tabLst>
                <a:tab pos="1023938" algn="l"/>
                <a:tab pos="1601788" algn="l"/>
                <a:tab pos="2120900" algn="l"/>
                <a:tab pos="2395538" algn="l"/>
              </a:tabLst>
            </a:pPr>
            <a:r>
              <a:rPr lang="en-US" altLang="en-US" sz="2000" dirty="0" smtClean="0">
                <a:sym typeface="MT Extra" pitchFamily="18" charset="2"/>
              </a:rPr>
              <a:t>				</a:t>
            </a:r>
            <a:r>
              <a:rPr lang="en-US" altLang="en-US" sz="2000" b="1" dirty="0" smtClean="0">
                <a:sym typeface="MT Extra" pitchFamily="18" charset="2"/>
              </a:rPr>
              <a:t>begin</a:t>
            </a:r>
            <a:r>
              <a:rPr lang="en-US" altLang="en-US" sz="2000" dirty="0" smtClean="0">
                <a:sym typeface="MT Extra" pitchFamily="18" charset="2"/>
              </a:rPr>
              <a:t>…</a:t>
            </a:r>
            <a:r>
              <a:rPr lang="en-US" altLang="en-US" sz="2000" b="1" dirty="0" smtClean="0">
                <a:sym typeface="MT Extra" pitchFamily="18" charset="2"/>
              </a:rPr>
              <a:t>end</a:t>
            </a:r>
            <a:r>
              <a:rPr lang="en-US" altLang="en-US" sz="2000" dirty="0" smtClean="0">
                <a:sym typeface="MT Extra" pitchFamily="18" charset="2"/>
              </a:rPr>
              <a:t>;</a:t>
            </a:r>
          </a:p>
          <a:p>
            <a:pPr marL="228600" indent="-228600">
              <a:spcBef>
                <a:spcPct val="15000"/>
              </a:spcBef>
              <a:buFont typeface="Monotype Sorts" pitchFamily="2" charset="2"/>
              <a:buNone/>
              <a:tabLst>
                <a:tab pos="1023938" algn="l"/>
                <a:tab pos="1601788" algn="l"/>
                <a:tab pos="2120900" algn="l"/>
                <a:tab pos="2395538" algn="l"/>
              </a:tabLst>
            </a:pPr>
            <a:r>
              <a:rPr lang="en-US" altLang="en-US" sz="2000" dirty="0" smtClean="0">
                <a:sym typeface="MT Extra" pitchFamily="18" charset="2"/>
              </a:rPr>
              <a:t>			</a:t>
            </a:r>
            <a:r>
              <a:rPr lang="en-US" altLang="en-US" sz="2000" b="1" dirty="0" smtClean="0">
                <a:sym typeface="MT Extra" pitchFamily="18" charset="2"/>
              </a:rPr>
              <a:t>begin</a:t>
            </a:r>
            <a:endParaRPr lang="en-US" altLang="en-US" sz="2000" dirty="0" smtClean="0">
              <a:sym typeface="MT Extra" pitchFamily="18" charset="2"/>
            </a:endParaRPr>
          </a:p>
          <a:p>
            <a:pPr marL="228600" indent="-228600">
              <a:spcBef>
                <a:spcPct val="15000"/>
              </a:spcBef>
              <a:buFont typeface="Monotype Sorts" pitchFamily="2" charset="2"/>
              <a:buNone/>
              <a:tabLst>
                <a:tab pos="1023938" algn="l"/>
                <a:tab pos="1601788" algn="l"/>
                <a:tab pos="2120900" algn="l"/>
                <a:tab pos="2395538" algn="l"/>
              </a:tabLst>
            </a:pPr>
            <a:r>
              <a:rPr lang="en-US" altLang="en-US" sz="2000" dirty="0" smtClean="0">
                <a:sym typeface="MT Extra" pitchFamily="18" charset="2"/>
              </a:rPr>
              <a:t>				initialization code</a:t>
            </a:r>
          </a:p>
          <a:p>
            <a:pPr marL="228600" indent="-228600">
              <a:spcBef>
                <a:spcPct val="15000"/>
              </a:spcBef>
              <a:buFont typeface="Monotype Sorts" pitchFamily="2" charset="2"/>
              <a:buNone/>
              <a:tabLst>
                <a:tab pos="1023938" algn="l"/>
                <a:tab pos="1601788" algn="l"/>
                <a:tab pos="2120900" algn="l"/>
                <a:tab pos="2395538" algn="l"/>
              </a:tabLst>
            </a:pPr>
            <a:r>
              <a:rPr lang="en-US" altLang="en-US" sz="2000" dirty="0" smtClean="0">
                <a:sym typeface="MT Extra" pitchFamily="18" charset="2"/>
              </a:rPr>
              <a:t>			</a:t>
            </a:r>
            <a:r>
              <a:rPr lang="en-US" altLang="en-US" sz="2000" b="1" dirty="0" smtClean="0">
                <a:sym typeface="MT Extra" pitchFamily="18" charset="2"/>
              </a:rPr>
              <a:t>end</a:t>
            </a: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0775" y="1262063"/>
            <a:ext cx="6740525" cy="4605337"/>
          </a:xfrm>
        </p:spPr>
        <p:txBody>
          <a:bodyPr/>
          <a:lstStyle/>
          <a:p>
            <a:pPr marL="228600" indent="-228600">
              <a:lnSpc>
                <a:spcPct val="90000"/>
              </a:lnSpc>
              <a:tabLst>
                <a:tab pos="3030538" algn="ctr"/>
              </a:tabLst>
            </a:pPr>
            <a:r>
              <a:rPr lang="en-US" altLang="en-US" sz="2400" dirty="0" smtClean="0"/>
              <a:t>To allow a process to wait within the monitor, a </a:t>
            </a:r>
            <a:r>
              <a:rPr lang="en-US" altLang="en-US" sz="2400" i="1" dirty="0" smtClean="0">
                <a:solidFill>
                  <a:srgbClr val="FF3300"/>
                </a:solidFill>
              </a:rPr>
              <a:t>condition</a:t>
            </a:r>
            <a:r>
              <a:rPr lang="en-US" altLang="en-US" sz="2400" dirty="0" smtClean="0">
                <a:solidFill>
                  <a:srgbClr val="FF3300"/>
                </a:solidFill>
              </a:rPr>
              <a:t> </a:t>
            </a:r>
            <a:r>
              <a:rPr lang="en-US" altLang="en-US" sz="2400" dirty="0" smtClean="0"/>
              <a:t>variable must be declared, as</a:t>
            </a:r>
          </a:p>
          <a:p>
            <a:pPr marL="228600" indent="-228600">
              <a:lnSpc>
                <a:spcPct val="90000"/>
              </a:lnSpc>
              <a:buFont typeface="Monotype Sorts" pitchFamily="2" charset="2"/>
              <a:buNone/>
              <a:tabLst>
                <a:tab pos="3030538" algn="ctr"/>
              </a:tabLst>
            </a:pPr>
            <a:r>
              <a:rPr lang="en-US" altLang="en-US" sz="2400" dirty="0" smtClean="0"/>
              <a:t>		</a:t>
            </a:r>
            <a:r>
              <a:rPr lang="en-US" altLang="en-US" sz="2400" b="1" dirty="0" err="1" smtClean="0"/>
              <a:t>var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x, y: condition</a:t>
            </a:r>
            <a:endParaRPr lang="en-US" altLang="en-US" sz="2400" dirty="0" smtClean="0"/>
          </a:p>
          <a:p>
            <a:pPr marL="228600" indent="-228600">
              <a:lnSpc>
                <a:spcPct val="90000"/>
              </a:lnSpc>
              <a:tabLst>
                <a:tab pos="3030538" algn="ctr"/>
              </a:tabLst>
            </a:pPr>
            <a:r>
              <a:rPr lang="en-US" altLang="en-US" sz="2400" dirty="0" smtClean="0"/>
              <a:t>Condition variable can only be used with the operations </a:t>
            </a:r>
            <a:r>
              <a:rPr lang="en-US" altLang="en-US" sz="2400" dirty="0" err="1" smtClean="0"/>
              <a:t>c</a:t>
            </a:r>
            <a:r>
              <a:rPr lang="en-US" altLang="en-US" sz="2400" i="1" dirty="0" err="1" smtClean="0">
                <a:solidFill>
                  <a:srgbClr val="FF3300"/>
                </a:solidFill>
              </a:rPr>
              <a:t>wait</a:t>
            </a:r>
            <a:r>
              <a:rPr lang="en-US" altLang="en-US" sz="2400" dirty="0" smtClean="0">
                <a:solidFill>
                  <a:srgbClr val="FF3300"/>
                </a:solidFill>
              </a:rPr>
              <a:t> </a:t>
            </a:r>
            <a:r>
              <a:rPr lang="en-US" altLang="en-US" sz="2400" dirty="0" smtClean="0"/>
              <a:t>and </a:t>
            </a:r>
            <a:r>
              <a:rPr lang="en-US" altLang="en-US" sz="2400" dirty="0" err="1" smtClean="0"/>
              <a:t>c</a:t>
            </a:r>
            <a:r>
              <a:rPr lang="en-US" altLang="en-US" sz="2400" i="1" dirty="0" err="1" smtClean="0">
                <a:solidFill>
                  <a:srgbClr val="FF3300"/>
                </a:solidFill>
              </a:rPr>
              <a:t>signal</a:t>
            </a:r>
            <a:r>
              <a:rPr lang="en-US" altLang="en-US" sz="2400" dirty="0" smtClean="0">
                <a:solidFill>
                  <a:srgbClr val="FF3300"/>
                </a:solidFill>
              </a:rPr>
              <a:t>.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tabLst>
                <a:tab pos="3030538" algn="ctr"/>
              </a:tabLst>
            </a:pPr>
            <a:r>
              <a:rPr lang="en-US" altLang="en-US" sz="2000" dirty="0" smtClean="0">
                <a:sym typeface="Wingdings" pitchFamily="2" charset="2"/>
              </a:rPr>
              <a:t></a:t>
            </a:r>
            <a:r>
              <a:rPr lang="en-US" altLang="en-US" sz="2000" dirty="0" smtClean="0"/>
              <a:t>The operation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tabLst>
                <a:tab pos="3030538" algn="ctr"/>
              </a:tabLst>
            </a:pPr>
            <a:r>
              <a:rPr lang="en-US" altLang="en-US" sz="2000" dirty="0" smtClean="0"/>
              <a:t>		</a:t>
            </a:r>
            <a:r>
              <a:rPr lang="en-US" altLang="en-US" sz="2000" dirty="0" err="1" smtClean="0"/>
              <a:t>c</a:t>
            </a:r>
            <a:r>
              <a:rPr lang="en-US" altLang="en-US" sz="2000" i="1" dirty="0" err="1" smtClean="0">
                <a:solidFill>
                  <a:srgbClr val="FF3300"/>
                </a:solidFill>
              </a:rPr>
              <a:t>wait</a:t>
            </a:r>
            <a:r>
              <a:rPr lang="en-US" altLang="en-US" sz="2000" i="1" dirty="0" smtClean="0">
                <a:solidFill>
                  <a:srgbClr val="FF3300"/>
                </a:solidFill>
              </a:rPr>
              <a:t> (x);</a:t>
            </a:r>
            <a:r>
              <a:rPr lang="en-US" altLang="en-US" sz="2000" dirty="0" smtClean="0">
                <a:solidFill>
                  <a:srgbClr val="FF3300"/>
                </a:solidFill>
              </a:rPr>
              <a:t/>
            </a:r>
            <a:br>
              <a:rPr lang="en-US" altLang="en-US" sz="2000" dirty="0" smtClean="0">
                <a:solidFill>
                  <a:srgbClr val="FF3300"/>
                </a:solidFill>
              </a:rPr>
            </a:br>
            <a:r>
              <a:rPr lang="en-US" altLang="en-US" sz="2000" dirty="0" smtClean="0"/>
              <a:t>means that the process invoking this operation is suspended until another process invokes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tabLst>
                <a:tab pos="3030538" algn="ctr"/>
              </a:tabLst>
            </a:pPr>
            <a:r>
              <a:rPr lang="en-US" altLang="en-US" sz="2000" dirty="0" smtClean="0"/>
              <a:t>		</a:t>
            </a:r>
            <a:r>
              <a:rPr lang="en-US" altLang="en-US" sz="2000" dirty="0" err="1" smtClean="0"/>
              <a:t>c</a:t>
            </a:r>
            <a:r>
              <a:rPr lang="en-US" altLang="en-US" sz="2000" i="1" dirty="0" err="1" smtClean="0">
                <a:solidFill>
                  <a:srgbClr val="FF3300"/>
                </a:solidFill>
              </a:rPr>
              <a:t>signal</a:t>
            </a:r>
            <a:r>
              <a:rPr lang="en-US" altLang="en-US" sz="2000" i="1" dirty="0" smtClean="0">
                <a:solidFill>
                  <a:srgbClr val="FF3300"/>
                </a:solidFill>
              </a:rPr>
              <a:t> (x)</a:t>
            </a:r>
            <a:r>
              <a:rPr lang="en-US" altLang="en-US" sz="2000" dirty="0" smtClean="0">
                <a:solidFill>
                  <a:srgbClr val="FF3300"/>
                </a:solidFill>
              </a:rPr>
              <a:t>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tabLst>
                <a:tab pos="3030538" algn="ctr"/>
              </a:tabLst>
            </a:pPr>
            <a:r>
              <a:rPr lang="en-US" altLang="en-US" sz="2000" dirty="0" smtClean="0">
                <a:sym typeface="Wingdings" pitchFamily="2" charset="2"/>
              </a:rPr>
              <a:t></a:t>
            </a:r>
            <a:r>
              <a:rPr lang="en-US" altLang="en-US" sz="2000" dirty="0" smtClean="0"/>
              <a:t>The </a:t>
            </a:r>
            <a:r>
              <a:rPr lang="en-US" altLang="en-US" sz="2000" i="1" dirty="0" smtClean="0"/>
              <a:t>signal</a:t>
            </a:r>
            <a:r>
              <a:rPr lang="en-US" altLang="en-US" sz="2000" dirty="0" smtClean="0"/>
              <a:t> (x) operation resumes exactly </a:t>
            </a:r>
            <a:r>
              <a:rPr lang="en-US" altLang="en-US" sz="2000" dirty="0" smtClean="0">
                <a:solidFill>
                  <a:srgbClr val="FF3300"/>
                </a:solidFill>
              </a:rPr>
              <a:t>one</a:t>
            </a:r>
            <a:r>
              <a:rPr lang="en-US" altLang="en-US" sz="2000" dirty="0" smtClean="0"/>
              <a:t> suspended process.  If no process is suspended, then the signal operation has no effect.	</a:t>
            </a:r>
            <a:endParaRPr lang="en-US" alt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Monitor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 descr="D:\TransMac\Illustrator Files\5-Concurrency.1\5_2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6225" y="0"/>
            <a:ext cx="59245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2090738" y="6518275"/>
            <a:ext cx="4087812" cy="339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with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enforcing discipline of one process at a time , monitor provide mutual exclusion</a:t>
            </a:r>
          </a:p>
          <a:p>
            <a:r>
              <a:rPr lang="en-US" dirty="0" smtClean="0"/>
              <a:t>The data variable can be </a:t>
            </a:r>
            <a:r>
              <a:rPr lang="en-US" dirty="0" err="1" smtClean="0"/>
              <a:t>accesed</a:t>
            </a:r>
            <a:r>
              <a:rPr lang="en-US" dirty="0" smtClean="0"/>
              <a:t> by only on process at a time in the monitor</a:t>
            </a:r>
          </a:p>
          <a:p>
            <a:r>
              <a:rPr lang="en-US" dirty="0" smtClean="0"/>
              <a:t>Shared data structure can be protected by placing it in monitor .</a:t>
            </a: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algn="l"/>
            <a:r>
              <a:rPr lang="en-US" sz="3200" dirty="0" smtClean="0"/>
              <a:t>Producer/consumer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7912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sz="2000" dirty="0" smtClean="0"/>
              <a:t>Monitor  bounded-</a:t>
            </a:r>
            <a:r>
              <a:rPr lang="en-US" sz="2000" dirty="0" err="1" smtClean="0"/>
              <a:t>bufer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Buffer array [0..N] of char ;</a:t>
            </a:r>
          </a:p>
          <a:p>
            <a:pPr>
              <a:buNone/>
            </a:pPr>
            <a:r>
              <a:rPr lang="en-US" sz="2000" dirty="0" smtClean="0"/>
              <a:t>in, out ,count :integer;</a:t>
            </a:r>
          </a:p>
          <a:p>
            <a:pPr>
              <a:buNone/>
            </a:pPr>
            <a:r>
              <a:rPr lang="en-US" sz="2000" dirty="0" err="1" smtClean="0"/>
              <a:t>Full,empty</a:t>
            </a:r>
            <a:r>
              <a:rPr lang="en-US" sz="2000" dirty="0" smtClean="0"/>
              <a:t> :condition;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Procedure append(x:char);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Begin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If count = N then </a:t>
            </a:r>
            <a:r>
              <a:rPr lang="en-US" sz="2400" dirty="0" err="1" smtClean="0">
                <a:solidFill>
                  <a:srgbClr val="FF0000"/>
                </a:solidFill>
              </a:rPr>
              <a:t>cwait</a:t>
            </a:r>
            <a:r>
              <a:rPr lang="en-US" sz="2400" dirty="0" smtClean="0">
                <a:solidFill>
                  <a:srgbClr val="FF0000"/>
                </a:solidFill>
              </a:rPr>
              <a:t>(full) 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Buffer[in]:=x;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in:= (in+1) mod N;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Count :=count +1;</a:t>
            </a:r>
          </a:p>
          <a:p>
            <a:pPr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csignal</a:t>
            </a:r>
            <a:r>
              <a:rPr lang="en-US" sz="2400" dirty="0" smtClean="0">
                <a:solidFill>
                  <a:srgbClr val="FF0000"/>
                </a:solidFill>
              </a:rPr>
              <a:t> (empty)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End;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57912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Procedure take(x:char);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Begin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If count =0 then </a:t>
            </a:r>
            <a:r>
              <a:rPr lang="en-US" sz="2400" dirty="0" err="1" smtClean="0">
                <a:solidFill>
                  <a:srgbClr val="7030A0"/>
                </a:solidFill>
              </a:rPr>
              <a:t>cwait</a:t>
            </a:r>
            <a:r>
              <a:rPr lang="en-US" sz="2400" dirty="0" smtClean="0">
                <a:solidFill>
                  <a:srgbClr val="7030A0"/>
                </a:solidFill>
              </a:rPr>
              <a:t>(empty);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x:=buffer[out];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out:=(out+1) mod N;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Count=count-1;</a:t>
            </a:r>
          </a:p>
          <a:p>
            <a:pPr>
              <a:buNone/>
            </a:pPr>
            <a:r>
              <a:rPr lang="en-US" sz="2400" dirty="0" err="1" smtClean="0">
                <a:solidFill>
                  <a:srgbClr val="7030A0"/>
                </a:solidFill>
              </a:rPr>
              <a:t>Csignal</a:t>
            </a:r>
            <a:r>
              <a:rPr lang="en-US" sz="2400" dirty="0" smtClean="0">
                <a:solidFill>
                  <a:srgbClr val="7030A0"/>
                </a:solidFill>
              </a:rPr>
              <a:t>(full);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End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Begin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In=:=0;out:=0;count:=0;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End;</a:t>
            </a: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Procedure producer:</a:t>
            </a:r>
          </a:p>
          <a:p>
            <a:pPr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X char;</a:t>
            </a:r>
          </a:p>
          <a:p>
            <a:pPr>
              <a:buNone/>
            </a:pPr>
            <a:r>
              <a:rPr lang="en-US" sz="2400" dirty="0" smtClean="0"/>
              <a:t>begin</a:t>
            </a:r>
          </a:p>
          <a:p>
            <a:pPr>
              <a:buNone/>
            </a:pPr>
            <a:r>
              <a:rPr lang="en-US" sz="2400" dirty="0" smtClean="0"/>
              <a:t>repeat</a:t>
            </a:r>
          </a:p>
          <a:p>
            <a:pPr>
              <a:buNone/>
            </a:pPr>
            <a:r>
              <a:rPr lang="en-US" sz="2400" dirty="0" smtClean="0"/>
              <a:t>produce(x)</a:t>
            </a:r>
          </a:p>
          <a:p>
            <a:pPr>
              <a:buNone/>
            </a:pPr>
            <a:r>
              <a:rPr lang="en-US" sz="2400" dirty="0" smtClean="0"/>
              <a:t>append(x)</a:t>
            </a:r>
          </a:p>
          <a:p>
            <a:pPr>
              <a:buNone/>
            </a:pPr>
            <a:r>
              <a:rPr lang="en-US" sz="2400" dirty="0" smtClean="0"/>
              <a:t>forever</a:t>
            </a:r>
          </a:p>
          <a:p>
            <a:pPr>
              <a:buNone/>
            </a:pPr>
            <a:r>
              <a:rPr lang="en-US" sz="2400" dirty="0" smtClean="0"/>
              <a:t>end;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Procedure consumer;</a:t>
            </a:r>
          </a:p>
          <a:p>
            <a:pPr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x;</a:t>
            </a:r>
          </a:p>
          <a:p>
            <a:pPr>
              <a:buNone/>
            </a:pPr>
            <a:r>
              <a:rPr lang="en-US" sz="2400" dirty="0" smtClean="0"/>
              <a:t>begin </a:t>
            </a:r>
          </a:p>
          <a:p>
            <a:pPr>
              <a:buNone/>
            </a:pPr>
            <a:r>
              <a:rPr lang="en-US" sz="2400" dirty="0" smtClean="0"/>
              <a:t>repeat</a:t>
            </a:r>
          </a:p>
          <a:p>
            <a:pPr>
              <a:buNone/>
            </a:pPr>
            <a:r>
              <a:rPr lang="en-US" sz="2400" dirty="0" smtClean="0"/>
              <a:t>take(x);</a:t>
            </a:r>
          </a:p>
          <a:p>
            <a:pPr>
              <a:buNone/>
            </a:pPr>
            <a:r>
              <a:rPr lang="en-US" sz="2400" dirty="0" smtClean="0"/>
              <a:t>consume(x)</a:t>
            </a:r>
          </a:p>
          <a:p>
            <a:pPr>
              <a:buNone/>
            </a:pPr>
            <a:r>
              <a:rPr lang="en-US" sz="2400" dirty="0" smtClean="0"/>
              <a:t>forever</a:t>
            </a:r>
          </a:p>
          <a:p>
            <a:pPr>
              <a:buNone/>
            </a:pPr>
            <a:r>
              <a:rPr lang="en-US" sz="2400" dirty="0" smtClean="0"/>
              <a:t>end;</a:t>
            </a:r>
            <a:endParaRPr lang="en-US" sz="24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Monitor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A process exits the monitor immediately after executing the </a:t>
            </a:r>
            <a:r>
              <a:rPr lang="en-US" dirty="0" err="1" smtClean="0"/>
              <a:t>csignal</a:t>
            </a:r>
            <a:r>
              <a:rPr lang="en-US" dirty="0" smtClean="0"/>
              <a:t> </a:t>
            </a:r>
          </a:p>
          <a:p>
            <a:r>
              <a:rPr lang="en-US" dirty="0" smtClean="0"/>
              <a:t>If process doing </a:t>
            </a:r>
            <a:r>
              <a:rPr lang="en-US" dirty="0" err="1" smtClean="0"/>
              <a:t>csignal</a:t>
            </a:r>
            <a:r>
              <a:rPr lang="en-US" dirty="0" smtClean="0"/>
              <a:t> is not done then two additional context switch is required</a:t>
            </a:r>
          </a:p>
          <a:p>
            <a:pPr lvl="1"/>
            <a:r>
              <a:rPr lang="en-US" dirty="0" smtClean="0"/>
              <a:t>One to suspend this process</a:t>
            </a:r>
          </a:p>
          <a:p>
            <a:pPr lvl="1"/>
            <a:r>
              <a:rPr lang="en-US" dirty="0" smtClean="0"/>
              <a:t>Resume when the monitor becomes available </a:t>
            </a:r>
          </a:p>
          <a:p>
            <a:r>
              <a:rPr lang="en-US" dirty="0" smtClean="0"/>
              <a:t>Process scheduling should be reliable</a:t>
            </a:r>
          </a:p>
          <a:p>
            <a:pPr lvl="1"/>
            <a:r>
              <a:rPr lang="en-US" dirty="0" smtClean="0"/>
              <a:t>When </a:t>
            </a:r>
            <a:r>
              <a:rPr lang="en-US" dirty="0" err="1" smtClean="0"/>
              <a:t>csignal</a:t>
            </a:r>
            <a:r>
              <a:rPr lang="en-US" dirty="0" smtClean="0"/>
              <a:t> is issued, the process from condition queue must get activated immediately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Why Problem arises with Interleaving &amp; overlapping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eaLnBrk="1" hangingPunct="1"/>
            <a:r>
              <a:rPr lang="en-US" smtClean="0"/>
              <a:t>Finite resources </a:t>
            </a:r>
          </a:p>
          <a:p>
            <a:pPr eaLnBrk="1" hangingPunct="1"/>
            <a:r>
              <a:rPr lang="en-US" smtClean="0"/>
              <a:t>Relative speed of execution of processes can not be predicted</a:t>
            </a:r>
          </a:p>
          <a:p>
            <a:pPr eaLnBrk="1" hangingPunct="1"/>
            <a:r>
              <a:rPr lang="en-US" smtClean="0"/>
              <a:t>Sharing of resources(non shareable ) among processes</a:t>
            </a:r>
          </a:p>
          <a:p>
            <a:pPr lvl="1" eaLnBrk="1" hangingPunct="1"/>
            <a:r>
              <a:rPr lang="en-US" smtClean="0"/>
              <a:t>Sharing of memory is required for Inter process communication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Allow the executing process to continue </a:t>
            </a:r>
          </a:p>
          <a:p>
            <a:r>
              <a:rPr lang="en-US" dirty="0" smtClean="0"/>
              <a:t>Replace </a:t>
            </a:r>
            <a:r>
              <a:rPr lang="en-US" dirty="0" err="1" smtClean="0"/>
              <a:t>csignal</a:t>
            </a:r>
            <a:r>
              <a:rPr lang="en-US" dirty="0" smtClean="0"/>
              <a:t> with </a:t>
            </a:r>
            <a:r>
              <a:rPr lang="en-US" dirty="0" err="1" smtClean="0"/>
              <a:t>cnotify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Cnotify</a:t>
            </a:r>
            <a:r>
              <a:rPr lang="en-US" dirty="0" smtClean="0"/>
              <a:t>(x) : it causes x condition to be notified but allows the signaling process to continue</a:t>
            </a:r>
          </a:p>
          <a:p>
            <a:r>
              <a:rPr lang="en-US" dirty="0" smtClean="0"/>
              <a:t>The signaled condition could get modified </a:t>
            </a: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Procedure append(x:char);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Begin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While  count = N do </a:t>
            </a:r>
            <a:r>
              <a:rPr lang="en-US" dirty="0" err="1" smtClean="0">
                <a:solidFill>
                  <a:srgbClr val="FF0000"/>
                </a:solidFill>
              </a:rPr>
              <a:t>cwait</a:t>
            </a:r>
            <a:r>
              <a:rPr lang="en-US" dirty="0" smtClean="0">
                <a:solidFill>
                  <a:srgbClr val="FF0000"/>
                </a:solidFill>
              </a:rPr>
              <a:t>(full) 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Buffer[in]:=x;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in:= (in+1) mod N;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Count :=count +1;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cnotify</a:t>
            </a:r>
            <a:r>
              <a:rPr lang="en-US" dirty="0" smtClean="0">
                <a:solidFill>
                  <a:srgbClr val="FF0000"/>
                </a:solidFill>
              </a:rPr>
              <a:t> (empty)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End;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Procedure take(x:char);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Begin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While count =</a:t>
            </a:r>
            <a:r>
              <a:rPr lang="en-US" smtClean="0">
                <a:solidFill>
                  <a:srgbClr val="7030A0"/>
                </a:solidFill>
              </a:rPr>
              <a:t>0 do cwait</a:t>
            </a:r>
            <a:r>
              <a:rPr lang="en-US" dirty="0" smtClean="0">
                <a:solidFill>
                  <a:srgbClr val="7030A0"/>
                </a:solidFill>
              </a:rPr>
              <a:t>(empty);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x:=buffer[out];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out:=(out+1) mod N;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Count=count-1;</a:t>
            </a:r>
          </a:p>
          <a:p>
            <a:pPr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cnotify</a:t>
            </a:r>
            <a:r>
              <a:rPr lang="en-US" dirty="0" smtClean="0">
                <a:solidFill>
                  <a:srgbClr val="7030A0"/>
                </a:solidFill>
              </a:rPr>
              <a:t>(full);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End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>
          <a:xfrm>
            <a:off x="982663" y="168275"/>
            <a:ext cx="7704137" cy="576263"/>
          </a:xfrm>
        </p:spPr>
        <p:txBody>
          <a:bodyPr/>
          <a:lstStyle/>
          <a:p>
            <a:r>
              <a:rPr lang="en-US" altLang="en-US" sz="2800" dirty="0" err="1" smtClean="0"/>
              <a:t>Interprocess</a:t>
            </a:r>
            <a:r>
              <a:rPr lang="en-US" altLang="en-US" sz="2800" dirty="0" smtClean="0"/>
              <a:t> Communication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762999" cy="5943600"/>
          </a:xfrm>
        </p:spPr>
        <p:txBody>
          <a:bodyPr/>
          <a:lstStyle/>
          <a:p>
            <a:r>
              <a:rPr lang="en-US" altLang="en-US" sz="2400" dirty="0" smtClean="0"/>
              <a:t>Processes within a system may be </a:t>
            </a:r>
            <a:r>
              <a:rPr lang="en-US" altLang="en-US" sz="2400" b="1" i="1" dirty="0" smtClean="0"/>
              <a:t>independent</a:t>
            </a:r>
            <a:r>
              <a:rPr lang="en-US" altLang="en-US" sz="2400" b="1" dirty="0" smtClean="0"/>
              <a:t> </a:t>
            </a:r>
            <a:r>
              <a:rPr lang="en-US" altLang="en-US" sz="2400" dirty="0" smtClean="0"/>
              <a:t>or </a:t>
            </a:r>
            <a:r>
              <a:rPr lang="en-US" altLang="en-US" sz="2400" b="1" i="1" dirty="0" smtClean="0"/>
              <a:t>cooperating</a:t>
            </a:r>
          </a:p>
          <a:p>
            <a:r>
              <a:rPr lang="en-US" altLang="en-US" sz="2400" dirty="0" smtClean="0"/>
              <a:t>Cooperating process can affect or be affected by other processes, including sharing data</a:t>
            </a:r>
          </a:p>
          <a:p>
            <a:r>
              <a:rPr lang="en-US" altLang="en-US" sz="2400" dirty="0" smtClean="0"/>
              <a:t>Reasons for cooperating processes: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sz="2400" dirty="0" smtClean="0"/>
              <a:t>Information sharing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sz="2400" dirty="0" smtClean="0"/>
              <a:t>Computation speedup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sz="2400" dirty="0" smtClean="0"/>
              <a:t>Modularity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sz="2400" dirty="0" smtClean="0"/>
              <a:t>Convenience	</a:t>
            </a:r>
          </a:p>
          <a:p>
            <a:r>
              <a:rPr lang="en-US" altLang="en-US" sz="2400" dirty="0" smtClean="0"/>
              <a:t>Cooperating processes need </a:t>
            </a:r>
            <a:r>
              <a:rPr lang="en-US" altLang="en-US" sz="2400" b="1" dirty="0" err="1" smtClean="0">
                <a:solidFill>
                  <a:srgbClr val="3366FF"/>
                </a:solidFill>
              </a:rPr>
              <a:t>interprocess</a:t>
            </a:r>
            <a:r>
              <a:rPr lang="en-US" altLang="en-US" sz="2400" b="1" dirty="0" smtClean="0">
                <a:solidFill>
                  <a:srgbClr val="3366FF"/>
                </a:solidFill>
              </a:rPr>
              <a:t> communication </a:t>
            </a:r>
            <a:r>
              <a:rPr lang="en-US" altLang="en-US" sz="2400" dirty="0" smtClean="0"/>
              <a:t>(</a:t>
            </a:r>
            <a:r>
              <a:rPr lang="en-US" altLang="en-US" sz="2400" b="1" dirty="0" smtClean="0">
                <a:solidFill>
                  <a:srgbClr val="3366FF"/>
                </a:solidFill>
              </a:rPr>
              <a:t>IPC</a:t>
            </a:r>
            <a:r>
              <a:rPr lang="en-US" altLang="en-US" sz="2400" dirty="0" smtClean="0"/>
              <a:t>)</a:t>
            </a:r>
          </a:p>
          <a:p>
            <a:r>
              <a:rPr lang="en-US" altLang="en-US" sz="2400" dirty="0" smtClean="0"/>
              <a:t>Two models of IPC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sz="2400" b="1" dirty="0" smtClean="0">
                <a:solidFill>
                  <a:srgbClr val="3366FF"/>
                </a:solidFill>
              </a:rPr>
              <a:t>Shared memory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sz="2400" b="1" dirty="0" smtClean="0">
                <a:solidFill>
                  <a:srgbClr val="3366FF"/>
                </a:solidFill>
              </a:rPr>
              <a:t>Message passing</a:t>
            </a:r>
          </a:p>
          <a:p>
            <a:pPr lvl="1"/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Communications Models </a:t>
            </a:r>
          </a:p>
        </p:txBody>
      </p:sp>
      <p:pic>
        <p:nvPicPr>
          <p:cNvPr id="93187" name="Picture 1" descr="3_12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4013" y="1725613"/>
            <a:ext cx="6100762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88" name="Rectangle 3"/>
          <p:cNvSpPr>
            <a:spLocks noChangeArrowheads="1"/>
          </p:cNvSpPr>
          <p:nvPr/>
        </p:nvSpPr>
        <p:spPr bwMode="auto">
          <a:xfrm>
            <a:off x="969963" y="1143000"/>
            <a:ext cx="63722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(a) Message passing.  (b) shared memory. </a:t>
            </a:r>
            <a:r>
              <a:rPr lang="en-US" altLang="en-US">
                <a:latin typeface="Verdana" pitchFamily="34" charset="0"/>
                <a:ea typeface="MS PGothic" pitchFamily="34" charset="-128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60338"/>
            <a:ext cx="8915400" cy="576262"/>
          </a:xfrm>
        </p:spPr>
        <p:txBody>
          <a:bodyPr/>
          <a:lstStyle/>
          <a:p>
            <a:pPr algn="l" eaLnBrk="1" hangingPunct="1"/>
            <a:r>
              <a:rPr lang="en-US" altLang="en-US" sz="2800" dirty="0" smtClean="0"/>
              <a:t>Inter process </a:t>
            </a:r>
            <a:r>
              <a:rPr lang="en-US" altLang="en-US" sz="2800" dirty="0" smtClean="0"/>
              <a:t>Communication –  Shared Memory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458199" cy="5064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An area of memory </a:t>
            </a:r>
            <a:r>
              <a:rPr lang="en-US" altLang="en-US" sz="2800" dirty="0" smtClean="0"/>
              <a:t> is shared </a:t>
            </a:r>
            <a:r>
              <a:rPr lang="en-US" altLang="en-US" sz="2800" dirty="0" smtClean="0"/>
              <a:t>among the processes that wish to communicate</a:t>
            </a:r>
          </a:p>
          <a:p>
            <a:pPr>
              <a:lnSpc>
                <a:spcPct val="90000"/>
              </a:lnSpc>
            </a:pPr>
            <a:endParaRPr lang="en-US" altLang="en-US" sz="2800" dirty="0" smtClean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The communication is under the control of the users processes not the operating system.</a:t>
            </a:r>
          </a:p>
          <a:p>
            <a:pPr>
              <a:lnSpc>
                <a:spcPct val="90000"/>
              </a:lnSpc>
            </a:pPr>
            <a:endParaRPr lang="en-US" altLang="en-US" sz="2800" dirty="0" smtClean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Major issues is to provide mechanism that will allow the user processes to synchronize their actions when they access shared memory. </a:t>
            </a:r>
          </a:p>
          <a:p>
            <a:pPr>
              <a:lnSpc>
                <a:spcPct val="90000"/>
              </a:lnSpc>
            </a:pPr>
            <a:endParaRPr lang="en-US" altLang="en-US" sz="2800" dirty="0" smtClean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Some synchronization methods already discussed</a:t>
            </a:r>
          </a:p>
          <a:p>
            <a:pPr>
              <a:lnSpc>
                <a:spcPct val="90000"/>
              </a:lnSpc>
            </a:pPr>
            <a:endParaRPr lang="en-US" altLang="en-US" sz="2800" dirty="0" smtClean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dirty="0" smtClean="0"/>
              <a:t>Message Passing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defRPr/>
            </a:pPr>
            <a:r>
              <a:rPr lang="en-NZ" altLang="en-US" sz="2400" dirty="0" smtClean="0"/>
              <a:t>The actual function of message passing is normally provided in the form of a pair of primitives: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2400" dirty="0" smtClean="0"/>
          </a:p>
          <a:p>
            <a:pPr>
              <a:defRPr/>
            </a:pPr>
            <a:r>
              <a:rPr lang="en-US" altLang="en-US" sz="2400" dirty="0" smtClean="0"/>
              <a:t>	</a:t>
            </a:r>
            <a:r>
              <a:rPr lang="en-US" altLang="en-US" sz="2400" dirty="0" smtClean="0">
                <a:solidFill>
                  <a:srgbClr val="FF0000"/>
                </a:solidFill>
              </a:rPr>
              <a:t>send</a:t>
            </a:r>
            <a:r>
              <a:rPr lang="en-US" altLang="en-US" sz="2400" dirty="0" smtClean="0"/>
              <a:t> (destination, message)</a:t>
            </a:r>
          </a:p>
          <a:p>
            <a:pPr>
              <a:defRPr/>
            </a:pPr>
            <a:r>
              <a:rPr lang="en-US" altLang="en-US" sz="2400" dirty="0" smtClean="0"/>
              <a:t>	</a:t>
            </a:r>
            <a:r>
              <a:rPr lang="en-US" altLang="en-US" sz="2400" dirty="0" smtClean="0">
                <a:solidFill>
                  <a:srgbClr val="FF0000"/>
                </a:solidFill>
              </a:rPr>
              <a:t>receive</a:t>
            </a:r>
            <a:r>
              <a:rPr lang="en-US" altLang="en-US" sz="2400" dirty="0" smtClean="0"/>
              <a:t> (source, message)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 smtClean="0"/>
              <a:t>Communication requires synchronization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2400" dirty="0" smtClean="0"/>
              <a:t>Sender must send before receiver can receive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2400" dirty="0" smtClean="0"/>
              <a:t>Sender and receiver </a:t>
            </a:r>
            <a:r>
              <a:rPr lang="en-US" altLang="en-US" sz="2400" dirty="0" smtClean="0">
                <a:solidFill>
                  <a:srgbClr val="FF0000"/>
                </a:solidFill>
              </a:rPr>
              <a:t>may or may not be blocking </a:t>
            </a:r>
            <a:r>
              <a:rPr lang="en-US" altLang="en-US" sz="2400" dirty="0" smtClean="0"/>
              <a:t>(waiting for message)</a:t>
            </a:r>
          </a:p>
          <a:p>
            <a:pPr>
              <a:defRPr/>
            </a:pPr>
            <a:endParaRPr lang="en-US" altLang="en-US" sz="2400" dirty="0" smtClean="0"/>
          </a:p>
          <a:p>
            <a:pPr>
              <a:defRPr/>
            </a:pPr>
            <a:endParaRPr lang="en-US" altLang="en-US" sz="24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algn="l"/>
            <a:r>
              <a:rPr lang="en-US" sz="3200" dirty="0" smtClean="0"/>
              <a:t>IPC synchronization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534400" cy="4830763"/>
          </a:xfrm>
        </p:spPr>
        <p:txBody>
          <a:bodyPr/>
          <a:lstStyle/>
          <a:p>
            <a:r>
              <a:rPr lang="en-US" sz="2800" dirty="0" smtClean="0"/>
              <a:t>When send is executed :</a:t>
            </a:r>
          </a:p>
          <a:p>
            <a:pPr lvl="1"/>
            <a:r>
              <a:rPr lang="en-US" sz="2400" dirty="0" smtClean="0"/>
              <a:t>Sending process can be blocked </a:t>
            </a:r>
            <a:r>
              <a:rPr lang="en-US" sz="2400" dirty="0" smtClean="0"/>
              <a:t>until </a:t>
            </a:r>
            <a:r>
              <a:rPr lang="en-US" sz="2400" dirty="0" smtClean="0"/>
              <a:t>message is received</a:t>
            </a:r>
          </a:p>
          <a:p>
            <a:pPr lvl="1"/>
            <a:r>
              <a:rPr lang="en-US" sz="2400" dirty="0" smtClean="0"/>
              <a:t> it is  </a:t>
            </a:r>
            <a:r>
              <a:rPr lang="en-US" sz="2400" dirty="0" smtClean="0"/>
              <a:t>allowed to proceed</a:t>
            </a:r>
          </a:p>
          <a:p>
            <a:r>
              <a:rPr lang="en-US" dirty="0" smtClean="0"/>
              <a:t>When process issues a receive</a:t>
            </a:r>
          </a:p>
          <a:p>
            <a:pPr lvl="1"/>
            <a:r>
              <a:rPr lang="en-US" dirty="0" smtClean="0"/>
              <a:t>If message has been previously sent, it receives</a:t>
            </a:r>
          </a:p>
          <a:p>
            <a:pPr lvl="1"/>
            <a:r>
              <a:rPr lang="en-US" dirty="0" smtClean="0"/>
              <a:t>If there is no waiting message</a:t>
            </a:r>
          </a:p>
          <a:p>
            <a:pPr lvl="2"/>
            <a:r>
              <a:rPr lang="en-US" dirty="0" smtClean="0"/>
              <a:t>The process is blocked until message is received</a:t>
            </a:r>
          </a:p>
          <a:p>
            <a:pPr lvl="2"/>
            <a:r>
              <a:rPr lang="en-US" dirty="0" smtClean="0"/>
              <a:t>Process continues to execute abandoning the  receive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>
          <a:xfrm>
            <a:off x="666750" y="92075"/>
            <a:ext cx="7772400" cy="844550"/>
          </a:xfrm>
        </p:spPr>
        <p:txBody>
          <a:bodyPr/>
          <a:lstStyle/>
          <a:p>
            <a:r>
              <a:rPr lang="en-US" altLang="en-US" sz="3200" dirty="0" smtClean="0"/>
              <a:t>Blocking send, Blocking receive</a:t>
            </a:r>
            <a:endParaRPr lang="en-NZ" altLang="en-US" sz="3200" dirty="0" smtClean="0"/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Both sender and receiver are blocked until message is delivered</a:t>
            </a:r>
          </a:p>
          <a:p>
            <a:r>
              <a:rPr lang="en-US" altLang="en-US" dirty="0" smtClean="0"/>
              <a:t>Known as a </a:t>
            </a:r>
            <a:r>
              <a:rPr lang="en-US" altLang="en-US" i="1" dirty="0" smtClean="0">
                <a:solidFill>
                  <a:srgbClr val="FF0000"/>
                </a:solidFill>
              </a:rPr>
              <a:t>rendezvous</a:t>
            </a:r>
          </a:p>
          <a:p>
            <a:r>
              <a:rPr lang="en-NZ" altLang="en-US" dirty="0" smtClean="0"/>
              <a:t>Allows for tight synchronization between processes.</a:t>
            </a:r>
            <a:endParaRPr lang="en-US" altLang="en-US" dirty="0" smtClean="0"/>
          </a:p>
          <a:p>
            <a:endParaRPr lang="en-NZ" alt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>
          <a:xfrm>
            <a:off x="666750" y="92075"/>
            <a:ext cx="7772400" cy="844550"/>
          </a:xfrm>
        </p:spPr>
        <p:txBody>
          <a:bodyPr/>
          <a:lstStyle/>
          <a:p>
            <a:r>
              <a:rPr lang="en-US" altLang="en-US" sz="3200" dirty="0" smtClean="0"/>
              <a:t>Non-blocking Send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en-US" sz="2800" dirty="0" smtClean="0"/>
              <a:t>More natural for many concurrent programming tasks.</a:t>
            </a:r>
          </a:p>
          <a:p>
            <a:r>
              <a:rPr lang="en-US" altLang="en-US" sz="2800" dirty="0" smtClean="0"/>
              <a:t>Non blocking </a:t>
            </a:r>
            <a:r>
              <a:rPr lang="en-US" altLang="en-US" sz="2800" dirty="0" smtClean="0"/>
              <a:t>send, blocking receive</a:t>
            </a:r>
          </a:p>
          <a:p>
            <a:pPr lvl="1">
              <a:buFont typeface="Arial" pitchFamily="34" charset="0"/>
              <a:buChar char="—"/>
            </a:pPr>
            <a:r>
              <a:rPr lang="en-US" altLang="en-US" dirty="0" smtClean="0"/>
              <a:t>Sender continues on</a:t>
            </a:r>
          </a:p>
          <a:p>
            <a:pPr lvl="1">
              <a:buFont typeface="Arial" pitchFamily="34" charset="0"/>
              <a:buChar char="—"/>
            </a:pPr>
            <a:r>
              <a:rPr lang="en-US" altLang="en-US" dirty="0" smtClean="0"/>
              <a:t>Receiver is blocked until the requested message arrives</a:t>
            </a:r>
          </a:p>
          <a:p>
            <a:r>
              <a:rPr lang="en-US" altLang="en-US" sz="2800" dirty="0" smtClean="0"/>
              <a:t>Non blocking </a:t>
            </a:r>
            <a:r>
              <a:rPr lang="en-US" altLang="en-US" sz="2800" dirty="0" smtClean="0"/>
              <a:t>send, </a:t>
            </a:r>
            <a:r>
              <a:rPr lang="en-US" altLang="en-US" sz="2800" dirty="0" smtClean="0"/>
              <a:t>non blocking </a:t>
            </a:r>
            <a:r>
              <a:rPr lang="en-US" altLang="en-US" sz="2800" dirty="0" smtClean="0"/>
              <a:t>receive</a:t>
            </a:r>
          </a:p>
          <a:p>
            <a:pPr lvl="1">
              <a:buFont typeface="Arial" pitchFamily="34" charset="0"/>
              <a:buChar char="—"/>
            </a:pPr>
            <a:r>
              <a:rPr lang="en-US" altLang="en-US" dirty="0" smtClean="0"/>
              <a:t>Neither party is required to wait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Addressing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Sending process need to be able to specify which process should receive the message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dirty="0" smtClean="0">
                <a:solidFill>
                  <a:srgbClr val="FF0000"/>
                </a:solidFill>
              </a:rPr>
              <a:t>Direct addressing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dirty="0" smtClean="0">
                <a:solidFill>
                  <a:srgbClr val="FF0000"/>
                </a:solidFill>
              </a:rPr>
              <a:t>Indirect Addressing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Procedure echo;</a:t>
            </a:r>
          </a:p>
          <a:p>
            <a:pPr eaLnBrk="1" hangingPunct="1">
              <a:buFontTx/>
              <a:buNone/>
            </a:pPr>
            <a:r>
              <a:rPr lang="en-US" smtClean="0"/>
              <a:t>Var out,in:Character;</a:t>
            </a:r>
          </a:p>
          <a:p>
            <a:pPr eaLnBrk="1" hangingPunct="1">
              <a:buFontTx/>
              <a:buNone/>
            </a:pPr>
            <a:r>
              <a:rPr lang="en-US" smtClean="0"/>
              <a:t>Begin</a:t>
            </a:r>
          </a:p>
          <a:p>
            <a:pPr eaLnBrk="1" hangingPunct="1">
              <a:buFontTx/>
              <a:buNone/>
            </a:pPr>
            <a:r>
              <a:rPr lang="en-US" smtClean="0"/>
              <a:t>	input (in, keyboard);</a:t>
            </a:r>
          </a:p>
          <a:p>
            <a:pPr eaLnBrk="1" hangingPunct="1">
              <a:buFontTx/>
              <a:buNone/>
            </a:pPr>
            <a:r>
              <a:rPr lang="en-US" smtClean="0"/>
              <a:t>	out:=in;</a:t>
            </a:r>
          </a:p>
          <a:p>
            <a:pPr eaLnBrk="1" hangingPunct="1">
              <a:buFontTx/>
              <a:buNone/>
            </a:pPr>
            <a:r>
              <a:rPr lang="en-US" smtClean="0"/>
              <a:t>	output(out,Display)</a:t>
            </a:r>
          </a:p>
          <a:p>
            <a:pPr eaLnBrk="1" hangingPunct="1">
              <a:buFontTx/>
              <a:buNone/>
            </a:pPr>
            <a:r>
              <a:rPr lang="en-US" smtClean="0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NZ" altLang="en-US" sz="3200" dirty="0" smtClean="0"/>
              <a:t>Direct Addressing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4983163"/>
          </a:xfrm>
        </p:spPr>
        <p:txBody>
          <a:bodyPr/>
          <a:lstStyle/>
          <a:p>
            <a:r>
              <a:rPr lang="en-US" altLang="en-US" sz="2800" dirty="0" smtClean="0"/>
              <a:t>Send primitive includes a specific identifier of the destination process</a:t>
            </a:r>
          </a:p>
          <a:p>
            <a:r>
              <a:rPr lang="en-US" altLang="en-US" sz="2800" dirty="0" smtClean="0"/>
              <a:t>Receive primitive could handle in two ways </a:t>
            </a:r>
          </a:p>
          <a:p>
            <a:pPr lvl="1"/>
            <a:r>
              <a:rPr lang="en-US" altLang="en-US" sz="2400" dirty="0" smtClean="0"/>
              <a:t>know ahead of time which process a message is expected and explicitly designate the sending process</a:t>
            </a:r>
          </a:p>
          <a:p>
            <a:pPr lvl="1"/>
            <a:r>
              <a:rPr lang="en-US" altLang="en-US" sz="2400" dirty="0" smtClean="0"/>
              <a:t>Receive primitive could use source parameter to return a value when the receive operation has been performed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algn="l"/>
            <a:r>
              <a:rPr lang="en-US" altLang="en-US" sz="3200" dirty="0" smtClean="0"/>
              <a:t>Indirect addressing</a:t>
            </a:r>
          </a:p>
        </p:txBody>
      </p:sp>
      <p:sp>
        <p:nvSpPr>
          <p:cNvPr id="10649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altLang="en-US" sz="2800" dirty="0" smtClean="0"/>
              <a:t>Messages are sent to a shared data structure consisting of queues</a:t>
            </a:r>
          </a:p>
          <a:p>
            <a:r>
              <a:rPr lang="en-US" altLang="en-US" sz="2800" dirty="0" smtClean="0"/>
              <a:t>Queues are called </a:t>
            </a:r>
            <a:r>
              <a:rPr lang="en-US" altLang="en-US" sz="2800" i="1" dirty="0" smtClean="0">
                <a:solidFill>
                  <a:srgbClr val="FF0000"/>
                </a:solidFill>
              </a:rPr>
              <a:t>mailboxes</a:t>
            </a:r>
          </a:p>
          <a:p>
            <a:r>
              <a:rPr lang="en-US" altLang="en-US" sz="2800" dirty="0" smtClean="0"/>
              <a:t>One process sends a message to the mailbox and the other process picks up the message from the mailbox</a:t>
            </a:r>
          </a:p>
          <a:p>
            <a:r>
              <a:rPr lang="en-US" altLang="en-US" sz="2800" dirty="0" smtClean="0"/>
              <a:t>Indirect addressing decouple the sender &amp; receiver. It gives rise to </a:t>
            </a:r>
          </a:p>
          <a:p>
            <a:pPr lvl="1"/>
            <a:r>
              <a:rPr lang="en-US" altLang="en-US" sz="2400" dirty="0" smtClean="0"/>
              <a:t>One to One , One to Many , Many to One  and Many to Many relation ship  </a:t>
            </a:r>
          </a:p>
          <a:p>
            <a:endParaRPr lang="en-US" altLang="en-US" sz="28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Indirect Process Communication</a:t>
            </a:r>
          </a:p>
        </p:txBody>
      </p:sp>
      <p:pic>
        <p:nvPicPr>
          <p:cNvPr id="108547" name="Content Placeholder 3" descr="Fig05_18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11263" y="1447800"/>
            <a:ext cx="6721475" cy="5257800"/>
          </a:xfrm>
        </p:spPr>
      </p:pic>
      <p:pic>
        <p:nvPicPr>
          <p:cNvPr id="10854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1371600"/>
            <a:ext cx="3440113" cy="233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1371600"/>
            <a:ext cx="3419475" cy="233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5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3886200"/>
            <a:ext cx="3379788" cy="258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5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95800" y="3810000"/>
            <a:ext cx="3609975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dirty="0" smtClean="0"/>
              <a:t>One to one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One to one relationship allows private communication link to be setup between sender and receiver </a:t>
            </a:r>
          </a:p>
          <a:p>
            <a:r>
              <a:rPr lang="en-US" dirty="0" smtClean="0"/>
              <a:t>Many to one is useful for client server interaction.  </a:t>
            </a:r>
          </a:p>
          <a:p>
            <a:pPr lvl="1"/>
            <a:r>
              <a:rPr lang="en-US" dirty="0" smtClean="0"/>
              <a:t>One process provides service to number of other process</a:t>
            </a:r>
          </a:p>
          <a:p>
            <a:pPr lvl="1"/>
            <a:r>
              <a:rPr lang="en-US" dirty="0" smtClean="0"/>
              <a:t>In this case mailbox is known as port </a:t>
            </a:r>
          </a:p>
          <a:p>
            <a:r>
              <a:rPr lang="en-US" dirty="0" smtClean="0"/>
              <a:t>One to many : used for broadcast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Process –Mailbox association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sz="2800" dirty="0" smtClean="0"/>
              <a:t>Association of process to mailbox can be static or dynamic</a:t>
            </a:r>
          </a:p>
          <a:p>
            <a:r>
              <a:rPr lang="en-US" sz="2800" dirty="0" smtClean="0"/>
              <a:t>Port is created and assigned to process permanently ( static association ) </a:t>
            </a:r>
          </a:p>
          <a:p>
            <a:r>
              <a:rPr lang="en-US" sz="2800" dirty="0" smtClean="0"/>
              <a:t>For one to one relationship, it is assigned permanently </a:t>
            </a:r>
          </a:p>
          <a:p>
            <a:r>
              <a:rPr lang="en-US" sz="2800" dirty="0" smtClean="0"/>
              <a:t>When many senders are sending to mailbox, the association is dynamic </a:t>
            </a:r>
          </a:p>
          <a:p>
            <a:r>
              <a:rPr lang="en-US" sz="2800" dirty="0" smtClean="0"/>
              <a:t>Connect, disconnect primitive are used for dynamic association</a:t>
            </a:r>
            <a:endParaRPr lang="en-US" sz="2800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l"/>
            <a:r>
              <a:rPr lang="en-US" sz="3200" dirty="0" smtClean="0"/>
              <a:t>Ownership of mailbox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A port is typically owned and created by receiving process </a:t>
            </a:r>
          </a:p>
          <a:p>
            <a:r>
              <a:rPr lang="en-US" dirty="0" smtClean="0"/>
              <a:t>When the process is destroyed, the port is also destroyed</a:t>
            </a:r>
          </a:p>
          <a:p>
            <a:r>
              <a:rPr lang="en-US" dirty="0" smtClean="0"/>
              <a:t>For general mailbox, OS may offer a create mailbox service.</a:t>
            </a:r>
          </a:p>
          <a:p>
            <a:r>
              <a:rPr lang="en-US" dirty="0" smtClean="0"/>
              <a:t>Such mailboxes are owned by creating process or   OS</a:t>
            </a:r>
            <a:endParaRPr 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>
          <a:xfrm>
            <a:off x="819150" y="130175"/>
            <a:ext cx="7772400" cy="844550"/>
          </a:xfrm>
        </p:spPr>
        <p:txBody>
          <a:bodyPr/>
          <a:lstStyle/>
          <a:p>
            <a:r>
              <a:rPr lang="en-US" altLang="en-US" smtClean="0"/>
              <a:t>General Message Format</a:t>
            </a:r>
          </a:p>
        </p:txBody>
      </p:sp>
      <p:pic>
        <p:nvPicPr>
          <p:cNvPr id="110595" name="Content Placeholder 3" descr="Fig05_19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81200" y="1219200"/>
            <a:ext cx="4545013" cy="5486400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algn="l"/>
            <a:r>
              <a:rPr lang="en-US" sz="3200" dirty="0" smtClean="0"/>
              <a:t>Mutual exclusion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r>
              <a:rPr lang="en-US" sz="2400" dirty="0" smtClean="0"/>
              <a:t>We use blocking receive and non blocking send </a:t>
            </a:r>
          </a:p>
          <a:p>
            <a:r>
              <a:rPr lang="en-US" sz="2400" dirty="0" smtClean="0"/>
              <a:t>Assume a mailbox   named share1 </a:t>
            </a:r>
          </a:p>
          <a:p>
            <a:r>
              <a:rPr lang="en-US" sz="2400" dirty="0" smtClean="0"/>
              <a:t>All process can use mailbox for send &amp; receive operation</a:t>
            </a:r>
          </a:p>
          <a:p>
            <a:r>
              <a:rPr lang="en-US" sz="2400" dirty="0" smtClean="0"/>
              <a:t>The mailbox is initialized to contain a single message with null content</a:t>
            </a:r>
          </a:p>
          <a:p>
            <a:r>
              <a:rPr lang="en-US" sz="2400" dirty="0" smtClean="0"/>
              <a:t>A process wishing to enter critical section attempts to receive  a message. If the mailbox is empty then the process is blocked .</a:t>
            </a:r>
          </a:p>
          <a:p>
            <a:r>
              <a:rPr lang="en-US" sz="2400" dirty="0" smtClean="0"/>
              <a:t>Once process has acquired message it enters the critical section, and on completion , places the message back in the mailbox</a:t>
            </a:r>
          </a:p>
          <a:p>
            <a:r>
              <a:rPr lang="en-US" sz="2400" dirty="0" smtClean="0"/>
              <a:t>The message functions as a token that is passed from process to process. The process having the token enters the CS </a:t>
            </a:r>
            <a:endParaRPr lang="en-US" sz="240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receive (share1, </a:t>
            </a:r>
            <a:r>
              <a:rPr lang="en-US" dirty="0" err="1" smtClean="0"/>
              <a:t>msg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&lt;CS&gt;</a:t>
            </a:r>
          </a:p>
          <a:p>
            <a:pPr>
              <a:buNone/>
            </a:pPr>
            <a:r>
              <a:rPr lang="en-US" dirty="0" smtClean="0"/>
              <a:t>Send(share1,msg)</a:t>
            </a:r>
          </a:p>
          <a:p>
            <a:pPr>
              <a:buNone/>
            </a:pPr>
            <a:r>
              <a:rPr lang="en-US" dirty="0" smtClean="0"/>
              <a:t>&lt;remainder section&gt;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Producer-Consumer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534400" cy="5410200"/>
          </a:xfrm>
        </p:spPr>
        <p:txBody>
          <a:bodyPr/>
          <a:lstStyle/>
          <a:p>
            <a:r>
              <a:rPr lang="en-US" dirty="0" smtClean="0"/>
              <a:t>We use two mailboxes</a:t>
            </a:r>
          </a:p>
          <a:p>
            <a:pPr lvl="1"/>
            <a:r>
              <a:rPr lang="en-US" dirty="0" smtClean="0"/>
              <a:t>Consume_1 . </a:t>
            </a:r>
          </a:p>
          <a:p>
            <a:pPr lvl="2"/>
            <a:r>
              <a:rPr lang="en-US" dirty="0" smtClean="0"/>
              <a:t>It will contains items produced by the producer </a:t>
            </a:r>
          </a:p>
          <a:p>
            <a:pPr lvl="2"/>
            <a:r>
              <a:rPr lang="en-US" dirty="0" smtClean="0"/>
              <a:t>As long there is one message, the consumer will be able to consume</a:t>
            </a:r>
          </a:p>
          <a:p>
            <a:pPr lvl="2"/>
            <a:r>
              <a:rPr lang="en-US" dirty="0" smtClean="0"/>
              <a:t>Consume mailbox is serving as buffer . The data in buffer are organized as queue of messages </a:t>
            </a:r>
          </a:p>
          <a:p>
            <a:pPr lvl="1"/>
            <a:r>
              <a:rPr lang="en-US" dirty="0" smtClean="0"/>
              <a:t>Produce_1 </a:t>
            </a:r>
          </a:p>
          <a:p>
            <a:pPr lvl="2"/>
            <a:r>
              <a:rPr lang="en-US" dirty="0" smtClean="0"/>
              <a:t>Initially mailbox produce_1 has number of null messages equal to size of buffer</a:t>
            </a:r>
          </a:p>
          <a:p>
            <a:pPr lvl="2"/>
            <a:r>
              <a:rPr lang="en-US" dirty="0" smtClean="0"/>
              <a:t>The number of messages will shrink with each production and increase with each consumption 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81000"/>
            <a:ext cx="4038600" cy="3886200"/>
          </a:xfrm>
        </p:spPr>
        <p:txBody>
          <a:bodyPr/>
          <a:lstStyle/>
          <a:p>
            <a:pPr marL="533400" indent="-533400" eaLnBrk="1" hangingPunct="1"/>
            <a:r>
              <a:rPr lang="en-US" smtClean="0"/>
              <a:t>Process p1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input (in, keyboard);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------------------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------------------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------------------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out:=in;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output(out,Display)</a:t>
            </a:r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381000"/>
            <a:ext cx="4038600" cy="3657600"/>
          </a:xfrm>
        </p:spPr>
        <p:txBody>
          <a:bodyPr/>
          <a:lstStyle/>
          <a:p>
            <a:pPr marL="533400" indent="-533400" eaLnBrk="1" hangingPunct="1"/>
            <a:r>
              <a:rPr lang="en-US" smtClean="0"/>
              <a:t>Process P2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--------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input (in, keyboard);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out:=in;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output(out,Display)</a:t>
            </a:r>
          </a:p>
        </p:txBody>
      </p:sp>
      <p:sp>
        <p:nvSpPr>
          <p:cNvPr id="10244" name="Text Box 7"/>
          <p:cNvSpPr txBox="1">
            <a:spLocks noChangeArrowheads="1"/>
          </p:cNvSpPr>
          <p:nvPr/>
        </p:nvSpPr>
        <p:spPr bwMode="auto">
          <a:xfrm>
            <a:off x="533400" y="4267200"/>
            <a:ext cx="838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81000" y="228600"/>
            <a:ext cx="4038600" cy="6477000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const  capacity =  ….</a:t>
            </a:r>
          </a:p>
          <a:p>
            <a:pPr>
              <a:buNone/>
            </a:pPr>
            <a:r>
              <a:rPr lang="en-US" sz="1600" dirty="0" smtClean="0"/>
              <a:t>Null =…..</a:t>
            </a:r>
          </a:p>
          <a:p>
            <a:pPr>
              <a:buNone/>
            </a:pPr>
            <a:r>
              <a:rPr lang="en-US" sz="1600" dirty="0" err="1" smtClean="0"/>
              <a:t>Var</a:t>
            </a:r>
            <a:r>
              <a:rPr lang="en-US" sz="1600" dirty="0" smtClean="0"/>
              <a:t> I; integer;</a:t>
            </a:r>
          </a:p>
          <a:p>
            <a:pPr>
              <a:buNone/>
            </a:pPr>
            <a:r>
              <a:rPr lang="en-US" sz="1600" dirty="0" smtClean="0"/>
              <a:t>&lt;parent process&gt;</a:t>
            </a:r>
          </a:p>
          <a:p>
            <a:pPr>
              <a:buNone/>
            </a:pPr>
            <a:r>
              <a:rPr lang="en-US" sz="1600" dirty="0" smtClean="0"/>
              <a:t>Begin</a:t>
            </a:r>
          </a:p>
          <a:p>
            <a:pPr>
              <a:buNone/>
            </a:pPr>
            <a:r>
              <a:rPr lang="en-US" sz="1600" dirty="0" err="1" smtClean="0"/>
              <a:t>Create_mailbox</a:t>
            </a:r>
            <a:r>
              <a:rPr lang="en-US" sz="1600" dirty="0" smtClean="0"/>
              <a:t> (produce_1);</a:t>
            </a:r>
          </a:p>
          <a:p>
            <a:pPr>
              <a:buNone/>
            </a:pPr>
            <a:r>
              <a:rPr lang="en-US" sz="1600" dirty="0" err="1" smtClean="0"/>
              <a:t>Create_mailbox</a:t>
            </a:r>
            <a:r>
              <a:rPr lang="en-US" sz="1600" dirty="0" smtClean="0"/>
              <a:t> (consume_1);</a:t>
            </a:r>
          </a:p>
          <a:p>
            <a:pPr>
              <a:buNone/>
            </a:pPr>
            <a:r>
              <a:rPr lang="en-US" sz="1600" dirty="0" smtClean="0"/>
              <a:t>For </a:t>
            </a:r>
            <a:r>
              <a:rPr lang="en-US" sz="1600" dirty="0" err="1" smtClean="0"/>
              <a:t>i</a:t>
            </a:r>
            <a:r>
              <a:rPr lang="en-US" sz="1600" dirty="0" smtClean="0"/>
              <a:t>=1 to </a:t>
            </a:r>
            <a:r>
              <a:rPr lang="en-US" sz="1600" dirty="0" err="1" smtClean="0"/>
              <a:t>capicity</a:t>
            </a:r>
            <a:r>
              <a:rPr lang="en-US" sz="1600" dirty="0" smtClean="0"/>
              <a:t> send (produce_1, null);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Procedure producer;</a:t>
            </a:r>
          </a:p>
          <a:p>
            <a:pPr>
              <a:buNone/>
            </a:pP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pmsg</a:t>
            </a:r>
            <a:r>
              <a:rPr lang="en-US" sz="2000" dirty="0" smtClean="0"/>
              <a:t> :message;</a:t>
            </a:r>
          </a:p>
          <a:p>
            <a:pPr>
              <a:buNone/>
            </a:pPr>
            <a:r>
              <a:rPr lang="en-US" sz="2000" dirty="0" smtClean="0"/>
              <a:t>Begin </a:t>
            </a:r>
          </a:p>
          <a:p>
            <a:pPr>
              <a:buNone/>
            </a:pPr>
            <a:r>
              <a:rPr lang="en-US" sz="2000" dirty="0" smtClean="0"/>
              <a:t>While true do </a:t>
            </a:r>
          </a:p>
          <a:p>
            <a:pPr>
              <a:buNone/>
            </a:pPr>
            <a:r>
              <a:rPr lang="en-US" sz="2000" dirty="0" smtClean="0"/>
              <a:t>	begin </a:t>
            </a:r>
          </a:p>
          <a:p>
            <a:pPr>
              <a:buNone/>
            </a:pPr>
            <a:r>
              <a:rPr lang="en-US" sz="2000" dirty="0" smtClean="0"/>
              <a:t>	receive(produce_1,pmsg);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pmsg</a:t>
            </a:r>
            <a:r>
              <a:rPr lang="en-US" sz="2000" dirty="0" smtClean="0"/>
              <a:t>=produce ;</a:t>
            </a:r>
          </a:p>
          <a:p>
            <a:pPr>
              <a:buNone/>
            </a:pPr>
            <a:r>
              <a:rPr lang="en-US" sz="2000" dirty="0" smtClean="0"/>
              <a:t>	send(consume_1,pmsg);</a:t>
            </a:r>
          </a:p>
          <a:p>
            <a:pPr>
              <a:buNone/>
            </a:pPr>
            <a:r>
              <a:rPr lang="en-US" sz="2000" dirty="0" smtClean="0"/>
              <a:t>	end</a:t>
            </a:r>
          </a:p>
          <a:p>
            <a:pPr>
              <a:buNone/>
            </a:pPr>
            <a:r>
              <a:rPr lang="en-US" sz="2000" dirty="0" smtClean="0"/>
              <a:t>End</a:t>
            </a: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52400"/>
            <a:ext cx="4038600" cy="6553200"/>
          </a:xfrm>
        </p:spPr>
        <p:txBody>
          <a:bodyPr/>
          <a:lstStyle/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Procedure consumer;</a:t>
            </a:r>
          </a:p>
          <a:p>
            <a:pPr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cmsg</a:t>
            </a:r>
            <a:r>
              <a:rPr lang="en-US" sz="1800" dirty="0" smtClean="0"/>
              <a:t> :message;</a:t>
            </a:r>
          </a:p>
          <a:p>
            <a:pPr>
              <a:buNone/>
            </a:pPr>
            <a:r>
              <a:rPr lang="en-US" sz="1800" dirty="0" smtClean="0"/>
              <a:t>Begin </a:t>
            </a:r>
          </a:p>
          <a:p>
            <a:pPr>
              <a:buNone/>
            </a:pPr>
            <a:r>
              <a:rPr lang="en-US" sz="1800" dirty="0" smtClean="0"/>
              <a:t>While true do </a:t>
            </a:r>
          </a:p>
          <a:p>
            <a:pPr>
              <a:buNone/>
            </a:pPr>
            <a:r>
              <a:rPr lang="en-US" sz="1800" dirty="0" smtClean="0"/>
              <a:t>	begin </a:t>
            </a:r>
          </a:p>
          <a:p>
            <a:pPr>
              <a:buNone/>
            </a:pPr>
            <a:r>
              <a:rPr lang="en-US" sz="1800" dirty="0" smtClean="0"/>
              <a:t>	receive(consume_1,cmsg);</a:t>
            </a:r>
          </a:p>
          <a:p>
            <a:pPr>
              <a:buNone/>
            </a:pPr>
            <a:r>
              <a:rPr lang="en-US" sz="1800" dirty="0" smtClean="0"/>
              <a:t>      consume(</a:t>
            </a:r>
            <a:r>
              <a:rPr lang="en-US" sz="1800" dirty="0" err="1" smtClean="0"/>
              <a:t>cmsg</a:t>
            </a:r>
            <a:r>
              <a:rPr lang="en-US" sz="1800" dirty="0" smtClean="0"/>
              <a:t>);</a:t>
            </a:r>
          </a:p>
          <a:p>
            <a:pPr>
              <a:buNone/>
            </a:pPr>
            <a:r>
              <a:rPr lang="en-US" sz="1800" dirty="0" smtClean="0"/>
              <a:t>	send(produce_1,null);</a:t>
            </a:r>
          </a:p>
          <a:p>
            <a:pPr>
              <a:buNone/>
            </a:pPr>
            <a:r>
              <a:rPr lang="en-US" sz="1800" dirty="0" smtClean="0"/>
              <a:t>	end</a:t>
            </a:r>
          </a:p>
          <a:p>
            <a:pPr>
              <a:buNone/>
            </a:pPr>
            <a:r>
              <a:rPr lang="en-US" sz="1800" dirty="0" smtClean="0"/>
              <a:t>end</a:t>
            </a: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</TotalTime>
  <Words>3533</Words>
  <Application>Microsoft Office PowerPoint</Application>
  <PresentationFormat>On-screen Show (4:3)</PresentationFormat>
  <Paragraphs>826</Paragraphs>
  <Slides>90</Slides>
  <Notes>60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1" baseType="lpstr">
      <vt:lpstr>Default Design</vt:lpstr>
      <vt:lpstr>Process coordination</vt:lpstr>
      <vt:lpstr>How do we maximize CPU utilization / improve efficiency?</vt:lpstr>
      <vt:lpstr>Concurrent operation</vt:lpstr>
      <vt:lpstr>Interleaving </vt:lpstr>
      <vt:lpstr>Overlapping</vt:lpstr>
      <vt:lpstr>Concurrent operation</vt:lpstr>
      <vt:lpstr>Why Problem arises with Interleaving &amp; overlapping </vt:lpstr>
      <vt:lpstr>Example</vt:lpstr>
      <vt:lpstr>Slide 9</vt:lpstr>
      <vt:lpstr>Operating system concern</vt:lpstr>
      <vt:lpstr>We need to understand:  How processes interact?</vt:lpstr>
      <vt:lpstr>Slide 12</vt:lpstr>
      <vt:lpstr>Concurrency control problem</vt:lpstr>
      <vt:lpstr>Slide 14</vt:lpstr>
      <vt:lpstr>How Processes cooperation is achieved  ? </vt:lpstr>
      <vt:lpstr>Solution to critical section problem</vt:lpstr>
      <vt:lpstr>Approach to handle Mutual Exclusion</vt:lpstr>
      <vt:lpstr>Software Approach ( Solution 1) Var turn :0..1;</vt:lpstr>
      <vt:lpstr>Slide 19</vt:lpstr>
      <vt:lpstr> This problem arises due to fact that it stores name of the process that may enter critical section  rather than the process state  </vt:lpstr>
      <vt:lpstr>   Second Approach Var flag:Array[0..1] of Boolean; initially flag is initialized to false</vt:lpstr>
      <vt:lpstr>Slide 22</vt:lpstr>
      <vt:lpstr>Second approach</vt:lpstr>
      <vt:lpstr>Third approach</vt:lpstr>
      <vt:lpstr>Slide 25</vt:lpstr>
      <vt:lpstr>Fourth approach</vt:lpstr>
      <vt:lpstr>Fifth Approach</vt:lpstr>
      <vt:lpstr>Mutual Exclusion (Hardware Approach)</vt:lpstr>
      <vt:lpstr>How do we prevent Interleaving ?</vt:lpstr>
      <vt:lpstr>Problem with Hardware Approach</vt:lpstr>
      <vt:lpstr>Special machine instruction</vt:lpstr>
      <vt:lpstr>Test &amp; Set Instruction</vt:lpstr>
      <vt:lpstr>Mutual exclusion using testset</vt:lpstr>
      <vt:lpstr>Properties of machine instruction approach.</vt:lpstr>
      <vt:lpstr>Semaphore (OS Approach)</vt:lpstr>
      <vt:lpstr>Mutual exclusion</vt:lpstr>
      <vt:lpstr> Var s,r: semaphore; s is initialized to 1&amp; r is initialized  to zero </vt:lpstr>
      <vt:lpstr>Two Types of Semaphores</vt:lpstr>
      <vt:lpstr>Wait operation</vt:lpstr>
      <vt:lpstr>Signal operation</vt:lpstr>
      <vt:lpstr>Binary semaphore</vt:lpstr>
      <vt:lpstr>Binary semaphore</vt:lpstr>
      <vt:lpstr>Mutual exclusion Example</vt:lpstr>
      <vt:lpstr>Dead lock</vt:lpstr>
      <vt:lpstr>Producer consumer problem</vt:lpstr>
      <vt:lpstr>Slide 46</vt:lpstr>
      <vt:lpstr>Slide 47</vt:lpstr>
      <vt:lpstr>Slide 48</vt:lpstr>
      <vt:lpstr>Bounded buffer   Var f,e,s :semaphore (:=0);   (In the begning s=1,f=0,e=n)</vt:lpstr>
      <vt:lpstr>Bounded-buffer </vt:lpstr>
      <vt:lpstr>Bounded-buffer </vt:lpstr>
      <vt:lpstr>Bounded-buffer </vt:lpstr>
      <vt:lpstr>Bounded Buffer</vt:lpstr>
      <vt:lpstr>Bounded Buffer</vt:lpstr>
      <vt:lpstr>Bounded Buffer</vt:lpstr>
      <vt:lpstr>Bounded Buffer</vt:lpstr>
      <vt:lpstr>Race Condition</vt:lpstr>
      <vt:lpstr>Dining-Philosophers Problem</vt:lpstr>
      <vt:lpstr>Slide 59</vt:lpstr>
      <vt:lpstr>Slide 60</vt:lpstr>
      <vt:lpstr>Slide 61</vt:lpstr>
      <vt:lpstr>Monitors</vt:lpstr>
      <vt:lpstr>Monitor</vt:lpstr>
      <vt:lpstr>Monitor</vt:lpstr>
      <vt:lpstr>Slide 65</vt:lpstr>
      <vt:lpstr>Monitor with signal</vt:lpstr>
      <vt:lpstr>Producer/consumer </vt:lpstr>
      <vt:lpstr>Slide 68</vt:lpstr>
      <vt:lpstr>Monitor</vt:lpstr>
      <vt:lpstr>Slide 70</vt:lpstr>
      <vt:lpstr>Slide 71</vt:lpstr>
      <vt:lpstr>Interprocess Communication</vt:lpstr>
      <vt:lpstr>Communications Models </vt:lpstr>
      <vt:lpstr>Inter process Communication –  Shared Memory</vt:lpstr>
      <vt:lpstr>Message Passing</vt:lpstr>
      <vt:lpstr>IPC synchronization </vt:lpstr>
      <vt:lpstr>Blocking send, Blocking receive</vt:lpstr>
      <vt:lpstr>Non-blocking Send</vt:lpstr>
      <vt:lpstr>Addressing</vt:lpstr>
      <vt:lpstr>Direct Addressing</vt:lpstr>
      <vt:lpstr>Indirect addressing</vt:lpstr>
      <vt:lpstr>Indirect Process Communication</vt:lpstr>
      <vt:lpstr>One to one relationship</vt:lpstr>
      <vt:lpstr>Process –Mailbox association </vt:lpstr>
      <vt:lpstr>Ownership of mailbox</vt:lpstr>
      <vt:lpstr>General Message Format</vt:lpstr>
      <vt:lpstr>Mutual exclusion</vt:lpstr>
      <vt:lpstr>Slide 88</vt:lpstr>
      <vt:lpstr>Producer-Consumer</vt:lpstr>
      <vt:lpstr>Slide 90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Prof JPM</dc:creator>
  <cp:lastModifiedBy>JPM</cp:lastModifiedBy>
  <cp:revision>95</cp:revision>
  <cp:lastPrinted>1601-01-01T00:00:00Z</cp:lastPrinted>
  <dcterms:created xsi:type="dcterms:W3CDTF">1601-01-01T00:00:00Z</dcterms:created>
  <dcterms:modified xsi:type="dcterms:W3CDTF">2017-03-20T04:23:22Z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