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3" r:id="rId1"/>
  </p:sldMasterIdLst>
  <p:notesMasterIdLst>
    <p:notesMasterId r:id="rId48"/>
  </p:notesMasterIdLst>
  <p:handoutMasterIdLst>
    <p:handoutMasterId r:id="rId49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56" r:id="rId10"/>
    <p:sldId id="272" r:id="rId11"/>
    <p:sldId id="273" r:id="rId12"/>
    <p:sldId id="274" r:id="rId13"/>
    <p:sldId id="316" r:id="rId14"/>
    <p:sldId id="275" r:id="rId15"/>
    <p:sldId id="317" r:id="rId16"/>
    <p:sldId id="276" r:id="rId17"/>
    <p:sldId id="320" r:id="rId18"/>
    <p:sldId id="318" r:id="rId19"/>
    <p:sldId id="277" r:id="rId20"/>
    <p:sldId id="278" r:id="rId21"/>
    <p:sldId id="322" r:id="rId22"/>
    <p:sldId id="279" r:id="rId23"/>
    <p:sldId id="308" r:id="rId24"/>
    <p:sldId id="321" r:id="rId25"/>
    <p:sldId id="280" r:id="rId26"/>
    <p:sldId id="260" r:id="rId27"/>
    <p:sldId id="261" r:id="rId28"/>
    <p:sldId id="281" r:id="rId29"/>
    <p:sldId id="282" r:id="rId30"/>
    <p:sldId id="283" r:id="rId31"/>
    <p:sldId id="312" r:id="rId32"/>
    <p:sldId id="284" r:id="rId33"/>
    <p:sldId id="285" r:id="rId34"/>
    <p:sldId id="286" r:id="rId35"/>
    <p:sldId id="287" r:id="rId36"/>
    <p:sldId id="314" r:id="rId37"/>
    <p:sldId id="288" r:id="rId38"/>
    <p:sldId id="289" r:id="rId39"/>
    <p:sldId id="262" r:id="rId40"/>
    <p:sldId id="290" r:id="rId41"/>
    <p:sldId id="291" r:id="rId42"/>
    <p:sldId id="293" r:id="rId43"/>
    <p:sldId id="294" r:id="rId44"/>
    <p:sldId id="295" r:id="rId45"/>
    <p:sldId id="296" r:id="rId46"/>
    <p:sldId id="297" r:id="rId47"/>
  </p:sldIdLst>
  <p:sldSz cx="9144000" cy="6858000" type="screen4x3"/>
  <p:notesSz cx="7302500" cy="95885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2787"/>
    <p:restoredTop sz="90898" autoAdjust="0"/>
  </p:normalViewPr>
  <p:slideViewPr>
    <p:cSldViewPr snapToGrid="0">
      <p:cViewPr varScale="1">
        <p:scale>
          <a:sx n="48" d="100"/>
          <a:sy n="48" d="100"/>
        </p:scale>
        <p:origin x="-96" y="-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8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algn="l" defTabSz="9652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algn="r" defTabSz="9652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/>
            </a:lvl1pPr>
          </a:lstStyle>
          <a:p>
            <a:pPr>
              <a:defRPr/>
            </a:pPr>
            <a:fld id="{58356D40-9779-418B-8BAC-B023A20FE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5A359B27-F265-4996-A9A9-917F93FCCF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Whenever a process requests a  resource, check if resource is available then</a:t>
            </a:r>
            <a:r>
              <a:rPr lang="en-US" baseline="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allocate  it to requesting process.</a:t>
            </a:r>
            <a:r>
              <a:rPr lang="en-US" baseline="0" dirty="0" smtClean="0">
                <a:solidFill>
                  <a:srgbClr val="000000"/>
                </a:solidFill>
              </a:rPr>
              <a:t> If resource is not available then check if it is  allocated to waiting process,</a:t>
            </a:r>
            <a:r>
              <a:rPr lang="en-US" dirty="0" smtClean="0">
                <a:solidFill>
                  <a:srgbClr val="000000"/>
                </a:solidFill>
              </a:rPr>
              <a:t> if so preempt the desired resources from waiting process. If the resources are neither available nor held by waiting process then the requesting process must be</a:t>
            </a:r>
            <a:r>
              <a:rPr lang="en-US" baseline="0" dirty="0" smtClean="0">
                <a:solidFill>
                  <a:srgbClr val="000000"/>
                </a:solidFill>
              </a:rPr>
              <a:t> made to wait.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359B27-F265-4996-A9A9-917F93FCCFD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56BBC9-73CE-4F7F-A60D-2ACB431D8E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BBA9-9D98-44C8-BF46-6BAA6421025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Operating System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95ED-08EF-451F-99A1-F80B85017C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BBA9-9D98-44C8-BF46-6BAA6421025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Operating System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95ED-08EF-451F-99A1-F80B85017C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BBA9-9D98-44C8-BF46-6BAA6421025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Operating System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95ED-08EF-451F-99A1-F80B85017C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BBA9-9D98-44C8-BF46-6BAA6421025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Operating System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95ED-08EF-451F-99A1-F80B85017C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BBA9-9D98-44C8-BF46-6BAA6421025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Operating System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95ED-08EF-451F-99A1-F80B85017C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BBA9-9D98-44C8-BF46-6BAA6421025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Operating System Concepts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95ED-08EF-451F-99A1-F80B85017C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BBA9-9D98-44C8-BF46-6BAA6421025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Operating System Concepts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95ED-08EF-451F-99A1-F80B85017C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BBA9-9D98-44C8-BF46-6BAA6421025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Operating System Concepts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95ED-08EF-451F-99A1-F80B85017C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BBA9-9D98-44C8-BF46-6BAA6421025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Operating System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95ED-08EF-451F-99A1-F80B85017C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2BBA9-9D98-44C8-BF46-6BAA6421025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Operating System Concepts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95ED-08EF-451F-99A1-F80B85017C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2BBA9-9D98-44C8-BF46-6BAA64210259}" type="datetimeFigureOut">
              <a:rPr lang="en-US" smtClean="0"/>
              <a:pPr/>
              <a:t>2/17/2017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Operating System Concepts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595ED-08EF-451F-99A1-F80B85017C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725" y="2743200"/>
            <a:ext cx="7772400" cy="844550"/>
          </a:xfrm>
        </p:spPr>
        <p:txBody>
          <a:bodyPr/>
          <a:lstStyle/>
          <a:p>
            <a:r>
              <a:rPr lang="en-US" sz="3600" smtClean="0"/>
              <a:t>Deadlocks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211138"/>
            <a:ext cx="7840663" cy="457200"/>
          </a:xfrm>
        </p:spPr>
        <p:txBody>
          <a:bodyPr/>
          <a:lstStyle/>
          <a:p>
            <a:r>
              <a:rPr lang="en-US" sz="2000" smtClean="0"/>
              <a:t>Resource Allocation Graph With A Cycle But No Deadlock</a:t>
            </a:r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3" cstate="print"/>
          <a:srcRect l="19093" t="700" r="19093" b="700"/>
          <a:stretch>
            <a:fillRect/>
          </a:stretch>
        </p:blipFill>
        <p:spPr bwMode="auto">
          <a:xfrm>
            <a:off x="2043113" y="925513"/>
            <a:ext cx="4872037" cy="5135562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1038" y="234950"/>
            <a:ext cx="7772400" cy="844550"/>
          </a:xfrm>
        </p:spPr>
        <p:txBody>
          <a:bodyPr/>
          <a:lstStyle/>
          <a:p>
            <a:r>
              <a:rPr lang="en-US" sz="3600" smtClean="0"/>
              <a:t>Basic Facts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If graph contains no cycles 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 </a:t>
            </a:r>
            <a:r>
              <a:rPr lang="en-US" dirty="0" smtClean="0">
                <a:solidFill>
                  <a:srgbClr val="0000FF"/>
                </a:solidFill>
                <a:sym typeface="Symbol" pitchFamily="18" charset="2"/>
              </a:rPr>
              <a:t>no deadlock.</a:t>
            </a:r>
            <a:br>
              <a:rPr lang="en-US" dirty="0" smtClean="0">
                <a:solidFill>
                  <a:srgbClr val="0000FF"/>
                </a:solidFill>
                <a:sym typeface="Symbol" pitchFamily="18" charset="2"/>
              </a:rPr>
            </a:br>
            <a:endParaRPr lang="en-US" dirty="0" smtClean="0">
              <a:solidFill>
                <a:srgbClr val="0000FF"/>
              </a:solidFill>
              <a:sym typeface="Symbol" pitchFamily="18" charset="2"/>
            </a:endParaRPr>
          </a:p>
          <a:p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If graph contains a cycle 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 smtClean="0">
                <a:solidFill>
                  <a:srgbClr val="0000FF"/>
                </a:solidFill>
                <a:sym typeface="Wingdings" pitchFamily="2" charset="2"/>
              </a:rPr>
              <a:t></a:t>
            </a:r>
            <a:r>
              <a:rPr lang="en-US" sz="2000" dirty="0" smtClean="0">
                <a:solidFill>
                  <a:srgbClr val="0000FF"/>
                </a:solidFill>
                <a:sym typeface="Symbol" pitchFamily="18" charset="2"/>
              </a:rPr>
              <a:t>If only one instance per resource type, then deadlock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 smtClean="0">
                <a:solidFill>
                  <a:srgbClr val="0000FF"/>
                </a:solidFill>
                <a:sym typeface="Wingdings" pitchFamily="2" charset="2"/>
              </a:rPr>
              <a:t></a:t>
            </a:r>
            <a:r>
              <a:rPr lang="en-US" sz="2000" dirty="0" smtClean="0">
                <a:solidFill>
                  <a:srgbClr val="0000FF"/>
                </a:solidFill>
                <a:sym typeface="Symbol" pitchFamily="18" charset="2"/>
              </a:rPr>
              <a:t>If several instances per resource type, possibility of deadlock</a:t>
            </a:r>
            <a:endParaRPr lang="en-US" sz="1800" dirty="0" smtClean="0">
              <a:solidFill>
                <a:srgbClr val="0000FF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234950"/>
            <a:ext cx="7772400" cy="844550"/>
          </a:xfrm>
        </p:spPr>
        <p:txBody>
          <a:bodyPr/>
          <a:lstStyle/>
          <a:p>
            <a:r>
              <a:rPr lang="en-US" sz="3600" smtClean="0"/>
              <a:t>Methods for Handling Deadlocks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174750" y="1444625"/>
            <a:ext cx="7029450" cy="320603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Ensure that the system will </a:t>
            </a:r>
            <a:r>
              <a:rPr lang="en-US" sz="2800" i="1" dirty="0" smtClean="0">
                <a:solidFill>
                  <a:srgbClr val="000000"/>
                </a:solidFill>
              </a:rPr>
              <a:t>never</a:t>
            </a:r>
            <a:r>
              <a:rPr lang="en-US" sz="2800" dirty="0" smtClean="0">
                <a:solidFill>
                  <a:srgbClr val="000000"/>
                </a:solidFill>
              </a:rPr>
              <a:t> enter a deadlock state.</a:t>
            </a:r>
          </a:p>
          <a:p>
            <a:pPr>
              <a:buFont typeface="Monotype Sorts" pitchFamily="2" charset="2"/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      (Prevention or Avoidance)</a:t>
            </a:r>
            <a:br>
              <a:rPr lang="en-US" sz="2800" dirty="0" smtClean="0">
                <a:solidFill>
                  <a:srgbClr val="000000"/>
                </a:solidFill>
              </a:rPr>
            </a:b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Allow the system to enter a deadlock state and then recover.</a:t>
            </a:r>
            <a:br>
              <a:rPr lang="en-US" sz="2800" dirty="0" smtClean="0">
                <a:solidFill>
                  <a:srgbClr val="000000"/>
                </a:solidFill>
              </a:rPr>
            </a:br>
            <a:endParaRPr lang="en-US" sz="28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169863"/>
            <a:ext cx="7772400" cy="844550"/>
          </a:xfrm>
        </p:spPr>
        <p:txBody>
          <a:bodyPr/>
          <a:lstStyle/>
          <a:p>
            <a:r>
              <a:rPr lang="en-US" sz="3600" dirty="0" smtClean="0"/>
              <a:t>Deadlock Characterization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226142" y="1600199"/>
            <a:ext cx="8750710" cy="290297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Mutual exclusion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Hold and wait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No preemption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Circular wait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176981" y="1052513"/>
            <a:ext cx="87310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0000FF"/>
                </a:solidFill>
              </a:rPr>
              <a:t>Deadlock can arise if four conditions hold simultaneously.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1350" y="169863"/>
            <a:ext cx="7772400" cy="844550"/>
          </a:xfrm>
        </p:spPr>
        <p:txBody>
          <a:bodyPr/>
          <a:lstStyle/>
          <a:p>
            <a:r>
              <a:rPr lang="en-US" sz="3600" smtClean="0"/>
              <a:t>Deadlock Prevention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206477" y="2395536"/>
            <a:ext cx="8672052" cy="417241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Mutual exclusion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 not required for sharable resources;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Must hold for non-sharable resources.</a:t>
            </a: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  <a:sym typeface="Wingdings" pitchFamily="2" charset="2"/>
              </a:rPr>
              <a:t> 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Make non-sharable resources as sharable </a:t>
            </a:r>
          </a:p>
          <a:p>
            <a:pPr>
              <a:buFont typeface="Monotype Sorts" pitchFamily="2" charset="2"/>
              <a:buNone/>
            </a:pPr>
            <a:r>
              <a:rPr lang="en-US" dirty="0" smtClean="0">
                <a:solidFill>
                  <a:srgbClr val="000000"/>
                </a:solidFill>
                <a:sym typeface="Wingdings" pitchFamily="2" charset="2"/>
              </a:rPr>
              <a:t>	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some resources are intrinsically non sharable 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46088" y="1216025"/>
            <a:ext cx="8447087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solidFill>
                  <a:srgbClr val="000000"/>
                </a:solidFill>
              </a:rPr>
              <a:t>Ensure that one of the 4 necessary conditions for deadlock does not hold.</a:t>
            </a:r>
          </a:p>
          <a:p>
            <a:pPr algn="l">
              <a:spcBef>
                <a:spcPct val="50000"/>
              </a:spcBef>
            </a:pPr>
            <a:r>
              <a:rPr lang="en-US" sz="2000" dirty="0">
                <a:solidFill>
                  <a:srgbClr val="C00000"/>
                </a:solidFill>
              </a:rPr>
              <a:t>Constraints the way requests can be made for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 Prevention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750" y="1444625"/>
            <a:ext cx="7029450" cy="5054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b="1" dirty="0" smtClean="0">
                <a:solidFill>
                  <a:srgbClr val="000000"/>
                </a:solidFill>
              </a:rPr>
              <a:t>Hold and wait</a:t>
            </a:r>
            <a:r>
              <a:rPr lang="en-US" dirty="0" smtClean="0">
                <a:solidFill>
                  <a:srgbClr val="000000"/>
                </a:solidFill>
              </a:rPr>
              <a:t> – must guarantee that whenever a process requests a resource, it does not hold any other resources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dirty="0" smtClean="0">
                <a:solidFill>
                  <a:srgbClr val="000000"/>
                </a:solidFill>
              </a:rPr>
              <a:t>Require process to request and be allocated all its resources before it begins execution, </a:t>
            </a:r>
          </a:p>
          <a:p>
            <a:pPr lvl="2">
              <a:buClr>
                <a:schemeClr val="accent1">
                  <a:lumMod val="25000"/>
                </a:schemeClr>
              </a:buClr>
              <a:buFont typeface="Wingdings" pitchFamily="2" charset="2"/>
              <a:buChar char="Ø"/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Need to know all the requirement in the beginning itself </a:t>
            </a:r>
          </a:p>
          <a:p>
            <a:pPr lvl="1">
              <a:buFont typeface="Wingdings" pitchFamily="2" charset="2"/>
              <a:buChar char="è"/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Allow process to request resources only when the process has none. </a:t>
            </a:r>
          </a:p>
          <a:p>
            <a:pPr lvl="2">
              <a:buClr>
                <a:schemeClr val="accent1">
                  <a:lumMod val="25000"/>
                </a:schemeClr>
              </a:buClr>
              <a:buFont typeface="Wingdings" pitchFamily="2" charset="2"/>
              <a:buChar char="Ø"/>
              <a:defRPr/>
            </a:pPr>
            <a:r>
              <a:rPr lang="en-US" sz="2000" dirty="0" smtClean="0">
                <a:solidFill>
                  <a:srgbClr val="000000"/>
                </a:solidFill>
              </a:rPr>
              <a:t>If a process has resource and requires additional resources, it must release all resources it is holding and then make request  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dirty="0" smtClean="0">
                <a:solidFill>
                  <a:srgbClr val="000000"/>
                </a:solidFill>
              </a:rPr>
              <a:t>Low resource utilization; Starvation possible</a:t>
            </a:r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63" y="234950"/>
            <a:ext cx="7772400" cy="844550"/>
          </a:xfrm>
        </p:spPr>
        <p:txBody>
          <a:bodyPr/>
          <a:lstStyle/>
          <a:p>
            <a:r>
              <a:rPr lang="en-US" sz="3600" smtClean="0"/>
              <a:t>Deadlock Prevention (Cont.)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206375" y="1203325"/>
            <a:ext cx="8534400" cy="52959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000000"/>
                </a:solidFill>
              </a:rPr>
              <a:t>No preemption</a:t>
            </a:r>
            <a:r>
              <a:rPr lang="en-US" dirty="0" smtClean="0">
                <a:solidFill>
                  <a:srgbClr val="000000"/>
                </a:solidFill>
              </a:rPr>
              <a:t> – Approach -1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dirty="0" smtClean="0">
                <a:solidFill>
                  <a:srgbClr val="000000"/>
                </a:solidFill>
              </a:rPr>
              <a:t>If a process that is holding some resources requests another resource that cannot be immediately allocated to it, then all resources currently being held are released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dirty="0" smtClean="0">
                <a:solidFill>
                  <a:srgbClr val="000000"/>
                </a:solidFill>
              </a:rPr>
              <a:t>Preempted resources are added to the list of resources for which the process is waiting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dirty="0" smtClean="0">
                <a:solidFill>
                  <a:srgbClr val="000000"/>
                </a:solidFill>
              </a:rPr>
              <a:t>Process will be restarted only when it can regain its old resources, as well as the new ones that it is requesting.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dirty="0" smtClean="0">
                <a:solidFill>
                  <a:srgbClr val="000000"/>
                </a:solidFill>
              </a:rPr>
              <a:t>Cannot be generally applied to resources like printers, tape drives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idx="1"/>
          </p:nvPr>
        </p:nvSpPr>
        <p:spPr bwMode="auto">
          <a:xfrm>
            <a:off x="255588" y="1563688"/>
            <a:ext cx="8721725" cy="4959350"/>
          </a:xfrm>
          <a:prstGeom prst="flowChart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dirty="0" smtClean="0">
              <a:latin typeface="Helvetic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dirty="0" smtClean="0">
              <a:latin typeface="Helvetic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Operating System Concepts</a:t>
            </a:r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668593" y="1868129"/>
            <a:ext cx="6774426" cy="4201421"/>
            <a:chOff x="1199535" y="973394"/>
            <a:chExt cx="6774426" cy="4191588"/>
          </a:xfrm>
        </p:grpSpPr>
        <p:sp>
          <p:nvSpPr>
            <p:cNvPr id="8" name="Flowchart: Decision 7"/>
            <p:cNvSpPr/>
            <p:nvPr/>
          </p:nvSpPr>
          <p:spPr bwMode="auto">
            <a:xfrm>
              <a:off x="1317522" y="973394"/>
              <a:ext cx="2880851" cy="855406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rPr>
                <a:t>If resource  is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rPr>
                <a:t> available </a:t>
              </a:r>
            </a:p>
          </p:txBody>
        </p:sp>
        <p:sp>
          <p:nvSpPr>
            <p:cNvPr id="9" name="Flowchart: Process 8"/>
            <p:cNvSpPr/>
            <p:nvPr/>
          </p:nvSpPr>
          <p:spPr bwMode="auto">
            <a:xfrm>
              <a:off x="5840361" y="1061884"/>
              <a:ext cx="1229032" cy="612648"/>
            </a:xfrm>
            <a:prstGeom prst="flowChartProces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rPr>
                <a:t>Allocate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rPr>
                <a:t>resource </a:t>
              </a:r>
            </a:p>
          </p:txBody>
        </p:sp>
        <p:sp>
          <p:nvSpPr>
            <p:cNvPr id="11" name="Flowchart: Decision 10"/>
            <p:cNvSpPr/>
            <p:nvPr/>
          </p:nvSpPr>
          <p:spPr bwMode="auto">
            <a:xfrm>
              <a:off x="1199535" y="2654711"/>
              <a:ext cx="3106993" cy="1140541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rPr>
                <a:t>Resource allocated to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/>
                <a:t>Waiting process</a:t>
              </a: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cxnSp>
          <p:nvCxnSpPr>
            <p:cNvPr id="13" name="Straight Arrow Connector 12"/>
            <p:cNvCxnSpPr>
              <a:stCxn id="8" idx="2"/>
              <a:endCxn id="11" idx="0"/>
            </p:cNvCxnSpPr>
            <p:nvPr/>
          </p:nvCxnSpPr>
          <p:spPr bwMode="auto">
            <a:xfrm rot="5400000">
              <a:off x="2342535" y="2239297"/>
              <a:ext cx="825911" cy="491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3"/>
              <a:endCxn id="9" idx="1"/>
            </p:cNvCxnSpPr>
            <p:nvPr/>
          </p:nvCxnSpPr>
          <p:spPr bwMode="auto">
            <a:xfrm flipV="1">
              <a:off x="4198373" y="1368208"/>
              <a:ext cx="1641988" cy="32889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18" idx="0"/>
            </p:cNvCxnSpPr>
            <p:nvPr/>
          </p:nvCxnSpPr>
          <p:spPr bwMode="auto">
            <a:xfrm rot="16200000" flipH="1">
              <a:off x="2369574" y="4149213"/>
              <a:ext cx="776746" cy="29495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8" name="Flowchart: Process 17"/>
            <p:cNvSpPr/>
            <p:nvPr/>
          </p:nvSpPr>
          <p:spPr bwMode="auto">
            <a:xfrm>
              <a:off x="1465005" y="4552334"/>
              <a:ext cx="2615380" cy="612648"/>
            </a:xfrm>
            <a:prstGeom prst="flowChartProces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rPr>
                <a:t>Make the requesting 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rPr>
                <a:t>process wait </a:t>
              </a:r>
            </a:p>
          </p:txBody>
        </p:sp>
        <p:sp>
          <p:nvSpPr>
            <p:cNvPr id="20" name="Flowchart: Process 19"/>
            <p:cNvSpPr/>
            <p:nvPr/>
          </p:nvSpPr>
          <p:spPr bwMode="auto">
            <a:xfrm>
              <a:off x="5397910" y="2821859"/>
              <a:ext cx="2576051" cy="740467"/>
            </a:xfrm>
            <a:prstGeom prst="flowChartProcess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rPr>
                <a:t>Preempt the resource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rPr>
                <a:t> from waiting process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pitchFamily="34" charset="0"/>
                </a:rPr>
                <a:t> 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cxnSp>
          <p:nvCxnSpPr>
            <p:cNvPr id="22" name="Straight Arrow Connector 21"/>
            <p:cNvCxnSpPr>
              <a:stCxn id="11" idx="3"/>
              <a:endCxn id="20" idx="1"/>
            </p:cNvCxnSpPr>
            <p:nvPr/>
          </p:nvCxnSpPr>
          <p:spPr bwMode="auto">
            <a:xfrm flipV="1">
              <a:off x="4306528" y="3192093"/>
              <a:ext cx="1091382" cy="32889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4" name="Rectangle 23"/>
          <p:cNvSpPr/>
          <p:nvPr/>
        </p:nvSpPr>
        <p:spPr>
          <a:xfrm>
            <a:off x="491612" y="452284"/>
            <a:ext cx="82001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200" dirty="0" smtClean="0">
                <a:solidFill>
                  <a:srgbClr val="000000"/>
                </a:solidFill>
              </a:rPr>
              <a:t>No preemption (cont-)</a:t>
            </a:r>
            <a:br>
              <a:rPr lang="en-US" sz="3200" dirty="0" smtClean="0">
                <a:solidFill>
                  <a:srgbClr val="000000"/>
                </a:solidFill>
              </a:rPr>
            </a:b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4168877" y="1740310"/>
            <a:ext cx="71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</a:p>
        </p:txBody>
      </p:sp>
      <p:sp>
        <p:nvSpPr>
          <p:cNvPr id="26" name="Flowchart: Process 25"/>
          <p:cNvSpPr/>
          <p:nvPr/>
        </p:nvSpPr>
        <p:spPr bwMode="auto">
          <a:xfrm>
            <a:off x="2379406" y="2821858"/>
            <a:ext cx="521110" cy="265471"/>
          </a:xfrm>
          <a:prstGeom prst="flowChart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NO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52568" y="3470787"/>
            <a:ext cx="625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 </a:t>
            </a:r>
            <a:endParaRPr lang="en-US" dirty="0"/>
          </a:p>
        </p:txBody>
      </p:sp>
      <p:sp>
        <p:nvSpPr>
          <p:cNvPr id="30" name="Flowchart: Process 29"/>
          <p:cNvSpPr/>
          <p:nvPr/>
        </p:nvSpPr>
        <p:spPr bwMode="auto">
          <a:xfrm>
            <a:off x="2497394" y="4906296"/>
            <a:ext cx="540774" cy="334297"/>
          </a:xfrm>
          <a:prstGeom prst="flowChartProcess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 Prevention (Cont.)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>
                <a:solidFill>
                  <a:srgbClr val="000000"/>
                </a:solidFill>
              </a:rPr>
              <a:t>Circular wait</a:t>
            </a:r>
            <a:r>
              <a:rPr lang="en-US" smtClean="0">
                <a:solidFill>
                  <a:srgbClr val="000000"/>
                </a:solidFill>
              </a:rPr>
              <a:t> – impose a total ordering of all resource types, and require that each process requests resources in an increasing order of enumeration</a:t>
            </a:r>
          </a:p>
          <a:p>
            <a:endParaRPr lang="en-US" smtClean="0"/>
          </a:p>
        </p:txBody>
      </p:sp>
      <p:sp>
        <p:nvSpPr>
          <p:cNvPr id="3379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Operating System Concepts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73113" y="184150"/>
            <a:ext cx="7772400" cy="844550"/>
          </a:xfrm>
        </p:spPr>
        <p:txBody>
          <a:bodyPr/>
          <a:lstStyle/>
          <a:p>
            <a:r>
              <a:rPr lang="en-US" sz="3600" smtClean="0"/>
              <a:t>Deadlock Avoidance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127819" y="1981200"/>
            <a:ext cx="8750710" cy="466540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Simplest and most useful model requires that each process declare the </a:t>
            </a:r>
            <a:r>
              <a:rPr lang="en-US" i="1" dirty="0" smtClean="0">
                <a:solidFill>
                  <a:srgbClr val="0000FF"/>
                </a:solidFill>
              </a:rPr>
              <a:t>maximum number</a:t>
            </a:r>
            <a:r>
              <a:rPr lang="en-US" dirty="0" smtClean="0">
                <a:solidFill>
                  <a:srgbClr val="000000"/>
                </a:solidFill>
              </a:rPr>
              <a:t> of resources of each type that it may need.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The deadlock-avoidance algorithm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 Dynamically finds  the </a:t>
            </a:r>
            <a:r>
              <a:rPr lang="en-US" dirty="0" smtClean="0">
                <a:solidFill>
                  <a:srgbClr val="0000FF"/>
                </a:solidFill>
              </a:rPr>
              <a:t>resource-allocation state</a:t>
            </a:r>
            <a:r>
              <a:rPr lang="en-US" dirty="0" smtClean="0">
                <a:solidFill>
                  <a:srgbClr val="000000"/>
                </a:solidFill>
              </a:rPr>
              <a:t>  in order to ensure that a circular-wait condition does not occur.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Resource-allocation </a:t>
            </a:r>
            <a:r>
              <a:rPr lang="en-US" i="1" dirty="0" smtClean="0">
                <a:solidFill>
                  <a:srgbClr val="000000"/>
                </a:solidFill>
              </a:rPr>
              <a:t>state</a:t>
            </a:r>
            <a:r>
              <a:rPr lang="en-US" dirty="0" smtClean="0">
                <a:solidFill>
                  <a:srgbClr val="000000"/>
                </a:solidFill>
              </a:rPr>
              <a:t> is defined by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the number of available resources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 the number of allocated resources,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the maximum requirement  of the processes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990600" y="1265238"/>
            <a:ext cx="75596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Requires that the system has some additional </a:t>
            </a:r>
            <a:r>
              <a:rPr lang="en-US" sz="2000" i="1">
                <a:solidFill>
                  <a:srgbClr val="000000"/>
                </a:solidFill>
              </a:rPr>
              <a:t>a priori </a:t>
            </a:r>
            <a:r>
              <a:rPr lang="en-US" sz="2000">
                <a:solidFill>
                  <a:srgbClr val="000000"/>
                </a:solidFill>
              </a:rPr>
              <a:t>information 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available.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46125" y="169863"/>
            <a:ext cx="7772400" cy="844550"/>
          </a:xfrm>
        </p:spPr>
        <p:txBody>
          <a:bodyPr/>
          <a:lstStyle/>
          <a:p>
            <a:r>
              <a:rPr lang="en-US" sz="3600" smtClean="0"/>
              <a:t>The Deadlock Problem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000125" y="1347788"/>
            <a:ext cx="7029450" cy="44973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</a:rPr>
              <a:t>A set of blocked processes each holding a resource and waiting to acquire a resource held by another process in the set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</a:rPr>
              <a:t>Example1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smtClean="0">
                <a:solidFill>
                  <a:srgbClr val="000000"/>
                </a:solidFill>
              </a:rPr>
              <a:t>System has 2 tape drives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i="1" smtClean="0">
                <a:solidFill>
                  <a:srgbClr val="000000"/>
                </a:solidFill>
              </a:rPr>
              <a:t>P</a:t>
            </a:r>
            <a:r>
              <a:rPr lang="en-US" sz="2000" baseline="-25000" smtClean="0">
                <a:solidFill>
                  <a:srgbClr val="000000"/>
                </a:solidFill>
              </a:rPr>
              <a:t>1</a:t>
            </a:r>
            <a:r>
              <a:rPr lang="en-US" sz="2000" smtClean="0">
                <a:solidFill>
                  <a:srgbClr val="000000"/>
                </a:solidFill>
              </a:rPr>
              <a:t> and </a:t>
            </a:r>
            <a:r>
              <a:rPr lang="en-US" sz="2000" i="1" smtClean="0">
                <a:solidFill>
                  <a:srgbClr val="000000"/>
                </a:solidFill>
              </a:rPr>
              <a:t>P</a:t>
            </a:r>
            <a:r>
              <a:rPr lang="en-US" sz="2000" baseline="-25000" smtClean="0">
                <a:solidFill>
                  <a:srgbClr val="000000"/>
                </a:solidFill>
              </a:rPr>
              <a:t>2</a:t>
            </a:r>
            <a:r>
              <a:rPr lang="en-US" sz="2000" smtClean="0">
                <a:solidFill>
                  <a:srgbClr val="000000"/>
                </a:solidFill>
              </a:rPr>
              <a:t> each hold one tape drive and each needs another one</a:t>
            </a:r>
          </a:p>
          <a:p>
            <a:pPr>
              <a:lnSpc>
                <a:spcPct val="90000"/>
              </a:lnSpc>
            </a:pPr>
            <a:r>
              <a:rPr lang="en-US" smtClean="0">
                <a:solidFill>
                  <a:srgbClr val="000000"/>
                </a:solidFill>
              </a:rPr>
              <a:t>Example2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smtClean="0">
                <a:solidFill>
                  <a:srgbClr val="000000"/>
                </a:solidFill>
              </a:rPr>
              <a:t>Semaphores </a:t>
            </a:r>
            <a:r>
              <a:rPr lang="en-US" sz="2000" i="1" smtClean="0">
                <a:solidFill>
                  <a:srgbClr val="000000"/>
                </a:solidFill>
              </a:rPr>
              <a:t>A</a:t>
            </a:r>
            <a:r>
              <a:rPr lang="en-US" sz="2000" smtClean="0">
                <a:solidFill>
                  <a:srgbClr val="000000"/>
                </a:solidFill>
              </a:rPr>
              <a:t> and</a:t>
            </a:r>
            <a:r>
              <a:rPr lang="en-US" sz="2000" i="1" smtClean="0">
                <a:solidFill>
                  <a:srgbClr val="000000"/>
                </a:solidFill>
              </a:rPr>
              <a:t> B</a:t>
            </a:r>
            <a:r>
              <a:rPr lang="en-US" sz="2000" smtClean="0">
                <a:solidFill>
                  <a:srgbClr val="000000"/>
                </a:solidFill>
              </a:rPr>
              <a:t>, initialized to 1</a:t>
            </a:r>
          </a:p>
          <a:p>
            <a:pPr lvl="4">
              <a:lnSpc>
                <a:spcPct val="90000"/>
              </a:lnSpc>
              <a:buFontTx/>
              <a:buNone/>
            </a:pPr>
            <a:endParaRPr lang="en-US" smtClean="0">
              <a:solidFill>
                <a:srgbClr val="000000"/>
              </a:solidFill>
            </a:endParaRP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000000"/>
                </a:solidFill>
              </a:rPr>
              <a:t>    </a:t>
            </a:r>
            <a:r>
              <a:rPr lang="en-US" i="1" smtClean="0">
                <a:solidFill>
                  <a:srgbClr val="000000"/>
                </a:solidFill>
              </a:rPr>
              <a:t>P</a:t>
            </a:r>
            <a:r>
              <a:rPr lang="en-US" baseline="-25000" smtClean="0">
                <a:solidFill>
                  <a:srgbClr val="000000"/>
                </a:solidFill>
              </a:rPr>
              <a:t>0</a:t>
            </a:r>
            <a:r>
              <a:rPr lang="en-US" smtClean="0">
                <a:solidFill>
                  <a:srgbClr val="000000"/>
                </a:solidFill>
              </a:rPr>
              <a:t>		                  </a:t>
            </a:r>
            <a:r>
              <a:rPr lang="en-US" i="1" smtClean="0">
                <a:solidFill>
                  <a:srgbClr val="000000"/>
                </a:solidFill>
              </a:rPr>
              <a:t>P</a:t>
            </a:r>
            <a:r>
              <a:rPr lang="en-US" baseline="-25000" smtClean="0">
                <a:solidFill>
                  <a:srgbClr val="000000"/>
                </a:solidFill>
              </a:rPr>
              <a:t>1</a:t>
            </a:r>
            <a:endParaRPr lang="en-US" smtClean="0">
              <a:solidFill>
                <a:srgbClr val="000000"/>
              </a:solidFill>
            </a:endParaRP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i="1" smtClean="0">
                <a:solidFill>
                  <a:srgbClr val="000000"/>
                </a:solidFill>
              </a:rPr>
              <a:t>Wait (A);		Wait(B)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i="1" smtClean="0">
                <a:solidFill>
                  <a:srgbClr val="000000"/>
                </a:solidFill>
              </a:rPr>
              <a:t>Wait (B);		Wait(A)</a:t>
            </a:r>
          </a:p>
          <a:p>
            <a:pPr lvl="1">
              <a:lnSpc>
                <a:spcPct val="90000"/>
              </a:lnSpc>
            </a:pPr>
            <a:endParaRPr lang="en-US" sz="20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169863"/>
            <a:ext cx="7772400" cy="844550"/>
          </a:xfrm>
        </p:spPr>
        <p:txBody>
          <a:bodyPr/>
          <a:lstStyle/>
          <a:p>
            <a:r>
              <a:rPr lang="en-US" sz="3600" smtClean="0"/>
              <a:t>Safe State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246063" y="1182688"/>
            <a:ext cx="8691562" cy="54879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When a process requests an available resource, the  system needs to  decide if immediate allocation leaves the system in a </a:t>
            </a:r>
            <a:r>
              <a:rPr lang="en-US" i="1" dirty="0" smtClean="0">
                <a:solidFill>
                  <a:srgbClr val="0000FF"/>
                </a:solidFill>
              </a:rPr>
              <a:t>safe state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A state is safe if system can allocate resources to each process (Max requirement ) in some order and still avoid deadlock 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System is in safe state if there exists a </a:t>
            </a:r>
            <a:r>
              <a:rPr lang="en-US" dirty="0" smtClean="0">
                <a:solidFill>
                  <a:srgbClr val="0000FF"/>
                </a:solidFill>
              </a:rPr>
              <a:t>safe sequence</a:t>
            </a:r>
            <a:r>
              <a:rPr lang="en-US" dirty="0" smtClean="0">
                <a:solidFill>
                  <a:srgbClr val="000000"/>
                </a:solidFill>
              </a:rPr>
              <a:t> of all processes.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639" y="412956"/>
            <a:ext cx="8701548" cy="56633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Sequence &lt;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, …,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i="1" baseline="-25000" dirty="0" smtClean="0">
                <a:solidFill>
                  <a:srgbClr val="000000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&gt; is safe if for each</a:t>
            </a:r>
            <a:r>
              <a:rPr lang="en-US" i="1" dirty="0" smtClean="0">
                <a:solidFill>
                  <a:srgbClr val="000000"/>
                </a:solidFill>
              </a:rPr>
              <a:t> P</a:t>
            </a:r>
            <a:r>
              <a:rPr lang="en-US" baseline="-25000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, the resources that P</a:t>
            </a:r>
            <a:r>
              <a:rPr lang="en-US" i="1" baseline="-25000" dirty="0" smtClean="0">
                <a:solidFill>
                  <a:srgbClr val="000000"/>
                </a:solidFill>
              </a:rPr>
              <a:t>i</a:t>
            </a:r>
            <a:r>
              <a:rPr lang="en-US" baseline="-25000" dirty="0" smtClean="0">
                <a:solidFill>
                  <a:srgbClr val="000000"/>
                </a:solidFill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can still request can be satisfied by currently available resources + resources held by all the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i="1" baseline="-25000" dirty="0" smtClean="0">
                <a:solidFill>
                  <a:srgbClr val="000000"/>
                </a:solidFill>
              </a:rPr>
              <a:t>j</a:t>
            </a:r>
            <a:r>
              <a:rPr lang="en-US" dirty="0" smtClean="0">
                <a:solidFill>
                  <a:srgbClr val="000000"/>
                </a:solidFill>
              </a:rPr>
              <a:t>, with </a:t>
            </a:r>
            <a:r>
              <a:rPr lang="en-US" i="1" dirty="0" smtClean="0">
                <a:solidFill>
                  <a:srgbClr val="000000"/>
                </a:solidFill>
              </a:rPr>
              <a:t>j&lt; </a:t>
            </a:r>
            <a:r>
              <a:rPr lang="en-US" i="1" dirty="0" err="1" smtClean="0">
                <a:solidFill>
                  <a:srgbClr val="000000"/>
                </a:solidFill>
              </a:rPr>
              <a:t>i</a:t>
            </a:r>
            <a:endParaRPr lang="en-US" i="1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dirty="0" smtClean="0">
                <a:solidFill>
                  <a:srgbClr val="000000"/>
                </a:solidFill>
              </a:rPr>
              <a:t>If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resource needs are not immediately available, then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i="1" baseline="-25000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can wait until all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i="1" baseline="-25000" dirty="0" smtClean="0">
                <a:solidFill>
                  <a:srgbClr val="000000"/>
                </a:solidFill>
              </a:rPr>
              <a:t>j</a:t>
            </a:r>
            <a:r>
              <a:rPr lang="en-US" i="1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have finished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dirty="0" smtClean="0">
                <a:solidFill>
                  <a:srgbClr val="000000"/>
                </a:solidFill>
              </a:rPr>
              <a:t>When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i="1" baseline="-25000" dirty="0" smtClean="0">
                <a:solidFill>
                  <a:srgbClr val="000000"/>
                </a:solidFill>
              </a:rPr>
              <a:t>j</a:t>
            </a:r>
            <a:r>
              <a:rPr lang="en-US" dirty="0" smtClean="0">
                <a:solidFill>
                  <a:srgbClr val="000000"/>
                </a:solidFill>
              </a:rPr>
              <a:t> is finished,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can obtain needed resources, execute, return allocated resources, and terminate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dirty="0" smtClean="0">
                <a:solidFill>
                  <a:srgbClr val="000000"/>
                </a:solidFill>
              </a:rPr>
              <a:t>When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i="1" baseline="-25000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terminates,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i="1" baseline="-25000" dirty="0" smtClean="0">
                <a:solidFill>
                  <a:srgbClr val="000000"/>
                </a:solidFill>
              </a:rPr>
              <a:t>i</a:t>
            </a:r>
            <a:r>
              <a:rPr lang="en-US" baseline="-25000" dirty="0" smtClean="0">
                <a:solidFill>
                  <a:srgbClr val="000000"/>
                </a:solidFill>
              </a:rPr>
              <a:t>+1</a:t>
            </a:r>
            <a:r>
              <a:rPr lang="en-US" dirty="0" smtClean="0">
                <a:solidFill>
                  <a:srgbClr val="000000"/>
                </a:solidFill>
              </a:rPr>
              <a:t> can obtain its needed resources, and so 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Operating System Concepts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54050" y="169863"/>
            <a:ext cx="7772400" cy="844550"/>
          </a:xfrm>
        </p:spPr>
        <p:txBody>
          <a:bodyPr/>
          <a:lstStyle/>
          <a:p>
            <a:r>
              <a:rPr lang="en-US" sz="3600" smtClean="0"/>
              <a:t>Basic Facts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If a system is in safe state </a:t>
            </a:r>
            <a:r>
              <a:rPr lang="en-US" smtClean="0">
                <a:solidFill>
                  <a:srgbClr val="000000"/>
                </a:solidFill>
                <a:sym typeface="Symbol" pitchFamily="18" charset="2"/>
              </a:rPr>
              <a:t> no deadlocks.</a:t>
            </a:r>
            <a:br>
              <a:rPr lang="en-US" smtClean="0">
                <a:solidFill>
                  <a:srgbClr val="000000"/>
                </a:solidFill>
                <a:sym typeface="Symbol" pitchFamily="18" charset="2"/>
              </a:rPr>
            </a:br>
            <a:endParaRPr lang="en-US" smtClean="0">
              <a:solidFill>
                <a:srgbClr val="000000"/>
              </a:solidFill>
              <a:sym typeface="Symbol" pitchFamily="18" charset="2"/>
            </a:endParaRPr>
          </a:p>
          <a:p>
            <a:r>
              <a:rPr lang="en-US" smtClean="0">
                <a:solidFill>
                  <a:srgbClr val="000000"/>
                </a:solidFill>
                <a:sym typeface="Symbol" pitchFamily="18" charset="2"/>
              </a:rPr>
              <a:t>If a system is in unsafe state  possibility of deadlock.</a:t>
            </a:r>
            <a:br>
              <a:rPr lang="en-US" smtClean="0">
                <a:solidFill>
                  <a:srgbClr val="000000"/>
                </a:solidFill>
                <a:sym typeface="Symbol" pitchFamily="18" charset="2"/>
              </a:rPr>
            </a:br>
            <a:endParaRPr lang="en-US" smtClean="0">
              <a:solidFill>
                <a:srgbClr val="000000"/>
              </a:solidFill>
              <a:sym typeface="Symbol" pitchFamily="18" charset="2"/>
            </a:endParaRPr>
          </a:p>
          <a:p>
            <a:r>
              <a:rPr lang="en-US" smtClean="0">
                <a:solidFill>
                  <a:srgbClr val="000000"/>
                </a:solidFill>
                <a:sym typeface="Symbol" pitchFamily="18" charset="2"/>
              </a:rPr>
              <a:t>Avoidance  ensure that a system will never enter an unsafe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58838" y="196850"/>
            <a:ext cx="7772400" cy="844550"/>
          </a:xfrm>
        </p:spPr>
        <p:txBody>
          <a:bodyPr/>
          <a:lstStyle/>
          <a:p>
            <a:r>
              <a:rPr lang="en-US" smtClean="0"/>
              <a:t>Safe, Unsafe , Deadlock State </a:t>
            </a:r>
          </a:p>
        </p:txBody>
      </p:sp>
      <p:pic>
        <p:nvPicPr>
          <p:cNvPr id="37891" name="Picture 1027"/>
          <p:cNvPicPr>
            <a:picLocks noChangeAspect="1" noChangeArrowheads="1"/>
          </p:cNvPicPr>
          <p:nvPr/>
        </p:nvPicPr>
        <p:blipFill>
          <a:blip r:embed="rId3" cstate="print"/>
          <a:srcRect l="10608" t="1381" r="10387" b="829"/>
          <a:stretch>
            <a:fillRect/>
          </a:stretch>
        </p:blipFill>
        <p:spPr bwMode="auto">
          <a:xfrm>
            <a:off x="2552700" y="1409700"/>
            <a:ext cx="4540250" cy="44958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Operating System Concepts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91149" y="1141362"/>
          <a:ext cx="329380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246"/>
                <a:gridCol w="1300205"/>
                <a:gridCol w="132735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Maximum need</a:t>
                      </a:r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Allocation</a:t>
                      </a:r>
                      <a:endParaRPr lang="en-US" baseline="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14168" y="3303639"/>
            <a:ext cx="6567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Total no of resources =12</a:t>
            </a:r>
          </a:p>
          <a:p>
            <a:pPr algn="l"/>
            <a:r>
              <a:rPr lang="en-US" dirty="0" smtClean="0"/>
              <a:t> safe sequence &lt; P1,P0,P2&gt;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157163"/>
            <a:ext cx="7772400" cy="844550"/>
          </a:xfrm>
        </p:spPr>
        <p:txBody>
          <a:bodyPr>
            <a:normAutofit fontScale="90000"/>
          </a:bodyPr>
          <a:lstStyle/>
          <a:p>
            <a:r>
              <a:rPr lang="en-US" smtClean="0"/>
              <a:t>Resource-Allocation Graph Algorithm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Claim edge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i="1" baseline="-25000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 </a:t>
            </a:r>
            <a:r>
              <a:rPr lang="en-US" i="1" dirty="0" smtClean="0">
                <a:solidFill>
                  <a:srgbClr val="000000"/>
                </a:solidFill>
                <a:sym typeface="Symbol" pitchFamily="18" charset="2"/>
              </a:rPr>
              <a:t>R</a:t>
            </a:r>
            <a:r>
              <a:rPr lang="en-US" i="1" baseline="-25000" dirty="0" smtClean="0">
                <a:solidFill>
                  <a:srgbClr val="000000"/>
                </a:solidFill>
                <a:sym typeface="Symbol" pitchFamily="18" charset="2"/>
              </a:rPr>
              <a:t>j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 indicates that process </a:t>
            </a:r>
            <a:r>
              <a:rPr lang="en-US" i="1" dirty="0" smtClean="0">
                <a:solidFill>
                  <a:srgbClr val="000000"/>
                </a:solidFill>
                <a:sym typeface="Symbol" pitchFamily="18" charset="2"/>
              </a:rPr>
              <a:t>P</a:t>
            </a:r>
            <a:r>
              <a:rPr lang="en-US" i="1" baseline="-25000" dirty="0" smtClean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 may request resource </a:t>
            </a:r>
            <a:r>
              <a:rPr lang="en-US" i="1" dirty="0" smtClean="0">
                <a:solidFill>
                  <a:srgbClr val="000000"/>
                </a:solidFill>
                <a:sym typeface="Symbol" pitchFamily="18" charset="2"/>
              </a:rPr>
              <a:t>R</a:t>
            </a:r>
            <a:r>
              <a:rPr lang="en-US" i="1" baseline="-25000" dirty="0" smtClean="0">
                <a:solidFill>
                  <a:srgbClr val="000000"/>
                </a:solidFill>
                <a:sym typeface="Symbol" pitchFamily="18" charset="2"/>
              </a:rPr>
              <a:t>j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; represented by a dashed line.</a:t>
            </a:r>
            <a:br>
              <a:rPr lang="en-US" dirty="0" smtClean="0">
                <a:solidFill>
                  <a:srgbClr val="000000"/>
                </a:solidFill>
                <a:sym typeface="Symbol" pitchFamily="18" charset="2"/>
              </a:rPr>
            </a:br>
            <a:endParaRPr lang="en-US" dirty="0" smtClean="0">
              <a:solidFill>
                <a:srgbClr val="000000"/>
              </a:solidFill>
              <a:sym typeface="Symbol" pitchFamily="18" charset="2"/>
            </a:endParaRPr>
          </a:p>
          <a:p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Claim edge converts to </a:t>
            </a:r>
            <a:r>
              <a:rPr lang="en-US" dirty="0" smtClean="0">
                <a:solidFill>
                  <a:srgbClr val="0000FF"/>
                </a:solidFill>
                <a:sym typeface="Symbol" pitchFamily="18" charset="2"/>
              </a:rPr>
              <a:t>request edge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 when a process requests a resource.</a:t>
            </a:r>
            <a:br>
              <a:rPr lang="en-US" dirty="0" smtClean="0">
                <a:solidFill>
                  <a:srgbClr val="000000"/>
                </a:solidFill>
                <a:sym typeface="Symbol" pitchFamily="18" charset="2"/>
              </a:rPr>
            </a:br>
            <a:endParaRPr lang="en-US" dirty="0" smtClean="0">
              <a:solidFill>
                <a:srgbClr val="000000"/>
              </a:solidFill>
              <a:sym typeface="Symbol" pitchFamily="18" charset="2"/>
            </a:endParaRPr>
          </a:p>
          <a:p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When a resource is released by a process, </a:t>
            </a:r>
            <a:r>
              <a:rPr lang="en-US" dirty="0" smtClean="0">
                <a:solidFill>
                  <a:srgbClr val="0000FF"/>
                </a:solidFill>
                <a:sym typeface="Symbol" pitchFamily="18" charset="2"/>
              </a:rPr>
              <a:t>assignment edge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 reconverts to a claim edge.</a:t>
            </a:r>
            <a:br>
              <a:rPr lang="en-US" dirty="0" smtClean="0">
                <a:solidFill>
                  <a:srgbClr val="000000"/>
                </a:solidFill>
                <a:sym typeface="Symbol" pitchFamily="18" charset="2"/>
              </a:rPr>
            </a:br>
            <a:endParaRPr lang="en-US" dirty="0" smtClean="0">
              <a:solidFill>
                <a:srgbClr val="000000"/>
              </a:solidFill>
              <a:sym typeface="Symbol" pitchFamily="18" charset="2"/>
            </a:endParaRPr>
          </a:p>
          <a:p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Resources must be claimed </a:t>
            </a:r>
            <a:r>
              <a:rPr lang="en-US" i="1" dirty="0" smtClean="0">
                <a:solidFill>
                  <a:srgbClr val="000000"/>
                </a:solidFill>
                <a:sym typeface="Symbol" pitchFamily="18" charset="2"/>
              </a:rPr>
              <a:t>a priori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 in the system.</a:t>
            </a:r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79438" y="177800"/>
            <a:ext cx="8224837" cy="457200"/>
          </a:xfrm>
        </p:spPr>
        <p:txBody>
          <a:bodyPr/>
          <a:lstStyle/>
          <a:p>
            <a:r>
              <a:rPr lang="en-US" sz="2400" smtClean="0"/>
              <a:t>Resource-Allocation Graph For Deadlock Avoidance</a:t>
            </a:r>
          </a:p>
        </p:txBody>
      </p:sp>
      <p:pic>
        <p:nvPicPr>
          <p:cNvPr id="39939" name="Picture 5"/>
          <p:cNvPicPr>
            <a:picLocks noChangeAspect="1" noChangeArrowheads="1"/>
          </p:cNvPicPr>
          <p:nvPr/>
        </p:nvPicPr>
        <p:blipFill>
          <a:blip r:embed="rId3" cstate="print"/>
          <a:srcRect l="15321" t="6532" r="15155" b="7086"/>
          <a:stretch>
            <a:fillRect/>
          </a:stretch>
        </p:blipFill>
        <p:spPr bwMode="auto">
          <a:xfrm>
            <a:off x="2247900" y="1287463"/>
            <a:ext cx="4725988" cy="4697412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258763"/>
            <a:ext cx="8243888" cy="457200"/>
          </a:xfrm>
        </p:spPr>
        <p:txBody>
          <a:bodyPr>
            <a:normAutofit fontScale="90000"/>
          </a:bodyPr>
          <a:lstStyle/>
          <a:p>
            <a:r>
              <a:rPr lang="en-US" sz="2800" smtClean="0"/>
              <a:t>Unsafe State In Resource-Allocation Graph</a:t>
            </a:r>
          </a:p>
        </p:txBody>
      </p:sp>
      <p:pic>
        <p:nvPicPr>
          <p:cNvPr id="40963" name="Picture 5"/>
          <p:cNvPicPr>
            <a:picLocks noChangeAspect="1" noChangeArrowheads="1"/>
          </p:cNvPicPr>
          <p:nvPr/>
        </p:nvPicPr>
        <p:blipFill>
          <a:blip r:embed="rId3" cstate="print"/>
          <a:srcRect l="15393" t="6873" r="15479" b="6873"/>
          <a:stretch>
            <a:fillRect/>
          </a:stretch>
        </p:blipFill>
        <p:spPr bwMode="auto">
          <a:xfrm>
            <a:off x="2151063" y="1038225"/>
            <a:ext cx="4814887" cy="4805363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06450" y="234950"/>
            <a:ext cx="7772400" cy="844550"/>
          </a:xfrm>
        </p:spPr>
        <p:txBody>
          <a:bodyPr/>
          <a:lstStyle/>
          <a:p>
            <a:r>
              <a:rPr lang="en-US" smtClean="0"/>
              <a:t>Banker’s Algorithm</a:t>
            </a:r>
          </a:p>
        </p:txBody>
      </p:sp>
      <p:sp>
        <p:nvSpPr>
          <p:cNvPr id="41987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>
                <a:solidFill>
                  <a:srgbClr val="000000"/>
                </a:solidFill>
              </a:rPr>
              <a:t>Multiple instances.</a:t>
            </a:r>
            <a:br>
              <a:rPr lang="en-US" smtClean="0">
                <a:solidFill>
                  <a:srgbClr val="000000"/>
                </a:solidFill>
              </a:rPr>
            </a:br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Each process must a priori claim maximum use.</a:t>
            </a:r>
            <a:br>
              <a:rPr lang="en-US" smtClean="0">
                <a:solidFill>
                  <a:srgbClr val="000000"/>
                </a:solidFill>
              </a:rPr>
            </a:br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When a process requests a resource it may have to wait.  </a:t>
            </a:r>
            <a:br>
              <a:rPr lang="en-US" smtClean="0">
                <a:solidFill>
                  <a:srgbClr val="000000"/>
                </a:solidFill>
              </a:rPr>
            </a:br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When a process gets all its resources it must return them in a finite amount of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277813"/>
            <a:ext cx="7591425" cy="457200"/>
          </a:xfrm>
        </p:spPr>
        <p:txBody>
          <a:bodyPr>
            <a:normAutofit fontScale="90000"/>
          </a:bodyPr>
          <a:lstStyle/>
          <a:p>
            <a:r>
              <a:rPr lang="en-US" sz="2800" smtClean="0"/>
              <a:t>Data Structures for the Banker’s Algorithm 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304801" y="1435509"/>
            <a:ext cx="8563896" cy="5083277"/>
          </a:xfrm>
        </p:spPr>
        <p:txBody>
          <a:bodyPr>
            <a:normAutofit fontScale="92500"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Available:</a:t>
            </a:r>
            <a:r>
              <a:rPr lang="en-US" dirty="0" smtClean="0">
                <a:solidFill>
                  <a:srgbClr val="000000"/>
                </a:solidFill>
              </a:rPr>
              <a:t>  Vector of length </a:t>
            </a:r>
            <a:r>
              <a:rPr lang="en-US" i="1" dirty="0" smtClean="0">
                <a:solidFill>
                  <a:srgbClr val="000000"/>
                </a:solidFill>
              </a:rPr>
              <a:t>m</a:t>
            </a:r>
            <a:r>
              <a:rPr lang="en-US" dirty="0" smtClean="0">
                <a:solidFill>
                  <a:srgbClr val="000000"/>
                </a:solidFill>
              </a:rPr>
              <a:t>. If Available [ </a:t>
            </a:r>
            <a:r>
              <a:rPr lang="en-US" i="1" dirty="0" smtClean="0">
                <a:solidFill>
                  <a:srgbClr val="000000"/>
                </a:solidFill>
              </a:rPr>
              <a:t>j</a:t>
            </a:r>
            <a:r>
              <a:rPr lang="en-US" dirty="0" smtClean="0">
                <a:solidFill>
                  <a:srgbClr val="000000"/>
                </a:solidFill>
              </a:rPr>
              <a:t>] = </a:t>
            </a:r>
            <a:r>
              <a:rPr lang="en-US" i="1" dirty="0" smtClean="0">
                <a:solidFill>
                  <a:srgbClr val="000000"/>
                </a:solidFill>
              </a:rPr>
              <a:t>k</a:t>
            </a:r>
            <a:r>
              <a:rPr lang="en-US" dirty="0" smtClean="0">
                <a:solidFill>
                  <a:srgbClr val="000000"/>
                </a:solidFill>
              </a:rPr>
              <a:t>, there are</a:t>
            </a:r>
            <a:r>
              <a:rPr lang="en-US" i="1" dirty="0" smtClean="0">
                <a:solidFill>
                  <a:srgbClr val="000000"/>
                </a:solidFill>
              </a:rPr>
              <a:t> k</a:t>
            </a:r>
            <a:r>
              <a:rPr lang="en-US" dirty="0" smtClean="0">
                <a:solidFill>
                  <a:srgbClr val="000000"/>
                </a:solidFill>
              </a:rPr>
              <a:t> instances of resource type </a:t>
            </a:r>
            <a:r>
              <a:rPr lang="en-US" i="1" dirty="0" smtClean="0">
                <a:solidFill>
                  <a:srgbClr val="000000"/>
                </a:solidFill>
              </a:rPr>
              <a:t>R</a:t>
            </a:r>
            <a:r>
              <a:rPr lang="en-US" i="1" baseline="-25000" dirty="0" smtClean="0">
                <a:solidFill>
                  <a:srgbClr val="000000"/>
                </a:solidFill>
              </a:rPr>
              <a:t>j</a:t>
            </a:r>
            <a:r>
              <a:rPr lang="en-US" baseline="-2500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available.</a:t>
            </a:r>
          </a:p>
          <a:p>
            <a:r>
              <a:rPr lang="en-US" i="1" dirty="0" smtClean="0">
                <a:solidFill>
                  <a:srgbClr val="0000FF"/>
                </a:solidFill>
              </a:rPr>
              <a:t>Max:</a:t>
            </a:r>
            <a:r>
              <a:rPr lang="en-US" i="1" dirty="0" smtClean="0">
                <a:solidFill>
                  <a:srgbClr val="000000"/>
                </a:solidFill>
              </a:rPr>
              <a:t> n x m</a:t>
            </a:r>
            <a:r>
              <a:rPr lang="en-US" dirty="0" smtClean="0">
                <a:solidFill>
                  <a:srgbClr val="000000"/>
                </a:solidFill>
              </a:rPr>
              <a:t> matrix.  If </a:t>
            </a:r>
            <a:r>
              <a:rPr lang="en-US" i="1" dirty="0" smtClean="0">
                <a:solidFill>
                  <a:srgbClr val="000000"/>
                </a:solidFill>
              </a:rPr>
              <a:t>Max </a:t>
            </a:r>
            <a:r>
              <a:rPr lang="en-US" dirty="0" smtClean="0">
                <a:solidFill>
                  <a:srgbClr val="000000"/>
                </a:solidFill>
              </a:rPr>
              <a:t>[</a:t>
            </a:r>
            <a:r>
              <a:rPr lang="en-US" i="1" dirty="0" smtClean="0">
                <a:solidFill>
                  <a:srgbClr val="000000"/>
                </a:solidFill>
              </a:rPr>
              <a:t>I , j</a:t>
            </a:r>
            <a:r>
              <a:rPr lang="en-US" dirty="0" smtClean="0">
                <a:solidFill>
                  <a:srgbClr val="000000"/>
                </a:solidFill>
              </a:rPr>
              <a:t>] = </a:t>
            </a:r>
            <a:r>
              <a:rPr lang="en-US" i="1" dirty="0" smtClean="0">
                <a:solidFill>
                  <a:srgbClr val="000000"/>
                </a:solidFill>
              </a:rPr>
              <a:t>k</a:t>
            </a:r>
            <a:r>
              <a:rPr lang="en-US" dirty="0" smtClean="0">
                <a:solidFill>
                  <a:srgbClr val="000000"/>
                </a:solidFill>
              </a:rPr>
              <a:t>, then process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i="1" baseline="-25000" dirty="0" smtClean="0">
                <a:solidFill>
                  <a:srgbClr val="000000"/>
                </a:solidFill>
              </a:rPr>
              <a:t>i</a:t>
            </a:r>
            <a:r>
              <a:rPr lang="en-US" i="1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may request at most</a:t>
            </a:r>
            <a:r>
              <a:rPr lang="en-US" i="1" dirty="0" smtClean="0">
                <a:solidFill>
                  <a:srgbClr val="000000"/>
                </a:solidFill>
              </a:rPr>
              <a:t> k </a:t>
            </a:r>
            <a:r>
              <a:rPr lang="en-US" dirty="0" smtClean="0">
                <a:solidFill>
                  <a:srgbClr val="000000"/>
                </a:solidFill>
              </a:rPr>
              <a:t>instances of resource type </a:t>
            </a:r>
            <a:r>
              <a:rPr lang="en-US" i="1" dirty="0" smtClean="0">
                <a:solidFill>
                  <a:srgbClr val="000000"/>
                </a:solidFill>
              </a:rPr>
              <a:t>R</a:t>
            </a:r>
            <a:r>
              <a:rPr lang="en-US" i="1" baseline="-25000" dirty="0" smtClean="0">
                <a:solidFill>
                  <a:srgbClr val="000000"/>
                </a:solidFill>
              </a:rPr>
              <a:t>j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r>
              <a:rPr lang="en-US" i="1" dirty="0" smtClean="0">
                <a:solidFill>
                  <a:srgbClr val="0000FF"/>
                </a:solidFill>
              </a:rPr>
              <a:t>Allocation:</a:t>
            </a:r>
            <a:r>
              <a:rPr lang="en-US" i="1" dirty="0" smtClean="0">
                <a:solidFill>
                  <a:srgbClr val="000000"/>
                </a:solidFill>
              </a:rPr>
              <a:t>  n 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i="1" dirty="0" smtClean="0">
                <a:solidFill>
                  <a:srgbClr val="000000"/>
                </a:solidFill>
              </a:rPr>
              <a:t> m</a:t>
            </a:r>
            <a:r>
              <a:rPr lang="en-US" dirty="0" smtClean="0">
                <a:solidFill>
                  <a:srgbClr val="000000"/>
                </a:solidFill>
              </a:rPr>
              <a:t> matrix.  If Allocation[</a:t>
            </a:r>
            <a:r>
              <a:rPr lang="en-US" i="1" dirty="0" smtClean="0">
                <a:solidFill>
                  <a:srgbClr val="000000"/>
                </a:solidFill>
              </a:rPr>
              <a:t>I , j</a:t>
            </a:r>
            <a:r>
              <a:rPr lang="en-US" dirty="0" smtClean="0">
                <a:solidFill>
                  <a:srgbClr val="000000"/>
                </a:solidFill>
              </a:rPr>
              <a:t>] = </a:t>
            </a:r>
            <a:r>
              <a:rPr lang="en-US" i="1" dirty="0" smtClean="0">
                <a:solidFill>
                  <a:srgbClr val="000000"/>
                </a:solidFill>
              </a:rPr>
              <a:t>k</a:t>
            </a:r>
            <a:r>
              <a:rPr lang="en-US" dirty="0" smtClean="0">
                <a:solidFill>
                  <a:srgbClr val="000000"/>
                </a:solidFill>
              </a:rPr>
              <a:t> then</a:t>
            </a:r>
            <a:r>
              <a:rPr lang="en-US" i="1" dirty="0" smtClean="0">
                <a:solidFill>
                  <a:srgbClr val="000000"/>
                </a:solidFill>
              </a:rPr>
              <a:t> P</a:t>
            </a:r>
            <a:r>
              <a:rPr lang="en-US" i="1" baseline="-25000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is currently allocated </a:t>
            </a:r>
            <a:r>
              <a:rPr lang="en-US" i="1" dirty="0" smtClean="0">
                <a:solidFill>
                  <a:srgbClr val="000000"/>
                </a:solidFill>
              </a:rPr>
              <a:t>k</a:t>
            </a:r>
            <a:r>
              <a:rPr lang="en-US" dirty="0" smtClean="0">
                <a:solidFill>
                  <a:srgbClr val="000000"/>
                </a:solidFill>
              </a:rPr>
              <a:t> instances of </a:t>
            </a:r>
            <a:r>
              <a:rPr lang="en-US" i="1" dirty="0" smtClean="0">
                <a:solidFill>
                  <a:srgbClr val="000000"/>
                </a:solidFill>
              </a:rPr>
              <a:t>R</a:t>
            </a:r>
            <a:r>
              <a:rPr lang="en-US" i="1" baseline="-25000" dirty="0" smtClean="0">
                <a:solidFill>
                  <a:srgbClr val="000000"/>
                </a:solidFill>
              </a:rPr>
              <a:t>j.</a:t>
            </a:r>
            <a:endParaRPr lang="en-US" baseline="-25000" dirty="0" smtClean="0">
              <a:solidFill>
                <a:srgbClr val="000000"/>
              </a:solidFill>
            </a:endParaRPr>
          </a:p>
          <a:p>
            <a:r>
              <a:rPr lang="en-US" i="1" dirty="0" smtClean="0">
                <a:solidFill>
                  <a:srgbClr val="0000FF"/>
                </a:solidFill>
              </a:rPr>
              <a:t>Need:</a:t>
            </a:r>
            <a:r>
              <a:rPr lang="en-US" i="1" dirty="0" smtClean="0">
                <a:solidFill>
                  <a:srgbClr val="000000"/>
                </a:solidFill>
              </a:rPr>
              <a:t>  n 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i="1" dirty="0" smtClean="0">
                <a:solidFill>
                  <a:srgbClr val="000000"/>
                </a:solidFill>
              </a:rPr>
              <a:t> m</a:t>
            </a:r>
            <a:r>
              <a:rPr lang="en-US" dirty="0" smtClean="0">
                <a:solidFill>
                  <a:srgbClr val="000000"/>
                </a:solidFill>
              </a:rPr>
              <a:t> matrix. If </a:t>
            </a:r>
            <a:r>
              <a:rPr lang="en-US" i="1" dirty="0" smtClean="0">
                <a:solidFill>
                  <a:srgbClr val="000000"/>
                </a:solidFill>
              </a:rPr>
              <a:t>Need</a:t>
            </a:r>
            <a:r>
              <a:rPr lang="en-US" dirty="0" smtClean="0">
                <a:solidFill>
                  <a:srgbClr val="000000"/>
                </a:solidFill>
              </a:rPr>
              <a:t>[</a:t>
            </a:r>
            <a:r>
              <a:rPr lang="en-US" i="1" dirty="0" smtClean="0">
                <a:solidFill>
                  <a:srgbClr val="000000"/>
                </a:solidFill>
              </a:rPr>
              <a:t>I , j</a:t>
            </a:r>
            <a:r>
              <a:rPr lang="en-US" dirty="0" smtClean="0">
                <a:solidFill>
                  <a:srgbClr val="000000"/>
                </a:solidFill>
              </a:rPr>
              <a:t>] =</a:t>
            </a:r>
            <a:r>
              <a:rPr lang="en-US" i="1" dirty="0" smtClean="0">
                <a:solidFill>
                  <a:srgbClr val="000000"/>
                </a:solidFill>
              </a:rPr>
              <a:t> k</a:t>
            </a:r>
            <a:r>
              <a:rPr lang="en-US" dirty="0" smtClean="0">
                <a:solidFill>
                  <a:srgbClr val="000000"/>
                </a:solidFill>
              </a:rPr>
              <a:t>, then</a:t>
            </a:r>
            <a:r>
              <a:rPr lang="en-US" i="1" dirty="0" smtClean="0">
                <a:solidFill>
                  <a:srgbClr val="000000"/>
                </a:solidFill>
              </a:rPr>
              <a:t> P</a:t>
            </a:r>
            <a:r>
              <a:rPr lang="en-US" i="1" baseline="-25000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may need </a:t>
            </a:r>
            <a:r>
              <a:rPr lang="en-US" i="1" dirty="0" smtClean="0">
                <a:solidFill>
                  <a:srgbClr val="000000"/>
                </a:solidFill>
              </a:rPr>
              <a:t>k</a:t>
            </a:r>
            <a:r>
              <a:rPr lang="en-US" dirty="0" smtClean="0">
                <a:solidFill>
                  <a:srgbClr val="000000"/>
                </a:solidFill>
              </a:rPr>
              <a:t> more instances of </a:t>
            </a:r>
            <a:r>
              <a:rPr lang="en-US" i="1" dirty="0" smtClean="0">
                <a:solidFill>
                  <a:srgbClr val="000000"/>
                </a:solidFill>
              </a:rPr>
              <a:t>R</a:t>
            </a:r>
            <a:r>
              <a:rPr lang="en-US" i="1" baseline="-25000" dirty="0" smtClean="0">
                <a:solidFill>
                  <a:srgbClr val="000000"/>
                </a:solidFill>
              </a:rPr>
              <a:t>j</a:t>
            </a:r>
            <a:r>
              <a:rPr lang="en-US" baseline="-2500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to complete its task.</a:t>
            </a:r>
          </a:p>
          <a:p>
            <a:pPr lvl="2">
              <a:buFont typeface="Monotype Sort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/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2000" i="1" dirty="0" smtClean="0">
                <a:solidFill>
                  <a:srgbClr val="000000"/>
                </a:solidFill>
              </a:rPr>
              <a:t>Need</a:t>
            </a:r>
            <a:r>
              <a:rPr lang="en-US" sz="2000" dirty="0" smtClean="0">
                <a:solidFill>
                  <a:srgbClr val="000000"/>
                </a:solidFill>
              </a:rPr>
              <a:t> [</a:t>
            </a:r>
            <a:r>
              <a:rPr lang="en-US" sz="2000" i="1" dirty="0" smtClean="0">
                <a:solidFill>
                  <a:srgbClr val="000000"/>
                </a:solidFill>
              </a:rPr>
              <a:t>I , j]</a:t>
            </a:r>
            <a:r>
              <a:rPr lang="en-US" sz="2000" dirty="0" smtClean="0">
                <a:solidFill>
                  <a:srgbClr val="000000"/>
                </a:solidFill>
              </a:rPr>
              <a:t> = </a:t>
            </a:r>
            <a:r>
              <a:rPr lang="en-US" sz="2000" i="1" dirty="0" smtClean="0">
                <a:solidFill>
                  <a:srgbClr val="000000"/>
                </a:solidFill>
              </a:rPr>
              <a:t>Max</a:t>
            </a:r>
            <a:r>
              <a:rPr lang="en-US" sz="2000" dirty="0" smtClean="0">
                <a:solidFill>
                  <a:srgbClr val="000000"/>
                </a:solidFill>
              </a:rPr>
              <a:t>[</a:t>
            </a:r>
            <a:r>
              <a:rPr lang="en-US" sz="2000" i="1" dirty="0" smtClean="0">
                <a:solidFill>
                  <a:srgbClr val="000000"/>
                </a:solidFill>
              </a:rPr>
              <a:t>I , j</a:t>
            </a:r>
            <a:r>
              <a:rPr lang="en-US" sz="2000" dirty="0" smtClean="0">
                <a:solidFill>
                  <a:srgbClr val="000000"/>
                </a:solidFill>
              </a:rPr>
              <a:t>] – </a:t>
            </a:r>
            <a:r>
              <a:rPr lang="en-US" sz="2000" i="1" dirty="0" smtClean="0">
                <a:solidFill>
                  <a:srgbClr val="000000"/>
                </a:solidFill>
              </a:rPr>
              <a:t>Allocation</a:t>
            </a:r>
            <a:r>
              <a:rPr lang="en-US" sz="2000" dirty="0" smtClean="0">
                <a:solidFill>
                  <a:srgbClr val="000000"/>
                </a:solidFill>
              </a:rPr>
              <a:t> [</a:t>
            </a:r>
            <a:r>
              <a:rPr lang="en-US" sz="2000" i="1" dirty="0" smtClean="0">
                <a:solidFill>
                  <a:srgbClr val="000000"/>
                </a:solidFill>
              </a:rPr>
              <a:t>I , j</a:t>
            </a:r>
            <a:r>
              <a:rPr lang="en-US" sz="2000" dirty="0" smtClean="0">
                <a:solidFill>
                  <a:srgbClr val="000000"/>
                </a:solidFill>
              </a:rPr>
              <a:t>]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742335" y="880295"/>
            <a:ext cx="7673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solidFill>
                  <a:srgbClr val="000000"/>
                </a:solidFill>
              </a:rPr>
              <a:t>Let </a:t>
            </a:r>
            <a:r>
              <a:rPr lang="en-US" sz="2000" i="1" dirty="0">
                <a:solidFill>
                  <a:srgbClr val="000000"/>
                </a:solidFill>
              </a:rPr>
              <a:t>n</a:t>
            </a:r>
            <a:r>
              <a:rPr lang="en-US" sz="2000" dirty="0">
                <a:solidFill>
                  <a:srgbClr val="000000"/>
                </a:solidFill>
              </a:rPr>
              <a:t> = number of processes, and </a:t>
            </a:r>
            <a:r>
              <a:rPr lang="en-US" sz="2000" i="1" dirty="0">
                <a:solidFill>
                  <a:srgbClr val="000000"/>
                </a:solidFill>
              </a:rPr>
              <a:t>m </a:t>
            </a:r>
            <a:r>
              <a:rPr lang="en-US" sz="2000" dirty="0">
                <a:solidFill>
                  <a:srgbClr val="000000"/>
                </a:solidFill>
              </a:rPr>
              <a:t>= number of resources types.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73113" y="182563"/>
            <a:ext cx="7772400" cy="844550"/>
          </a:xfrm>
        </p:spPr>
        <p:txBody>
          <a:bodyPr/>
          <a:lstStyle/>
          <a:p>
            <a:r>
              <a:rPr lang="en-US" sz="3600" smtClean="0"/>
              <a:t>Bridge Crossing 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81075" y="2822575"/>
            <a:ext cx="7029450" cy="2819400"/>
          </a:xfrm>
        </p:spPr>
        <p:txBody>
          <a:bodyPr>
            <a:normAutofit fontScale="70000" lnSpcReduction="20000"/>
          </a:bodyPr>
          <a:lstStyle/>
          <a:p>
            <a:r>
              <a:rPr lang="en-US" smtClean="0">
                <a:solidFill>
                  <a:srgbClr val="000000"/>
                </a:solidFill>
              </a:rPr>
              <a:t>Traffic only in one direction.</a:t>
            </a:r>
          </a:p>
          <a:p>
            <a:r>
              <a:rPr lang="en-US" smtClean="0">
                <a:solidFill>
                  <a:srgbClr val="000000"/>
                </a:solidFill>
              </a:rPr>
              <a:t>Each section of a bridge can be viewed as a resource.</a:t>
            </a:r>
          </a:p>
          <a:p>
            <a:r>
              <a:rPr lang="en-US" smtClean="0">
                <a:solidFill>
                  <a:srgbClr val="000000"/>
                </a:solidFill>
              </a:rPr>
              <a:t>If a deadlock occurs, it can be resolved if one car backs up (preempt resources and rollback).</a:t>
            </a:r>
          </a:p>
          <a:p>
            <a:r>
              <a:rPr lang="en-US" smtClean="0">
                <a:solidFill>
                  <a:srgbClr val="000000"/>
                </a:solidFill>
              </a:rPr>
              <a:t>Several cars may have to be backed up if a deadlock occurs.</a:t>
            </a:r>
          </a:p>
          <a:p>
            <a:r>
              <a:rPr lang="en-US" smtClean="0">
                <a:solidFill>
                  <a:srgbClr val="000000"/>
                </a:solidFill>
              </a:rPr>
              <a:t>Starvation is possible.</a:t>
            </a:r>
          </a:p>
        </p:txBody>
      </p:sp>
      <p:grpSp>
        <p:nvGrpSpPr>
          <p:cNvPr id="15364" name="Group 35"/>
          <p:cNvGrpSpPr>
            <a:grpSpLocks/>
          </p:cNvGrpSpPr>
          <p:nvPr/>
        </p:nvGrpSpPr>
        <p:grpSpPr bwMode="auto">
          <a:xfrm>
            <a:off x="1347788" y="1279525"/>
            <a:ext cx="6276975" cy="1371600"/>
            <a:chOff x="798" y="1008"/>
            <a:chExt cx="3954" cy="864"/>
          </a:xfrm>
        </p:grpSpPr>
        <p:grpSp>
          <p:nvGrpSpPr>
            <p:cNvPr id="15365" name="Group 11"/>
            <p:cNvGrpSpPr>
              <a:grpSpLocks/>
            </p:cNvGrpSpPr>
            <p:nvPr/>
          </p:nvGrpSpPr>
          <p:grpSpPr bwMode="auto">
            <a:xfrm>
              <a:off x="816" y="1008"/>
              <a:ext cx="3936" cy="240"/>
              <a:chOff x="672" y="1008"/>
              <a:chExt cx="3936" cy="240"/>
            </a:xfrm>
          </p:grpSpPr>
          <p:sp>
            <p:nvSpPr>
              <p:cNvPr id="15389" name="Line 6"/>
              <p:cNvSpPr>
                <a:spLocks noChangeShapeType="1"/>
              </p:cNvSpPr>
              <p:nvPr/>
            </p:nvSpPr>
            <p:spPr bwMode="auto">
              <a:xfrm>
                <a:off x="672" y="100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0" name="Line 7"/>
              <p:cNvSpPr>
                <a:spLocks noChangeShapeType="1"/>
              </p:cNvSpPr>
              <p:nvPr/>
            </p:nvSpPr>
            <p:spPr bwMode="auto">
              <a:xfrm>
                <a:off x="1824" y="1008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1" name="Line 8"/>
              <p:cNvSpPr>
                <a:spLocks noChangeShapeType="1"/>
              </p:cNvSpPr>
              <p:nvPr/>
            </p:nvSpPr>
            <p:spPr bwMode="auto">
              <a:xfrm>
                <a:off x="2208" y="12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2" name="Line 9"/>
              <p:cNvSpPr>
                <a:spLocks noChangeShapeType="1"/>
              </p:cNvSpPr>
              <p:nvPr/>
            </p:nvSpPr>
            <p:spPr bwMode="auto">
              <a:xfrm flipV="1">
                <a:off x="3072" y="1026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3" name="Line 10"/>
              <p:cNvSpPr>
                <a:spLocks noChangeShapeType="1"/>
              </p:cNvSpPr>
              <p:nvPr/>
            </p:nvSpPr>
            <p:spPr bwMode="auto">
              <a:xfrm>
                <a:off x="3456" y="102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66" name="Group 12"/>
            <p:cNvGrpSpPr>
              <a:grpSpLocks/>
            </p:cNvGrpSpPr>
            <p:nvPr/>
          </p:nvGrpSpPr>
          <p:grpSpPr bwMode="auto">
            <a:xfrm flipV="1">
              <a:off x="816" y="1632"/>
              <a:ext cx="3936" cy="240"/>
              <a:chOff x="672" y="1008"/>
              <a:chExt cx="3936" cy="240"/>
            </a:xfrm>
          </p:grpSpPr>
          <p:sp>
            <p:nvSpPr>
              <p:cNvPr id="15384" name="Line 13"/>
              <p:cNvSpPr>
                <a:spLocks noChangeShapeType="1"/>
              </p:cNvSpPr>
              <p:nvPr/>
            </p:nvSpPr>
            <p:spPr bwMode="auto">
              <a:xfrm>
                <a:off x="672" y="100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5" name="Line 14"/>
              <p:cNvSpPr>
                <a:spLocks noChangeShapeType="1"/>
              </p:cNvSpPr>
              <p:nvPr/>
            </p:nvSpPr>
            <p:spPr bwMode="auto">
              <a:xfrm>
                <a:off x="1824" y="1008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6" name="Line 15"/>
              <p:cNvSpPr>
                <a:spLocks noChangeShapeType="1"/>
              </p:cNvSpPr>
              <p:nvPr/>
            </p:nvSpPr>
            <p:spPr bwMode="auto">
              <a:xfrm>
                <a:off x="2208" y="12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7" name="Line 16"/>
              <p:cNvSpPr>
                <a:spLocks noChangeShapeType="1"/>
              </p:cNvSpPr>
              <p:nvPr/>
            </p:nvSpPr>
            <p:spPr bwMode="auto">
              <a:xfrm flipV="1">
                <a:off x="3072" y="1026"/>
                <a:ext cx="384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8" name="Line 17"/>
              <p:cNvSpPr>
                <a:spLocks noChangeShapeType="1"/>
              </p:cNvSpPr>
              <p:nvPr/>
            </p:nvSpPr>
            <p:spPr bwMode="auto">
              <a:xfrm>
                <a:off x="3456" y="102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67" name="Group 22"/>
            <p:cNvGrpSpPr>
              <a:grpSpLocks/>
            </p:cNvGrpSpPr>
            <p:nvPr/>
          </p:nvGrpSpPr>
          <p:grpSpPr bwMode="auto">
            <a:xfrm>
              <a:off x="1512" y="1614"/>
              <a:ext cx="288" cy="162"/>
              <a:chOff x="1056" y="1614"/>
              <a:chExt cx="288" cy="162"/>
            </a:xfrm>
          </p:grpSpPr>
          <p:sp>
            <p:nvSpPr>
              <p:cNvPr id="15382" name="Rectangle 18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3" name="Rectangle 19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368" name="Line 20"/>
            <p:cNvSpPr>
              <a:spLocks noChangeShapeType="1"/>
            </p:cNvSpPr>
            <p:nvPr/>
          </p:nvSpPr>
          <p:spPr bwMode="auto">
            <a:xfrm>
              <a:off x="798" y="1428"/>
              <a:ext cx="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9" name="Line 21"/>
            <p:cNvSpPr>
              <a:spLocks noChangeShapeType="1"/>
            </p:cNvSpPr>
            <p:nvPr/>
          </p:nvSpPr>
          <p:spPr bwMode="auto">
            <a:xfrm>
              <a:off x="3444" y="1422"/>
              <a:ext cx="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70" name="Group 23"/>
            <p:cNvGrpSpPr>
              <a:grpSpLocks/>
            </p:cNvGrpSpPr>
            <p:nvPr/>
          </p:nvGrpSpPr>
          <p:grpSpPr bwMode="auto">
            <a:xfrm>
              <a:off x="2382" y="1344"/>
              <a:ext cx="288" cy="162"/>
              <a:chOff x="1056" y="1614"/>
              <a:chExt cx="288" cy="162"/>
            </a:xfrm>
          </p:grpSpPr>
          <p:sp>
            <p:nvSpPr>
              <p:cNvPr id="15380" name="Rectangle 24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1" name="Rectangle 25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71" name="Group 26"/>
            <p:cNvGrpSpPr>
              <a:grpSpLocks/>
            </p:cNvGrpSpPr>
            <p:nvPr/>
          </p:nvGrpSpPr>
          <p:grpSpPr bwMode="auto">
            <a:xfrm flipH="1">
              <a:off x="2838" y="1344"/>
              <a:ext cx="288" cy="162"/>
              <a:chOff x="1056" y="1614"/>
              <a:chExt cx="288" cy="162"/>
            </a:xfrm>
          </p:grpSpPr>
          <p:sp>
            <p:nvSpPr>
              <p:cNvPr id="15378" name="Rectangle 27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Rectangle 28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72" name="Group 29"/>
            <p:cNvGrpSpPr>
              <a:grpSpLocks/>
            </p:cNvGrpSpPr>
            <p:nvPr/>
          </p:nvGrpSpPr>
          <p:grpSpPr bwMode="auto">
            <a:xfrm flipH="1">
              <a:off x="3822" y="1140"/>
              <a:ext cx="288" cy="162"/>
              <a:chOff x="1056" y="1614"/>
              <a:chExt cx="288" cy="162"/>
            </a:xfrm>
          </p:grpSpPr>
          <p:sp>
            <p:nvSpPr>
              <p:cNvPr id="15376" name="Rectangle 30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7" name="Rectangle 31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73" name="Group 32"/>
            <p:cNvGrpSpPr>
              <a:grpSpLocks/>
            </p:cNvGrpSpPr>
            <p:nvPr/>
          </p:nvGrpSpPr>
          <p:grpSpPr bwMode="auto">
            <a:xfrm flipH="1">
              <a:off x="4248" y="1140"/>
              <a:ext cx="288" cy="162"/>
              <a:chOff x="1056" y="1614"/>
              <a:chExt cx="288" cy="162"/>
            </a:xfrm>
          </p:grpSpPr>
          <p:sp>
            <p:nvSpPr>
              <p:cNvPr id="15374" name="Rectangle 33"/>
              <p:cNvSpPr>
                <a:spLocks noChangeArrowheads="1"/>
              </p:cNvSpPr>
              <p:nvPr/>
            </p:nvSpPr>
            <p:spPr bwMode="auto">
              <a:xfrm>
                <a:off x="1056" y="1614"/>
                <a:ext cx="288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5" name="Rectangle 34"/>
              <p:cNvSpPr>
                <a:spLocks noChangeArrowheads="1"/>
              </p:cNvSpPr>
              <p:nvPr/>
            </p:nvSpPr>
            <p:spPr bwMode="auto">
              <a:xfrm>
                <a:off x="1206" y="1638"/>
                <a:ext cx="66" cy="11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46138" y="220663"/>
            <a:ext cx="7772400" cy="844550"/>
          </a:xfrm>
        </p:spPr>
        <p:txBody>
          <a:bodyPr/>
          <a:lstStyle/>
          <a:p>
            <a:r>
              <a:rPr lang="en-US" smtClean="0"/>
              <a:t>Safety Algorithm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1193800" y="1576388"/>
            <a:ext cx="702945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1600" b="1" dirty="0" smtClean="0">
                <a:solidFill>
                  <a:srgbClr val="0000FF"/>
                </a:solidFill>
              </a:rPr>
              <a:t>1.</a:t>
            </a:r>
            <a:r>
              <a:rPr lang="en-US" sz="1600" dirty="0" smtClean="0">
                <a:solidFill>
                  <a:srgbClr val="000000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Let </a:t>
            </a:r>
            <a:r>
              <a:rPr lang="en-US" sz="1800" i="1" dirty="0" smtClean="0">
                <a:solidFill>
                  <a:srgbClr val="000000"/>
                </a:solidFill>
              </a:rPr>
              <a:t>Work </a:t>
            </a:r>
            <a:r>
              <a:rPr lang="en-US" sz="1800" dirty="0" smtClean="0">
                <a:solidFill>
                  <a:srgbClr val="000000"/>
                </a:solidFill>
              </a:rPr>
              <a:t>and </a:t>
            </a:r>
            <a:r>
              <a:rPr lang="en-US" sz="1800" i="1" dirty="0" smtClean="0">
                <a:solidFill>
                  <a:srgbClr val="000000"/>
                </a:solidFill>
              </a:rPr>
              <a:t>Finish</a:t>
            </a:r>
            <a:r>
              <a:rPr lang="en-US" sz="1800" dirty="0" smtClean="0">
                <a:solidFill>
                  <a:srgbClr val="000000"/>
                </a:solidFill>
              </a:rPr>
              <a:t> be vectors of length</a:t>
            </a:r>
            <a:r>
              <a:rPr lang="en-US" sz="1800" i="1" dirty="0" smtClean="0">
                <a:solidFill>
                  <a:srgbClr val="000000"/>
                </a:solidFill>
              </a:rPr>
              <a:t> m</a:t>
            </a:r>
            <a:r>
              <a:rPr lang="en-US" sz="1800" dirty="0" smtClean="0">
                <a:solidFill>
                  <a:srgbClr val="000000"/>
                </a:solidFill>
              </a:rPr>
              <a:t> and</a:t>
            </a:r>
            <a:r>
              <a:rPr lang="en-US" sz="1800" i="1" dirty="0" smtClean="0">
                <a:solidFill>
                  <a:srgbClr val="000000"/>
                </a:solidFill>
              </a:rPr>
              <a:t> n</a:t>
            </a:r>
            <a:r>
              <a:rPr lang="en-US" sz="1800" dirty="0" smtClean="0">
                <a:solidFill>
                  <a:srgbClr val="000000"/>
                </a:solidFill>
              </a:rPr>
              <a:t>, respectively.  Initialize:</a:t>
            </a:r>
          </a:p>
          <a:p>
            <a:pPr lvl="3">
              <a:buFontTx/>
              <a:buNone/>
            </a:pPr>
            <a:r>
              <a:rPr lang="en-US" sz="1800" i="1" dirty="0" smtClean="0">
                <a:solidFill>
                  <a:srgbClr val="000000"/>
                </a:solidFill>
              </a:rPr>
              <a:t>Work </a:t>
            </a:r>
            <a:r>
              <a:rPr lang="en-US" sz="1800" dirty="0" smtClean="0">
                <a:solidFill>
                  <a:srgbClr val="000000"/>
                </a:solidFill>
              </a:rPr>
              <a:t>= </a:t>
            </a:r>
            <a:r>
              <a:rPr lang="en-US" sz="1800" i="1" dirty="0" smtClean="0">
                <a:solidFill>
                  <a:srgbClr val="000000"/>
                </a:solidFill>
              </a:rPr>
              <a:t>Available</a:t>
            </a:r>
          </a:p>
          <a:p>
            <a:pPr lvl="3">
              <a:buFontTx/>
              <a:buNone/>
            </a:pPr>
            <a:r>
              <a:rPr lang="en-US" sz="1800" i="1" dirty="0" smtClean="0">
                <a:solidFill>
                  <a:srgbClr val="000000"/>
                </a:solidFill>
              </a:rPr>
              <a:t>Finish </a:t>
            </a:r>
            <a:r>
              <a:rPr lang="en-US" sz="1800" dirty="0" smtClean="0">
                <a:solidFill>
                  <a:srgbClr val="000000"/>
                </a:solidFill>
              </a:rPr>
              <a:t>[</a:t>
            </a:r>
            <a:r>
              <a:rPr lang="en-US" sz="1800" i="1" dirty="0" smtClean="0">
                <a:solidFill>
                  <a:srgbClr val="000000"/>
                </a:solidFill>
              </a:rPr>
              <a:t>i</a:t>
            </a:r>
            <a:r>
              <a:rPr lang="en-US" sz="1800" dirty="0" smtClean="0">
                <a:solidFill>
                  <a:srgbClr val="000000"/>
                </a:solidFill>
              </a:rPr>
              <a:t>] =</a:t>
            </a:r>
            <a:r>
              <a:rPr lang="en-US" sz="1800" i="1" dirty="0" smtClean="0">
                <a:solidFill>
                  <a:srgbClr val="000000"/>
                </a:solidFill>
              </a:rPr>
              <a:t> false </a:t>
            </a:r>
            <a:r>
              <a:rPr lang="en-US" sz="1800" dirty="0" smtClean="0">
                <a:solidFill>
                  <a:srgbClr val="000000"/>
                </a:solidFill>
              </a:rPr>
              <a:t>for</a:t>
            </a:r>
            <a:r>
              <a:rPr lang="en-US" sz="1800" i="1" dirty="0" smtClean="0">
                <a:solidFill>
                  <a:srgbClr val="000000"/>
                </a:solidFill>
              </a:rPr>
              <a:t> i</a:t>
            </a:r>
            <a:r>
              <a:rPr lang="en-US" sz="1800" dirty="0" smtClean="0">
                <a:solidFill>
                  <a:srgbClr val="000000"/>
                </a:solidFill>
              </a:rPr>
              <a:t> =0,1, …, </a:t>
            </a:r>
            <a:r>
              <a:rPr lang="en-US" sz="1800" i="1" dirty="0" smtClean="0">
                <a:solidFill>
                  <a:srgbClr val="000000"/>
                </a:solidFill>
              </a:rPr>
              <a:t>n-1.</a:t>
            </a:r>
            <a:endParaRPr lang="en-US" sz="1800" dirty="0" smtClean="0">
              <a:solidFill>
                <a:srgbClr val="0000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2.</a:t>
            </a:r>
            <a:r>
              <a:rPr lang="en-US" sz="1800" dirty="0" smtClean="0">
                <a:solidFill>
                  <a:srgbClr val="000000"/>
                </a:solidFill>
              </a:rPr>
              <a:t>	Find an index  </a:t>
            </a:r>
            <a:r>
              <a:rPr lang="en-US" sz="1800" i="1" dirty="0" smtClean="0">
                <a:solidFill>
                  <a:srgbClr val="000000"/>
                </a:solidFill>
              </a:rPr>
              <a:t>i </a:t>
            </a:r>
            <a:r>
              <a:rPr lang="en-US" sz="1800" dirty="0" smtClean="0">
                <a:solidFill>
                  <a:srgbClr val="000000"/>
                </a:solidFill>
              </a:rPr>
              <a:t>such that both: </a:t>
            </a:r>
          </a:p>
          <a:p>
            <a:pPr lvl="1">
              <a:buFont typeface="Monotype Sort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(a) </a:t>
            </a:r>
            <a:r>
              <a:rPr lang="en-US" sz="1800" i="1" dirty="0" smtClean="0">
                <a:solidFill>
                  <a:srgbClr val="000000"/>
                </a:solidFill>
              </a:rPr>
              <a:t>Finish</a:t>
            </a:r>
            <a:r>
              <a:rPr lang="en-US" sz="1800" dirty="0" smtClean="0">
                <a:solidFill>
                  <a:srgbClr val="000000"/>
                </a:solidFill>
              </a:rPr>
              <a:t> [</a:t>
            </a:r>
            <a:r>
              <a:rPr lang="en-US" sz="1800" i="1" dirty="0" smtClean="0">
                <a:solidFill>
                  <a:srgbClr val="000000"/>
                </a:solidFill>
              </a:rPr>
              <a:t>i</a:t>
            </a:r>
            <a:r>
              <a:rPr lang="en-US" sz="1800" dirty="0" smtClean="0">
                <a:solidFill>
                  <a:srgbClr val="000000"/>
                </a:solidFill>
              </a:rPr>
              <a:t>] == </a:t>
            </a:r>
            <a:r>
              <a:rPr lang="en-US" sz="1800" i="1" dirty="0" smtClean="0">
                <a:solidFill>
                  <a:srgbClr val="000000"/>
                </a:solidFill>
              </a:rPr>
              <a:t>false</a:t>
            </a:r>
            <a:endParaRPr lang="en-US" sz="1800" dirty="0" smtClean="0">
              <a:solidFill>
                <a:srgbClr val="000000"/>
              </a:solidFill>
            </a:endParaRPr>
          </a:p>
          <a:p>
            <a:pPr lvl="1">
              <a:buFont typeface="Monotype Sort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(b) </a:t>
            </a:r>
            <a:r>
              <a:rPr lang="en-US" sz="1800" i="1" dirty="0" smtClean="0">
                <a:solidFill>
                  <a:srgbClr val="000000"/>
                </a:solidFill>
              </a:rPr>
              <a:t>Need</a:t>
            </a:r>
            <a:r>
              <a:rPr lang="en-US" sz="1800" i="1" baseline="-25000" dirty="0" smtClean="0">
                <a:solidFill>
                  <a:srgbClr val="000000"/>
                </a:solidFill>
              </a:rPr>
              <a:t>i</a:t>
            </a:r>
            <a:r>
              <a:rPr lang="en-US" sz="1800" dirty="0" smtClean="0">
                <a:solidFill>
                  <a:srgbClr val="000000"/>
                </a:solidFill>
              </a:rPr>
              <a:t>  </a:t>
            </a:r>
            <a:r>
              <a:rPr lang="en-US" sz="1800" dirty="0" smtClean="0">
                <a:solidFill>
                  <a:srgbClr val="000000"/>
                </a:solidFill>
                <a:sym typeface="Symbol" pitchFamily="18" charset="2"/>
              </a:rPr>
              <a:t>  </a:t>
            </a:r>
            <a:r>
              <a:rPr lang="en-US" sz="1800" i="1" dirty="0" smtClean="0">
                <a:solidFill>
                  <a:srgbClr val="000000"/>
                </a:solidFill>
                <a:sym typeface="Symbol" pitchFamily="18" charset="2"/>
              </a:rPr>
              <a:t>Work</a:t>
            </a:r>
          </a:p>
          <a:p>
            <a:pPr lvl="1">
              <a:buFont typeface="Monotype Sorts" pitchFamily="2" charset="2"/>
              <a:buNone/>
            </a:pPr>
            <a:r>
              <a:rPr lang="en-US" sz="1800" dirty="0" smtClean="0">
                <a:solidFill>
                  <a:srgbClr val="000000"/>
                </a:solidFill>
                <a:sym typeface="Symbol" pitchFamily="18" charset="2"/>
              </a:rPr>
              <a:t>If no such </a:t>
            </a:r>
            <a:r>
              <a:rPr lang="en-US" sz="1800" i="1" dirty="0" smtClean="0">
                <a:solidFill>
                  <a:srgbClr val="000000"/>
                </a:solidFill>
                <a:sym typeface="Symbol" pitchFamily="18" charset="2"/>
              </a:rPr>
              <a:t>i </a:t>
            </a:r>
            <a:r>
              <a:rPr lang="en-US" sz="1800" dirty="0" smtClean="0">
                <a:solidFill>
                  <a:srgbClr val="000000"/>
                </a:solidFill>
                <a:sym typeface="Symbol" pitchFamily="18" charset="2"/>
              </a:rPr>
              <a:t>exists, go to step 4.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3.</a:t>
            </a:r>
            <a:r>
              <a:rPr lang="en-US" sz="1800" dirty="0" smtClean="0">
                <a:solidFill>
                  <a:srgbClr val="000000"/>
                </a:solidFill>
              </a:rPr>
              <a:t>	</a:t>
            </a:r>
            <a:r>
              <a:rPr lang="en-US" sz="1800" i="1" dirty="0" smtClean="0">
                <a:solidFill>
                  <a:srgbClr val="000000"/>
                </a:solidFill>
              </a:rPr>
              <a:t>Work</a:t>
            </a:r>
            <a:r>
              <a:rPr lang="en-US" sz="1800" dirty="0" smtClean="0">
                <a:solidFill>
                  <a:srgbClr val="000000"/>
                </a:solidFill>
              </a:rPr>
              <a:t> = </a:t>
            </a:r>
            <a:r>
              <a:rPr lang="en-US" sz="1800" i="1" dirty="0" smtClean="0">
                <a:solidFill>
                  <a:srgbClr val="000000"/>
                </a:solidFill>
              </a:rPr>
              <a:t>Work </a:t>
            </a:r>
            <a:r>
              <a:rPr lang="en-US" sz="1800" dirty="0" smtClean="0">
                <a:solidFill>
                  <a:srgbClr val="000000"/>
                </a:solidFill>
              </a:rPr>
              <a:t>+ </a:t>
            </a:r>
            <a:r>
              <a:rPr lang="en-US" sz="1800" i="1" dirty="0" smtClean="0">
                <a:solidFill>
                  <a:srgbClr val="000000"/>
                </a:solidFill>
              </a:rPr>
              <a:t>Allocation</a:t>
            </a:r>
            <a:r>
              <a:rPr lang="en-US" sz="1800" i="1" baseline="-25000" dirty="0" smtClean="0">
                <a:solidFill>
                  <a:srgbClr val="000000"/>
                </a:solidFill>
              </a:rPr>
              <a:t>i</a:t>
            </a:r>
            <a:r>
              <a:rPr lang="en-US" sz="1800" dirty="0" smtClean="0">
                <a:solidFill>
                  <a:srgbClr val="000000"/>
                </a:solidFill>
              </a:rPr>
              <a:t/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1800" i="1" dirty="0" smtClean="0">
                <a:solidFill>
                  <a:srgbClr val="000000"/>
                </a:solidFill>
              </a:rPr>
              <a:t>Finish</a:t>
            </a:r>
            <a:r>
              <a:rPr lang="en-US" sz="1800" dirty="0" smtClean="0">
                <a:solidFill>
                  <a:srgbClr val="000000"/>
                </a:solidFill>
              </a:rPr>
              <a:t>[ </a:t>
            </a:r>
            <a:r>
              <a:rPr lang="en-US" sz="1800" i="1" dirty="0" smtClean="0">
                <a:solidFill>
                  <a:srgbClr val="000000"/>
                </a:solidFill>
              </a:rPr>
              <a:t>i </a:t>
            </a:r>
            <a:r>
              <a:rPr lang="en-US" sz="1800" dirty="0" smtClean="0">
                <a:solidFill>
                  <a:srgbClr val="000000"/>
                </a:solidFill>
              </a:rPr>
              <a:t>] =</a:t>
            </a:r>
            <a:r>
              <a:rPr lang="en-US" sz="1800" i="1" dirty="0" smtClean="0">
                <a:solidFill>
                  <a:srgbClr val="000000"/>
                </a:solidFill>
              </a:rPr>
              <a:t> true</a:t>
            </a:r>
            <a:r>
              <a:rPr lang="en-US" sz="1800" dirty="0" smtClean="0">
                <a:solidFill>
                  <a:srgbClr val="000000"/>
                </a:solidFill>
              </a:rPr>
              <a:t/>
            </a:r>
            <a:br>
              <a:rPr lang="en-US" sz="1800" dirty="0" smtClean="0">
                <a:solidFill>
                  <a:srgbClr val="000000"/>
                </a:solidFill>
              </a:rPr>
            </a:br>
            <a:r>
              <a:rPr lang="en-US" sz="1800" dirty="0" smtClean="0">
                <a:solidFill>
                  <a:srgbClr val="000000"/>
                </a:solidFill>
              </a:rPr>
              <a:t>go to step 2.</a:t>
            </a:r>
          </a:p>
          <a:p>
            <a:pPr>
              <a:buFont typeface="Monotype Sorts" pitchFamily="2" charset="2"/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4.</a:t>
            </a:r>
            <a:r>
              <a:rPr lang="en-US" sz="1800" dirty="0" smtClean="0">
                <a:solidFill>
                  <a:srgbClr val="0000FF"/>
                </a:solidFill>
              </a:rPr>
              <a:t>	</a:t>
            </a:r>
            <a:r>
              <a:rPr lang="en-US" sz="1800" dirty="0" smtClean="0">
                <a:solidFill>
                  <a:srgbClr val="000000"/>
                </a:solidFill>
              </a:rPr>
              <a:t>If </a:t>
            </a:r>
            <a:r>
              <a:rPr lang="en-US" sz="1800" i="1" dirty="0" smtClean="0">
                <a:solidFill>
                  <a:srgbClr val="000000"/>
                </a:solidFill>
              </a:rPr>
              <a:t>Finish</a:t>
            </a:r>
            <a:r>
              <a:rPr lang="en-US" sz="1800" dirty="0" smtClean="0">
                <a:solidFill>
                  <a:srgbClr val="000000"/>
                </a:solidFill>
              </a:rPr>
              <a:t> [</a:t>
            </a:r>
            <a:r>
              <a:rPr lang="en-US" sz="1800" i="1" dirty="0" smtClean="0">
                <a:solidFill>
                  <a:srgbClr val="000000"/>
                </a:solidFill>
              </a:rPr>
              <a:t>i </a:t>
            </a:r>
            <a:r>
              <a:rPr lang="en-US" sz="1800" dirty="0" smtClean="0">
                <a:solidFill>
                  <a:srgbClr val="000000"/>
                </a:solidFill>
              </a:rPr>
              <a:t>] == true for all </a:t>
            </a:r>
            <a:r>
              <a:rPr lang="en-US" sz="1800" i="1" dirty="0" smtClean="0">
                <a:solidFill>
                  <a:srgbClr val="000000"/>
                </a:solidFill>
              </a:rPr>
              <a:t>i</a:t>
            </a:r>
            <a:r>
              <a:rPr lang="en-US" sz="1800" dirty="0" smtClean="0">
                <a:solidFill>
                  <a:srgbClr val="000000"/>
                </a:solidFill>
              </a:rPr>
              <a:t>, then the system is in a safe state.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139" y="1229033"/>
            <a:ext cx="8231188" cy="2576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1541463" y="601663"/>
            <a:ext cx="596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Safe state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84903" y="4004844"/>
          <a:ext cx="1936956" cy="1946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239"/>
                <a:gridCol w="484239"/>
                <a:gridCol w="484239"/>
                <a:gridCol w="484239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R3</a:t>
                      </a:r>
                      <a:endParaRPr lang="en-US" dirty="0"/>
                    </a:p>
                  </a:txBody>
                  <a:tcPr/>
                </a:tc>
              </a:tr>
              <a:tr h="395257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95257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95257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95257"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03263" y="219075"/>
            <a:ext cx="7924800" cy="457200"/>
          </a:xfrm>
        </p:spPr>
        <p:txBody>
          <a:bodyPr>
            <a:normAutofit fontScale="90000"/>
          </a:bodyPr>
          <a:lstStyle/>
          <a:p>
            <a:r>
              <a:rPr lang="en-US" sz="2800" smtClean="0"/>
              <a:t>Resource-Request Algorithm for Process </a:t>
            </a:r>
            <a:r>
              <a:rPr lang="en-US" sz="2800" i="1" smtClean="0"/>
              <a:t>P</a:t>
            </a:r>
            <a:r>
              <a:rPr lang="en-US" sz="2800" i="1" baseline="-25000" smtClean="0"/>
              <a:t>i</a:t>
            </a:r>
            <a:endParaRPr lang="en-US" sz="280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34297" y="1168400"/>
            <a:ext cx="8603226" cy="5340555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Font typeface="Monotype Sorts" pitchFamily="2" charset="2"/>
              <a:buNone/>
            </a:pPr>
            <a:r>
              <a:rPr lang="en-US" sz="1600" i="1" dirty="0" smtClean="0">
                <a:solidFill>
                  <a:srgbClr val="000000"/>
                </a:solidFill>
              </a:rPr>
              <a:t>Request </a:t>
            </a:r>
            <a:r>
              <a:rPr lang="en-US" sz="1600" i="1" baseline="-25000" dirty="0" smtClean="0">
                <a:solidFill>
                  <a:srgbClr val="000000"/>
                </a:solidFill>
              </a:rPr>
              <a:t>i</a:t>
            </a:r>
            <a:r>
              <a:rPr lang="en-US" sz="1600" dirty="0" smtClean="0">
                <a:solidFill>
                  <a:srgbClr val="000000"/>
                </a:solidFill>
              </a:rPr>
              <a:t> = request vector for process </a:t>
            </a:r>
            <a:r>
              <a:rPr lang="en-US" sz="1600" i="1" dirty="0" smtClean="0">
                <a:solidFill>
                  <a:srgbClr val="000000"/>
                </a:solidFill>
              </a:rPr>
              <a:t>P</a:t>
            </a:r>
            <a:r>
              <a:rPr lang="en-US" sz="1600" i="1" baseline="-25000" dirty="0" smtClean="0">
                <a:solidFill>
                  <a:srgbClr val="000000"/>
                </a:solidFill>
              </a:rPr>
              <a:t>i</a:t>
            </a:r>
            <a:r>
              <a:rPr lang="en-US" sz="1600" dirty="0" smtClean="0">
                <a:solidFill>
                  <a:srgbClr val="000000"/>
                </a:solidFill>
              </a:rPr>
              <a:t>.  </a:t>
            </a:r>
          </a:p>
          <a:p>
            <a:pPr marL="381000" indent="-381000">
              <a:lnSpc>
                <a:spcPct val="90000"/>
              </a:lnSpc>
              <a:buFont typeface="Monotype Sorts" pitchFamily="2" charset="2"/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If </a:t>
            </a:r>
            <a:r>
              <a:rPr lang="en-US" sz="1600" i="1" dirty="0" smtClean="0">
                <a:solidFill>
                  <a:srgbClr val="000000"/>
                </a:solidFill>
              </a:rPr>
              <a:t>Request </a:t>
            </a:r>
            <a:r>
              <a:rPr lang="en-US" sz="1600" i="1" baseline="-25000" dirty="0" smtClean="0">
                <a:solidFill>
                  <a:srgbClr val="000000"/>
                </a:solidFill>
              </a:rPr>
              <a:t>i</a:t>
            </a:r>
            <a:r>
              <a:rPr lang="en-US" sz="1600" baseline="-25000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[</a:t>
            </a:r>
            <a:r>
              <a:rPr lang="en-US" sz="1600" i="1" dirty="0" smtClean="0">
                <a:solidFill>
                  <a:srgbClr val="000000"/>
                </a:solidFill>
              </a:rPr>
              <a:t>j</a:t>
            </a:r>
            <a:r>
              <a:rPr lang="en-US" sz="1600" dirty="0" smtClean="0">
                <a:solidFill>
                  <a:srgbClr val="000000"/>
                </a:solidFill>
              </a:rPr>
              <a:t>] = </a:t>
            </a:r>
            <a:r>
              <a:rPr lang="en-US" sz="1600" i="1" dirty="0" smtClean="0">
                <a:solidFill>
                  <a:srgbClr val="000000"/>
                </a:solidFill>
              </a:rPr>
              <a:t>k</a:t>
            </a:r>
            <a:r>
              <a:rPr lang="en-US" sz="1600" dirty="0" smtClean="0">
                <a:solidFill>
                  <a:srgbClr val="000000"/>
                </a:solidFill>
              </a:rPr>
              <a:t> then process </a:t>
            </a:r>
            <a:r>
              <a:rPr lang="en-US" sz="1600" i="1" dirty="0" smtClean="0">
                <a:solidFill>
                  <a:srgbClr val="000000"/>
                </a:solidFill>
              </a:rPr>
              <a:t>P</a:t>
            </a:r>
            <a:r>
              <a:rPr lang="en-US" sz="1600" i="1" baseline="-25000" dirty="0" smtClean="0">
                <a:solidFill>
                  <a:srgbClr val="000000"/>
                </a:solidFill>
              </a:rPr>
              <a:t>i</a:t>
            </a:r>
            <a:r>
              <a:rPr lang="en-US" sz="1600" dirty="0" smtClean="0">
                <a:solidFill>
                  <a:srgbClr val="000000"/>
                </a:solidFill>
              </a:rPr>
              <a:t> wants </a:t>
            </a:r>
            <a:r>
              <a:rPr lang="en-US" sz="1600" i="1" dirty="0" smtClean="0">
                <a:solidFill>
                  <a:srgbClr val="000000"/>
                </a:solidFill>
              </a:rPr>
              <a:t>k</a:t>
            </a:r>
            <a:r>
              <a:rPr lang="en-US" sz="1600" dirty="0" smtClean="0">
                <a:solidFill>
                  <a:srgbClr val="000000"/>
                </a:solidFill>
              </a:rPr>
              <a:t> instances of resource type </a:t>
            </a:r>
            <a:r>
              <a:rPr lang="en-US" sz="1600" i="1" dirty="0" smtClean="0">
                <a:solidFill>
                  <a:srgbClr val="000000"/>
                </a:solidFill>
              </a:rPr>
              <a:t>R</a:t>
            </a:r>
            <a:r>
              <a:rPr lang="en-US" sz="1600" i="1" baseline="-25000" dirty="0" smtClean="0">
                <a:solidFill>
                  <a:srgbClr val="000000"/>
                </a:solidFill>
              </a:rPr>
              <a:t>j</a:t>
            </a:r>
            <a:r>
              <a:rPr lang="en-US" sz="1600" baseline="-25000" dirty="0" smtClean="0">
                <a:solidFill>
                  <a:srgbClr val="000000"/>
                </a:solidFill>
              </a:rPr>
              <a:t>.</a:t>
            </a:r>
          </a:p>
          <a:p>
            <a:pPr marL="381000" indent="-381000">
              <a:lnSpc>
                <a:spcPct val="90000"/>
              </a:lnSpc>
              <a:buFont typeface="Monotype Sorts" pitchFamily="2" charset="2"/>
              <a:buNone/>
            </a:pPr>
            <a:endParaRPr lang="en-US" sz="1600" baseline="-25000" dirty="0" smtClean="0">
              <a:solidFill>
                <a:srgbClr val="000000"/>
              </a:solidFill>
            </a:endParaRP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If </a:t>
            </a:r>
            <a:r>
              <a:rPr lang="en-US" sz="1600" i="1" dirty="0" smtClean="0">
                <a:solidFill>
                  <a:srgbClr val="000000"/>
                </a:solidFill>
              </a:rPr>
              <a:t>Request </a:t>
            </a:r>
            <a:r>
              <a:rPr lang="en-US" sz="1600" i="1" baseline="-25000" dirty="0" smtClean="0">
                <a:solidFill>
                  <a:srgbClr val="000000"/>
                </a:solidFill>
              </a:rPr>
              <a:t>i</a:t>
            </a:r>
            <a:r>
              <a:rPr lang="en-US" sz="1600" i="1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sym typeface="Symbol" pitchFamily="18" charset="2"/>
              </a:rPr>
              <a:t> </a:t>
            </a:r>
            <a:r>
              <a:rPr lang="en-US" sz="1600" i="1" dirty="0" smtClean="0">
                <a:solidFill>
                  <a:srgbClr val="000000"/>
                </a:solidFill>
                <a:sym typeface="Symbol" pitchFamily="18" charset="2"/>
              </a:rPr>
              <a:t>Need </a:t>
            </a:r>
            <a:r>
              <a:rPr lang="en-US" sz="1600" i="1" baseline="-25000" dirty="0" smtClean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sz="1600" i="1" dirty="0" smtClean="0">
                <a:solidFill>
                  <a:srgbClr val="000000"/>
                </a:solidFill>
                <a:sym typeface="Symbol" pitchFamily="18" charset="2"/>
              </a:rPr>
              <a:t>  then   </a:t>
            </a:r>
            <a:r>
              <a:rPr lang="en-US" sz="1600" dirty="0" smtClean="0">
                <a:solidFill>
                  <a:srgbClr val="000000"/>
                </a:solidFill>
                <a:sym typeface="Symbol" pitchFamily="18" charset="2"/>
              </a:rPr>
              <a:t>go to step 2.  </a:t>
            </a:r>
          </a:p>
          <a:p>
            <a:pPr marL="800100" lvl="1" indent="-342900">
              <a:lnSpc>
                <a:spcPct val="90000"/>
              </a:lnSpc>
              <a:buNone/>
            </a:pPr>
            <a:r>
              <a:rPr lang="en-US" sz="1600" dirty="0" smtClean="0">
                <a:solidFill>
                  <a:srgbClr val="000000"/>
                </a:solidFill>
                <a:sym typeface="Symbol" pitchFamily="18" charset="2"/>
              </a:rPr>
              <a:t>	Otherwise, raise error condition, since process has exceeded its maximum claim.</a:t>
            </a: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None/>
            </a:pPr>
            <a:endParaRPr lang="en-US" sz="1600" dirty="0" smtClean="0">
              <a:solidFill>
                <a:srgbClr val="000000"/>
              </a:solidFill>
              <a:sym typeface="Symbol" pitchFamily="18" charset="2"/>
            </a:endParaRP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AutoNum type="arabicPeriod" startAt="2"/>
            </a:pPr>
            <a:r>
              <a:rPr lang="en-US" sz="1600" dirty="0" smtClean="0">
                <a:solidFill>
                  <a:srgbClr val="000000"/>
                </a:solidFill>
                <a:sym typeface="Symbol" pitchFamily="18" charset="2"/>
              </a:rPr>
              <a:t>If </a:t>
            </a:r>
            <a:r>
              <a:rPr lang="en-US" sz="1600" i="1" dirty="0" smtClean="0">
                <a:solidFill>
                  <a:srgbClr val="000000"/>
                </a:solidFill>
              </a:rPr>
              <a:t>Request </a:t>
            </a:r>
            <a:r>
              <a:rPr lang="en-US" sz="1600" i="1" baseline="-25000" dirty="0" smtClean="0">
                <a:solidFill>
                  <a:srgbClr val="000000"/>
                </a:solidFill>
              </a:rPr>
              <a:t>i</a:t>
            </a:r>
            <a:r>
              <a:rPr lang="en-US" sz="1600" dirty="0" smtClean="0">
                <a:solidFill>
                  <a:srgbClr val="000000"/>
                </a:solidFill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sym typeface="Symbol" pitchFamily="18" charset="2"/>
              </a:rPr>
              <a:t> </a:t>
            </a:r>
            <a:r>
              <a:rPr lang="en-US" sz="1600" i="1" dirty="0" smtClean="0">
                <a:solidFill>
                  <a:srgbClr val="000000"/>
                </a:solidFill>
                <a:sym typeface="Symbol" pitchFamily="18" charset="2"/>
              </a:rPr>
              <a:t>Available</a:t>
            </a:r>
            <a:r>
              <a:rPr lang="en-US" sz="1600" dirty="0" smtClean="0">
                <a:solidFill>
                  <a:srgbClr val="000000"/>
                </a:solidFill>
                <a:sym typeface="Symbol" pitchFamily="18" charset="2"/>
              </a:rPr>
              <a:t>, go to step 3. </a:t>
            </a:r>
          </a:p>
          <a:p>
            <a:pPr marL="800100" lvl="1" indent="-342900">
              <a:lnSpc>
                <a:spcPct val="90000"/>
              </a:lnSpc>
              <a:buNone/>
            </a:pPr>
            <a:r>
              <a:rPr lang="en-US" sz="1600" dirty="0" smtClean="0">
                <a:solidFill>
                  <a:srgbClr val="000000"/>
                </a:solidFill>
                <a:sym typeface="Symbol" pitchFamily="18" charset="2"/>
              </a:rPr>
              <a:t>	Otherwise </a:t>
            </a:r>
            <a:r>
              <a:rPr lang="en-US" sz="1600" i="1" dirty="0" smtClean="0">
                <a:solidFill>
                  <a:srgbClr val="000000"/>
                </a:solidFill>
                <a:sym typeface="Symbol" pitchFamily="18" charset="2"/>
              </a:rPr>
              <a:t>P</a:t>
            </a:r>
            <a:r>
              <a:rPr lang="en-US" sz="1600" i="1" baseline="-25000" dirty="0" smtClean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sym typeface="Symbol" pitchFamily="18" charset="2"/>
              </a:rPr>
              <a:t>  must wait, since resources are not available.</a:t>
            </a: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None/>
            </a:pPr>
            <a:endParaRPr lang="en-US" sz="1600" dirty="0" smtClean="0">
              <a:solidFill>
                <a:srgbClr val="000000"/>
              </a:solidFill>
              <a:sym typeface="Symbol" pitchFamily="18" charset="2"/>
            </a:endParaRPr>
          </a:p>
          <a:p>
            <a:pPr marL="800100" lvl="1" indent="-342900">
              <a:lnSpc>
                <a:spcPct val="90000"/>
              </a:lnSpc>
              <a:buFont typeface="Monotype Sorts" pitchFamily="2" charset="2"/>
              <a:buNone/>
            </a:pPr>
            <a:r>
              <a:rPr lang="en-US" sz="1600" dirty="0" smtClean="0">
                <a:sym typeface="Symbol" pitchFamily="18" charset="2"/>
              </a:rPr>
              <a:t>3</a:t>
            </a:r>
            <a:r>
              <a:rPr lang="en-US" sz="1600" dirty="0" smtClean="0">
                <a:solidFill>
                  <a:srgbClr val="000000"/>
                </a:solidFill>
                <a:sym typeface="Symbol" pitchFamily="18" charset="2"/>
              </a:rPr>
              <a:t>.   Pretend to allocate requested resources to </a:t>
            </a:r>
            <a:r>
              <a:rPr lang="en-US" sz="1600" i="1" dirty="0" smtClean="0">
                <a:solidFill>
                  <a:srgbClr val="000000"/>
                </a:solidFill>
                <a:sym typeface="Symbol" pitchFamily="18" charset="2"/>
              </a:rPr>
              <a:t>P</a:t>
            </a:r>
            <a:r>
              <a:rPr lang="en-US" sz="1600" i="1" baseline="-25000" dirty="0" smtClean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sym typeface="Symbol" pitchFamily="18" charset="2"/>
              </a:rPr>
              <a:t> by modifying the state as follows:</a:t>
            </a:r>
          </a:p>
          <a:p>
            <a:pPr marL="1714500" lvl="3" indent="-34290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0000"/>
                </a:solidFill>
                <a:sym typeface="Symbol" pitchFamily="18" charset="2"/>
              </a:rPr>
              <a:t>		</a:t>
            </a:r>
            <a:r>
              <a:rPr lang="en-US" sz="1600" i="1" dirty="0" smtClean="0">
                <a:solidFill>
                  <a:srgbClr val="000000"/>
                </a:solidFill>
                <a:sym typeface="Symbol" pitchFamily="18" charset="2"/>
              </a:rPr>
              <a:t>Available</a:t>
            </a:r>
            <a:r>
              <a:rPr lang="en-US" sz="1600" dirty="0" smtClean="0">
                <a:solidFill>
                  <a:srgbClr val="000000"/>
                </a:solidFill>
                <a:sym typeface="Symbol" pitchFamily="18" charset="2"/>
              </a:rPr>
              <a:t> = </a:t>
            </a:r>
            <a:r>
              <a:rPr lang="en-US" sz="1600" i="1" dirty="0" smtClean="0">
                <a:solidFill>
                  <a:srgbClr val="000000"/>
                </a:solidFill>
                <a:sym typeface="Symbol" pitchFamily="18" charset="2"/>
              </a:rPr>
              <a:t>Available </a:t>
            </a:r>
            <a:r>
              <a:rPr lang="en-US" sz="1600" dirty="0" smtClean="0">
                <a:solidFill>
                  <a:srgbClr val="000000"/>
                </a:solidFill>
                <a:sym typeface="Symbol" pitchFamily="18" charset="2"/>
              </a:rPr>
              <a:t>–</a:t>
            </a:r>
            <a:r>
              <a:rPr lang="en-US" sz="1600" i="1" dirty="0" err="1" smtClean="0">
                <a:solidFill>
                  <a:srgbClr val="000000"/>
                </a:solidFill>
                <a:sym typeface="Symbol" pitchFamily="18" charset="2"/>
              </a:rPr>
              <a:t>Request</a:t>
            </a:r>
            <a:r>
              <a:rPr lang="en-US" sz="1600" i="1" baseline="-25000" dirty="0" err="1" smtClean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sz="1600" i="1" baseline="-250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1600" i="1" dirty="0" smtClean="0">
                <a:solidFill>
                  <a:srgbClr val="000000"/>
                </a:solidFill>
                <a:sym typeface="Symbol" pitchFamily="18" charset="2"/>
              </a:rPr>
              <a:t>;</a:t>
            </a:r>
          </a:p>
          <a:p>
            <a:pPr marL="1714500" lvl="3" indent="-34290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0000"/>
                </a:solidFill>
                <a:sym typeface="Symbol" pitchFamily="18" charset="2"/>
              </a:rPr>
              <a:t>		</a:t>
            </a:r>
            <a:r>
              <a:rPr lang="en-US" sz="1600" i="1" dirty="0" smtClean="0">
                <a:solidFill>
                  <a:srgbClr val="000000"/>
                </a:solidFill>
                <a:sym typeface="Symbol" pitchFamily="18" charset="2"/>
              </a:rPr>
              <a:t>Allocation</a:t>
            </a:r>
            <a:r>
              <a:rPr lang="en-US" sz="1600" i="1" baseline="-25000" dirty="0" smtClean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sz="1600" baseline="-250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sym typeface="Symbol" pitchFamily="18" charset="2"/>
              </a:rPr>
              <a:t>= </a:t>
            </a:r>
            <a:r>
              <a:rPr lang="en-US" sz="1600" i="1" dirty="0" smtClean="0">
                <a:solidFill>
                  <a:srgbClr val="000000"/>
                </a:solidFill>
                <a:sym typeface="Symbol" pitchFamily="18" charset="2"/>
              </a:rPr>
              <a:t>Allocation</a:t>
            </a:r>
            <a:r>
              <a:rPr lang="en-US" sz="1600" i="1" baseline="-25000" dirty="0" smtClean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sym typeface="Symbol" pitchFamily="18" charset="2"/>
              </a:rPr>
              <a:t> + </a:t>
            </a:r>
            <a:r>
              <a:rPr lang="en-US" sz="1600" i="1" dirty="0" err="1" smtClean="0">
                <a:solidFill>
                  <a:srgbClr val="000000"/>
                </a:solidFill>
                <a:sym typeface="Symbol" pitchFamily="18" charset="2"/>
              </a:rPr>
              <a:t>Request</a:t>
            </a:r>
            <a:r>
              <a:rPr lang="en-US" sz="1600" i="1" baseline="-25000" dirty="0" err="1" smtClean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sz="1600" i="1" baseline="-250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sym typeface="Symbol" pitchFamily="18" charset="2"/>
              </a:rPr>
              <a:t>;</a:t>
            </a:r>
          </a:p>
          <a:p>
            <a:pPr marL="1714500" lvl="3" indent="-342900">
              <a:lnSpc>
                <a:spcPct val="90000"/>
              </a:lnSpc>
              <a:buFontTx/>
              <a:buNone/>
            </a:pPr>
            <a:r>
              <a:rPr lang="en-US" sz="1600" dirty="0" smtClean="0">
                <a:solidFill>
                  <a:srgbClr val="000000"/>
                </a:solidFill>
                <a:sym typeface="Symbol" pitchFamily="18" charset="2"/>
              </a:rPr>
              <a:t>		</a:t>
            </a:r>
            <a:r>
              <a:rPr lang="en-US" sz="1600" i="1" dirty="0" smtClean="0">
                <a:solidFill>
                  <a:srgbClr val="000000"/>
                </a:solidFill>
                <a:sym typeface="Symbol" pitchFamily="18" charset="2"/>
              </a:rPr>
              <a:t>Need</a:t>
            </a:r>
            <a:r>
              <a:rPr lang="en-US" sz="1600" i="1" baseline="-25000" dirty="0" smtClean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sz="1600" i="1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sym typeface="Symbol" pitchFamily="18" charset="2"/>
              </a:rPr>
              <a:t>=</a:t>
            </a:r>
            <a:r>
              <a:rPr lang="en-US" sz="1600" i="1" dirty="0" smtClean="0">
                <a:solidFill>
                  <a:srgbClr val="000000"/>
                </a:solidFill>
                <a:sym typeface="Symbol" pitchFamily="18" charset="2"/>
              </a:rPr>
              <a:t> Need</a:t>
            </a:r>
            <a:r>
              <a:rPr lang="en-US" sz="1600" i="1" baseline="-25000" dirty="0" smtClean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sym typeface="Symbol" pitchFamily="18" charset="2"/>
              </a:rPr>
              <a:t> – </a:t>
            </a:r>
            <a:r>
              <a:rPr lang="en-US" sz="1600" i="1" dirty="0" err="1" smtClean="0">
                <a:solidFill>
                  <a:srgbClr val="000000"/>
                </a:solidFill>
                <a:sym typeface="Symbol" pitchFamily="18" charset="2"/>
              </a:rPr>
              <a:t>Request</a:t>
            </a:r>
            <a:r>
              <a:rPr lang="en-US" sz="1600" i="1" baseline="-25000" dirty="0" err="1" smtClean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sz="1600" i="1" baseline="-250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</a:p>
          <a:p>
            <a:pPr marL="1257300" lvl="2" indent="-342900">
              <a:lnSpc>
                <a:spcPct val="90000"/>
              </a:lnSpc>
              <a:buSzPct val="125000"/>
              <a:buFontTx/>
              <a:buChar char="•"/>
            </a:pPr>
            <a:r>
              <a:rPr lang="en-US" sz="1600" i="1" dirty="0" smtClean="0">
                <a:solidFill>
                  <a:srgbClr val="000000"/>
                </a:solidFill>
                <a:sym typeface="Symbol" pitchFamily="18" charset="2"/>
              </a:rPr>
              <a:t>If safe  the resources are allocated to P</a:t>
            </a:r>
            <a:r>
              <a:rPr lang="en-US" sz="1600" i="1" baseline="-25000" dirty="0" smtClean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sz="1600" i="1" dirty="0" smtClean="0">
                <a:solidFill>
                  <a:srgbClr val="000000"/>
                </a:solidFill>
                <a:sym typeface="Symbol" pitchFamily="18" charset="2"/>
              </a:rPr>
              <a:t>. </a:t>
            </a:r>
          </a:p>
          <a:p>
            <a:pPr marL="1257300" lvl="2" indent="-342900">
              <a:lnSpc>
                <a:spcPct val="90000"/>
              </a:lnSpc>
              <a:buSzPct val="125000"/>
              <a:buFontTx/>
              <a:buChar char="•"/>
            </a:pPr>
            <a:r>
              <a:rPr lang="en-US" sz="1600" i="1" dirty="0" smtClean="0">
                <a:solidFill>
                  <a:srgbClr val="000000"/>
                </a:solidFill>
                <a:sym typeface="Symbol" pitchFamily="18" charset="2"/>
              </a:rPr>
              <a:t>If unsafe  P</a:t>
            </a:r>
            <a:r>
              <a:rPr lang="en-US" sz="1600" baseline="-25000" dirty="0" smtClean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sz="1600" i="1" dirty="0" smtClean="0">
                <a:solidFill>
                  <a:srgbClr val="000000"/>
                </a:solidFill>
                <a:sym typeface="Symbol" pitchFamily="18" charset="2"/>
              </a:rPr>
              <a:t> must wait, and the old resource-allocation state is restored</a:t>
            </a:r>
            <a:endParaRPr lang="en-US" sz="1600" baseline="-25000" dirty="0" smtClean="0">
              <a:solidFill>
                <a:srgbClr val="000000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96850"/>
            <a:ext cx="7772400" cy="844550"/>
          </a:xfrm>
        </p:spPr>
        <p:txBody>
          <a:bodyPr/>
          <a:lstStyle/>
          <a:p>
            <a:r>
              <a:rPr lang="en-US" smtClean="0"/>
              <a:t>Example of Banker’s Algorithm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245805" y="1444625"/>
            <a:ext cx="8554065" cy="4114800"/>
          </a:xfrm>
        </p:spPr>
        <p:txBody>
          <a:bodyPr>
            <a:normAutofit fontScale="85000" lnSpcReduction="20000"/>
          </a:bodyPr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5 processes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0 </a:t>
            </a:r>
            <a:r>
              <a:rPr lang="en-US" dirty="0" smtClean="0">
                <a:solidFill>
                  <a:srgbClr val="000000"/>
                </a:solidFill>
              </a:rPr>
              <a:t>through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4</a:t>
            </a:r>
            <a:r>
              <a:rPr lang="en-US" dirty="0" smtClean="0">
                <a:solidFill>
                  <a:srgbClr val="000000"/>
                </a:solidFill>
              </a:rPr>
              <a:t>; 3 resource types </a:t>
            </a:r>
            <a:r>
              <a:rPr lang="en-US" i="1" dirty="0" smtClean="0">
                <a:solidFill>
                  <a:srgbClr val="000000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(10 instances), </a:t>
            </a:r>
            <a:r>
              <a:rPr lang="en-US" i="1" dirty="0" smtClean="0">
                <a:solidFill>
                  <a:srgbClr val="000000"/>
                </a:solidFill>
              </a:rPr>
              <a:t>B</a:t>
            </a:r>
            <a:r>
              <a:rPr lang="en-US" dirty="0" smtClean="0">
                <a:solidFill>
                  <a:srgbClr val="000000"/>
                </a:solidFill>
              </a:rPr>
              <a:t> (5instances) and </a:t>
            </a:r>
            <a:r>
              <a:rPr lang="en-US" i="1" dirty="0" smtClean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 (7 instances).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Snapshot at time </a:t>
            </a:r>
            <a:r>
              <a:rPr lang="en-US" i="1" dirty="0" smtClean="0">
                <a:solidFill>
                  <a:srgbClr val="000000"/>
                </a:solidFill>
              </a:rPr>
              <a:t>T</a:t>
            </a:r>
            <a:r>
              <a:rPr lang="en-US" baseline="-25000" dirty="0" smtClean="0">
                <a:solidFill>
                  <a:srgbClr val="000000"/>
                </a:solidFill>
              </a:rPr>
              <a:t>0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	</a:t>
            </a:r>
            <a:r>
              <a:rPr lang="en-US" i="1" u="sng" dirty="0" smtClean="0">
                <a:solidFill>
                  <a:srgbClr val="000000"/>
                </a:solidFill>
              </a:rPr>
              <a:t>Allocation</a:t>
            </a:r>
            <a:r>
              <a:rPr lang="en-US" i="1" dirty="0" smtClean="0">
                <a:solidFill>
                  <a:srgbClr val="000000"/>
                </a:solidFill>
              </a:rPr>
              <a:t>	</a:t>
            </a:r>
            <a:r>
              <a:rPr lang="en-US" i="1" u="sng" dirty="0" smtClean="0">
                <a:solidFill>
                  <a:srgbClr val="000000"/>
                </a:solidFill>
              </a:rPr>
              <a:t>Max </a:t>
            </a:r>
            <a:r>
              <a:rPr lang="en-US" i="1" dirty="0" smtClean="0">
                <a:solidFill>
                  <a:srgbClr val="000000"/>
                </a:solidFill>
              </a:rPr>
              <a:t>        	</a:t>
            </a:r>
            <a:r>
              <a:rPr lang="en-US" i="1" u="sng" dirty="0" smtClean="0">
                <a:solidFill>
                  <a:srgbClr val="000000"/>
                </a:solidFill>
              </a:rPr>
              <a:t>Available</a:t>
            </a:r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i="1" dirty="0" smtClean="0">
                <a:solidFill>
                  <a:srgbClr val="000000"/>
                </a:solidFill>
              </a:rPr>
              <a:t>			A B C	A B C 	A B C</a:t>
            </a:r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0	</a:t>
            </a:r>
            <a:r>
              <a:rPr lang="en-US" dirty="0" smtClean="0">
                <a:solidFill>
                  <a:srgbClr val="000000"/>
                </a:solidFill>
              </a:rPr>
              <a:t>0 1 0	7 5 3 	3 3 2		</a:t>
            </a:r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1	</a:t>
            </a:r>
            <a:r>
              <a:rPr lang="en-US" dirty="0" smtClean="0">
                <a:solidFill>
                  <a:srgbClr val="000000"/>
                </a:solidFill>
              </a:rPr>
              <a:t>2 0 0 	3 2 2  </a:t>
            </a:r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	3 0 2 	9 0 2</a:t>
            </a:r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	2 1 1 	2 2 2</a:t>
            </a:r>
          </a:p>
          <a:p>
            <a:pPr>
              <a:buFont typeface="Monotype Sorts" pitchFamily="2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4</a:t>
            </a:r>
            <a:r>
              <a:rPr lang="en-US" dirty="0" smtClean="0">
                <a:solidFill>
                  <a:srgbClr val="000000"/>
                </a:solidFill>
              </a:rPr>
              <a:t>	0 0 2	4 3 3  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93750" y="222250"/>
            <a:ext cx="7772400" cy="844550"/>
          </a:xfrm>
        </p:spPr>
        <p:txBody>
          <a:bodyPr/>
          <a:lstStyle/>
          <a:p>
            <a:r>
              <a:rPr lang="en-US" smtClean="0"/>
              <a:t>Example (Cont.)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57315" y="1314450"/>
            <a:ext cx="8868697" cy="5027356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sz="2600" dirty="0" smtClean="0">
                <a:solidFill>
                  <a:srgbClr val="000000"/>
                </a:solidFill>
              </a:rPr>
              <a:t>The content of the matrix Need is equal  to  Max – Allocation.</a:t>
            </a:r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	</a:t>
            </a:r>
            <a:r>
              <a:rPr lang="en-US" i="1" u="sng" dirty="0" smtClean="0">
                <a:solidFill>
                  <a:srgbClr val="000000"/>
                </a:solidFill>
              </a:rPr>
              <a:t>Need</a:t>
            </a:r>
            <a:endParaRPr lang="en-US" u="sng" dirty="0" smtClean="0">
              <a:solidFill>
                <a:srgbClr val="000000"/>
              </a:solidFill>
            </a:endParaRPr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	</a:t>
            </a:r>
            <a:r>
              <a:rPr lang="en-US" i="1" dirty="0" smtClean="0">
                <a:solidFill>
                  <a:srgbClr val="000000"/>
                </a:solidFill>
              </a:rPr>
              <a:t>A B C</a:t>
            </a:r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0	</a:t>
            </a:r>
            <a:r>
              <a:rPr lang="en-US" dirty="0" smtClean="0">
                <a:solidFill>
                  <a:srgbClr val="000000"/>
                </a:solidFill>
              </a:rPr>
              <a:t>7 4 3 </a:t>
            </a:r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1	</a:t>
            </a:r>
            <a:r>
              <a:rPr lang="en-US" dirty="0" smtClean="0">
                <a:solidFill>
                  <a:srgbClr val="000000"/>
                </a:solidFill>
              </a:rPr>
              <a:t>1 2 2 </a:t>
            </a:r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	6 0 0 </a:t>
            </a:r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	0 1 1</a:t>
            </a:r>
          </a:p>
          <a:p>
            <a:pPr>
              <a:buFont typeface="Monotype Sorts" pitchFamily="2" charset="2"/>
              <a:buNone/>
              <a:tabLst>
                <a:tab pos="2452688" algn="l"/>
                <a:tab pos="349250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4</a:t>
            </a:r>
            <a:r>
              <a:rPr lang="en-US" dirty="0" smtClean="0">
                <a:solidFill>
                  <a:srgbClr val="000000"/>
                </a:solidFill>
              </a:rPr>
              <a:t>	4 3 1 </a:t>
            </a:r>
          </a:p>
          <a:p>
            <a:pPr>
              <a:tabLst>
                <a:tab pos="2452688" algn="l"/>
                <a:tab pos="3492500" algn="ctr"/>
              </a:tabLst>
            </a:pPr>
            <a:r>
              <a:rPr lang="en-US" sz="2600" dirty="0" smtClean="0">
                <a:solidFill>
                  <a:srgbClr val="7030A0"/>
                </a:solidFill>
              </a:rPr>
              <a:t>The system is in a safe state since the sequence &lt; </a:t>
            </a:r>
            <a:r>
              <a:rPr lang="en-US" sz="2600" i="1" dirty="0" smtClean="0">
                <a:solidFill>
                  <a:srgbClr val="7030A0"/>
                </a:solidFill>
              </a:rPr>
              <a:t>P</a:t>
            </a:r>
            <a:r>
              <a:rPr lang="en-US" sz="2600" baseline="-25000" dirty="0" smtClean="0">
                <a:solidFill>
                  <a:srgbClr val="7030A0"/>
                </a:solidFill>
              </a:rPr>
              <a:t>1</a:t>
            </a:r>
            <a:r>
              <a:rPr lang="en-US" sz="2600" dirty="0" smtClean="0">
                <a:solidFill>
                  <a:srgbClr val="7030A0"/>
                </a:solidFill>
              </a:rPr>
              <a:t>, </a:t>
            </a:r>
            <a:r>
              <a:rPr lang="en-US" sz="2600" i="1" dirty="0" smtClean="0">
                <a:solidFill>
                  <a:srgbClr val="7030A0"/>
                </a:solidFill>
              </a:rPr>
              <a:t>P</a:t>
            </a:r>
            <a:r>
              <a:rPr lang="en-US" sz="2600" baseline="-25000" dirty="0" smtClean="0">
                <a:solidFill>
                  <a:srgbClr val="7030A0"/>
                </a:solidFill>
              </a:rPr>
              <a:t>3</a:t>
            </a:r>
            <a:r>
              <a:rPr lang="en-US" sz="2600" dirty="0" smtClean="0">
                <a:solidFill>
                  <a:srgbClr val="7030A0"/>
                </a:solidFill>
              </a:rPr>
              <a:t>, </a:t>
            </a:r>
            <a:r>
              <a:rPr lang="en-US" sz="2600" i="1" dirty="0" smtClean="0">
                <a:solidFill>
                  <a:srgbClr val="7030A0"/>
                </a:solidFill>
              </a:rPr>
              <a:t>P</a:t>
            </a:r>
            <a:r>
              <a:rPr lang="en-US" sz="2600" baseline="-25000" dirty="0" smtClean="0">
                <a:solidFill>
                  <a:srgbClr val="7030A0"/>
                </a:solidFill>
              </a:rPr>
              <a:t>4</a:t>
            </a:r>
            <a:r>
              <a:rPr lang="en-US" sz="2600" dirty="0" smtClean="0">
                <a:solidFill>
                  <a:srgbClr val="7030A0"/>
                </a:solidFill>
              </a:rPr>
              <a:t>, </a:t>
            </a:r>
            <a:r>
              <a:rPr lang="en-US" sz="2600" i="1" dirty="0" smtClean="0">
                <a:solidFill>
                  <a:srgbClr val="7030A0"/>
                </a:solidFill>
              </a:rPr>
              <a:t>P</a:t>
            </a:r>
            <a:r>
              <a:rPr lang="en-US" sz="2600" baseline="-25000" dirty="0" smtClean="0">
                <a:solidFill>
                  <a:srgbClr val="7030A0"/>
                </a:solidFill>
              </a:rPr>
              <a:t>2</a:t>
            </a:r>
            <a:r>
              <a:rPr lang="en-US" sz="2600" dirty="0" smtClean="0">
                <a:solidFill>
                  <a:srgbClr val="7030A0"/>
                </a:solidFill>
              </a:rPr>
              <a:t>, </a:t>
            </a:r>
            <a:r>
              <a:rPr lang="en-US" sz="2600" i="1" dirty="0" smtClean="0">
                <a:solidFill>
                  <a:srgbClr val="7030A0"/>
                </a:solidFill>
              </a:rPr>
              <a:t>P</a:t>
            </a:r>
            <a:r>
              <a:rPr lang="en-US" sz="2600" baseline="-25000" dirty="0" smtClean="0">
                <a:solidFill>
                  <a:srgbClr val="7030A0"/>
                </a:solidFill>
              </a:rPr>
              <a:t>0</a:t>
            </a:r>
            <a:r>
              <a:rPr lang="en-US" sz="2600" dirty="0" smtClean="0">
                <a:solidFill>
                  <a:srgbClr val="7030A0"/>
                </a:solidFill>
              </a:rPr>
              <a:t>&gt; satisfies safety criteria. </a:t>
            </a:r>
            <a:endParaRPr lang="en-US" sz="2600" baseline="-25000" dirty="0" smtClean="0">
              <a:solidFill>
                <a:srgbClr val="7030A0"/>
              </a:solidFill>
            </a:endParaRPr>
          </a:p>
        </p:txBody>
      </p:sp>
      <p:pic>
        <p:nvPicPr>
          <p:cNvPr id="4813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5046" y="2178255"/>
            <a:ext cx="3843338" cy="2386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157163"/>
            <a:ext cx="7772400" cy="844550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 </a:t>
            </a:r>
            <a:r>
              <a:rPr lang="en-US" i="1" smtClean="0"/>
              <a:t>P</a:t>
            </a:r>
            <a:r>
              <a:rPr lang="en-US" baseline="-25000" smtClean="0"/>
              <a:t>1</a:t>
            </a:r>
            <a:r>
              <a:rPr lang="en-US" smtClean="0"/>
              <a:t> Request (1,0,2) (Cont.)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117988" y="1447800"/>
            <a:ext cx="8898194" cy="5267632"/>
          </a:xfrm>
        </p:spPr>
        <p:txBody>
          <a:bodyPr>
            <a:noAutofit/>
          </a:bodyPr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Check that Request 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 Available that is, (1,0,2)  (3,3,2)  </a:t>
            </a:r>
            <a:r>
              <a:rPr lang="en-US" sz="2400" i="1" dirty="0" smtClean="0">
                <a:solidFill>
                  <a:srgbClr val="000000"/>
                </a:solidFill>
                <a:sym typeface="Symbol" pitchFamily="18" charset="2"/>
              </a:rPr>
              <a:t>true.</a:t>
            </a:r>
          </a:p>
          <a:p>
            <a:pPr>
              <a:buFont typeface="Monotype Sort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i="1" dirty="0" smtClean="0">
                <a:solidFill>
                  <a:srgbClr val="000000"/>
                </a:solidFill>
              </a:rPr>
              <a:t>			</a:t>
            </a:r>
            <a:r>
              <a:rPr lang="en-US" sz="2400" i="1" u="sng" dirty="0" smtClean="0">
                <a:solidFill>
                  <a:srgbClr val="000000"/>
                </a:solidFill>
              </a:rPr>
              <a:t>Allocation</a:t>
            </a:r>
            <a:r>
              <a:rPr lang="en-US" sz="2400" i="1" dirty="0" smtClean="0">
                <a:solidFill>
                  <a:srgbClr val="000000"/>
                </a:solidFill>
              </a:rPr>
              <a:t>	</a:t>
            </a:r>
            <a:r>
              <a:rPr lang="en-US" sz="2400" i="1" u="sng" dirty="0" smtClean="0">
                <a:solidFill>
                  <a:srgbClr val="000000"/>
                </a:solidFill>
              </a:rPr>
              <a:t>Need</a:t>
            </a:r>
            <a:r>
              <a:rPr lang="en-US" sz="2400" i="1" dirty="0" smtClean="0">
                <a:solidFill>
                  <a:srgbClr val="000000"/>
                </a:solidFill>
              </a:rPr>
              <a:t>	</a:t>
            </a:r>
            <a:r>
              <a:rPr lang="en-US" sz="2400" i="1" u="sng" dirty="0" smtClean="0">
                <a:solidFill>
                  <a:srgbClr val="000000"/>
                </a:solidFill>
              </a:rPr>
              <a:t>Available</a:t>
            </a:r>
            <a:endParaRPr lang="en-US" sz="2400" i="1" dirty="0" smtClean="0">
              <a:solidFill>
                <a:srgbClr val="000000"/>
              </a:solidFill>
            </a:endParaRPr>
          </a:p>
          <a:p>
            <a:pPr>
              <a:buFont typeface="Monotype Sort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i="1" dirty="0" smtClean="0">
                <a:solidFill>
                  <a:srgbClr val="000000"/>
                </a:solidFill>
              </a:rPr>
              <a:t>			A B C	A B C	A B C </a:t>
            </a:r>
          </a:p>
          <a:p>
            <a:pPr>
              <a:buFont typeface="Monotype Sort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		</a:t>
            </a:r>
            <a:r>
              <a:rPr lang="en-US" sz="2400" i="1" dirty="0" smtClean="0">
                <a:solidFill>
                  <a:srgbClr val="000000"/>
                </a:solidFill>
              </a:rPr>
              <a:t>P</a:t>
            </a:r>
            <a:r>
              <a:rPr lang="en-US" sz="2400" baseline="-25000" dirty="0" smtClean="0">
                <a:solidFill>
                  <a:srgbClr val="000000"/>
                </a:solidFill>
              </a:rPr>
              <a:t>0</a:t>
            </a:r>
            <a:r>
              <a:rPr lang="en-US" sz="2400" dirty="0" smtClean="0">
                <a:solidFill>
                  <a:srgbClr val="000000"/>
                </a:solidFill>
              </a:rPr>
              <a:t>	0 1 0 	7 4 3 	2 3 0</a:t>
            </a:r>
          </a:p>
          <a:p>
            <a:pPr>
              <a:buFont typeface="Monotype Sort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		</a:t>
            </a:r>
            <a:r>
              <a:rPr lang="en-US" sz="2400" i="1" dirty="0" smtClean="0">
                <a:solidFill>
                  <a:srgbClr val="000000"/>
                </a:solidFill>
              </a:rPr>
              <a:t>P</a:t>
            </a:r>
            <a:r>
              <a:rPr lang="en-US" sz="2400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	3 0 2	0 2 0 	</a:t>
            </a:r>
          </a:p>
          <a:p>
            <a:pPr>
              <a:buFont typeface="Monotype Sort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		</a:t>
            </a:r>
            <a:r>
              <a:rPr lang="en-US" sz="2400" i="1" dirty="0" smtClean="0">
                <a:solidFill>
                  <a:srgbClr val="000000"/>
                </a:solidFill>
              </a:rPr>
              <a:t>P</a:t>
            </a:r>
            <a:r>
              <a:rPr lang="en-US" sz="2400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	3 0 2 	6 0 0 </a:t>
            </a:r>
          </a:p>
          <a:p>
            <a:pPr>
              <a:buFont typeface="Monotype Sort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		</a:t>
            </a:r>
            <a:r>
              <a:rPr lang="en-US" sz="2400" i="1" dirty="0" smtClean="0">
                <a:solidFill>
                  <a:srgbClr val="000000"/>
                </a:solidFill>
              </a:rPr>
              <a:t>P</a:t>
            </a:r>
            <a:r>
              <a:rPr lang="en-US" sz="2400" baseline="-25000" dirty="0" smtClean="0">
                <a:solidFill>
                  <a:srgbClr val="000000"/>
                </a:solidFill>
              </a:rPr>
              <a:t>3</a:t>
            </a:r>
            <a:r>
              <a:rPr lang="en-US" sz="2400" dirty="0" smtClean="0">
                <a:solidFill>
                  <a:srgbClr val="000000"/>
                </a:solidFill>
              </a:rPr>
              <a:t>	2 1 1 	0 1 1</a:t>
            </a:r>
          </a:p>
          <a:p>
            <a:pPr>
              <a:buFont typeface="Monotype Sorts" pitchFamily="2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		</a:t>
            </a:r>
            <a:r>
              <a:rPr lang="en-US" sz="2400" i="1" dirty="0" smtClean="0">
                <a:solidFill>
                  <a:srgbClr val="000000"/>
                </a:solidFill>
              </a:rPr>
              <a:t>P</a:t>
            </a:r>
            <a:r>
              <a:rPr lang="en-US" sz="2400" baseline="-25000" dirty="0" smtClean="0">
                <a:solidFill>
                  <a:srgbClr val="000000"/>
                </a:solidFill>
              </a:rPr>
              <a:t>4</a:t>
            </a:r>
            <a:r>
              <a:rPr lang="en-US" sz="2400" dirty="0" smtClean="0">
                <a:solidFill>
                  <a:srgbClr val="000000"/>
                </a:solidFill>
              </a:rPr>
              <a:t>	0 0 2 	4 3 1 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Executing safety algorithm shows that sequence &lt;</a:t>
            </a:r>
            <a:r>
              <a:rPr lang="en-US" sz="2400" i="1" dirty="0" smtClean="0">
                <a:solidFill>
                  <a:srgbClr val="000000"/>
                </a:solidFill>
              </a:rPr>
              <a:t>P</a:t>
            </a:r>
            <a:r>
              <a:rPr lang="en-US" sz="2400" baseline="-25000" dirty="0" smtClean="0">
                <a:solidFill>
                  <a:srgbClr val="000000"/>
                </a:solidFill>
              </a:rPr>
              <a:t>1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</a:rPr>
              <a:t>P</a:t>
            </a:r>
            <a:r>
              <a:rPr lang="en-US" sz="2400" baseline="-25000" dirty="0" smtClean="0">
                <a:solidFill>
                  <a:srgbClr val="000000"/>
                </a:solidFill>
              </a:rPr>
              <a:t>3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</a:rPr>
              <a:t>P</a:t>
            </a:r>
            <a:r>
              <a:rPr lang="en-US" sz="2400" baseline="-25000" dirty="0" smtClean="0">
                <a:solidFill>
                  <a:srgbClr val="000000"/>
                </a:solidFill>
              </a:rPr>
              <a:t>4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</a:rPr>
              <a:t>P</a:t>
            </a:r>
            <a:r>
              <a:rPr lang="en-US" sz="2400" baseline="-25000" dirty="0" smtClean="0">
                <a:solidFill>
                  <a:srgbClr val="000000"/>
                </a:solidFill>
              </a:rPr>
              <a:t>0</a:t>
            </a:r>
            <a:r>
              <a:rPr lang="en-US" sz="2400" dirty="0" smtClean="0">
                <a:solidFill>
                  <a:srgbClr val="000000"/>
                </a:solidFill>
              </a:rPr>
              <a:t>, </a:t>
            </a:r>
            <a:r>
              <a:rPr lang="en-US" sz="2400" i="1" dirty="0" smtClean="0">
                <a:solidFill>
                  <a:srgbClr val="000000"/>
                </a:solidFill>
              </a:rPr>
              <a:t>P</a:t>
            </a:r>
            <a:r>
              <a:rPr lang="en-US" sz="2400" baseline="-25000" dirty="0" smtClean="0">
                <a:solidFill>
                  <a:srgbClr val="000000"/>
                </a:solidFill>
              </a:rPr>
              <a:t>2</a:t>
            </a:r>
            <a:r>
              <a:rPr lang="en-US" sz="2400" dirty="0" smtClean="0">
                <a:solidFill>
                  <a:srgbClr val="000000"/>
                </a:solidFill>
              </a:rPr>
              <a:t>&gt; satisfies safety requirement. 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Can request for (3,3,0) by </a:t>
            </a:r>
            <a:r>
              <a:rPr lang="en-US" sz="2400" i="1" dirty="0" smtClean="0">
                <a:solidFill>
                  <a:srgbClr val="000000"/>
                </a:solidFill>
              </a:rPr>
              <a:t>P</a:t>
            </a:r>
            <a:r>
              <a:rPr lang="en-US" sz="2400" baseline="-25000" dirty="0" smtClean="0">
                <a:solidFill>
                  <a:srgbClr val="000000"/>
                </a:solidFill>
              </a:rPr>
              <a:t>4</a:t>
            </a:r>
            <a:r>
              <a:rPr lang="en-US" sz="2400" dirty="0" smtClean="0">
                <a:solidFill>
                  <a:srgbClr val="000000"/>
                </a:solidFill>
              </a:rPr>
              <a:t> be granted?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sz="2400" dirty="0" smtClean="0">
                <a:solidFill>
                  <a:srgbClr val="000000"/>
                </a:solidFill>
              </a:rPr>
              <a:t>Can request for (0,2,0) by </a:t>
            </a:r>
            <a:r>
              <a:rPr lang="en-US" sz="2400" i="1" dirty="0" smtClean="0">
                <a:solidFill>
                  <a:srgbClr val="000000"/>
                </a:solidFill>
              </a:rPr>
              <a:t>P</a:t>
            </a:r>
            <a:r>
              <a:rPr lang="en-US" sz="2400" baseline="-25000" dirty="0" smtClean="0">
                <a:solidFill>
                  <a:srgbClr val="000000"/>
                </a:solidFill>
              </a:rPr>
              <a:t>0 </a:t>
            </a:r>
            <a:r>
              <a:rPr lang="en-US" sz="2400" dirty="0" smtClean="0">
                <a:solidFill>
                  <a:srgbClr val="000000"/>
                </a:solidFill>
              </a:rPr>
              <a:t>be granted?</a:t>
            </a:r>
            <a:endParaRPr lang="en-US" sz="2400" baseline="-25000" dirty="0" smtClean="0">
              <a:solidFill>
                <a:srgbClr val="000000"/>
              </a:solidFill>
            </a:endParaRP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sz="24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5038" y="946150"/>
            <a:ext cx="7324725" cy="284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1388" y="3844925"/>
            <a:ext cx="7340600" cy="267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084263" y="274638"/>
            <a:ext cx="7053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Another example of Unsafe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209550"/>
            <a:ext cx="7772400" cy="844550"/>
          </a:xfrm>
        </p:spPr>
        <p:txBody>
          <a:bodyPr/>
          <a:lstStyle/>
          <a:p>
            <a:r>
              <a:rPr lang="en-US" smtClean="0"/>
              <a:t>Deadlock Detection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Allow system to enter deadlock state </a:t>
            </a:r>
            <a:br>
              <a:rPr lang="en-US" smtClean="0">
                <a:solidFill>
                  <a:srgbClr val="000000"/>
                </a:solidFill>
              </a:rPr>
            </a:br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Detection algorithm</a:t>
            </a:r>
            <a:br>
              <a:rPr lang="en-US" smtClean="0">
                <a:solidFill>
                  <a:srgbClr val="000000"/>
                </a:solidFill>
              </a:rPr>
            </a:br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Recovery scheme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35013" y="207963"/>
            <a:ext cx="7772400" cy="974725"/>
          </a:xfrm>
        </p:spPr>
        <p:txBody>
          <a:bodyPr>
            <a:normAutofit fontScale="90000"/>
          </a:bodyPr>
          <a:lstStyle/>
          <a:p>
            <a:r>
              <a:rPr lang="en-US" smtClean="0"/>
              <a:t>Single Instance of Each Resource Type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174750" y="1444625"/>
            <a:ext cx="7029450" cy="22733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Maintain </a:t>
            </a:r>
            <a:r>
              <a:rPr lang="en-US" i="1" dirty="0" smtClean="0">
                <a:solidFill>
                  <a:srgbClr val="0000FF"/>
                </a:solidFill>
              </a:rPr>
              <a:t>wait-for</a:t>
            </a:r>
            <a:r>
              <a:rPr lang="en-US" dirty="0" smtClean="0">
                <a:solidFill>
                  <a:srgbClr val="000000"/>
                </a:solidFill>
              </a:rPr>
              <a:t> graph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dirty="0" smtClean="0">
                <a:solidFill>
                  <a:srgbClr val="000000"/>
                </a:solidFill>
              </a:rPr>
              <a:t>Nodes are processes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i="1" dirty="0" smtClean="0">
                <a:solidFill>
                  <a:srgbClr val="000000"/>
                </a:solidFill>
              </a:rPr>
              <a:t>P</a:t>
            </a:r>
            <a:r>
              <a:rPr lang="en-US" sz="2000" i="1" baseline="-25000" dirty="0" smtClean="0">
                <a:solidFill>
                  <a:srgbClr val="000000"/>
                </a:solidFill>
              </a:rPr>
              <a:t>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sym typeface="Symbol" pitchFamily="18" charset="2"/>
              </a:rPr>
              <a:t> </a:t>
            </a:r>
            <a:r>
              <a:rPr lang="en-US" sz="2000" i="1" dirty="0" smtClean="0">
                <a:solidFill>
                  <a:srgbClr val="000000"/>
                </a:solidFill>
                <a:sym typeface="Symbol" pitchFamily="18" charset="2"/>
              </a:rPr>
              <a:t>P</a:t>
            </a:r>
            <a:r>
              <a:rPr lang="en-US" sz="2000" i="1" baseline="-25000" dirty="0" smtClean="0">
                <a:solidFill>
                  <a:srgbClr val="000000"/>
                </a:solidFill>
                <a:sym typeface="Symbol" pitchFamily="18" charset="2"/>
              </a:rPr>
              <a:t>j </a:t>
            </a:r>
            <a:r>
              <a:rPr lang="en-US" sz="2000" dirty="0" smtClean="0">
                <a:solidFill>
                  <a:srgbClr val="000000"/>
                </a:solidFill>
                <a:sym typeface="Symbol" pitchFamily="18" charset="2"/>
              </a:rPr>
              <a:t>if </a:t>
            </a:r>
            <a:r>
              <a:rPr lang="en-US" sz="2000" i="1" dirty="0" smtClean="0">
                <a:solidFill>
                  <a:srgbClr val="000000"/>
                </a:solidFill>
                <a:sym typeface="Symbol" pitchFamily="18" charset="2"/>
              </a:rPr>
              <a:t>P</a:t>
            </a:r>
            <a:r>
              <a:rPr lang="en-US" sz="2000" i="1" baseline="-25000" dirty="0" smtClean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sz="2000" i="1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sym typeface="Symbol" pitchFamily="18" charset="2"/>
              </a:rPr>
              <a:t>is waiting for</a:t>
            </a:r>
            <a:r>
              <a:rPr lang="en-US" sz="2000" i="1" dirty="0" smtClean="0">
                <a:solidFill>
                  <a:srgbClr val="000000"/>
                </a:solidFill>
                <a:sym typeface="Symbol" pitchFamily="18" charset="2"/>
              </a:rPr>
              <a:t> P</a:t>
            </a:r>
            <a:r>
              <a:rPr lang="en-US" sz="2000" i="1" baseline="-25000" dirty="0" smtClean="0">
                <a:solidFill>
                  <a:srgbClr val="000000"/>
                </a:solidFill>
                <a:sym typeface="Symbol" pitchFamily="18" charset="2"/>
              </a:rPr>
              <a:t>j</a:t>
            </a:r>
            <a:r>
              <a:rPr lang="en-US" sz="2000" i="1" dirty="0" smtClean="0">
                <a:solidFill>
                  <a:srgbClr val="000000"/>
                </a:solidFill>
                <a:sym typeface="Symbol" pitchFamily="18" charset="2"/>
              </a:rPr>
              <a:t/>
            </a:r>
            <a:br>
              <a:rPr lang="en-US" sz="2000" i="1" dirty="0" smtClean="0">
                <a:solidFill>
                  <a:srgbClr val="000000"/>
                </a:solidFill>
                <a:sym typeface="Symbol" pitchFamily="18" charset="2"/>
              </a:rPr>
            </a:br>
            <a:endParaRPr lang="en-US" sz="2000" i="1" dirty="0" smtClean="0">
              <a:solidFill>
                <a:srgbClr val="000000"/>
              </a:solidFill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000000"/>
                </a:solidFill>
              </a:rPr>
              <a:t>Periodically invoke an algorithm that searches for a cycle in the graph.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1888" y="123825"/>
            <a:ext cx="7285037" cy="457200"/>
          </a:xfrm>
        </p:spPr>
        <p:txBody>
          <a:bodyPr/>
          <a:lstStyle/>
          <a:p>
            <a:r>
              <a:rPr lang="en-US" sz="2400" smtClean="0"/>
              <a:t>Resource-Allocation Graph and Wait-for Graph</a:t>
            </a:r>
          </a:p>
        </p:txBody>
      </p:sp>
      <p:sp>
        <p:nvSpPr>
          <p:cNvPr id="53251" name="Text Box 5"/>
          <p:cNvSpPr txBox="1">
            <a:spLocks noChangeArrowheads="1"/>
          </p:cNvSpPr>
          <p:nvPr/>
        </p:nvSpPr>
        <p:spPr bwMode="auto">
          <a:xfrm>
            <a:off x="1822450" y="5294313"/>
            <a:ext cx="292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Resource-Allocation Graph</a:t>
            </a:r>
          </a:p>
        </p:txBody>
      </p:sp>
      <p:sp>
        <p:nvSpPr>
          <p:cNvPr id="53252" name="Text Box 6"/>
          <p:cNvSpPr txBox="1">
            <a:spLocks noChangeArrowheads="1"/>
          </p:cNvSpPr>
          <p:nvPr/>
        </p:nvSpPr>
        <p:spPr bwMode="auto">
          <a:xfrm>
            <a:off x="5270500" y="5294313"/>
            <a:ext cx="314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Corresponding wait-for graph</a:t>
            </a:r>
          </a:p>
        </p:txBody>
      </p:sp>
      <p:pic>
        <p:nvPicPr>
          <p:cNvPr id="53253" name="Picture 7"/>
          <p:cNvPicPr>
            <a:picLocks noChangeAspect="1" noChangeArrowheads="1"/>
          </p:cNvPicPr>
          <p:nvPr/>
        </p:nvPicPr>
        <p:blipFill>
          <a:blip r:embed="rId3" cstate="print"/>
          <a:srcRect l="592" t="9808" r="458" b="9842"/>
          <a:stretch>
            <a:fillRect/>
          </a:stretch>
        </p:blipFill>
        <p:spPr bwMode="auto">
          <a:xfrm>
            <a:off x="1903413" y="1427163"/>
            <a:ext cx="5826125" cy="37846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20725" y="169863"/>
            <a:ext cx="7772400" cy="844550"/>
          </a:xfrm>
        </p:spPr>
        <p:txBody>
          <a:bodyPr/>
          <a:lstStyle/>
          <a:p>
            <a:r>
              <a:rPr lang="en-US" sz="3600" smtClean="0"/>
              <a:t>System Model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Resource types </a:t>
            </a:r>
            <a:r>
              <a:rPr lang="en-US" i="1" dirty="0" smtClean="0">
                <a:solidFill>
                  <a:srgbClr val="000000"/>
                </a:solidFill>
              </a:rPr>
              <a:t>R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i="1" dirty="0" smtClean="0">
                <a:solidFill>
                  <a:srgbClr val="000000"/>
                </a:solidFill>
              </a:rPr>
              <a:t>R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, . . ., </a:t>
            </a:r>
            <a:r>
              <a:rPr lang="en-US" i="1" dirty="0" err="1" smtClean="0">
                <a:solidFill>
                  <a:srgbClr val="000000"/>
                </a:solidFill>
              </a:rPr>
              <a:t>R</a:t>
            </a:r>
            <a:r>
              <a:rPr lang="en-US" baseline="-25000" dirty="0" err="1" smtClean="0">
                <a:solidFill>
                  <a:srgbClr val="000000"/>
                </a:solidFill>
              </a:rPr>
              <a:t>m</a:t>
            </a:r>
            <a:endParaRPr lang="en-US" baseline="-25000" dirty="0" smtClean="0">
              <a:solidFill>
                <a:srgbClr val="000000"/>
              </a:solidFill>
            </a:endParaRPr>
          </a:p>
          <a:p>
            <a:pPr lvl="2">
              <a:buFont typeface="Monotype Sorts" pitchFamily="2" charset="2"/>
              <a:buNone/>
            </a:pPr>
            <a:r>
              <a:rPr lang="en-US" sz="2000" i="1" dirty="0" smtClean="0">
                <a:solidFill>
                  <a:srgbClr val="000000"/>
                </a:solidFill>
              </a:rPr>
              <a:t>CPU cycles, memory space, I/O devices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Each resource type </a:t>
            </a:r>
            <a:r>
              <a:rPr lang="en-US" i="1" dirty="0" err="1" smtClean="0">
                <a:solidFill>
                  <a:srgbClr val="000000"/>
                </a:solidFill>
              </a:rPr>
              <a:t>R</a:t>
            </a:r>
            <a:r>
              <a:rPr lang="en-US" baseline="-25000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has </a:t>
            </a:r>
            <a:r>
              <a:rPr lang="en-US" i="1" dirty="0" err="1" smtClean="0">
                <a:solidFill>
                  <a:srgbClr val="000000"/>
                </a:solidFill>
              </a:rPr>
              <a:t>W</a:t>
            </a:r>
            <a:r>
              <a:rPr lang="en-US" baseline="-25000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instances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Each process utilizes a resource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</a:rPr>
              <a:t>1.Request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</a:rPr>
              <a:t>2.Use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000000"/>
                </a:solidFill>
              </a:rPr>
              <a:t>3.Release</a:t>
            </a:r>
          </a:p>
          <a:p>
            <a:pPr lvl="1">
              <a:buFont typeface="Monotype Sorts" pitchFamily="2" charset="2"/>
              <a:buNone/>
            </a:pPr>
            <a:endParaRPr lang="en-US" sz="2000" dirty="0" smtClean="0">
              <a:solidFill>
                <a:srgbClr val="00000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7030A0"/>
                </a:solidFill>
              </a:rPr>
              <a:t>Request and release of resources is done through system calls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188913"/>
            <a:ext cx="7772400" cy="844550"/>
          </a:xfrm>
        </p:spPr>
        <p:txBody>
          <a:bodyPr>
            <a:normAutofit fontScale="90000"/>
          </a:bodyPr>
          <a:lstStyle/>
          <a:p>
            <a:r>
              <a:rPr lang="en-US" smtClean="0"/>
              <a:t>Several Instances of a Resource Type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7029450" cy="4114800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 smtClean="0">
                <a:solidFill>
                  <a:srgbClr val="0000FF"/>
                </a:solidFill>
              </a:rPr>
              <a:t>Available:</a:t>
            </a:r>
            <a:r>
              <a:rPr lang="en-US" dirty="0" smtClean="0">
                <a:solidFill>
                  <a:srgbClr val="000000"/>
                </a:solidFill>
              </a:rPr>
              <a:t>  A vector of length </a:t>
            </a:r>
            <a:r>
              <a:rPr lang="en-US" i="1" dirty="0" smtClean="0">
                <a:solidFill>
                  <a:srgbClr val="000000"/>
                </a:solidFill>
              </a:rPr>
              <a:t>m</a:t>
            </a:r>
            <a:r>
              <a:rPr lang="en-US" dirty="0" smtClean="0">
                <a:solidFill>
                  <a:srgbClr val="000000"/>
                </a:solidFill>
              </a:rPr>
              <a:t> indicates the number of available resources of each type.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  <a:p>
            <a:r>
              <a:rPr lang="en-US" i="1" dirty="0" smtClean="0">
                <a:solidFill>
                  <a:srgbClr val="0000FF"/>
                </a:solidFill>
              </a:rPr>
              <a:t>Allocation:</a:t>
            </a:r>
            <a:r>
              <a:rPr lang="en-US" dirty="0" smtClean="0">
                <a:solidFill>
                  <a:srgbClr val="000000"/>
                </a:solidFill>
              </a:rPr>
              <a:t>  An </a:t>
            </a:r>
            <a:r>
              <a:rPr lang="en-US" i="1" dirty="0" smtClean="0">
                <a:solidFill>
                  <a:srgbClr val="000000"/>
                </a:solidFill>
              </a:rPr>
              <a:t>n 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i="1" dirty="0" smtClean="0">
                <a:solidFill>
                  <a:srgbClr val="000000"/>
                </a:solidFill>
              </a:rPr>
              <a:t> m</a:t>
            </a:r>
            <a:r>
              <a:rPr lang="en-US" dirty="0" smtClean="0">
                <a:solidFill>
                  <a:srgbClr val="000000"/>
                </a:solidFill>
              </a:rPr>
              <a:t> matrix defines the number of resources of each type currently allocated to each process.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  <a:p>
            <a:r>
              <a:rPr lang="en-US" i="1" dirty="0" smtClean="0">
                <a:solidFill>
                  <a:srgbClr val="0000FF"/>
                </a:solidFill>
              </a:rPr>
              <a:t>Request:</a:t>
            </a:r>
            <a:r>
              <a:rPr lang="en-US" dirty="0" smtClean="0">
                <a:solidFill>
                  <a:srgbClr val="000000"/>
                </a:solidFill>
              </a:rPr>
              <a:t>  An </a:t>
            </a:r>
            <a:r>
              <a:rPr lang="en-US" i="1" dirty="0" smtClean="0">
                <a:solidFill>
                  <a:srgbClr val="000000"/>
                </a:solidFill>
              </a:rPr>
              <a:t>n </a:t>
            </a:r>
            <a:r>
              <a:rPr lang="en-US" dirty="0" smtClean="0">
                <a:solidFill>
                  <a:srgbClr val="000000"/>
                </a:solidFill>
              </a:rPr>
              <a:t>x</a:t>
            </a:r>
            <a:r>
              <a:rPr lang="en-US" i="1" dirty="0" smtClean="0">
                <a:solidFill>
                  <a:srgbClr val="000000"/>
                </a:solidFill>
              </a:rPr>
              <a:t> m</a:t>
            </a:r>
            <a:r>
              <a:rPr lang="en-US" dirty="0" smtClean="0">
                <a:solidFill>
                  <a:srgbClr val="000000"/>
                </a:solidFill>
              </a:rPr>
              <a:t> matrix indicates the current request  of each process.  If </a:t>
            </a:r>
            <a:r>
              <a:rPr lang="en-US" i="1" dirty="0" smtClean="0">
                <a:solidFill>
                  <a:srgbClr val="000000"/>
                </a:solidFill>
              </a:rPr>
              <a:t>Request </a:t>
            </a:r>
            <a:r>
              <a:rPr lang="en-US" dirty="0" smtClean="0">
                <a:solidFill>
                  <a:srgbClr val="000000"/>
                </a:solidFill>
              </a:rPr>
              <a:t>[</a:t>
            </a:r>
            <a:r>
              <a:rPr lang="en-US" i="1" dirty="0" err="1" smtClean="0">
                <a:solidFill>
                  <a:srgbClr val="000000"/>
                </a:solidFill>
              </a:rPr>
              <a:t>i,j</a:t>
            </a:r>
            <a:r>
              <a:rPr lang="en-US" dirty="0" smtClean="0">
                <a:solidFill>
                  <a:srgbClr val="000000"/>
                </a:solidFill>
              </a:rPr>
              <a:t>] = </a:t>
            </a:r>
            <a:r>
              <a:rPr lang="en-US" i="1" dirty="0" smtClean="0">
                <a:solidFill>
                  <a:srgbClr val="000000"/>
                </a:solidFill>
              </a:rPr>
              <a:t>k</a:t>
            </a:r>
            <a:r>
              <a:rPr lang="en-US" dirty="0" smtClean="0">
                <a:solidFill>
                  <a:srgbClr val="000000"/>
                </a:solidFill>
              </a:rPr>
              <a:t>, then process</a:t>
            </a:r>
            <a:r>
              <a:rPr lang="en-US" i="1" dirty="0" smtClean="0">
                <a:solidFill>
                  <a:srgbClr val="000000"/>
                </a:solidFill>
              </a:rPr>
              <a:t> P</a:t>
            </a:r>
            <a:r>
              <a:rPr lang="en-US" i="1" baseline="-25000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is requesting</a:t>
            </a:r>
            <a:r>
              <a:rPr lang="en-US" i="1" dirty="0" smtClean="0">
                <a:solidFill>
                  <a:srgbClr val="000000"/>
                </a:solidFill>
              </a:rPr>
              <a:t> k</a:t>
            </a:r>
            <a:r>
              <a:rPr lang="en-US" dirty="0" smtClean="0">
                <a:solidFill>
                  <a:srgbClr val="000000"/>
                </a:solidFill>
              </a:rPr>
              <a:t> more instances of resource type </a:t>
            </a:r>
            <a:r>
              <a:rPr lang="en-US" i="1" dirty="0" smtClean="0">
                <a:solidFill>
                  <a:srgbClr val="000000"/>
                </a:solidFill>
              </a:rPr>
              <a:t>R</a:t>
            </a:r>
            <a:r>
              <a:rPr lang="en-US" i="1" baseline="-25000" dirty="0" smtClean="0">
                <a:solidFill>
                  <a:srgbClr val="000000"/>
                </a:solidFill>
              </a:rPr>
              <a:t>j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195264"/>
            <a:ext cx="7772400" cy="414336"/>
          </a:xfrm>
        </p:spPr>
        <p:txBody>
          <a:bodyPr>
            <a:normAutofit fontScale="90000"/>
          </a:bodyPr>
          <a:lstStyle/>
          <a:p>
            <a:r>
              <a:rPr lang="en-US" smtClean="0"/>
              <a:t>Detection Algorithm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275303" y="717754"/>
            <a:ext cx="8691716" cy="5771535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pitchFamily="2" charset="2"/>
              <a:buNone/>
            </a:pPr>
            <a:r>
              <a:rPr lang="en-US" dirty="0" smtClean="0">
                <a:solidFill>
                  <a:srgbClr val="0000FF"/>
                </a:solidFill>
              </a:rPr>
              <a:t>1.</a:t>
            </a:r>
            <a:r>
              <a:rPr lang="en-US" dirty="0" smtClean="0">
                <a:solidFill>
                  <a:srgbClr val="000000"/>
                </a:solidFill>
              </a:rPr>
              <a:t>	Let </a:t>
            </a:r>
            <a:r>
              <a:rPr lang="en-US" i="1" dirty="0" smtClean="0">
                <a:solidFill>
                  <a:srgbClr val="000000"/>
                </a:solidFill>
              </a:rPr>
              <a:t>Work</a:t>
            </a:r>
            <a:r>
              <a:rPr lang="en-US" dirty="0" smtClean="0">
                <a:solidFill>
                  <a:srgbClr val="000000"/>
                </a:solidFill>
              </a:rPr>
              <a:t> and </a:t>
            </a:r>
            <a:r>
              <a:rPr lang="en-US" i="1" dirty="0" smtClean="0">
                <a:solidFill>
                  <a:srgbClr val="000000"/>
                </a:solidFill>
              </a:rPr>
              <a:t>Finish</a:t>
            </a:r>
            <a:r>
              <a:rPr lang="en-US" dirty="0" smtClean="0">
                <a:solidFill>
                  <a:srgbClr val="000000"/>
                </a:solidFill>
              </a:rPr>
              <a:t> be vectors of length </a:t>
            </a:r>
            <a:r>
              <a:rPr lang="en-US" i="1" dirty="0" smtClean="0">
                <a:solidFill>
                  <a:srgbClr val="000000"/>
                </a:solidFill>
              </a:rPr>
              <a:t>m</a:t>
            </a:r>
            <a:r>
              <a:rPr lang="en-US" dirty="0" smtClean="0">
                <a:solidFill>
                  <a:srgbClr val="000000"/>
                </a:solidFill>
              </a:rPr>
              <a:t> and </a:t>
            </a:r>
            <a:r>
              <a:rPr lang="en-US" i="1" dirty="0" err="1" smtClean="0">
                <a:solidFill>
                  <a:srgbClr val="000000"/>
                </a:solidFill>
              </a:rPr>
              <a:t>n</a:t>
            </a:r>
            <a:r>
              <a:rPr lang="en-US" dirty="0" err="1" smtClean="0">
                <a:solidFill>
                  <a:srgbClr val="000000"/>
                </a:solidFill>
              </a:rPr>
              <a:t>,respectively</a:t>
            </a:r>
            <a:r>
              <a:rPr lang="en-US" dirty="0" smtClean="0">
                <a:solidFill>
                  <a:srgbClr val="000000"/>
                </a:solidFill>
              </a:rPr>
              <a:t>. Initialize:</a:t>
            </a:r>
          </a:p>
          <a:p>
            <a:pPr marL="850900" lvl="1" indent="-393700">
              <a:buFont typeface="Monotype Sorts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(a) </a:t>
            </a:r>
            <a:r>
              <a:rPr lang="en-US" sz="2000" i="1" dirty="0" smtClean="0">
                <a:solidFill>
                  <a:srgbClr val="000000"/>
                </a:solidFill>
              </a:rPr>
              <a:t>Work</a:t>
            </a:r>
            <a:r>
              <a:rPr lang="en-US" sz="2000" dirty="0" smtClean="0">
                <a:solidFill>
                  <a:srgbClr val="000000"/>
                </a:solidFill>
              </a:rPr>
              <a:t> = </a:t>
            </a:r>
            <a:r>
              <a:rPr lang="en-US" sz="2000" i="1" dirty="0" smtClean="0">
                <a:solidFill>
                  <a:srgbClr val="000000"/>
                </a:solidFill>
              </a:rPr>
              <a:t>Available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850900" lvl="1" indent="-393700">
              <a:buFont typeface="Monotype Sorts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(b)	For </a:t>
            </a:r>
            <a:r>
              <a:rPr lang="en-US" sz="2000" i="1" dirty="0" smtClean="0">
                <a:solidFill>
                  <a:srgbClr val="000000"/>
                </a:solidFill>
              </a:rPr>
              <a:t>i</a:t>
            </a:r>
            <a:r>
              <a:rPr lang="en-US" sz="2000" dirty="0" smtClean="0">
                <a:solidFill>
                  <a:srgbClr val="000000"/>
                </a:solidFill>
              </a:rPr>
              <a:t> = 1,2, …,</a:t>
            </a:r>
            <a:r>
              <a:rPr lang="en-US" sz="2000" i="1" dirty="0" smtClean="0">
                <a:solidFill>
                  <a:srgbClr val="000000"/>
                </a:solidFill>
              </a:rPr>
              <a:t> n</a:t>
            </a:r>
            <a:r>
              <a:rPr lang="en-US" sz="2000" dirty="0" smtClean="0">
                <a:solidFill>
                  <a:srgbClr val="000000"/>
                </a:solidFill>
              </a:rPr>
              <a:t>, if </a:t>
            </a:r>
            <a:r>
              <a:rPr lang="en-US" sz="2000" i="1" dirty="0" smtClean="0">
                <a:solidFill>
                  <a:srgbClr val="000000"/>
                </a:solidFill>
              </a:rPr>
              <a:t>Allocation</a:t>
            </a:r>
            <a:r>
              <a:rPr lang="en-US" sz="2000" i="1" baseline="-25000" dirty="0" smtClean="0">
                <a:solidFill>
                  <a:srgbClr val="000000"/>
                </a:solidFill>
              </a:rPr>
              <a:t>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sym typeface="Symbol" pitchFamily="18" charset="2"/>
              </a:rPr>
              <a:t> 0, then </a:t>
            </a:r>
            <a:br>
              <a:rPr lang="en-US" sz="2000" dirty="0" smtClean="0">
                <a:solidFill>
                  <a:srgbClr val="000000"/>
                </a:solidFill>
                <a:sym typeface="Symbol" pitchFamily="18" charset="2"/>
              </a:rPr>
            </a:br>
            <a:r>
              <a:rPr lang="en-US" sz="2000" i="1" dirty="0" smtClean="0">
                <a:solidFill>
                  <a:srgbClr val="000000"/>
                </a:solidFill>
                <a:sym typeface="Symbol" pitchFamily="18" charset="2"/>
              </a:rPr>
              <a:t>Finish</a:t>
            </a:r>
            <a:r>
              <a:rPr lang="en-US" sz="2000" dirty="0" smtClean="0">
                <a:solidFill>
                  <a:srgbClr val="000000"/>
                </a:solidFill>
                <a:sym typeface="Symbol" pitchFamily="18" charset="2"/>
              </a:rPr>
              <a:t>[i] = </a:t>
            </a:r>
            <a:r>
              <a:rPr lang="en-US" sz="2000" dirty="0" err="1" smtClean="0">
                <a:solidFill>
                  <a:srgbClr val="000000"/>
                </a:solidFill>
                <a:sym typeface="Symbol" pitchFamily="18" charset="2"/>
              </a:rPr>
              <a:t>false;otherwise</a:t>
            </a:r>
            <a:r>
              <a:rPr lang="en-US" sz="2000" dirty="0" smtClean="0">
                <a:solidFill>
                  <a:srgbClr val="000000"/>
                </a:solidFill>
                <a:sym typeface="Symbol" pitchFamily="18" charset="2"/>
              </a:rPr>
              <a:t>, </a:t>
            </a:r>
            <a:r>
              <a:rPr lang="en-US" sz="2000" i="1" dirty="0" smtClean="0">
                <a:solidFill>
                  <a:srgbClr val="000000"/>
                </a:solidFill>
                <a:sym typeface="Symbol" pitchFamily="18" charset="2"/>
              </a:rPr>
              <a:t>Finish</a:t>
            </a:r>
            <a:r>
              <a:rPr lang="en-US" sz="2000" dirty="0" smtClean="0">
                <a:solidFill>
                  <a:srgbClr val="000000"/>
                </a:solidFill>
                <a:sym typeface="Symbol" pitchFamily="18" charset="2"/>
              </a:rPr>
              <a:t>[i] = </a:t>
            </a:r>
            <a:r>
              <a:rPr lang="en-US" sz="2000" i="1" dirty="0" smtClean="0">
                <a:solidFill>
                  <a:srgbClr val="000000"/>
                </a:solidFill>
                <a:sym typeface="Symbol" pitchFamily="18" charset="2"/>
              </a:rPr>
              <a:t>true</a:t>
            </a:r>
            <a:r>
              <a:rPr lang="en-US" sz="2000" dirty="0" smtClean="0">
                <a:solidFill>
                  <a:srgbClr val="000000"/>
                </a:solidFill>
                <a:sym typeface="Symbol" pitchFamily="18" charset="2"/>
              </a:rPr>
              <a:t>.</a:t>
            </a:r>
          </a:p>
          <a:p>
            <a:pPr marL="457200" indent="-457200">
              <a:buFont typeface="Monotype Sorts" pitchFamily="2" charset="2"/>
              <a:buAutoNum type="arabicPeriod" startAt="2"/>
            </a:pPr>
            <a:r>
              <a:rPr lang="en-US" dirty="0" smtClean="0">
                <a:solidFill>
                  <a:srgbClr val="000000"/>
                </a:solidFill>
              </a:rPr>
              <a:t>Find an index </a:t>
            </a:r>
            <a:r>
              <a:rPr lang="en-US" i="1" dirty="0" smtClean="0">
                <a:solidFill>
                  <a:srgbClr val="000000"/>
                </a:solidFill>
              </a:rPr>
              <a:t>i </a:t>
            </a:r>
            <a:r>
              <a:rPr lang="en-US" dirty="0" smtClean="0">
                <a:solidFill>
                  <a:srgbClr val="000000"/>
                </a:solidFill>
              </a:rPr>
              <a:t>such that both:</a:t>
            </a:r>
          </a:p>
          <a:p>
            <a:pPr marL="850900" lvl="1" indent="-39370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(a)	</a:t>
            </a:r>
            <a:r>
              <a:rPr lang="en-US" sz="2000" i="1" dirty="0" smtClean="0">
                <a:solidFill>
                  <a:srgbClr val="000000"/>
                </a:solidFill>
              </a:rPr>
              <a:t>Finish</a:t>
            </a:r>
            <a:r>
              <a:rPr lang="en-US" sz="2000" dirty="0" smtClean="0">
                <a:solidFill>
                  <a:srgbClr val="000000"/>
                </a:solidFill>
              </a:rPr>
              <a:t>[</a:t>
            </a:r>
            <a:r>
              <a:rPr lang="en-US" sz="2000" i="1" dirty="0" err="1" smtClean="0">
                <a:solidFill>
                  <a:srgbClr val="000000"/>
                </a:solidFill>
              </a:rPr>
              <a:t>i</a:t>
            </a:r>
            <a:r>
              <a:rPr lang="en-US" sz="2000" dirty="0" smtClean="0">
                <a:solidFill>
                  <a:srgbClr val="000000"/>
                </a:solidFill>
              </a:rPr>
              <a:t>] == </a:t>
            </a:r>
            <a:r>
              <a:rPr lang="en-US" sz="2000" i="1" dirty="0" smtClean="0">
                <a:solidFill>
                  <a:srgbClr val="000000"/>
                </a:solidFill>
              </a:rPr>
              <a:t>false</a:t>
            </a:r>
            <a:endParaRPr lang="en-US" sz="2000" dirty="0" smtClean="0">
              <a:solidFill>
                <a:srgbClr val="000000"/>
              </a:solidFill>
            </a:endParaRPr>
          </a:p>
          <a:p>
            <a:pPr marL="914400" lvl="1" indent="-457200">
              <a:buFont typeface="Monotype Sorts" pitchFamily="2" charset="2"/>
              <a:buAutoNum type="alphaLcParenBoth" startAt="2"/>
            </a:pPr>
            <a:r>
              <a:rPr lang="en-US" sz="2000" i="1" dirty="0" err="1" smtClean="0">
                <a:solidFill>
                  <a:srgbClr val="000000"/>
                </a:solidFill>
              </a:rPr>
              <a:t>Request</a:t>
            </a:r>
            <a:r>
              <a:rPr lang="en-US" sz="2000" i="1" baseline="-25000" dirty="0" err="1" smtClean="0">
                <a:solidFill>
                  <a:srgbClr val="000000"/>
                </a:solidFill>
              </a:rPr>
              <a:t>i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sym typeface="Symbol" pitchFamily="18" charset="2"/>
              </a:rPr>
              <a:t> </a:t>
            </a:r>
            <a:r>
              <a:rPr lang="en-US" sz="2000" i="1" dirty="0" smtClean="0">
                <a:solidFill>
                  <a:srgbClr val="000000"/>
                </a:solidFill>
                <a:sym typeface="Symbol" pitchFamily="18" charset="2"/>
              </a:rPr>
              <a:t>Work</a:t>
            </a:r>
            <a:br>
              <a:rPr lang="en-US" sz="2000" i="1" dirty="0" smtClean="0">
                <a:solidFill>
                  <a:srgbClr val="000000"/>
                </a:solidFill>
                <a:sym typeface="Symbol" pitchFamily="18" charset="2"/>
              </a:rPr>
            </a:br>
            <a:r>
              <a:rPr lang="en-US" sz="2000" dirty="0" smtClean="0">
                <a:solidFill>
                  <a:srgbClr val="000000"/>
                </a:solidFill>
                <a:sym typeface="Symbol" pitchFamily="18" charset="2"/>
              </a:rPr>
              <a:t>If no such </a:t>
            </a:r>
            <a:r>
              <a:rPr lang="en-US" sz="2000" i="1" dirty="0" smtClean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sym typeface="Symbol" pitchFamily="18" charset="2"/>
              </a:rPr>
              <a:t> exists, go to step 4. </a:t>
            </a:r>
          </a:p>
          <a:p>
            <a:pPr marL="457200" indent="-457200">
              <a:buFont typeface="Monotype Sorts" pitchFamily="2" charset="2"/>
              <a:buAutoNum type="arabicPeriod" startAt="2"/>
            </a:pPr>
            <a:r>
              <a:rPr lang="en-US" i="1" dirty="0" smtClean="0">
                <a:solidFill>
                  <a:srgbClr val="000000"/>
                </a:solidFill>
              </a:rPr>
              <a:t>Work</a:t>
            </a:r>
            <a:r>
              <a:rPr lang="en-US" dirty="0" smtClean="0">
                <a:solidFill>
                  <a:srgbClr val="000000"/>
                </a:solidFill>
              </a:rPr>
              <a:t> = </a:t>
            </a:r>
            <a:r>
              <a:rPr lang="en-US" i="1" dirty="0" smtClean="0">
                <a:solidFill>
                  <a:srgbClr val="000000"/>
                </a:solidFill>
              </a:rPr>
              <a:t>Work</a:t>
            </a:r>
            <a:r>
              <a:rPr lang="en-US" dirty="0" smtClean="0">
                <a:solidFill>
                  <a:srgbClr val="000000"/>
                </a:solidFill>
              </a:rPr>
              <a:t> + </a:t>
            </a:r>
            <a:r>
              <a:rPr lang="en-US" i="1" dirty="0" smtClean="0">
                <a:solidFill>
                  <a:srgbClr val="000000"/>
                </a:solidFill>
              </a:rPr>
              <a:t>Allocation</a:t>
            </a:r>
            <a:r>
              <a:rPr lang="en-US" i="1" baseline="-25000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i="1" dirty="0" smtClean="0">
                <a:solidFill>
                  <a:srgbClr val="000000"/>
                </a:solidFill>
              </a:rPr>
              <a:t>Finish</a:t>
            </a:r>
            <a:r>
              <a:rPr lang="en-US" dirty="0" smtClean="0">
                <a:solidFill>
                  <a:srgbClr val="000000"/>
                </a:solidFill>
              </a:rPr>
              <a:t>[</a:t>
            </a:r>
            <a:r>
              <a:rPr lang="en-US" i="1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] = </a:t>
            </a:r>
            <a:r>
              <a:rPr lang="en-US" i="1" dirty="0" smtClean="0">
                <a:solidFill>
                  <a:srgbClr val="000000"/>
                </a:solidFill>
              </a:rPr>
              <a:t>true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go to step 2.</a:t>
            </a:r>
          </a:p>
          <a:p>
            <a:pPr>
              <a:lnSpc>
                <a:spcPct val="90000"/>
              </a:lnSpc>
              <a:buNone/>
            </a:pPr>
            <a:r>
              <a:rPr lang="en-US" sz="1200" dirty="0" smtClean="0">
                <a:solidFill>
                  <a:srgbClr val="000000"/>
                </a:solidFill>
              </a:rPr>
              <a:t/>
            </a:r>
            <a:br>
              <a:rPr lang="en-US" sz="1200" dirty="0" smtClean="0">
                <a:solidFill>
                  <a:srgbClr val="000000"/>
                </a:solidFill>
              </a:rPr>
            </a:br>
            <a:endParaRPr lang="en-US" sz="12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4.</a:t>
            </a:r>
            <a:r>
              <a:rPr lang="en-US" sz="1200" dirty="0" smtClean="0">
                <a:solidFill>
                  <a:srgbClr val="000000"/>
                </a:solidFill>
              </a:rPr>
              <a:t>	</a:t>
            </a:r>
            <a:r>
              <a:rPr lang="en-US" sz="2400" dirty="0" smtClean="0">
                <a:solidFill>
                  <a:srgbClr val="000000"/>
                </a:solidFill>
              </a:rPr>
              <a:t>If </a:t>
            </a:r>
            <a:r>
              <a:rPr lang="en-US" sz="2400" i="1" dirty="0" smtClean="0">
                <a:solidFill>
                  <a:srgbClr val="000000"/>
                </a:solidFill>
              </a:rPr>
              <a:t>Finish</a:t>
            </a:r>
            <a:r>
              <a:rPr lang="en-US" sz="2400" dirty="0" smtClean="0">
                <a:solidFill>
                  <a:srgbClr val="000000"/>
                </a:solidFill>
              </a:rPr>
              <a:t>[</a:t>
            </a:r>
            <a:r>
              <a:rPr lang="en-US" sz="2400" i="1" dirty="0" smtClean="0">
                <a:solidFill>
                  <a:srgbClr val="000000"/>
                </a:solidFill>
              </a:rPr>
              <a:t>i</a:t>
            </a:r>
            <a:r>
              <a:rPr lang="en-US" sz="2400" dirty="0" smtClean="0">
                <a:solidFill>
                  <a:srgbClr val="000000"/>
                </a:solidFill>
              </a:rPr>
              <a:t>] == false, for some </a:t>
            </a:r>
            <a:r>
              <a:rPr lang="en-US" sz="2400" i="1" dirty="0" smtClean="0">
                <a:solidFill>
                  <a:srgbClr val="000000"/>
                </a:solidFill>
              </a:rPr>
              <a:t>i</a:t>
            </a:r>
            <a:r>
              <a:rPr lang="en-US" sz="2400" dirty="0" smtClean="0">
                <a:solidFill>
                  <a:srgbClr val="000000"/>
                </a:solidFill>
              </a:rPr>
              <a:t>, 1 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 </a:t>
            </a:r>
            <a:r>
              <a:rPr lang="en-US" sz="2400" i="1" dirty="0" smtClean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   </a:t>
            </a:r>
            <a:r>
              <a:rPr lang="en-US" sz="2400" i="1" dirty="0" smtClean="0">
                <a:solidFill>
                  <a:srgbClr val="000000"/>
                </a:solidFill>
                <a:sym typeface="Symbol" pitchFamily="18" charset="2"/>
              </a:rPr>
              <a:t>n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, then the system is in deadlock state. Moreover, if </a:t>
            </a:r>
            <a:r>
              <a:rPr lang="en-US" sz="2400" i="1" dirty="0" smtClean="0">
                <a:solidFill>
                  <a:srgbClr val="000000"/>
                </a:solidFill>
                <a:sym typeface="Symbol" pitchFamily="18" charset="2"/>
              </a:rPr>
              <a:t>Finish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[</a:t>
            </a:r>
            <a:r>
              <a:rPr lang="en-US" sz="2400" i="1" dirty="0" err="1" smtClean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] == </a:t>
            </a:r>
            <a:r>
              <a:rPr lang="en-US" sz="2400" i="1" dirty="0" smtClean="0">
                <a:solidFill>
                  <a:srgbClr val="000000"/>
                </a:solidFill>
                <a:sym typeface="Symbol" pitchFamily="18" charset="2"/>
              </a:rPr>
              <a:t>false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, then </a:t>
            </a:r>
            <a:r>
              <a:rPr lang="en-US" sz="2400" i="1" dirty="0" smtClean="0">
                <a:solidFill>
                  <a:srgbClr val="000000"/>
                </a:solidFill>
                <a:sym typeface="Symbol" pitchFamily="18" charset="2"/>
              </a:rPr>
              <a:t>P</a:t>
            </a:r>
            <a:r>
              <a:rPr lang="en-US" sz="2400" i="1" baseline="-25000" dirty="0" smtClean="0">
                <a:solidFill>
                  <a:srgbClr val="000000"/>
                </a:solidFill>
                <a:sym typeface="Symbol" pitchFamily="18" charset="2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sym typeface="Symbol" pitchFamily="18" charset="2"/>
              </a:rPr>
              <a:t> is deadlocked.</a:t>
            </a:r>
          </a:p>
          <a:p>
            <a:pPr marL="514350" indent="-457200">
              <a:buNone/>
            </a:pPr>
            <a:endParaRPr lang="en-US" sz="12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209550"/>
            <a:ext cx="7772400" cy="844550"/>
          </a:xfrm>
        </p:spPr>
        <p:txBody>
          <a:bodyPr/>
          <a:lstStyle/>
          <a:p>
            <a:r>
              <a:rPr lang="en-US" smtClean="0"/>
              <a:t>Example of Detection Algorithm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50374"/>
            <a:ext cx="8229600" cy="545690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Five processes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0</a:t>
            </a:r>
            <a:r>
              <a:rPr lang="en-US" dirty="0" smtClean="0">
                <a:solidFill>
                  <a:srgbClr val="000000"/>
                </a:solidFill>
              </a:rPr>
              <a:t> through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4</a:t>
            </a:r>
            <a:r>
              <a:rPr lang="en-US" dirty="0" smtClean="0">
                <a:solidFill>
                  <a:srgbClr val="000000"/>
                </a:solidFill>
              </a:rPr>
              <a:t>;</a:t>
            </a:r>
            <a:r>
              <a:rPr lang="en-US" baseline="-25000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three resource types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A (7 instances), </a:t>
            </a:r>
            <a:r>
              <a:rPr lang="en-US" i="1" dirty="0" smtClean="0">
                <a:solidFill>
                  <a:srgbClr val="000000"/>
                </a:solidFill>
              </a:rPr>
              <a:t>B </a:t>
            </a:r>
            <a:r>
              <a:rPr lang="en-US" dirty="0" smtClean="0">
                <a:solidFill>
                  <a:srgbClr val="000000"/>
                </a:solidFill>
              </a:rPr>
              <a:t>(2 instances), and </a:t>
            </a:r>
            <a:r>
              <a:rPr lang="en-US" i="1" dirty="0" smtClean="0">
                <a:solidFill>
                  <a:srgbClr val="000000"/>
                </a:solidFill>
              </a:rPr>
              <a:t>C</a:t>
            </a:r>
            <a:r>
              <a:rPr lang="en-US" dirty="0" smtClean="0">
                <a:solidFill>
                  <a:srgbClr val="000000"/>
                </a:solidFill>
              </a:rPr>
              <a:t> (6 instances).</a:t>
            </a:r>
          </a:p>
          <a:p>
            <a:pPr>
              <a:lnSpc>
                <a:spcPct val="90000"/>
              </a:lnSpc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Snapshot at time </a:t>
            </a:r>
            <a:r>
              <a:rPr lang="en-US" i="1" dirty="0" smtClean="0">
                <a:solidFill>
                  <a:srgbClr val="000000"/>
                </a:solidFill>
              </a:rPr>
              <a:t>T</a:t>
            </a:r>
            <a:r>
              <a:rPr lang="en-US" baseline="-25000" dirty="0" smtClean="0">
                <a:solidFill>
                  <a:srgbClr val="000000"/>
                </a:solidFill>
              </a:rPr>
              <a:t>0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          </a:t>
            </a:r>
            <a:r>
              <a:rPr lang="en-US" i="1" dirty="0" smtClean="0">
                <a:solidFill>
                  <a:srgbClr val="000000"/>
                </a:solidFill>
              </a:rPr>
              <a:t>Allocation	Request	    Available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	</a:t>
            </a:r>
            <a:r>
              <a:rPr lang="en-US" i="1" dirty="0" smtClean="0">
                <a:solidFill>
                  <a:srgbClr val="000000"/>
                </a:solidFill>
              </a:rPr>
              <a:t>A B C 	A B C 	A B C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0</a:t>
            </a:r>
            <a:r>
              <a:rPr lang="en-US" dirty="0" smtClean="0">
                <a:solidFill>
                  <a:srgbClr val="000000"/>
                </a:solidFill>
              </a:rPr>
              <a:t>	0 1 0 	0 0 0 	0 0 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	2 0 0 	2 0 2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	3 0 3	0 0 0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	2 1 1 	1 0 0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4</a:t>
            </a:r>
            <a:r>
              <a:rPr lang="en-US" dirty="0" smtClean="0">
                <a:solidFill>
                  <a:srgbClr val="000000"/>
                </a:solidFill>
              </a:rPr>
              <a:t>	0 0 2 	0 0 2</a:t>
            </a:r>
          </a:p>
          <a:p>
            <a:pPr>
              <a:lnSpc>
                <a:spcPct val="90000"/>
              </a:lnSpc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Sequence &lt;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0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4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&gt; will result in </a:t>
            </a:r>
            <a:r>
              <a:rPr lang="en-US" i="1" dirty="0" smtClean="0">
                <a:solidFill>
                  <a:srgbClr val="000000"/>
                </a:solidFill>
              </a:rPr>
              <a:t>Finish</a:t>
            </a:r>
            <a:r>
              <a:rPr lang="en-US" dirty="0" smtClean="0">
                <a:solidFill>
                  <a:srgbClr val="000000"/>
                </a:solidFill>
              </a:rPr>
              <a:t>[</a:t>
            </a:r>
            <a:r>
              <a:rPr lang="en-US" i="1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] = true for all </a:t>
            </a:r>
            <a:r>
              <a:rPr lang="en-US" i="1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.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54063" y="222250"/>
            <a:ext cx="7772400" cy="67248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(Cont.)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373626" y="1111045"/>
            <a:ext cx="8534400" cy="5486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tabLst>
                <a:tab pos="2800350" algn="l"/>
                <a:tab pos="3708400" algn="ctr"/>
              </a:tabLst>
            </a:pP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 requests an additional instance of type</a:t>
            </a:r>
            <a:r>
              <a:rPr lang="en-US" i="1" dirty="0" smtClean="0">
                <a:solidFill>
                  <a:srgbClr val="000000"/>
                </a:solidFill>
              </a:rPr>
              <a:t> C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	</a:t>
            </a:r>
            <a:r>
              <a:rPr lang="en-US" i="1" u="sng" dirty="0" smtClean="0">
                <a:solidFill>
                  <a:srgbClr val="000000"/>
                </a:solidFill>
              </a:rPr>
              <a:t>Request</a:t>
            </a:r>
            <a:endParaRPr lang="en-US" i="1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i="1" dirty="0" smtClean="0">
                <a:solidFill>
                  <a:srgbClr val="000000"/>
                </a:solidFill>
              </a:rPr>
              <a:t>			A B C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0</a:t>
            </a:r>
            <a:r>
              <a:rPr lang="en-US" dirty="0" smtClean="0">
                <a:solidFill>
                  <a:srgbClr val="000000"/>
                </a:solidFill>
              </a:rPr>
              <a:t>	0 0 0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	2 0 1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r>
              <a:rPr lang="en-US" dirty="0" smtClean="0">
                <a:solidFill>
                  <a:srgbClr val="000000"/>
                </a:solidFill>
              </a:rPr>
              <a:t>	0 0 1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3</a:t>
            </a:r>
            <a:r>
              <a:rPr lang="en-US" dirty="0" smtClean="0">
                <a:solidFill>
                  <a:srgbClr val="000000"/>
                </a:solidFill>
              </a:rPr>
              <a:t>	1 0 0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4</a:t>
            </a:r>
            <a:r>
              <a:rPr lang="en-US" dirty="0" smtClean="0">
                <a:solidFill>
                  <a:srgbClr val="000000"/>
                </a:solidFill>
              </a:rPr>
              <a:t>	0 0 2</a:t>
            </a:r>
          </a:p>
          <a:p>
            <a:pPr>
              <a:lnSpc>
                <a:spcPct val="90000"/>
              </a:lnSpc>
              <a:tabLst>
                <a:tab pos="2800350" algn="l"/>
                <a:tab pos="3708400" algn="ctr"/>
              </a:tabLst>
            </a:pPr>
            <a:r>
              <a:rPr lang="en-US" dirty="0" smtClean="0">
                <a:solidFill>
                  <a:srgbClr val="000000"/>
                </a:solidFill>
              </a:rPr>
              <a:t>State of system?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dirty="0" smtClean="0">
                <a:solidFill>
                  <a:srgbClr val="000000"/>
                </a:solidFill>
              </a:rPr>
              <a:t>Can reclaim resources held by process </a:t>
            </a:r>
            <a:r>
              <a:rPr lang="en-US" sz="2000" i="1" dirty="0" smtClean="0">
                <a:solidFill>
                  <a:srgbClr val="000000"/>
                </a:solidFill>
              </a:rPr>
              <a:t>P</a:t>
            </a:r>
            <a:r>
              <a:rPr lang="en-US" sz="2000" baseline="-25000" dirty="0" smtClean="0">
                <a:solidFill>
                  <a:srgbClr val="000000"/>
                </a:solidFill>
              </a:rPr>
              <a:t>0</a:t>
            </a:r>
            <a:r>
              <a:rPr lang="en-US" sz="2000" dirty="0" smtClean="0">
                <a:solidFill>
                  <a:srgbClr val="000000"/>
                </a:solidFill>
              </a:rPr>
              <a:t>, but insufficient resources to fulfill other processes requests.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  <a:tabLst>
                <a:tab pos="2800350" algn="l"/>
                <a:tab pos="3708400" algn="ctr"/>
              </a:tabLst>
            </a:pP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dirty="0" smtClean="0">
                <a:solidFill>
                  <a:srgbClr val="000000"/>
                </a:solidFill>
              </a:rPr>
              <a:t>Deadlock exists, consisting of processes </a:t>
            </a:r>
            <a:r>
              <a:rPr lang="en-US" sz="2000" i="1" dirty="0" smtClean="0">
                <a:solidFill>
                  <a:srgbClr val="000000"/>
                </a:solidFill>
              </a:rPr>
              <a:t>P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baseline="-25000" dirty="0" smtClean="0">
                <a:solidFill>
                  <a:srgbClr val="000000"/>
                </a:solidFill>
              </a:rPr>
              <a:t> </a:t>
            </a:r>
            <a:r>
              <a:rPr lang="en-US" sz="2000" i="1" dirty="0" smtClean="0">
                <a:solidFill>
                  <a:srgbClr val="000000"/>
                </a:solidFill>
              </a:rPr>
              <a:t>P</a:t>
            </a:r>
            <a:r>
              <a:rPr lang="en-US" sz="2000" baseline="-25000" dirty="0" smtClean="0">
                <a:solidFill>
                  <a:srgbClr val="000000"/>
                </a:solidFill>
              </a:rPr>
              <a:t>2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i="1" dirty="0" smtClean="0">
                <a:solidFill>
                  <a:srgbClr val="000000"/>
                </a:solidFill>
              </a:rPr>
              <a:t>P</a:t>
            </a:r>
            <a:r>
              <a:rPr lang="en-US" sz="2000" baseline="-25000" dirty="0" smtClean="0">
                <a:solidFill>
                  <a:srgbClr val="000000"/>
                </a:solidFill>
              </a:rPr>
              <a:t>3</a:t>
            </a:r>
            <a:r>
              <a:rPr lang="en-US" sz="2000" dirty="0" smtClean="0">
                <a:solidFill>
                  <a:srgbClr val="000000"/>
                </a:solidFill>
              </a:rPr>
              <a:t>, and </a:t>
            </a:r>
            <a:r>
              <a:rPr lang="en-US" sz="2000" i="1" dirty="0" smtClean="0">
                <a:solidFill>
                  <a:srgbClr val="000000"/>
                </a:solidFill>
              </a:rPr>
              <a:t>P</a:t>
            </a:r>
            <a:r>
              <a:rPr lang="en-US" sz="2000" baseline="-25000" dirty="0" smtClean="0">
                <a:solidFill>
                  <a:srgbClr val="000000"/>
                </a:solidFill>
              </a:rPr>
              <a:t>4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4863" y="247650"/>
            <a:ext cx="7772400" cy="844550"/>
          </a:xfrm>
        </p:spPr>
        <p:txBody>
          <a:bodyPr/>
          <a:lstStyle/>
          <a:p>
            <a:r>
              <a:rPr lang="en-US" smtClean="0"/>
              <a:t>Detection-Algorithm Usage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When, and how often, to invoke depends on: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dirty="0" smtClean="0">
                <a:solidFill>
                  <a:srgbClr val="000000"/>
                </a:solidFill>
              </a:rPr>
              <a:t>How often a deadlock is likely to occur?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dirty="0" smtClean="0">
                <a:solidFill>
                  <a:srgbClr val="000000"/>
                </a:solidFill>
              </a:rPr>
              <a:t>How many processes will need to be rolled back?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Frequency of execution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Invoke the algorithm every time request for resource cannot be granted immediately.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Once per hour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When CPU utilization drops below 40%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7488" y="314325"/>
            <a:ext cx="8763000" cy="457200"/>
          </a:xfrm>
        </p:spPr>
        <p:txBody>
          <a:bodyPr>
            <a:normAutofit fontScale="90000"/>
          </a:bodyPr>
          <a:lstStyle/>
          <a:p>
            <a:r>
              <a:rPr lang="en-US" sz="2700" smtClean="0"/>
              <a:t>Recovery from Deadlock:  Process Termination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1174750" y="1125538"/>
            <a:ext cx="7029450" cy="4818062"/>
          </a:xfrm>
        </p:spPr>
        <p:txBody>
          <a:bodyPr>
            <a:normAutofit fontScale="85000" lnSpcReduction="20000"/>
          </a:bodyPr>
          <a:lstStyle/>
          <a:p>
            <a:r>
              <a:rPr lang="en-US" smtClean="0">
                <a:solidFill>
                  <a:srgbClr val="000000"/>
                </a:solidFill>
              </a:rPr>
              <a:t>Abort all deadlocked processes</a:t>
            </a:r>
            <a:r>
              <a:rPr lang="en-US" smtClean="0">
                <a:solidFill>
                  <a:srgbClr val="000000"/>
                </a:solidFill>
                <a:sym typeface="Wingdings" pitchFamily="2" charset="2"/>
              </a:rPr>
              <a:t>May be expensive</a:t>
            </a:r>
          </a:p>
          <a:p>
            <a:pPr>
              <a:buFont typeface="Monotype Sorts" pitchFamily="2" charset="2"/>
              <a:buNone/>
            </a:pPr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Abort one process at a time until the deadlock cycle is eliminated </a:t>
            </a:r>
            <a:r>
              <a:rPr lang="en-US" smtClean="0">
                <a:solidFill>
                  <a:srgbClr val="000000"/>
                </a:solidFill>
                <a:sym typeface="Wingdings" pitchFamily="2" charset="2"/>
              </a:rPr>
              <a:t>Invoke deadlock detection algorithm after every abort.</a:t>
            </a:r>
          </a:p>
          <a:p>
            <a:pPr>
              <a:buFont typeface="Monotype Sorts" pitchFamily="2" charset="2"/>
              <a:buNone/>
            </a:pPr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In which order should we choose to abort?</a:t>
            </a:r>
          </a:p>
          <a:p>
            <a:pPr lvl="1">
              <a:buFont typeface="Monotype Sorts" pitchFamily="2" charset="2"/>
              <a:buNone/>
            </a:pPr>
            <a:r>
              <a:rPr lang="en-US" sz="20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smtClean="0">
                <a:solidFill>
                  <a:srgbClr val="000000"/>
                </a:solidFill>
              </a:rPr>
              <a:t>Priority of the process.</a:t>
            </a:r>
          </a:p>
          <a:p>
            <a:pPr lvl="1">
              <a:buFont typeface="Monotype Sorts" pitchFamily="2" charset="2"/>
              <a:buNone/>
            </a:pPr>
            <a:r>
              <a:rPr lang="en-US" sz="20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smtClean="0">
                <a:solidFill>
                  <a:srgbClr val="000000"/>
                </a:solidFill>
              </a:rPr>
              <a:t>How long process has computed, and how much longer to completion.</a:t>
            </a:r>
          </a:p>
          <a:p>
            <a:pPr lvl="1">
              <a:buFont typeface="Monotype Sorts" pitchFamily="2" charset="2"/>
              <a:buNone/>
            </a:pPr>
            <a:r>
              <a:rPr lang="en-US" sz="20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smtClean="0">
                <a:solidFill>
                  <a:srgbClr val="000000"/>
                </a:solidFill>
              </a:rPr>
              <a:t>Resources the process has used.</a:t>
            </a:r>
          </a:p>
          <a:p>
            <a:pPr lvl="1">
              <a:buFont typeface="Monotype Sorts" pitchFamily="2" charset="2"/>
              <a:buNone/>
            </a:pPr>
            <a:r>
              <a:rPr lang="en-US" sz="20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smtClean="0">
                <a:solidFill>
                  <a:srgbClr val="000000"/>
                </a:solidFill>
              </a:rPr>
              <a:t>Resources process needs to complete.</a:t>
            </a:r>
          </a:p>
          <a:p>
            <a:pPr lvl="1">
              <a:buFont typeface="Monotype Sorts" pitchFamily="2" charset="2"/>
              <a:buNone/>
            </a:pPr>
            <a:r>
              <a:rPr lang="en-US" sz="200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smtClean="0">
                <a:solidFill>
                  <a:srgbClr val="000000"/>
                </a:solidFill>
              </a:rPr>
              <a:t>Is process interactive or batch?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39763" y="330200"/>
            <a:ext cx="8020050" cy="457200"/>
          </a:xfrm>
        </p:spPr>
        <p:txBody>
          <a:bodyPr>
            <a:normAutofit fontScale="90000"/>
          </a:bodyPr>
          <a:lstStyle/>
          <a:p>
            <a:r>
              <a:rPr lang="en-US" sz="2600" smtClean="0"/>
              <a:t>Recovery from Deadlock: Resource Preemption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Selecting a victim – minimize cost.</a:t>
            </a:r>
            <a:br>
              <a:rPr lang="en-US" smtClean="0">
                <a:solidFill>
                  <a:srgbClr val="000000"/>
                </a:solidFill>
              </a:rPr>
            </a:br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Rollback – return to some safe state, restart process for that state.</a:t>
            </a:r>
            <a:br>
              <a:rPr lang="en-US" smtClean="0">
                <a:solidFill>
                  <a:srgbClr val="000000"/>
                </a:solidFill>
              </a:rPr>
            </a:br>
            <a:endParaRPr lang="en-US" smtClean="0">
              <a:solidFill>
                <a:srgbClr val="000000"/>
              </a:solidFill>
            </a:endParaRPr>
          </a:p>
          <a:p>
            <a:r>
              <a:rPr lang="en-US" smtClean="0">
                <a:solidFill>
                  <a:srgbClr val="000000"/>
                </a:solidFill>
              </a:rPr>
              <a:t>Starvation –  same process may always be picked as victim, include number of rollback in cost factor.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169863"/>
            <a:ext cx="7772400" cy="844550"/>
          </a:xfrm>
        </p:spPr>
        <p:txBody>
          <a:bodyPr/>
          <a:lstStyle/>
          <a:p>
            <a:r>
              <a:rPr lang="en-US" sz="3600" smtClean="0"/>
              <a:t>Deadlock Characterization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7639050" cy="45212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Mutual exclusion:</a:t>
            </a:r>
            <a:r>
              <a:rPr lang="en-US" dirty="0" smtClean="0">
                <a:solidFill>
                  <a:srgbClr val="000000"/>
                </a:solidFill>
              </a:rPr>
              <a:t>  only one process at a time can use a resource(i.e. resource is non-sharable).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Hold and wait:</a:t>
            </a:r>
            <a:r>
              <a:rPr lang="en-US" dirty="0" smtClean="0">
                <a:solidFill>
                  <a:srgbClr val="000000"/>
                </a:solidFill>
              </a:rPr>
              <a:t>  a process holding at least one resource is waiting to acquire additional resources held by other processes.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No preemption:</a:t>
            </a:r>
            <a:r>
              <a:rPr lang="en-US" dirty="0" smtClean="0">
                <a:solidFill>
                  <a:srgbClr val="000000"/>
                </a:solidFill>
              </a:rPr>
              <a:t>  a resource can be released only voluntarily by the process holding it, after that process has completed its task.</a:t>
            </a:r>
          </a:p>
          <a:p>
            <a:r>
              <a:rPr lang="en-US" b="1" dirty="0" smtClean="0">
                <a:solidFill>
                  <a:srgbClr val="000000"/>
                </a:solidFill>
              </a:rPr>
              <a:t>Circular wait:</a:t>
            </a:r>
            <a:r>
              <a:rPr lang="en-US" dirty="0" smtClean="0">
                <a:solidFill>
                  <a:srgbClr val="000000"/>
                </a:solidFill>
              </a:rPr>
              <a:t>  there exists a set {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0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, …,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i="1" baseline="-25000" dirty="0" smtClean="0">
                <a:solidFill>
                  <a:srgbClr val="000000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} of waiting processes such that </a:t>
            </a:r>
          </a:p>
          <a:p>
            <a:pPr lvl="1">
              <a:buNone/>
            </a:pP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0 </a:t>
            </a:r>
            <a:r>
              <a:rPr lang="en-US" dirty="0" smtClean="0">
                <a:solidFill>
                  <a:srgbClr val="000000"/>
                </a:solidFill>
              </a:rPr>
              <a:t>is waiting for a resource that is held by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lvl="1">
              <a:buNone/>
            </a:pP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 is waiting for a resource that is held by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2</a:t>
            </a:r>
            <a:endParaRPr lang="en-US" dirty="0" smtClean="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</a:rPr>
              <a:t>…,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i="1" baseline="-25000" dirty="0" smtClean="0">
                <a:solidFill>
                  <a:srgbClr val="000000"/>
                </a:solidFill>
              </a:rPr>
              <a:t>n</a:t>
            </a:r>
            <a:r>
              <a:rPr lang="en-US" baseline="-25000" dirty="0" smtClean="0">
                <a:solidFill>
                  <a:srgbClr val="000000"/>
                </a:solidFill>
              </a:rPr>
              <a:t>–1</a:t>
            </a:r>
            <a:r>
              <a:rPr lang="en-US" dirty="0" smtClean="0">
                <a:solidFill>
                  <a:srgbClr val="000000"/>
                </a:solidFill>
              </a:rPr>
              <a:t> is waiting for a resource that is held </a:t>
            </a:r>
            <a:r>
              <a:rPr lang="en-US" dirty="0" err="1" smtClean="0">
                <a:solidFill>
                  <a:srgbClr val="000000"/>
                </a:solidFill>
              </a:rPr>
              <a:t>by</a:t>
            </a:r>
            <a:r>
              <a:rPr lang="en-US" i="1" dirty="0" err="1" smtClean="0">
                <a:solidFill>
                  <a:srgbClr val="000000"/>
                </a:solidFill>
              </a:rPr>
              <a:t>P</a:t>
            </a:r>
            <a:r>
              <a:rPr lang="en-US" baseline="-25000" dirty="0" err="1" smtClean="0">
                <a:solidFill>
                  <a:srgbClr val="000000"/>
                </a:solidFill>
              </a:rPr>
              <a:t>n</a:t>
            </a:r>
            <a:endParaRPr lang="en-US" dirty="0" smtClean="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000000"/>
                </a:solidFill>
              </a:rPr>
              <a:t>and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i="1" baseline="-25000" dirty="0" smtClean="0">
                <a:solidFill>
                  <a:srgbClr val="000000"/>
                </a:solidFill>
              </a:rPr>
              <a:t>n</a:t>
            </a:r>
            <a:r>
              <a:rPr lang="en-US" dirty="0" smtClean="0">
                <a:solidFill>
                  <a:srgbClr val="000000"/>
                </a:solidFill>
              </a:rPr>
              <a:t> is waiting for a resource that is held by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0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363538" y="1052513"/>
            <a:ext cx="6634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00"/>
                </a:solidFill>
              </a:rPr>
              <a:t>Deadlock can arise if </a:t>
            </a:r>
            <a:r>
              <a:rPr lang="en-US" sz="2000">
                <a:solidFill>
                  <a:srgbClr val="0000FF"/>
                </a:solidFill>
              </a:rPr>
              <a:t>four</a:t>
            </a:r>
            <a:r>
              <a:rPr lang="en-US" sz="2000">
                <a:solidFill>
                  <a:srgbClr val="000000"/>
                </a:solidFill>
              </a:rPr>
              <a:t> conditions hold simultaneously.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0413" y="157163"/>
            <a:ext cx="7772400" cy="844550"/>
          </a:xfrm>
        </p:spPr>
        <p:txBody>
          <a:bodyPr/>
          <a:lstStyle/>
          <a:p>
            <a:r>
              <a:rPr lang="en-US" sz="3600" smtClean="0"/>
              <a:t>Resource-allocation Graph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936625" y="2082800"/>
            <a:ext cx="7029450" cy="29241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V is partitioned into two types:</a:t>
            </a:r>
          </a:p>
          <a:p>
            <a:pPr lvl="1">
              <a:buFont typeface="Monotype Sorts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i="1" dirty="0" smtClean="0">
                <a:solidFill>
                  <a:srgbClr val="000000"/>
                </a:solidFill>
              </a:rPr>
              <a:t>P</a:t>
            </a:r>
            <a:r>
              <a:rPr lang="en-US" sz="2000" dirty="0" smtClean="0">
                <a:solidFill>
                  <a:srgbClr val="000000"/>
                </a:solidFill>
              </a:rPr>
              <a:t> = {</a:t>
            </a:r>
            <a:r>
              <a:rPr lang="en-US" sz="2000" i="1" dirty="0" smtClean="0">
                <a:solidFill>
                  <a:srgbClr val="000000"/>
                </a:solidFill>
              </a:rPr>
              <a:t>P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i="1" dirty="0" smtClean="0">
                <a:solidFill>
                  <a:srgbClr val="000000"/>
                </a:solidFill>
              </a:rPr>
              <a:t>P</a:t>
            </a:r>
            <a:r>
              <a:rPr lang="en-US" sz="2000" baseline="-25000" dirty="0" smtClean="0">
                <a:solidFill>
                  <a:srgbClr val="000000"/>
                </a:solidFill>
              </a:rPr>
              <a:t>2</a:t>
            </a:r>
            <a:r>
              <a:rPr lang="en-US" sz="2000" dirty="0" smtClean="0">
                <a:solidFill>
                  <a:srgbClr val="000000"/>
                </a:solidFill>
              </a:rPr>
              <a:t>, …, </a:t>
            </a:r>
            <a:r>
              <a:rPr lang="en-US" sz="2000" i="1" dirty="0" smtClean="0">
                <a:solidFill>
                  <a:srgbClr val="000000"/>
                </a:solidFill>
              </a:rPr>
              <a:t>P</a:t>
            </a:r>
            <a:r>
              <a:rPr lang="en-US" sz="2000" i="1" baseline="-25000" dirty="0" smtClean="0">
                <a:solidFill>
                  <a:srgbClr val="000000"/>
                </a:solidFill>
              </a:rPr>
              <a:t>n</a:t>
            </a:r>
            <a:r>
              <a:rPr lang="en-US" sz="2000" dirty="0" smtClean="0">
                <a:solidFill>
                  <a:srgbClr val="000000"/>
                </a:solidFill>
              </a:rPr>
              <a:t>}, the set consisting of all the processes in the system.</a:t>
            </a:r>
            <a:br>
              <a:rPr lang="en-US" sz="2000" dirty="0" smtClean="0">
                <a:solidFill>
                  <a:srgbClr val="000000"/>
                </a:solidFill>
              </a:rPr>
            </a:br>
            <a:endParaRPr lang="en-US" sz="2000" dirty="0" smtClean="0">
              <a:solidFill>
                <a:srgbClr val="000000"/>
              </a:solidFill>
            </a:endParaRPr>
          </a:p>
          <a:p>
            <a:pPr lvl="1">
              <a:buFont typeface="Monotype Sorts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  <a:sym typeface="Wingdings" pitchFamily="2" charset="2"/>
              </a:rPr>
              <a:t></a:t>
            </a:r>
            <a:r>
              <a:rPr lang="en-US" sz="2000" i="1" dirty="0" smtClean="0">
                <a:solidFill>
                  <a:srgbClr val="000000"/>
                </a:solidFill>
              </a:rPr>
              <a:t>R</a:t>
            </a:r>
            <a:r>
              <a:rPr lang="en-US" sz="2000" dirty="0" smtClean="0">
                <a:solidFill>
                  <a:srgbClr val="000000"/>
                </a:solidFill>
              </a:rPr>
              <a:t> = {</a:t>
            </a:r>
            <a:r>
              <a:rPr lang="en-US" sz="2000" i="1" dirty="0" smtClean="0">
                <a:solidFill>
                  <a:srgbClr val="000000"/>
                </a:solidFill>
              </a:rPr>
              <a:t>R</a:t>
            </a:r>
            <a:r>
              <a:rPr lang="en-US" sz="2000" baseline="-25000" dirty="0" smtClean="0">
                <a:solidFill>
                  <a:srgbClr val="000000"/>
                </a:solidFill>
              </a:rPr>
              <a:t>1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en-US" sz="2000" i="1" dirty="0" smtClean="0">
                <a:solidFill>
                  <a:srgbClr val="000000"/>
                </a:solidFill>
              </a:rPr>
              <a:t>R</a:t>
            </a:r>
            <a:r>
              <a:rPr lang="en-US" sz="2000" baseline="-25000" dirty="0" smtClean="0">
                <a:solidFill>
                  <a:srgbClr val="000000"/>
                </a:solidFill>
              </a:rPr>
              <a:t>2</a:t>
            </a:r>
            <a:r>
              <a:rPr lang="en-US" sz="2000" dirty="0" smtClean="0">
                <a:solidFill>
                  <a:srgbClr val="000000"/>
                </a:solidFill>
              </a:rPr>
              <a:t>, …, </a:t>
            </a:r>
            <a:r>
              <a:rPr lang="en-US" sz="2000" i="1" dirty="0" err="1" smtClean="0">
                <a:solidFill>
                  <a:srgbClr val="000000"/>
                </a:solidFill>
              </a:rPr>
              <a:t>R</a:t>
            </a:r>
            <a:r>
              <a:rPr lang="en-US" sz="2000" i="1" baseline="-25000" dirty="0" err="1" smtClean="0">
                <a:solidFill>
                  <a:srgbClr val="000000"/>
                </a:solidFill>
              </a:rPr>
              <a:t>m</a:t>
            </a:r>
            <a:r>
              <a:rPr lang="en-US" sz="2000" dirty="0" smtClean="0">
                <a:solidFill>
                  <a:srgbClr val="000000"/>
                </a:solidFill>
              </a:rPr>
              <a:t>}, the set consisting of all resource types in the system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Request edge</a:t>
            </a:r>
            <a:r>
              <a:rPr lang="en-US" dirty="0" smtClean="0">
                <a:solidFill>
                  <a:srgbClr val="000000"/>
                </a:solidFill>
              </a:rPr>
              <a:t> – directed edge </a:t>
            </a:r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baseline="-25000" dirty="0" smtClean="0">
                <a:solidFill>
                  <a:srgbClr val="000000"/>
                </a:solidFill>
              </a:rPr>
              <a:t>i 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 </a:t>
            </a:r>
            <a:r>
              <a:rPr lang="en-US" i="1" dirty="0" smtClean="0">
                <a:solidFill>
                  <a:srgbClr val="000000"/>
                </a:solidFill>
                <a:sym typeface="Symbol" pitchFamily="18" charset="2"/>
              </a:rPr>
              <a:t>R</a:t>
            </a:r>
            <a:r>
              <a:rPr lang="en-US" i="1" baseline="-25000" dirty="0" smtClean="0">
                <a:solidFill>
                  <a:srgbClr val="000000"/>
                </a:solidFill>
                <a:sym typeface="Symbol" pitchFamily="18" charset="2"/>
              </a:rPr>
              <a:t>j</a:t>
            </a:r>
            <a:endParaRPr lang="en-US" i="1" dirty="0" smtClean="0">
              <a:solidFill>
                <a:srgbClr val="000000"/>
              </a:solidFill>
              <a:sym typeface="Symbol" pitchFamily="18" charset="2"/>
            </a:endParaRPr>
          </a:p>
          <a:p>
            <a:r>
              <a:rPr lang="en-US" dirty="0" smtClean="0">
                <a:solidFill>
                  <a:srgbClr val="0000FF"/>
                </a:solidFill>
                <a:sym typeface="Symbol" pitchFamily="18" charset="2"/>
              </a:rPr>
              <a:t>Assignment edge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– directed edge </a:t>
            </a:r>
            <a:r>
              <a:rPr lang="en-US" i="1" dirty="0" smtClean="0">
                <a:solidFill>
                  <a:srgbClr val="000000"/>
                </a:solidFill>
              </a:rPr>
              <a:t>R</a:t>
            </a:r>
            <a:r>
              <a:rPr lang="en-US" i="1" baseline="-25000" dirty="0" smtClean="0">
                <a:solidFill>
                  <a:srgbClr val="000000"/>
                </a:solidFill>
              </a:rPr>
              <a:t>j</a:t>
            </a:r>
            <a:r>
              <a:rPr lang="en-US" i="1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 </a:t>
            </a:r>
            <a:r>
              <a:rPr lang="en-US" i="1" dirty="0" smtClean="0">
                <a:solidFill>
                  <a:srgbClr val="000000"/>
                </a:solidFill>
                <a:sym typeface="Symbol" pitchFamily="18" charset="2"/>
              </a:rPr>
              <a:t>P</a:t>
            </a:r>
            <a:r>
              <a:rPr lang="en-US" i="1" baseline="-25000" dirty="0" smtClean="0">
                <a:solidFill>
                  <a:srgbClr val="000000"/>
                </a:solidFill>
                <a:sym typeface="Symbol" pitchFamily="18" charset="2"/>
              </a:rPr>
              <a:t>i</a:t>
            </a:r>
            <a:endParaRPr lang="en-US" dirty="0" smtClean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74650" y="1322388"/>
            <a:ext cx="836658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>
                <a:solidFill>
                  <a:srgbClr val="0000FF"/>
                </a:solidFill>
              </a:rPr>
              <a:t>A set of vertices </a:t>
            </a:r>
            <a:r>
              <a:rPr lang="en-US" sz="3600" i="1" dirty="0">
                <a:solidFill>
                  <a:srgbClr val="0000FF"/>
                </a:solidFill>
              </a:rPr>
              <a:t>V</a:t>
            </a:r>
            <a:r>
              <a:rPr lang="en-US" sz="3600" dirty="0">
                <a:solidFill>
                  <a:srgbClr val="0000FF"/>
                </a:solidFill>
              </a:rPr>
              <a:t> and a set of edges </a:t>
            </a:r>
            <a:r>
              <a:rPr lang="en-US" sz="3600" i="1" dirty="0">
                <a:solidFill>
                  <a:srgbClr val="0000FF"/>
                </a:solidFill>
              </a:rPr>
              <a:t>E</a:t>
            </a:r>
            <a:r>
              <a:rPr lang="en-US" sz="3600" dirty="0">
                <a:solidFill>
                  <a:srgbClr val="0000FF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33425" y="0"/>
            <a:ext cx="7772400" cy="844550"/>
          </a:xfrm>
        </p:spPr>
        <p:txBody>
          <a:bodyPr>
            <a:normAutofit fontScale="90000"/>
          </a:bodyPr>
          <a:lstStyle/>
          <a:p>
            <a:r>
              <a:rPr lang="en-US" smtClean="0"/>
              <a:t>Resource-Allocation Graph (Cont.)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idx="1"/>
          </p:nvPr>
        </p:nvSpPr>
        <p:spPr>
          <a:xfrm>
            <a:off x="1039813" y="930275"/>
            <a:ext cx="7029450" cy="4114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Process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Resource Type with 4 instances</a:t>
            </a:r>
          </a:p>
          <a:p>
            <a:pPr>
              <a:buFont typeface="Monotype Sort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i="1" baseline="-25000" dirty="0" smtClean="0">
                <a:solidFill>
                  <a:srgbClr val="000000"/>
                </a:solidFill>
              </a:rPr>
              <a:t>i</a:t>
            </a:r>
            <a:r>
              <a:rPr lang="en-US" i="1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requests instance of </a:t>
            </a:r>
            <a:r>
              <a:rPr lang="en-US" i="1" dirty="0" smtClean="0">
                <a:solidFill>
                  <a:srgbClr val="000000"/>
                </a:solidFill>
              </a:rPr>
              <a:t>R</a:t>
            </a:r>
            <a:r>
              <a:rPr lang="en-US" i="1" baseline="-25000" dirty="0" smtClean="0">
                <a:solidFill>
                  <a:srgbClr val="000000"/>
                </a:solidFill>
              </a:rPr>
              <a:t>j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dirty="0" smtClean="0">
              <a:solidFill>
                <a:srgbClr val="000000"/>
              </a:solidFill>
            </a:endParaRPr>
          </a:p>
          <a:p>
            <a:r>
              <a:rPr lang="en-US" i="1" dirty="0" smtClean="0">
                <a:solidFill>
                  <a:srgbClr val="000000"/>
                </a:solidFill>
              </a:rPr>
              <a:t>P</a:t>
            </a:r>
            <a:r>
              <a:rPr lang="en-US" i="1" baseline="-25000" dirty="0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is holding an instance of </a:t>
            </a:r>
            <a:r>
              <a:rPr lang="en-US" i="1" dirty="0" smtClean="0">
                <a:solidFill>
                  <a:srgbClr val="000000"/>
                </a:solidFill>
              </a:rPr>
              <a:t>R</a:t>
            </a:r>
            <a:r>
              <a:rPr lang="en-US" i="1" baseline="-25000" dirty="0" smtClean="0">
                <a:solidFill>
                  <a:srgbClr val="000000"/>
                </a:solidFill>
              </a:rPr>
              <a:t>j</a:t>
            </a:r>
            <a:endParaRPr lang="en-US" i="1" dirty="0" smtClean="0">
              <a:solidFill>
                <a:srgbClr val="000000"/>
              </a:solidFill>
            </a:endParaRPr>
          </a:p>
        </p:txBody>
      </p:sp>
      <p:sp>
        <p:nvSpPr>
          <p:cNvPr id="22532" name="Oval 1028"/>
          <p:cNvSpPr>
            <a:spLocks noChangeArrowheads="1"/>
          </p:cNvSpPr>
          <p:nvPr/>
        </p:nvSpPr>
        <p:spPr bwMode="auto">
          <a:xfrm>
            <a:off x="4089400" y="930275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Oval 1029"/>
          <p:cNvSpPr>
            <a:spLocks noChangeArrowheads="1"/>
          </p:cNvSpPr>
          <p:nvPr/>
        </p:nvSpPr>
        <p:spPr bwMode="auto">
          <a:xfrm>
            <a:off x="5327650" y="4383088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i="1"/>
              <a:t>P</a:t>
            </a:r>
            <a:r>
              <a:rPr lang="en-US" i="1" baseline="-25000"/>
              <a:t>i</a:t>
            </a:r>
            <a:endParaRPr lang="en-US"/>
          </a:p>
        </p:txBody>
      </p:sp>
      <p:sp>
        <p:nvSpPr>
          <p:cNvPr id="22534" name="Oval 1030"/>
          <p:cNvSpPr>
            <a:spLocks noChangeArrowheads="1"/>
          </p:cNvSpPr>
          <p:nvPr/>
        </p:nvSpPr>
        <p:spPr bwMode="auto">
          <a:xfrm>
            <a:off x="4759787" y="3246438"/>
            <a:ext cx="495300" cy="49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i="1" dirty="0"/>
              <a:t>P</a:t>
            </a:r>
            <a:r>
              <a:rPr lang="en-US" i="1" baseline="-25000" dirty="0"/>
              <a:t>i</a:t>
            </a:r>
            <a:endParaRPr lang="en-US" i="1" dirty="0"/>
          </a:p>
        </p:txBody>
      </p:sp>
      <p:grpSp>
        <p:nvGrpSpPr>
          <p:cNvPr id="22535" name="Group 1036"/>
          <p:cNvGrpSpPr>
            <a:grpSpLocks/>
          </p:cNvGrpSpPr>
          <p:nvPr/>
        </p:nvGrpSpPr>
        <p:grpSpPr bwMode="auto">
          <a:xfrm>
            <a:off x="5740400" y="2219325"/>
            <a:ext cx="438150" cy="419100"/>
            <a:chOff x="2666" y="1966"/>
            <a:chExt cx="276" cy="264"/>
          </a:xfrm>
        </p:grpSpPr>
        <p:sp>
          <p:nvSpPr>
            <p:cNvPr id="22552" name="Rectangle 1031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3" name="Rectangle 1032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4" name="Rectangle 1033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5" name="Rectangle 1034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6" name="Rectangle 1035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536" name="Group 1037"/>
          <p:cNvGrpSpPr>
            <a:grpSpLocks/>
          </p:cNvGrpSpPr>
          <p:nvPr/>
        </p:nvGrpSpPr>
        <p:grpSpPr bwMode="auto">
          <a:xfrm>
            <a:off x="5729288" y="3309938"/>
            <a:ext cx="438150" cy="419100"/>
            <a:chOff x="2666" y="1966"/>
            <a:chExt cx="276" cy="264"/>
          </a:xfrm>
        </p:grpSpPr>
        <p:sp>
          <p:nvSpPr>
            <p:cNvPr id="22547" name="Rectangle 1038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8" name="Rectangle 1039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9" name="Rectangle 1040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0" name="Rectangle 1041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1" name="Rectangle 1042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37" name="Line 1043"/>
          <p:cNvSpPr>
            <a:spLocks noChangeShapeType="1"/>
          </p:cNvSpPr>
          <p:nvPr/>
        </p:nvSpPr>
        <p:spPr bwMode="auto">
          <a:xfrm>
            <a:off x="5270090" y="3467419"/>
            <a:ext cx="436973" cy="45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Text Box 1044"/>
          <p:cNvSpPr txBox="1">
            <a:spLocks noChangeArrowheads="1"/>
          </p:cNvSpPr>
          <p:nvPr/>
        </p:nvSpPr>
        <p:spPr bwMode="auto">
          <a:xfrm>
            <a:off x="5484813" y="3727450"/>
            <a:ext cx="3381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i="1" dirty="0"/>
              <a:t>R</a:t>
            </a:r>
            <a:r>
              <a:rPr lang="en-US" sz="1400" i="1" baseline="-25000" dirty="0"/>
              <a:t>j</a:t>
            </a:r>
            <a:endParaRPr lang="en-US" sz="1400" i="1" dirty="0"/>
          </a:p>
        </p:txBody>
      </p:sp>
      <p:grpSp>
        <p:nvGrpSpPr>
          <p:cNvPr id="22539" name="Group 1045"/>
          <p:cNvGrpSpPr>
            <a:grpSpLocks/>
          </p:cNvGrpSpPr>
          <p:nvPr/>
        </p:nvGrpSpPr>
        <p:grpSpPr bwMode="auto">
          <a:xfrm>
            <a:off x="6121400" y="4446588"/>
            <a:ext cx="438150" cy="419100"/>
            <a:chOff x="2666" y="1966"/>
            <a:chExt cx="276" cy="264"/>
          </a:xfrm>
        </p:grpSpPr>
        <p:sp>
          <p:nvSpPr>
            <p:cNvPr id="22542" name="Rectangle 1046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Rectangle 1047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Rectangle 1048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Rectangle 1049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Rectangle 1050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40" name="Line 1051"/>
          <p:cNvSpPr>
            <a:spLocks noChangeShapeType="1"/>
          </p:cNvSpPr>
          <p:nvPr/>
        </p:nvSpPr>
        <p:spPr bwMode="auto">
          <a:xfrm flipH="1">
            <a:off x="5794375" y="4592638"/>
            <a:ext cx="476250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Text Box 1052"/>
          <p:cNvSpPr txBox="1">
            <a:spLocks noChangeArrowheads="1"/>
          </p:cNvSpPr>
          <p:nvPr/>
        </p:nvSpPr>
        <p:spPr bwMode="auto">
          <a:xfrm>
            <a:off x="6172200" y="4835525"/>
            <a:ext cx="3381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i="1" dirty="0"/>
              <a:t>R</a:t>
            </a:r>
            <a:r>
              <a:rPr lang="en-US" sz="1400" i="1" baseline="-25000" dirty="0"/>
              <a:t>j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195263"/>
            <a:ext cx="7507287" cy="457200"/>
          </a:xfrm>
        </p:spPr>
        <p:txBody>
          <a:bodyPr>
            <a:normAutofit fontScale="90000"/>
          </a:bodyPr>
          <a:lstStyle/>
          <a:p>
            <a:r>
              <a:rPr lang="en-US" sz="2800" smtClean="0"/>
              <a:t>Example of a Resource Allocation Graph</a:t>
            </a:r>
          </a:p>
        </p:txBody>
      </p:sp>
      <p:pic>
        <p:nvPicPr>
          <p:cNvPr id="23555" name="Picture 6"/>
          <p:cNvPicPr>
            <a:picLocks noChangeAspect="1" noChangeArrowheads="1"/>
          </p:cNvPicPr>
          <p:nvPr/>
        </p:nvPicPr>
        <p:blipFill>
          <a:blip r:embed="rId3" cstate="print"/>
          <a:srcRect l="23024" t="871" r="23206" b="1060"/>
          <a:stretch>
            <a:fillRect/>
          </a:stretch>
        </p:blipFill>
        <p:spPr bwMode="auto">
          <a:xfrm>
            <a:off x="2508250" y="969963"/>
            <a:ext cx="4087813" cy="4864100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12788" y="182563"/>
            <a:ext cx="7954962" cy="457200"/>
          </a:xfrm>
        </p:spPr>
        <p:txBody>
          <a:bodyPr>
            <a:normAutofit fontScale="90000"/>
          </a:bodyPr>
          <a:lstStyle/>
          <a:p>
            <a:r>
              <a:rPr lang="en-US" sz="2800" smtClean="0"/>
              <a:t>Resource Allocation Graph With A Deadlock</a:t>
            </a:r>
          </a:p>
        </p:txBody>
      </p:sp>
      <p:pic>
        <p:nvPicPr>
          <p:cNvPr id="24579" name="Picture 5"/>
          <p:cNvPicPr>
            <a:picLocks noChangeAspect="1" noChangeArrowheads="1"/>
          </p:cNvPicPr>
          <p:nvPr/>
        </p:nvPicPr>
        <p:blipFill>
          <a:blip r:embed="rId3" cstate="print"/>
          <a:srcRect l="23473" t="919" r="23195" b="1358"/>
          <a:stretch>
            <a:fillRect/>
          </a:stretch>
        </p:blipFill>
        <p:spPr bwMode="auto">
          <a:xfrm>
            <a:off x="2281238" y="993775"/>
            <a:ext cx="4348162" cy="491648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3975</TotalTime>
  <Words>1617</Words>
  <Application>Microsoft Office PowerPoint</Application>
  <PresentationFormat>On-screen Show (4:3)</PresentationFormat>
  <Paragraphs>374</Paragraphs>
  <Slides>46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Deadlocks</vt:lpstr>
      <vt:lpstr>The Deadlock Problem</vt:lpstr>
      <vt:lpstr>Bridge Crossing Example</vt:lpstr>
      <vt:lpstr>System Model</vt:lpstr>
      <vt:lpstr>Deadlock Characterization</vt:lpstr>
      <vt:lpstr>Resource-allocation Graph</vt:lpstr>
      <vt:lpstr>Resource-Allocation Graph (Cont.)</vt:lpstr>
      <vt:lpstr>Example of a Resource Allocation Graph</vt:lpstr>
      <vt:lpstr>Resource Allocation Graph With A Deadlock</vt:lpstr>
      <vt:lpstr>Resource Allocation Graph With A Cycle But No Deadlock</vt:lpstr>
      <vt:lpstr>Basic Facts</vt:lpstr>
      <vt:lpstr>Methods for Handling Deadlocks</vt:lpstr>
      <vt:lpstr>Deadlock Characterization</vt:lpstr>
      <vt:lpstr>Deadlock Prevention</vt:lpstr>
      <vt:lpstr>Deadlock Prevention</vt:lpstr>
      <vt:lpstr>Deadlock Prevention (Cont.)</vt:lpstr>
      <vt:lpstr>Slide 17</vt:lpstr>
      <vt:lpstr>Deadlock Prevention (Cont.)</vt:lpstr>
      <vt:lpstr>Deadlock Avoidance</vt:lpstr>
      <vt:lpstr>Safe State</vt:lpstr>
      <vt:lpstr>Slide 21</vt:lpstr>
      <vt:lpstr>Basic Facts</vt:lpstr>
      <vt:lpstr>Safe, Unsafe , Deadlock State </vt:lpstr>
      <vt:lpstr>Example </vt:lpstr>
      <vt:lpstr>Resource-Allocation Graph Algorithm</vt:lpstr>
      <vt:lpstr>Resource-Allocation Graph For Deadlock Avoidance</vt:lpstr>
      <vt:lpstr>Unsafe State In Resource-Allocation Graph</vt:lpstr>
      <vt:lpstr>Banker’s Algorithm</vt:lpstr>
      <vt:lpstr>Data Structures for the Banker’s Algorithm </vt:lpstr>
      <vt:lpstr>Safety Algorithm</vt:lpstr>
      <vt:lpstr>Slide 31</vt:lpstr>
      <vt:lpstr>Resource-Request Algorithm for Process Pi</vt:lpstr>
      <vt:lpstr>Example of Banker’s Algorithm</vt:lpstr>
      <vt:lpstr>Example (Cont.)</vt:lpstr>
      <vt:lpstr>Example P1 Request (1,0,2) (Cont.)</vt:lpstr>
      <vt:lpstr>Slide 36</vt:lpstr>
      <vt:lpstr>Deadlock Detection</vt:lpstr>
      <vt:lpstr>Single Instance of Each Resource Type</vt:lpstr>
      <vt:lpstr>Resource-Allocation Graph and Wait-for Graph</vt:lpstr>
      <vt:lpstr>Several Instances of a Resource Type</vt:lpstr>
      <vt:lpstr>Detection Algorithm</vt:lpstr>
      <vt:lpstr>Example of Detection Algorithm</vt:lpstr>
      <vt:lpstr>Example (Cont.)</vt:lpstr>
      <vt:lpstr>Detection-Algorithm Usage</vt:lpstr>
      <vt:lpstr>Recovery from Deadlock:  Process Termination</vt:lpstr>
      <vt:lpstr>Recovery from Deadlock: Resource Preemption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6109</cp:lastModifiedBy>
  <cp:revision>212</cp:revision>
  <cp:lastPrinted>2001-06-14T19:16:14Z</cp:lastPrinted>
  <dcterms:created xsi:type="dcterms:W3CDTF">1999-07-28T12:46:11Z</dcterms:created>
  <dcterms:modified xsi:type="dcterms:W3CDTF">2017-02-17T04:36:30Z</dcterms:modified>
</cp:coreProperties>
</file>