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46"/>
  </p:notes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20" r:id="rId34"/>
    <p:sldId id="313" r:id="rId35"/>
    <p:sldId id="324" r:id="rId36"/>
    <p:sldId id="325" r:id="rId37"/>
    <p:sldId id="315" r:id="rId38"/>
    <p:sldId id="314" r:id="rId39"/>
    <p:sldId id="316" r:id="rId40"/>
    <p:sldId id="317" r:id="rId41"/>
    <p:sldId id="318" r:id="rId42"/>
    <p:sldId id="319" r:id="rId43"/>
    <p:sldId id="321" r:id="rId44"/>
    <p:sldId id="32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2D831-27D1-4804-BBE6-E7E773617FD4}" type="datetimeFigureOut">
              <a:rPr lang="en-IN" smtClean="0"/>
              <a:pPr/>
              <a:t>30-01-2017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9D2F-5FCE-4B4F-80E6-E39EED6BD8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9976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90CBF8-10F1-4B7F-A3C4-069004B945B6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6225F2-520C-4356-99B5-F6AB81955CE5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C46FB-6C12-45F1-88AA-E3CA615E5021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5CD60-1E72-4662-A1FE-A1BC4F76F81B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C80F8-11E3-4E3C-BE41-4B3BE56FE9BD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379A3-431F-4362-BF7B-2A28981CD28C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650E08-2FE2-4FF9-B39E-C3D54204D23D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CBC3BD-8720-4F2B-A4DC-362C300000C1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DCD9A1-0E70-4B77-B1C7-746BF6B60A86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904C97-2D03-4E32-84B1-9A787C4BF0E7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3A021-A4DC-42B2-ABE5-B5322BA4C866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A209A5-DBB8-4038-A97D-A6561A628A43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6D8824-0C0B-43A4-9954-549551ACBADB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697FDC-32AE-43EF-AB45-4CA7D938022F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C18FD-4281-417E-AEC2-7C67E8131B6E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2BBD-A4A7-413A-86CF-F2BCBEBE48B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2BBD-A4A7-413A-86CF-F2BCBEBE48B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2BBD-A4A7-413A-86CF-F2BCBEBE48B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2BBD-A4A7-413A-86CF-F2BCBEBE48B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2BBD-A4A7-413A-86CF-F2BCBEBE48B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096B6-0A73-40A2-9A19-E64DC8E1D4B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2BBD-A4A7-413A-86CF-F2BCBEBE48B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E827B6-8C70-48F3-A336-9E3E17E0BF4A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096B6-0A73-40A2-9A19-E64DC8E1D4B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2BBD-A4A7-413A-86CF-F2BCBEBE48B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2BBD-A4A7-413A-86CF-F2BCBEBE48B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2BBD-A4A7-413A-86CF-F2BCBEBE48B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096B6-0A73-40A2-9A19-E64DC8E1D4B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2BBD-A4A7-413A-86CF-F2BCBEBE48B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2BBD-A4A7-413A-86CF-F2BCBEBE48B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CA141C-AF75-4EC5-A0FC-92944D995198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2BBD-A4A7-413A-86CF-F2BCBEBE48B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2BBD-A4A7-413A-86CF-F2BCBEBE48BF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096B6-0A73-40A2-9A19-E64DC8E1D4B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096B6-0A73-40A2-9A19-E64DC8E1D4B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97ACE6-33B4-43D5-B0C6-2C238F8BEC1A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7C925-0FFF-4473-894B-95E7CFA6A4C4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40F099-67E7-4116-9A72-7AFF0155397F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15C32D-A603-4EF4-8C21-D56A172B1647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CE1689-6E62-4D0B-975D-064B6CB41AC6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B1F9F8-2F33-48A0-B6E1-CBD34DA86FA7}" type="datetime1">
              <a:rPr lang="en-IN" smtClean="0"/>
              <a:pPr/>
              <a:t>30-01-2017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511ED-0BE1-4F2B-B63D-1D3DD25330C5}" type="datetime1">
              <a:rPr lang="en-IN" smtClean="0"/>
              <a:pPr/>
              <a:t>30-01-2017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D982D4-3B7D-49CC-89D2-CE37596BBCA6}" type="datetime1">
              <a:rPr lang="en-IN" smtClean="0"/>
              <a:pPr/>
              <a:t>30-01-2017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8442A-591F-4EB4-83F1-89DF5F03B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6FD-3E1C-486E-81FD-88344FCA76BC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2CBC-A763-46B3-ADB3-1D6D43486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6FD-3E1C-486E-81FD-88344FCA76BC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2CBC-A763-46B3-ADB3-1D6D43486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6FD-3E1C-486E-81FD-88344FCA76BC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2CBC-A763-46B3-ADB3-1D6D43486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6FD-3E1C-486E-81FD-88344FCA76BC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2CBC-A763-46B3-ADB3-1D6D43486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6FD-3E1C-486E-81FD-88344FCA76BC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2CBC-A763-46B3-ADB3-1D6D43486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6FD-3E1C-486E-81FD-88344FCA76BC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2CBC-A763-46B3-ADB3-1D6D43486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6FD-3E1C-486E-81FD-88344FCA76BC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2CBC-A763-46B3-ADB3-1D6D43486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r>
              <a:rPr lang="en-US" dirty="0" smtClean="0"/>
              <a:t>Operating Systems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85720" y="648866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82FB93-CCF7-4725-A21F-91449F69C1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6FD-3E1C-486E-81FD-88344FCA76BC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2CBC-A763-46B3-ADB3-1D6D43486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6FD-3E1C-486E-81FD-88344FCA76BC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2CBC-A763-46B3-ADB3-1D6D43486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6FD-3E1C-486E-81FD-88344FCA76BC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2CBC-A763-46B3-ADB3-1D6D43486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6FD-3E1C-486E-81FD-88344FCA76BC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2CBC-A763-46B3-ADB3-1D6D43486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8AF320-491D-4762-9CEF-3E1E34D8F95D}" type="datetime1">
              <a:rPr lang="en-IN" smtClean="0"/>
              <a:pPr/>
              <a:t>30-01-2017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208E44-E056-4529-AB17-D5D4ED060997}" type="datetime1">
              <a:rPr lang="en-IN" smtClean="0"/>
              <a:pPr/>
              <a:t>30-01-2017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9CFB88-53D3-4CA9-98AE-144A38B513BC}" type="datetime1">
              <a:rPr lang="en-IN" smtClean="0"/>
              <a:pPr/>
              <a:t>30-01-2017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0D0566-7D22-4575-A4D4-6F2EADBD37EA}" type="datetime1">
              <a:rPr lang="en-IN" smtClean="0"/>
              <a:pPr/>
              <a:t>30-01-2017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F8992E-3A7A-498B-BA4F-ED4E9E99F9C5}" type="datetime1">
              <a:rPr lang="en-IN" smtClean="0"/>
              <a:pPr/>
              <a:t>30-01-2017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542FCF-AAF1-43F7-BF4B-ACFF6C5E1F9E}" type="datetime1">
              <a:rPr lang="en-IN" smtClean="0"/>
              <a:pPr/>
              <a:t>30-01-2017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2291EF-5C9A-4DA0-9BCB-C3A40F654C61}" type="datetime1">
              <a:rPr lang="en-IN" smtClean="0"/>
              <a:pPr/>
              <a:t>30-01-2017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 userDrawn="1"/>
        </p:nvPicPr>
        <p:blipFill>
          <a:blip r:embed="rId14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3214678" y="648866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Operating Systems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0B6FD-3E1C-486E-81FD-88344FCA76BC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A2CBC-A763-46B3-ADB3-1D6D43486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Process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 is an instance of executing program</a:t>
            </a:r>
          </a:p>
          <a:p>
            <a:pPr eaLnBrk="1" hangingPunct="1"/>
            <a:r>
              <a:rPr lang="en-US" dirty="0" smtClean="0"/>
              <a:t>Main function of process is to Execute Instruction residing in main memory</a:t>
            </a:r>
          </a:p>
          <a:p>
            <a:pPr eaLnBrk="1" hangingPunct="1"/>
            <a:r>
              <a:rPr lang="en-US" dirty="0" smtClean="0"/>
              <a:t>Process is characterized by </a:t>
            </a:r>
          </a:p>
          <a:p>
            <a:pPr lvl="1" eaLnBrk="1" hangingPunct="1"/>
            <a:r>
              <a:rPr lang="en-US" dirty="0" smtClean="0"/>
              <a:t>Its code, Data, stack  and set of register</a:t>
            </a:r>
          </a:p>
          <a:p>
            <a:pPr eaLnBrk="1" hangingPunct="1"/>
            <a:r>
              <a:rPr lang="en-US" dirty="0" smtClean="0"/>
              <a:t>During its life time, it can be in different states such as running , not running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Three State Model</a:t>
            </a: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2133600" y="2667000"/>
            <a:ext cx="1371600" cy="990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Ready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5791200" y="2667000"/>
            <a:ext cx="1371600" cy="990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Running</a:t>
            </a: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4038600" y="4495800"/>
            <a:ext cx="1371600" cy="990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Blocked 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381000" y="31242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7162800" y="32004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3429000" y="28956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H="1">
            <a:off x="3429000" y="33528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H="1">
            <a:off x="5257800" y="3657600"/>
            <a:ext cx="10668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H="1" flipV="1">
            <a:off x="2971800" y="3657600"/>
            <a:ext cx="11430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304800" y="2819400"/>
            <a:ext cx="892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/>
              <a:t>Admit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7375525" y="2779713"/>
            <a:ext cx="1047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Release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3717925" y="2474913"/>
            <a:ext cx="114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Dispatch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3886200" y="3429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3717925" y="3389313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Time Out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6019800" y="40386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/>
              <a:t>Event Wait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1736725" y="4151313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Event Occurs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States</a:t>
            </a:r>
            <a:endParaRPr lang="en-US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Running</a:t>
            </a:r>
            <a:r>
              <a:rPr lang="en-US" dirty="0" smtClean="0"/>
              <a:t>: The process that is currently being executed</a:t>
            </a:r>
          </a:p>
          <a:p>
            <a:pPr eaLnBrk="1" hangingPunct="1"/>
            <a:r>
              <a:rPr lang="en-US" b="1" dirty="0" smtClean="0"/>
              <a:t>Ready</a:t>
            </a:r>
            <a:r>
              <a:rPr lang="en-US" dirty="0" smtClean="0"/>
              <a:t>: A process that is prepared to execute when given the opportunity</a:t>
            </a:r>
          </a:p>
          <a:p>
            <a:pPr eaLnBrk="1" hangingPunct="1"/>
            <a:r>
              <a:rPr lang="en-US" b="1" dirty="0" smtClean="0"/>
              <a:t>Blocked </a:t>
            </a:r>
            <a:r>
              <a:rPr lang="en-US" dirty="0" smtClean="0"/>
              <a:t>: A process that can not execute until some events occur</a:t>
            </a:r>
          </a:p>
          <a:p>
            <a:pPr eaLnBrk="1" hangingPunct="1"/>
            <a:r>
              <a:rPr lang="en-US" dirty="0" smtClean="0"/>
              <a:t>Occurrence of event is usually indicated by interrupt signal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Queuing Diagram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00200" y="2362200"/>
            <a:ext cx="1676400" cy="609600"/>
            <a:chOff x="1008" y="1488"/>
            <a:chExt cx="1056" cy="384"/>
          </a:xfrm>
        </p:grpSpPr>
        <p:sp>
          <p:nvSpPr>
            <p:cNvPr id="13341" name="Line 4"/>
            <p:cNvSpPr>
              <a:spLocks noChangeShapeType="1"/>
            </p:cNvSpPr>
            <p:nvPr/>
          </p:nvSpPr>
          <p:spPr bwMode="auto">
            <a:xfrm>
              <a:off x="1008" y="1488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5"/>
            <p:cNvSpPr>
              <a:spLocks noChangeShapeType="1"/>
            </p:cNvSpPr>
            <p:nvPr/>
          </p:nvSpPr>
          <p:spPr bwMode="auto">
            <a:xfrm>
              <a:off x="2064" y="148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Line 6"/>
            <p:cNvSpPr>
              <a:spLocks noChangeShapeType="1"/>
            </p:cNvSpPr>
            <p:nvPr/>
          </p:nvSpPr>
          <p:spPr bwMode="auto">
            <a:xfrm flipH="1">
              <a:off x="1008" y="1872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4" name="Line 7"/>
            <p:cNvSpPr>
              <a:spLocks noChangeShapeType="1"/>
            </p:cNvSpPr>
            <p:nvPr/>
          </p:nvSpPr>
          <p:spPr bwMode="auto">
            <a:xfrm>
              <a:off x="1776" y="148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Line 8"/>
            <p:cNvSpPr>
              <a:spLocks noChangeShapeType="1"/>
            </p:cNvSpPr>
            <p:nvPr/>
          </p:nvSpPr>
          <p:spPr bwMode="auto">
            <a:xfrm>
              <a:off x="1440" y="148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6" name="Line 9"/>
            <p:cNvSpPr>
              <a:spLocks noChangeShapeType="1"/>
            </p:cNvSpPr>
            <p:nvPr/>
          </p:nvSpPr>
          <p:spPr bwMode="auto">
            <a:xfrm>
              <a:off x="1152" y="148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16" name="Line 10"/>
          <p:cNvSpPr>
            <a:spLocks noChangeShapeType="1"/>
          </p:cNvSpPr>
          <p:nvPr/>
        </p:nvSpPr>
        <p:spPr bwMode="auto">
          <a:xfrm>
            <a:off x="228600" y="27432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Text Box 11"/>
          <p:cNvSpPr txBox="1">
            <a:spLocks noChangeArrowheads="1"/>
          </p:cNvSpPr>
          <p:nvPr/>
        </p:nvSpPr>
        <p:spPr bwMode="auto">
          <a:xfrm>
            <a:off x="212725" y="21701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Enter</a:t>
            </a:r>
          </a:p>
        </p:txBody>
      </p:sp>
      <p:sp>
        <p:nvSpPr>
          <p:cNvPr id="13318" name="Rectangle 12"/>
          <p:cNvSpPr>
            <a:spLocks noChangeArrowheads="1"/>
          </p:cNvSpPr>
          <p:nvPr/>
        </p:nvSpPr>
        <p:spPr bwMode="auto">
          <a:xfrm>
            <a:off x="5715000" y="2209800"/>
            <a:ext cx="13716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3319" name="Line 13"/>
          <p:cNvSpPr>
            <a:spLocks noChangeShapeType="1"/>
          </p:cNvSpPr>
          <p:nvPr/>
        </p:nvSpPr>
        <p:spPr bwMode="auto">
          <a:xfrm>
            <a:off x="3276600" y="26670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Text Box 14"/>
          <p:cNvSpPr txBox="1">
            <a:spLocks noChangeArrowheads="1"/>
          </p:cNvSpPr>
          <p:nvPr/>
        </p:nvSpPr>
        <p:spPr bwMode="auto">
          <a:xfrm>
            <a:off x="3641725" y="2093913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Dispatch</a:t>
            </a:r>
          </a:p>
        </p:txBody>
      </p:sp>
      <p:sp>
        <p:nvSpPr>
          <p:cNvPr id="13321" name="Line 15"/>
          <p:cNvSpPr>
            <a:spLocks noChangeShapeType="1"/>
          </p:cNvSpPr>
          <p:nvPr/>
        </p:nvSpPr>
        <p:spPr bwMode="auto">
          <a:xfrm>
            <a:off x="7086600" y="25146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Text Box 16"/>
          <p:cNvSpPr txBox="1">
            <a:spLocks noChangeArrowheads="1"/>
          </p:cNvSpPr>
          <p:nvPr/>
        </p:nvSpPr>
        <p:spPr bwMode="auto">
          <a:xfrm>
            <a:off x="7375525" y="19415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Exit</a:t>
            </a:r>
          </a:p>
        </p:txBody>
      </p:sp>
      <p:sp>
        <p:nvSpPr>
          <p:cNvPr id="13323" name="Line 17"/>
          <p:cNvSpPr>
            <a:spLocks noChangeShapeType="1"/>
          </p:cNvSpPr>
          <p:nvPr/>
        </p:nvSpPr>
        <p:spPr bwMode="auto">
          <a:xfrm>
            <a:off x="7086600" y="2819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Line 18"/>
          <p:cNvSpPr>
            <a:spLocks noChangeShapeType="1"/>
          </p:cNvSpPr>
          <p:nvPr/>
        </p:nvSpPr>
        <p:spPr bwMode="auto">
          <a:xfrm>
            <a:off x="8153400" y="2819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Line 19"/>
          <p:cNvSpPr>
            <a:spLocks noChangeShapeType="1"/>
          </p:cNvSpPr>
          <p:nvPr/>
        </p:nvSpPr>
        <p:spPr bwMode="auto">
          <a:xfrm flipH="1">
            <a:off x="990600" y="3962400"/>
            <a:ext cx="716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6" name="Line 20"/>
          <p:cNvSpPr>
            <a:spLocks noChangeShapeType="1"/>
          </p:cNvSpPr>
          <p:nvPr/>
        </p:nvSpPr>
        <p:spPr bwMode="auto">
          <a:xfrm flipV="1">
            <a:off x="990600" y="27432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7" name="Text Box 21"/>
          <p:cNvSpPr txBox="1">
            <a:spLocks noChangeArrowheads="1"/>
          </p:cNvSpPr>
          <p:nvPr/>
        </p:nvSpPr>
        <p:spPr bwMode="auto">
          <a:xfrm>
            <a:off x="3565525" y="3465513"/>
            <a:ext cx="83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Pause</a:t>
            </a:r>
          </a:p>
        </p:txBody>
      </p:sp>
      <p:sp>
        <p:nvSpPr>
          <p:cNvPr id="13328" name="Text Box 22"/>
          <p:cNvSpPr txBox="1">
            <a:spLocks noChangeArrowheads="1"/>
          </p:cNvSpPr>
          <p:nvPr/>
        </p:nvSpPr>
        <p:spPr bwMode="auto">
          <a:xfrm>
            <a:off x="1584325" y="178911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13329" name="Line 23"/>
          <p:cNvSpPr>
            <a:spLocks noChangeShapeType="1"/>
          </p:cNvSpPr>
          <p:nvPr/>
        </p:nvSpPr>
        <p:spPr bwMode="auto">
          <a:xfrm>
            <a:off x="8153400" y="3962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0" name="Line 24"/>
          <p:cNvSpPr>
            <a:spLocks noChangeShapeType="1"/>
          </p:cNvSpPr>
          <p:nvPr/>
        </p:nvSpPr>
        <p:spPr bwMode="auto">
          <a:xfrm>
            <a:off x="3200400" y="44958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Line 25"/>
          <p:cNvSpPr>
            <a:spLocks noChangeShapeType="1"/>
          </p:cNvSpPr>
          <p:nvPr/>
        </p:nvSpPr>
        <p:spPr bwMode="auto">
          <a:xfrm>
            <a:off x="3200400" y="49530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Line 26"/>
          <p:cNvSpPr>
            <a:spLocks noChangeShapeType="1"/>
          </p:cNvSpPr>
          <p:nvPr/>
        </p:nvSpPr>
        <p:spPr bwMode="auto">
          <a:xfrm>
            <a:off x="3200400" y="4495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3" name="Line 27"/>
          <p:cNvSpPr>
            <a:spLocks noChangeShapeType="1"/>
          </p:cNvSpPr>
          <p:nvPr/>
        </p:nvSpPr>
        <p:spPr bwMode="auto">
          <a:xfrm>
            <a:off x="3505200" y="4495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4" name="Line 28"/>
          <p:cNvSpPr>
            <a:spLocks noChangeShapeType="1"/>
          </p:cNvSpPr>
          <p:nvPr/>
        </p:nvSpPr>
        <p:spPr bwMode="auto">
          <a:xfrm>
            <a:off x="4038600" y="4495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5" name="Line 29"/>
          <p:cNvSpPr>
            <a:spLocks noChangeShapeType="1"/>
          </p:cNvSpPr>
          <p:nvPr/>
        </p:nvSpPr>
        <p:spPr bwMode="auto">
          <a:xfrm>
            <a:off x="4495800" y="4495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30"/>
          <p:cNvSpPr txBox="1">
            <a:spLocks noChangeArrowheads="1"/>
          </p:cNvSpPr>
          <p:nvPr/>
        </p:nvSpPr>
        <p:spPr bwMode="auto">
          <a:xfrm>
            <a:off x="3048000" y="4191000"/>
            <a:ext cx="174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/>
              <a:t>Blocked Queue</a:t>
            </a:r>
          </a:p>
        </p:txBody>
      </p:sp>
      <p:sp>
        <p:nvSpPr>
          <p:cNvPr id="13337" name="Line 31"/>
          <p:cNvSpPr>
            <a:spLocks noChangeShapeType="1"/>
          </p:cNvSpPr>
          <p:nvPr/>
        </p:nvSpPr>
        <p:spPr bwMode="auto">
          <a:xfrm flipH="1">
            <a:off x="4572000" y="4648200"/>
            <a:ext cx="358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8" name="Line 32"/>
          <p:cNvSpPr>
            <a:spLocks noChangeShapeType="1"/>
          </p:cNvSpPr>
          <p:nvPr/>
        </p:nvSpPr>
        <p:spPr bwMode="auto">
          <a:xfrm>
            <a:off x="990600" y="4495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9" name="Line 33"/>
          <p:cNvSpPr>
            <a:spLocks noChangeShapeType="1"/>
          </p:cNvSpPr>
          <p:nvPr/>
        </p:nvSpPr>
        <p:spPr bwMode="auto">
          <a:xfrm>
            <a:off x="990600" y="3962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0" name="Line 34"/>
          <p:cNvSpPr>
            <a:spLocks noChangeShapeType="1"/>
          </p:cNvSpPr>
          <p:nvPr/>
        </p:nvSpPr>
        <p:spPr bwMode="auto">
          <a:xfrm>
            <a:off x="990600" y="4724400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pPr eaLnBrk="1" hangingPunct="1"/>
            <a:r>
              <a:rPr lang="en-US" sz="4000" smtClean="0"/>
              <a:t>Queuing Diagram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00200" y="2362200"/>
            <a:ext cx="1676400" cy="609600"/>
            <a:chOff x="1008" y="1488"/>
            <a:chExt cx="1056" cy="384"/>
          </a:xfrm>
        </p:grpSpPr>
        <p:sp>
          <p:nvSpPr>
            <p:cNvPr id="14378" name="Line 4"/>
            <p:cNvSpPr>
              <a:spLocks noChangeShapeType="1"/>
            </p:cNvSpPr>
            <p:nvPr/>
          </p:nvSpPr>
          <p:spPr bwMode="auto">
            <a:xfrm>
              <a:off x="1008" y="148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Line 5"/>
            <p:cNvSpPr>
              <a:spLocks noChangeShapeType="1"/>
            </p:cNvSpPr>
            <p:nvPr/>
          </p:nvSpPr>
          <p:spPr bwMode="auto">
            <a:xfrm>
              <a:off x="2064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0" name="Line 6"/>
            <p:cNvSpPr>
              <a:spLocks noChangeShapeType="1"/>
            </p:cNvSpPr>
            <p:nvPr/>
          </p:nvSpPr>
          <p:spPr bwMode="auto">
            <a:xfrm flipH="1">
              <a:off x="1008" y="187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Line 7"/>
            <p:cNvSpPr>
              <a:spLocks noChangeShapeType="1"/>
            </p:cNvSpPr>
            <p:nvPr/>
          </p:nvSpPr>
          <p:spPr bwMode="auto">
            <a:xfrm>
              <a:off x="1776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2" name="Line 8"/>
            <p:cNvSpPr>
              <a:spLocks noChangeShapeType="1"/>
            </p:cNvSpPr>
            <p:nvPr/>
          </p:nvSpPr>
          <p:spPr bwMode="auto">
            <a:xfrm>
              <a:off x="1440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Line 9"/>
            <p:cNvSpPr>
              <a:spLocks noChangeShapeType="1"/>
            </p:cNvSpPr>
            <p:nvPr/>
          </p:nvSpPr>
          <p:spPr bwMode="auto">
            <a:xfrm>
              <a:off x="1152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0" name="Line 10"/>
          <p:cNvSpPr>
            <a:spLocks noChangeShapeType="1"/>
          </p:cNvSpPr>
          <p:nvPr/>
        </p:nvSpPr>
        <p:spPr bwMode="auto">
          <a:xfrm>
            <a:off x="228600" y="27432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Text Box 11"/>
          <p:cNvSpPr txBox="1">
            <a:spLocks noChangeArrowheads="1"/>
          </p:cNvSpPr>
          <p:nvPr/>
        </p:nvSpPr>
        <p:spPr bwMode="auto">
          <a:xfrm>
            <a:off x="212725" y="21701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Enter</a:t>
            </a:r>
          </a:p>
        </p:txBody>
      </p:sp>
      <p:sp>
        <p:nvSpPr>
          <p:cNvPr id="14342" name="Rectangle 12"/>
          <p:cNvSpPr>
            <a:spLocks noChangeArrowheads="1"/>
          </p:cNvSpPr>
          <p:nvPr/>
        </p:nvSpPr>
        <p:spPr bwMode="auto">
          <a:xfrm>
            <a:off x="5715000" y="2209800"/>
            <a:ext cx="13716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4343" name="Line 13"/>
          <p:cNvSpPr>
            <a:spLocks noChangeShapeType="1"/>
          </p:cNvSpPr>
          <p:nvPr/>
        </p:nvSpPr>
        <p:spPr bwMode="auto">
          <a:xfrm>
            <a:off x="3276600" y="26670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3641725" y="2093913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Dispatch</a:t>
            </a:r>
          </a:p>
        </p:txBody>
      </p:sp>
      <p:sp>
        <p:nvSpPr>
          <p:cNvPr id="14345" name="Line 15"/>
          <p:cNvSpPr>
            <a:spLocks noChangeShapeType="1"/>
          </p:cNvSpPr>
          <p:nvPr/>
        </p:nvSpPr>
        <p:spPr bwMode="auto">
          <a:xfrm>
            <a:off x="7086600" y="25146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Text Box 16"/>
          <p:cNvSpPr txBox="1">
            <a:spLocks noChangeArrowheads="1"/>
          </p:cNvSpPr>
          <p:nvPr/>
        </p:nvSpPr>
        <p:spPr bwMode="auto">
          <a:xfrm>
            <a:off x="7375525" y="19415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Exit</a:t>
            </a:r>
          </a:p>
        </p:txBody>
      </p:sp>
      <p:sp>
        <p:nvSpPr>
          <p:cNvPr id="14347" name="Line 17"/>
          <p:cNvSpPr>
            <a:spLocks noChangeShapeType="1"/>
          </p:cNvSpPr>
          <p:nvPr/>
        </p:nvSpPr>
        <p:spPr bwMode="auto">
          <a:xfrm>
            <a:off x="7086600" y="2819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Line 18"/>
          <p:cNvSpPr>
            <a:spLocks noChangeShapeType="1"/>
          </p:cNvSpPr>
          <p:nvPr/>
        </p:nvSpPr>
        <p:spPr bwMode="auto">
          <a:xfrm>
            <a:off x="8153400" y="2819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flipH="1">
            <a:off x="990600" y="3962400"/>
            <a:ext cx="716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flipV="1">
            <a:off x="990600" y="27432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Text Box 21"/>
          <p:cNvSpPr txBox="1">
            <a:spLocks noChangeArrowheads="1"/>
          </p:cNvSpPr>
          <p:nvPr/>
        </p:nvSpPr>
        <p:spPr bwMode="auto">
          <a:xfrm>
            <a:off x="3565525" y="3465513"/>
            <a:ext cx="83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Pause</a:t>
            </a:r>
          </a:p>
        </p:txBody>
      </p:sp>
      <p:sp>
        <p:nvSpPr>
          <p:cNvPr id="14352" name="Text Box 22"/>
          <p:cNvSpPr txBox="1">
            <a:spLocks noChangeArrowheads="1"/>
          </p:cNvSpPr>
          <p:nvPr/>
        </p:nvSpPr>
        <p:spPr bwMode="auto">
          <a:xfrm>
            <a:off x="1584325" y="178911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>
            <a:off x="990600" y="4495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990600" y="3962400"/>
            <a:ext cx="7162800" cy="990600"/>
            <a:chOff x="624" y="2496"/>
            <a:chExt cx="4512" cy="624"/>
          </a:xfrm>
        </p:grpSpPr>
        <p:sp>
          <p:nvSpPr>
            <p:cNvPr id="14367" name="Line 25"/>
            <p:cNvSpPr>
              <a:spLocks noChangeShapeType="1"/>
            </p:cNvSpPr>
            <p:nvPr/>
          </p:nvSpPr>
          <p:spPr bwMode="auto">
            <a:xfrm>
              <a:off x="5136" y="2496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Line 26"/>
            <p:cNvSpPr>
              <a:spLocks noChangeShapeType="1"/>
            </p:cNvSpPr>
            <p:nvPr/>
          </p:nvSpPr>
          <p:spPr bwMode="auto">
            <a:xfrm>
              <a:off x="2016" y="283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Line 27"/>
            <p:cNvSpPr>
              <a:spLocks noChangeShapeType="1"/>
            </p:cNvSpPr>
            <p:nvPr/>
          </p:nvSpPr>
          <p:spPr bwMode="auto">
            <a:xfrm>
              <a:off x="2016" y="31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Line 28"/>
            <p:cNvSpPr>
              <a:spLocks noChangeShapeType="1"/>
            </p:cNvSpPr>
            <p:nvPr/>
          </p:nvSpPr>
          <p:spPr bwMode="auto">
            <a:xfrm>
              <a:off x="2016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Line 29"/>
            <p:cNvSpPr>
              <a:spLocks noChangeShapeType="1"/>
            </p:cNvSpPr>
            <p:nvPr/>
          </p:nvSpPr>
          <p:spPr bwMode="auto">
            <a:xfrm>
              <a:off x="2208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Line 30"/>
            <p:cNvSpPr>
              <a:spLocks noChangeShapeType="1"/>
            </p:cNvSpPr>
            <p:nvPr/>
          </p:nvSpPr>
          <p:spPr bwMode="auto">
            <a:xfrm>
              <a:off x="2544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Line 31"/>
            <p:cNvSpPr>
              <a:spLocks noChangeShapeType="1"/>
            </p:cNvSpPr>
            <p:nvPr/>
          </p:nvSpPr>
          <p:spPr bwMode="auto">
            <a:xfrm>
              <a:off x="2832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Text Box 32"/>
            <p:cNvSpPr txBox="1">
              <a:spLocks noChangeArrowheads="1"/>
            </p:cNvSpPr>
            <p:nvPr/>
          </p:nvSpPr>
          <p:spPr bwMode="auto">
            <a:xfrm>
              <a:off x="1920" y="2640"/>
              <a:ext cx="10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/>
                <a:t>Event 1 Queue</a:t>
              </a:r>
            </a:p>
          </p:txBody>
        </p:sp>
        <p:sp>
          <p:nvSpPr>
            <p:cNvPr id="14375" name="Line 33"/>
            <p:cNvSpPr>
              <a:spLocks noChangeShapeType="1"/>
            </p:cNvSpPr>
            <p:nvPr/>
          </p:nvSpPr>
          <p:spPr bwMode="auto">
            <a:xfrm flipH="1">
              <a:off x="2880" y="2928"/>
              <a:ext cx="2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Line 34"/>
            <p:cNvSpPr>
              <a:spLocks noChangeShapeType="1"/>
            </p:cNvSpPr>
            <p:nvPr/>
          </p:nvSpPr>
          <p:spPr bwMode="auto">
            <a:xfrm>
              <a:off x="624" y="2496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Line 35"/>
            <p:cNvSpPr>
              <a:spLocks noChangeShapeType="1"/>
            </p:cNvSpPr>
            <p:nvPr/>
          </p:nvSpPr>
          <p:spPr bwMode="auto">
            <a:xfrm>
              <a:off x="624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990600" y="4724400"/>
            <a:ext cx="7162800" cy="990600"/>
            <a:chOff x="624" y="2496"/>
            <a:chExt cx="4512" cy="624"/>
          </a:xfrm>
        </p:grpSpPr>
        <p:sp>
          <p:nvSpPr>
            <p:cNvPr id="14356" name="Line 37"/>
            <p:cNvSpPr>
              <a:spLocks noChangeShapeType="1"/>
            </p:cNvSpPr>
            <p:nvPr/>
          </p:nvSpPr>
          <p:spPr bwMode="auto">
            <a:xfrm>
              <a:off x="5136" y="2496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38"/>
            <p:cNvSpPr>
              <a:spLocks noChangeShapeType="1"/>
            </p:cNvSpPr>
            <p:nvPr/>
          </p:nvSpPr>
          <p:spPr bwMode="auto">
            <a:xfrm>
              <a:off x="2016" y="283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39"/>
            <p:cNvSpPr>
              <a:spLocks noChangeShapeType="1"/>
            </p:cNvSpPr>
            <p:nvPr/>
          </p:nvSpPr>
          <p:spPr bwMode="auto">
            <a:xfrm>
              <a:off x="2016" y="31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Line 40"/>
            <p:cNvSpPr>
              <a:spLocks noChangeShapeType="1"/>
            </p:cNvSpPr>
            <p:nvPr/>
          </p:nvSpPr>
          <p:spPr bwMode="auto">
            <a:xfrm>
              <a:off x="2016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Line 41"/>
            <p:cNvSpPr>
              <a:spLocks noChangeShapeType="1"/>
            </p:cNvSpPr>
            <p:nvPr/>
          </p:nvSpPr>
          <p:spPr bwMode="auto">
            <a:xfrm>
              <a:off x="2208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42"/>
            <p:cNvSpPr>
              <a:spLocks noChangeShapeType="1"/>
            </p:cNvSpPr>
            <p:nvPr/>
          </p:nvSpPr>
          <p:spPr bwMode="auto">
            <a:xfrm>
              <a:off x="2544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43"/>
            <p:cNvSpPr>
              <a:spLocks noChangeShapeType="1"/>
            </p:cNvSpPr>
            <p:nvPr/>
          </p:nvSpPr>
          <p:spPr bwMode="auto">
            <a:xfrm>
              <a:off x="2832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Text Box 44"/>
            <p:cNvSpPr txBox="1">
              <a:spLocks noChangeArrowheads="1"/>
            </p:cNvSpPr>
            <p:nvPr/>
          </p:nvSpPr>
          <p:spPr bwMode="auto">
            <a:xfrm>
              <a:off x="1920" y="2640"/>
              <a:ext cx="10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Event n Queue</a:t>
              </a:r>
            </a:p>
          </p:txBody>
        </p:sp>
        <p:sp>
          <p:nvSpPr>
            <p:cNvPr id="14364" name="Line 45"/>
            <p:cNvSpPr>
              <a:spLocks noChangeShapeType="1"/>
            </p:cNvSpPr>
            <p:nvPr/>
          </p:nvSpPr>
          <p:spPr bwMode="auto">
            <a:xfrm flipH="1">
              <a:off x="2880" y="2928"/>
              <a:ext cx="2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Line 46"/>
            <p:cNvSpPr>
              <a:spLocks noChangeShapeType="1"/>
            </p:cNvSpPr>
            <p:nvPr/>
          </p:nvSpPr>
          <p:spPr bwMode="auto">
            <a:xfrm>
              <a:off x="624" y="2496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Line 47"/>
            <p:cNvSpPr>
              <a:spLocks noChangeShapeType="1"/>
            </p:cNvSpPr>
            <p:nvPr/>
          </p:nvSpPr>
          <p:spPr bwMode="auto">
            <a:xfrm>
              <a:off x="624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Five  State Model</a:t>
            </a: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2133600" y="2667000"/>
            <a:ext cx="1371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Ready</a:t>
            </a: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5791200" y="2667000"/>
            <a:ext cx="1371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Running</a:t>
            </a: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4038600" y="4495800"/>
            <a:ext cx="1371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Blocked 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1143000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71628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3429000" y="28956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H="1">
            <a:off x="3429000" y="33528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>
            <a:off x="5257800" y="3657600"/>
            <a:ext cx="10668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H="1" flipV="1">
            <a:off x="2971800" y="3657600"/>
            <a:ext cx="11430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1295400" y="2819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/>
              <a:t>Admit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7086600" y="2743200"/>
            <a:ext cx="104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Release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3717925" y="2474913"/>
            <a:ext cx="114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Dispatch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3886200" y="3429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3717925" y="3389313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Time Out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6019800" y="40386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/>
              <a:t>Event Wait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1736725" y="4151313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Event Occurs</a:t>
            </a:r>
          </a:p>
        </p:txBody>
      </p:sp>
      <p:sp>
        <p:nvSpPr>
          <p:cNvPr id="15379" name="Oval 19"/>
          <p:cNvSpPr>
            <a:spLocks noChangeArrowheads="1"/>
          </p:cNvSpPr>
          <p:nvPr/>
        </p:nvSpPr>
        <p:spPr bwMode="auto">
          <a:xfrm>
            <a:off x="0" y="2743200"/>
            <a:ext cx="1066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NEW</a:t>
            </a:r>
          </a:p>
        </p:txBody>
      </p:sp>
      <p:sp>
        <p:nvSpPr>
          <p:cNvPr id="15380" name="Oval 20"/>
          <p:cNvSpPr>
            <a:spLocks noChangeArrowheads="1"/>
          </p:cNvSpPr>
          <p:nvPr/>
        </p:nvSpPr>
        <p:spPr bwMode="auto">
          <a:xfrm>
            <a:off x="8153400" y="2971800"/>
            <a:ext cx="990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Exit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285728"/>
            <a:ext cx="6120680" cy="850106"/>
          </a:xfrm>
        </p:spPr>
        <p:txBody>
          <a:bodyPr/>
          <a:lstStyle/>
          <a:p>
            <a:pPr eaLnBrk="1" hangingPunct="1"/>
            <a:r>
              <a:rPr lang="en-US" sz="3600" dirty="0" smtClean="0"/>
              <a:t>Why do we need “New” state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447800"/>
            <a:ext cx="8229600" cy="491015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Whenever a job is submitted , OS creates data structure for keeping track  of the process context and then it tries to load the process. While loading the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System May not have enough memory to hold the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If we attempt to load Jobs as they are submitted, there may not be enough resource to execute processes in efficient manner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To efficiently execute processes, system may put a maximum limit on processes in ready queue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dirty="0" smtClean="0"/>
              <a:t>Valid State Transitions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 eaLnBrk="1" hangingPunct="1"/>
            <a:r>
              <a:rPr lang="en-US" dirty="0" smtClean="0"/>
              <a:t>New to ready</a:t>
            </a:r>
          </a:p>
          <a:p>
            <a:pPr eaLnBrk="1" hangingPunct="1"/>
            <a:r>
              <a:rPr lang="en-US" dirty="0" smtClean="0"/>
              <a:t>Ready to running</a:t>
            </a:r>
          </a:p>
          <a:p>
            <a:pPr eaLnBrk="1" hangingPunct="1"/>
            <a:r>
              <a:rPr lang="en-US" dirty="0" smtClean="0"/>
              <a:t>Running to exit</a:t>
            </a:r>
          </a:p>
          <a:p>
            <a:pPr eaLnBrk="1" hangingPunct="1"/>
            <a:r>
              <a:rPr lang="en-US" dirty="0" smtClean="0"/>
              <a:t>Running to ready</a:t>
            </a:r>
          </a:p>
          <a:p>
            <a:pPr eaLnBrk="1" hangingPunct="1"/>
            <a:r>
              <a:rPr lang="en-US" dirty="0" smtClean="0"/>
              <a:t>Running to blocked</a:t>
            </a:r>
          </a:p>
          <a:p>
            <a:pPr eaLnBrk="1" hangingPunct="1"/>
            <a:r>
              <a:rPr lang="en-US" dirty="0" smtClean="0"/>
              <a:t>Blocked to ready</a:t>
            </a:r>
          </a:p>
          <a:p>
            <a:pPr eaLnBrk="1" hangingPunct="1"/>
            <a:r>
              <a:rPr lang="en-US" dirty="0" smtClean="0"/>
              <a:t>Ready to exit</a:t>
            </a:r>
          </a:p>
          <a:p>
            <a:pPr eaLnBrk="1" hangingPunct="1"/>
            <a:r>
              <a:rPr lang="en-US" dirty="0" smtClean="0"/>
              <a:t>Blocked to exit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Consider a scenario 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en-US" dirty="0" smtClean="0"/>
              <a:t>   When all ready processes get blocked on I/O one by one, the system tries to bring in a process from new to ready state  and it is found no memory is available  to accommodate this process </a:t>
            </a:r>
          </a:p>
          <a:p>
            <a:pPr algn="just" eaLnBrk="1" hangingPunct="1">
              <a:buFontTx/>
              <a:buNone/>
              <a:defRPr/>
            </a:pPr>
            <a:endParaRPr lang="en-US" dirty="0" smtClean="0"/>
          </a:p>
          <a:p>
            <a:pPr marL="514350" indent="-514350" eaLnBrk="1" hangingPunct="1">
              <a:buFontTx/>
              <a:buNone/>
              <a:defRPr/>
            </a:pPr>
            <a:r>
              <a:rPr lang="en-US" dirty="0" smtClean="0"/>
              <a:t>   Q. What do we do ?</a:t>
            </a:r>
          </a:p>
          <a:p>
            <a:pPr marL="514350" indent="-514350" eaLnBrk="1" hangingPunct="1">
              <a:buFontTx/>
              <a:buNone/>
              <a:defRPr/>
            </a:pPr>
            <a:r>
              <a:rPr lang="en-US" dirty="0" smtClean="0"/>
              <a:t>   Ans. Swapping ( What is swapping ?)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6120680" cy="850106"/>
          </a:xfrm>
        </p:spPr>
        <p:txBody>
          <a:bodyPr/>
          <a:lstStyle/>
          <a:p>
            <a:r>
              <a:rPr lang="en-US" sz="3600" dirty="0" smtClean="0"/>
              <a:t>One Suspend State</a:t>
            </a:r>
          </a:p>
        </p:txBody>
      </p:sp>
      <p:pic>
        <p:nvPicPr>
          <p:cNvPr id="19460" name="Picture 4" descr="3_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09800"/>
            <a:ext cx="74676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Two Suspend State</a:t>
            </a:r>
          </a:p>
        </p:txBody>
      </p:sp>
      <p:pic>
        <p:nvPicPr>
          <p:cNvPr id="20483" name="Picture 3" descr="3_8b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676400"/>
            <a:ext cx="6972300" cy="4495800"/>
          </a:xfrm>
          <a:noFill/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428604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Reasons for process creation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 created in response to submission of new job</a:t>
            </a:r>
          </a:p>
          <a:p>
            <a:pPr eaLnBrk="1" hangingPunct="1"/>
            <a:r>
              <a:rPr lang="en-US" smtClean="0"/>
              <a:t>When a new user attempts to login</a:t>
            </a:r>
          </a:p>
          <a:p>
            <a:pPr eaLnBrk="1" hangingPunct="1"/>
            <a:r>
              <a:rPr lang="en-US" smtClean="0"/>
              <a:t>Created by OS to provide a service</a:t>
            </a:r>
          </a:p>
          <a:p>
            <a:pPr eaLnBrk="1" hangingPunct="1"/>
            <a:r>
              <a:rPr lang="en-US" smtClean="0"/>
              <a:t>Spawned by existing process</a:t>
            </a:r>
          </a:p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4000" dirty="0" smtClean="0"/>
              <a:t>State Transitions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4488"/>
            <a:ext cx="8229600" cy="4411675"/>
          </a:xfrm>
        </p:spPr>
        <p:txBody>
          <a:bodyPr/>
          <a:lstStyle/>
          <a:p>
            <a:r>
              <a:rPr lang="en-US" dirty="0" smtClean="0"/>
              <a:t>Blocked        Blocked/suspended:</a:t>
            </a:r>
          </a:p>
          <a:p>
            <a:pPr lvl="1"/>
            <a:r>
              <a:rPr lang="en-US" dirty="0" smtClean="0"/>
              <a:t>If Ready queue is empty and insufficient memory is available then one of the blocked process can be swapped out</a:t>
            </a:r>
          </a:p>
          <a:p>
            <a:pPr lvl="1"/>
            <a:r>
              <a:rPr lang="en-US" dirty="0" smtClean="0"/>
              <a:t>If currently running process requires more memory</a:t>
            </a:r>
          </a:p>
          <a:p>
            <a:pPr lvl="1"/>
            <a:r>
              <a:rPr lang="en-US" dirty="0" smtClean="0"/>
              <a:t>If OS determines that ready process will require more memory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2357422" y="200024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Transitions</a:t>
            </a:r>
            <a:endParaRPr lang="en-US" dirty="0"/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29642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Blocked/ Suspended         Ready/suspended</a:t>
            </a:r>
          </a:p>
          <a:p>
            <a:pPr lvl="1"/>
            <a:r>
              <a:rPr lang="en-US" sz="3100" dirty="0" smtClean="0"/>
              <a:t>When the event for which process has been waiting occurs </a:t>
            </a:r>
          </a:p>
          <a:p>
            <a:r>
              <a:rPr lang="en-US" sz="3500" dirty="0" smtClean="0"/>
              <a:t>Note</a:t>
            </a:r>
          </a:p>
          <a:p>
            <a:pPr lvl="1"/>
            <a:r>
              <a:rPr lang="en-US" sz="3100" dirty="0" smtClean="0"/>
              <a:t> </a:t>
            </a:r>
            <a:r>
              <a:rPr lang="en-US" sz="3100" dirty="0" smtClean="0">
                <a:solidFill>
                  <a:srgbClr val="0000FF"/>
                </a:solidFill>
              </a:rPr>
              <a:t>State information concerning to </a:t>
            </a:r>
            <a:r>
              <a:rPr lang="en-US" sz="3500" dirty="0" smtClean="0">
                <a:solidFill>
                  <a:srgbClr val="0000FF"/>
                </a:solidFill>
              </a:rPr>
              <a:t>suspended process must be accessible to the OS.</a:t>
            </a:r>
          </a:p>
          <a:p>
            <a:r>
              <a:rPr lang="en-US" dirty="0" smtClean="0"/>
              <a:t>Ready-suspended             Ready</a:t>
            </a:r>
          </a:p>
          <a:p>
            <a:pPr lvl="1"/>
            <a:r>
              <a:rPr lang="en-US" sz="3000" dirty="0" smtClean="0"/>
              <a:t>If Ready queue is empty</a:t>
            </a:r>
          </a:p>
          <a:p>
            <a:pPr lvl="1"/>
            <a:r>
              <a:rPr lang="en-US" sz="3000" dirty="0" smtClean="0"/>
              <a:t>If Process in Ready-suspended state has higher priority than process in Ready state </a:t>
            </a:r>
            <a:r>
              <a:rPr lang="en-US" sz="3000" dirty="0" smtClean="0">
                <a:solidFill>
                  <a:srgbClr val="0000FF"/>
                </a:solidFill>
              </a:rPr>
              <a:t>(minimize swapping Vs Service High priority)</a:t>
            </a:r>
          </a:p>
        </p:txBody>
      </p:sp>
      <p:sp>
        <p:nvSpPr>
          <p:cNvPr id="22531" name="Line 4"/>
          <p:cNvSpPr>
            <a:spLocks noChangeShapeType="1"/>
          </p:cNvSpPr>
          <p:nvPr/>
        </p:nvSpPr>
        <p:spPr bwMode="auto">
          <a:xfrm>
            <a:off x="3857620" y="1785926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>
            <a:off x="3428992" y="421481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Transitions</a:t>
            </a:r>
            <a:endParaRPr lang="en-US" dirty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Ready         Ready/Suspend</a:t>
            </a:r>
          </a:p>
          <a:p>
            <a:pPr lvl="1"/>
            <a:r>
              <a:rPr lang="en-US" smtClean="0"/>
              <a:t>Normally a blocked process is suspended</a:t>
            </a:r>
          </a:p>
          <a:p>
            <a:pPr lvl="1"/>
            <a:r>
              <a:rPr lang="en-US" smtClean="0"/>
              <a:t>Suspend Ready process if it is the only way to free memory</a:t>
            </a:r>
          </a:p>
          <a:p>
            <a:pPr lvl="1"/>
            <a:r>
              <a:rPr lang="en-US" smtClean="0"/>
              <a:t>Suspend a lower priority ready process than higher priority blocked process ?</a:t>
            </a:r>
          </a:p>
          <a:p>
            <a:r>
              <a:rPr lang="en-US" smtClean="0"/>
              <a:t>Blocked Suspended       Blocked</a:t>
            </a:r>
          </a:p>
          <a:p>
            <a:r>
              <a:rPr lang="en-US" smtClean="0"/>
              <a:t>Running        Ready suspended</a:t>
            </a:r>
          </a:p>
          <a:p>
            <a:r>
              <a:rPr lang="en-US" smtClean="0"/>
              <a:t>Various           Exit</a:t>
            </a:r>
          </a:p>
        </p:txBody>
      </p:sp>
      <p:sp>
        <p:nvSpPr>
          <p:cNvPr id="23555" name="Line 4"/>
          <p:cNvSpPr>
            <a:spLocks noChangeShapeType="1"/>
          </p:cNvSpPr>
          <p:nvPr/>
        </p:nvSpPr>
        <p:spPr bwMode="auto">
          <a:xfrm>
            <a:off x="2000232" y="1857364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6" name="Line 5"/>
          <p:cNvSpPr>
            <a:spLocks noChangeShapeType="1"/>
          </p:cNvSpPr>
          <p:nvPr/>
        </p:nvSpPr>
        <p:spPr bwMode="auto">
          <a:xfrm>
            <a:off x="4214810" y="457200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7" name="Line 6"/>
          <p:cNvSpPr>
            <a:spLocks noChangeShapeType="1"/>
          </p:cNvSpPr>
          <p:nvPr/>
        </p:nvSpPr>
        <p:spPr bwMode="auto">
          <a:xfrm>
            <a:off x="2428860" y="5143512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>
            <a:off x="2285984" y="5715016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04800"/>
            <a:ext cx="8763000" cy="598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9552" y="2708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30689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26369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5486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24328" y="2708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5486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0" y="1600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1371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5410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2844" y="214290"/>
            <a:ext cx="7176860" cy="439718"/>
          </a:xfrm>
        </p:spPr>
        <p:txBody>
          <a:bodyPr/>
          <a:lstStyle/>
          <a:p>
            <a:r>
              <a:rPr lang="en-US" dirty="0" smtClean="0"/>
              <a:t>Unix Process State Transition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Process State Transition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Process is executing in user mode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Process is executing in kernel mode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Process is ready to run as soon as kernel schedules it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Process is sleeping in memory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Process is ready to run but swapper must bring process into main memory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Swapped out to secondary storage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Process is returning from kernel to user mode but kernel preempts it and schedule another process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Newly created process: this state is start state for all processes except process 0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Zombie state is final state of a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Unix System V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472518" cy="5343540"/>
          </a:xfrm>
        </p:spPr>
        <p:txBody>
          <a:bodyPr/>
          <a:lstStyle/>
          <a:p>
            <a:pPr eaLnBrk="1" hangingPunct="1"/>
            <a:r>
              <a:rPr lang="en-US" dirty="0" smtClean="0"/>
              <a:t>Unix uses two categories of process</a:t>
            </a:r>
          </a:p>
          <a:p>
            <a:pPr lvl="1" eaLnBrk="1" hangingPunct="1"/>
            <a:r>
              <a:rPr lang="en-US" b="1" dirty="0" smtClean="0"/>
              <a:t>System Process </a:t>
            </a:r>
            <a:r>
              <a:rPr lang="en-US" dirty="0" smtClean="0"/>
              <a:t>: Runs in kernel mode and performs administrative and house keeping functions such as memory allocation, process swapping, scheduling etc.</a:t>
            </a:r>
          </a:p>
          <a:p>
            <a:pPr lvl="1" eaLnBrk="1" hangingPunct="1"/>
            <a:r>
              <a:rPr lang="en-US" b="1" dirty="0" smtClean="0"/>
              <a:t>User Process </a:t>
            </a:r>
            <a:r>
              <a:rPr lang="en-US" dirty="0" smtClean="0"/>
              <a:t>: Runs in user Mode to execute user program and utilities  and in kernel mode to execute instructions belonging to kernel</a:t>
            </a:r>
          </a:p>
          <a:p>
            <a:pPr eaLnBrk="1" hangingPunct="1"/>
            <a:r>
              <a:rPr lang="en-US" dirty="0" smtClean="0"/>
              <a:t>A user process enters in kernel mode by issuing a system call or when exception/interrupt is generated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Process 0 &amp; Process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1612"/>
            <a:ext cx="8229600" cy="3143272"/>
          </a:xfrm>
        </p:spPr>
        <p:txBody>
          <a:bodyPr/>
          <a:lstStyle/>
          <a:p>
            <a:pPr eaLnBrk="1" hangingPunct="1"/>
            <a:r>
              <a:rPr lang="en-US" dirty="0" smtClean="0"/>
              <a:t>Process 0 (Swapper Process) is predefined as data structure,  loaded at boot time .</a:t>
            </a:r>
          </a:p>
          <a:p>
            <a:pPr eaLnBrk="1" hangingPunct="1"/>
            <a:r>
              <a:rPr lang="en-US" dirty="0" smtClean="0"/>
              <a:t>Process 0 spawns process 1</a:t>
            </a:r>
          </a:p>
          <a:p>
            <a:pPr eaLnBrk="1" hangingPunct="1"/>
            <a:r>
              <a:rPr lang="en-US" dirty="0" smtClean="0"/>
              <a:t>Process 1(Init Process) is ancestor of all other processes except process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Process 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8"/>
            <a:ext cx="8229600" cy="471490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Process is an instance of executing program</a:t>
            </a:r>
          </a:p>
          <a:p>
            <a:pPr eaLnBrk="1" hangingPunct="1"/>
            <a:r>
              <a:rPr lang="en-US" sz="2800" dirty="0" smtClean="0"/>
              <a:t>In multiprogramming environment number of process can reside in system</a:t>
            </a:r>
          </a:p>
          <a:p>
            <a:pPr eaLnBrk="1" hangingPunct="1"/>
            <a:r>
              <a:rPr lang="en-US" sz="2800" dirty="0" smtClean="0"/>
              <a:t>At any instance of time processes can be in different state such as ready, Blocked, Running etc. and processes move from one state to another state depending upon certain conditions.</a:t>
            </a:r>
          </a:p>
          <a:p>
            <a:pPr eaLnBrk="1" hangingPunct="1"/>
            <a:r>
              <a:rPr lang="en-US" sz="2800" dirty="0" smtClean="0"/>
              <a:t>Processes use available system resources</a:t>
            </a:r>
          </a:p>
          <a:p>
            <a:pPr eaLnBrk="1" hangingPunct="1"/>
            <a:r>
              <a:rPr lang="en-US" sz="2800" dirty="0" smtClean="0"/>
              <a:t>OS is responsible for managing all the processes in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of JPM\AppData\Local\Microsoft\Windows\Temporary Internet Files\Content.Outlook\8WQLGVJO\sc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8229600" cy="3657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371600" y="5791200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&amp; resource snapshot  at some instance of time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&amp; Resource at some instance of time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4000" dirty="0" smtClean="0"/>
              <a:t>OS as Process Manager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5181600"/>
          </a:xfrm>
        </p:spPr>
        <p:txBody>
          <a:bodyPr/>
          <a:lstStyle/>
          <a:p>
            <a:pPr eaLnBrk="1" hangingPunct="1"/>
            <a:r>
              <a:rPr lang="en-US" smtClean="0"/>
              <a:t>OS must have information about the current state of processes</a:t>
            </a:r>
          </a:p>
          <a:p>
            <a:pPr eaLnBrk="1" hangingPunct="1"/>
            <a:r>
              <a:rPr lang="en-US" smtClean="0"/>
              <a:t>OS must have information about the current state of Resources in the system</a:t>
            </a:r>
          </a:p>
          <a:p>
            <a:pPr eaLnBrk="1" hangingPunct="1"/>
            <a:r>
              <a:rPr lang="en-US" smtClean="0"/>
              <a:t>OS must keep track of utilization of resources by processes</a:t>
            </a:r>
          </a:p>
          <a:p>
            <a:pPr eaLnBrk="1" hangingPunct="1"/>
            <a:r>
              <a:rPr lang="en-US" smtClean="0"/>
              <a:t>OS  must constructs and maintains tables (control structure) of information about each entity it is managing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When a new job to be executed 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OS creates data structure for holding the context of process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Loads the job in memory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 multiprogramming environment, many jobs can be in memory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Jobs in memory are ready to execute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At any point of time one Job might be running and others are not executing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Once a running process terminates or its time slice expires or suspended, </a:t>
            </a:r>
            <a:r>
              <a:rPr lang="en-US" sz="2800" dirty="0" smtClean="0">
                <a:solidFill>
                  <a:srgbClr val="0000FF"/>
                </a:solidFill>
              </a:rPr>
              <a:t>OS process (Dispatcher ) </a:t>
            </a:r>
            <a:r>
              <a:rPr lang="en-US" sz="2800" dirty="0" smtClean="0"/>
              <a:t>dispatches ready to execute process for execution</a:t>
            </a: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304800" y="457200"/>
            <a:ext cx="7924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How a program/job is </a:t>
            </a:r>
            <a:r>
              <a:rPr lang="en-US" sz="3600" b="1" dirty="0">
                <a:latin typeface="Times New Roman" pitchFamily="18" charset="0"/>
                <a:ea typeface="+mj-ea"/>
                <a:cs typeface="Times New Roman" pitchFamily="18" charset="0"/>
              </a:rPr>
              <a:t>executed 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229600" cy="639762"/>
          </a:xfrm>
        </p:spPr>
        <p:txBody>
          <a:bodyPr/>
          <a:lstStyle/>
          <a:p>
            <a:r>
              <a:rPr lang="en-US" sz="3600" dirty="0" smtClean="0"/>
              <a:t>OS as Process Manager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4114801"/>
          </a:xfrm>
        </p:spPr>
        <p:txBody>
          <a:bodyPr/>
          <a:lstStyle/>
          <a:p>
            <a:r>
              <a:rPr lang="en-US" dirty="0" smtClean="0"/>
              <a:t>To manage processes, OS maintains following tables </a:t>
            </a:r>
          </a:p>
          <a:p>
            <a:pPr lvl="1"/>
            <a:r>
              <a:rPr lang="en-US" dirty="0" smtClean="0"/>
              <a:t>Memory Tables</a:t>
            </a:r>
          </a:p>
          <a:p>
            <a:pPr lvl="1"/>
            <a:r>
              <a:rPr lang="en-US" dirty="0" smtClean="0"/>
              <a:t>I/O Table</a:t>
            </a:r>
          </a:p>
          <a:p>
            <a:pPr lvl="1"/>
            <a:r>
              <a:rPr lang="en-US" dirty="0" smtClean="0"/>
              <a:t>File Table</a:t>
            </a:r>
          </a:p>
          <a:p>
            <a:pPr lvl="1"/>
            <a:r>
              <a:rPr lang="en-US" dirty="0" smtClean="0"/>
              <a:t>Process table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Table &amp; I/O Table</a:t>
            </a:r>
            <a:endParaRPr lang="en-US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b="1" dirty="0" smtClean="0"/>
              <a:t>Memory Tables keep track </a:t>
            </a:r>
          </a:p>
          <a:p>
            <a:pPr lvl="1" eaLnBrk="1" hangingPunct="1"/>
            <a:r>
              <a:rPr lang="en-US" sz="2400" dirty="0" smtClean="0"/>
              <a:t>of allocation of main memory to processes</a:t>
            </a:r>
          </a:p>
          <a:p>
            <a:pPr lvl="1" eaLnBrk="1" hangingPunct="1"/>
            <a:r>
              <a:rPr lang="en-US" sz="2400" dirty="0" smtClean="0"/>
              <a:t>of Allocation of secondary memory to processes</a:t>
            </a:r>
          </a:p>
          <a:p>
            <a:pPr lvl="1" eaLnBrk="1" hangingPunct="1"/>
            <a:r>
              <a:rPr lang="en-US" sz="2400" dirty="0" smtClean="0"/>
              <a:t>of protection attributes of main &amp; secondary memory such as which processes can access certain shared memory region</a:t>
            </a:r>
          </a:p>
          <a:p>
            <a:pPr lvl="1" eaLnBrk="1" hangingPunct="1"/>
            <a:r>
              <a:rPr lang="en-US" sz="2400" dirty="0" smtClean="0"/>
              <a:t>Information needed to manage </a:t>
            </a:r>
            <a:r>
              <a:rPr lang="en-US" sz="2400" b="1" i="1" u="sng" dirty="0" smtClean="0"/>
              <a:t>virtual</a:t>
            </a:r>
            <a:r>
              <a:rPr lang="en-US" sz="2400" dirty="0" smtClean="0"/>
              <a:t> memory</a:t>
            </a:r>
          </a:p>
          <a:p>
            <a:pPr eaLnBrk="1" hangingPunct="1"/>
            <a:r>
              <a:rPr lang="en-US" sz="2400" b="1" dirty="0" smtClean="0"/>
              <a:t>I/O Table</a:t>
            </a:r>
          </a:p>
          <a:p>
            <a:pPr lvl="1"/>
            <a:r>
              <a:rPr lang="en-US" sz="2400" dirty="0" smtClean="0"/>
              <a:t>keep track of allocation, availability and request of I/O resources</a:t>
            </a:r>
          </a:p>
          <a:p>
            <a:pPr eaLnBrk="1" hangingPunct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Table &amp; Process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File Table: </a:t>
            </a:r>
            <a:r>
              <a:rPr lang="en-US" sz="2400" dirty="0" smtClean="0"/>
              <a:t>Provides information about </a:t>
            </a:r>
          </a:p>
          <a:p>
            <a:pPr lvl="1"/>
            <a:r>
              <a:rPr lang="en-US" sz="2400" dirty="0" smtClean="0"/>
              <a:t>Existence of file</a:t>
            </a:r>
          </a:p>
          <a:p>
            <a:pPr lvl="1"/>
            <a:r>
              <a:rPr lang="en-US" sz="2400" dirty="0" smtClean="0"/>
              <a:t>Location on secondary memory</a:t>
            </a:r>
          </a:p>
          <a:p>
            <a:pPr lvl="1"/>
            <a:r>
              <a:rPr lang="en-US" sz="2400" dirty="0" smtClean="0"/>
              <a:t>Current status and attributes of file</a:t>
            </a:r>
          </a:p>
          <a:p>
            <a:r>
              <a:rPr lang="en-US" sz="2400" b="1" dirty="0" smtClean="0"/>
              <a:t>Process table </a:t>
            </a:r>
          </a:p>
          <a:p>
            <a:pPr lvl="1"/>
            <a:r>
              <a:rPr lang="en-US" sz="2400" dirty="0" smtClean="0"/>
              <a:t>keep track of processes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Operating Systems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32</a:t>
            </a:fld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457200" y="1219200"/>
            <a:ext cx="1600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457200" y="1676400"/>
            <a:ext cx="1600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I/O devices</a:t>
            </a: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457200" y="2133600"/>
            <a:ext cx="1600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File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457200" y="2590800"/>
            <a:ext cx="1600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Processes</a:t>
            </a:r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505200" y="3124200"/>
            <a:ext cx="1600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Process 1</a:t>
            </a:r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3505200" y="2133600"/>
            <a:ext cx="1600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File Table</a:t>
            </a:r>
          </a:p>
        </p:txBody>
      </p:sp>
      <p:sp>
        <p:nvSpPr>
          <p:cNvPr id="9224" name="Rectangle 10"/>
          <p:cNvSpPr>
            <a:spLocks noChangeArrowheads="1"/>
          </p:cNvSpPr>
          <p:nvPr/>
        </p:nvSpPr>
        <p:spPr bwMode="auto">
          <a:xfrm>
            <a:off x="3505200" y="1219200"/>
            <a:ext cx="1600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I/O Table</a:t>
            </a:r>
          </a:p>
        </p:txBody>
      </p:sp>
      <p:sp>
        <p:nvSpPr>
          <p:cNvPr id="9225" name="Rectangle 11"/>
          <p:cNvSpPr>
            <a:spLocks noChangeArrowheads="1"/>
          </p:cNvSpPr>
          <p:nvPr/>
        </p:nvSpPr>
        <p:spPr bwMode="auto">
          <a:xfrm>
            <a:off x="3505200" y="304800"/>
            <a:ext cx="1600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Memory Table</a:t>
            </a:r>
          </a:p>
        </p:txBody>
      </p:sp>
      <p:sp>
        <p:nvSpPr>
          <p:cNvPr id="9226" name="Line 17"/>
          <p:cNvSpPr>
            <a:spLocks noChangeShapeType="1"/>
          </p:cNvSpPr>
          <p:nvPr/>
        </p:nvSpPr>
        <p:spPr bwMode="auto">
          <a:xfrm>
            <a:off x="2057400" y="1447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7" name="Line 18"/>
          <p:cNvSpPr>
            <a:spLocks noChangeShapeType="1"/>
          </p:cNvSpPr>
          <p:nvPr/>
        </p:nvSpPr>
        <p:spPr bwMode="auto">
          <a:xfrm flipV="1">
            <a:off x="2819400" y="533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8" name="Line 19"/>
          <p:cNvSpPr>
            <a:spLocks noChangeShapeType="1"/>
          </p:cNvSpPr>
          <p:nvPr/>
        </p:nvSpPr>
        <p:spPr bwMode="auto">
          <a:xfrm>
            <a:off x="2819400" y="533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9" name="Line 21"/>
          <p:cNvSpPr>
            <a:spLocks noChangeShapeType="1"/>
          </p:cNvSpPr>
          <p:nvPr/>
        </p:nvSpPr>
        <p:spPr bwMode="auto">
          <a:xfrm flipV="1">
            <a:off x="2057400" y="1447800"/>
            <a:ext cx="1447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0" name="Line 23"/>
          <p:cNvSpPr>
            <a:spLocks noChangeShapeType="1"/>
          </p:cNvSpPr>
          <p:nvPr/>
        </p:nvSpPr>
        <p:spPr bwMode="auto">
          <a:xfrm>
            <a:off x="2057400" y="23622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1" name="Rectangle 24"/>
          <p:cNvSpPr>
            <a:spLocks noChangeArrowheads="1"/>
          </p:cNvSpPr>
          <p:nvPr/>
        </p:nvSpPr>
        <p:spPr bwMode="auto">
          <a:xfrm>
            <a:off x="3505200" y="3581400"/>
            <a:ext cx="1600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Process 2</a:t>
            </a:r>
          </a:p>
        </p:txBody>
      </p:sp>
      <p:sp>
        <p:nvSpPr>
          <p:cNvPr id="9232" name="Rectangle 25"/>
          <p:cNvSpPr>
            <a:spLocks noChangeArrowheads="1"/>
          </p:cNvSpPr>
          <p:nvPr/>
        </p:nvSpPr>
        <p:spPr bwMode="auto">
          <a:xfrm>
            <a:off x="3505200" y="4038600"/>
            <a:ext cx="1600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Process 3 </a:t>
            </a:r>
          </a:p>
        </p:txBody>
      </p:sp>
      <p:sp>
        <p:nvSpPr>
          <p:cNvPr id="9233" name="Rectangle 26"/>
          <p:cNvSpPr>
            <a:spLocks noChangeArrowheads="1"/>
          </p:cNvSpPr>
          <p:nvPr/>
        </p:nvSpPr>
        <p:spPr bwMode="auto">
          <a:xfrm>
            <a:off x="3581400" y="5181600"/>
            <a:ext cx="1600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Process n</a:t>
            </a:r>
          </a:p>
        </p:txBody>
      </p:sp>
      <p:sp>
        <p:nvSpPr>
          <p:cNvPr id="9234" name="Line 31"/>
          <p:cNvSpPr>
            <a:spLocks noChangeShapeType="1"/>
          </p:cNvSpPr>
          <p:nvPr/>
        </p:nvSpPr>
        <p:spPr bwMode="auto">
          <a:xfrm>
            <a:off x="4267200" y="44958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5" name="Line 32"/>
          <p:cNvSpPr>
            <a:spLocks noChangeShapeType="1"/>
          </p:cNvSpPr>
          <p:nvPr/>
        </p:nvSpPr>
        <p:spPr bwMode="auto">
          <a:xfrm>
            <a:off x="2057400" y="2819400"/>
            <a:ext cx="1447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6" name="Rectangle 33"/>
          <p:cNvSpPr>
            <a:spLocks noChangeArrowheads="1"/>
          </p:cNvSpPr>
          <p:nvPr/>
        </p:nvSpPr>
        <p:spPr bwMode="auto">
          <a:xfrm>
            <a:off x="7010400" y="1295400"/>
            <a:ext cx="11430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Process1</a:t>
            </a:r>
          </a:p>
        </p:txBody>
      </p:sp>
      <p:sp>
        <p:nvSpPr>
          <p:cNvPr id="9237" name="Rectangle 35"/>
          <p:cNvSpPr>
            <a:spLocks noChangeArrowheads="1"/>
          </p:cNvSpPr>
          <p:nvPr/>
        </p:nvSpPr>
        <p:spPr bwMode="auto">
          <a:xfrm>
            <a:off x="7239000" y="3886200"/>
            <a:ext cx="11430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Process n</a:t>
            </a:r>
          </a:p>
        </p:txBody>
      </p:sp>
      <p:sp>
        <p:nvSpPr>
          <p:cNvPr id="9238" name="Line 36"/>
          <p:cNvSpPr>
            <a:spLocks noChangeShapeType="1"/>
          </p:cNvSpPr>
          <p:nvPr/>
        </p:nvSpPr>
        <p:spPr bwMode="auto">
          <a:xfrm flipV="1">
            <a:off x="5105400" y="2743200"/>
            <a:ext cx="1905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9" name="Line 37"/>
          <p:cNvSpPr>
            <a:spLocks noChangeShapeType="1"/>
          </p:cNvSpPr>
          <p:nvPr/>
        </p:nvSpPr>
        <p:spPr bwMode="auto">
          <a:xfrm>
            <a:off x="5181600" y="54102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40" name="Text Box 39"/>
          <p:cNvSpPr txBox="1">
            <a:spLocks noChangeArrowheads="1"/>
          </p:cNvSpPr>
          <p:nvPr/>
        </p:nvSpPr>
        <p:spPr bwMode="auto">
          <a:xfrm>
            <a:off x="3184525" y="5827713"/>
            <a:ext cx="2470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Primary process Table</a:t>
            </a:r>
          </a:p>
        </p:txBody>
      </p:sp>
      <p:sp>
        <p:nvSpPr>
          <p:cNvPr id="9241" name="Text Box 40"/>
          <p:cNvSpPr txBox="1">
            <a:spLocks noChangeArrowheads="1"/>
          </p:cNvSpPr>
          <p:nvPr/>
        </p:nvSpPr>
        <p:spPr bwMode="auto">
          <a:xfrm>
            <a:off x="6372200" y="404664"/>
            <a:ext cx="24288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Process Image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in </a:t>
            </a:r>
            <a:r>
              <a:rPr lang="en-US" dirty="0" err="1" smtClean="0"/>
              <a:t>mamory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Operating Systems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34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987824" y="1772816"/>
            <a:ext cx="2448272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987824" y="2348880"/>
            <a:ext cx="24482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87824" y="4293096"/>
            <a:ext cx="24482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87824" y="4797152"/>
            <a:ext cx="24482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87824" y="5301208"/>
            <a:ext cx="24482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35896" y="18448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35896" y="43651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07904" y="48691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79912" y="53732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067944" y="2348880"/>
            <a:ext cx="0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995936" y="3789040"/>
            <a:ext cx="0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dirty="0" smtClean="0"/>
              <a:t>Each process is associated with number of attributes .</a:t>
            </a:r>
          </a:p>
          <a:p>
            <a:r>
              <a:rPr lang="en-US" dirty="0" smtClean="0"/>
              <a:t>These attributes are stored in process control block</a:t>
            </a:r>
          </a:p>
          <a:p>
            <a:r>
              <a:rPr lang="en-US" dirty="0" smtClean="0"/>
              <a:t>Collection of data </a:t>
            </a:r>
            <a:r>
              <a:rPr lang="en-US" dirty="0" smtClean="0"/>
              <a:t>, stack </a:t>
            </a:r>
            <a:r>
              <a:rPr lang="en-US" dirty="0" smtClean="0"/>
              <a:t>, program and attributes form the process image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Operating Systems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35</a:t>
            </a:fld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Image</a:t>
            </a:r>
            <a:endParaRPr lang="en-US" dirty="0"/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 image consists of </a:t>
            </a:r>
          </a:p>
          <a:p>
            <a:pPr lvl="1" eaLnBrk="1" hangingPunct="1"/>
            <a:r>
              <a:rPr lang="en-US" dirty="0" smtClean="0"/>
              <a:t>User Data </a:t>
            </a:r>
          </a:p>
          <a:p>
            <a:pPr lvl="1" eaLnBrk="1" hangingPunct="1"/>
            <a:r>
              <a:rPr lang="en-US" dirty="0" smtClean="0"/>
              <a:t>User program</a:t>
            </a:r>
          </a:p>
          <a:p>
            <a:pPr lvl="1" eaLnBrk="1" hangingPunct="1"/>
            <a:r>
              <a:rPr lang="en-US" dirty="0" smtClean="0"/>
              <a:t>System Stack</a:t>
            </a:r>
          </a:p>
          <a:p>
            <a:pPr lvl="1" eaLnBrk="1" hangingPunct="1"/>
            <a:r>
              <a:rPr lang="en-US" dirty="0" smtClean="0"/>
              <a:t>Process control block </a:t>
            </a:r>
          </a:p>
          <a:p>
            <a:pPr lvl="2"/>
            <a:r>
              <a:rPr lang="en-US" dirty="0" smtClean="0"/>
              <a:t>PCB Contains  processes attributes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manage/control a process OS must know </a:t>
            </a:r>
          </a:p>
          <a:p>
            <a:pPr lvl="1"/>
            <a:r>
              <a:rPr lang="en-US" dirty="0" smtClean="0"/>
              <a:t>Where process is located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Attributes of processes </a:t>
            </a:r>
            <a:r>
              <a:rPr lang="en-US" dirty="0" err="1" smtClean="0"/>
              <a:t>eg</a:t>
            </a:r>
            <a:r>
              <a:rPr lang="en-US" dirty="0" smtClean="0"/>
              <a:t>. Process id, state  </a:t>
            </a:r>
            <a:r>
              <a:rPr lang="en-US" dirty="0" smtClean="0"/>
              <a:t>etc </a:t>
            </a:r>
            <a:endParaRPr lang="en-US" dirty="0" smtClean="0"/>
          </a:p>
          <a:p>
            <a:pPr lvl="1"/>
            <a:r>
              <a:rPr lang="en-US" dirty="0" smtClean="0"/>
              <a:t>Collection of attributes are held in </a:t>
            </a:r>
            <a:r>
              <a:rPr lang="en-US" dirty="0" smtClean="0">
                <a:solidFill>
                  <a:srgbClr val="C00000"/>
                </a:solidFill>
              </a:rPr>
              <a:t>Process control block 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Attributes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identification</a:t>
            </a:r>
          </a:p>
          <a:p>
            <a:pPr eaLnBrk="1" hangingPunct="1"/>
            <a:r>
              <a:rPr lang="en-US" smtClean="0"/>
              <a:t>Processor State Information</a:t>
            </a:r>
          </a:p>
          <a:p>
            <a:pPr eaLnBrk="1" hangingPunct="1"/>
            <a:r>
              <a:rPr lang="en-US" smtClean="0"/>
              <a:t>Processes control information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Process Identification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Identifier of the process</a:t>
            </a:r>
          </a:p>
          <a:p>
            <a:pPr eaLnBrk="1" hangingPunct="1"/>
            <a:r>
              <a:rPr lang="en-US" smtClean="0"/>
              <a:t>Identifier of the process that created this process</a:t>
            </a:r>
          </a:p>
          <a:p>
            <a:pPr eaLnBrk="1" hangingPunct="1"/>
            <a:r>
              <a:rPr lang="en-US" smtClean="0"/>
              <a:t>User identifier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smtClean="0"/>
              <a:t>Memory Layout</a:t>
            </a: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2819400" y="1371600"/>
            <a:ext cx="2438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819400" y="2209800"/>
            <a:ext cx="2438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Dispatcher</a:t>
            </a:r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2819400" y="3048000"/>
            <a:ext cx="2438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Process A</a:t>
            </a:r>
          </a:p>
        </p:txBody>
      </p:sp>
      <p:sp>
        <p:nvSpPr>
          <p:cNvPr id="5126" name="Rectangle 16"/>
          <p:cNvSpPr>
            <a:spLocks noChangeArrowheads="1"/>
          </p:cNvSpPr>
          <p:nvPr/>
        </p:nvSpPr>
        <p:spPr bwMode="auto">
          <a:xfrm>
            <a:off x="2819400" y="3886200"/>
            <a:ext cx="2438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Process C</a:t>
            </a:r>
          </a:p>
        </p:txBody>
      </p:sp>
      <p:sp>
        <p:nvSpPr>
          <p:cNvPr id="5127" name="Rectangle 17"/>
          <p:cNvSpPr>
            <a:spLocks noChangeArrowheads="1"/>
          </p:cNvSpPr>
          <p:nvPr/>
        </p:nvSpPr>
        <p:spPr bwMode="auto">
          <a:xfrm>
            <a:off x="2819400" y="4724400"/>
            <a:ext cx="2438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Process B</a:t>
            </a:r>
          </a:p>
        </p:txBody>
      </p:sp>
      <p:sp>
        <p:nvSpPr>
          <p:cNvPr id="5128" name="Rectangle 18"/>
          <p:cNvSpPr>
            <a:spLocks noChangeArrowheads="1"/>
          </p:cNvSpPr>
          <p:nvPr/>
        </p:nvSpPr>
        <p:spPr bwMode="auto">
          <a:xfrm>
            <a:off x="6705600" y="16764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Program Counter</a:t>
            </a:r>
          </a:p>
        </p:txBody>
      </p:sp>
      <p:sp>
        <p:nvSpPr>
          <p:cNvPr id="5129" name="Line 20"/>
          <p:cNvSpPr>
            <a:spLocks noChangeShapeType="1"/>
          </p:cNvSpPr>
          <p:nvPr/>
        </p:nvSpPr>
        <p:spPr bwMode="auto">
          <a:xfrm>
            <a:off x="7696200" y="20574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Line 21"/>
          <p:cNvSpPr>
            <a:spLocks noChangeShapeType="1"/>
          </p:cNvSpPr>
          <p:nvPr/>
        </p:nvSpPr>
        <p:spPr bwMode="auto">
          <a:xfrm flipH="1">
            <a:off x="5257800" y="42672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Processor State Information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User Visible registers</a:t>
            </a:r>
          </a:p>
          <a:p>
            <a:pPr eaLnBrk="1" hangingPunct="1"/>
            <a:r>
              <a:rPr lang="en-US" smtClean="0"/>
              <a:t>Control and status registers</a:t>
            </a:r>
          </a:p>
          <a:p>
            <a:pPr lvl="1" eaLnBrk="1" hangingPunct="1"/>
            <a:r>
              <a:rPr lang="en-US" smtClean="0"/>
              <a:t>Program counter</a:t>
            </a:r>
          </a:p>
          <a:p>
            <a:pPr lvl="1" eaLnBrk="1" hangingPunct="1"/>
            <a:r>
              <a:rPr lang="en-US" smtClean="0"/>
              <a:t>Flags</a:t>
            </a:r>
          </a:p>
          <a:p>
            <a:pPr lvl="1" eaLnBrk="1" hangingPunct="1"/>
            <a:r>
              <a:rPr lang="en-US" smtClean="0"/>
              <a:t>Status register</a:t>
            </a:r>
          </a:p>
          <a:p>
            <a:pPr eaLnBrk="1" hangingPunct="1"/>
            <a:r>
              <a:rPr lang="en-US" smtClean="0"/>
              <a:t>Stack pointer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Processes Control Information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Scheduling and state information</a:t>
            </a:r>
          </a:p>
          <a:p>
            <a:pPr eaLnBrk="1" hangingPunct="1"/>
            <a:r>
              <a:rPr lang="en-US" smtClean="0"/>
              <a:t>Inter process communication</a:t>
            </a:r>
          </a:p>
          <a:p>
            <a:pPr eaLnBrk="1" hangingPunct="1"/>
            <a:r>
              <a:rPr lang="en-US" smtClean="0"/>
              <a:t>Process privileges</a:t>
            </a:r>
          </a:p>
          <a:p>
            <a:pPr eaLnBrk="1" hangingPunct="1"/>
            <a:r>
              <a:rPr lang="en-US" smtClean="0"/>
              <a:t>Memory management</a:t>
            </a:r>
          </a:p>
          <a:p>
            <a:pPr eaLnBrk="1" hangingPunct="1"/>
            <a:r>
              <a:rPr lang="en-US" smtClean="0"/>
              <a:t>Resource ownership &amp; utilization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Functions of OS kernel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006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 Management </a:t>
            </a:r>
          </a:p>
          <a:p>
            <a:pPr lvl="1"/>
            <a:r>
              <a:rPr lang="en-US" dirty="0" smtClean="0"/>
              <a:t>Process creation &amp; termination</a:t>
            </a:r>
          </a:p>
          <a:p>
            <a:pPr lvl="1"/>
            <a:r>
              <a:rPr lang="en-US" dirty="0" smtClean="0"/>
              <a:t>Process scheduling &amp; dispatching </a:t>
            </a:r>
          </a:p>
          <a:p>
            <a:pPr lvl="1"/>
            <a:r>
              <a:rPr lang="en-US" dirty="0" smtClean="0"/>
              <a:t>Process switching</a:t>
            </a:r>
          </a:p>
          <a:p>
            <a:pPr lvl="1"/>
            <a:r>
              <a:rPr lang="en-US" dirty="0" smtClean="0"/>
              <a:t>Process synchronization &amp; support for IPC</a:t>
            </a:r>
          </a:p>
          <a:p>
            <a:pPr lvl="1"/>
            <a:r>
              <a:rPr lang="en-US" dirty="0" smtClean="0"/>
              <a:t>Management of process control block</a:t>
            </a:r>
          </a:p>
          <a:p>
            <a:r>
              <a:rPr lang="en-US" dirty="0" smtClean="0"/>
              <a:t>Memory Management </a:t>
            </a:r>
          </a:p>
          <a:p>
            <a:pPr lvl="1"/>
            <a:r>
              <a:rPr lang="en-US" dirty="0" smtClean="0"/>
              <a:t>Allocation of address space to process </a:t>
            </a:r>
          </a:p>
          <a:p>
            <a:pPr lvl="1"/>
            <a:r>
              <a:rPr lang="en-US" dirty="0" smtClean="0"/>
              <a:t>Swapping</a:t>
            </a:r>
          </a:p>
          <a:p>
            <a:pPr lvl="1"/>
            <a:r>
              <a:rPr lang="en-US" dirty="0" smtClean="0"/>
              <a:t>Page &amp; segment management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Functions of OS kernel 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I/O Management</a:t>
            </a:r>
          </a:p>
          <a:p>
            <a:pPr lvl="1"/>
            <a:r>
              <a:rPr lang="en-US" dirty="0" smtClean="0"/>
              <a:t>Buffer management </a:t>
            </a:r>
          </a:p>
          <a:p>
            <a:pPr lvl="1"/>
            <a:r>
              <a:rPr lang="en-US" dirty="0" smtClean="0"/>
              <a:t>Allocation of I/O channels &amp; devices to processes</a:t>
            </a:r>
          </a:p>
          <a:p>
            <a:r>
              <a:rPr lang="en-US" dirty="0" smtClean="0"/>
              <a:t>Support Services</a:t>
            </a:r>
          </a:p>
          <a:p>
            <a:pPr lvl="1"/>
            <a:r>
              <a:rPr lang="en-US" dirty="0" smtClean="0"/>
              <a:t>Interrupt handling</a:t>
            </a:r>
          </a:p>
          <a:p>
            <a:pPr lvl="1"/>
            <a:r>
              <a:rPr lang="en-US" dirty="0" smtClean="0"/>
              <a:t>Accounting </a:t>
            </a:r>
          </a:p>
          <a:p>
            <a:pPr lvl="1"/>
            <a:r>
              <a:rPr lang="en-US" dirty="0" smtClean="0"/>
              <a:t>monitoring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Execution Of Ready Processes</a:t>
            </a:r>
          </a:p>
        </p:txBody>
      </p: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762000" y="41910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Line 5"/>
          <p:cNvSpPr>
            <a:spLocks noChangeShapeType="1"/>
          </p:cNvSpPr>
          <p:nvPr/>
        </p:nvSpPr>
        <p:spPr bwMode="auto">
          <a:xfrm>
            <a:off x="1447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>
            <a:off x="26670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Line 7"/>
          <p:cNvSpPr>
            <a:spLocks noChangeShapeType="1"/>
          </p:cNvSpPr>
          <p:nvPr/>
        </p:nvSpPr>
        <p:spPr bwMode="auto">
          <a:xfrm>
            <a:off x="31242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42672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>
            <a:off x="47244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>
            <a:off x="6781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Text Box 11"/>
          <p:cNvSpPr txBox="1">
            <a:spLocks noChangeArrowheads="1"/>
          </p:cNvSpPr>
          <p:nvPr/>
        </p:nvSpPr>
        <p:spPr bwMode="auto">
          <a:xfrm>
            <a:off x="914400" y="41910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6155" name="Text Box 12"/>
          <p:cNvSpPr txBox="1">
            <a:spLocks noChangeArrowheads="1"/>
          </p:cNvSpPr>
          <p:nvPr/>
        </p:nvSpPr>
        <p:spPr bwMode="auto">
          <a:xfrm>
            <a:off x="1812925" y="42275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P1</a:t>
            </a:r>
          </a:p>
        </p:txBody>
      </p:sp>
      <p:sp>
        <p:nvSpPr>
          <p:cNvPr id="6156" name="Text Box 13"/>
          <p:cNvSpPr txBox="1">
            <a:spLocks noChangeArrowheads="1"/>
          </p:cNvSpPr>
          <p:nvPr/>
        </p:nvSpPr>
        <p:spPr bwMode="auto">
          <a:xfrm>
            <a:off x="2803525" y="41513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6157" name="Text Box 14"/>
          <p:cNvSpPr txBox="1">
            <a:spLocks noChangeArrowheads="1"/>
          </p:cNvSpPr>
          <p:nvPr/>
        </p:nvSpPr>
        <p:spPr bwMode="auto">
          <a:xfrm>
            <a:off x="3565525" y="42275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P2</a:t>
            </a:r>
          </a:p>
        </p:txBody>
      </p:sp>
      <p:sp>
        <p:nvSpPr>
          <p:cNvPr id="6158" name="Text Box 15"/>
          <p:cNvSpPr txBox="1">
            <a:spLocks noChangeArrowheads="1"/>
          </p:cNvSpPr>
          <p:nvPr/>
        </p:nvSpPr>
        <p:spPr bwMode="auto">
          <a:xfrm>
            <a:off x="4343400" y="41910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6159" name="Text Box 16"/>
          <p:cNvSpPr txBox="1">
            <a:spLocks noChangeArrowheads="1"/>
          </p:cNvSpPr>
          <p:nvPr/>
        </p:nvSpPr>
        <p:spPr bwMode="auto">
          <a:xfrm>
            <a:off x="5622925" y="42275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P3</a:t>
            </a:r>
          </a:p>
        </p:txBody>
      </p:sp>
      <p:sp>
        <p:nvSpPr>
          <p:cNvPr id="6160" name="Text Box 17"/>
          <p:cNvSpPr txBox="1">
            <a:spLocks noChangeArrowheads="1"/>
          </p:cNvSpPr>
          <p:nvPr/>
        </p:nvSpPr>
        <p:spPr bwMode="auto">
          <a:xfrm>
            <a:off x="746125" y="5065713"/>
            <a:ext cx="245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  Dispatcher Process</a:t>
            </a:r>
          </a:p>
        </p:txBody>
      </p:sp>
      <p:sp>
        <p:nvSpPr>
          <p:cNvPr id="6161" name="Text Box 18"/>
          <p:cNvSpPr txBox="1">
            <a:spLocks noChangeArrowheads="1"/>
          </p:cNvSpPr>
          <p:nvPr/>
        </p:nvSpPr>
        <p:spPr bwMode="auto">
          <a:xfrm>
            <a:off x="746125" y="5446713"/>
            <a:ext cx="328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P1, P2, P3 are user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/>
              <a:t>Two State Process Model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Process may in any of the 2 states</a:t>
            </a:r>
          </a:p>
          <a:p>
            <a:pPr lvl="1" eaLnBrk="1" hangingPunct="1"/>
            <a:r>
              <a:rPr lang="en-US" smtClean="0"/>
              <a:t>Running</a:t>
            </a:r>
          </a:p>
          <a:p>
            <a:pPr lvl="1" eaLnBrk="1" hangingPunct="1"/>
            <a:r>
              <a:rPr lang="en-US" smtClean="0"/>
              <a:t>Not running</a:t>
            </a:r>
          </a:p>
        </p:txBody>
      </p:sp>
      <p:pic>
        <p:nvPicPr>
          <p:cNvPr id="7172" name="Picture 7" descr="3_4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733800"/>
            <a:ext cx="67183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Queuing Diagram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600200" y="2362200"/>
            <a:ext cx="1676400" cy="609600"/>
            <a:chOff x="1008" y="1488"/>
            <a:chExt cx="1056" cy="384"/>
          </a:xfrm>
        </p:grpSpPr>
        <p:sp>
          <p:nvSpPr>
            <p:cNvPr id="8211" name="Line 10"/>
            <p:cNvSpPr>
              <a:spLocks noChangeShapeType="1"/>
            </p:cNvSpPr>
            <p:nvPr/>
          </p:nvSpPr>
          <p:spPr bwMode="auto">
            <a:xfrm>
              <a:off x="1008" y="148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Line 11"/>
            <p:cNvSpPr>
              <a:spLocks noChangeShapeType="1"/>
            </p:cNvSpPr>
            <p:nvPr/>
          </p:nvSpPr>
          <p:spPr bwMode="auto">
            <a:xfrm>
              <a:off x="2064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12"/>
            <p:cNvSpPr>
              <a:spLocks noChangeShapeType="1"/>
            </p:cNvSpPr>
            <p:nvPr/>
          </p:nvSpPr>
          <p:spPr bwMode="auto">
            <a:xfrm flipH="1">
              <a:off x="1008" y="187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13"/>
            <p:cNvSpPr>
              <a:spLocks noChangeShapeType="1"/>
            </p:cNvSpPr>
            <p:nvPr/>
          </p:nvSpPr>
          <p:spPr bwMode="auto">
            <a:xfrm>
              <a:off x="1776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Line 14"/>
            <p:cNvSpPr>
              <a:spLocks noChangeShapeType="1"/>
            </p:cNvSpPr>
            <p:nvPr/>
          </p:nvSpPr>
          <p:spPr bwMode="auto">
            <a:xfrm>
              <a:off x="1440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Line 15"/>
            <p:cNvSpPr>
              <a:spLocks noChangeShapeType="1"/>
            </p:cNvSpPr>
            <p:nvPr/>
          </p:nvSpPr>
          <p:spPr bwMode="auto">
            <a:xfrm>
              <a:off x="1152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6" name="Line 17"/>
          <p:cNvSpPr>
            <a:spLocks noChangeShapeType="1"/>
          </p:cNvSpPr>
          <p:nvPr/>
        </p:nvSpPr>
        <p:spPr bwMode="auto">
          <a:xfrm>
            <a:off x="228600" y="27432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7" name="Text Box 18"/>
          <p:cNvSpPr txBox="1">
            <a:spLocks noChangeArrowheads="1"/>
          </p:cNvSpPr>
          <p:nvPr/>
        </p:nvSpPr>
        <p:spPr bwMode="auto">
          <a:xfrm>
            <a:off x="212725" y="21701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Enter</a:t>
            </a:r>
          </a:p>
        </p:txBody>
      </p:sp>
      <p:sp>
        <p:nvSpPr>
          <p:cNvPr id="8198" name="Rectangle 19"/>
          <p:cNvSpPr>
            <a:spLocks noChangeArrowheads="1"/>
          </p:cNvSpPr>
          <p:nvPr/>
        </p:nvSpPr>
        <p:spPr bwMode="auto">
          <a:xfrm>
            <a:off x="5715000" y="2209800"/>
            <a:ext cx="1371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8199" name="Line 21"/>
          <p:cNvSpPr>
            <a:spLocks noChangeShapeType="1"/>
          </p:cNvSpPr>
          <p:nvPr/>
        </p:nvSpPr>
        <p:spPr bwMode="auto">
          <a:xfrm>
            <a:off x="3276600" y="26670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0" name="Text Box 22"/>
          <p:cNvSpPr txBox="1">
            <a:spLocks noChangeArrowheads="1"/>
          </p:cNvSpPr>
          <p:nvPr/>
        </p:nvSpPr>
        <p:spPr bwMode="auto">
          <a:xfrm>
            <a:off x="3641725" y="2093913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Dispatch</a:t>
            </a:r>
          </a:p>
        </p:txBody>
      </p:sp>
      <p:sp>
        <p:nvSpPr>
          <p:cNvPr id="8201" name="Line 23"/>
          <p:cNvSpPr>
            <a:spLocks noChangeShapeType="1"/>
          </p:cNvSpPr>
          <p:nvPr/>
        </p:nvSpPr>
        <p:spPr bwMode="auto">
          <a:xfrm>
            <a:off x="7086600" y="25146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2" name="Text Box 24"/>
          <p:cNvSpPr txBox="1">
            <a:spLocks noChangeArrowheads="1"/>
          </p:cNvSpPr>
          <p:nvPr/>
        </p:nvSpPr>
        <p:spPr bwMode="auto">
          <a:xfrm>
            <a:off x="7375525" y="19415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Exit</a:t>
            </a:r>
          </a:p>
        </p:txBody>
      </p:sp>
      <p:sp>
        <p:nvSpPr>
          <p:cNvPr id="8203" name="Line 25"/>
          <p:cNvSpPr>
            <a:spLocks noChangeShapeType="1"/>
          </p:cNvSpPr>
          <p:nvPr/>
        </p:nvSpPr>
        <p:spPr bwMode="auto">
          <a:xfrm>
            <a:off x="7086600" y="2819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26"/>
          <p:cNvSpPr>
            <a:spLocks noChangeShapeType="1"/>
          </p:cNvSpPr>
          <p:nvPr/>
        </p:nvSpPr>
        <p:spPr bwMode="auto">
          <a:xfrm>
            <a:off x="8153400" y="2819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27"/>
          <p:cNvSpPr>
            <a:spLocks noChangeShapeType="1"/>
          </p:cNvSpPr>
          <p:nvPr/>
        </p:nvSpPr>
        <p:spPr bwMode="auto">
          <a:xfrm flipH="1">
            <a:off x="990600" y="3962400"/>
            <a:ext cx="716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Line 28"/>
          <p:cNvSpPr>
            <a:spLocks noChangeShapeType="1"/>
          </p:cNvSpPr>
          <p:nvPr/>
        </p:nvSpPr>
        <p:spPr bwMode="auto">
          <a:xfrm flipV="1">
            <a:off x="990600" y="27432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7" name="Text Box 29"/>
          <p:cNvSpPr txBox="1">
            <a:spLocks noChangeArrowheads="1"/>
          </p:cNvSpPr>
          <p:nvPr/>
        </p:nvSpPr>
        <p:spPr bwMode="auto">
          <a:xfrm>
            <a:off x="3565525" y="3465513"/>
            <a:ext cx="83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Pause</a:t>
            </a:r>
          </a:p>
        </p:txBody>
      </p:sp>
      <p:sp>
        <p:nvSpPr>
          <p:cNvPr id="8208" name="Text Box 30"/>
          <p:cNvSpPr txBox="1">
            <a:spLocks noChangeArrowheads="1"/>
          </p:cNvSpPr>
          <p:nvPr/>
        </p:nvSpPr>
        <p:spPr bwMode="auto">
          <a:xfrm>
            <a:off x="1584325" y="178911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8209" name="Rectangle 31"/>
          <p:cNvSpPr>
            <a:spLocks noChangeArrowheads="1"/>
          </p:cNvSpPr>
          <p:nvPr/>
        </p:nvSpPr>
        <p:spPr bwMode="auto">
          <a:xfrm>
            <a:off x="914400" y="5029200"/>
            <a:ext cx="7467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Text Box 33"/>
          <p:cNvSpPr txBox="1">
            <a:spLocks noChangeArrowheads="1"/>
          </p:cNvSpPr>
          <p:nvPr/>
        </p:nvSpPr>
        <p:spPr bwMode="auto">
          <a:xfrm>
            <a:off x="1905000" y="5181600"/>
            <a:ext cx="5200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Queue May contain ready and blocked processes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z="3600" dirty="0" smtClean="0"/>
              <a:t>State Transition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35280" cy="4983163"/>
          </a:xfrm>
        </p:spPr>
        <p:txBody>
          <a:bodyPr/>
          <a:lstStyle/>
          <a:p>
            <a:r>
              <a:rPr lang="en-US" dirty="0" smtClean="0"/>
              <a:t>Not running to running state transition occurs 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process in running state finishes execution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Process makes an I/O request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Time slice of  executing process expires</a:t>
            </a:r>
          </a:p>
          <a:p>
            <a:r>
              <a:rPr lang="en-US" dirty="0" smtClean="0"/>
              <a:t>Running to not running state transition occurs 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Running process makes an I/O request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Time slice of  executing process expires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Dispatcher</a:t>
            </a:r>
            <a:endParaRPr 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Dispatcher schedules a Ready Process to CPU for  its execution.</a:t>
            </a:r>
          </a:p>
          <a:p>
            <a:pPr eaLnBrk="1" hangingPunct="1"/>
            <a:r>
              <a:rPr lang="en-US" dirty="0" smtClean="0"/>
              <a:t>In Two State model Not Running state contains processes which are :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Ready to run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Blocked</a:t>
            </a:r>
          </a:p>
          <a:p>
            <a:pPr eaLnBrk="1" hangingPunct="1"/>
            <a:r>
              <a:rPr lang="en-US" dirty="0" smtClean="0"/>
              <a:t>Dispatcher linearly searches the  queue to find Ready to run process which increases dispatcher overhead.</a:t>
            </a:r>
          </a:p>
          <a:p>
            <a:pPr eaLnBrk="1" hangingPunct="1"/>
            <a:r>
              <a:rPr lang="en-US" dirty="0" smtClean="0"/>
              <a:t>Solution : Split not running state into Ready state &amp; Blocked state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1519</Words>
  <Application>Microsoft Office PowerPoint</Application>
  <PresentationFormat>On-screen Show (4:3)</PresentationFormat>
  <Paragraphs>336</Paragraphs>
  <Slides>43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Custom Design</vt:lpstr>
      <vt:lpstr>Process</vt:lpstr>
      <vt:lpstr>Reasons for process creation</vt:lpstr>
      <vt:lpstr>Slide 3</vt:lpstr>
      <vt:lpstr>Memory Layout</vt:lpstr>
      <vt:lpstr>Execution Of Ready Processes</vt:lpstr>
      <vt:lpstr>Two State Process Model</vt:lpstr>
      <vt:lpstr>Queuing Diagram</vt:lpstr>
      <vt:lpstr>State Transition </vt:lpstr>
      <vt:lpstr>Dispatcher</vt:lpstr>
      <vt:lpstr>Three State Model</vt:lpstr>
      <vt:lpstr>Process States</vt:lpstr>
      <vt:lpstr>Queuing Diagram</vt:lpstr>
      <vt:lpstr>Queuing Diagram</vt:lpstr>
      <vt:lpstr>Five  State Model</vt:lpstr>
      <vt:lpstr>Why do we need “New” state</vt:lpstr>
      <vt:lpstr>Valid State Transitions</vt:lpstr>
      <vt:lpstr>Consider a scenario </vt:lpstr>
      <vt:lpstr>One Suspend State</vt:lpstr>
      <vt:lpstr>Two Suspend State</vt:lpstr>
      <vt:lpstr>State Transitions</vt:lpstr>
      <vt:lpstr>State Transitions</vt:lpstr>
      <vt:lpstr>State Transitions</vt:lpstr>
      <vt:lpstr>Unix Process State Transition Diagram</vt:lpstr>
      <vt:lpstr>Unix Process State Transition</vt:lpstr>
      <vt:lpstr>Unix System V</vt:lpstr>
      <vt:lpstr>Process 0 &amp; Process 1</vt:lpstr>
      <vt:lpstr>Process Summary</vt:lpstr>
      <vt:lpstr>Process &amp; Resource at some instance of time</vt:lpstr>
      <vt:lpstr>OS as Process Manager</vt:lpstr>
      <vt:lpstr>OS as Process Manager</vt:lpstr>
      <vt:lpstr>Memory Table &amp; I/O Table</vt:lpstr>
      <vt:lpstr>File Table &amp; Process Table</vt:lpstr>
      <vt:lpstr>Slide 33</vt:lpstr>
      <vt:lpstr>Process in mamory</vt:lpstr>
      <vt:lpstr>Process control structure</vt:lpstr>
      <vt:lpstr>Process Image</vt:lpstr>
      <vt:lpstr>Process Management</vt:lpstr>
      <vt:lpstr>Process Attributes</vt:lpstr>
      <vt:lpstr>Process Identification</vt:lpstr>
      <vt:lpstr>Processor State Information</vt:lpstr>
      <vt:lpstr>Processes Control Information</vt:lpstr>
      <vt:lpstr>Functions of OS kernel </vt:lpstr>
      <vt:lpstr>Functions of OS kernel  Cont…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lakshya</dc:creator>
  <cp:lastModifiedBy>JPM</cp:lastModifiedBy>
  <cp:revision>139</cp:revision>
  <dcterms:created xsi:type="dcterms:W3CDTF">2012-01-02T05:05:52Z</dcterms:created>
  <dcterms:modified xsi:type="dcterms:W3CDTF">2017-01-30T04:21:14Z</dcterms:modified>
</cp:coreProperties>
</file>