
<file path=[Content_Types].xml><?xml version="1.0" encoding="utf-8"?>
<Types xmlns="http://schemas.openxmlformats.org/package/2006/content-types">
  <Override PartName="/_rels/.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39.xml.rels" ContentType="application/vnd.openxmlformats-package.relationships+xml"/>
  <Override PartName="/ppt/notesSlides/_rels/notesSlide28.xml.rels" ContentType="application/vnd.openxmlformats-package.relationships+xml"/>
  <Override PartName="/ppt/notesSlides/_rels/notesSlide3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41.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0.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34.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png" ContentType="image/png"/>
  <Override PartName="/ppt/media/image10.png" ContentType="image/png"/>
  <Override PartName="/ppt/media/image23.png" ContentType="image/png"/>
  <Override PartName="/ppt/media/image8.png" ContentType="image/png"/>
  <Override PartName="/ppt/media/image16.jpeg" ContentType="image/jpeg"/>
  <Override PartName="/ppt/media/image1.png" ContentType="image/png"/>
  <Override PartName="/ppt/media/image2.png" ContentType="image/png"/>
  <Override PartName="/ppt/media/image7.png" ContentType="image/png"/>
  <Override PartName="/ppt/media/image22.png" ContentType="image/png"/>
  <Override PartName="/ppt/media/image19.jpeg" ContentType="image/jpeg"/>
  <Override PartName="/ppt/media/image3.png" ContentType="image/png"/>
  <Override PartName="/ppt/media/image4.png" ContentType="image/png"/>
  <Override PartName="/ppt/media/image13.jpeg" ContentType="image/jpeg"/>
  <Override PartName="/ppt/media/image11.png" ContentType="image/png"/>
  <Override PartName="/ppt/media/image18.jpeg" ContentType="image/jpeg"/>
  <Override PartName="/ppt/media/image12.jpeg" ContentType="image/jpeg"/>
  <Override PartName="/ppt/media/image6.png" ContentType="image/png"/>
  <Override PartName="/ppt/media/image21.png" ContentType="image/png"/>
  <Override PartName="/ppt/media/image14.jpeg" ContentType="image/jpeg"/>
  <Override PartName="/ppt/media/image5.png" ContentType="image/png"/>
  <Override PartName="/ppt/media/image20.png" ContentType="image/png"/>
  <Override PartName="/ppt/media/image15.jpeg" ContentType="image/jpeg"/>
  <Override PartName="/ppt/media/image17.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9144000" cy="6858000"/>
  <p:notesSz cx="7302500" cy="95885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18"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19"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4278960" y="10157400"/>
            <a:ext cx="3280680" cy="534240"/>
          </a:xfrm>
          <a:prstGeom prst="rect">
            <a:avLst/>
          </a:prstGeom>
        </p:spPr>
        <p:txBody>
          <a:bodyPr lIns="0" rIns="0" tIns="0" bIns="0" anchor="b"/>
          <a:p>
            <a:pPr algn="r"/>
            <a:fld id="{994C5482-65BE-443F-9D40-02E4089B5791}"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2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24ED26BD-A836-48AD-A6BF-56F8DA4D9C69}"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39"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427B5971-643F-421C-8E78-E687C5476FA4}"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4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1FD6A3C3-E272-43F2-A803-18A5C99CCC53}"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43"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A2112EDB-11BF-4505-BB11-A43C30DFC227}"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45"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BF857B46-C395-484B-9683-E5EF8CA38108}"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47"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817631CE-4142-45CD-B4A8-241840094C94}"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49"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2CEFFD22-0F6C-436C-B404-5DDF376B315D}"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5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C63ED301-93C6-41CD-925C-B3F9664C7FBD}"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53"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C79E6782-9C01-4041-8A6B-484B907E2888}"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55"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704E7765-1631-40A2-BECA-B45A543E5D9A}"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57"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987CC0F9-7385-41A4-8FC0-3633D6F1C744}"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23"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088375B0-2C9F-4548-92AE-4F48DFFB21FC}"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59"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1F0E1E0B-AA6F-4682-B0A0-A5033C834A09}"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6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B803E102-3ADC-4012-A23E-22C52AA83045}"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63"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7D22AD40-577A-4231-A723-19B74B50EE10}"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65"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F06B133D-80F0-4129-8C62-E471CF735EB9}"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67"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894247BB-3F0A-4BB9-ACA3-3BB8DED8714D}"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69"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D808DE64-E2AF-4E2B-848D-9200578AFD8C}"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7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D33D04EE-91FC-4871-891F-9D5278583243}"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73"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1D652FBB-CB07-427F-A2E9-3BF337413FA2}"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75"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1FB03124-012D-4DC0-AFB3-8FC606D2250C}"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77"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43B882EB-47BD-43CE-9DEB-7984742730FB}"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25"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4067FE32-2D88-444A-852F-B407A8137567}"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79"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25F3CFEB-B31F-4D12-A6C1-36F5C8BFAED1}"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8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C9C22AB4-12B5-4C23-B857-CCCDFA8AF46F}"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83"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8CE59E32-9E41-4243-9CF2-8DF7397BC549}"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85"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6C5A1D9C-6804-4C08-A8B6-AD0659FE1E3D}"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87"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525AE333-393A-4782-A13B-4A1FC684BB78}"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89"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39E829AF-0B41-45AC-A71F-ECBD767FF59B}"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9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3FC1AF74-AD42-4FAB-9699-3274C68A56DF}"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93"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0FB5A563-12A2-481D-90CD-86664F51A614}"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95"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09E8C79A-0D00-4C1E-950B-123B298DC9FB}"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97"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760A521B-1115-404D-B4FB-7DB728B3ED0D}"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27"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BA415071-8CA0-4C3B-A0C5-B42FE687BC20}"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99"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656BF491-D152-4305-B5AB-4BF28854D68E}"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30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EAC6F0EA-309F-42B2-9ADE-4907A5AF4A2C}"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29"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63042A2A-9658-476A-9421-1B04A8FFF19C}"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31"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7B82C384-7CCE-4BF7-A079-503E461FB361}"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33"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7831BE0F-BC34-4E2F-B4E9-9068C1812EDC}"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35"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018002E8-6AF3-4BA9-BB53-631B121726D4}"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973080" y="4554360"/>
            <a:ext cx="5355720" cy="4314600"/>
          </a:xfrm>
          <a:prstGeom prst="rect">
            <a:avLst/>
          </a:prstGeom>
        </p:spPr>
        <p:txBody>
          <a:bodyPr lIns="96480" rIns="96480" tIns="48240" bIns="48240" anchor="ctr"/>
          <a:p>
            <a:endParaRPr b="0" lang="en-IN" sz="2000" spc="-1" strike="noStrike">
              <a:solidFill>
                <a:srgbClr val="000000"/>
              </a:solidFill>
              <a:uFill>
                <a:solidFill>
                  <a:srgbClr val="ffffff"/>
                </a:solidFill>
              </a:uFill>
              <a:latin typeface="Arial"/>
            </a:endParaRPr>
          </a:p>
        </p:txBody>
      </p:sp>
      <p:sp>
        <p:nvSpPr>
          <p:cNvPr id="237" name="TextShape 2"/>
          <p:cNvSpPr txBox="1"/>
          <p:nvPr/>
        </p:nvSpPr>
        <p:spPr>
          <a:xfrm>
            <a:off x="4138560" y="9109080"/>
            <a:ext cx="3163680" cy="479160"/>
          </a:xfrm>
          <a:prstGeom prst="rect">
            <a:avLst/>
          </a:prstGeom>
          <a:noFill/>
          <a:ln w="9360">
            <a:noFill/>
          </a:ln>
        </p:spPr>
        <p:txBody>
          <a:bodyPr lIns="96480" rIns="96480" tIns="48240" bIns="48240" anchor="b"/>
          <a:p>
            <a:pPr algn="r">
              <a:lnSpc>
                <a:spcPct val="100000"/>
              </a:lnSpc>
            </a:pPr>
            <a:fld id="{24849CCF-24FA-4A93-B905-8E7D4315D815}" type="slidenum">
              <a:rPr b="0" lang="en-IN" sz="13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2079000" y="1604520"/>
            <a:ext cx="4984920" cy="3977280"/>
          </a:xfrm>
          <a:prstGeom prst="rect">
            <a:avLst/>
          </a:prstGeom>
          <a:ln>
            <a:noFill/>
          </a:ln>
        </p:spPr>
      </p:pic>
      <p:pic>
        <p:nvPicPr>
          <p:cNvPr id="77"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8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5"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3"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1"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115" name="" descr=""/>
          <p:cNvPicPr/>
          <p:nvPr/>
        </p:nvPicPr>
        <p:blipFill>
          <a:blip r:embed="rId2"/>
          <a:stretch/>
        </p:blipFill>
        <p:spPr>
          <a:xfrm>
            <a:off x="2079000" y="1604520"/>
            <a:ext cx="4984920" cy="3977280"/>
          </a:xfrm>
          <a:prstGeom prst="rect">
            <a:avLst/>
          </a:prstGeom>
          <a:ln>
            <a:noFill/>
          </a:ln>
        </p:spPr>
      </p:pic>
      <p:pic>
        <p:nvPicPr>
          <p:cNvPr id="116"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8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a:t>
            </a:r>
            <a:r>
              <a:rPr b="0" lang="en-US" sz="4400" spc="-1" strike="noStrike">
                <a:solidFill>
                  <a:srgbClr val="000000"/>
                </a:solidFill>
                <a:uFill>
                  <a:solidFill>
                    <a:srgbClr val="ffffff"/>
                  </a:solidFill>
                </a:uFill>
                <a:latin typeface="Calibri"/>
              </a:rPr>
              <a:t>style</a:t>
            </a:r>
            <a:endParaRPr b="0" lang="en-US" sz="2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Seventh Outline LevelClick to edit Master text styles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fld id="{2EC4DC8D-5AEC-40BB-9CF7-3DE8F2D536B1}" type="datetime">
              <a:rPr b="0" lang="en-IN" sz="1200" spc="-1" strike="noStrike">
                <a:solidFill>
                  <a:srgbClr val="8b8b8b"/>
                </a:solidFill>
                <a:uFill>
                  <a:solidFill>
                    <a:srgbClr val="ffffff"/>
                  </a:solidFill>
                </a:uFill>
                <a:latin typeface="Arial"/>
              </a:rPr>
              <a:t>01/05/17</a:t>
            </a:fld>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uFill>
                  <a:solidFill>
                    <a:srgbClr val="ffffff"/>
                  </a:solidFill>
                </a:uFill>
                <a:latin typeface="Arial"/>
              </a:rPr>
              <a:t>Operating System Concepts</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419ED182-B0FC-4E1A-B383-6FD5EAB40C62}" type="slidenum">
              <a:rPr b="0" lang="en-IN" sz="1200" spc="-1" strike="noStrike">
                <a:solidFill>
                  <a:srgbClr val="8b8b8b"/>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2800" spc="-1" strike="noStrike">
              <a:solidFill>
                <a:srgbClr val="000000"/>
              </a:solidFill>
              <a:uFill>
                <a:solidFill>
                  <a:srgbClr val="ffffff"/>
                </a:solidFill>
              </a:uFill>
              <a:latin typeface="Arial"/>
            </a:endParaRPr>
          </a:p>
        </p:txBody>
      </p:sp>
      <p:sp>
        <p:nvSpPr>
          <p:cNvPr id="40" name="PlaceHolder 2"/>
          <p:cNvSpPr>
            <a:spLocks noGrp="1"/>
          </p:cNvSpPr>
          <p:nvPr>
            <p:ph type="dt"/>
          </p:nvPr>
        </p:nvSpPr>
        <p:spPr>
          <a:xfrm>
            <a:off x="457200" y="6356520"/>
            <a:ext cx="2133360" cy="364680"/>
          </a:xfrm>
          <a:prstGeom prst="rect">
            <a:avLst/>
          </a:prstGeom>
        </p:spPr>
        <p:txBody>
          <a:bodyPr anchor="ctr"/>
          <a:p>
            <a:pPr>
              <a:lnSpc>
                <a:spcPct val="100000"/>
              </a:lnSpc>
            </a:pPr>
            <a:fld id="{421E892F-AA00-418A-899C-C6EBBD7FDAC0}" type="datetime">
              <a:rPr b="0" lang="en-IN" sz="1200" spc="-1" strike="noStrike">
                <a:solidFill>
                  <a:srgbClr val="8b8b8b"/>
                </a:solidFill>
                <a:uFill>
                  <a:solidFill>
                    <a:srgbClr val="ffffff"/>
                  </a:solidFill>
                </a:uFill>
                <a:latin typeface="Arial"/>
              </a:rPr>
              <a:t>01/05/17</a:t>
            </a:fld>
            <a:endParaRPr b="0" lang="en-IN" sz="1400" spc="-1" strike="noStrike">
              <a:solidFill>
                <a:srgbClr val="000000"/>
              </a:solidFill>
              <a:uFill>
                <a:solidFill>
                  <a:srgbClr val="ffffff"/>
                </a:solidFill>
              </a:uFill>
              <a:latin typeface="Times New Roman"/>
            </a:endParaRPr>
          </a:p>
        </p:txBody>
      </p:sp>
      <p:sp>
        <p:nvSpPr>
          <p:cNvPr id="41" name="PlaceHolder 3"/>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uFill>
                  <a:solidFill>
                    <a:srgbClr val="ffffff"/>
                  </a:solidFill>
                </a:uFill>
                <a:latin typeface="Arial"/>
              </a:rPr>
              <a:t>Operating System Concepts</a:t>
            </a:r>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sldNum"/>
          </p:nvPr>
        </p:nvSpPr>
        <p:spPr>
          <a:xfrm>
            <a:off x="6553080" y="6356520"/>
            <a:ext cx="2133360" cy="364680"/>
          </a:xfrm>
          <a:prstGeom prst="rect">
            <a:avLst/>
          </a:prstGeom>
        </p:spPr>
        <p:txBody>
          <a:bodyPr anchor="ctr"/>
          <a:p>
            <a:pPr algn="r">
              <a:lnSpc>
                <a:spcPct val="100000"/>
              </a:lnSpc>
            </a:pPr>
            <a:fld id="{E4DF97E5-1053-4D0B-BD3F-55DF5C666A29}" type="slidenum">
              <a:rPr b="0" lang="en-IN" sz="1200" spc="-1" strike="noStrike">
                <a:solidFill>
                  <a:srgbClr val="8b8b8b"/>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3"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457200" y="6356520"/>
            <a:ext cx="2133360" cy="364680"/>
          </a:xfrm>
          <a:prstGeom prst="rect">
            <a:avLst/>
          </a:prstGeom>
        </p:spPr>
        <p:txBody>
          <a:bodyPr anchor="ctr"/>
          <a:p>
            <a:pPr>
              <a:lnSpc>
                <a:spcPct val="100000"/>
              </a:lnSpc>
            </a:pPr>
            <a:fld id="{224730F8-2610-434F-ACBB-CDA3E00DA9E2}" type="datetime">
              <a:rPr b="0" lang="en-IN" sz="1200" spc="-1" strike="noStrike">
                <a:solidFill>
                  <a:srgbClr val="8b8b8b"/>
                </a:solidFill>
                <a:uFill>
                  <a:solidFill>
                    <a:srgbClr val="ffffff"/>
                  </a:solidFill>
                </a:uFill>
                <a:latin typeface="Arial"/>
              </a:rPr>
              <a:t>01/05/17</a:t>
            </a:fld>
            <a:endParaRPr b="0" lang="en-IN" sz="1400" spc="-1" strike="noStrike">
              <a:solidFill>
                <a:srgbClr val="000000"/>
              </a:solidFill>
              <a:uFill>
                <a:solidFill>
                  <a:srgbClr val="ffffff"/>
                </a:solidFill>
              </a:uFill>
              <a:latin typeface="Times New Roman"/>
            </a:endParaRPr>
          </a:p>
        </p:txBody>
      </p:sp>
      <p:sp>
        <p:nvSpPr>
          <p:cNvPr id="79" name="PlaceHolder 2"/>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uFill>
                  <a:solidFill>
                    <a:srgbClr val="ffffff"/>
                  </a:solidFill>
                </a:uFill>
                <a:latin typeface="Arial"/>
              </a:rPr>
              <a:t>Operating System Concepts</a:t>
            </a:r>
            <a:endParaRPr b="0" lang="en-IN" sz="1400" spc="-1" strike="noStrike">
              <a:solidFill>
                <a:srgbClr val="000000"/>
              </a:solidFill>
              <a:uFill>
                <a:solidFill>
                  <a:srgbClr val="ffffff"/>
                </a:solidFill>
              </a:uFill>
              <a:latin typeface="Times New Roman"/>
            </a:endParaRPr>
          </a:p>
        </p:txBody>
      </p:sp>
      <p:sp>
        <p:nvSpPr>
          <p:cNvPr id="80" name="PlaceHolder 3"/>
          <p:cNvSpPr>
            <a:spLocks noGrp="1"/>
          </p:cNvSpPr>
          <p:nvPr>
            <p:ph type="sldNum"/>
          </p:nvPr>
        </p:nvSpPr>
        <p:spPr>
          <a:xfrm>
            <a:off x="6553080" y="6356520"/>
            <a:ext cx="2133360" cy="364680"/>
          </a:xfrm>
          <a:prstGeom prst="rect">
            <a:avLst/>
          </a:prstGeom>
        </p:spPr>
        <p:txBody>
          <a:bodyPr anchor="ctr"/>
          <a:p>
            <a:pPr algn="r">
              <a:lnSpc>
                <a:spcPct val="100000"/>
              </a:lnSpc>
            </a:pPr>
            <a:fld id="{BC96FB0C-EDBA-4F25-A84C-21B365B5B6A9}" type="slidenum">
              <a:rPr b="0" lang="en-IN" sz="1200" spc="-1" strike="noStrike">
                <a:solidFill>
                  <a:srgbClr val="8b8b8b"/>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81" name="PlaceHolder 4"/>
          <p:cNvSpPr>
            <a:spLocks noGrp="1"/>
          </p:cNvSpPr>
          <p:nvPr>
            <p:ph type="title"/>
          </p:nvPr>
        </p:nvSpPr>
        <p:spPr>
          <a:xfrm>
            <a:off x="457200" y="273600"/>
            <a:ext cx="8229240" cy="1144800"/>
          </a:xfrm>
          <a:prstGeom prst="rect">
            <a:avLst/>
          </a:prstGeom>
        </p:spPr>
        <p:txBody>
          <a:bodyPr lIns="0" rIns="0" tIns="0" bIns="0" anchor="ctr"/>
          <a:p>
            <a:pPr algn="ctr"/>
            <a:r>
              <a:rPr b="0" lang="en-US" sz="2800" spc="-1" strike="noStrike">
                <a:solidFill>
                  <a:srgbClr val="000000"/>
                </a:solidFill>
                <a:uFill>
                  <a:solidFill>
                    <a:srgbClr val="ffffff"/>
                  </a:solidFill>
                </a:uFill>
                <a:latin typeface="Arial"/>
              </a:rPr>
              <a:t>Click to edit the title text format</a:t>
            </a:r>
            <a:endParaRPr b="0" lang="en-US" sz="2800" spc="-1" strike="noStrike">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Relationship Id="rId3"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87400" y="2682720"/>
            <a:ext cx="7772040" cy="8442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Mass-Storage Systems</a:t>
            </a:r>
            <a:endParaRPr b="0" lang="en-US"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8229240" cy="639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SCAN (Cont.)</a:t>
            </a:r>
            <a:endParaRPr b="0" lang="en-US" sz="2800" spc="-1" strike="noStrike">
              <a:solidFill>
                <a:srgbClr val="000000"/>
              </a:solidFill>
              <a:uFill>
                <a:solidFill>
                  <a:srgbClr val="ffffff"/>
                </a:solidFill>
              </a:uFill>
              <a:latin typeface="Arial"/>
            </a:endParaRPr>
          </a:p>
        </p:txBody>
      </p:sp>
      <p:pic>
        <p:nvPicPr>
          <p:cNvPr id="140" name="Picture 3" descr=""/>
          <p:cNvPicPr/>
          <p:nvPr/>
        </p:nvPicPr>
        <p:blipFill>
          <a:blip r:embed="rId1"/>
          <a:srcRect l="644" t="7815" r="437" b="8107"/>
          <a:stretch/>
        </p:blipFill>
        <p:spPr>
          <a:xfrm rot="10800000">
            <a:off x="8589600" y="6545160"/>
            <a:ext cx="7797600" cy="5177160"/>
          </a:xfrm>
          <a:prstGeom prst="rect">
            <a:avLst/>
          </a:prstGeom>
          <a:ln w="57240">
            <a:solidFill>
              <a:schemeClr val="tx1"/>
            </a:solidFill>
            <a:miter/>
          </a:ln>
          <a:scene3d>
            <a:camera prst="orthographicFront">
              <a:rot lat="10800000" lon="0" rev="0"/>
            </a:camera>
            <a:lightRig dir="t" rig="threePt"/>
          </a:scene3d>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C-SCAN</a:t>
            </a:r>
            <a:endParaRPr b="0" lang="en-US" sz="2800" spc="-1" strike="noStrike">
              <a:solidFill>
                <a:srgbClr val="000000"/>
              </a:solidFill>
              <a:uFill>
                <a:solidFill>
                  <a:srgbClr val="ffffff"/>
                </a:solidFill>
              </a:uFill>
              <a:latin typeface="Arial"/>
            </a:endParaRPr>
          </a:p>
        </p:txBody>
      </p:sp>
      <p:sp>
        <p:nvSpPr>
          <p:cNvPr id="14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Provides a more uniform wait time than SCAN.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head moves from one end of the disk to the other servicing requests as it goes.  When it reaches the other end, however, it immediately returns to the beginning of the disk, without servicing any requests on the return trip.</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Treats the cylinders as a circular list that wraps around from the last cylinder to the first one.</a:t>
            </a:r>
            <a:endParaRPr b="0" lang="en-U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274680"/>
            <a:ext cx="8229240" cy="54108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C-SCAN (Cont.)</a:t>
            </a:r>
            <a:endParaRPr b="0" lang="en-US" sz="2800" spc="-1" strike="noStrike">
              <a:solidFill>
                <a:srgbClr val="000000"/>
              </a:solidFill>
              <a:uFill>
                <a:solidFill>
                  <a:srgbClr val="ffffff"/>
                </a:solidFill>
              </a:uFill>
              <a:latin typeface="Arial"/>
            </a:endParaRPr>
          </a:p>
        </p:txBody>
      </p:sp>
      <p:pic>
        <p:nvPicPr>
          <p:cNvPr id="144" name="Picture 3" descr=""/>
          <p:cNvPicPr/>
          <p:nvPr/>
        </p:nvPicPr>
        <p:blipFill>
          <a:blip r:embed="rId1"/>
          <a:srcRect l="691" t="7785" r="714" b="7483"/>
          <a:stretch/>
        </p:blipFill>
        <p:spPr>
          <a:xfrm>
            <a:off x="809640" y="927000"/>
            <a:ext cx="7675200" cy="5202000"/>
          </a:xfrm>
          <a:prstGeom prst="rect">
            <a:avLst/>
          </a:prstGeom>
          <a:ln w="57240">
            <a:solidFill>
              <a:schemeClr val="tx1"/>
            </a:solidFill>
            <a:miter/>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C-LOOK</a:t>
            </a:r>
            <a:endParaRPr b="0" lang="en-US" sz="2800" spc="-1" strike="noStrike">
              <a:solidFill>
                <a:srgbClr val="000000"/>
              </a:solidFill>
              <a:uFill>
                <a:solidFill>
                  <a:srgbClr val="ffffff"/>
                </a:solidFill>
              </a:uFill>
              <a:latin typeface="Arial"/>
            </a:endParaRPr>
          </a:p>
        </p:txBody>
      </p:sp>
      <p:sp>
        <p:nvSpPr>
          <p:cNvPr id="14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Version of C-SCAN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Arm only goes as far as the last request in each direction, then reverses direction immediately, without first going all the way to the end of the disk. </a:t>
            </a:r>
            <a:endParaRPr b="0" lang="en-US" sz="32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C-LOOK (Cont.)</a:t>
            </a:r>
            <a:endParaRPr b="0" lang="en-US" sz="2800" spc="-1" strike="noStrike">
              <a:solidFill>
                <a:srgbClr val="000000"/>
              </a:solidFill>
              <a:uFill>
                <a:solidFill>
                  <a:srgbClr val="ffffff"/>
                </a:solidFill>
              </a:uFill>
              <a:latin typeface="Arial"/>
            </a:endParaRPr>
          </a:p>
        </p:txBody>
      </p:sp>
      <p:pic>
        <p:nvPicPr>
          <p:cNvPr id="148" name="Picture 3" descr=""/>
          <p:cNvPicPr/>
          <p:nvPr/>
        </p:nvPicPr>
        <p:blipFill>
          <a:blip r:embed="rId1"/>
          <a:srcRect l="895" t="7645" r="458" b="7678"/>
          <a:stretch/>
        </p:blipFill>
        <p:spPr>
          <a:xfrm>
            <a:off x="458640" y="1300320"/>
            <a:ext cx="8214840" cy="4912920"/>
          </a:xfrm>
          <a:prstGeom prst="rect">
            <a:avLst/>
          </a:prstGeom>
          <a:ln w="57240">
            <a:solidFill>
              <a:schemeClr val="tx1"/>
            </a:solidFill>
            <a:miter/>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47640" y="255600"/>
            <a:ext cx="7772040" cy="8442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Selecting a Disk-Scheduling Algorithm</a:t>
            </a:r>
            <a:endParaRPr b="0" lang="en-US" sz="2800" spc="-1" strike="noStrike">
              <a:solidFill>
                <a:srgbClr val="000000"/>
              </a:solidFill>
              <a:uFill>
                <a:solidFill>
                  <a:srgbClr val="ffffff"/>
                </a:solidFill>
              </a:uFill>
              <a:latin typeface="Arial"/>
            </a:endParaRPr>
          </a:p>
        </p:txBody>
      </p:sp>
      <p:sp>
        <p:nvSpPr>
          <p:cNvPr id="15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SSTF is common and has a natural appeal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SCAN and C-SCAN perform better for systems that place a heavy load on the disk.</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Performance depends on the number and types of requests.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Requests for disk service can be influenced by the file-allocation method.</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disk-scheduling algorithm should be written as a separate module of the operating system, allowing it to be replaced with a different algorithm if necessary.</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Either SSTF or LOOK is a reasonable choice for the default algorithm.</a:t>
            </a:r>
            <a:endParaRPr b="0" lang="en-US" sz="32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907920" y="0"/>
            <a:ext cx="7772040" cy="8442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RAID Structure</a:t>
            </a:r>
            <a:endParaRPr b="0" lang="en-US" sz="2800" spc="-1" strike="noStrike">
              <a:solidFill>
                <a:srgbClr val="000000"/>
              </a:solidFill>
              <a:uFill>
                <a:solidFill>
                  <a:srgbClr val="ffffff"/>
                </a:solidFill>
              </a:uFill>
              <a:latin typeface="Arial"/>
            </a:endParaRPr>
          </a:p>
        </p:txBody>
      </p:sp>
      <p:sp>
        <p:nvSpPr>
          <p:cNvPr id="152" name="TextShape 2"/>
          <p:cNvSpPr txBox="1"/>
          <p:nvPr/>
        </p:nvSpPr>
        <p:spPr>
          <a:xfrm>
            <a:off x="1109520" y="1279440"/>
            <a:ext cx="7029000" cy="169020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RAID</a:t>
            </a:r>
            <a:r>
              <a:rPr b="0" lang="en-US" sz="3200" spc="-1" strike="noStrike">
                <a:solidFill>
                  <a:srgbClr val="000000"/>
                </a:solidFill>
                <a:uFill>
                  <a:solidFill>
                    <a:srgbClr val="ffffff"/>
                  </a:solidFill>
                </a:uFill>
                <a:latin typeface="Calibri"/>
              </a:rPr>
              <a:t> – multiple disk drives provides </a:t>
            </a:r>
            <a:r>
              <a:rPr b="1" lang="en-US" sz="3200" spc="-1" strike="noStrike">
                <a:solidFill>
                  <a:srgbClr val="000000"/>
                </a:solidFill>
                <a:uFill>
                  <a:solidFill>
                    <a:srgbClr val="ffffff"/>
                  </a:solidFill>
                </a:uFill>
                <a:latin typeface="Calibri"/>
              </a:rPr>
              <a:t>reliability</a:t>
            </a:r>
            <a:r>
              <a:rPr b="0" lang="en-US" sz="3200" spc="-1" strike="noStrike">
                <a:solidFill>
                  <a:srgbClr val="000000"/>
                </a:solidFill>
                <a:uFill>
                  <a:solidFill>
                    <a:srgbClr val="ffffff"/>
                  </a:solidFill>
                </a:uFill>
                <a:latin typeface="Calibri"/>
              </a:rPr>
              <a:t> via </a:t>
            </a:r>
            <a:r>
              <a:rPr b="1" lang="en-US" sz="3200" spc="-1" strike="noStrike">
                <a:solidFill>
                  <a:srgbClr val="000000"/>
                </a:solidFill>
                <a:uFill>
                  <a:solidFill>
                    <a:srgbClr val="ffffff"/>
                  </a:solidFill>
                </a:uFill>
                <a:latin typeface="Calibri"/>
              </a:rPr>
              <a:t>redundancy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RAID is arranged into seven different levels.</a:t>
            </a:r>
            <a:endParaRPr b="0" lang="en-US" sz="3200" spc="-1" strike="noStrike">
              <a:solidFill>
                <a:srgbClr val="000000"/>
              </a:solidFill>
              <a:uFill>
                <a:solidFill>
                  <a:srgbClr val="ffffff"/>
                </a:solidFill>
              </a:u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RAID (cont)</a:t>
            </a:r>
            <a:endParaRPr b="0" lang="en-US" sz="2800" spc="-1" strike="noStrike">
              <a:solidFill>
                <a:srgbClr val="000000"/>
              </a:solidFill>
              <a:uFill>
                <a:solidFill>
                  <a:srgbClr val="ffffff"/>
                </a:solidFill>
              </a:uFill>
              <a:latin typeface="Arial"/>
            </a:endParaRPr>
          </a:p>
        </p:txBody>
      </p:sp>
      <p:sp>
        <p:nvSpPr>
          <p:cNvPr id="15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Several improvements in disk-use techniques involve the use of multiple disks working cooperatively.</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Disk striping uses a group of disks as one storage unit.</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RAID schemes improve performance and improve the reliability of the storage system by storing redundant data.</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i="1" lang="en-US" sz="1800" spc="-1" strike="noStrike">
                <a:solidFill>
                  <a:srgbClr val="000000"/>
                </a:solidFill>
                <a:uFill>
                  <a:solidFill>
                    <a:srgbClr val="ffffff"/>
                  </a:solidFill>
                </a:uFill>
                <a:latin typeface="Calibri"/>
              </a:rPr>
              <a:t>Mirroring</a:t>
            </a:r>
            <a:r>
              <a:rPr b="0" lang="en-US" sz="1800" spc="-1" strike="noStrike">
                <a:solidFill>
                  <a:srgbClr val="000000"/>
                </a:solidFill>
                <a:uFill>
                  <a:solidFill>
                    <a:srgbClr val="ffffff"/>
                  </a:solidFill>
                </a:uFill>
                <a:latin typeface="Calibri"/>
              </a:rPr>
              <a:t> or </a:t>
            </a:r>
            <a:r>
              <a:rPr b="0" i="1" lang="en-US" sz="1800" spc="-1" strike="noStrike">
                <a:solidFill>
                  <a:srgbClr val="000000"/>
                </a:solidFill>
                <a:uFill>
                  <a:solidFill>
                    <a:srgbClr val="ffffff"/>
                  </a:solidFill>
                </a:uFill>
                <a:latin typeface="Calibri"/>
              </a:rPr>
              <a:t>shadowing</a:t>
            </a:r>
            <a:r>
              <a:rPr b="0" lang="en-US" sz="1800" spc="-1" strike="noStrike">
                <a:solidFill>
                  <a:srgbClr val="000000"/>
                </a:solidFill>
                <a:uFill>
                  <a:solidFill>
                    <a:srgbClr val="ffffff"/>
                  </a:solidFill>
                </a:uFill>
                <a:latin typeface="Calibri"/>
              </a:rPr>
              <a:t> keeps duplicate of each disk.</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i="1" lang="en-US" sz="1800" spc="-1" strike="noStrike">
                <a:solidFill>
                  <a:srgbClr val="000000"/>
                </a:solidFill>
                <a:uFill>
                  <a:solidFill>
                    <a:srgbClr val="ffffff"/>
                  </a:solidFill>
                </a:uFill>
                <a:latin typeface="Calibri"/>
              </a:rPr>
              <a:t>Block interleaved parity</a:t>
            </a:r>
            <a:r>
              <a:rPr b="0" lang="en-US" sz="1800" spc="-1" strike="noStrike">
                <a:solidFill>
                  <a:srgbClr val="000000"/>
                </a:solidFill>
                <a:uFill>
                  <a:solidFill>
                    <a:srgbClr val="ffffff"/>
                  </a:solidFill>
                </a:uFill>
                <a:latin typeface="Calibri"/>
              </a:rPr>
              <a:t> uses much less redundancy.</a:t>
            </a:r>
            <a:endParaRPr b="0" lang="en-US" sz="2400" spc="-1" strike="noStrike">
              <a:solidFill>
                <a:srgbClr val="000000"/>
              </a:solidFill>
              <a:uFill>
                <a:solidFill>
                  <a:srgbClr val="ffffff"/>
                </a:solidFill>
              </a:u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84200" y="873000"/>
            <a:ext cx="8091000" cy="3777840"/>
          </a:xfrm>
          <a:prstGeom prst="rect">
            <a:avLst/>
          </a:prstGeom>
          <a:noFill/>
          <a:ln w="9360">
            <a:noFill/>
          </a:ln>
        </p:spPr>
        <p:style>
          <a:lnRef idx="0"/>
          <a:fillRef idx="0"/>
          <a:effectRef idx="0"/>
          <a:fontRef idx="minor"/>
        </p:style>
        <p:txBody>
          <a:bodyPr lIns="90000" rIns="90000" tIns="45000" bIns="45000"/>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RAID is a set of physical drives viewed by OS as a single Logical drive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Data is distributed  across the physical drives of a array</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Redundant disk capacity is used for parity for data recovery</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RAID 0 and 1 do not have the third characteristics</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Should increase I/O handling capacity</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Should increase data handling capacity</a:t>
            </a:r>
            <a:endParaRPr b="0" lang="en-IN"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703520" y="541440"/>
            <a:ext cx="6192360" cy="5169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RAID 0</a:t>
            </a:r>
            <a:endParaRPr b="0" lang="en-IN" sz="1800" spc="-1" strike="noStrike">
              <a:solidFill>
                <a:srgbClr val="000000"/>
              </a:solidFill>
              <a:uFill>
                <a:solidFill>
                  <a:srgbClr val="ffffff"/>
                </a:solidFill>
              </a:uFill>
              <a:latin typeface="Arial"/>
            </a:endParaRPr>
          </a:p>
        </p:txBody>
      </p:sp>
      <p:sp>
        <p:nvSpPr>
          <p:cNvPr id="157" name="CustomShape 2"/>
          <p:cNvSpPr/>
          <p:nvPr/>
        </p:nvSpPr>
        <p:spPr>
          <a:xfrm>
            <a:off x="803160" y="1359000"/>
            <a:ext cx="7718040" cy="3412080"/>
          </a:xfrm>
          <a:prstGeom prst="rect">
            <a:avLst/>
          </a:prstGeom>
          <a:noFill/>
          <a:ln w="9360">
            <a:noFill/>
          </a:ln>
        </p:spPr>
        <p:style>
          <a:lnRef idx="0"/>
          <a:fillRef idx="0"/>
          <a:effectRef idx="0"/>
          <a:fontRef idx="minor"/>
        </p:style>
        <p:txBody>
          <a:bodyPr lIns="90000" rIns="90000" tIns="45000" bIns="45000"/>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Does not include any redundancy</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Two different I/O requests can be issued in parallel</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The logical disk is divided into strips</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These strips may be physical blocks, sectors or some other unit</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Increases I/O handling capacity</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Increases data handling capacity</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Disk Structure</a:t>
            </a:r>
            <a:endParaRPr b="0" lang="en-US" sz="2800" spc="-1" strike="noStrike">
              <a:solidFill>
                <a:srgbClr val="000000"/>
              </a:solidFill>
              <a:uFill>
                <a:solidFill>
                  <a:srgbClr val="ffffff"/>
                </a:solidFill>
              </a:uFill>
              <a:latin typeface="Arial"/>
            </a:endParaRPr>
          </a:p>
        </p:txBody>
      </p:sp>
      <p:sp>
        <p:nvSpPr>
          <p:cNvPr id="12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Disk drives are addressed as large 1-dimensional arrays of </a:t>
            </a:r>
            <a:r>
              <a:rPr b="0" i="1" lang="en-US" sz="3200" spc="-1" strike="noStrike">
                <a:solidFill>
                  <a:srgbClr val="000000"/>
                </a:solidFill>
                <a:uFill>
                  <a:solidFill>
                    <a:srgbClr val="ffffff"/>
                  </a:solidFill>
                </a:uFill>
                <a:latin typeface="Calibri"/>
              </a:rPr>
              <a:t>logical blocks</a:t>
            </a:r>
            <a:r>
              <a:rPr b="0" lang="en-US" sz="3200" spc="-1" strike="noStrike">
                <a:solidFill>
                  <a:srgbClr val="000000"/>
                </a:solidFill>
                <a:uFill>
                  <a:solidFill>
                    <a:srgbClr val="ffffff"/>
                  </a:solidFill>
                </a:uFill>
                <a:latin typeface="Calibri"/>
              </a:rPr>
              <a:t>, where the logical block is the smallest unit of transfer.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1-dimensional array of logical blocks is mapped into the sectors of the disk sequentially.</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Monotype Sorts" charset="2"/>
              <a:buChar char=""/>
            </a:pPr>
            <a:r>
              <a:rPr b="0" lang="en-US" sz="1800" spc="-1" strike="noStrike">
                <a:solidFill>
                  <a:srgbClr val="000000"/>
                </a:solidFill>
                <a:uFill>
                  <a:solidFill>
                    <a:srgbClr val="ffffff"/>
                  </a:solidFill>
                </a:uFill>
                <a:latin typeface="Calibri"/>
              </a:rPr>
              <a:t>Sector 0 is the first sector of the first track on the outermost cylinder.</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Monotype Sorts" charset="2"/>
              <a:buChar char=""/>
            </a:pPr>
            <a:r>
              <a:rPr b="0" lang="en-US" sz="1800" spc="-1" strike="noStrike">
                <a:solidFill>
                  <a:srgbClr val="000000"/>
                </a:solidFill>
                <a:uFill>
                  <a:solidFill>
                    <a:srgbClr val="ffffff"/>
                  </a:solidFill>
                </a:uFill>
                <a:latin typeface="Calibri"/>
              </a:rPr>
              <a:t>Mapping proceeds in order through that track, then the rest of the tracks in that cylinder, and then through the rest of the cylinders from outermost to innermost.</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2" descr=""/>
          <p:cNvPicPr/>
          <p:nvPr/>
        </p:nvPicPr>
        <p:blipFill>
          <a:blip r:embed="rId1"/>
          <a:stretch/>
        </p:blipFill>
        <p:spPr>
          <a:xfrm>
            <a:off x="885960" y="934920"/>
            <a:ext cx="7548120" cy="4654080"/>
          </a:xfrm>
          <a:prstGeom prst="rect">
            <a:avLst/>
          </a:prstGeom>
          <a:ln w="9360">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2" descr=""/>
          <p:cNvPicPr/>
          <p:nvPr/>
        </p:nvPicPr>
        <p:blipFill>
          <a:blip r:embed="rId1"/>
          <a:stretch/>
        </p:blipFill>
        <p:spPr>
          <a:xfrm>
            <a:off x="428760" y="198360"/>
            <a:ext cx="8407080" cy="6397200"/>
          </a:xfrm>
          <a:prstGeom prst="rect">
            <a:avLst/>
          </a:prstGeom>
          <a:ln w="9360">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954080" y="665280"/>
            <a:ext cx="5554440" cy="5169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RAID 1</a:t>
            </a:r>
            <a:endParaRPr b="0" lang="en-IN" sz="1800" spc="-1" strike="noStrike">
              <a:solidFill>
                <a:srgbClr val="000000"/>
              </a:solidFill>
              <a:uFill>
                <a:solidFill>
                  <a:srgbClr val="ffffff"/>
                </a:solidFill>
              </a:uFill>
              <a:latin typeface="Arial"/>
            </a:endParaRPr>
          </a:p>
        </p:txBody>
      </p:sp>
      <p:sp>
        <p:nvSpPr>
          <p:cNvPr id="161" name="CustomShape 2"/>
          <p:cNvSpPr/>
          <p:nvPr/>
        </p:nvSpPr>
        <p:spPr>
          <a:xfrm>
            <a:off x="774720" y="1731960"/>
            <a:ext cx="7813440" cy="3625560"/>
          </a:xfrm>
          <a:prstGeom prst="rect">
            <a:avLst/>
          </a:prstGeom>
          <a:noFill/>
          <a:ln w="9360">
            <a:noFill/>
          </a:ln>
        </p:spPr>
        <p:style>
          <a:lnRef idx="0"/>
          <a:fillRef idx="0"/>
          <a:effectRef idx="0"/>
          <a:fontRef idx="minor"/>
        </p:style>
        <p:txBody>
          <a:bodyPr lIns="90000" rIns="90000" tIns="45000" bIns="45000"/>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Uses Mirroring</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A read request can be serviced by either of two disks     whichever has lesser service time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A write request requires that both corresponding strips be updated. This can be done in parallel. There is no write penalty as no parity is calculated.</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Recovery from failure is simple.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High data transfer and I/O handling rate.</a:t>
            </a:r>
            <a:endParaRPr b="0" lang="en-IN"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Picture 2" descr=""/>
          <p:cNvPicPr/>
          <p:nvPr/>
        </p:nvPicPr>
        <p:blipFill>
          <a:blip r:embed="rId1"/>
          <a:stretch/>
        </p:blipFill>
        <p:spPr>
          <a:xfrm>
            <a:off x="0" y="1816200"/>
            <a:ext cx="9143640" cy="3435120"/>
          </a:xfrm>
          <a:prstGeom prst="rect">
            <a:avLst/>
          </a:prstGeom>
          <a:ln w="9360">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870200" y="235080"/>
            <a:ext cx="5513040" cy="5169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RAID 2</a:t>
            </a:r>
            <a:endParaRPr b="0" lang="en-IN" sz="1800" spc="-1" strike="noStrike">
              <a:solidFill>
                <a:srgbClr val="000000"/>
              </a:solidFill>
              <a:uFill>
                <a:solidFill>
                  <a:srgbClr val="ffffff"/>
                </a:solidFill>
              </a:uFill>
              <a:latin typeface="Arial"/>
            </a:endParaRPr>
          </a:p>
        </p:txBody>
      </p:sp>
      <p:sp>
        <p:nvSpPr>
          <p:cNvPr id="164" name="CustomShape 2"/>
          <p:cNvSpPr/>
          <p:nvPr/>
        </p:nvSpPr>
        <p:spPr>
          <a:xfrm>
            <a:off x="595440" y="844560"/>
            <a:ext cx="8007120" cy="5118480"/>
          </a:xfrm>
          <a:prstGeom prst="rect">
            <a:avLst/>
          </a:prstGeom>
          <a:noFill/>
          <a:ln w="9360">
            <a:noFill/>
          </a:ln>
        </p:spPr>
        <p:style>
          <a:lnRef idx="0"/>
          <a:fillRef idx="0"/>
          <a:effectRef idx="0"/>
          <a:fontRef idx="minor"/>
        </p:style>
        <p:txBody>
          <a:bodyPr lIns="90000" rIns="90000" tIns="45000" bIns="45000"/>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RAID 2 and 3 make use of parallel accessing technique.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All member disks participate in every I/O request</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The disk heads are synchronized</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In RAID 2 and 3 the strips are very small (byte or word)</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Multibit parity is calculated using Hamming code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Number of disks used is less than RAID 1 but still costly</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All disks are simultaneously accessed</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RAID 2 is not used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Picture 2" descr=""/>
          <p:cNvPicPr/>
          <p:nvPr/>
        </p:nvPicPr>
        <p:blipFill>
          <a:blip r:embed="rId1"/>
          <a:stretch/>
        </p:blipFill>
        <p:spPr>
          <a:xfrm>
            <a:off x="0" y="1407960"/>
            <a:ext cx="9143640" cy="3990600"/>
          </a:xfrm>
          <a:prstGeom prst="rect">
            <a:avLst/>
          </a:prstGeom>
          <a:ln w="9360">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479680" y="582480"/>
            <a:ext cx="4184280" cy="5169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RAID 3</a:t>
            </a:r>
            <a:endParaRPr b="0" lang="en-IN" sz="1800" spc="-1" strike="noStrike">
              <a:solidFill>
                <a:srgbClr val="000000"/>
              </a:solidFill>
              <a:uFill>
                <a:solidFill>
                  <a:srgbClr val="ffffff"/>
                </a:solidFill>
              </a:uFill>
              <a:latin typeface="Arial"/>
            </a:endParaRPr>
          </a:p>
        </p:txBody>
      </p:sp>
      <p:sp>
        <p:nvSpPr>
          <p:cNvPr id="167" name="CustomShape 2"/>
          <p:cNvSpPr/>
          <p:nvPr/>
        </p:nvSpPr>
        <p:spPr>
          <a:xfrm>
            <a:off x="1246320" y="1620720"/>
            <a:ext cx="6692400" cy="2010240"/>
          </a:xfrm>
          <a:prstGeom prst="rect">
            <a:avLst/>
          </a:prstGeom>
          <a:noFill/>
          <a:ln w="9360">
            <a:noFill/>
          </a:ln>
        </p:spPr>
        <p:style>
          <a:lnRef idx="0"/>
          <a:fillRef idx="0"/>
          <a:effectRef idx="0"/>
          <a:fontRef idx="minor"/>
        </p:style>
        <p:txBody>
          <a:bodyPr lIns="90000" rIns="90000" tIns="45000" bIns="45000"/>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Require only 1 redundant disk</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Simple parity bit is used</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High data transfer rate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Only 1 I/O request can be handled at a time</a:t>
            </a:r>
            <a:endParaRPr b="0" lang="en-IN"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2" descr=""/>
          <p:cNvPicPr/>
          <p:nvPr/>
        </p:nvPicPr>
        <p:blipFill>
          <a:blip r:embed="rId1"/>
          <a:stretch/>
        </p:blipFill>
        <p:spPr>
          <a:xfrm>
            <a:off x="444600" y="1373040"/>
            <a:ext cx="8173800" cy="4070160"/>
          </a:xfrm>
          <a:prstGeom prst="rect">
            <a:avLst/>
          </a:prstGeom>
          <a:ln w="9360">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92000" y="1801800"/>
            <a:ext cx="7632360" cy="23302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X4(i) = X3(i)</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X2(i)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X0(i)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Suppose Disk X1 fails</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By adding X4(i)</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 on both sides we get</a:t>
            </a:r>
            <a:endParaRPr b="0" lang="en-IN" sz="1800" spc="-1" strike="noStrike">
              <a:solidFill>
                <a:srgbClr val="000000"/>
              </a:solidFill>
              <a:uFill>
                <a:solidFill>
                  <a:srgbClr val="ffffff"/>
                </a:solidFill>
              </a:uFill>
              <a:latin typeface="Arial"/>
            </a:endParaRPr>
          </a:p>
          <a:p>
            <a:pPr algn="ctr">
              <a:lnSpc>
                <a:spcPct val="100000"/>
              </a:lnSpc>
            </a:pPr>
            <a:r>
              <a:rPr b="0" lang="en-IN" sz="2800" spc="-1" strike="noStrike">
                <a:solidFill>
                  <a:srgbClr val="000000"/>
                </a:solidFill>
                <a:uFill>
                  <a:solidFill>
                    <a:srgbClr val="ffffff"/>
                  </a:solidFill>
                </a:uFill>
                <a:latin typeface="Arial"/>
              </a:rPr>
              <a:t>X1(i) = X4(i)</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X3(i)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X2(i)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X0(i)</a:t>
            </a:r>
            <a:endParaRPr b="0" lang="en-IN"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843200" y="650880"/>
            <a:ext cx="5513040" cy="5169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RAID 4</a:t>
            </a:r>
            <a:endParaRPr b="0" lang="en-IN" sz="1800" spc="-1" strike="noStrike">
              <a:solidFill>
                <a:srgbClr val="000000"/>
              </a:solidFill>
              <a:uFill>
                <a:solidFill>
                  <a:srgbClr val="ffffff"/>
                </a:solidFill>
              </a:uFill>
              <a:latin typeface="Arial"/>
            </a:endParaRPr>
          </a:p>
        </p:txBody>
      </p:sp>
      <p:sp>
        <p:nvSpPr>
          <p:cNvPr id="171" name="CustomShape 2"/>
          <p:cNvSpPr/>
          <p:nvPr/>
        </p:nvSpPr>
        <p:spPr>
          <a:xfrm>
            <a:off x="1038240" y="1868400"/>
            <a:ext cx="7205400" cy="1857960"/>
          </a:xfrm>
          <a:prstGeom prst="rect">
            <a:avLst/>
          </a:prstGeom>
          <a:noFill/>
          <a:ln w="9360">
            <a:noFill/>
          </a:ln>
        </p:spPr>
        <p:style>
          <a:lnRef idx="0"/>
          <a:fillRef idx="0"/>
          <a:effectRef idx="0"/>
          <a:fontRef idx="minor"/>
        </p:style>
        <p:txBody>
          <a:bodyPr lIns="90000" rIns="90000" tIns="45000" bIns="45000"/>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Each member disk operates independently</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Can handle high I/O request rates</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ebdings" charset="2"/>
              <a:buChar char=""/>
            </a:pPr>
            <a:r>
              <a:rPr b="0" lang="en-IN" sz="2400" spc="-1" strike="noStrike">
                <a:solidFill>
                  <a:srgbClr val="000000"/>
                </a:solidFill>
                <a:uFill>
                  <a:solidFill>
                    <a:srgbClr val="ffffff"/>
                  </a:solidFill>
                </a:uFill>
                <a:latin typeface="Arial"/>
              </a:rPr>
              <a:t>Each WRITE requires two READS and 2    WRITES, which is a bottleneck</a:t>
            </a:r>
            <a:endParaRPr b="0" lang="en-IN"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Disk Scheduling</a:t>
            </a:r>
            <a:endParaRPr b="0" lang="en-US" sz="2800" spc="-1" strike="noStrike">
              <a:solidFill>
                <a:srgbClr val="000000"/>
              </a:solidFill>
              <a:uFill>
                <a:solidFill>
                  <a:srgbClr val="ffffff"/>
                </a:solidFill>
              </a:uFill>
              <a:latin typeface="Arial"/>
            </a:endParaRPr>
          </a:p>
        </p:txBody>
      </p:sp>
      <p:sp>
        <p:nvSpPr>
          <p:cNvPr id="126" name="TextShape 2"/>
          <p:cNvSpPr txBox="1"/>
          <p:nvPr/>
        </p:nvSpPr>
        <p:spPr>
          <a:xfrm>
            <a:off x="457200" y="1600200"/>
            <a:ext cx="8229240" cy="4525560"/>
          </a:xfrm>
          <a:prstGeom prst="rect">
            <a:avLst/>
          </a:prstGeom>
          <a:noFill/>
          <a:ln>
            <a:noFill/>
          </a:ln>
        </p:spPr>
        <p:txBody>
          <a:bodyPr/>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The operating system is responsible for using hardware efficiently — for the disk drives, this means having a fast access time and disk bandwidth.</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Access time has two major components</a:t>
            </a:r>
            <a:endParaRPr b="0" lang="en-US" sz="3200" spc="-1" strike="noStrike">
              <a:solidFill>
                <a:srgbClr val="000000"/>
              </a:solidFill>
              <a:uFill>
                <a:solidFill>
                  <a:srgbClr val="ffffff"/>
                </a:solidFill>
              </a:uFill>
              <a:latin typeface="Calibri"/>
            </a:endParaRPr>
          </a:p>
          <a:p>
            <a:pPr lvl="1" marL="743040" indent="-285480">
              <a:lnSpc>
                <a:spcPct val="90000"/>
              </a:lnSpc>
              <a:buClr>
                <a:srgbClr val="000000"/>
              </a:buClr>
              <a:buFont typeface="Monotype Sorts" charset="2"/>
              <a:buChar char=""/>
            </a:pPr>
            <a:r>
              <a:rPr b="0" i="1" lang="en-US" sz="1800" spc="-1" strike="noStrike">
                <a:solidFill>
                  <a:srgbClr val="000000"/>
                </a:solidFill>
                <a:uFill>
                  <a:solidFill>
                    <a:srgbClr val="ffffff"/>
                  </a:solidFill>
                </a:uFill>
                <a:latin typeface="Calibri"/>
              </a:rPr>
              <a:t>Seek time</a:t>
            </a:r>
            <a:r>
              <a:rPr b="0" lang="en-US" sz="1800" spc="-1" strike="noStrike">
                <a:solidFill>
                  <a:srgbClr val="000000"/>
                </a:solidFill>
                <a:uFill>
                  <a:solidFill>
                    <a:srgbClr val="ffffff"/>
                  </a:solidFill>
                </a:uFill>
                <a:latin typeface="Calibri"/>
              </a:rPr>
              <a:t> is the time for the disk arm to move the heads to the cylinder containing the desired sector.</a:t>
            </a:r>
            <a:endParaRPr b="0" lang="en-US" sz="2400" spc="-1" strike="noStrike">
              <a:solidFill>
                <a:srgbClr val="000000"/>
              </a:solidFill>
              <a:uFill>
                <a:solidFill>
                  <a:srgbClr val="ffffff"/>
                </a:solidFill>
              </a:uFill>
              <a:latin typeface="Calibri"/>
            </a:endParaRPr>
          </a:p>
          <a:p>
            <a:pPr lvl="1" marL="743040" indent="-285480">
              <a:lnSpc>
                <a:spcPct val="90000"/>
              </a:lnSpc>
              <a:buClr>
                <a:srgbClr val="000000"/>
              </a:buClr>
              <a:buFont typeface="Monotype Sorts" charset="2"/>
              <a:buChar char=""/>
            </a:pPr>
            <a:r>
              <a:rPr b="0" i="1" lang="en-US" sz="1800" spc="-1" strike="noStrike">
                <a:solidFill>
                  <a:srgbClr val="000000"/>
                </a:solidFill>
                <a:uFill>
                  <a:solidFill>
                    <a:srgbClr val="ffffff"/>
                  </a:solidFill>
                </a:uFill>
                <a:latin typeface="Calibri"/>
              </a:rPr>
              <a:t>Rotational latency</a:t>
            </a:r>
            <a:r>
              <a:rPr b="0" lang="en-US" sz="1800" spc="-1" strike="noStrike">
                <a:solidFill>
                  <a:srgbClr val="000000"/>
                </a:solidFill>
                <a:uFill>
                  <a:solidFill>
                    <a:srgbClr val="ffffff"/>
                  </a:solidFill>
                </a:uFill>
                <a:latin typeface="Calibri"/>
              </a:rPr>
              <a:t> is the additional time waiting for the disk to rotate the desired sector to the disk head.</a:t>
            </a:r>
            <a:endParaRPr b="0" lang="en-US" sz="24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Minimize seek time</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Seek time </a:t>
            </a:r>
            <a:r>
              <a:rPr b="0" lang="en-US" sz="3200" spc="-1" strike="noStrike">
                <a:solidFill>
                  <a:srgbClr val="000000"/>
                </a:solidFill>
                <a:uFill>
                  <a:solidFill>
                    <a:srgbClr val="ffffff"/>
                  </a:solidFill>
                </a:uFill>
                <a:latin typeface="Symbol"/>
              </a:rPr>
              <a:t></a:t>
            </a:r>
            <a:r>
              <a:rPr b="0" lang="en-US" sz="3200" spc="-1" strike="noStrike">
                <a:solidFill>
                  <a:srgbClr val="000000"/>
                </a:solidFill>
                <a:uFill>
                  <a:solidFill>
                    <a:srgbClr val="ffffff"/>
                  </a:solidFill>
                </a:uFill>
                <a:latin typeface="Calibri"/>
              </a:rPr>
              <a:t> seek distance</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3200" spc="-1" strike="noStrike">
                <a:solidFill>
                  <a:srgbClr val="000000"/>
                </a:solidFill>
                <a:uFill>
                  <a:solidFill>
                    <a:srgbClr val="ffffff"/>
                  </a:solidFill>
                </a:uFill>
                <a:latin typeface="Calibri"/>
              </a:rPr>
              <a:t>Disk bandwidth is the total number of bytes transferred, divided by the total time between the first request for service and the completion of the last transfer.</a:t>
            </a:r>
            <a:endParaRPr b="0"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Picture 2" descr=""/>
          <p:cNvPicPr/>
          <p:nvPr/>
        </p:nvPicPr>
        <p:blipFill>
          <a:blip r:embed="rId1"/>
          <a:stretch/>
        </p:blipFill>
        <p:spPr>
          <a:xfrm>
            <a:off x="720720" y="1258920"/>
            <a:ext cx="7757640" cy="4155840"/>
          </a:xfrm>
          <a:prstGeom prst="rect">
            <a:avLst/>
          </a:prstGeom>
          <a:ln w="9360">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703520" y="1717560"/>
            <a:ext cx="5916240" cy="518760"/>
          </a:xfrm>
          <a:prstGeom prst="rect">
            <a:avLst/>
          </a:prstGeom>
          <a:noFill/>
          <a:ln w="9360">
            <a:noFill/>
          </a:ln>
        </p:spPr>
        <p:style>
          <a:lnRef idx="0"/>
          <a:fillRef idx="0"/>
          <a:effectRef idx="0"/>
          <a:fontRef idx="minor"/>
        </p:style>
      </p:sp>
      <p:sp>
        <p:nvSpPr>
          <p:cNvPr id="174" name="CustomShape 2"/>
          <p:cNvSpPr/>
          <p:nvPr/>
        </p:nvSpPr>
        <p:spPr>
          <a:xfrm>
            <a:off x="439560" y="1563840"/>
            <a:ext cx="8319600" cy="350316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2800" spc="-1" strike="noStrike">
                <a:solidFill>
                  <a:srgbClr val="000000"/>
                </a:solidFill>
                <a:uFill>
                  <a:solidFill>
                    <a:srgbClr val="ffffff"/>
                  </a:solidFill>
                </a:uFill>
                <a:latin typeface="Arial"/>
              </a:rPr>
              <a:t>X4(i) = X3(i)</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X2(i)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X0(i)</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Suppose a write is performed which only involves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a strip on disk X1.</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Thus</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X4’(i) = X3(i)</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X2(i)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X0(i)</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          </a:t>
            </a:r>
            <a:r>
              <a:rPr b="0" lang="en-IN" sz="2800" spc="-1" strike="noStrike">
                <a:solidFill>
                  <a:srgbClr val="000000"/>
                </a:solidFill>
                <a:uFill>
                  <a:solidFill>
                    <a:srgbClr val="ffffff"/>
                  </a:solidFill>
                </a:uFill>
                <a:latin typeface="Arial"/>
              </a:rPr>
              <a:t>= X3(i)</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X2(i)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X0(i)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          </a:t>
            </a:r>
            <a:r>
              <a:rPr b="0" lang="en-IN" sz="2800" spc="-1" strike="noStrike">
                <a:solidFill>
                  <a:srgbClr val="000000"/>
                </a:solidFill>
                <a:uFill>
                  <a:solidFill>
                    <a:srgbClr val="ffffff"/>
                  </a:solidFill>
                </a:uFill>
                <a:latin typeface="Arial"/>
              </a:rPr>
              <a:t>= X4(i)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 </a:t>
            </a:r>
            <a:r>
              <a:rPr b="0" lang="en-IN" sz="2800" spc="-1" strike="noStrike">
                <a:solidFill>
                  <a:srgbClr val="000000"/>
                </a:solidFill>
                <a:uFill>
                  <a:solidFill>
                    <a:srgbClr val="ffffff"/>
                  </a:solidFill>
                </a:uFill>
                <a:latin typeface="Symbol"/>
              </a:rPr>
              <a:t></a:t>
            </a:r>
            <a:r>
              <a:rPr b="0" lang="en-IN" sz="2800" spc="-1" strike="noStrike">
                <a:solidFill>
                  <a:srgbClr val="000000"/>
                </a:solidFill>
                <a:uFill>
                  <a:solidFill>
                    <a:srgbClr val="ffffff"/>
                  </a:solidFill>
                </a:uFill>
                <a:latin typeface="Arial"/>
              </a:rPr>
              <a:t> X1’(i)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646360" y="762120"/>
            <a:ext cx="3976200" cy="5169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RAID 5</a:t>
            </a:r>
            <a:endParaRPr b="0" lang="en-IN" sz="1800" spc="-1" strike="noStrike">
              <a:solidFill>
                <a:srgbClr val="000000"/>
              </a:solidFill>
              <a:uFill>
                <a:solidFill>
                  <a:srgbClr val="ffffff"/>
                </a:solidFill>
              </a:uFill>
              <a:latin typeface="Arial"/>
            </a:endParaRPr>
          </a:p>
        </p:txBody>
      </p:sp>
      <p:sp>
        <p:nvSpPr>
          <p:cNvPr id="176" name="CustomShape 2"/>
          <p:cNvSpPr/>
          <p:nvPr/>
        </p:nvSpPr>
        <p:spPr>
          <a:xfrm>
            <a:off x="1441440" y="1662120"/>
            <a:ext cx="6746400" cy="1492200"/>
          </a:xfrm>
          <a:prstGeom prst="rect">
            <a:avLst/>
          </a:prstGeom>
          <a:noFill/>
          <a:ln w="9360">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uFill>
                  <a:solidFill>
                    <a:srgbClr val="ffffff"/>
                  </a:solidFill>
                </a:uFill>
                <a:latin typeface="Arial"/>
              </a:rPr>
              <a:t>Data distribution similar to RAID 4</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rPr>
              <a:t>Parity is rotated</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rPr>
              <a:t>I/O bottleneck of single parity disk is avoided</a:t>
            </a:r>
            <a:endParaRPr b="0" lang="en-IN" sz="18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2" descr=""/>
          <p:cNvPicPr/>
          <p:nvPr/>
        </p:nvPicPr>
        <p:blipFill>
          <a:blip r:embed="rId1"/>
          <a:stretch/>
        </p:blipFill>
        <p:spPr>
          <a:xfrm>
            <a:off x="512640" y="1081080"/>
            <a:ext cx="8219880" cy="4268520"/>
          </a:xfrm>
          <a:prstGeom prst="rect">
            <a:avLst/>
          </a:prstGeom>
          <a:ln w="9360">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411280" y="735120"/>
            <a:ext cx="4876560" cy="5169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RAID 6</a:t>
            </a:r>
            <a:endParaRPr b="0" lang="en-IN" sz="1800" spc="-1" strike="noStrike">
              <a:solidFill>
                <a:srgbClr val="000000"/>
              </a:solidFill>
              <a:uFill>
                <a:solidFill>
                  <a:srgbClr val="ffffff"/>
                </a:solidFill>
              </a:uFill>
              <a:latin typeface="Arial"/>
            </a:endParaRPr>
          </a:p>
        </p:txBody>
      </p:sp>
      <p:sp>
        <p:nvSpPr>
          <p:cNvPr id="179" name="CustomShape 2"/>
          <p:cNvSpPr/>
          <p:nvPr/>
        </p:nvSpPr>
        <p:spPr>
          <a:xfrm>
            <a:off x="914400" y="1523880"/>
            <a:ext cx="7356240" cy="2894040"/>
          </a:xfrm>
          <a:prstGeom prst="rect">
            <a:avLst/>
          </a:prstGeom>
          <a:noFill/>
          <a:ln w="9360">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uFill>
                  <a:solidFill>
                    <a:srgbClr val="ffffff"/>
                  </a:solidFill>
                </a:uFill>
                <a:latin typeface="Arial"/>
              </a:rPr>
              <a:t>Two different parity calculations are carried out and stored in separate blocks on different disks</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rPr>
              <a:t>N+2 disks are required</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rPr>
              <a:t>Can take care of two disk failures</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rPr>
              <a:t>Provides extremely high data availability</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rPr>
              <a:t>Incurs a substantial write penalty</a:t>
            </a:r>
            <a:endParaRPr b="0" lang="en-IN"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Picture 2" descr=""/>
          <p:cNvPicPr/>
          <p:nvPr/>
        </p:nvPicPr>
        <p:blipFill>
          <a:blip r:embed="rId1"/>
          <a:stretch/>
        </p:blipFill>
        <p:spPr>
          <a:xfrm>
            <a:off x="735120" y="1287360"/>
            <a:ext cx="7821360" cy="4287600"/>
          </a:xfrm>
          <a:prstGeom prst="rect">
            <a:avLst/>
          </a:prstGeom>
          <a:ln w="9360">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787400" y="2479680"/>
            <a:ext cx="5527440" cy="5169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uFill>
                  <a:solidFill>
                    <a:srgbClr val="ffffff"/>
                  </a:solidFill>
                </a:uFill>
                <a:latin typeface="Arial"/>
              </a:rPr>
              <a:t>Hamming Code</a:t>
            </a:r>
            <a:endParaRPr b="0" lang="en-IN" sz="18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251720" y="428760"/>
            <a:ext cx="342576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i="1" lang="en-IN" sz="2400" spc="-1" strike="noStrike">
                <a:solidFill>
                  <a:srgbClr val="ff0066"/>
                </a:solidFill>
                <a:uFill>
                  <a:solidFill>
                    <a:srgbClr val="ffffff"/>
                  </a:solidFill>
                </a:uFill>
                <a:latin typeface="Times New Roman"/>
              </a:rPr>
              <a:t>Data and redundancy bits</a:t>
            </a:r>
            <a:endParaRPr b="0" lang="en-IN" sz="1800" spc="-1" strike="noStrike">
              <a:solidFill>
                <a:srgbClr val="000000"/>
              </a:solidFill>
              <a:uFill>
                <a:solidFill>
                  <a:srgbClr val="ffffff"/>
                </a:solidFill>
              </a:uFill>
              <a:latin typeface="Arial"/>
            </a:endParaRPr>
          </a:p>
        </p:txBody>
      </p:sp>
      <p:graphicFrame>
        <p:nvGraphicFramePr>
          <p:cNvPr id="183" name="Table 2"/>
          <p:cNvGraphicFramePr/>
          <p:nvPr/>
        </p:nvGraphicFramePr>
        <p:xfrm>
          <a:off x="873000" y="1244520"/>
          <a:ext cx="7563960" cy="4573080"/>
        </p:xfrm>
        <a:graphic>
          <a:graphicData uri="http://schemas.openxmlformats.org/drawingml/2006/table">
            <a:tbl>
              <a:tblPr/>
              <a:tblGrid>
                <a:gridCol w="2327040"/>
                <a:gridCol w="3684240"/>
                <a:gridCol w="1552680"/>
              </a:tblGrid>
              <a:tr h="1096920">
                <a:tc>
                  <a:txBody>
                    <a:bodyPr anchor="ctr"/>
                    <a:p>
                      <a:pPr algn="ctr">
                        <a:lnSpc>
                          <a:spcPct val="100000"/>
                        </a:lnSpc>
                      </a:pPr>
                      <a:r>
                        <a:rPr b="1" lang="en-IN" sz="1200" spc="-1" strike="noStrike">
                          <a:solidFill>
                            <a:srgbClr val="ffffff"/>
                          </a:solidFill>
                          <a:uFill>
                            <a:solidFill>
                              <a:srgbClr val="ffffff"/>
                            </a:solidFill>
                          </a:uFill>
                          <a:latin typeface="Arial"/>
                        </a:rPr>
                        <a:t>Number of</a:t>
                      </a:r>
                      <a:r>
                        <a:rPr b="1" lang="en-IN" sz="1200" spc="-1" strike="noStrike">
                          <a:solidFill>
                            <a:srgbClr val="ffffff"/>
                          </a:solidFill>
                          <a:uFill>
                            <a:solidFill>
                              <a:srgbClr val="ffffff"/>
                            </a:solidFill>
                          </a:uFill>
                          <a:latin typeface="Arial"/>
                        </a:rPr>
                        <a:t>
</a:t>
                      </a:r>
                      <a:r>
                        <a:rPr b="1" lang="en-IN" sz="1200" spc="-1" strike="noStrike">
                          <a:solidFill>
                            <a:srgbClr val="ffffff"/>
                          </a:solidFill>
                          <a:uFill>
                            <a:solidFill>
                              <a:srgbClr val="ffffff"/>
                            </a:solidFill>
                          </a:uFill>
                          <a:latin typeface="Arial"/>
                        </a:rPr>
                        <a:t>data bits</a:t>
                      </a:r>
                      <a:r>
                        <a:rPr b="1" lang="en-IN" sz="1200" spc="-1" strike="noStrike">
                          <a:solidFill>
                            <a:srgbClr val="ffffff"/>
                          </a:solidFill>
                          <a:uFill>
                            <a:solidFill>
                              <a:srgbClr val="ffffff"/>
                            </a:solidFill>
                          </a:uFill>
                          <a:latin typeface="Arial"/>
                        </a:rPr>
                        <a:t>
</a:t>
                      </a:r>
                      <a:r>
                        <a:rPr b="1" lang="en-IN" sz="1200" spc="-1" strike="noStrike">
                          <a:solidFill>
                            <a:srgbClr val="ffffff"/>
                          </a:solidFill>
                          <a:uFill>
                            <a:solidFill>
                              <a:srgbClr val="ffffff"/>
                            </a:solidFill>
                          </a:uFill>
                          <a:latin typeface="Arial"/>
                        </a:rPr>
                        <a:t>m</a:t>
                      </a:r>
                      <a:endParaRPr b="0" lang="en-IN" sz="1800" spc="-1" strike="noStrike">
                        <a:solidFill>
                          <a:srgbClr val="000000"/>
                        </a:solidFill>
                        <a:uFill>
                          <a:solidFill>
                            <a:srgbClr val="ffffff"/>
                          </a:solidFill>
                        </a:uFill>
                        <a:latin typeface="Arial"/>
                      </a:endParaRPr>
                    </a:p>
                  </a:txBody>
                  <a:tcPr marL="91440" marR="91440">
                    <a:lnL w="38160">
                      <a:solidFill>
                        <a:srgbClr val="0000ff"/>
                      </a:solidFill>
                    </a:lnL>
                    <a:lnR w="12240">
                      <a:solidFill>
                        <a:srgbClr val="000000"/>
                      </a:solidFill>
                    </a:lnR>
                    <a:lnT w="38160">
                      <a:solidFill>
                        <a:srgbClr val="0000ff"/>
                      </a:solidFill>
                    </a:lnT>
                    <a:lnB w="12240">
                      <a:solidFill>
                        <a:srgbClr val="000000"/>
                      </a:solidFill>
                    </a:lnB>
                    <a:solidFill>
                      <a:srgbClr val="000000"/>
                    </a:solidFill>
                  </a:tcPr>
                </a:tc>
                <a:tc>
                  <a:txBody>
                    <a:bodyPr anchor="ctr"/>
                    <a:p>
                      <a:pPr algn="ctr">
                        <a:lnSpc>
                          <a:spcPct val="100000"/>
                        </a:lnSpc>
                      </a:pPr>
                      <a:r>
                        <a:rPr b="1" lang="en-IN" sz="1200" spc="-1" strike="noStrike">
                          <a:solidFill>
                            <a:srgbClr val="ffffff"/>
                          </a:solidFill>
                          <a:uFill>
                            <a:solidFill>
                              <a:srgbClr val="ffffff"/>
                            </a:solidFill>
                          </a:uFill>
                          <a:latin typeface="Arial"/>
                        </a:rPr>
                        <a:t>Number of </a:t>
                      </a:r>
                      <a:r>
                        <a:rPr b="1" lang="en-IN" sz="1200" spc="-1" strike="noStrike">
                          <a:solidFill>
                            <a:srgbClr val="ffffff"/>
                          </a:solidFill>
                          <a:uFill>
                            <a:solidFill>
                              <a:srgbClr val="ffffff"/>
                            </a:solidFill>
                          </a:uFill>
                          <a:latin typeface="Arial"/>
                        </a:rPr>
                        <a:t>
</a:t>
                      </a:r>
                      <a:r>
                        <a:rPr b="1" lang="en-IN" sz="1200" spc="-1" strike="noStrike">
                          <a:solidFill>
                            <a:srgbClr val="ffffff"/>
                          </a:solidFill>
                          <a:uFill>
                            <a:solidFill>
                              <a:srgbClr val="ffffff"/>
                            </a:solidFill>
                          </a:uFill>
                          <a:latin typeface="Arial"/>
                        </a:rPr>
                        <a:t>redundancy bits</a:t>
                      </a:r>
                      <a:r>
                        <a:rPr b="1" lang="en-IN" sz="1200" spc="-1" strike="noStrike">
                          <a:solidFill>
                            <a:srgbClr val="ffffff"/>
                          </a:solidFill>
                          <a:uFill>
                            <a:solidFill>
                              <a:srgbClr val="ffffff"/>
                            </a:solidFill>
                          </a:uFill>
                          <a:latin typeface="Arial"/>
                        </a:rPr>
                        <a:t>
</a:t>
                      </a:r>
                      <a:r>
                        <a:rPr b="1" lang="en-IN" sz="1200" spc="-1" strike="noStrike">
                          <a:solidFill>
                            <a:srgbClr val="ffffff"/>
                          </a:solidFill>
                          <a:uFill>
                            <a:solidFill>
                              <a:srgbClr val="ffffff"/>
                            </a:solidFill>
                          </a:uFill>
                          <a:latin typeface="Arial"/>
                        </a:rPr>
                        <a:t>r</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38160">
                      <a:solidFill>
                        <a:srgbClr val="0000ff"/>
                      </a:solidFill>
                    </a:lnT>
                    <a:lnB w="12240">
                      <a:solidFill>
                        <a:srgbClr val="000000"/>
                      </a:solidFill>
                    </a:lnB>
                    <a:solidFill>
                      <a:srgbClr val="000000"/>
                    </a:solidFill>
                  </a:tcPr>
                </a:tc>
                <a:tc>
                  <a:txBody>
                    <a:bodyPr anchor="ctr"/>
                    <a:p>
                      <a:pPr algn="ctr">
                        <a:lnSpc>
                          <a:spcPct val="100000"/>
                        </a:lnSpc>
                      </a:pPr>
                      <a:r>
                        <a:rPr b="1" lang="en-IN" sz="1200" spc="-1" strike="noStrike">
                          <a:solidFill>
                            <a:srgbClr val="ffffff"/>
                          </a:solidFill>
                          <a:uFill>
                            <a:solidFill>
                              <a:srgbClr val="ffffff"/>
                            </a:solidFill>
                          </a:uFill>
                          <a:latin typeface="Arial"/>
                        </a:rPr>
                        <a:t>Total </a:t>
                      </a:r>
                      <a:r>
                        <a:rPr b="1" lang="en-IN" sz="1200" spc="-1" strike="noStrike">
                          <a:solidFill>
                            <a:srgbClr val="ffffff"/>
                          </a:solidFill>
                          <a:uFill>
                            <a:solidFill>
                              <a:srgbClr val="ffffff"/>
                            </a:solidFill>
                          </a:uFill>
                          <a:latin typeface="Arial"/>
                        </a:rPr>
                        <a:t>
</a:t>
                      </a:r>
                      <a:r>
                        <a:rPr b="1" lang="en-IN" sz="1200" spc="-1" strike="noStrike">
                          <a:solidFill>
                            <a:srgbClr val="ffffff"/>
                          </a:solidFill>
                          <a:uFill>
                            <a:solidFill>
                              <a:srgbClr val="ffffff"/>
                            </a:solidFill>
                          </a:uFill>
                          <a:latin typeface="Arial"/>
                        </a:rPr>
                        <a:t>bits</a:t>
                      </a:r>
                      <a:endParaRPr b="0" lang="en-IN" sz="1800" spc="-1" strike="noStrike">
                        <a:solidFill>
                          <a:srgbClr val="000000"/>
                        </a:solidFill>
                        <a:uFill>
                          <a:solidFill>
                            <a:srgbClr val="ffffff"/>
                          </a:solidFill>
                        </a:uFill>
                        <a:latin typeface="Arial"/>
                      </a:endParaRPr>
                    </a:p>
                    <a:p>
                      <a:pPr algn="ctr">
                        <a:lnSpc>
                          <a:spcPct val="100000"/>
                        </a:lnSpc>
                      </a:pPr>
                      <a:r>
                        <a:rPr b="1" lang="en-IN" sz="1200" spc="-1" strike="noStrike">
                          <a:solidFill>
                            <a:srgbClr val="ffffff"/>
                          </a:solidFill>
                          <a:uFill>
                            <a:solidFill>
                              <a:srgbClr val="ffffff"/>
                            </a:solidFill>
                          </a:uFill>
                          <a:latin typeface="Arial"/>
                        </a:rPr>
                        <a:t>m + r</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38160">
                      <a:solidFill>
                        <a:srgbClr val="0000ff"/>
                      </a:solidFill>
                    </a:lnR>
                    <a:lnT w="38160">
                      <a:solidFill>
                        <a:srgbClr val="0000ff"/>
                      </a:solidFill>
                    </a:lnT>
                    <a:lnB w="12240">
                      <a:solidFill>
                        <a:srgbClr val="000000"/>
                      </a:solidFill>
                    </a:lnB>
                    <a:solidFill>
                      <a:srgbClr val="000000"/>
                    </a:solidFill>
                  </a:tcPr>
                </a:tc>
              </a:tr>
              <a:tr h="446040">
                <a:tc>
                  <a:txBody>
                    <a:bodyPr anchor="ctr"/>
                    <a:p>
                      <a:pPr algn="ctr">
                        <a:lnSpc>
                          <a:spcPct val="100000"/>
                        </a:lnSpc>
                      </a:pPr>
                      <a:r>
                        <a:rPr b="1" lang="en-IN" sz="1400" spc="-1" strike="noStrike">
                          <a:solidFill>
                            <a:srgbClr val="0000ff"/>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38160">
                      <a:solidFill>
                        <a:srgbClr val="0000ff"/>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IN" sz="1200" spc="-1" strike="noStrike">
                          <a:solidFill>
                            <a:srgbClr val="ffffff"/>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ff"/>
                    </a:solidFill>
                  </a:tcPr>
                </a:tc>
                <a:tc>
                  <a:txBody>
                    <a:bodyPr anchor="ctr"/>
                    <a:p>
                      <a:pPr algn="ctr">
                        <a:lnSpc>
                          <a:spcPct val="100000"/>
                        </a:lnSpc>
                      </a:pPr>
                      <a:r>
                        <a:rPr b="1" lang="en-IN" sz="1200" spc="-1" strike="noStrike">
                          <a:solidFill>
                            <a:srgbClr val="ffffff"/>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38160">
                      <a:solidFill>
                        <a:srgbClr val="0000ff"/>
                      </a:solidFill>
                    </a:lnR>
                    <a:lnT w="12240">
                      <a:solidFill>
                        <a:srgbClr val="000000"/>
                      </a:solidFill>
                    </a:lnT>
                    <a:lnB w="12240">
                      <a:solidFill>
                        <a:srgbClr val="000000"/>
                      </a:solidFill>
                    </a:lnB>
                    <a:solidFill>
                      <a:srgbClr val="3366ff"/>
                    </a:solidFill>
                  </a:tcPr>
                </a:tc>
              </a:tr>
              <a:tr h="446040">
                <a:tc>
                  <a:txBody>
                    <a:bodyPr anchor="ctr"/>
                    <a:p>
                      <a:pPr algn="ctr">
                        <a:lnSpc>
                          <a:spcPct val="100000"/>
                        </a:lnSpc>
                      </a:pPr>
                      <a:r>
                        <a:rPr b="1" lang="en-IN" sz="1400" spc="-1" strike="noStrike">
                          <a:solidFill>
                            <a:srgbClr val="0000ff"/>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txBody>
                  <a:tcPr marL="91440" marR="91440">
                    <a:lnL w="38160">
                      <a:solidFill>
                        <a:srgbClr val="0000ff"/>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IN" sz="1200" spc="-1" strike="noStrike">
                          <a:solidFill>
                            <a:srgbClr val="ffffff"/>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ff"/>
                    </a:solidFill>
                  </a:tcPr>
                </a:tc>
                <a:tc>
                  <a:txBody>
                    <a:bodyPr anchor="ctr"/>
                    <a:p>
                      <a:pPr algn="ctr">
                        <a:lnSpc>
                          <a:spcPct val="100000"/>
                        </a:lnSpc>
                      </a:pPr>
                      <a:r>
                        <a:rPr b="1" lang="en-IN" sz="1200" spc="-1" strike="noStrike">
                          <a:solidFill>
                            <a:srgbClr val="ffffff"/>
                          </a:solidFill>
                          <a:uFill>
                            <a:solidFill>
                              <a:srgbClr val="ffffff"/>
                            </a:solidFill>
                          </a:uFill>
                          <a:latin typeface="Arial"/>
                        </a:rPr>
                        <a:t>5</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38160">
                      <a:solidFill>
                        <a:srgbClr val="0000ff"/>
                      </a:solidFill>
                    </a:lnR>
                    <a:lnT w="12240">
                      <a:solidFill>
                        <a:srgbClr val="000000"/>
                      </a:solidFill>
                    </a:lnT>
                    <a:lnB w="12240">
                      <a:solidFill>
                        <a:srgbClr val="000000"/>
                      </a:solidFill>
                    </a:lnB>
                    <a:solidFill>
                      <a:srgbClr val="3366ff"/>
                    </a:solidFill>
                  </a:tcPr>
                </a:tc>
              </a:tr>
              <a:tr h="517320">
                <a:tc>
                  <a:txBody>
                    <a:bodyPr anchor="ctr"/>
                    <a:p>
                      <a:pPr algn="ctr">
                        <a:lnSpc>
                          <a:spcPct val="100000"/>
                        </a:lnSpc>
                      </a:pPr>
                      <a:r>
                        <a:rPr b="1" lang="en-IN" sz="1400" spc="-1" strike="noStrike">
                          <a:solidFill>
                            <a:srgbClr val="0000ff"/>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txBody>
                  <a:tcPr marL="91440" marR="91440">
                    <a:lnL w="38160">
                      <a:solidFill>
                        <a:srgbClr val="0000ff"/>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IN" sz="1200" spc="-1" strike="noStrike">
                          <a:solidFill>
                            <a:srgbClr val="ffffff"/>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ff"/>
                    </a:solidFill>
                  </a:tcPr>
                </a:tc>
                <a:tc>
                  <a:txBody>
                    <a:bodyPr anchor="ctr"/>
                    <a:p>
                      <a:pPr algn="ctr">
                        <a:lnSpc>
                          <a:spcPct val="100000"/>
                        </a:lnSpc>
                      </a:pPr>
                      <a:r>
                        <a:rPr b="1" lang="en-IN" sz="1200" spc="-1" strike="noStrike">
                          <a:solidFill>
                            <a:srgbClr val="ffffff"/>
                          </a:solidFill>
                          <a:uFill>
                            <a:solidFill>
                              <a:srgbClr val="ffffff"/>
                            </a:solidFill>
                          </a:uFill>
                          <a:latin typeface="Arial"/>
                        </a:rPr>
                        <a:t>6</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38160">
                      <a:solidFill>
                        <a:srgbClr val="0000ff"/>
                      </a:solidFill>
                    </a:lnR>
                    <a:lnT w="12240">
                      <a:solidFill>
                        <a:srgbClr val="000000"/>
                      </a:solidFill>
                    </a:lnT>
                    <a:lnB w="12240">
                      <a:solidFill>
                        <a:srgbClr val="000000"/>
                      </a:solidFill>
                    </a:lnB>
                    <a:solidFill>
                      <a:srgbClr val="3366ff"/>
                    </a:solidFill>
                  </a:tcPr>
                </a:tc>
              </a:tr>
              <a:tr h="515880">
                <a:tc>
                  <a:txBody>
                    <a:bodyPr anchor="ctr"/>
                    <a:p>
                      <a:pPr algn="ctr">
                        <a:lnSpc>
                          <a:spcPct val="100000"/>
                        </a:lnSpc>
                      </a:pPr>
                      <a:r>
                        <a:rPr b="1" lang="en-IN" sz="1400" spc="-1" strike="noStrike">
                          <a:solidFill>
                            <a:srgbClr val="0000ff"/>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38160">
                      <a:solidFill>
                        <a:srgbClr val="0000ff"/>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IN" sz="1200" spc="-1" strike="noStrike">
                          <a:solidFill>
                            <a:srgbClr val="ffffff"/>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ff"/>
                    </a:solidFill>
                  </a:tcPr>
                </a:tc>
                <a:tc>
                  <a:txBody>
                    <a:bodyPr anchor="ctr"/>
                    <a:p>
                      <a:pPr algn="ctr">
                        <a:lnSpc>
                          <a:spcPct val="100000"/>
                        </a:lnSpc>
                      </a:pPr>
                      <a:r>
                        <a:rPr b="1" lang="en-IN" sz="1200" spc="-1" strike="noStrike">
                          <a:solidFill>
                            <a:srgbClr val="ffffff"/>
                          </a:solidFill>
                          <a:uFill>
                            <a:solidFill>
                              <a:srgbClr val="ffffff"/>
                            </a:solidFill>
                          </a:uFill>
                          <a:latin typeface="Arial"/>
                        </a:rPr>
                        <a:t>7</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38160">
                      <a:solidFill>
                        <a:srgbClr val="0000ff"/>
                      </a:solidFill>
                    </a:lnR>
                    <a:lnT w="12240">
                      <a:solidFill>
                        <a:srgbClr val="000000"/>
                      </a:solidFill>
                    </a:lnT>
                    <a:lnB w="12240">
                      <a:solidFill>
                        <a:srgbClr val="000000"/>
                      </a:solidFill>
                    </a:lnB>
                    <a:solidFill>
                      <a:srgbClr val="3366ff"/>
                    </a:solidFill>
                  </a:tcPr>
                </a:tc>
              </a:tr>
              <a:tr h="517320">
                <a:tc>
                  <a:txBody>
                    <a:bodyPr anchor="ctr"/>
                    <a:p>
                      <a:pPr algn="ctr">
                        <a:lnSpc>
                          <a:spcPct val="100000"/>
                        </a:lnSpc>
                      </a:pPr>
                      <a:r>
                        <a:rPr b="1" lang="en-IN" sz="1400" spc="-1" strike="noStrike">
                          <a:solidFill>
                            <a:srgbClr val="0000ff"/>
                          </a:solidFill>
                          <a:uFill>
                            <a:solidFill>
                              <a:srgbClr val="ffffff"/>
                            </a:solidFill>
                          </a:uFill>
                          <a:latin typeface="Arial"/>
                        </a:rPr>
                        <a:t>5</a:t>
                      </a:r>
                      <a:endParaRPr b="0" lang="en-IN" sz="1800" spc="-1" strike="noStrike">
                        <a:solidFill>
                          <a:srgbClr val="000000"/>
                        </a:solidFill>
                        <a:uFill>
                          <a:solidFill>
                            <a:srgbClr val="ffffff"/>
                          </a:solidFill>
                        </a:uFill>
                        <a:latin typeface="Arial"/>
                      </a:endParaRPr>
                    </a:p>
                  </a:txBody>
                  <a:tcPr marL="91440" marR="91440">
                    <a:lnL w="38160">
                      <a:solidFill>
                        <a:srgbClr val="0000ff"/>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IN" sz="1200" spc="-1" strike="noStrike">
                          <a:solidFill>
                            <a:srgbClr val="ffffff"/>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ff"/>
                    </a:solidFill>
                  </a:tcPr>
                </a:tc>
                <a:tc>
                  <a:txBody>
                    <a:bodyPr anchor="ctr"/>
                    <a:p>
                      <a:pPr algn="ctr">
                        <a:lnSpc>
                          <a:spcPct val="100000"/>
                        </a:lnSpc>
                      </a:pPr>
                      <a:r>
                        <a:rPr b="1" lang="en-IN" sz="1200" spc="-1" strike="noStrike">
                          <a:solidFill>
                            <a:srgbClr val="ffffff"/>
                          </a:solidFill>
                          <a:uFill>
                            <a:solidFill>
                              <a:srgbClr val="ffffff"/>
                            </a:solidFill>
                          </a:uFill>
                          <a:latin typeface="Arial"/>
                        </a:rPr>
                        <a:t>9</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38160">
                      <a:solidFill>
                        <a:srgbClr val="0000ff"/>
                      </a:solidFill>
                    </a:lnR>
                    <a:lnT w="12240">
                      <a:solidFill>
                        <a:srgbClr val="000000"/>
                      </a:solidFill>
                    </a:lnT>
                    <a:lnB w="12240">
                      <a:solidFill>
                        <a:srgbClr val="000000"/>
                      </a:solidFill>
                    </a:lnB>
                    <a:solidFill>
                      <a:srgbClr val="3366ff"/>
                    </a:solidFill>
                  </a:tcPr>
                </a:tc>
              </a:tr>
              <a:tr h="515880">
                <a:tc>
                  <a:txBody>
                    <a:bodyPr anchor="ctr"/>
                    <a:p>
                      <a:pPr algn="ctr">
                        <a:lnSpc>
                          <a:spcPct val="100000"/>
                        </a:lnSpc>
                      </a:pPr>
                      <a:r>
                        <a:rPr b="1" lang="en-IN" sz="1400" spc="-1" strike="noStrike">
                          <a:solidFill>
                            <a:srgbClr val="0000ff"/>
                          </a:solidFill>
                          <a:uFill>
                            <a:solidFill>
                              <a:srgbClr val="ffffff"/>
                            </a:solidFill>
                          </a:uFill>
                          <a:latin typeface="Arial"/>
                        </a:rPr>
                        <a:t>6</a:t>
                      </a:r>
                      <a:endParaRPr b="0" lang="en-IN" sz="1800" spc="-1" strike="noStrike">
                        <a:solidFill>
                          <a:srgbClr val="000000"/>
                        </a:solidFill>
                        <a:uFill>
                          <a:solidFill>
                            <a:srgbClr val="ffffff"/>
                          </a:solidFill>
                        </a:uFill>
                        <a:latin typeface="Arial"/>
                      </a:endParaRPr>
                    </a:p>
                  </a:txBody>
                  <a:tcPr marL="91440" marR="91440">
                    <a:lnL w="38160">
                      <a:solidFill>
                        <a:srgbClr val="0000ff"/>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IN" sz="1200" spc="-1" strike="noStrike">
                          <a:solidFill>
                            <a:srgbClr val="ffffff"/>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66ff"/>
                    </a:solidFill>
                  </a:tcPr>
                </a:tc>
                <a:tc>
                  <a:txBody>
                    <a:bodyPr anchor="ctr"/>
                    <a:p>
                      <a:pPr algn="ctr">
                        <a:lnSpc>
                          <a:spcPct val="100000"/>
                        </a:lnSpc>
                      </a:pPr>
                      <a:r>
                        <a:rPr b="1" lang="en-IN" sz="1200" spc="-1" strike="noStrike">
                          <a:solidFill>
                            <a:srgbClr val="ffffff"/>
                          </a:solidFill>
                          <a:uFill>
                            <a:solidFill>
                              <a:srgbClr val="ffffff"/>
                            </a:solidFill>
                          </a:uFill>
                          <a:latin typeface="Arial"/>
                        </a:rPr>
                        <a:t>10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38160">
                      <a:solidFill>
                        <a:srgbClr val="0000ff"/>
                      </a:solidFill>
                    </a:lnR>
                    <a:lnT w="12240">
                      <a:solidFill>
                        <a:srgbClr val="000000"/>
                      </a:solidFill>
                    </a:lnT>
                    <a:lnB w="12240">
                      <a:solidFill>
                        <a:srgbClr val="000000"/>
                      </a:solidFill>
                    </a:lnB>
                    <a:solidFill>
                      <a:srgbClr val="3366ff"/>
                    </a:solidFill>
                  </a:tcPr>
                </a:tc>
              </a:tr>
              <a:tr h="517680">
                <a:tc>
                  <a:txBody>
                    <a:bodyPr anchor="ctr"/>
                    <a:p>
                      <a:pPr algn="ctr">
                        <a:lnSpc>
                          <a:spcPct val="100000"/>
                        </a:lnSpc>
                      </a:pPr>
                      <a:r>
                        <a:rPr b="1" lang="en-IN" sz="1400" spc="-1" strike="noStrike">
                          <a:solidFill>
                            <a:srgbClr val="0000ff"/>
                          </a:solidFill>
                          <a:uFill>
                            <a:solidFill>
                              <a:srgbClr val="ffffff"/>
                            </a:solidFill>
                          </a:uFill>
                          <a:latin typeface="Arial"/>
                        </a:rPr>
                        <a:t>7</a:t>
                      </a:r>
                      <a:endParaRPr b="0" lang="en-IN" sz="1800" spc="-1" strike="noStrike">
                        <a:solidFill>
                          <a:srgbClr val="000000"/>
                        </a:solidFill>
                        <a:uFill>
                          <a:solidFill>
                            <a:srgbClr val="ffffff"/>
                          </a:solidFill>
                        </a:uFill>
                        <a:latin typeface="Arial"/>
                      </a:endParaRPr>
                    </a:p>
                  </a:txBody>
                  <a:tcPr marL="91440" marR="91440">
                    <a:lnL w="38160">
                      <a:solidFill>
                        <a:srgbClr val="0000ff"/>
                      </a:solidFill>
                    </a:lnL>
                    <a:lnR w="12240">
                      <a:solidFill>
                        <a:srgbClr val="000000"/>
                      </a:solidFill>
                    </a:lnR>
                    <a:lnT w="12240">
                      <a:solidFill>
                        <a:srgbClr val="000000"/>
                      </a:solidFill>
                    </a:lnT>
                    <a:lnB w="38160">
                      <a:solidFill>
                        <a:srgbClr val="0000ff"/>
                      </a:solidFill>
                    </a:lnB>
                    <a:solidFill>
                      <a:srgbClr val="ffffff"/>
                    </a:solidFill>
                  </a:tcPr>
                </a:tc>
                <a:tc>
                  <a:txBody>
                    <a:bodyPr anchor="ctr"/>
                    <a:p>
                      <a:pPr algn="ctr">
                        <a:lnSpc>
                          <a:spcPct val="100000"/>
                        </a:lnSpc>
                      </a:pPr>
                      <a:r>
                        <a:rPr b="1" lang="en-IN" sz="1200" spc="-1" strike="noStrike">
                          <a:solidFill>
                            <a:srgbClr val="ffffff"/>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38160">
                      <a:solidFill>
                        <a:srgbClr val="0000ff"/>
                      </a:solidFill>
                    </a:lnB>
                    <a:solidFill>
                      <a:srgbClr val="3366ff"/>
                    </a:solidFill>
                  </a:tcPr>
                </a:tc>
                <a:tc>
                  <a:txBody>
                    <a:bodyPr anchor="ctr"/>
                    <a:p>
                      <a:pPr algn="ctr">
                        <a:lnSpc>
                          <a:spcPct val="100000"/>
                        </a:lnSpc>
                      </a:pPr>
                      <a:r>
                        <a:rPr b="1" lang="en-IN" sz="1200" spc="-1" strike="noStrike">
                          <a:solidFill>
                            <a:srgbClr val="ffffff"/>
                          </a:solidFill>
                          <a:uFill>
                            <a:solidFill>
                              <a:srgbClr val="ffffff"/>
                            </a:solidFill>
                          </a:uFill>
                          <a:latin typeface="Arial"/>
                        </a:rPr>
                        <a:t>11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38160">
                      <a:solidFill>
                        <a:srgbClr val="0000ff"/>
                      </a:solidFill>
                    </a:lnR>
                    <a:lnT w="12240">
                      <a:solidFill>
                        <a:srgbClr val="000000"/>
                      </a:solidFill>
                    </a:lnT>
                    <a:lnB w="38160">
                      <a:solidFill>
                        <a:srgbClr val="0000ff"/>
                      </a:solidFill>
                    </a:lnB>
                    <a:solidFill>
                      <a:srgbClr val="3366ff"/>
                    </a:solidFill>
                  </a:tcPr>
                </a:tc>
              </a:tr>
            </a:tbl>
          </a:graphicData>
        </a:graphic>
      </p:graphicFrame>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990720" y="90360"/>
            <a:ext cx="5714640" cy="364680"/>
          </a:xfrm>
          <a:prstGeom prst="rect">
            <a:avLst/>
          </a:prstGeom>
          <a:noFill/>
          <a:ln w="9360">
            <a:noFill/>
          </a:ln>
        </p:spPr>
        <p:style>
          <a:lnRef idx="0"/>
          <a:fillRef idx="0"/>
          <a:effectRef idx="0"/>
          <a:fontRef idx="minor"/>
        </p:style>
        <p:txBody>
          <a:bodyPr lIns="90000" rIns="90000" tIns="45000" bIns="45000"/>
          <a:p>
            <a:pPr>
              <a:lnSpc>
                <a:spcPct val="100000"/>
              </a:lnSpc>
            </a:pPr>
            <a:r>
              <a:rPr b="1" i="1" lang="en-IN" sz="1800" spc="-1" strike="noStrike">
                <a:solidFill>
                  <a:srgbClr val="000000"/>
                </a:solidFill>
                <a:uFill>
                  <a:solidFill>
                    <a:srgbClr val="ffffff"/>
                  </a:solidFill>
                </a:uFill>
                <a:latin typeface="Times New Roman"/>
              </a:rPr>
              <a:t>Positions of redundancy bits in Hamming code</a:t>
            </a:r>
            <a:endParaRPr b="0" lang="en-IN" sz="1800" spc="-1" strike="noStrike">
              <a:solidFill>
                <a:srgbClr val="000000"/>
              </a:solidFill>
              <a:uFill>
                <a:solidFill>
                  <a:srgbClr val="ffffff"/>
                </a:solidFill>
              </a:uFill>
              <a:latin typeface="Arial"/>
            </a:endParaRPr>
          </a:p>
        </p:txBody>
      </p:sp>
      <p:sp>
        <p:nvSpPr>
          <p:cNvPr id="185" name="CustomShape 2"/>
          <p:cNvSpPr/>
          <p:nvPr/>
        </p:nvSpPr>
        <p:spPr>
          <a:xfrm>
            <a:off x="366840" y="108000"/>
            <a:ext cx="437760" cy="474480"/>
          </a:xfrm>
          <a:prstGeom prst="rect">
            <a:avLst/>
          </a:prstGeom>
          <a:solidFill>
            <a:schemeClr val="accent2"/>
          </a:solidFill>
          <a:ln w="9360">
            <a:noFill/>
          </a:ln>
        </p:spPr>
        <p:style>
          <a:lnRef idx="0"/>
          <a:fillRef idx="0"/>
          <a:effectRef idx="0"/>
          <a:fontRef idx="minor"/>
        </p:style>
      </p:sp>
      <p:sp>
        <p:nvSpPr>
          <p:cNvPr id="186" name="CustomShape 3"/>
          <p:cNvSpPr/>
          <p:nvPr/>
        </p:nvSpPr>
        <p:spPr>
          <a:xfrm>
            <a:off x="749160" y="108000"/>
            <a:ext cx="32832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187" name="CustomShape 4"/>
          <p:cNvSpPr/>
          <p:nvPr/>
        </p:nvSpPr>
        <p:spPr>
          <a:xfrm>
            <a:off x="490680" y="530280"/>
            <a:ext cx="421920" cy="474480"/>
          </a:xfrm>
          <a:prstGeom prst="rect">
            <a:avLst/>
          </a:prstGeom>
          <a:solidFill>
            <a:schemeClr val="folHlink"/>
          </a:solidFill>
          <a:ln w="9360">
            <a:noFill/>
          </a:ln>
        </p:spPr>
        <p:style>
          <a:lnRef idx="0"/>
          <a:fillRef idx="0"/>
          <a:effectRef idx="0"/>
          <a:fontRef idx="minor"/>
        </p:style>
      </p:sp>
      <p:sp>
        <p:nvSpPr>
          <p:cNvPr id="188" name="CustomShape 5"/>
          <p:cNvSpPr/>
          <p:nvPr/>
        </p:nvSpPr>
        <p:spPr>
          <a:xfrm>
            <a:off x="860400" y="530280"/>
            <a:ext cx="36792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189" name="CustomShape 6"/>
          <p:cNvSpPr/>
          <p:nvPr/>
        </p:nvSpPr>
        <p:spPr>
          <a:xfrm>
            <a:off x="76320" y="45720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190" name="CustomShape 7"/>
          <p:cNvSpPr/>
          <p:nvPr/>
        </p:nvSpPr>
        <p:spPr>
          <a:xfrm>
            <a:off x="711360" y="0"/>
            <a:ext cx="31320" cy="1052280"/>
          </a:xfrm>
          <a:prstGeom prst="rect">
            <a:avLst/>
          </a:prstGeom>
          <a:solidFill>
            <a:schemeClr val="bg2"/>
          </a:solidFill>
          <a:ln w="9360">
            <a:noFill/>
          </a:ln>
        </p:spPr>
        <p:style>
          <a:lnRef idx="0"/>
          <a:fillRef idx="0"/>
          <a:effectRef idx="0"/>
          <a:fontRef idx="minor"/>
        </p:style>
      </p:sp>
      <p:sp>
        <p:nvSpPr>
          <p:cNvPr id="191" name="CustomShape 8"/>
          <p:cNvSpPr/>
          <p:nvPr/>
        </p:nvSpPr>
        <p:spPr>
          <a:xfrm>
            <a:off x="442800" y="533520"/>
            <a:ext cx="8226000" cy="31320"/>
          </a:xfrm>
          <a:prstGeom prst="rect">
            <a:avLst/>
          </a:prstGeom>
          <a:gradFill>
            <a:gsLst>
              <a:gs pos="0">
                <a:schemeClr val="bg2"/>
              </a:gs>
              <a:gs pos="100000">
                <a:schemeClr val="bg1"/>
              </a:gs>
            </a:gsLst>
            <a:lin ang="0"/>
          </a:gradFill>
          <a:ln w="9360">
            <a:noFill/>
          </a:ln>
        </p:spPr>
        <p:style>
          <a:lnRef idx="0"/>
          <a:fillRef idx="0"/>
          <a:effectRef idx="0"/>
          <a:fontRef idx="minor"/>
        </p:style>
      </p:sp>
      <p:pic>
        <p:nvPicPr>
          <p:cNvPr id="192" name="Picture 10" descr=""/>
          <p:cNvPicPr/>
          <p:nvPr/>
        </p:nvPicPr>
        <p:blipFill>
          <a:blip r:embed="rId1"/>
          <a:stretch/>
        </p:blipFill>
        <p:spPr>
          <a:xfrm>
            <a:off x="304920" y="3040200"/>
            <a:ext cx="8546760" cy="998280"/>
          </a:xfrm>
          <a:prstGeom prst="rect">
            <a:avLst/>
          </a:prstGeom>
          <a:ln w="9360">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990720" y="90360"/>
            <a:ext cx="5714640" cy="364680"/>
          </a:xfrm>
          <a:prstGeom prst="rect">
            <a:avLst/>
          </a:prstGeom>
          <a:noFill/>
          <a:ln w="9360">
            <a:noFill/>
          </a:ln>
        </p:spPr>
        <p:style>
          <a:lnRef idx="0"/>
          <a:fillRef idx="0"/>
          <a:effectRef idx="0"/>
          <a:fontRef idx="minor"/>
        </p:style>
        <p:txBody>
          <a:bodyPr lIns="90000" rIns="90000" tIns="45000" bIns="45000"/>
          <a:p>
            <a:pPr>
              <a:lnSpc>
                <a:spcPct val="100000"/>
              </a:lnSpc>
            </a:pPr>
            <a:r>
              <a:rPr b="1" i="1" lang="en-IN" sz="1800" spc="-1" strike="noStrike">
                <a:solidFill>
                  <a:srgbClr val="000000"/>
                </a:solidFill>
                <a:uFill>
                  <a:solidFill>
                    <a:srgbClr val="ffffff"/>
                  </a:solidFill>
                </a:uFill>
                <a:latin typeface="Times New Roman"/>
              </a:rPr>
              <a:t>Redundancy bits calculation</a:t>
            </a:r>
            <a:endParaRPr b="0" lang="en-IN" sz="1800" spc="-1" strike="noStrike">
              <a:solidFill>
                <a:srgbClr val="000000"/>
              </a:solidFill>
              <a:uFill>
                <a:solidFill>
                  <a:srgbClr val="ffffff"/>
                </a:solidFill>
              </a:uFill>
              <a:latin typeface="Arial"/>
            </a:endParaRPr>
          </a:p>
        </p:txBody>
      </p:sp>
      <p:sp>
        <p:nvSpPr>
          <p:cNvPr id="194" name="CustomShape 2"/>
          <p:cNvSpPr/>
          <p:nvPr/>
        </p:nvSpPr>
        <p:spPr>
          <a:xfrm>
            <a:off x="366840" y="108000"/>
            <a:ext cx="437760" cy="474480"/>
          </a:xfrm>
          <a:prstGeom prst="rect">
            <a:avLst/>
          </a:prstGeom>
          <a:solidFill>
            <a:schemeClr val="accent2"/>
          </a:solidFill>
          <a:ln w="9360">
            <a:noFill/>
          </a:ln>
        </p:spPr>
        <p:style>
          <a:lnRef idx="0"/>
          <a:fillRef idx="0"/>
          <a:effectRef idx="0"/>
          <a:fontRef idx="minor"/>
        </p:style>
      </p:sp>
      <p:sp>
        <p:nvSpPr>
          <p:cNvPr id="195" name="CustomShape 3"/>
          <p:cNvSpPr/>
          <p:nvPr/>
        </p:nvSpPr>
        <p:spPr>
          <a:xfrm>
            <a:off x="749160" y="108000"/>
            <a:ext cx="32832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196" name="CustomShape 4"/>
          <p:cNvSpPr/>
          <p:nvPr/>
        </p:nvSpPr>
        <p:spPr>
          <a:xfrm>
            <a:off x="490680" y="530280"/>
            <a:ext cx="421920" cy="474480"/>
          </a:xfrm>
          <a:prstGeom prst="rect">
            <a:avLst/>
          </a:prstGeom>
          <a:solidFill>
            <a:schemeClr val="folHlink"/>
          </a:solidFill>
          <a:ln w="9360">
            <a:noFill/>
          </a:ln>
        </p:spPr>
        <p:style>
          <a:lnRef idx="0"/>
          <a:fillRef idx="0"/>
          <a:effectRef idx="0"/>
          <a:fontRef idx="minor"/>
        </p:style>
      </p:sp>
      <p:sp>
        <p:nvSpPr>
          <p:cNvPr id="197" name="CustomShape 5"/>
          <p:cNvSpPr/>
          <p:nvPr/>
        </p:nvSpPr>
        <p:spPr>
          <a:xfrm>
            <a:off x="860400" y="530280"/>
            <a:ext cx="36792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198" name="CustomShape 6"/>
          <p:cNvSpPr/>
          <p:nvPr/>
        </p:nvSpPr>
        <p:spPr>
          <a:xfrm>
            <a:off x="76320" y="45720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199" name="CustomShape 7"/>
          <p:cNvSpPr/>
          <p:nvPr/>
        </p:nvSpPr>
        <p:spPr>
          <a:xfrm>
            <a:off x="711360" y="0"/>
            <a:ext cx="31320" cy="1052280"/>
          </a:xfrm>
          <a:prstGeom prst="rect">
            <a:avLst/>
          </a:prstGeom>
          <a:solidFill>
            <a:schemeClr val="bg2"/>
          </a:solidFill>
          <a:ln w="9360">
            <a:noFill/>
          </a:ln>
        </p:spPr>
        <p:style>
          <a:lnRef idx="0"/>
          <a:fillRef idx="0"/>
          <a:effectRef idx="0"/>
          <a:fontRef idx="minor"/>
        </p:style>
      </p:sp>
      <p:sp>
        <p:nvSpPr>
          <p:cNvPr id="200" name="CustomShape 8"/>
          <p:cNvSpPr/>
          <p:nvPr/>
        </p:nvSpPr>
        <p:spPr>
          <a:xfrm>
            <a:off x="442800" y="533520"/>
            <a:ext cx="8226000" cy="31320"/>
          </a:xfrm>
          <a:prstGeom prst="rect">
            <a:avLst/>
          </a:prstGeom>
          <a:gradFill>
            <a:gsLst>
              <a:gs pos="0">
                <a:schemeClr val="bg2"/>
              </a:gs>
              <a:gs pos="100000">
                <a:schemeClr val="bg1"/>
              </a:gs>
            </a:gsLst>
            <a:lin ang="0"/>
          </a:gradFill>
          <a:ln w="9360">
            <a:noFill/>
          </a:ln>
        </p:spPr>
        <p:style>
          <a:lnRef idx="0"/>
          <a:fillRef idx="0"/>
          <a:effectRef idx="0"/>
          <a:fontRef idx="minor"/>
        </p:style>
      </p:sp>
      <p:pic>
        <p:nvPicPr>
          <p:cNvPr id="201" name="Picture 10" descr=""/>
          <p:cNvPicPr/>
          <p:nvPr/>
        </p:nvPicPr>
        <p:blipFill>
          <a:blip r:embed="rId1"/>
          <a:stretch/>
        </p:blipFill>
        <p:spPr>
          <a:xfrm>
            <a:off x="990720" y="1143000"/>
            <a:ext cx="7092720" cy="4987440"/>
          </a:xfrm>
          <a:prstGeom prst="rect">
            <a:avLst/>
          </a:prstGeom>
          <a:ln w="9360">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Disk Scheduling (Cont.)</a:t>
            </a:r>
            <a:endParaRPr b="0" lang="en-US" sz="2800" spc="-1" strike="noStrike">
              <a:solidFill>
                <a:srgbClr val="000000"/>
              </a:solidFill>
              <a:uFill>
                <a:solidFill>
                  <a:srgbClr val="ffffff"/>
                </a:solidFill>
              </a:uFill>
              <a:latin typeface="Arial"/>
            </a:endParaRPr>
          </a:p>
        </p:txBody>
      </p:sp>
      <p:sp>
        <p:nvSpPr>
          <p:cNvPr id="12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Several algorithms exist to schedule the servicing of disk I/O requests.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Example: request queue (0-199).</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98, 183, 37, 122, 14, 124, 65, 67</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Head pointer 53</a:t>
            </a:r>
            <a:endParaRPr b="0" lang="en-U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990720" y="90360"/>
            <a:ext cx="5714640" cy="364680"/>
          </a:xfrm>
          <a:prstGeom prst="rect">
            <a:avLst/>
          </a:prstGeom>
          <a:noFill/>
          <a:ln w="9360">
            <a:noFill/>
          </a:ln>
        </p:spPr>
        <p:style>
          <a:lnRef idx="0"/>
          <a:fillRef idx="0"/>
          <a:effectRef idx="0"/>
          <a:fontRef idx="minor"/>
        </p:style>
        <p:txBody>
          <a:bodyPr lIns="90000" rIns="90000" tIns="45000" bIns="45000"/>
          <a:p>
            <a:pPr>
              <a:lnSpc>
                <a:spcPct val="100000"/>
              </a:lnSpc>
            </a:pPr>
            <a:r>
              <a:rPr b="1" i="1" lang="en-IN" sz="1800" spc="-1" strike="noStrike">
                <a:solidFill>
                  <a:srgbClr val="000000"/>
                </a:solidFill>
                <a:uFill>
                  <a:solidFill>
                    <a:srgbClr val="ffffff"/>
                  </a:solidFill>
                </a:uFill>
                <a:latin typeface="Times New Roman"/>
              </a:rPr>
              <a:t>Example of redundancy bit calculation</a:t>
            </a:r>
            <a:endParaRPr b="0" lang="en-IN" sz="1800" spc="-1" strike="noStrike">
              <a:solidFill>
                <a:srgbClr val="000000"/>
              </a:solidFill>
              <a:uFill>
                <a:solidFill>
                  <a:srgbClr val="ffffff"/>
                </a:solidFill>
              </a:uFill>
              <a:latin typeface="Arial"/>
            </a:endParaRPr>
          </a:p>
        </p:txBody>
      </p:sp>
      <p:sp>
        <p:nvSpPr>
          <p:cNvPr id="203" name="CustomShape 2"/>
          <p:cNvSpPr/>
          <p:nvPr/>
        </p:nvSpPr>
        <p:spPr>
          <a:xfrm>
            <a:off x="366840" y="108000"/>
            <a:ext cx="437760" cy="474480"/>
          </a:xfrm>
          <a:prstGeom prst="rect">
            <a:avLst/>
          </a:prstGeom>
          <a:solidFill>
            <a:schemeClr val="accent2"/>
          </a:solidFill>
          <a:ln w="9360">
            <a:noFill/>
          </a:ln>
        </p:spPr>
        <p:style>
          <a:lnRef idx="0"/>
          <a:fillRef idx="0"/>
          <a:effectRef idx="0"/>
          <a:fontRef idx="minor"/>
        </p:style>
      </p:sp>
      <p:sp>
        <p:nvSpPr>
          <p:cNvPr id="204" name="CustomShape 3"/>
          <p:cNvSpPr/>
          <p:nvPr/>
        </p:nvSpPr>
        <p:spPr>
          <a:xfrm>
            <a:off x="749160" y="108000"/>
            <a:ext cx="32832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205" name="CustomShape 4"/>
          <p:cNvSpPr/>
          <p:nvPr/>
        </p:nvSpPr>
        <p:spPr>
          <a:xfrm>
            <a:off x="490680" y="530280"/>
            <a:ext cx="421920" cy="474480"/>
          </a:xfrm>
          <a:prstGeom prst="rect">
            <a:avLst/>
          </a:prstGeom>
          <a:solidFill>
            <a:schemeClr val="folHlink"/>
          </a:solidFill>
          <a:ln w="9360">
            <a:noFill/>
          </a:ln>
        </p:spPr>
        <p:style>
          <a:lnRef idx="0"/>
          <a:fillRef idx="0"/>
          <a:effectRef idx="0"/>
          <a:fontRef idx="minor"/>
        </p:style>
      </p:sp>
      <p:sp>
        <p:nvSpPr>
          <p:cNvPr id="206" name="CustomShape 5"/>
          <p:cNvSpPr/>
          <p:nvPr/>
        </p:nvSpPr>
        <p:spPr>
          <a:xfrm>
            <a:off x="860400" y="530280"/>
            <a:ext cx="36792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207" name="CustomShape 6"/>
          <p:cNvSpPr/>
          <p:nvPr/>
        </p:nvSpPr>
        <p:spPr>
          <a:xfrm>
            <a:off x="76320" y="45720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208" name="CustomShape 7"/>
          <p:cNvSpPr/>
          <p:nvPr/>
        </p:nvSpPr>
        <p:spPr>
          <a:xfrm>
            <a:off x="711360" y="0"/>
            <a:ext cx="31320" cy="1052280"/>
          </a:xfrm>
          <a:prstGeom prst="rect">
            <a:avLst/>
          </a:prstGeom>
          <a:solidFill>
            <a:schemeClr val="bg2"/>
          </a:solidFill>
          <a:ln w="9360">
            <a:noFill/>
          </a:ln>
        </p:spPr>
        <p:style>
          <a:lnRef idx="0"/>
          <a:fillRef idx="0"/>
          <a:effectRef idx="0"/>
          <a:fontRef idx="minor"/>
        </p:style>
      </p:sp>
      <p:sp>
        <p:nvSpPr>
          <p:cNvPr id="209" name="CustomShape 8"/>
          <p:cNvSpPr/>
          <p:nvPr/>
        </p:nvSpPr>
        <p:spPr>
          <a:xfrm>
            <a:off x="442800" y="533520"/>
            <a:ext cx="8226000" cy="31320"/>
          </a:xfrm>
          <a:prstGeom prst="rect">
            <a:avLst/>
          </a:prstGeom>
          <a:gradFill>
            <a:gsLst>
              <a:gs pos="0">
                <a:schemeClr val="bg2"/>
              </a:gs>
              <a:gs pos="100000">
                <a:schemeClr val="bg1"/>
              </a:gs>
            </a:gsLst>
            <a:lin ang="0"/>
          </a:gradFill>
          <a:ln w="9360">
            <a:noFill/>
          </a:ln>
        </p:spPr>
        <p:style>
          <a:lnRef idx="0"/>
          <a:fillRef idx="0"/>
          <a:effectRef idx="0"/>
          <a:fontRef idx="minor"/>
        </p:style>
      </p:sp>
      <p:pic>
        <p:nvPicPr>
          <p:cNvPr id="210" name="Picture 10" descr=""/>
          <p:cNvPicPr/>
          <p:nvPr/>
        </p:nvPicPr>
        <p:blipFill>
          <a:blip r:embed="rId1"/>
          <a:stretch/>
        </p:blipFill>
        <p:spPr>
          <a:xfrm>
            <a:off x="100080" y="1523880"/>
            <a:ext cx="8967600" cy="4109760"/>
          </a:xfrm>
          <a:prstGeom prst="rect">
            <a:avLst/>
          </a:prstGeom>
          <a:ln w="9360">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990720" y="90360"/>
            <a:ext cx="5714640" cy="364680"/>
          </a:xfrm>
          <a:prstGeom prst="rect">
            <a:avLst/>
          </a:prstGeom>
          <a:noFill/>
          <a:ln w="9360">
            <a:noFill/>
          </a:ln>
        </p:spPr>
        <p:style>
          <a:lnRef idx="0"/>
          <a:fillRef idx="0"/>
          <a:effectRef idx="0"/>
          <a:fontRef idx="minor"/>
        </p:style>
        <p:txBody>
          <a:bodyPr lIns="90000" rIns="90000" tIns="45000" bIns="45000"/>
          <a:p>
            <a:pPr>
              <a:lnSpc>
                <a:spcPct val="100000"/>
              </a:lnSpc>
            </a:pPr>
            <a:r>
              <a:rPr b="1" i="1" lang="en-IN" sz="1800" spc="-1" strike="noStrike">
                <a:solidFill>
                  <a:srgbClr val="000000"/>
                </a:solidFill>
                <a:uFill>
                  <a:solidFill>
                    <a:srgbClr val="ffffff"/>
                  </a:solidFill>
                </a:uFill>
                <a:latin typeface="Times New Roman"/>
              </a:rPr>
              <a:t>Error detection using Hamming code</a:t>
            </a:r>
            <a:endParaRPr b="0" lang="en-IN" sz="1800" spc="-1" strike="noStrike">
              <a:solidFill>
                <a:srgbClr val="000000"/>
              </a:solidFill>
              <a:uFill>
                <a:solidFill>
                  <a:srgbClr val="ffffff"/>
                </a:solidFill>
              </a:uFill>
              <a:latin typeface="Arial"/>
            </a:endParaRPr>
          </a:p>
        </p:txBody>
      </p:sp>
      <p:sp>
        <p:nvSpPr>
          <p:cNvPr id="212" name="CustomShape 2"/>
          <p:cNvSpPr/>
          <p:nvPr/>
        </p:nvSpPr>
        <p:spPr>
          <a:xfrm>
            <a:off x="366840" y="108000"/>
            <a:ext cx="437760" cy="474480"/>
          </a:xfrm>
          <a:prstGeom prst="rect">
            <a:avLst/>
          </a:prstGeom>
          <a:solidFill>
            <a:schemeClr val="accent2"/>
          </a:solidFill>
          <a:ln w="9360">
            <a:noFill/>
          </a:ln>
        </p:spPr>
        <p:style>
          <a:lnRef idx="0"/>
          <a:fillRef idx="0"/>
          <a:effectRef idx="0"/>
          <a:fontRef idx="minor"/>
        </p:style>
      </p:sp>
      <p:sp>
        <p:nvSpPr>
          <p:cNvPr id="213" name="CustomShape 3"/>
          <p:cNvSpPr/>
          <p:nvPr/>
        </p:nvSpPr>
        <p:spPr>
          <a:xfrm>
            <a:off x="749160" y="108000"/>
            <a:ext cx="32832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214" name="CustomShape 4"/>
          <p:cNvSpPr/>
          <p:nvPr/>
        </p:nvSpPr>
        <p:spPr>
          <a:xfrm>
            <a:off x="490680" y="530280"/>
            <a:ext cx="421920" cy="474480"/>
          </a:xfrm>
          <a:prstGeom prst="rect">
            <a:avLst/>
          </a:prstGeom>
          <a:solidFill>
            <a:schemeClr val="folHlink"/>
          </a:solidFill>
          <a:ln w="9360">
            <a:noFill/>
          </a:ln>
        </p:spPr>
        <p:style>
          <a:lnRef idx="0"/>
          <a:fillRef idx="0"/>
          <a:effectRef idx="0"/>
          <a:fontRef idx="minor"/>
        </p:style>
      </p:sp>
      <p:sp>
        <p:nvSpPr>
          <p:cNvPr id="215" name="CustomShape 5"/>
          <p:cNvSpPr/>
          <p:nvPr/>
        </p:nvSpPr>
        <p:spPr>
          <a:xfrm>
            <a:off x="860400" y="530280"/>
            <a:ext cx="36792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216" name="CustomShape 6"/>
          <p:cNvSpPr/>
          <p:nvPr/>
        </p:nvSpPr>
        <p:spPr>
          <a:xfrm>
            <a:off x="76320" y="45720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217" name="CustomShape 7"/>
          <p:cNvSpPr/>
          <p:nvPr/>
        </p:nvSpPr>
        <p:spPr>
          <a:xfrm>
            <a:off x="711360" y="0"/>
            <a:ext cx="31320" cy="1052280"/>
          </a:xfrm>
          <a:prstGeom prst="rect">
            <a:avLst/>
          </a:prstGeom>
          <a:solidFill>
            <a:schemeClr val="bg2"/>
          </a:solidFill>
          <a:ln w="9360">
            <a:noFill/>
          </a:ln>
        </p:spPr>
        <p:style>
          <a:lnRef idx="0"/>
          <a:fillRef idx="0"/>
          <a:effectRef idx="0"/>
          <a:fontRef idx="minor"/>
        </p:style>
      </p:sp>
      <p:sp>
        <p:nvSpPr>
          <p:cNvPr id="218" name="CustomShape 8"/>
          <p:cNvSpPr/>
          <p:nvPr/>
        </p:nvSpPr>
        <p:spPr>
          <a:xfrm>
            <a:off x="442800" y="533520"/>
            <a:ext cx="8226000" cy="31320"/>
          </a:xfrm>
          <a:prstGeom prst="rect">
            <a:avLst/>
          </a:prstGeom>
          <a:gradFill>
            <a:gsLst>
              <a:gs pos="0">
                <a:schemeClr val="bg2"/>
              </a:gs>
              <a:gs pos="100000">
                <a:schemeClr val="bg1"/>
              </a:gs>
            </a:gsLst>
            <a:lin ang="0"/>
          </a:gradFill>
          <a:ln w="9360">
            <a:noFill/>
          </a:ln>
        </p:spPr>
        <p:style>
          <a:lnRef idx="0"/>
          <a:fillRef idx="0"/>
          <a:effectRef idx="0"/>
          <a:fontRef idx="minor"/>
        </p:style>
      </p:sp>
      <p:pic>
        <p:nvPicPr>
          <p:cNvPr id="219" name="Picture 10" descr=""/>
          <p:cNvPicPr/>
          <p:nvPr/>
        </p:nvPicPr>
        <p:blipFill>
          <a:blip r:embed="rId1"/>
          <a:stretch/>
        </p:blipFill>
        <p:spPr>
          <a:xfrm>
            <a:off x="1628640" y="714240"/>
            <a:ext cx="5886000" cy="5533560"/>
          </a:xfrm>
          <a:prstGeom prst="rect">
            <a:avLst/>
          </a:prstGeom>
          <a:ln w="9360">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171440" y="0"/>
            <a:ext cx="7060680" cy="8442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FCFS</a:t>
            </a:r>
            <a:endParaRPr b="0" lang="en-US" sz="2800" spc="-1" strike="noStrike">
              <a:solidFill>
                <a:srgbClr val="000000"/>
              </a:solidFill>
              <a:uFill>
                <a:solidFill>
                  <a:srgbClr val="ffffff"/>
                </a:solidFill>
              </a:uFill>
              <a:latin typeface="Arial"/>
            </a:endParaRPr>
          </a:p>
        </p:txBody>
      </p:sp>
      <p:pic>
        <p:nvPicPr>
          <p:cNvPr id="130" name="Picture 3" descr=""/>
          <p:cNvPicPr/>
          <p:nvPr/>
        </p:nvPicPr>
        <p:blipFill>
          <a:blip r:embed="rId1"/>
          <a:srcRect l="1001" t="9738" r="514" b="9469"/>
          <a:stretch/>
        </p:blipFill>
        <p:spPr>
          <a:xfrm>
            <a:off x="888840" y="1397160"/>
            <a:ext cx="7465680" cy="5073120"/>
          </a:xfrm>
          <a:prstGeom prst="rect">
            <a:avLst/>
          </a:prstGeom>
          <a:ln w="57240">
            <a:solidFill>
              <a:schemeClr val="tx1"/>
            </a:solidFill>
            <a:miter/>
          </a:ln>
        </p:spPr>
      </p:pic>
      <p:sp>
        <p:nvSpPr>
          <p:cNvPr id="131" name="CustomShape 2"/>
          <p:cNvSpPr/>
          <p:nvPr/>
        </p:nvSpPr>
        <p:spPr>
          <a:xfrm>
            <a:off x="550800" y="756000"/>
            <a:ext cx="6504120" cy="3956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b="0" lang="en-IN" sz="2000" spc="-1" strike="noStrike">
                <a:solidFill>
                  <a:srgbClr val="000000"/>
                </a:solidFill>
                <a:uFill>
                  <a:solidFill>
                    <a:srgbClr val="ffffff"/>
                  </a:solidFill>
                </a:uFill>
                <a:latin typeface="Arial"/>
              </a:rPr>
              <a:t>Illustration shows total head movement of 640 cylinders.</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801800" y="2382840"/>
            <a:ext cx="5304960" cy="1121400"/>
          </a:xfrm>
          <a:prstGeom prst="rect">
            <a:avLst/>
          </a:prstGeom>
          <a:noFill/>
          <a:ln w="9360">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Arial"/>
              </a:rPr>
              <a:t>FCFS is fair</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Does not provide fast service</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708120" y="284040"/>
            <a:ext cx="7772040" cy="8442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SSTF</a:t>
            </a:r>
            <a:endParaRPr b="0" lang="en-US" sz="2800" spc="-1" strike="noStrike">
              <a:solidFill>
                <a:srgbClr val="000000"/>
              </a:solidFill>
              <a:uFill>
                <a:solidFill>
                  <a:srgbClr val="ffffff"/>
                </a:solidFill>
              </a:uFill>
              <a:latin typeface="Arial"/>
            </a:endParaRPr>
          </a:p>
        </p:txBody>
      </p:sp>
      <p:sp>
        <p:nvSpPr>
          <p:cNvPr id="13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Selects the request with the minimum seek time from the current head position.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SSTF scheduling is a form of SJF scheduling; may cause starvation of some requests.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Illustration shows total head movement of 236 cylinders.</a:t>
            </a:r>
            <a:endParaRPr b="0"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66888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SSTF (Cont.)</a:t>
            </a:r>
            <a:endParaRPr b="0" lang="en-US" sz="2800" spc="-1" strike="noStrike">
              <a:solidFill>
                <a:srgbClr val="000000"/>
              </a:solidFill>
              <a:uFill>
                <a:solidFill>
                  <a:srgbClr val="ffffff"/>
                </a:solidFill>
              </a:uFill>
              <a:latin typeface="Arial"/>
            </a:endParaRPr>
          </a:p>
        </p:txBody>
      </p:sp>
      <p:pic>
        <p:nvPicPr>
          <p:cNvPr id="136" name="Picture 3" descr=""/>
          <p:cNvPicPr/>
          <p:nvPr/>
        </p:nvPicPr>
        <p:blipFill>
          <a:blip r:embed="rId1"/>
          <a:srcRect l="682" t="9893" r="658" b="9365"/>
          <a:stretch/>
        </p:blipFill>
        <p:spPr>
          <a:xfrm>
            <a:off x="731160" y="1067040"/>
            <a:ext cx="7748280" cy="5416200"/>
          </a:xfrm>
          <a:prstGeom prst="rect">
            <a:avLst/>
          </a:prstGeom>
          <a:ln w="57240">
            <a:solidFill>
              <a:schemeClr val="tx1"/>
            </a:solidFill>
            <a:miter/>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662040" y="239760"/>
            <a:ext cx="7772040" cy="8442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SCAN</a:t>
            </a:r>
            <a:endParaRPr b="0" lang="en-US" sz="2800" spc="-1" strike="noStrike">
              <a:solidFill>
                <a:srgbClr val="000000"/>
              </a:solidFill>
              <a:uFill>
                <a:solidFill>
                  <a:srgbClr val="ffffff"/>
                </a:solidFill>
              </a:uFill>
              <a:latin typeface="Arial"/>
            </a:endParaRPr>
          </a:p>
        </p:txBody>
      </p:sp>
      <p:sp>
        <p:nvSpPr>
          <p:cNvPr id="13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disk arm starts at one end of the disk, and moves toward the other end, servicing requests until it gets to the other end of the disk, where the head movement is reversed and servicing continues.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Sometimes called the </a:t>
            </a:r>
            <a:r>
              <a:rPr b="0" i="1" lang="en-US" sz="3200" spc="-1" strike="noStrike">
                <a:solidFill>
                  <a:srgbClr val="000000"/>
                </a:solidFill>
                <a:uFill>
                  <a:solidFill>
                    <a:srgbClr val="ffffff"/>
                  </a:solidFill>
                </a:uFill>
                <a:latin typeface="Calibri"/>
              </a:rPr>
              <a:t>elevator algorithm</a:t>
            </a:r>
            <a:r>
              <a:rPr b="0" lang="en-US" sz="32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Illustration shows total head movement of 208 cylinders.</a:t>
            </a:r>
            <a:endParaRPr b="0"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1990</TotalTime>
  <Application>LibreOffice/5.2.2.2$Linux_X86_64 LibreOffice_project/20m0$Build-2</Application>
  <Words>1088</Words>
  <Paragraphs>190</Paragraphs>
  <Company>Lucent Technologies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1999-08-24T14:03:58Z</dcterms:created>
  <dc:creator>Marilyn Turnamian</dc:creator>
  <dc:description/>
  <dc:language>en-IN</dc:language>
  <cp:lastModifiedBy/>
  <cp:lastPrinted>1999-06-28T19:27:31Z</cp:lastPrinted>
  <dcterms:modified xsi:type="dcterms:W3CDTF">2017-05-01T12:25:21Z</dcterms:modified>
  <cp:revision>150</cp:revision>
  <dc:subject/>
  <dc:title>No Slide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Lucent Technologies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41</vt:i4>
  </property>
</Properties>
</file>