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311" r:id="rId2"/>
    <p:sldId id="274" r:id="rId3"/>
    <p:sldId id="318" r:id="rId4"/>
    <p:sldId id="275" r:id="rId5"/>
    <p:sldId id="276" r:id="rId6"/>
    <p:sldId id="319" r:id="rId7"/>
    <p:sldId id="277" r:id="rId8"/>
    <p:sldId id="313" r:id="rId9"/>
    <p:sldId id="314" r:id="rId10"/>
    <p:sldId id="315" r:id="rId11"/>
    <p:sldId id="316" r:id="rId12"/>
    <p:sldId id="279" r:id="rId13"/>
    <p:sldId id="320" r:id="rId14"/>
    <p:sldId id="303" r:id="rId15"/>
    <p:sldId id="304" r:id="rId16"/>
    <p:sldId id="305" r:id="rId17"/>
    <p:sldId id="280" r:id="rId18"/>
    <p:sldId id="306" r:id="rId19"/>
    <p:sldId id="281" r:id="rId20"/>
    <p:sldId id="282" r:id="rId21"/>
    <p:sldId id="283" r:id="rId22"/>
    <p:sldId id="284" r:id="rId23"/>
    <p:sldId id="285" r:id="rId24"/>
    <p:sldId id="321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10" r:id="rId33"/>
    <p:sldId id="293" r:id="rId34"/>
    <p:sldId id="294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8319" autoAdjust="0"/>
  </p:normalViewPr>
  <p:slideViewPr>
    <p:cSldViewPr snapToGrid="0"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Helvetica" pitchFamily="34" charset="0"/>
              </a:defRPr>
            </a:lvl1pPr>
          </a:lstStyle>
          <a:p>
            <a:fld id="{A1E15356-945A-479C-9E11-B8387C562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Helvetica" pitchFamily="34" charset="0"/>
              </a:defRPr>
            </a:lvl1pPr>
          </a:lstStyle>
          <a:p>
            <a:fld id="{B9116F3C-871A-49F8-A879-13CED66285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133123" name="Picture 3" descr="A:\minisp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</p:spPr>
      </p:pic>
      <p:sp>
        <p:nvSpPr>
          <p:cNvPr id="133124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133125" name="Picture 5" descr="A:\minispir.GIF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133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31F0EB-9EF9-45BA-8ECE-69CCD910E468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13312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6E026E0-B61D-4B05-93F4-AA5A23DDD8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064E9-7185-435A-ADC5-DEC3602CBD93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20B21-CAE2-4489-B7AB-39F5C7C59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6BDD2E-9328-4776-AE6A-25098E421D34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48774-8E99-487F-A1F7-2017EF796C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CA7B8-D943-47F0-B8FC-75CA6848ADCE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CC9A-6B71-4844-8C95-9772200A8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3A8F8-F7D7-41E6-A1AD-7A82B5855249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DE8ED-E753-4C37-8511-6FC2BBAE2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3C872D-4689-4449-8677-697805312CE3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C621-57F4-43FD-9900-5DD4BDA76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DC24C-A0BF-4996-A9A6-C720147A0F53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37550-7504-4C5E-87B7-2E5365B817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FC542-B3F1-4CFC-8AB4-3CD78BB54F50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A1965-C725-4134-90A5-98B849F25B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CECBAC-23B8-4226-B8F9-0F5BB8EF915B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D8894-1008-488A-AB54-DC1BAE3FF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67F4C-687B-48EC-A2B8-6F58D85A316D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73CA6-83C0-4D1B-8D77-EB276784B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65185-6BF7-4199-A062-2CCC0181F5A5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A12A2-9C8F-41CA-90CD-91674F8B24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2100" name="Picture 4" descr="A:\minispir.GIF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</p:spPr>
      </p:pic>
      <p:pic>
        <p:nvPicPr>
          <p:cNvPr id="132101" name="Picture 5" descr="A:\minispir.GIF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132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F5BD35A-B405-4E5F-9286-C6E09B6F0F60}" type="datetime1">
              <a:rPr lang="en-US" smtClean="0"/>
              <a:pPr/>
              <a:t>5/1/2017</a:t>
            </a:fld>
            <a:endParaRPr lang="en-US"/>
          </a:p>
        </p:txBody>
      </p:sp>
      <p:sp>
        <p:nvSpPr>
          <p:cNvPr id="132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Operating Systems</a:t>
            </a:r>
          </a:p>
        </p:txBody>
      </p:sp>
      <p:sp>
        <p:nvSpPr>
          <p:cNvPr id="132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10BC55-8D29-4D34-896E-CF13F94F21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25463"/>
          </a:xfrm>
        </p:spPr>
        <p:txBody>
          <a:bodyPr/>
          <a:lstStyle/>
          <a:p>
            <a:r>
              <a:rPr lang="en-US"/>
              <a:t>Implementation in Unix</a:t>
            </a:r>
          </a:p>
        </p:txBody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036638"/>
            <a:ext cx="7620000" cy="5249862"/>
          </a:xfrm>
        </p:spPr>
        <p:txBody>
          <a:bodyPr/>
          <a:lstStyle/>
          <a:p>
            <a:r>
              <a:rPr lang="en-US"/>
              <a:t>Uses 2 levels of internal tables</a:t>
            </a:r>
          </a:p>
          <a:p>
            <a:pPr lvl="1"/>
            <a:r>
              <a:rPr lang="en-US"/>
              <a:t>A per process table</a:t>
            </a:r>
          </a:p>
          <a:p>
            <a:pPr lvl="2"/>
            <a:r>
              <a:rPr lang="en-US"/>
              <a:t>Tracks all files that a process has open</a:t>
            </a:r>
          </a:p>
          <a:p>
            <a:pPr lvl="2"/>
            <a:r>
              <a:rPr lang="en-US"/>
              <a:t>Stores the information regarding the use of the file by the process ( file pointer indicating the location in the file that the next read or write will affect)</a:t>
            </a:r>
          </a:p>
          <a:p>
            <a:pPr lvl="1"/>
            <a:r>
              <a:rPr lang="en-US"/>
              <a:t>System wide table</a:t>
            </a:r>
          </a:p>
          <a:p>
            <a:pPr lvl="2"/>
            <a:r>
              <a:rPr lang="en-US"/>
              <a:t>Contains process independent information (location of the file, access dates and file size)</a:t>
            </a:r>
          </a:p>
          <a:p>
            <a:pPr lvl="2"/>
            <a:r>
              <a:rPr lang="en-US"/>
              <a:t>It has an open count associated with each file, indicating the number of processes that have the file open.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9938" y="381000"/>
            <a:ext cx="8374062" cy="574675"/>
          </a:xfrm>
        </p:spPr>
        <p:txBody>
          <a:bodyPr/>
          <a:lstStyle/>
          <a:p>
            <a:r>
              <a:rPr lang="en-US" sz="3600"/>
              <a:t>Information associated with open file table</a:t>
            </a:r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036638"/>
            <a:ext cx="7620000" cy="4830762"/>
          </a:xfrm>
        </p:spPr>
        <p:txBody>
          <a:bodyPr/>
          <a:lstStyle/>
          <a:p>
            <a:r>
              <a:rPr lang="en-US"/>
              <a:t>File pointer</a:t>
            </a:r>
          </a:p>
          <a:p>
            <a:pPr lvl="1"/>
            <a:r>
              <a:rPr lang="en-US"/>
              <a:t>This pointer is unique to each process operating on file.</a:t>
            </a:r>
          </a:p>
          <a:p>
            <a:pPr lvl="1"/>
            <a:r>
              <a:rPr lang="en-US"/>
              <a:t>So it must be kept separate from the on disk file attributes</a:t>
            </a:r>
          </a:p>
          <a:p>
            <a:r>
              <a:rPr lang="en-US"/>
              <a:t>File open count</a:t>
            </a:r>
          </a:p>
          <a:p>
            <a:pPr lvl="1"/>
            <a:r>
              <a:rPr lang="en-US"/>
              <a:t>If file open count is 0 then only close the file</a:t>
            </a:r>
          </a:p>
          <a:p>
            <a:r>
              <a:rPr lang="en-US"/>
              <a:t>Disk location of the file</a:t>
            </a:r>
          </a:p>
          <a:p>
            <a:r>
              <a:rPr lang="en-US"/>
              <a:t>Access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377825"/>
          </a:xfrm>
        </p:spPr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820738"/>
            <a:ext cx="7251700" cy="5473700"/>
          </a:xfrm>
        </p:spPr>
        <p:txBody>
          <a:bodyPr/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sz="2400" b="1"/>
              <a:t>Sequential Access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/>
              <a:t>	         </a:t>
            </a:r>
            <a:r>
              <a:rPr lang="en-US" sz="2400" i="1"/>
              <a:t>read next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  write next 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  reset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 </a:t>
            </a:r>
            <a:r>
              <a:rPr lang="en-US" sz="2400"/>
              <a:t>no</a:t>
            </a:r>
            <a:r>
              <a:rPr lang="en-US" sz="2400" i="1"/>
              <a:t> read after last write (rewrite)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sz="2400" b="1"/>
              <a:t>Direct Access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/>
              <a:t>	       </a:t>
            </a:r>
            <a:r>
              <a:rPr lang="en-US" sz="2400" i="1"/>
              <a:t>read n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write n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position to n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      read next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 i="1"/>
              <a:t>	            write next </a:t>
            </a:r>
          </a:p>
          <a:p>
            <a:pPr>
              <a:spcBef>
                <a:spcPct val="10000"/>
              </a:spcBef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/>
              <a:t>	     </a:t>
            </a:r>
            <a:r>
              <a:rPr lang="en-US" sz="2400" i="1"/>
              <a:t>rewrite n</a:t>
            </a:r>
          </a:p>
          <a:p>
            <a:pPr>
              <a:buFontTx/>
              <a:buNone/>
              <a:tabLst>
                <a:tab pos="3203575" algn="l"/>
                <a:tab pos="4056063" algn="l"/>
              </a:tabLst>
            </a:pPr>
            <a:r>
              <a:rPr lang="en-US" sz="2400"/>
              <a:t>	</a:t>
            </a:r>
            <a:r>
              <a:rPr lang="en-US" sz="2400" i="1"/>
              <a:t>n</a:t>
            </a:r>
            <a:r>
              <a:rPr lang="en-US" sz="2400"/>
              <a:t> = relative block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543560"/>
          </a:xfrm>
        </p:spPr>
        <p:txBody>
          <a:bodyPr/>
          <a:lstStyle/>
          <a:p>
            <a:pPr algn="l"/>
            <a:r>
              <a:rPr lang="en-US" dirty="0" smtClean="0"/>
              <a:t>Direct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2032000"/>
            <a:ext cx="8422640" cy="4480560"/>
          </a:xfrm>
        </p:spPr>
        <p:txBody>
          <a:bodyPr/>
          <a:lstStyle/>
          <a:p>
            <a:r>
              <a:rPr lang="en-US" dirty="0" smtClean="0"/>
              <a:t>File is made up of fixed length logical record</a:t>
            </a:r>
          </a:p>
          <a:p>
            <a:r>
              <a:rPr lang="en-US" dirty="0" smtClean="0"/>
              <a:t>Disk is considered as an array of blocks which can be randomly accessed</a:t>
            </a:r>
          </a:p>
          <a:p>
            <a:r>
              <a:rPr lang="en-US" dirty="0" smtClean="0"/>
              <a:t>Logical records are mapped onto disk blocks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114691" name="Picture 1027"/>
          <p:cNvPicPr>
            <a:picLocks noChangeAspect="1" noChangeArrowheads="1"/>
          </p:cNvPicPr>
          <p:nvPr/>
        </p:nvPicPr>
        <p:blipFill>
          <a:blip r:embed="rId3" cstate="print"/>
          <a:srcRect l="3084" t="32559" r="2750" b="34116"/>
          <a:stretch>
            <a:fillRect/>
          </a:stretch>
        </p:blipFill>
        <p:spPr bwMode="auto">
          <a:xfrm>
            <a:off x="1147763" y="1992313"/>
            <a:ext cx="7570787" cy="2009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6550" y="839788"/>
            <a:ext cx="8469313" cy="844550"/>
          </a:xfrm>
        </p:spPr>
        <p:txBody>
          <a:bodyPr/>
          <a:lstStyle/>
          <a:p>
            <a:r>
              <a:rPr lang="en-US" sz="3200"/>
              <a:t>Simulation of Sequential Access on a Direct-access File</a:t>
            </a:r>
          </a:p>
        </p:txBody>
      </p:sp>
      <p:pic>
        <p:nvPicPr>
          <p:cNvPr id="115715" name="Picture 1027"/>
          <p:cNvPicPr>
            <a:picLocks noChangeAspect="1" noChangeArrowheads="1"/>
          </p:cNvPicPr>
          <p:nvPr/>
        </p:nvPicPr>
        <p:blipFill>
          <a:blip r:embed="rId3" cstate="print"/>
          <a:srcRect l="999" t="26781" r="833" b="27003"/>
          <a:stretch>
            <a:fillRect/>
          </a:stretch>
        </p:blipFill>
        <p:spPr bwMode="auto">
          <a:xfrm>
            <a:off x="1277938" y="1895475"/>
            <a:ext cx="7107237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 l="1750" t="13780" r="1418" b="13335"/>
          <a:stretch>
            <a:fillRect/>
          </a:stretch>
        </p:blipFill>
        <p:spPr bwMode="auto">
          <a:xfrm>
            <a:off x="1177925" y="1639888"/>
            <a:ext cx="6778625" cy="3825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52438"/>
          </a:xfrm>
        </p:spPr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189038"/>
            <a:ext cx="7985125" cy="395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collection of nodes containing information about all files.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103563" y="198278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865563" y="198278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627563" y="198278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389563" y="198278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151563" y="228758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103563" y="3963988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F 1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3865563" y="3963988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F 2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627563" y="3963988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F 3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389563" y="3963988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F 4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151563" y="4344988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F n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4122738" y="2439988"/>
            <a:ext cx="158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856163" y="2439988"/>
            <a:ext cx="158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6380163" y="2744788"/>
            <a:ext cx="1587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5618163" y="2439988"/>
            <a:ext cx="158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332163" y="2439988"/>
            <a:ext cx="158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2822575" y="1658938"/>
            <a:ext cx="4186238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2646363" y="3582988"/>
            <a:ext cx="4262437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Directory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1719263" y="38877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Files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057275" y="5267325"/>
            <a:ext cx="7029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>
                <a:latin typeface="Helvetica" pitchFamily="34" charset="0"/>
              </a:rPr>
              <a:t>Both the directory structure and the files reside on disk.</a:t>
            </a:r>
          </a:p>
          <a:p>
            <a:pPr eaLnBrk="0" hangingPunct="0"/>
            <a:endParaRPr lang="en-US" sz="20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773113"/>
          </a:xfrm>
        </p:spPr>
        <p:txBody>
          <a:bodyPr/>
          <a:lstStyle/>
          <a:p>
            <a:r>
              <a:rPr lang="en-US" sz="3600"/>
              <a:t>A Typical File-system Organization</a:t>
            </a:r>
          </a:p>
        </p:txBody>
      </p:sp>
      <p:pic>
        <p:nvPicPr>
          <p:cNvPr id="117763" name="Picture 2051"/>
          <p:cNvPicPr>
            <a:picLocks noChangeAspect="1" noChangeArrowheads="1"/>
          </p:cNvPicPr>
          <p:nvPr/>
        </p:nvPicPr>
        <p:blipFill>
          <a:blip r:embed="rId3" cstate="print"/>
          <a:srcRect l="3334" t="14001" r="917" b="15224"/>
          <a:stretch>
            <a:fillRect/>
          </a:stretch>
        </p:blipFill>
        <p:spPr bwMode="auto">
          <a:xfrm>
            <a:off x="1616075" y="1422400"/>
            <a:ext cx="6683375" cy="4643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674688"/>
          </a:xfrm>
        </p:spPr>
        <p:txBody>
          <a:bodyPr/>
          <a:lstStyle/>
          <a:p>
            <a:r>
              <a:rPr lang="en-US" sz="4000"/>
              <a:t>Information in a Device Directory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0463"/>
            <a:ext cx="7620000" cy="4706937"/>
          </a:xfrm>
        </p:spPr>
        <p:txBody>
          <a:bodyPr/>
          <a:lstStyle/>
          <a:p>
            <a:r>
              <a:rPr lang="en-US" sz="2800" dirty="0"/>
              <a:t>Name </a:t>
            </a:r>
          </a:p>
          <a:p>
            <a:r>
              <a:rPr lang="en-US" sz="2800" dirty="0"/>
              <a:t>Type</a:t>
            </a:r>
          </a:p>
          <a:p>
            <a:r>
              <a:rPr lang="en-US" sz="2800" dirty="0"/>
              <a:t>Address </a:t>
            </a:r>
          </a:p>
          <a:p>
            <a:r>
              <a:rPr lang="en-US" sz="2800" dirty="0"/>
              <a:t>Current length</a:t>
            </a:r>
          </a:p>
          <a:p>
            <a:r>
              <a:rPr lang="en-US" sz="2800" dirty="0"/>
              <a:t>Maximum length</a:t>
            </a:r>
          </a:p>
          <a:p>
            <a:r>
              <a:rPr lang="en-US" sz="2800" dirty="0"/>
              <a:t>Date last accessed (for archival)</a:t>
            </a:r>
          </a:p>
          <a:p>
            <a:r>
              <a:rPr lang="en-US" sz="2800" dirty="0"/>
              <a:t>Date last updated (for dump)</a:t>
            </a:r>
          </a:p>
          <a:p>
            <a:r>
              <a:rPr lang="en-US" sz="2800"/>
              <a:t>Owner </a:t>
            </a:r>
            <a:r>
              <a:rPr lang="en-US" sz="2800" smtClean="0"/>
              <a:t>ID</a:t>
            </a:r>
            <a:endParaRPr lang="en-US" sz="2800" dirty="0"/>
          </a:p>
          <a:p>
            <a:r>
              <a:rPr lang="en-US" sz="2800" dirty="0"/>
              <a:t>Protection </a:t>
            </a:r>
            <a:r>
              <a:rPr lang="en-US" sz="2800" dirty="0" smtClean="0"/>
              <a:t>information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7320"/>
            <a:ext cx="7620000" cy="588963"/>
          </a:xfrm>
        </p:spPr>
        <p:txBody>
          <a:bodyPr/>
          <a:lstStyle/>
          <a:p>
            <a:pPr algn="l"/>
            <a:r>
              <a:rPr lang="en-US" dirty="0"/>
              <a:t>File Concept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762000"/>
            <a:ext cx="8676640" cy="5872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Collection of related information.</a:t>
            </a:r>
          </a:p>
          <a:p>
            <a:pPr>
              <a:lnSpc>
                <a:spcPct val="90000"/>
              </a:lnSpc>
            </a:pPr>
            <a:r>
              <a:rPr lang="en-US" dirty="0"/>
              <a:t>Contiguous logical address </a:t>
            </a:r>
            <a:r>
              <a:rPr lang="en-US" dirty="0" smtClean="0"/>
              <a:t>space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File is the smallest  allotment of logical secondary storage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numeric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character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Source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Object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Executables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600075"/>
          </a:xfrm>
        </p:spPr>
        <p:txBody>
          <a:bodyPr/>
          <a:lstStyle/>
          <a:p>
            <a:r>
              <a:rPr lang="en-US" sz="4000"/>
              <a:t>Operations Performed on Directory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85838"/>
            <a:ext cx="7620000" cy="5253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Search for a file</a:t>
            </a:r>
          </a:p>
          <a:p>
            <a:pPr lvl="1">
              <a:lnSpc>
                <a:spcPct val="90000"/>
              </a:lnSpc>
            </a:pPr>
            <a:r>
              <a:rPr lang="en-US"/>
              <a:t>Search a file in the directory</a:t>
            </a:r>
          </a:p>
          <a:p>
            <a:pPr>
              <a:lnSpc>
                <a:spcPct val="90000"/>
              </a:lnSpc>
            </a:pPr>
            <a:r>
              <a:rPr lang="en-US"/>
              <a:t>Create a file</a:t>
            </a:r>
          </a:p>
          <a:p>
            <a:pPr>
              <a:lnSpc>
                <a:spcPct val="90000"/>
              </a:lnSpc>
            </a:pPr>
            <a:r>
              <a:rPr lang="en-US"/>
              <a:t>Delete a file</a:t>
            </a:r>
          </a:p>
          <a:p>
            <a:pPr>
              <a:lnSpc>
                <a:spcPct val="90000"/>
              </a:lnSpc>
            </a:pPr>
            <a:r>
              <a:rPr lang="en-US"/>
              <a:t>List a directory</a:t>
            </a:r>
          </a:p>
          <a:p>
            <a:pPr lvl="1">
              <a:lnSpc>
                <a:spcPct val="90000"/>
              </a:lnSpc>
            </a:pPr>
            <a:r>
              <a:rPr lang="en-US"/>
              <a:t>List the files in the directory</a:t>
            </a:r>
          </a:p>
          <a:p>
            <a:pPr>
              <a:lnSpc>
                <a:spcPct val="90000"/>
              </a:lnSpc>
            </a:pPr>
            <a:r>
              <a:rPr lang="en-US"/>
              <a:t>Rename a file</a:t>
            </a:r>
          </a:p>
          <a:p>
            <a:pPr lvl="1">
              <a:lnSpc>
                <a:spcPct val="90000"/>
              </a:lnSpc>
            </a:pPr>
            <a:r>
              <a:rPr lang="en-US"/>
              <a:t>Rename may also allow its position with in the directory structure to be changed</a:t>
            </a:r>
          </a:p>
          <a:p>
            <a:pPr>
              <a:lnSpc>
                <a:spcPct val="90000"/>
              </a:lnSpc>
            </a:pPr>
            <a:r>
              <a:rPr lang="en-US"/>
              <a:t>Traverse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338" y="796925"/>
            <a:ext cx="7743825" cy="457200"/>
          </a:xfrm>
        </p:spPr>
        <p:txBody>
          <a:bodyPr/>
          <a:lstStyle/>
          <a:p>
            <a:r>
              <a:rPr lang="en-US" sz="4000"/>
              <a:t>Organize the Directory (Logically) to Obtain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84713"/>
          </a:xfrm>
        </p:spPr>
        <p:txBody>
          <a:bodyPr/>
          <a:lstStyle/>
          <a:p>
            <a:r>
              <a:rPr lang="en-US" b="1"/>
              <a:t>Efficiency</a:t>
            </a:r>
            <a:r>
              <a:rPr lang="en-US"/>
              <a:t> – locating a file quickly.</a:t>
            </a:r>
          </a:p>
          <a:p>
            <a:r>
              <a:rPr lang="en-US" b="1"/>
              <a:t>Naming</a:t>
            </a:r>
            <a:r>
              <a:rPr lang="en-US"/>
              <a:t> – convenient to users.</a:t>
            </a:r>
          </a:p>
          <a:p>
            <a:pPr lvl="1"/>
            <a:r>
              <a:rPr lang="en-US"/>
              <a:t>Two users can have same name for different files.</a:t>
            </a:r>
          </a:p>
          <a:p>
            <a:pPr lvl="1"/>
            <a:r>
              <a:rPr lang="en-US"/>
              <a:t>The same file can have several different names.</a:t>
            </a:r>
          </a:p>
          <a:p>
            <a:r>
              <a:rPr lang="en-US" b="1"/>
              <a:t>Grouping</a:t>
            </a:r>
            <a:r>
              <a:rPr lang="en-US"/>
              <a:t> 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36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525588"/>
            <a:ext cx="6824663" cy="474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single directory for all users.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 l="525" t="37036" r="375" b="36285"/>
          <a:stretch>
            <a:fillRect/>
          </a:stretch>
        </p:blipFill>
        <p:spPr bwMode="auto">
          <a:xfrm>
            <a:off x="1250950" y="2095500"/>
            <a:ext cx="7281863" cy="2492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057275" y="4905375"/>
            <a:ext cx="7029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000" dirty="0">
                <a:latin typeface="Helvetica" pitchFamily="34" charset="0"/>
              </a:rPr>
              <a:t>Naming </a:t>
            </a:r>
            <a:r>
              <a:rPr lang="en-US" sz="2000" dirty="0" smtClean="0">
                <a:latin typeface="Helvetica" pitchFamily="34" charset="0"/>
              </a:rPr>
              <a:t>problem : requires unique name </a:t>
            </a:r>
            <a:r>
              <a:rPr lang="en-US" sz="2000" dirty="0">
                <a:latin typeface="Helvetica" pitchFamily="34" charset="0"/>
              </a:rPr>
              <a:t/>
            </a:r>
            <a:br>
              <a:rPr lang="en-US" sz="2000" dirty="0">
                <a:latin typeface="Helvetica" pitchFamily="34" charset="0"/>
              </a:rPr>
            </a:br>
            <a:endParaRPr lang="en-US" sz="2000" dirty="0">
              <a:latin typeface="Helvetica" pitchFamily="34" charset="0"/>
            </a:endParaRPr>
          </a:p>
          <a:p>
            <a:pPr eaLnBrk="0" hangingPunct="0"/>
            <a:r>
              <a:rPr lang="en-US" sz="2000" dirty="0">
                <a:latin typeface="Helvetica" pitchFamily="34" charset="0"/>
              </a:rPr>
              <a:t>Grouping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Directory</a:t>
            </a:r>
            <a:endParaRPr lang="en-US" sz="36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713" y="1925638"/>
            <a:ext cx="6824662" cy="46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Separate directory for each user.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 l="674" t="30098" r="600" b="29254"/>
          <a:stretch>
            <a:fillRect/>
          </a:stretch>
        </p:blipFill>
        <p:spPr bwMode="auto">
          <a:xfrm>
            <a:off x="1103313" y="1374775"/>
            <a:ext cx="7642225" cy="2978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82663" y="4575175"/>
            <a:ext cx="7029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FontTx/>
              <a:buChar char="•"/>
            </a:pPr>
            <a:endParaRPr lang="en-US" sz="2000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157480"/>
            <a:ext cx="7620000" cy="624840"/>
          </a:xfrm>
        </p:spPr>
        <p:txBody>
          <a:bodyPr/>
          <a:lstStyle/>
          <a:p>
            <a:pPr algn="l"/>
            <a:r>
              <a:rPr lang="en-US" dirty="0" smtClean="0"/>
              <a:t>Two-Level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883920"/>
            <a:ext cx="8757920" cy="5618480"/>
          </a:xfrm>
        </p:spPr>
        <p:txBody>
          <a:bodyPr/>
          <a:lstStyle/>
          <a:p>
            <a:r>
              <a:rPr lang="en-US" sz="2800" dirty="0" smtClean="0"/>
              <a:t>Each user has his own user file directory (UFD)</a:t>
            </a:r>
          </a:p>
          <a:p>
            <a:r>
              <a:rPr lang="en-US" sz="2800" dirty="0" smtClean="0"/>
              <a:t>When user logs in system master file directory  ( MFD ) is searched </a:t>
            </a:r>
          </a:p>
          <a:p>
            <a:r>
              <a:rPr lang="en-US" sz="2800" dirty="0" smtClean="0"/>
              <a:t>MFD Is indexed by user name or account no</a:t>
            </a:r>
          </a:p>
          <a:p>
            <a:r>
              <a:rPr lang="en-US" sz="2800" dirty="0" smtClean="0"/>
              <a:t>Each entry in MFD points to UFD</a:t>
            </a:r>
          </a:p>
          <a:p>
            <a:r>
              <a:rPr lang="en-US" sz="2800" dirty="0" smtClean="0"/>
              <a:t>Path name</a:t>
            </a:r>
          </a:p>
          <a:p>
            <a:r>
              <a:rPr lang="en-US" sz="2800" dirty="0" smtClean="0"/>
              <a:t>Can have the same file name for different user</a:t>
            </a:r>
          </a:p>
          <a:p>
            <a:r>
              <a:rPr lang="en-US" sz="2800" dirty="0" smtClean="0"/>
              <a:t>Efficient searching</a:t>
            </a:r>
          </a:p>
          <a:p>
            <a:r>
              <a:rPr lang="en-US" sz="2800" dirty="0" smtClean="0"/>
              <a:t>No grouping capability</a:t>
            </a:r>
          </a:p>
          <a:p>
            <a:r>
              <a:rPr lang="en-US" sz="2800" dirty="0" smtClean="0"/>
              <a:t>No sharing </a:t>
            </a:r>
          </a:p>
          <a:p>
            <a:r>
              <a:rPr lang="en-US" sz="2800" dirty="0" smtClean="0"/>
              <a:t>How to use system files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76250"/>
          </a:xfrm>
        </p:spPr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 l="600" t="7219" r="450" b="7033"/>
          <a:stretch>
            <a:fillRect/>
          </a:stretch>
        </p:blipFill>
        <p:spPr bwMode="auto">
          <a:xfrm>
            <a:off x="1154113" y="1143000"/>
            <a:ext cx="7589837" cy="49498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/>
              <a:t>cd</a:t>
            </a:r>
            <a:r>
              <a:rPr lang="en-US"/>
              <a:t> /spell/mail/prog</a:t>
            </a:r>
          </a:p>
          <a:p>
            <a:pPr lvl="1"/>
            <a:r>
              <a:rPr lang="en-US" b="1"/>
              <a:t>type</a:t>
            </a:r>
            <a:r>
              <a:rPr lang="en-US"/>
              <a:t>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01638"/>
          </a:xfrm>
        </p:spPr>
        <p:txBody>
          <a:bodyPr/>
          <a:lstStyle/>
          <a:p>
            <a:r>
              <a:rPr lang="en-US" sz="4000"/>
              <a:t>Tree-Structured Directories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890588"/>
            <a:ext cx="6824662" cy="3632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2400" b="1"/>
              <a:t>Absolute</a:t>
            </a:r>
            <a:r>
              <a:rPr lang="en-US" sz="2400"/>
              <a:t> or </a:t>
            </a:r>
            <a:r>
              <a:rPr lang="en-US" sz="2400" b="1"/>
              <a:t>relative</a:t>
            </a:r>
            <a:r>
              <a:rPr lang="en-US" sz="240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2400"/>
              <a:t>Creating a new file is done in current directory.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2400"/>
              <a:t>Delete a file</a:t>
            </a:r>
          </a:p>
          <a:p>
            <a:pPr>
              <a:lnSpc>
                <a:spcPct val="90000"/>
              </a:lnSpc>
              <a:buFontTx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rm</a:t>
            </a:r>
            <a:r>
              <a:rPr lang="en-US" sz="2400"/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sz="2400"/>
              <a:t>Creating a new subdirectory is done in current directory.</a:t>
            </a:r>
          </a:p>
          <a:p>
            <a:pPr marL="628650" lvl="1">
              <a:lnSpc>
                <a:spcPct val="90000"/>
              </a:lnSpc>
              <a:buFontTx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mkdir</a:t>
            </a:r>
            <a:r>
              <a:rPr lang="en-US" sz="2400"/>
              <a:t> &lt;dir-name&gt;</a:t>
            </a:r>
          </a:p>
          <a:p>
            <a:pPr>
              <a:lnSpc>
                <a:spcPct val="90000"/>
              </a:lnSpc>
              <a:buFontTx/>
              <a:buNone/>
              <a:tabLst>
                <a:tab pos="2857500" algn="ctr"/>
              </a:tabLst>
            </a:pPr>
            <a:r>
              <a:rPr lang="en-US" sz="2400"/>
              <a:t>	Example:  if in current directory   </a:t>
            </a:r>
            <a:r>
              <a:rPr lang="en-US" sz="2400" b="1"/>
              <a:t>/mail</a:t>
            </a:r>
          </a:p>
          <a:p>
            <a:pPr>
              <a:lnSpc>
                <a:spcPct val="90000"/>
              </a:lnSpc>
              <a:buFontTx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mkdir</a:t>
            </a:r>
            <a:r>
              <a:rPr lang="en-US" sz="2400"/>
              <a:t> count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mail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prog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copy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prt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exp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count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860425" y="5607050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“mail”.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00063"/>
          </a:xfrm>
        </p:spPr>
        <p:txBody>
          <a:bodyPr/>
          <a:lstStyle/>
          <a:p>
            <a:r>
              <a:rPr lang="en-US"/>
              <a:t>Acyclic-Graph Directories</a:t>
            </a:r>
            <a:endParaRPr lang="en-US" sz="36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074738"/>
            <a:ext cx="6824663" cy="441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Have shared subdirectories and files.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 l="1500" t="563" r="1425" b="656"/>
          <a:stretch>
            <a:fillRect/>
          </a:stretch>
        </p:blipFill>
        <p:spPr bwMode="auto">
          <a:xfrm>
            <a:off x="2155825" y="1749425"/>
            <a:ext cx="4830763" cy="3962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25463"/>
          </a:xfrm>
        </p:spPr>
        <p:txBody>
          <a:bodyPr/>
          <a:lstStyle/>
          <a:p>
            <a:r>
              <a:rPr lang="en-US" sz="4000"/>
              <a:t>Acyclic-Graph Directories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35050"/>
            <a:ext cx="7620000" cy="4832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Two different names (aliasing)</a:t>
            </a:r>
          </a:p>
          <a:p>
            <a:pPr>
              <a:lnSpc>
                <a:spcPct val="90000"/>
              </a:lnSpc>
            </a:pPr>
            <a:r>
              <a:rPr lang="en-US"/>
              <a:t>Can implement shared files and subdirectories by using link.</a:t>
            </a:r>
          </a:p>
          <a:p>
            <a:pPr>
              <a:lnSpc>
                <a:spcPct val="90000"/>
              </a:lnSpc>
            </a:pPr>
            <a:r>
              <a:rPr lang="en-US"/>
              <a:t>OS ignores this link when traversing directory trees to preserve the a cyclic </a:t>
            </a:r>
            <a:br>
              <a:rPr lang="en-US"/>
            </a:br>
            <a:r>
              <a:rPr lang="en-US"/>
              <a:t>structure of the system.</a:t>
            </a:r>
          </a:p>
          <a:p>
            <a:pPr>
              <a:lnSpc>
                <a:spcPct val="90000"/>
              </a:lnSpc>
            </a:pPr>
            <a:r>
              <a:rPr lang="en-US"/>
              <a:t>Can duplicate all information in both shared directory</a:t>
            </a:r>
          </a:p>
          <a:p>
            <a:pPr lvl="1">
              <a:lnSpc>
                <a:spcPct val="90000"/>
              </a:lnSpc>
            </a:pPr>
            <a:r>
              <a:rPr lang="en-US"/>
              <a:t>Inconsistency if the file is modified</a:t>
            </a:r>
          </a:p>
          <a:p>
            <a:pPr lvl="1">
              <a:lnSpc>
                <a:spcPct val="90000"/>
              </a:lnSpc>
            </a:pPr>
            <a:r>
              <a:rPr lang="en-US"/>
              <a:t>Careful during deletion ( dangling pointers)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files are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3215640"/>
          </a:xfrm>
        </p:spPr>
        <p:txBody>
          <a:bodyPr/>
          <a:lstStyle/>
          <a:p>
            <a:r>
              <a:rPr lang="en-US" dirty="0" smtClean="0"/>
              <a:t>Files are maintained with the help of file systems supported by  different operating systems </a:t>
            </a:r>
          </a:p>
          <a:p>
            <a:r>
              <a:rPr lang="en-US" dirty="0" smtClean="0"/>
              <a:t>File system is an abstraction of persistent storage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Graph Directory</a:t>
            </a:r>
            <a:endParaRPr lang="en-US" sz="360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 l="749" t="13315" r="450" b="13033"/>
          <a:stretch>
            <a:fillRect/>
          </a:stretch>
        </p:blipFill>
        <p:spPr bwMode="auto">
          <a:xfrm>
            <a:off x="1652588" y="1952625"/>
            <a:ext cx="5872162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3743325"/>
          </a:xfrm>
        </p:spPr>
        <p:txBody>
          <a:bodyPr/>
          <a:lstStyle/>
          <a:p>
            <a:r>
              <a:rPr lang="en-US" dirty="0"/>
              <a:t>How do we guarantee no cycles?</a:t>
            </a:r>
          </a:p>
          <a:p>
            <a:pPr lvl="1"/>
            <a:r>
              <a:rPr lang="en-US" dirty="0"/>
              <a:t>Allow only links to file not subdirectories.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time a new link is added use a cycle detection algorithm to determine whether it is 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01638"/>
          </a:xfrm>
        </p:spPr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87425"/>
            <a:ext cx="76200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Sharing of files on multi-user systems is desirable.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OS implement sharing using owner and group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 implement user attributes by managing a list of user names and associated user identifiers</a:t>
            </a:r>
          </a:p>
          <a:p>
            <a:pPr>
              <a:lnSpc>
                <a:spcPct val="90000"/>
              </a:lnSpc>
            </a:pPr>
            <a:r>
              <a:rPr lang="en-US" sz="2800"/>
              <a:t>Sharing may be done through a </a:t>
            </a:r>
            <a:r>
              <a:rPr lang="en-US" sz="2800" i="1"/>
              <a:t>protection</a:t>
            </a:r>
            <a:r>
              <a:rPr lang="en-US" sz="2800"/>
              <a:t> scheme.</a:t>
            </a:r>
          </a:p>
          <a:p>
            <a:pPr>
              <a:lnSpc>
                <a:spcPct val="90000"/>
              </a:lnSpc>
            </a:pPr>
            <a:r>
              <a:rPr lang="en-US" sz="2800"/>
              <a:t>On distributed systems, files may be shared across a network.</a:t>
            </a:r>
          </a:p>
          <a:p>
            <a:pPr>
              <a:lnSpc>
                <a:spcPct val="90000"/>
              </a:lnSpc>
            </a:pPr>
            <a:r>
              <a:rPr lang="en-US" sz="2800"/>
              <a:t>Network File System (NFS) is a common distributed file-sharing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01650"/>
          </a:xfrm>
        </p:spPr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36638"/>
            <a:ext cx="7620000" cy="4830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File owner/creator should be able to control: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can be done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whom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Types of access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	read from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Write	write / rewrite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Execute	Load the file into memory and execute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Append	write new information at the end of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	delete the file and free the memory for reuse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	List the name and attributes of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Rename, copy, 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25463"/>
          </a:xfrm>
        </p:spPr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913" y="974725"/>
            <a:ext cx="6732587" cy="24542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/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/>
              <a:t>		a) </a:t>
            </a:r>
            <a:r>
              <a:rPr lang="en-US" sz="2000" b="1"/>
              <a:t>owner access</a:t>
            </a:r>
            <a:r>
              <a:rPr lang="en-US" sz="2000"/>
              <a:t> 	7	</a:t>
            </a:r>
            <a:r>
              <a:rPr lang="en-US" sz="2000">
                <a:sym typeface="Symbol" pitchFamily="18" charset="2"/>
              </a:rPr>
              <a:t>	1 1 1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>
                <a:sym typeface="Symbol" pitchFamily="18" charset="2"/>
              </a:rPr>
              <a:t>		b) </a:t>
            </a:r>
            <a:r>
              <a:rPr lang="en-US" sz="2000" b="1">
                <a:sym typeface="Symbol" pitchFamily="18" charset="2"/>
              </a:rPr>
              <a:t>group access</a:t>
            </a:r>
            <a:r>
              <a:rPr lang="en-US" sz="20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>
                <a:sym typeface="Symbol" pitchFamily="18" charset="2"/>
              </a:rPr>
              <a:t>		c) </a:t>
            </a:r>
            <a:r>
              <a:rPr lang="en-US" sz="2000" b="1">
                <a:sym typeface="Symbol" pitchFamily="18" charset="2"/>
              </a:rPr>
              <a:t>public access</a:t>
            </a:r>
            <a:r>
              <a:rPr lang="en-US" sz="20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>
                <a:sym typeface="Symbol" pitchFamily="18" charset="2"/>
              </a:rPr>
              <a:t>For a particular file (say </a:t>
            </a:r>
            <a:r>
              <a:rPr lang="en-US" sz="2000" i="1">
                <a:sym typeface="Symbol" pitchFamily="18" charset="2"/>
              </a:rPr>
              <a:t>game</a:t>
            </a:r>
            <a:r>
              <a:rPr lang="en-US" sz="2000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89325" y="4760913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owner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144963" y="4760913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group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887913" y="4760913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public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548063" y="5275263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chmod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181475" y="5275263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761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664075" y="5275263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Helvetica" pitchFamily="34" charset="0"/>
              </a:rPr>
              <a:t>game</a:t>
            </a: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3810000" y="4941888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4416425" y="4984750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4567238" y="4956175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1057275" y="5494338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sz="2000">
                <a:sym typeface="Symbol" pitchFamily="18" charset="2"/>
              </a:rPr>
              <a:t>Attach a group to a file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000"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42913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62013"/>
            <a:ext cx="7620000" cy="5005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Relocatable</a:t>
            </a:r>
            <a:r>
              <a:rPr lang="en-US" sz="2400" dirty="0"/>
              <a:t> load file	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simulate last two with first method by inserting appropriate control characters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65150"/>
          </a:xfrm>
        </p:spPr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143000"/>
            <a:ext cx="8510587" cy="500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Name</a:t>
            </a:r>
            <a:r>
              <a:rPr lang="en-US" sz="2800" dirty="0"/>
              <a:t> – only information kept in human-readable 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Identifier – unique tag usually number identifies files with in the file system ( in non human readable form).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Type</a:t>
            </a:r>
            <a:r>
              <a:rPr lang="en-US" sz="2800" dirty="0"/>
              <a:t> – needed for systems that support different types.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Location</a:t>
            </a:r>
            <a:r>
              <a:rPr lang="en-US" sz="2800" dirty="0"/>
              <a:t> – pointer to file location on device.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Size</a:t>
            </a:r>
            <a:r>
              <a:rPr lang="en-US" sz="2800" dirty="0"/>
              <a:t> – current file size.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Protection</a:t>
            </a:r>
            <a:r>
              <a:rPr lang="en-US" sz="2800" dirty="0"/>
              <a:t> – controls who can do reading, writing, executing.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Time</a:t>
            </a:r>
            <a:r>
              <a:rPr lang="en-US" sz="2800" dirty="0"/>
              <a:t>, </a:t>
            </a:r>
            <a:r>
              <a:rPr lang="en-US" sz="2800" b="1" dirty="0"/>
              <a:t>date</a:t>
            </a:r>
            <a:r>
              <a:rPr lang="en-US" sz="2800" dirty="0"/>
              <a:t>, </a:t>
            </a:r>
            <a:r>
              <a:rPr lang="en-US" sz="2800" b="1" dirty="0"/>
              <a:t>and user identification</a:t>
            </a:r>
            <a:r>
              <a:rPr lang="en-US" sz="2800" dirty="0"/>
              <a:t> – data for protection, security, and usage monitoring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80400" cy="685800"/>
          </a:xfrm>
        </p:spPr>
        <p:txBody>
          <a:bodyPr/>
          <a:lstStyle/>
          <a:p>
            <a:pPr algn="l"/>
            <a:r>
              <a:rPr lang="en-US" dirty="0" smtClean="0"/>
              <a:t>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107440"/>
            <a:ext cx="8514080" cy="4759960"/>
          </a:xfrm>
        </p:spPr>
        <p:txBody>
          <a:bodyPr/>
          <a:lstStyle/>
          <a:p>
            <a:r>
              <a:rPr lang="en-US" dirty="0" smtClean="0"/>
              <a:t>Information about files are kept in the directory structure, which is maintained on the disk</a:t>
            </a:r>
          </a:p>
          <a:p>
            <a:r>
              <a:rPr lang="en-US" dirty="0" smtClean="0"/>
              <a:t>Directory entries contain name of file and  identifier </a:t>
            </a:r>
          </a:p>
          <a:p>
            <a:r>
              <a:rPr lang="en-US" dirty="0" smtClean="0"/>
              <a:t>The unique identifier in terms may point at rest of the attributes of the file </a:t>
            </a:r>
          </a:p>
          <a:p>
            <a:r>
              <a:rPr lang="en-US" dirty="0" smtClean="0"/>
              <a:t>Directories may occupy several megabytes and are required to be brought into the memory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92125"/>
          </a:xfrm>
        </p:spPr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58850"/>
            <a:ext cx="7620000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Create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Space in the file system must be found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entry for the new file must be made in the directory.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Directory entry consist of file name, location &amp; other information about the file.</a:t>
            </a:r>
          </a:p>
          <a:p>
            <a:pPr>
              <a:lnSpc>
                <a:spcPct val="90000"/>
              </a:lnSpc>
            </a:pPr>
            <a:r>
              <a:rPr lang="en-US" sz="2800"/>
              <a:t>Write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 a system call specifying both name of the file and the information to be written.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Search for the location of the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 must keep a write pointer to keep the location of the file where the next write is to take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550863"/>
          </a:xfrm>
        </p:spPr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136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036638"/>
            <a:ext cx="7620000" cy="5349875"/>
          </a:xfrm>
        </p:spPr>
        <p:txBody>
          <a:bodyPr/>
          <a:lstStyle/>
          <a:p>
            <a:r>
              <a:rPr lang="en-US" sz="2800"/>
              <a:t>Read</a:t>
            </a:r>
          </a:p>
          <a:p>
            <a:pPr lvl="1"/>
            <a:r>
              <a:rPr lang="en-US" sz="2400"/>
              <a:t>Make a system call specifying the name of the file and where the next block of the file should be put.</a:t>
            </a:r>
          </a:p>
          <a:p>
            <a:pPr lvl="1"/>
            <a:r>
              <a:rPr lang="en-US" sz="2400"/>
              <a:t>Maintain a read pointer to where the next read is to take place. </a:t>
            </a:r>
          </a:p>
          <a:p>
            <a:r>
              <a:rPr lang="en-US" sz="2800"/>
              <a:t>Reposition within file – file seek</a:t>
            </a:r>
          </a:p>
          <a:p>
            <a:pPr lvl="1"/>
            <a:r>
              <a:rPr lang="en-US" sz="2400"/>
              <a:t>Current file position is set to a given value.</a:t>
            </a:r>
          </a:p>
          <a:p>
            <a:pPr lvl="1"/>
            <a:r>
              <a:rPr lang="en-US" sz="2400"/>
              <a:t>Reposition with in a file does not need to invoke any actual I/O </a:t>
            </a:r>
          </a:p>
          <a:p>
            <a:r>
              <a:rPr lang="en-US" sz="2800"/>
              <a:t>Delete</a:t>
            </a:r>
          </a:p>
          <a:p>
            <a:pPr lvl="1"/>
            <a:r>
              <a:rPr lang="en-US" sz="2400"/>
              <a:t>Search the directory for the file name</a:t>
            </a:r>
          </a:p>
          <a:p>
            <a:pPr lvl="1"/>
            <a:r>
              <a:rPr lang="en-US" sz="2400"/>
              <a:t>Release all the file space and erase the directory entry.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476250"/>
          </a:xfrm>
        </p:spPr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912813"/>
            <a:ext cx="7620000" cy="4954587"/>
          </a:xfrm>
        </p:spPr>
        <p:txBody>
          <a:bodyPr/>
          <a:lstStyle/>
          <a:p>
            <a:r>
              <a:rPr lang="en-US" sz="2800"/>
              <a:t>Truncate</a:t>
            </a:r>
          </a:p>
          <a:p>
            <a:pPr lvl="1"/>
            <a:r>
              <a:rPr lang="en-US" sz="2400"/>
              <a:t>Erase the content of a file but keep its attributes.</a:t>
            </a:r>
          </a:p>
          <a:p>
            <a:pPr lvl="1"/>
            <a:r>
              <a:rPr lang="en-US" sz="2400"/>
              <a:t>Only the file length attribute will change.</a:t>
            </a:r>
          </a:p>
          <a:p>
            <a:r>
              <a:rPr lang="en-US" sz="2800"/>
              <a:t>Other common operations</a:t>
            </a:r>
          </a:p>
          <a:p>
            <a:pPr lvl="1"/>
            <a:r>
              <a:rPr lang="en-US" sz="2400"/>
              <a:t>Append and rename</a:t>
            </a:r>
          </a:p>
          <a:p>
            <a:r>
              <a:rPr lang="en-US" sz="2800"/>
              <a:t>Open(</a:t>
            </a:r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/>
              <a:t>) – search the directory structure on disk for entry </a:t>
            </a:r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/>
              <a:t>, and move the content of entry to memory.</a:t>
            </a:r>
          </a:p>
          <a:p>
            <a:r>
              <a:rPr lang="en-US" sz="2800"/>
              <a:t>Close (</a:t>
            </a:r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/>
              <a:t>) – move the content of entry </a:t>
            </a:r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/>
              <a:t> in memory to directory structure on disk.</a:t>
            </a:r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4610</TotalTime>
  <Words>1174</Words>
  <Application>Microsoft Office PowerPoint</Application>
  <PresentationFormat>On-screen Show (4:3)</PresentationFormat>
  <Paragraphs>231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Notebook</vt:lpstr>
      <vt:lpstr>File Operations</vt:lpstr>
      <vt:lpstr>File Concept</vt:lpstr>
      <vt:lpstr>How the files are maintained</vt:lpstr>
      <vt:lpstr>File Structure</vt:lpstr>
      <vt:lpstr>File Attributes</vt:lpstr>
      <vt:lpstr>Directory </vt:lpstr>
      <vt:lpstr>File Operations</vt:lpstr>
      <vt:lpstr>File Operations</vt:lpstr>
      <vt:lpstr>File Operations</vt:lpstr>
      <vt:lpstr>Implementation in Unix</vt:lpstr>
      <vt:lpstr>Information associated with open file table</vt:lpstr>
      <vt:lpstr>Access Methods</vt:lpstr>
      <vt:lpstr>Direct access</vt:lpstr>
      <vt:lpstr>Sequential-access File</vt:lpstr>
      <vt:lpstr>Simulation of Sequential Access on a Direct-access File</vt:lpstr>
      <vt:lpstr>Example of Index and Relative Files</vt:lpstr>
      <vt:lpstr>Directory Structure</vt:lpstr>
      <vt:lpstr>A Typical File-system Organization</vt:lpstr>
      <vt:lpstr>Information in a Device Directory</vt:lpstr>
      <vt:lpstr>Operations Performed on Directory</vt:lpstr>
      <vt:lpstr>Organize the Directory (Logically) to Obtain</vt:lpstr>
      <vt:lpstr>Single-Level Directory</vt:lpstr>
      <vt:lpstr>Two-Level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Sharing</vt:lpstr>
      <vt:lpstr>Protection</vt:lpstr>
      <vt:lpstr>Access Lists and Groups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11.01</dc:title>
  <dc:creator>Marilyn Turnamian</dc:creator>
  <cp:lastModifiedBy>JPM</cp:lastModifiedBy>
  <cp:revision>162</cp:revision>
  <cp:lastPrinted>2001-06-14T19:19:45Z</cp:lastPrinted>
  <dcterms:created xsi:type="dcterms:W3CDTF">1999-08-24T13:56:22Z</dcterms:created>
  <dcterms:modified xsi:type="dcterms:W3CDTF">2017-05-01T04:08:38Z</dcterms:modified>
</cp:coreProperties>
</file>