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41"/>
  </p:notesMasterIdLst>
  <p:handoutMasterIdLst>
    <p:handoutMasterId r:id="rId42"/>
  </p:handoutMasterIdLst>
  <p:sldIdLst>
    <p:sldId id="274" r:id="rId2"/>
    <p:sldId id="275" r:id="rId3"/>
    <p:sldId id="276" r:id="rId4"/>
    <p:sldId id="277" r:id="rId5"/>
    <p:sldId id="278" r:id="rId6"/>
    <p:sldId id="323" r:id="rId7"/>
    <p:sldId id="279" r:id="rId8"/>
    <p:sldId id="280" r:id="rId9"/>
    <p:sldId id="281" r:id="rId10"/>
    <p:sldId id="282" r:id="rId11"/>
    <p:sldId id="347" r:id="rId12"/>
    <p:sldId id="348" r:id="rId13"/>
    <p:sldId id="283" r:id="rId14"/>
    <p:sldId id="284" r:id="rId15"/>
    <p:sldId id="359" r:id="rId16"/>
    <p:sldId id="333" r:id="rId17"/>
    <p:sldId id="285" r:id="rId18"/>
    <p:sldId id="286" r:id="rId19"/>
    <p:sldId id="355" r:id="rId20"/>
    <p:sldId id="287" r:id="rId21"/>
    <p:sldId id="288" r:id="rId22"/>
    <p:sldId id="349" r:id="rId23"/>
    <p:sldId id="337" r:id="rId24"/>
    <p:sldId id="356" r:id="rId25"/>
    <p:sldId id="353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339" r:id="rId35"/>
    <p:sldId id="298" r:id="rId36"/>
    <p:sldId id="299" r:id="rId37"/>
    <p:sldId id="340" r:id="rId38"/>
    <p:sldId id="300" r:id="rId39"/>
    <p:sldId id="360" r:id="rId40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2787"/>
    <p:restoredTop sz="90898" autoAdjust="0"/>
  </p:normalViewPr>
  <p:slideViewPr>
    <p:cSldViewPr snapToGrid="0">
      <p:cViewPr varScale="1">
        <p:scale>
          <a:sx n="105" d="100"/>
          <a:sy n="105" d="100"/>
        </p:scale>
        <p:origin x="-113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6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6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BB89150-19CF-471C-A061-59036E9907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029AF0A-7DCD-47D5-B203-6EF4C90332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A2EB53-2547-4E0B-8E8D-2FC1F3F47988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D8FE6D-49D0-4E06-AF4A-B38949B1216C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E6F9D2-700C-4E8A-86A5-E5514F3CF8A4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734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Notes Placeholder 2"/>
          <p:cNvSpPr>
            <a:spLocks noGrp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  <p:sp>
        <p:nvSpPr>
          <p:cNvPr id="57349" name="Slide Number Placeholder 3"/>
          <p:cNvSpPr txBox="1">
            <a:spLocks noGrp="1"/>
          </p:cNvSpPr>
          <p:nvPr/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15" tIns="48257" rIns="96515" bIns="48257" anchor="b"/>
          <a:lstStyle/>
          <a:p>
            <a:pPr algn="r" defTabSz="965200" eaLnBrk="1" hangingPunct="1"/>
            <a:fld id="{5673A0F5-7C6A-42E4-A348-4D548D8452B0}" type="slidenum">
              <a:rPr lang="en-US" sz="1300">
                <a:latin typeface="Calibri" pitchFamily="34" charset="0"/>
              </a:rPr>
              <a:pPr algn="r" defTabSz="965200" eaLnBrk="1" hangingPunct="1"/>
              <a:t>11</a:t>
            </a:fld>
            <a:endParaRPr lang="en-US" sz="13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D8455E-EC4B-42E6-A944-D2C044F1E98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837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Notes Placeholder 2"/>
          <p:cNvSpPr>
            <a:spLocks noGrp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  <p:sp>
        <p:nvSpPr>
          <p:cNvPr id="58373" name="Slide Number Placeholder 3"/>
          <p:cNvSpPr txBox="1">
            <a:spLocks noGrp="1"/>
          </p:cNvSpPr>
          <p:nvPr/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15" tIns="48257" rIns="96515" bIns="48257" anchor="b"/>
          <a:lstStyle/>
          <a:p>
            <a:pPr algn="r" defTabSz="965200" eaLnBrk="1" hangingPunct="1"/>
            <a:fld id="{D4CD5921-EEB2-4070-91D3-F7E20BF38D83}" type="slidenum">
              <a:rPr lang="en-US" sz="1300">
                <a:latin typeface="Calibri" pitchFamily="34" charset="0"/>
              </a:rPr>
              <a:pPr algn="r" defTabSz="965200" eaLnBrk="1" hangingPunct="1"/>
              <a:t>12</a:t>
            </a:fld>
            <a:endParaRPr lang="en-US" sz="13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D7565-AE66-425F-A933-247FCF873D66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EB5738-40A4-4F47-BB83-8D6400376476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EB5738-40A4-4F47-BB83-8D6400376476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AF31F3-44CD-4B2C-9A3F-9DC376C1BCC4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C36F91-AD94-4608-9ACC-29B90C98B24B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1410D8-7CCD-48E4-AB6E-A9042BD7EBBE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A6006F-4C9A-4AFE-B07C-BDA46D657AD4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15243D-42D3-4B0B-91BE-A85AAE684925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B86BAE-4391-4809-863E-0CD5CF48F88E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DA650B-F6C9-4111-A6FC-970263281A97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583C18-412E-49A9-9333-1F15D5F433D4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89488" cy="3592513"/>
          </a:xfrm>
          <a:ln w="12700" cap="flat">
            <a:solidFill>
              <a:schemeClr val="tx1"/>
            </a:solidFill>
          </a:ln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6412"/>
          </a:xfrm>
          <a:noFill/>
          <a:ln/>
        </p:spPr>
        <p:txBody>
          <a:bodyPr lIns="95528" tIns="46926" rIns="95528" bIns="46926"/>
          <a:lstStyle/>
          <a:p>
            <a:pPr defTabSz="965200">
              <a:spcBef>
                <a:spcPct val="0"/>
              </a:spcBef>
            </a:pPr>
            <a:endParaRPr lang="fr-CA" sz="250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8CD81E-C12E-46BD-A08A-B8E759EABF5F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D1B279-90D8-46D5-9AAA-8AD2D5554DCE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86AA3E-9A04-4C50-BC35-3CD711D30087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7475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Notes Placeholder 2"/>
          <p:cNvSpPr>
            <a:spLocks noGrp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  <p:sp>
        <p:nvSpPr>
          <p:cNvPr id="74757" name="Slide Number Placeholder 3"/>
          <p:cNvSpPr txBox="1">
            <a:spLocks noGrp="1"/>
          </p:cNvSpPr>
          <p:nvPr/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15" tIns="48257" rIns="96515" bIns="48257" anchor="b"/>
          <a:lstStyle/>
          <a:p>
            <a:pPr algn="r" defTabSz="965200" eaLnBrk="1" hangingPunct="1"/>
            <a:fld id="{CB78C448-8E84-4277-A91A-987399BD59BD}" type="slidenum">
              <a:rPr lang="en-US" sz="1300">
                <a:latin typeface="Calibri" pitchFamily="34" charset="0"/>
              </a:rPr>
              <a:pPr algn="r" defTabSz="965200" eaLnBrk="1" hangingPunct="1"/>
              <a:t>25</a:t>
            </a:fld>
            <a:endParaRPr lang="en-US" sz="13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5672B0-281F-4FFE-B890-25EC408CFE7E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30FFF1-0563-4A5A-865A-5822404BCB95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19EB65-7C00-48D3-B294-BEBE1E357381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DA6159-3A1C-4512-8742-765E226A77D0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35B25D-7BFF-4263-8238-962B57FBDF82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F0F08A-1466-445B-87B3-CC3459150933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4ACB41-3484-494F-A85B-8F17E1929012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4FC10-BC46-483F-A0C9-DDC451A0AFA3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79865F-A7E9-4012-A3B4-6F660ECAE3DD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B08056-3B49-4ABC-BE16-ADD437763739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1B91A9-A760-4E68-84BC-57B2C0487044}" type="slidenum">
              <a:rPr lang="en-US" smtClean="0"/>
              <a:pPr/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E8CB21-CE88-4248-8067-157CA263F464}" type="slidenum">
              <a:rPr lang="en-US" smtClean="0"/>
              <a:pPr/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8900DF-82C2-4079-AC46-880367733A48}" type="slidenum">
              <a:rPr lang="en-US" smtClean="0"/>
              <a:pPr/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4818E4-DB01-41B8-9A1B-2DFBDF758576}" type="slidenum">
              <a:rPr lang="en-US" smtClean="0"/>
              <a:pPr/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9AF0A-7DCD-47D5-B203-6EF4C90332B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9B0C0A-FC94-40F1-A9ED-9BB48CEE1E94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D5272F-466E-468A-8942-C7F0147EBB14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9C5A83-AD13-4E08-8D56-63E6E6455956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EB3235-5D28-425E-AD78-38245ECD2E55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7B3A43-22A4-45B1-A1D1-6CFFA49AFF3D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116991-C0BF-4B7C-BF0E-78E798F4E4D2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white">
          <a:xfrm>
            <a:off x="0" y="0"/>
            <a:ext cx="9144000" cy="2540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white">
          <a:xfrm>
            <a:off x="0" y="2540000"/>
            <a:ext cx="9144000" cy="431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 flipV="1">
            <a:off x="0" y="2595563"/>
            <a:ext cx="6816725" cy="254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79513" y="182563"/>
            <a:ext cx="7772400" cy="706437"/>
          </a:xfrm>
        </p:spPr>
        <p:txBody>
          <a:bodyPr/>
          <a:lstStyle>
            <a:lvl1pPr algn="ctr">
              <a:defRPr sz="2000" b="0">
                <a:latin typeface="Helvetica-Narrow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>
                <a:solidFill>
                  <a:srgbClr val="660066"/>
                </a:solidFill>
                <a:latin typeface="Impact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spcBef>
                <a:spcPct val="50000"/>
              </a:spcBef>
              <a:defRPr sz="1400">
                <a:solidFill>
                  <a:srgbClr val="660066"/>
                </a:solidFill>
                <a:latin typeface="Impact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660066"/>
                </a:solidFill>
                <a:latin typeface="Impact" pitchFamily="34" charset="0"/>
              </a:defRPr>
            </a:lvl1pPr>
          </a:lstStyle>
          <a:p>
            <a:pPr>
              <a:defRPr/>
            </a:pPr>
            <a:fld id="{6A72278F-303B-41AE-88DA-0DCC3E129B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Operating System Concepts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0875" y="0"/>
            <a:ext cx="1943100" cy="5332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1575" y="0"/>
            <a:ext cx="5676900" cy="5332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Operating System Concepts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Operating System Concepts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Operating System Concepts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450" y="1217613"/>
            <a:ext cx="34385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375" y="1217613"/>
            <a:ext cx="34385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Operating System Concepts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5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Operating System Concepts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Operating System Concepts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Operating System Concepts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Operating System Concepts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Operating System Concepts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171575" y="0"/>
            <a:ext cx="7772400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6325" name="Rectangle 69"/>
          <p:cNvSpPr>
            <a:spLocks noChangeArrowheads="1"/>
          </p:cNvSpPr>
          <p:nvPr/>
        </p:nvSpPr>
        <p:spPr bwMode="auto">
          <a:xfrm>
            <a:off x="5354638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000"/>
              <a:t>Silberschatz, Galvin and  Gagne </a:t>
            </a:r>
            <a:r>
              <a:rPr lang="en-US" sz="1000">
                <a:sym typeface="Symbol" pitchFamily="18" charset="2"/>
              </a:rPr>
              <a:t>2002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96326" name="Text Box 70"/>
          <p:cNvSpPr txBox="1">
            <a:spLocks noChangeArrowheads="1"/>
          </p:cNvSpPr>
          <p:nvPr/>
        </p:nvSpPr>
        <p:spPr bwMode="auto">
          <a:xfrm>
            <a:off x="4181475" y="6546850"/>
            <a:ext cx="514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/>
              <a:t>10.</a:t>
            </a:r>
            <a:fld id="{E80F5A91-0CC9-4F3E-BB87-B4C094BBA496}" type="slidenum">
              <a:rPr lang="en-US" sz="1000"/>
              <a:pPr>
                <a:spcBef>
                  <a:spcPct val="50000"/>
                </a:spcBef>
                <a:defRPr/>
              </a:pPr>
              <a:t>‹#›</a:t>
            </a:fld>
            <a:endParaRPr lang="en-US" sz="1000"/>
          </a:p>
        </p:txBody>
      </p:sp>
      <p:sp>
        <p:nvSpPr>
          <p:cNvPr id="9641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2075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/>
            </a:lvl1pPr>
          </a:lstStyle>
          <a:p>
            <a:pPr>
              <a:defRPr/>
            </a:pPr>
            <a:r>
              <a:rPr lang="en-US"/>
              <a:t>Operating System Concepts</a:t>
            </a:r>
          </a:p>
        </p:txBody>
      </p:sp>
      <p:grpSp>
        <p:nvGrpSpPr>
          <p:cNvPr id="2055" name="Group 156"/>
          <p:cNvGrpSpPr>
            <a:grpSpLocks/>
          </p:cNvGrpSpPr>
          <p:nvPr/>
        </p:nvGrpSpPr>
        <p:grpSpPr bwMode="auto">
          <a:xfrm flipH="1">
            <a:off x="7989888" y="5722938"/>
            <a:ext cx="1154112" cy="1135062"/>
            <a:chOff x="1981" y="2529"/>
            <a:chExt cx="1095" cy="749"/>
          </a:xfrm>
        </p:grpSpPr>
        <p:sp>
          <p:nvSpPr>
            <p:cNvPr id="96413" name="Freeform 157"/>
            <p:cNvSpPr>
              <a:spLocks/>
            </p:cNvSpPr>
            <p:nvPr/>
          </p:nvSpPr>
          <p:spPr bwMode="auto">
            <a:xfrm>
              <a:off x="1981" y="2571"/>
              <a:ext cx="1093" cy="685"/>
            </a:xfrm>
            <a:custGeom>
              <a:avLst/>
              <a:gdLst/>
              <a:ahLst/>
              <a:cxnLst>
                <a:cxn ang="0">
                  <a:pos x="2178" y="1568"/>
                </a:cxn>
                <a:cxn ang="0">
                  <a:pos x="2129" y="1544"/>
                </a:cxn>
                <a:cxn ang="0">
                  <a:pos x="2057" y="1495"/>
                </a:cxn>
                <a:cxn ang="0">
                  <a:pos x="1968" y="1431"/>
                </a:cxn>
                <a:cxn ang="0">
                  <a:pos x="1872" y="1363"/>
                </a:cxn>
                <a:cxn ang="0">
                  <a:pos x="1776" y="1298"/>
                </a:cxn>
                <a:cxn ang="0">
                  <a:pos x="1734" y="1281"/>
                </a:cxn>
                <a:cxn ang="0">
                  <a:pos x="1690" y="1273"/>
                </a:cxn>
                <a:cxn ang="0">
                  <a:pos x="1646" y="1267"/>
                </a:cxn>
                <a:cxn ang="0">
                  <a:pos x="1608" y="1258"/>
                </a:cxn>
                <a:cxn ang="0">
                  <a:pos x="1578" y="1240"/>
                </a:cxn>
                <a:cxn ang="0">
                  <a:pos x="1546" y="1188"/>
                </a:cxn>
                <a:cxn ang="0">
                  <a:pos x="1507" y="1131"/>
                </a:cxn>
                <a:cxn ang="0">
                  <a:pos x="1467" y="1082"/>
                </a:cxn>
                <a:cxn ang="0">
                  <a:pos x="1424" y="1044"/>
                </a:cxn>
                <a:cxn ang="0">
                  <a:pos x="1379" y="1020"/>
                </a:cxn>
                <a:cxn ang="0">
                  <a:pos x="1331" y="1009"/>
                </a:cxn>
                <a:cxn ang="0">
                  <a:pos x="1294" y="972"/>
                </a:cxn>
                <a:cxn ang="0">
                  <a:pos x="1263" y="930"/>
                </a:cxn>
                <a:cxn ang="0">
                  <a:pos x="1242" y="907"/>
                </a:cxn>
                <a:cxn ang="0">
                  <a:pos x="1231" y="874"/>
                </a:cxn>
                <a:cxn ang="0">
                  <a:pos x="1219" y="851"/>
                </a:cxn>
                <a:cxn ang="0">
                  <a:pos x="1204" y="838"/>
                </a:cxn>
                <a:cxn ang="0">
                  <a:pos x="1191" y="821"/>
                </a:cxn>
                <a:cxn ang="0">
                  <a:pos x="1166" y="803"/>
                </a:cxn>
                <a:cxn ang="0">
                  <a:pos x="1130" y="739"/>
                </a:cxn>
                <a:cxn ang="0">
                  <a:pos x="1093" y="667"/>
                </a:cxn>
                <a:cxn ang="0">
                  <a:pos x="1065" y="644"/>
                </a:cxn>
                <a:cxn ang="0">
                  <a:pos x="1037" y="629"/>
                </a:cxn>
                <a:cxn ang="0">
                  <a:pos x="1007" y="618"/>
                </a:cxn>
                <a:cxn ang="0">
                  <a:pos x="978" y="603"/>
                </a:cxn>
                <a:cxn ang="0">
                  <a:pos x="933" y="582"/>
                </a:cxn>
                <a:cxn ang="0">
                  <a:pos x="899" y="574"/>
                </a:cxn>
                <a:cxn ang="0">
                  <a:pos x="885" y="559"/>
                </a:cxn>
                <a:cxn ang="0">
                  <a:pos x="862" y="538"/>
                </a:cxn>
                <a:cxn ang="0">
                  <a:pos x="842" y="512"/>
                </a:cxn>
                <a:cxn ang="0">
                  <a:pos x="832" y="469"/>
                </a:cxn>
                <a:cxn ang="0">
                  <a:pos x="811" y="457"/>
                </a:cxn>
                <a:cxn ang="0">
                  <a:pos x="787" y="391"/>
                </a:cxn>
                <a:cxn ang="0">
                  <a:pos x="743" y="356"/>
                </a:cxn>
                <a:cxn ang="0">
                  <a:pos x="674" y="305"/>
                </a:cxn>
                <a:cxn ang="0">
                  <a:pos x="611" y="271"/>
                </a:cxn>
                <a:cxn ang="0">
                  <a:pos x="588" y="244"/>
                </a:cxn>
                <a:cxn ang="0">
                  <a:pos x="561" y="203"/>
                </a:cxn>
                <a:cxn ang="0">
                  <a:pos x="539" y="187"/>
                </a:cxn>
                <a:cxn ang="0">
                  <a:pos x="505" y="165"/>
                </a:cxn>
                <a:cxn ang="0">
                  <a:pos x="477" y="144"/>
                </a:cxn>
                <a:cxn ang="0">
                  <a:pos x="429" y="133"/>
                </a:cxn>
                <a:cxn ang="0">
                  <a:pos x="383" y="114"/>
                </a:cxn>
                <a:cxn ang="0">
                  <a:pos x="353" y="100"/>
                </a:cxn>
                <a:cxn ang="0">
                  <a:pos x="285" y="73"/>
                </a:cxn>
                <a:cxn ang="0">
                  <a:pos x="222" y="42"/>
                </a:cxn>
                <a:cxn ang="0">
                  <a:pos x="180" y="32"/>
                </a:cxn>
                <a:cxn ang="0">
                  <a:pos x="139" y="31"/>
                </a:cxn>
                <a:cxn ang="0">
                  <a:pos x="101" y="27"/>
                </a:cxn>
                <a:cxn ang="0">
                  <a:pos x="65" y="15"/>
                </a:cxn>
                <a:cxn ang="0">
                  <a:pos x="28" y="2"/>
                </a:cxn>
                <a:cxn ang="0">
                  <a:pos x="0" y="2"/>
                </a:cxn>
              </a:cxnLst>
              <a:rect l="0" t="0" r="r" b="b"/>
              <a:pathLst>
                <a:path w="2188" h="1713">
                  <a:moveTo>
                    <a:pt x="2188" y="1713"/>
                  </a:moveTo>
                  <a:lnTo>
                    <a:pt x="2188" y="1568"/>
                  </a:lnTo>
                  <a:lnTo>
                    <a:pt x="2178" y="1568"/>
                  </a:lnTo>
                  <a:lnTo>
                    <a:pt x="2165" y="1563"/>
                  </a:lnTo>
                  <a:lnTo>
                    <a:pt x="2149" y="1555"/>
                  </a:lnTo>
                  <a:lnTo>
                    <a:pt x="2129" y="1544"/>
                  </a:lnTo>
                  <a:lnTo>
                    <a:pt x="2107" y="1530"/>
                  </a:lnTo>
                  <a:lnTo>
                    <a:pt x="2083" y="1514"/>
                  </a:lnTo>
                  <a:lnTo>
                    <a:pt x="2057" y="1495"/>
                  </a:lnTo>
                  <a:lnTo>
                    <a:pt x="2029" y="1475"/>
                  </a:lnTo>
                  <a:lnTo>
                    <a:pt x="1999" y="1454"/>
                  </a:lnTo>
                  <a:lnTo>
                    <a:pt x="1968" y="1431"/>
                  </a:lnTo>
                  <a:lnTo>
                    <a:pt x="1937" y="1409"/>
                  </a:lnTo>
                  <a:lnTo>
                    <a:pt x="1905" y="1386"/>
                  </a:lnTo>
                  <a:lnTo>
                    <a:pt x="1872" y="1363"/>
                  </a:lnTo>
                  <a:lnTo>
                    <a:pt x="1839" y="1340"/>
                  </a:lnTo>
                  <a:lnTo>
                    <a:pt x="1808" y="1319"/>
                  </a:lnTo>
                  <a:lnTo>
                    <a:pt x="1776" y="1298"/>
                  </a:lnTo>
                  <a:lnTo>
                    <a:pt x="1763" y="1291"/>
                  </a:lnTo>
                  <a:lnTo>
                    <a:pt x="1749" y="1286"/>
                  </a:lnTo>
                  <a:lnTo>
                    <a:pt x="1734" y="1281"/>
                  </a:lnTo>
                  <a:lnTo>
                    <a:pt x="1720" y="1278"/>
                  </a:lnTo>
                  <a:lnTo>
                    <a:pt x="1705" y="1275"/>
                  </a:lnTo>
                  <a:lnTo>
                    <a:pt x="1690" y="1273"/>
                  </a:lnTo>
                  <a:lnTo>
                    <a:pt x="1675" y="1271"/>
                  </a:lnTo>
                  <a:lnTo>
                    <a:pt x="1660" y="1270"/>
                  </a:lnTo>
                  <a:lnTo>
                    <a:pt x="1646" y="1267"/>
                  </a:lnTo>
                  <a:lnTo>
                    <a:pt x="1633" y="1265"/>
                  </a:lnTo>
                  <a:lnTo>
                    <a:pt x="1620" y="1263"/>
                  </a:lnTo>
                  <a:lnTo>
                    <a:pt x="1608" y="1258"/>
                  </a:lnTo>
                  <a:lnTo>
                    <a:pt x="1597" y="1253"/>
                  </a:lnTo>
                  <a:lnTo>
                    <a:pt x="1588" y="1246"/>
                  </a:lnTo>
                  <a:lnTo>
                    <a:pt x="1578" y="1240"/>
                  </a:lnTo>
                  <a:lnTo>
                    <a:pt x="1572" y="1229"/>
                  </a:lnTo>
                  <a:lnTo>
                    <a:pt x="1559" y="1208"/>
                  </a:lnTo>
                  <a:lnTo>
                    <a:pt x="1546" y="1188"/>
                  </a:lnTo>
                  <a:lnTo>
                    <a:pt x="1534" y="1168"/>
                  </a:lnTo>
                  <a:lnTo>
                    <a:pt x="1521" y="1150"/>
                  </a:lnTo>
                  <a:lnTo>
                    <a:pt x="1507" y="1131"/>
                  </a:lnTo>
                  <a:lnTo>
                    <a:pt x="1494" y="1114"/>
                  </a:lnTo>
                  <a:lnTo>
                    <a:pt x="1481" y="1097"/>
                  </a:lnTo>
                  <a:lnTo>
                    <a:pt x="1467" y="1082"/>
                  </a:lnTo>
                  <a:lnTo>
                    <a:pt x="1453" y="1068"/>
                  </a:lnTo>
                  <a:lnTo>
                    <a:pt x="1438" y="1055"/>
                  </a:lnTo>
                  <a:lnTo>
                    <a:pt x="1424" y="1044"/>
                  </a:lnTo>
                  <a:lnTo>
                    <a:pt x="1409" y="1035"/>
                  </a:lnTo>
                  <a:lnTo>
                    <a:pt x="1394" y="1026"/>
                  </a:lnTo>
                  <a:lnTo>
                    <a:pt x="1379" y="1020"/>
                  </a:lnTo>
                  <a:lnTo>
                    <a:pt x="1363" y="1016"/>
                  </a:lnTo>
                  <a:lnTo>
                    <a:pt x="1347" y="1014"/>
                  </a:lnTo>
                  <a:lnTo>
                    <a:pt x="1331" y="1009"/>
                  </a:lnTo>
                  <a:lnTo>
                    <a:pt x="1317" y="1000"/>
                  </a:lnTo>
                  <a:lnTo>
                    <a:pt x="1304" y="987"/>
                  </a:lnTo>
                  <a:lnTo>
                    <a:pt x="1294" y="972"/>
                  </a:lnTo>
                  <a:lnTo>
                    <a:pt x="1282" y="957"/>
                  </a:lnTo>
                  <a:lnTo>
                    <a:pt x="1273" y="942"/>
                  </a:lnTo>
                  <a:lnTo>
                    <a:pt x="1263" y="930"/>
                  </a:lnTo>
                  <a:lnTo>
                    <a:pt x="1254" y="922"/>
                  </a:lnTo>
                  <a:lnTo>
                    <a:pt x="1247" y="916"/>
                  </a:lnTo>
                  <a:lnTo>
                    <a:pt x="1242" y="907"/>
                  </a:lnTo>
                  <a:lnTo>
                    <a:pt x="1237" y="896"/>
                  </a:lnTo>
                  <a:lnTo>
                    <a:pt x="1234" y="885"/>
                  </a:lnTo>
                  <a:lnTo>
                    <a:pt x="1231" y="874"/>
                  </a:lnTo>
                  <a:lnTo>
                    <a:pt x="1228" y="864"/>
                  </a:lnTo>
                  <a:lnTo>
                    <a:pt x="1224" y="856"/>
                  </a:lnTo>
                  <a:lnTo>
                    <a:pt x="1219" y="851"/>
                  </a:lnTo>
                  <a:lnTo>
                    <a:pt x="1214" y="848"/>
                  </a:lnTo>
                  <a:lnTo>
                    <a:pt x="1210" y="843"/>
                  </a:lnTo>
                  <a:lnTo>
                    <a:pt x="1204" y="838"/>
                  </a:lnTo>
                  <a:lnTo>
                    <a:pt x="1199" y="832"/>
                  </a:lnTo>
                  <a:lnTo>
                    <a:pt x="1195" y="826"/>
                  </a:lnTo>
                  <a:lnTo>
                    <a:pt x="1191" y="821"/>
                  </a:lnTo>
                  <a:lnTo>
                    <a:pt x="1188" y="817"/>
                  </a:lnTo>
                  <a:lnTo>
                    <a:pt x="1184" y="815"/>
                  </a:lnTo>
                  <a:lnTo>
                    <a:pt x="1166" y="803"/>
                  </a:lnTo>
                  <a:lnTo>
                    <a:pt x="1152" y="786"/>
                  </a:lnTo>
                  <a:lnTo>
                    <a:pt x="1141" y="764"/>
                  </a:lnTo>
                  <a:lnTo>
                    <a:pt x="1130" y="739"/>
                  </a:lnTo>
                  <a:lnTo>
                    <a:pt x="1120" y="713"/>
                  </a:lnTo>
                  <a:lnTo>
                    <a:pt x="1108" y="688"/>
                  </a:lnTo>
                  <a:lnTo>
                    <a:pt x="1093" y="667"/>
                  </a:lnTo>
                  <a:lnTo>
                    <a:pt x="1075" y="651"/>
                  </a:lnTo>
                  <a:lnTo>
                    <a:pt x="1070" y="649"/>
                  </a:lnTo>
                  <a:lnTo>
                    <a:pt x="1065" y="644"/>
                  </a:lnTo>
                  <a:lnTo>
                    <a:pt x="1057" y="639"/>
                  </a:lnTo>
                  <a:lnTo>
                    <a:pt x="1047" y="635"/>
                  </a:lnTo>
                  <a:lnTo>
                    <a:pt x="1037" y="629"/>
                  </a:lnTo>
                  <a:lnTo>
                    <a:pt x="1027" y="624"/>
                  </a:lnTo>
                  <a:lnTo>
                    <a:pt x="1016" y="621"/>
                  </a:lnTo>
                  <a:lnTo>
                    <a:pt x="1007" y="618"/>
                  </a:lnTo>
                  <a:lnTo>
                    <a:pt x="1000" y="614"/>
                  </a:lnTo>
                  <a:lnTo>
                    <a:pt x="990" y="609"/>
                  </a:lnTo>
                  <a:lnTo>
                    <a:pt x="978" y="603"/>
                  </a:lnTo>
                  <a:lnTo>
                    <a:pt x="964" y="595"/>
                  </a:lnTo>
                  <a:lnTo>
                    <a:pt x="949" y="588"/>
                  </a:lnTo>
                  <a:lnTo>
                    <a:pt x="933" y="582"/>
                  </a:lnTo>
                  <a:lnTo>
                    <a:pt x="917" y="577"/>
                  </a:lnTo>
                  <a:lnTo>
                    <a:pt x="902" y="575"/>
                  </a:lnTo>
                  <a:lnTo>
                    <a:pt x="899" y="574"/>
                  </a:lnTo>
                  <a:lnTo>
                    <a:pt x="894" y="570"/>
                  </a:lnTo>
                  <a:lnTo>
                    <a:pt x="891" y="565"/>
                  </a:lnTo>
                  <a:lnTo>
                    <a:pt x="885" y="559"/>
                  </a:lnTo>
                  <a:lnTo>
                    <a:pt x="879" y="552"/>
                  </a:lnTo>
                  <a:lnTo>
                    <a:pt x="871" y="544"/>
                  </a:lnTo>
                  <a:lnTo>
                    <a:pt x="862" y="538"/>
                  </a:lnTo>
                  <a:lnTo>
                    <a:pt x="849" y="532"/>
                  </a:lnTo>
                  <a:lnTo>
                    <a:pt x="846" y="525"/>
                  </a:lnTo>
                  <a:lnTo>
                    <a:pt x="842" y="512"/>
                  </a:lnTo>
                  <a:lnTo>
                    <a:pt x="839" y="492"/>
                  </a:lnTo>
                  <a:lnTo>
                    <a:pt x="835" y="474"/>
                  </a:lnTo>
                  <a:lnTo>
                    <a:pt x="832" y="469"/>
                  </a:lnTo>
                  <a:lnTo>
                    <a:pt x="825" y="464"/>
                  </a:lnTo>
                  <a:lnTo>
                    <a:pt x="818" y="460"/>
                  </a:lnTo>
                  <a:lnTo>
                    <a:pt x="811" y="457"/>
                  </a:lnTo>
                  <a:lnTo>
                    <a:pt x="798" y="442"/>
                  </a:lnTo>
                  <a:lnTo>
                    <a:pt x="792" y="416"/>
                  </a:lnTo>
                  <a:lnTo>
                    <a:pt x="787" y="391"/>
                  </a:lnTo>
                  <a:lnTo>
                    <a:pt x="778" y="377"/>
                  </a:lnTo>
                  <a:lnTo>
                    <a:pt x="762" y="369"/>
                  </a:lnTo>
                  <a:lnTo>
                    <a:pt x="743" y="356"/>
                  </a:lnTo>
                  <a:lnTo>
                    <a:pt x="721" y="340"/>
                  </a:lnTo>
                  <a:lnTo>
                    <a:pt x="698" y="323"/>
                  </a:lnTo>
                  <a:lnTo>
                    <a:pt x="674" y="305"/>
                  </a:lnTo>
                  <a:lnTo>
                    <a:pt x="651" y="290"/>
                  </a:lnTo>
                  <a:lnTo>
                    <a:pt x="629" y="278"/>
                  </a:lnTo>
                  <a:lnTo>
                    <a:pt x="611" y="271"/>
                  </a:lnTo>
                  <a:lnTo>
                    <a:pt x="605" y="266"/>
                  </a:lnTo>
                  <a:lnTo>
                    <a:pt x="597" y="257"/>
                  </a:lnTo>
                  <a:lnTo>
                    <a:pt x="588" y="244"/>
                  </a:lnTo>
                  <a:lnTo>
                    <a:pt x="578" y="229"/>
                  </a:lnTo>
                  <a:lnTo>
                    <a:pt x="569" y="216"/>
                  </a:lnTo>
                  <a:lnTo>
                    <a:pt x="561" y="203"/>
                  </a:lnTo>
                  <a:lnTo>
                    <a:pt x="554" y="194"/>
                  </a:lnTo>
                  <a:lnTo>
                    <a:pt x="550" y="190"/>
                  </a:lnTo>
                  <a:lnTo>
                    <a:pt x="539" y="187"/>
                  </a:lnTo>
                  <a:lnTo>
                    <a:pt x="528" y="181"/>
                  </a:lnTo>
                  <a:lnTo>
                    <a:pt x="516" y="174"/>
                  </a:lnTo>
                  <a:lnTo>
                    <a:pt x="505" y="165"/>
                  </a:lnTo>
                  <a:lnTo>
                    <a:pt x="494" y="157"/>
                  </a:lnTo>
                  <a:lnTo>
                    <a:pt x="484" y="150"/>
                  </a:lnTo>
                  <a:lnTo>
                    <a:pt x="477" y="144"/>
                  </a:lnTo>
                  <a:lnTo>
                    <a:pt x="471" y="142"/>
                  </a:lnTo>
                  <a:lnTo>
                    <a:pt x="448" y="138"/>
                  </a:lnTo>
                  <a:lnTo>
                    <a:pt x="429" y="133"/>
                  </a:lnTo>
                  <a:lnTo>
                    <a:pt x="410" y="127"/>
                  </a:lnTo>
                  <a:lnTo>
                    <a:pt x="395" y="120"/>
                  </a:lnTo>
                  <a:lnTo>
                    <a:pt x="383" y="114"/>
                  </a:lnTo>
                  <a:lnTo>
                    <a:pt x="371" y="107"/>
                  </a:lnTo>
                  <a:lnTo>
                    <a:pt x="362" y="103"/>
                  </a:lnTo>
                  <a:lnTo>
                    <a:pt x="353" y="100"/>
                  </a:lnTo>
                  <a:lnTo>
                    <a:pt x="330" y="93"/>
                  </a:lnTo>
                  <a:lnTo>
                    <a:pt x="306" y="84"/>
                  </a:lnTo>
                  <a:lnTo>
                    <a:pt x="285" y="73"/>
                  </a:lnTo>
                  <a:lnTo>
                    <a:pt x="263" y="61"/>
                  </a:lnTo>
                  <a:lnTo>
                    <a:pt x="242" y="51"/>
                  </a:lnTo>
                  <a:lnTo>
                    <a:pt x="222" y="42"/>
                  </a:lnTo>
                  <a:lnTo>
                    <a:pt x="205" y="35"/>
                  </a:lnTo>
                  <a:lnTo>
                    <a:pt x="191" y="32"/>
                  </a:lnTo>
                  <a:lnTo>
                    <a:pt x="180" y="32"/>
                  </a:lnTo>
                  <a:lnTo>
                    <a:pt x="167" y="32"/>
                  </a:lnTo>
                  <a:lnTo>
                    <a:pt x="153" y="32"/>
                  </a:lnTo>
                  <a:lnTo>
                    <a:pt x="139" y="31"/>
                  </a:lnTo>
                  <a:lnTo>
                    <a:pt x="126" y="30"/>
                  </a:lnTo>
                  <a:lnTo>
                    <a:pt x="113" y="29"/>
                  </a:lnTo>
                  <a:lnTo>
                    <a:pt x="101" y="27"/>
                  </a:lnTo>
                  <a:lnTo>
                    <a:pt x="91" y="24"/>
                  </a:lnTo>
                  <a:lnTo>
                    <a:pt x="78" y="20"/>
                  </a:lnTo>
                  <a:lnTo>
                    <a:pt x="65" y="15"/>
                  </a:lnTo>
                  <a:lnTo>
                    <a:pt x="52" y="11"/>
                  </a:lnTo>
                  <a:lnTo>
                    <a:pt x="39" y="6"/>
                  </a:lnTo>
                  <a:lnTo>
                    <a:pt x="28" y="2"/>
                  </a:lnTo>
                  <a:lnTo>
                    <a:pt x="16" y="0"/>
                  </a:lnTo>
                  <a:lnTo>
                    <a:pt x="7" y="0"/>
                  </a:lnTo>
                  <a:lnTo>
                    <a:pt x="0" y="2"/>
                  </a:lnTo>
                  <a:lnTo>
                    <a:pt x="0" y="1713"/>
                  </a:lnTo>
                  <a:lnTo>
                    <a:pt x="2188" y="1713"/>
                  </a:lnTo>
                  <a:close/>
                </a:path>
              </a:pathLst>
            </a:custGeom>
            <a:solidFill>
              <a:srgbClr val="9959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14" name="Freeform 158"/>
            <p:cNvSpPr>
              <a:spLocks/>
            </p:cNvSpPr>
            <p:nvPr/>
          </p:nvSpPr>
          <p:spPr bwMode="auto">
            <a:xfrm>
              <a:off x="1981" y="2872"/>
              <a:ext cx="1093" cy="379"/>
            </a:xfrm>
            <a:custGeom>
              <a:avLst/>
              <a:gdLst/>
              <a:ahLst/>
              <a:cxnLst>
                <a:cxn ang="0">
                  <a:pos x="2068" y="382"/>
                </a:cxn>
                <a:cxn ang="0">
                  <a:pos x="2044" y="367"/>
                </a:cxn>
                <a:cxn ang="0">
                  <a:pos x="2021" y="349"/>
                </a:cxn>
                <a:cxn ang="0">
                  <a:pos x="1970" y="344"/>
                </a:cxn>
                <a:cxn ang="0">
                  <a:pos x="1902" y="348"/>
                </a:cxn>
                <a:cxn ang="0">
                  <a:pos x="1870" y="345"/>
                </a:cxn>
                <a:cxn ang="0">
                  <a:pos x="1847" y="364"/>
                </a:cxn>
                <a:cxn ang="0">
                  <a:pos x="1825" y="384"/>
                </a:cxn>
                <a:cxn ang="0">
                  <a:pos x="1787" y="380"/>
                </a:cxn>
                <a:cxn ang="0">
                  <a:pos x="1750" y="391"/>
                </a:cxn>
                <a:cxn ang="0">
                  <a:pos x="1717" y="402"/>
                </a:cxn>
                <a:cxn ang="0">
                  <a:pos x="1701" y="411"/>
                </a:cxn>
                <a:cxn ang="0">
                  <a:pos x="1680" y="424"/>
                </a:cxn>
                <a:cxn ang="0">
                  <a:pos x="1656" y="424"/>
                </a:cxn>
                <a:cxn ang="0">
                  <a:pos x="1617" y="421"/>
                </a:cxn>
                <a:cxn ang="0">
                  <a:pos x="1567" y="421"/>
                </a:cxn>
                <a:cxn ang="0">
                  <a:pos x="1530" y="420"/>
                </a:cxn>
                <a:cxn ang="0">
                  <a:pos x="1475" y="417"/>
                </a:cxn>
                <a:cxn ang="0">
                  <a:pos x="1421" y="408"/>
                </a:cxn>
                <a:cxn ang="0">
                  <a:pos x="1395" y="413"/>
                </a:cxn>
                <a:cxn ang="0">
                  <a:pos x="1360" y="418"/>
                </a:cxn>
                <a:cxn ang="0">
                  <a:pos x="1341" y="406"/>
                </a:cxn>
                <a:cxn ang="0">
                  <a:pos x="1284" y="387"/>
                </a:cxn>
                <a:cxn ang="0">
                  <a:pos x="1225" y="371"/>
                </a:cxn>
                <a:cxn ang="0">
                  <a:pos x="1202" y="368"/>
                </a:cxn>
                <a:cxn ang="0">
                  <a:pos x="1189" y="381"/>
                </a:cxn>
                <a:cxn ang="0">
                  <a:pos x="1174" y="386"/>
                </a:cxn>
                <a:cxn ang="0">
                  <a:pos x="1115" y="372"/>
                </a:cxn>
                <a:cxn ang="0">
                  <a:pos x="1043" y="359"/>
                </a:cxn>
                <a:cxn ang="0">
                  <a:pos x="995" y="349"/>
                </a:cxn>
                <a:cxn ang="0">
                  <a:pos x="981" y="333"/>
                </a:cxn>
                <a:cxn ang="0">
                  <a:pos x="966" y="318"/>
                </a:cxn>
                <a:cxn ang="0">
                  <a:pos x="946" y="312"/>
                </a:cxn>
                <a:cxn ang="0">
                  <a:pos x="899" y="296"/>
                </a:cxn>
                <a:cxn ang="0">
                  <a:pos x="839" y="275"/>
                </a:cxn>
                <a:cxn ang="0">
                  <a:pos x="780" y="254"/>
                </a:cxn>
                <a:cxn ang="0">
                  <a:pos x="737" y="239"/>
                </a:cxn>
                <a:cxn ang="0">
                  <a:pos x="703" y="231"/>
                </a:cxn>
                <a:cxn ang="0">
                  <a:pos x="657" y="205"/>
                </a:cxn>
                <a:cxn ang="0">
                  <a:pos x="629" y="181"/>
                </a:cxn>
                <a:cxn ang="0">
                  <a:pos x="591" y="169"/>
                </a:cxn>
                <a:cxn ang="0">
                  <a:pos x="527" y="146"/>
                </a:cxn>
                <a:cxn ang="0">
                  <a:pos x="451" y="117"/>
                </a:cxn>
                <a:cxn ang="0">
                  <a:pos x="378" y="91"/>
                </a:cxn>
                <a:cxn ang="0">
                  <a:pos x="321" y="72"/>
                </a:cxn>
                <a:cxn ang="0">
                  <a:pos x="286" y="67"/>
                </a:cxn>
                <a:cxn ang="0">
                  <a:pos x="217" y="55"/>
                </a:cxn>
                <a:cxn ang="0">
                  <a:pos x="150" y="41"/>
                </a:cxn>
                <a:cxn ang="0">
                  <a:pos x="104" y="29"/>
                </a:cxn>
                <a:cxn ang="0">
                  <a:pos x="45" y="14"/>
                </a:cxn>
                <a:cxn ang="0">
                  <a:pos x="0" y="0"/>
                </a:cxn>
                <a:cxn ang="0">
                  <a:pos x="2188" y="398"/>
                </a:cxn>
                <a:cxn ang="0">
                  <a:pos x="2143" y="398"/>
                </a:cxn>
                <a:cxn ang="0">
                  <a:pos x="2111" y="390"/>
                </a:cxn>
              </a:cxnLst>
              <a:rect l="0" t="0" r="r" b="b"/>
              <a:pathLst>
                <a:path w="2188" h="1109">
                  <a:moveTo>
                    <a:pt x="2094" y="387"/>
                  </a:moveTo>
                  <a:lnTo>
                    <a:pt x="2079" y="386"/>
                  </a:lnTo>
                  <a:lnTo>
                    <a:pt x="2068" y="382"/>
                  </a:lnTo>
                  <a:lnTo>
                    <a:pt x="2059" y="378"/>
                  </a:lnTo>
                  <a:lnTo>
                    <a:pt x="2051" y="373"/>
                  </a:lnTo>
                  <a:lnTo>
                    <a:pt x="2044" y="367"/>
                  </a:lnTo>
                  <a:lnTo>
                    <a:pt x="2038" y="361"/>
                  </a:lnTo>
                  <a:lnTo>
                    <a:pt x="2030" y="355"/>
                  </a:lnTo>
                  <a:lnTo>
                    <a:pt x="2021" y="349"/>
                  </a:lnTo>
                  <a:lnTo>
                    <a:pt x="2009" y="345"/>
                  </a:lnTo>
                  <a:lnTo>
                    <a:pt x="1992" y="344"/>
                  </a:lnTo>
                  <a:lnTo>
                    <a:pt x="1970" y="344"/>
                  </a:lnTo>
                  <a:lnTo>
                    <a:pt x="1947" y="345"/>
                  </a:lnTo>
                  <a:lnTo>
                    <a:pt x="1923" y="346"/>
                  </a:lnTo>
                  <a:lnTo>
                    <a:pt x="1902" y="348"/>
                  </a:lnTo>
                  <a:lnTo>
                    <a:pt x="1885" y="346"/>
                  </a:lnTo>
                  <a:lnTo>
                    <a:pt x="1876" y="345"/>
                  </a:lnTo>
                  <a:lnTo>
                    <a:pt x="1870" y="345"/>
                  </a:lnTo>
                  <a:lnTo>
                    <a:pt x="1863" y="350"/>
                  </a:lnTo>
                  <a:lnTo>
                    <a:pt x="1855" y="356"/>
                  </a:lnTo>
                  <a:lnTo>
                    <a:pt x="1847" y="364"/>
                  </a:lnTo>
                  <a:lnTo>
                    <a:pt x="1839" y="372"/>
                  </a:lnTo>
                  <a:lnTo>
                    <a:pt x="1831" y="380"/>
                  </a:lnTo>
                  <a:lnTo>
                    <a:pt x="1825" y="384"/>
                  </a:lnTo>
                  <a:lnTo>
                    <a:pt x="1822" y="386"/>
                  </a:lnTo>
                  <a:lnTo>
                    <a:pt x="1803" y="381"/>
                  </a:lnTo>
                  <a:lnTo>
                    <a:pt x="1787" y="380"/>
                  </a:lnTo>
                  <a:lnTo>
                    <a:pt x="1773" y="382"/>
                  </a:lnTo>
                  <a:lnTo>
                    <a:pt x="1762" y="387"/>
                  </a:lnTo>
                  <a:lnTo>
                    <a:pt x="1750" y="391"/>
                  </a:lnTo>
                  <a:lnTo>
                    <a:pt x="1740" y="396"/>
                  </a:lnTo>
                  <a:lnTo>
                    <a:pt x="1729" y="401"/>
                  </a:lnTo>
                  <a:lnTo>
                    <a:pt x="1717" y="402"/>
                  </a:lnTo>
                  <a:lnTo>
                    <a:pt x="1712" y="403"/>
                  </a:lnTo>
                  <a:lnTo>
                    <a:pt x="1708" y="406"/>
                  </a:lnTo>
                  <a:lnTo>
                    <a:pt x="1701" y="411"/>
                  </a:lnTo>
                  <a:lnTo>
                    <a:pt x="1695" y="416"/>
                  </a:lnTo>
                  <a:lnTo>
                    <a:pt x="1687" y="420"/>
                  </a:lnTo>
                  <a:lnTo>
                    <a:pt x="1680" y="424"/>
                  </a:lnTo>
                  <a:lnTo>
                    <a:pt x="1671" y="426"/>
                  </a:lnTo>
                  <a:lnTo>
                    <a:pt x="1663" y="425"/>
                  </a:lnTo>
                  <a:lnTo>
                    <a:pt x="1656" y="424"/>
                  </a:lnTo>
                  <a:lnTo>
                    <a:pt x="1644" y="422"/>
                  </a:lnTo>
                  <a:lnTo>
                    <a:pt x="1631" y="422"/>
                  </a:lnTo>
                  <a:lnTo>
                    <a:pt x="1617" y="421"/>
                  </a:lnTo>
                  <a:lnTo>
                    <a:pt x="1600" y="421"/>
                  </a:lnTo>
                  <a:lnTo>
                    <a:pt x="1583" y="421"/>
                  </a:lnTo>
                  <a:lnTo>
                    <a:pt x="1567" y="421"/>
                  </a:lnTo>
                  <a:lnTo>
                    <a:pt x="1551" y="421"/>
                  </a:lnTo>
                  <a:lnTo>
                    <a:pt x="1544" y="421"/>
                  </a:lnTo>
                  <a:lnTo>
                    <a:pt x="1530" y="420"/>
                  </a:lnTo>
                  <a:lnTo>
                    <a:pt x="1514" y="420"/>
                  </a:lnTo>
                  <a:lnTo>
                    <a:pt x="1494" y="419"/>
                  </a:lnTo>
                  <a:lnTo>
                    <a:pt x="1475" y="417"/>
                  </a:lnTo>
                  <a:lnTo>
                    <a:pt x="1454" y="414"/>
                  </a:lnTo>
                  <a:lnTo>
                    <a:pt x="1436" y="412"/>
                  </a:lnTo>
                  <a:lnTo>
                    <a:pt x="1421" y="408"/>
                  </a:lnTo>
                  <a:lnTo>
                    <a:pt x="1416" y="408"/>
                  </a:lnTo>
                  <a:lnTo>
                    <a:pt x="1407" y="410"/>
                  </a:lnTo>
                  <a:lnTo>
                    <a:pt x="1395" y="413"/>
                  </a:lnTo>
                  <a:lnTo>
                    <a:pt x="1383" y="416"/>
                  </a:lnTo>
                  <a:lnTo>
                    <a:pt x="1370" y="418"/>
                  </a:lnTo>
                  <a:lnTo>
                    <a:pt x="1360" y="418"/>
                  </a:lnTo>
                  <a:lnTo>
                    <a:pt x="1350" y="416"/>
                  </a:lnTo>
                  <a:lnTo>
                    <a:pt x="1347" y="410"/>
                  </a:lnTo>
                  <a:lnTo>
                    <a:pt x="1341" y="406"/>
                  </a:lnTo>
                  <a:lnTo>
                    <a:pt x="1327" y="401"/>
                  </a:lnTo>
                  <a:lnTo>
                    <a:pt x="1307" y="394"/>
                  </a:lnTo>
                  <a:lnTo>
                    <a:pt x="1284" y="387"/>
                  </a:lnTo>
                  <a:lnTo>
                    <a:pt x="1260" y="381"/>
                  </a:lnTo>
                  <a:lnTo>
                    <a:pt x="1240" y="375"/>
                  </a:lnTo>
                  <a:lnTo>
                    <a:pt x="1225" y="371"/>
                  </a:lnTo>
                  <a:lnTo>
                    <a:pt x="1217" y="368"/>
                  </a:lnTo>
                  <a:lnTo>
                    <a:pt x="1209" y="367"/>
                  </a:lnTo>
                  <a:lnTo>
                    <a:pt x="1202" y="368"/>
                  </a:lnTo>
                  <a:lnTo>
                    <a:pt x="1197" y="372"/>
                  </a:lnTo>
                  <a:lnTo>
                    <a:pt x="1193" y="376"/>
                  </a:lnTo>
                  <a:lnTo>
                    <a:pt x="1189" y="381"/>
                  </a:lnTo>
                  <a:lnTo>
                    <a:pt x="1184" y="384"/>
                  </a:lnTo>
                  <a:lnTo>
                    <a:pt x="1180" y="387"/>
                  </a:lnTo>
                  <a:lnTo>
                    <a:pt x="1174" y="386"/>
                  </a:lnTo>
                  <a:lnTo>
                    <a:pt x="1158" y="381"/>
                  </a:lnTo>
                  <a:lnTo>
                    <a:pt x="1138" y="376"/>
                  </a:lnTo>
                  <a:lnTo>
                    <a:pt x="1115" y="372"/>
                  </a:lnTo>
                  <a:lnTo>
                    <a:pt x="1091" y="367"/>
                  </a:lnTo>
                  <a:lnTo>
                    <a:pt x="1066" y="363"/>
                  </a:lnTo>
                  <a:lnTo>
                    <a:pt x="1043" y="359"/>
                  </a:lnTo>
                  <a:lnTo>
                    <a:pt x="1020" y="355"/>
                  </a:lnTo>
                  <a:lnTo>
                    <a:pt x="1001" y="351"/>
                  </a:lnTo>
                  <a:lnTo>
                    <a:pt x="995" y="349"/>
                  </a:lnTo>
                  <a:lnTo>
                    <a:pt x="991" y="344"/>
                  </a:lnTo>
                  <a:lnTo>
                    <a:pt x="985" y="340"/>
                  </a:lnTo>
                  <a:lnTo>
                    <a:pt x="981" y="333"/>
                  </a:lnTo>
                  <a:lnTo>
                    <a:pt x="975" y="327"/>
                  </a:lnTo>
                  <a:lnTo>
                    <a:pt x="970" y="321"/>
                  </a:lnTo>
                  <a:lnTo>
                    <a:pt x="966" y="318"/>
                  </a:lnTo>
                  <a:lnTo>
                    <a:pt x="962" y="315"/>
                  </a:lnTo>
                  <a:lnTo>
                    <a:pt x="955" y="314"/>
                  </a:lnTo>
                  <a:lnTo>
                    <a:pt x="946" y="312"/>
                  </a:lnTo>
                  <a:lnTo>
                    <a:pt x="932" y="307"/>
                  </a:lnTo>
                  <a:lnTo>
                    <a:pt x="916" y="303"/>
                  </a:lnTo>
                  <a:lnTo>
                    <a:pt x="899" y="296"/>
                  </a:lnTo>
                  <a:lnTo>
                    <a:pt x="879" y="290"/>
                  </a:lnTo>
                  <a:lnTo>
                    <a:pt x="860" y="282"/>
                  </a:lnTo>
                  <a:lnTo>
                    <a:pt x="839" y="275"/>
                  </a:lnTo>
                  <a:lnTo>
                    <a:pt x="818" y="268"/>
                  </a:lnTo>
                  <a:lnTo>
                    <a:pt x="798" y="261"/>
                  </a:lnTo>
                  <a:lnTo>
                    <a:pt x="780" y="254"/>
                  </a:lnTo>
                  <a:lnTo>
                    <a:pt x="763" y="249"/>
                  </a:lnTo>
                  <a:lnTo>
                    <a:pt x="749" y="244"/>
                  </a:lnTo>
                  <a:lnTo>
                    <a:pt x="737" y="239"/>
                  </a:lnTo>
                  <a:lnTo>
                    <a:pt x="729" y="237"/>
                  </a:lnTo>
                  <a:lnTo>
                    <a:pt x="725" y="236"/>
                  </a:lnTo>
                  <a:lnTo>
                    <a:pt x="703" y="231"/>
                  </a:lnTo>
                  <a:lnTo>
                    <a:pt x="684" y="224"/>
                  </a:lnTo>
                  <a:lnTo>
                    <a:pt x="669" y="215"/>
                  </a:lnTo>
                  <a:lnTo>
                    <a:pt x="657" y="205"/>
                  </a:lnTo>
                  <a:lnTo>
                    <a:pt x="646" y="196"/>
                  </a:lnTo>
                  <a:lnTo>
                    <a:pt x="637" y="186"/>
                  </a:lnTo>
                  <a:lnTo>
                    <a:pt x="629" y="181"/>
                  </a:lnTo>
                  <a:lnTo>
                    <a:pt x="621" y="177"/>
                  </a:lnTo>
                  <a:lnTo>
                    <a:pt x="607" y="174"/>
                  </a:lnTo>
                  <a:lnTo>
                    <a:pt x="591" y="169"/>
                  </a:lnTo>
                  <a:lnTo>
                    <a:pt x="571" y="162"/>
                  </a:lnTo>
                  <a:lnTo>
                    <a:pt x="550" y="155"/>
                  </a:lnTo>
                  <a:lnTo>
                    <a:pt x="527" y="146"/>
                  </a:lnTo>
                  <a:lnTo>
                    <a:pt x="501" y="137"/>
                  </a:lnTo>
                  <a:lnTo>
                    <a:pt x="476" y="128"/>
                  </a:lnTo>
                  <a:lnTo>
                    <a:pt x="451" y="117"/>
                  </a:lnTo>
                  <a:lnTo>
                    <a:pt x="425" y="108"/>
                  </a:lnTo>
                  <a:lnTo>
                    <a:pt x="401" y="99"/>
                  </a:lnTo>
                  <a:lnTo>
                    <a:pt x="378" y="91"/>
                  </a:lnTo>
                  <a:lnTo>
                    <a:pt x="356" y="83"/>
                  </a:lnTo>
                  <a:lnTo>
                    <a:pt x="338" y="77"/>
                  </a:lnTo>
                  <a:lnTo>
                    <a:pt x="321" y="72"/>
                  </a:lnTo>
                  <a:lnTo>
                    <a:pt x="309" y="69"/>
                  </a:lnTo>
                  <a:lnTo>
                    <a:pt x="301" y="68"/>
                  </a:lnTo>
                  <a:lnTo>
                    <a:pt x="286" y="67"/>
                  </a:lnTo>
                  <a:lnTo>
                    <a:pt x="266" y="64"/>
                  </a:lnTo>
                  <a:lnTo>
                    <a:pt x="242" y="60"/>
                  </a:lnTo>
                  <a:lnTo>
                    <a:pt x="217" y="55"/>
                  </a:lnTo>
                  <a:lnTo>
                    <a:pt x="191" y="50"/>
                  </a:lnTo>
                  <a:lnTo>
                    <a:pt x="168" y="46"/>
                  </a:lnTo>
                  <a:lnTo>
                    <a:pt x="150" y="41"/>
                  </a:lnTo>
                  <a:lnTo>
                    <a:pt x="137" y="38"/>
                  </a:lnTo>
                  <a:lnTo>
                    <a:pt x="122" y="33"/>
                  </a:lnTo>
                  <a:lnTo>
                    <a:pt x="104" y="29"/>
                  </a:lnTo>
                  <a:lnTo>
                    <a:pt x="84" y="24"/>
                  </a:lnTo>
                  <a:lnTo>
                    <a:pt x="65" y="18"/>
                  </a:lnTo>
                  <a:lnTo>
                    <a:pt x="45" y="14"/>
                  </a:lnTo>
                  <a:lnTo>
                    <a:pt x="27" y="9"/>
                  </a:lnTo>
                  <a:lnTo>
                    <a:pt x="12" y="4"/>
                  </a:lnTo>
                  <a:lnTo>
                    <a:pt x="0" y="0"/>
                  </a:lnTo>
                  <a:lnTo>
                    <a:pt x="0" y="1109"/>
                  </a:lnTo>
                  <a:lnTo>
                    <a:pt x="2188" y="1109"/>
                  </a:lnTo>
                  <a:lnTo>
                    <a:pt x="2188" y="398"/>
                  </a:lnTo>
                  <a:lnTo>
                    <a:pt x="2172" y="399"/>
                  </a:lnTo>
                  <a:lnTo>
                    <a:pt x="2157" y="399"/>
                  </a:lnTo>
                  <a:lnTo>
                    <a:pt x="2143" y="398"/>
                  </a:lnTo>
                  <a:lnTo>
                    <a:pt x="2132" y="396"/>
                  </a:lnTo>
                  <a:lnTo>
                    <a:pt x="2120" y="393"/>
                  </a:lnTo>
                  <a:lnTo>
                    <a:pt x="2111" y="390"/>
                  </a:lnTo>
                  <a:lnTo>
                    <a:pt x="2102" y="388"/>
                  </a:lnTo>
                  <a:lnTo>
                    <a:pt x="2094" y="387"/>
                  </a:lnTo>
                  <a:close/>
                </a:path>
              </a:pathLst>
            </a:custGeom>
            <a:solidFill>
              <a:srgbClr val="BFA0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15" name="Freeform 159"/>
            <p:cNvSpPr>
              <a:spLocks/>
            </p:cNvSpPr>
            <p:nvPr/>
          </p:nvSpPr>
          <p:spPr bwMode="auto">
            <a:xfrm>
              <a:off x="1981" y="2529"/>
              <a:ext cx="235" cy="362"/>
            </a:xfrm>
            <a:custGeom>
              <a:avLst/>
              <a:gdLst/>
              <a:ahLst/>
              <a:cxnLst>
                <a:cxn ang="0">
                  <a:pos x="214" y="691"/>
                </a:cxn>
                <a:cxn ang="0">
                  <a:pos x="174" y="639"/>
                </a:cxn>
                <a:cxn ang="0">
                  <a:pos x="139" y="586"/>
                </a:cxn>
                <a:cxn ang="0">
                  <a:pos x="108" y="601"/>
                </a:cxn>
                <a:cxn ang="0">
                  <a:pos x="127" y="578"/>
                </a:cxn>
                <a:cxn ang="0">
                  <a:pos x="149" y="561"/>
                </a:cxn>
                <a:cxn ang="0">
                  <a:pos x="136" y="547"/>
                </a:cxn>
                <a:cxn ang="0">
                  <a:pos x="134" y="480"/>
                </a:cxn>
                <a:cxn ang="0">
                  <a:pos x="104" y="424"/>
                </a:cxn>
                <a:cxn ang="0">
                  <a:pos x="91" y="424"/>
                </a:cxn>
                <a:cxn ang="0">
                  <a:pos x="94" y="403"/>
                </a:cxn>
                <a:cxn ang="0">
                  <a:pos x="30" y="432"/>
                </a:cxn>
                <a:cxn ang="0">
                  <a:pos x="47" y="409"/>
                </a:cxn>
                <a:cxn ang="0">
                  <a:pos x="94" y="381"/>
                </a:cxn>
                <a:cxn ang="0">
                  <a:pos x="90" y="340"/>
                </a:cxn>
                <a:cxn ang="0">
                  <a:pos x="58" y="309"/>
                </a:cxn>
                <a:cxn ang="0">
                  <a:pos x="1" y="326"/>
                </a:cxn>
                <a:cxn ang="0">
                  <a:pos x="43" y="298"/>
                </a:cxn>
                <a:cxn ang="0">
                  <a:pos x="60" y="260"/>
                </a:cxn>
                <a:cxn ang="0">
                  <a:pos x="28" y="176"/>
                </a:cxn>
                <a:cxn ang="0">
                  <a:pos x="0" y="176"/>
                </a:cxn>
                <a:cxn ang="0">
                  <a:pos x="23" y="160"/>
                </a:cxn>
                <a:cxn ang="0">
                  <a:pos x="0" y="0"/>
                </a:cxn>
                <a:cxn ang="0">
                  <a:pos x="33" y="78"/>
                </a:cxn>
                <a:cxn ang="0">
                  <a:pos x="45" y="115"/>
                </a:cxn>
                <a:cxn ang="0">
                  <a:pos x="70" y="181"/>
                </a:cxn>
                <a:cxn ang="0">
                  <a:pos x="115" y="304"/>
                </a:cxn>
                <a:cxn ang="0">
                  <a:pos x="197" y="291"/>
                </a:cxn>
                <a:cxn ang="0">
                  <a:pos x="245" y="278"/>
                </a:cxn>
                <a:cxn ang="0">
                  <a:pos x="267" y="274"/>
                </a:cxn>
                <a:cxn ang="0">
                  <a:pos x="286" y="288"/>
                </a:cxn>
                <a:cxn ang="0">
                  <a:pos x="312" y="287"/>
                </a:cxn>
                <a:cxn ang="0">
                  <a:pos x="368" y="266"/>
                </a:cxn>
                <a:cxn ang="0">
                  <a:pos x="398" y="270"/>
                </a:cxn>
                <a:cxn ang="0">
                  <a:pos x="404" y="222"/>
                </a:cxn>
                <a:cxn ang="0">
                  <a:pos x="424" y="192"/>
                </a:cxn>
                <a:cxn ang="0">
                  <a:pos x="429" y="203"/>
                </a:cxn>
                <a:cxn ang="0">
                  <a:pos x="408" y="233"/>
                </a:cxn>
                <a:cxn ang="0">
                  <a:pos x="427" y="244"/>
                </a:cxn>
                <a:cxn ang="0">
                  <a:pos x="456" y="233"/>
                </a:cxn>
                <a:cxn ang="0">
                  <a:pos x="425" y="255"/>
                </a:cxn>
                <a:cxn ang="0">
                  <a:pos x="442" y="259"/>
                </a:cxn>
                <a:cxn ang="0">
                  <a:pos x="470" y="255"/>
                </a:cxn>
                <a:cxn ang="0">
                  <a:pos x="409" y="273"/>
                </a:cxn>
                <a:cxn ang="0">
                  <a:pos x="358" y="304"/>
                </a:cxn>
                <a:cxn ang="0">
                  <a:pos x="285" y="300"/>
                </a:cxn>
                <a:cxn ang="0">
                  <a:pos x="262" y="306"/>
                </a:cxn>
                <a:cxn ang="0">
                  <a:pos x="221" y="311"/>
                </a:cxn>
                <a:cxn ang="0">
                  <a:pos x="149" y="323"/>
                </a:cxn>
                <a:cxn ang="0">
                  <a:pos x="149" y="382"/>
                </a:cxn>
                <a:cxn ang="0">
                  <a:pos x="153" y="411"/>
                </a:cxn>
                <a:cxn ang="0">
                  <a:pos x="190" y="532"/>
                </a:cxn>
                <a:cxn ang="0">
                  <a:pos x="237" y="659"/>
                </a:cxn>
              </a:cxnLst>
              <a:rect l="0" t="0" r="r" b="b"/>
              <a:pathLst>
                <a:path w="470" h="725">
                  <a:moveTo>
                    <a:pt x="251" y="725"/>
                  </a:moveTo>
                  <a:lnTo>
                    <a:pt x="244" y="719"/>
                  </a:lnTo>
                  <a:lnTo>
                    <a:pt x="236" y="711"/>
                  </a:lnTo>
                  <a:lnTo>
                    <a:pt x="226" y="702"/>
                  </a:lnTo>
                  <a:lnTo>
                    <a:pt x="214" y="691"/>
                  </a:lnTo>
                  <a:lnTo>
                    <a:pt x="203" y="682"/>
                  </a:lnTo>
                  <a:lnTo>
                    <a:pt x="194" y="673"/>
                  </a:lnTo>
                  <a:lnTo>
                    <a:pt x="187" y="666"/>
                  </a:lnTo>
                  <a:lnTo>
                    <a:pt x="182" y="661"/>
                  </a:lnTo>
                  <a:lnTo>
                    <a:pt x="174" y="639"/>
                  </a:lnTo>
                  <a:lnTo>
                    <a:pt x="165" y="613"/>
                  </a:lnTo>
                  <a:lnTo>
                    <a:pt x="158" y="591"/>
                  </a:lnTo>
                  <a:lnTo>
                    <a:pt x="154" y="582"/>
                  </a:lnTo>
                  <a:lnTo>
                    <a:pt x="146" y="583"/>
                  </a:lnTo>
                  <a:lnTo>
                    <a:pt x="139" y="586"/>
                  </a:lnTo>
                  <a:lnTo>
                    <a:pt x="131" y="592"/>
                  </a:lnTo>
                  <a:lnTo>
                    <a:pt x="121" y="604"/>
                  </a:lnTo>
                  <a:lnTo>
                    <a:pt x="119" y="604"/>
                  </a:lnTo>
                  <a:lnTo>
                    <a:pt x="114" y="602"/>
                  </a:lnTo>
                  <a:lnTo>
                    <a:pt x="108" y="601"/>
                  </a:lnTo>
                  <a:lnTo>
                    <a:pt x="103" y="599"/>
                  </a:lnTo>
                  <a:lnTo>
                    <a:pt x="108" y="593"/>
                  </a:lnTo>
                  <a:lnTo>
                    <a:pt x="114" y="589"/>
                  </a:lnTo>
                  <a:lnTo>
                    <a:pt x="120" y="583"/>
                  </a:lnTo>
                  <a:lnTo>
                    <a:pt x="127" y="578"/>
                  </a:lnTo>
                  <a:lnTo>
                    <a:pt x="133" y="574"/>
                  </a:lnTo>
                  <a:lnTo>
                    <a:pt x="138" y="571"/>
                  </a:lnTo>
                  <a:lnTo>
                    <a:pt x="144" y="569"/>
                  </a:lnTo>
                  <a:lnTo>
                    <a:pt x="150" y="568"/>
                  </a:lnTo>
                  <a:lnTo>
                    <a:pt x="149" y="561"/>
                  </a:lnTo>
                  <a:lnTo>
                    <a:pt x="147" y="556"/>
                  </a:lnTo>
                  <a:lnTo>
                    <a:pt x="147" y="554"/>
                  </a:lnTo>
                  <a:lnTo>
                    <a:pt x="147" y="553"/>
                  </a:lnTo>
                  <a:lnTo>
                    <a:pt x="136" y="552"/>
                  </a:lnTo>
                  <a:lnTo>
                    <a:pt x="136" y="547"/>
                  </a:lnTo>
                  <a:lnTo>
                    <a:pt x="147" y="538"/>
                  </a:lnTo>
                  <a:lnTo>
                    <a:pt x="146" y="533"/>
                  </a:lnTo>
                  <a:lnTo>
                    <a:pt x="143" y="520"/>
                  </a:lnTo>
                  <a:lnTo>
                    <a:pt x="139" y="501"/>
                  </a:lnTo>
                  <a:lnTo>
                    <a:pt x="134" y="480"/>
                  </a:lnTo>
                  <a:lnTo>
                    <a:pt x="128" y="459"/>
                  </a:lnTo>
                  <a:lnTo>
                    <a:pt x="121" y="440"/>
                  </a:lnTo>
                  <a:lnTo>
                    <a:pt x="115" y="427"/>
                  </a:lnTo>
                  <a:lnTo>
                    <a:pt x="111" y="422"/>
                  </a:lnTo>
                  <a:lnTo>
                    <a:pt x="104" y="424"/>
                  </a:lnTo>
                  <a:lnTo>
                    <a:pt x="99" y="429"/>
                  </a:lnTo>
                  <a:lnTo>
                    <a:pt x="97" y="434"/>
                  </a:lnTo>
                  <a:lnTo>
                    <a:pt x="97" y="437"/>
                  </a:lnTo>
                  <a:lnTo>
                    <a:pt x="84" y="438"/>
                  </a:lnTo>
                  <a:lnTo>
                    <a:pt x="91" y="424"/>
                  </a:lnTo>
                  <a:lnTo>
                    <a:pt x="96" y="414"/>
                  </a:lnTo>
                  <a:lnTo>
                    <a:pt x="97" y="407"/>
                  </a:lnTo>
                  <a:lnTo>
                    <a:pt x="97" y="404"/>
                  </a:lnTo>
                  <a:lnTo>
                    <a:pt x="97" y="404"/>
                  </a:lnTo>
                  <a:lnTo>
                    <a:pt x="94" y="403"/>
                  </a:lnTo>
                  <a:lnTo>
                    <a:pt x="90" y="404"/>
                  </a:lnTo>
                  <a:lnTo>
                    <a:pt x="82" y="406"/>
                  </a:lnTo>
                  <a:lnTo>
                    <a:pt x="70" y="411"/>
                  </a:lnTo>
                  <a:lnTo>
                    <a:pt x="53" y="419"/>
                  </a:lnTo>
                  <a:lnTo>
                    <a:pt x="30" y="432"/>
                  </a:lnTo>
                  <a:lnTo>
                    <a:pt x="1" y="449"/>
                  </a:lnTo>
                  <a:lnTo>
                    <a:pt x="9" y="440"/>
                  </a:lnTo>
                  <a:lnTo>
                    <a:pt x="21" y="430"/>
                  </a:lnTo>
                  <a:lnTo>
                    <a:pt x="33" y="419"/>
                  </a:lnTo>
                  <a:lnTo>
                    <a:pt x="47" y="409"/>
                  </a:lnTo>
                  <a:lnTo>
                    <a:pt x="61" y="400"/>
                  </a:lnTo>
                  <a:lnTo>
                    <a:pt x="74" y="392"/>
                  </a:lnTo>
                  <a:lnTo>
                    <a:pt x="85" y="386"/>
                  </a:lnTo>
                  <a:lnTo>
                    <a:pt x="94" y="382"/>
                  </a:lnTo>
                  <a:lnTo>
                    <a:pt x="94" y="381"/>
                  </a:lnTo>
                  <a:lnTo>
                    <a:pt x="96" y="378"/>
                  </a:lnTo>
                  <a:lnTo>
                    <a:pt x="97" y="372"/>
                  </a:lnTo>
                  <a:lnTo>
                    <a:pt x="96" y="364"/>
                  </a:lnTo>
                  <a:lnTo>
                    <a:pt x="94" y="354"/>
                  </a:lnTo>
                  <a:lnTo>
                    <a:pt x="90" y="340"/>
                  </a:lnTo>
                  <a:lnTo>
                    <a:pt x="82" y="324"/>
                  </a:lnTo>
                  <a:lnTo>
                    <a:pt x="71" y="304"/>
                  </a:lnTo>
                  <a:lnTo>
                    <a:pt x="70" y="305"/>
                  </a:lnTo>
                  <a:lnTo>
                    <a:pt x="65" y="306"/>
                  </a:lnTo>
                  <a:lnTo>
                    <a:pt x="58" y="309"/>
                  </a:lnTo>
                  <a:lnTo>
                    <a:pt x="48" y="312"/>
                  </a:lnTo>
                  <a:lnTo>
                    <a:pt x="38" y="316"/>
                  </a:lnTo>
                  <a:lnTo>
                    <a:pt x="25" y="319"/>
                  </a:lnTo>
                  <a:lnTo>
                    <a:pt x="14" y="323"/>
                  </a:lnTo>
                  <a:lnTo>
                    <a:pt x="1" y="326"/>
                  </a:lnTo>
                  <a:lnTo>
                    <a:pt x="8" y="320"/>
                  </a:lnTo>
                  <a:lnTo>
                    <a:pt x="15" y="315"/>
                  </a:lnTo>
                  <a:lnTo>
                    <a:pt x="24" y="309"/>
                  </a:lnTo>
                  <a:lnTo>
                    <a:pt x="33" y="303"/>
                  </a:lnTo>
                  <a:lnTo>
                    <a:pt x="43" y="298"/>
                  </a:lnTo>
                  <a:lnTo>
                    <a:pt x="52" y="294"/>
                  </a:lnTo>
                  <a:lnTo>
                    <a:pt x="60" y="289"/>
                  </a:lnTo>
                  <a:lnTo>
                    <a:pt x="68" y="287"/>
                  </a:lnTo>
                  <a:lnTo>
                    <a:pt x="65" y="277"/>
                  </a:lnTo>
                  <a:lnTo>
                    <a:pt x="60" y="260"/>
                  </a:lnTo>
                  <a:lnTo>
                    <a:pt x="54" y="242"/>
                  </a:lnTo>
                  <a:lnTo>
                    <a:pt x="47" y="222"/>
                  </a:lnTo>
                  <a:lnTo>
                    <a:pt x="40" y="203"/>
                  </a:lnTo>
                  <a:lnTo>
                    <a:pt x="33" y="187"/>
                  </a:lnTo>
                  <a:lnTo>
                    <a:pt x="28" y="176"/>
                  </a:lnTo>
                  <a:lnTo>
                    <a:pt x="23" y="172"/>
                  </a:lnTo>
                  <a:lnTo>
                    <a:pt x="15" y="173"/>
                  </a:lnTo>
                  <a:lnTo>
                    <a:pt x="7" y="174"/>
                  </a:lnTo>
                  <a:lnTo>
                    <a:pt x="2" y="175"/>
                  </a:lnTo>
                  <a:lnTo>
                    <a:pt x="0" y="176"/>
                  </a:lnTo>
                  <a:lnTo>
                    <a:pt x="0" y="168"/>
                  </a:lnTo>
                  <a:lnTo>
                    <a:pt x="2" y="167"/>
                  </a:lnTo>
                  <a:lnTo>
                    <a:pt x="8" y="164"/>
                  </a:lnTo>
                  <a:lnTo>
                    <a:pt x="15" y="161"/>
                  </a:lnTo>
                  <a:lnTo>
                    <a:pt x="23" y="160"/>
                  </a:lnTo>
                  <a:lnTo>
                    <a:pt x="18" y="138"/>
                  </a:lnTo>
                  <a:lnTo>
                    <a:pt x="12" y="115"/>
                  </a:lnTo>
                  <a:lnTo>
                    <a:pt x="5" y="95"/>
                  </a:lnTo>
                  <a:lnTo>
                    <a:pt x="0" y="81"/>
                  </a:lnTo>
                  <a:lnTo>
                    <a:pt x="0" y="0"/>
                  </a:lnTo>
                  <a:lnTo>
                    <a:pt x="8" y="17"/>
                  </a:lnTo>
                  <a:lnTo>
                    <a:pt x="16" y="35"/>
                  </a:lnTo>
                  <a:lnTo>
                    <a:pt x="23" y="51"/>
                  </a:lnTo>
                  <a:lnTo>
                    <a:pt x="29" y="66"/>
                  </a:lnTo>
                  <a:lnTo>
                    <a:pt x="33" y="78"/>
                  </a:lnTo>
                  <a:lnTo>
                    <a:pt x="37" y="90"/>
                  </a:lnTo>
                  <a:lnTo>
                    <a:pt x="38" y="99"/>
                  </a:lnTo>
                  <a:lnTo>
                    <a:pt x="39" y="105"/>
                  </a:lnTo>
                  <a:lnTo>
                    <a:pt x="40" y="112"/>
                  </a:lnTo>
                  <a:lnTo>
                    <a:pt x="45" y="115"/>
                  </a:lnTo>
                  <a:lnTo>
                    <a:pt x="48" y="119"/>
                  </a:lnTo>
                  <a:lnTo>
                    <a:pt x="51" y="123"/>
                  </a:lnTo>
                  <a:lnTo>
                    <a:pt x="54" y="133"/>
                  </a:lnTo>
                  <a:lnTo>
                    <a:pt x="61" y="153"/>
                  </a:lnTo>
                  <a:lnTo>
                    <a:pt x="70" y="181"/>
                  </a:lnTo>
                  <a:lnTo>
                    <a:pt x="82" y="213"/>
                  </a:lnTo>
                  <a:lnTo>
                    <a:pt x="93" y="244"/>
                  </a:lnTo>
                  <a:lnTo>
                    <a:pt x="104" y="273"/>
                  </a:lnTo>
                  <a:lnTo>
                    <a:pt x="111" y="294"/>
                  </a:lnTo>
                  <a:lnTo>
                    <a:pt x="115" y="304"/>
                  </a:lnTo>
                  <a:lnTo>
                    <a:pt x="127" y="302"/>
                  </a:lnTo>
                  <a:lnTo>
                    <a:pt x="142" y="300"/>
                  </a:lnTo>
                  <a:lnTo>
                    <a:pt x="160" y="297"/>
                  </a:lnTo>
                  <a:lnTo>
                    <a:pt x="179" y="294"/>
                  </a:lnTo>
                  <a:lnTo>
                    <a:pt x="197" y="291"/>
                  </a:lnTo>
                  <a:lnTo>
                    <a:pt x="213" y="290"/>
                  </a:lnTo>
                  <a:lnTo>
                    <a:pt x="226" y="289"/>
                  </a:lnTo>
                  <a:lnTo>
                    <a:pt x="234" y="289"/>
                  </a:lnTo>
                  <a:lnTo>
                    <a:pt x="241" y="283"/>
                  </a:lnTo>
                  <a:lnTo>
                    <a:pt x="245" y="278"/>
                  </a:lnTo>
                  <a:lnTo>
                    <a:pt x="249" y="274"/>
                  </a:lnTo>
                  <a:lnTo>
                    <a:pt x="250" y="273"/>
                  </a:lnTo>
                  <a:lnTo>
                    <a:pt x="256" y="281"/>
                  </a:lnTo>
                  <a:lnTo>
                    <a:pt x="259" y="279"/>
                  </a:lnTo>
                  <a:lnTo>
                    <a:pt x="267" y="274"/>
                  </a:lnTo>
                  <a:lnTo>
                    <a:pt x="275" y="272"/>
                  </a:lnTo>
                  <a:lnTo>
                    <a:pt x="280" y="273"/>
                  </a:lnTo>
                  <a:lnTo>
                    <a:pt x="281" y="279"/>
                  </a:lnTo>
                  <a:lnTo>
                    <a:pt x="283" y="285"/>
                  </a:lnTo>
                  <a:lnTo>
                    <a:pt x="286" y="288"/>
                  </a:lnTo>
                  <a:lnTo>
                    <a:pt x="290" y="289"/>
                  </a:lnTo>
                  <a:lnTo>
                    <a:pt x="294" y="289"/>
                  </a:lnTo>
                  <a:lnTo>
                    <a:pt x="300" y="288"/>
                  </a:lnTo>
                  <a:lnTo>
                    <a:pt x="305" y="287"/>
                  </a:lnTo>
                  <a:lnTo>
                    <a:pt x="312" y="287"/>
                  </a:lnTo>
                  <a:lnTo>
                    <a:pt x="319" y="286"/>
                  </a:lnTo>
                  <a:lnTo>
                    <a:pt x="325" y="285"/>
                  </a:lnTo>
                  <a:lnTo>
                    <a:pt x="328" y="285"/>
                  </a:lnTo>
                  <a:lnTo>
                    <a:pt x="330" y="285"/>
                  </a:lnTo>
                  <a:lnTo>
                    <a:pt x="368" y="266"/>
                  </a:lnTo>
                  <a:lnTo>
                    <a:pt x="384" y="270"/>
                  </a:lnTo>
                  <a:lnTo>
                    <a:pt x="366" y="272"/>
                  </a:lnTo>
                  <a:lnTo>
                    <a:pt x="342" y="288"/>
                  </a:lnTo>
                  <a:lnTo>
                    <a:pt x="381" y="291"/>
                  </a:lnTo>
                  <a:lnTo>
                    <a:pt x="398" y="270"/>
                  </a:lnTo>
                  <a:lnTo>
                    <a:pt x="398" y="264"/>
                  </a:lnTo>
                  <a:lnTo>
                    <a:pt x="398" y="250"/>
                  </a:lnTo>
                  <a:lnTo>
                    <a:pt x="399" y="235"/>
                  </a:lnTo>
                  <a:lnTo>
                    <a:pt x="401" y="227"/>
                  </a:lnTo>
                  <a:lnTo>
                    <a:pt x="404" y="222"/>
                  </a:lnTo>
                  <a:lnTo>
                    <a:pt x="411" y="215"/>
                  </a:lnTo>
                  <a:lnTo>
                    <a:pt x="417" y="209"/>
                  </a:lnTo>
                  <a:lnTo>
                    <a:pt x="419" y="206"/>
                  </a:lnTo>
                  <a:lnTo>
                    <a:pt x="421" y="202"/>
                  </a:lnTo>
                  <a:lnTo>
                    <a:pt x="424" y="192"/>
                  </a:lnTo>
                  <a:lnTo>
                    <a:pt x="429" y="183"/>
                  </a:lnTo>
                  <a:lnTo>
                    <a:pt x="436" y="176"/>
                  </a:lnTo>
                  <a:lnTo>
                    <a:pt x="432" y="187"/>
                  </a:lnTo>
                  <a:lnTo>
                    <a:pt x="431" y="196"/>
                  </a:lnTo>
                  <a:lnTo>
                    <a:pt x="429" y="203"/>
                  </a:lnTo>
                  <a:lnTo>
                    <a:pt x="426" y="207"/>
                  </a:lnTo>
                  <a:lnTo>
                    <a:pt x="422" y="213"/>
                  </a:lnTo>
                  <a:lnTo>
                    <a:pt x="416" y="221"/>
                  </a:lnTo>
                  <a:lnTo>
                    <a:pt x="410" y="229"/>
                  </a:lnTo>
                  <a:lnTo>
                    <a:pt x="408" y="233"/>
                  </a:lnTo>
                  <a:lnTo>
                    <a:pt x="408" y="258"/>
                  </a:lnTo>
                  <a:lnTo>
                    <a:pt x="409" y="257"/>
                  </a:lnTo>
                  <a:lnTo>
                    <a:pt x="414" y="253"/>
                  </a:lnTo>
                  <a:lnTo>
                    <a:pt x="419" y="249"/>
                  </a:lnTo>
                  <a:lnTo>
                    <a:pt x="427" y="244"/>
                  </a:lnTo>
                  <a:lnTo>
                    <a:pt x="436" y="239"/>
                  </a:lnTo>
                  <a:lnTo>
                    <a:pt x="445" y="234"/>
                  </a:lnTo>
                  <a:lnTo>
                    <a:pt x="454" y="230"/>
                  </a:lnTo>
                  <a:lnTo>
                    <a:pt x="462" y="229"/>
                  </a:lnTo>
                  <a:lnTo>
                    <a:pt x="456" y="233"/>
                  </a:lnTo>
                  <a:lnTo>
                    <a:pt x="449" y="237"/>
                  </a:lnTo>
                  <a:lnTo>
                    <a:pt x="444" y="242"/>
                  </a:lnTo>
                  <a:lnTo>
                    <a:pt x="437" y="245"/>
                  </a:lnTo>
                  <a:lnTo>
                    <a:pt x="431" y="250"/>
                  </a:lnTo>
                  <a:lnTo>
                    <a:pt x="425" y="255"/>
                  </a:lnTo>
                  <a:lnTo>
                    <a:pt x="422" y="258"/>
                  </a:lnTo>
                  <a:lnTo>
                    <a:pt x="418" y="262"/>
                  </a:lnTo>
                  <a:lnTo>
                    <a:pt x="426" y="260"/>
                  </a:lnTo>
                  <a:lnTo>
                    <a:pt x="434" y="260"/>
                  </a:lnTo>
                  <a:lnTo>
                    <a:pt x="442" y="259"/>
                  </a:lnTo>
                  <a:lnTo>
                    <a:pt x="449" y="258"/>
                  </a:lnTo>
                  <a:lnTo>
                    <a:pt x="456" y="258"/>
                  </a:lnTo>
                  <a:lnTo>
                    <a:pt x="462" y="257"/>
                  </a:lnTo>
                  <a:lnTo>
                    <a:pt x="467" y="256"/>
                  </a:lnTo>
                  <a:lnTo>
                    <a:pt x="470" y="255"/>
                  </a:lnTo>
                  <a:lnTo>
                    <a:pt x="462" y="260"/>
                  </a:lnTo>
                  <a:lnTo>
                    <a:pt x="453" y="265"/>
                  </a:lnTo>
                  <a:lnTo>
                    <a:pt x="444" y="268"/>
                  </a:lnTo>
                  <a:lnTo>
                    <a:pt x="440" y="270"/>
                  </a:lnTo>
                  <a:lnTo>
                    <a:pt x="409" y="273"/>
                  </a:lnTo>
                  <a:lnTo>
                    <a:pt x="395" y="293"/>
                  </a:lnTo>
                  <a:lnTo>
                    <a:pt x="414" y="296"/>
                  </a:lnTo>
                  <a:lnTo>
                    <a:pt x="407" y="308"/>
                  </a:lnTo>
                  <a:lnTo>
                    <a:pt x="381" y="305"/>
                  </a:lnTo>
                  <a:lnTo>
                    <a:pt x="358" y="304"/>
                  </a:lnTo>
                  <a:lnTo>
                    <a:pt x="338" y="302"/>
                  </a:lnTo>
                  <a:lnTo>
                    <a:pt x="319" y="301"/>
                  </a:lnTo>
                  <a:lnTo>
                    <a:pt x="304" y="300"/>
                  </a:lnTo>
                  <a:lnTo>
                    <a:pt x="293" y="300"/>
                  </a:lnTo>
                  <a:lnTo>
                    <a:pt x="285" y="300"/>
                  </a:lnTo>
                  <a:lnTo>
                    <a:pt x="280" y="300"/>
                  </a:lnTo>
                  <a:lnTo>
                    <a:pt x="277" y="301"/>
                  </a:lnTo>
                  <a:lnTo>
                    <a:pt x="272" y="303"/>
                  </a:lnTo>
                  <a:lnTo>
                    <a:pt x="267" y="304"/>
                  </a:lnTo>
                  <a:lnTo>
                    <a:pt x="262" y="306"/>
                  </a:lnTo>
                  <a:lnTo>
                    <a:pt x="255" y="309"/>
                  </a:lnTo>
                  <a:lnTo>
                    <a:pt x="247" y="310"/>
                  </a:lnTo>
                  <a:lnTo>
                    <a:pt x="240" y="311"/>
                  </a:lnTo>
                  <a:lnTo>
                    <a:pt x="232" y="311"/>
                  </a:lnTo>
                  <a:lnTo>
                    <a:pt x="221" y="311"/>
                  </a:lnTo>
                  <a:lnTo>
                    <a:pt x="209" y="312"/>
                  </a:lnTo>
                  <a:lnTo>
                    <a:pt x="195" y="315"/>
                  </a:lnTo>
                  <a:lnTo>
                    <a:pt x="179" y="317"/>
                  </a:lnTo>
                  <a:lnTo>
                    <a:pt x="164" y="320"/>
                  </a:lnTo>
                  <a:lnTo>
                    <a:pt x="149" y="323"/>
                  </a:lnTo>
                  <a:lnTo>
                    <a:pt x="136" y="326"/>
                  </a:lnTo>
                  <a:lnTo>
                    <a:pt x="127" y="330"/>
                  </a:lnTo>
                  <a:lnTo>
                    <a:pt x="138" y="351"/>
                  </a:lnTo>
                  <a:lnTo>
                    <a:pt x="145" y="369"/>
                  </a:lnTo>
                  <a:lnTo>
                    <a:pt x="149" y="382"/>
                  </a:lnTo>
                  <a:lnTo>
                    <a:pt x="151" y="392"/>
                  </a:lnTo>
                  <a:lnTo>
                    <a:pt x="151" y="399"/>
                  </a:lnTo>
                  <a:lnTo>
                    <a:pt x="151" y="404"/>
                  </a:lnTo>
                  <a:lnTo>
                    <a:pt x="152" y="408"/>
                  </a:lnTo>
                  <a:lnTo>
                    <a:pt x="153" y="411"/>
                  </a:lnTo>
                  <a:lnTo>
                    <a:pt x="164" y="434"/>
                  </a:lnTo>
                  <a:lnTo>
                    <a:pt x="174" y="463"/>
                  </a:lnTo>
                  <a:lnTo>
                    <a:pt x="182" y="494"/>
                  </a:lnTo>
                  <a:lnTo>
                    <a:pt x="187" y="520"/>
                  </a:lnTo>
                  <a:lnTo>
                    <a:pt x="190" y="532"/>
                  </a:lnTo>
                  <a:lnTo>
                    <a:pt x="197" y="551"/>
                  </a:lnTo>
                  <a:lnTo>
                    <a:pt x="206" y="573"/>
                  </a:lnTo>
                  <a:lnTo>
                    <a:pt x="218" y="599"/>
                  </a:lnTo>
                  <a:lnTo>
                    <a:pt x="228" y="628"/>
                  </a:lnTo>
                  <a:lnTo>
                    <a:pt x="237" y="659"/>
                  </a:lnTo>
                  <a:lnTo>
                    <a:pt x="245" y="691"/>
                  </a:lnTo>
                  <a:lnTo>
                    <a:pt x="251" y="725"/>
                  </a:lnTo>
                  <a:close/>
                </a:path>
              </a:pathLst>
            </a:custGeom>
            <a:solidFill>
              <a:srgbClr val="26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16" name="Freeform 160"/>
            <p:cNvSpPr>
              <a:spLocks/>
            </p:cNvSpPr>
            <p:nvPr/>
          </p:nvSpPr>
          <p:spPr bwMode="auto">
            <a:xfrm>
              <a:off x="2172" y="3160"/>
              <a:ext cx="39" cy="17"/>
            </a:xfrm>
            <a:custGeom>
              <a:avLst/>
              <a:gdLst/>
              <a:ahLst/>
              <a:cxnLst>
                <a:cxn ang="0">
                  <a:pos x="21" y="24"/>
                </a:cxn>
                <a:cxn ang="0">
                  <a:pos x="26" y="25"/>
                </a:cxn>
                <a:cxn ang="0">
                  <a:pos x="34" y="26"/>
                </a:cxn>
                <a:cxn ang="0">
                  <a:pos x="42" y="27"/>
                </a:cxn>
                <a:cxn ang="0">
                  <a:pos x="51" y="28"/>
                </a:cxn>
                <a:cxn ang="0">
                  <a:pos x="59" y="29"/>
                </a:cxn>
                <a:cxn ang="0">
                  <a:pos x="68" y="29"/>
                </a:cxn>
                <a:cxn ang="0">
                  <a:pos x="72" y="29"/>
                </a:cxn>
                <a:cxn ang="0">
                  <a:pos x="76" y="27"/>
                </a:cxn>
                <a:cxn ang="0">
                  <a:pos x="78" y="23"/>
                </a:cxn>
                <a:cxn ang="0">
                  <a:pos x="79" y="19"/>
                </a:cxn>
                <a:cxn ang="0">
                  <a:pos x="79" y="16"/>
                </a:cxn>
                <a:cxn ang="0">
                  <a:pos x="79" y="15"/>
                </a:cxn>
                <a:cxn ang="0">
                  <a:pos x="74" y="13"/>
                </a:cxn>
                <a:cxn ang="0">
                  <a:pos x="65" y="11"/>
                </a:cxn>
                <a:cxn ang="0">
                  <a:pos x="55" y="9"/>
                </a:cxn>
                <a:cxn ang="0">
                  <a:pos x="47" y="6"/>
                </a:cxn>
                <a:cxn ang="0">
                  <a:pos x="40" y="3"/>
                </a:cxn>
                <a:cxn ang="0">
                  <a:pos x="31" y="1"/>
                </a:cxn>
                <a:cxn ang="0">
                  <a:pos x="21" y="0"/>
                </a:cxn>
                <a:cxn ang="0">
                  <a:pos x="15" y="2"/>
                </a:cxn>
                <a:cxn ang="0">
                  <a:pos x="9" y="8"/>
                </a:cxn>
                <a:cxn ang="0">
                  <a:pos x="3" y="13"/>
                </a:cxn>
                <a:cxn ang="0">
                  <a:pos x="0" y="18"/>
                </a:cxn>
                <a:cxn ang="0">
                  <a:pos x="1" y="21"/>
                </a:cxn>
                <a:cxn ang="0">
                  <a:pos x="5" y="23"/>
                </a:cxn>
                <a:cxn ang="0">
                  <a:pos x="11" y="23"/>
                </a:cxn>
                <a:cxn ang="0">
                  <a:pos x="17" y="24"/>
                </a:cxn>
                <a:cxn ang="0">
                  <a:pos x="21" y="24"/>
                </a:cxn>
              </a:cxnLst>
              <a:rect l="0" t="0" r="r" b="b"/>
              <a:pathLst>
                <a:path w="79" h="29">
                  <a:moveTo>
                    <a:pt x="21" y="24"/>
                  </a:moveTo>
                  <a:lnTo>
                    <a:pt x="26" y="25"/>
                  </a:lnTo>
                  <a:lnTo>
                    <a:pt x="34" y="26"/>
                  </a:lnTo>
                  <a:lnTo>
                    <a:pt x="42" y="27"/>
                  </a:lnTo>
                  <a:lnTo>
                    <a:pt x="51" y="28"/>
                  </a:lnTo>
                  <a:lnTo>
                    <a:pt x="59" y="29"/>
                  </a:lnTo>
                  <a:lnTo>
                    <a:pt x="68" y="29"/>
                  </a:lnTo>
                  <a:lnTo>
                    <a:pt x="72" y="29"/>
                  </a:lnTo>
                  <a:lnTo>
                    <a:pt x="76" y="27"/>
                  </a:lnTo>
                  <a:lnTo>
                    <a:pt x="78" y="23"/>
                  </a:lnTo>
                  <a:lnTo>
                    <a:pt x="79" y="19"/>
                  </a:lnTo>
                  <a:lnTo>
                    <a:pt x="79" y="16"/>
                  </a:lnTo>
                  <a:lnTo>
                    <a:pt x="79" y="15"/>
                  </a:lnTo>
                  <a:lnTo>
                    <a:pt x="74" y="13"/>
                  </a:lnTo>
                  <a:lnTo>
                    <a:pt x="65" y="11"/>
                  </a:lnTo>
                  <a:lnTo>
                    <a:pt x="55" y="9"/>
                  </a:lnTo>
                  <a:lnTo>
                    <a:pt x="47" y="6"/>
                  </a:lnTo>
                  <a:lnTo>
                    <a:pt x="40" y="3"/>
                  </a:lnTo>
                  <a:lnTo>
                    <a:pt x="31" y="1"/>
                  </a:lnTo>
                  <a:lnTo>
                    <a:pt x="21" y="0"/>
                  </a:lnTo>
                  <a:lnTo>
                    <a:pt x="15" y="2"/>
                  </a:lnTo>
                  <a:lnTo>
                    <a:pt x="9" y="8"/>
                  </a:lnTo>
                  <a:lnTo>
                    <a:pt x="3" y="13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5" y="23"/>
                  </a:lnTo>
                  <a:lnTo>
                    <a:pt x="11" y="23"/>
                  </a:lnTo>
                  <a:lnTo>
                    <a:pt x="17" y="24"/>
                  </a:lnTo>
                  <a:lnTo>
                    <a:pt x="21" y="24"/>
                  </a:lnTo>
                  <a:close/>
                </a:path>
              </a:pathLst>
            </a:custGeom>
            <a:solidFill>
              <a:srgbClr val="284C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17" name="Freeform 161"/>
            <p:cNvSpPr>
              <a:spLocks/>
            </p:cNvSpPr>
            <p:nvPr/>
          </p:nvSpPr>
          <p:spPr bwMode="auto">
            <a:xfrm>
              <a:off x="2205" y="3176"/>
              <a:ext cx="57" cy="26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57" y="0"/>
                </a:cxn>
                <a:cxn ang="0">
                  <a:pos x="50" y="1"/>
                </a:cxn>
                <a:cxn ang="0">
                  <a:pos x="43" y="2"/>
                </a:cxn>
                <a:cxn ang="0">
                  <a:pos x="36" y="5"/>
                </a:cxn>
                <a:cxn ang="0">
                  <a:pos x="28" y="7"/>
                </a:cxn>
                <a:cxn ang="0">
                  <a:pos x="22" y="10"/>
                </a:cxn>
                <a:cxn ang="0">
                  <a:pos x="17" y="14"/>
                </a:cxn>
                <a:cxn ang="0">
                  <a:pos x="14" y="17"/>
                </a:cxn>
                <a:cxn ang="0">
                  <a:pos x="11" y="24"/>
                </a:cxn>
                <a:cxn ang="0">
                  <a:pos x="7" y="28"/>
                </a:cxn>
                <a:cxn ang="0">
                  <a:pos x="4" y="30"/>
                </a:cxn>
                <a:cxn ang="0">
                  <a:pos x="1" y="32"/>
                </a:cxn>
                <a:cxn ang="0">
                  <a:pos x="0" y="36"/>
                </a:cxn>
                <a:cxn ang="0">
                  <a:pos x="0" y="41"/>
                </a:cxn>
                <a:cxn ang="0">
                  <a:pos x="3" y="47"/>
                </a:cxn>
                <a:cxn ang="0">
                  <a:pos x="8" y="49"/>
                </a:cxn>
                <a:cxn ang="0">
                  <a:pos x="16" y="49"/>
                </a:cxn>
                <a:cxn ang="0">
                  <a:pos x="27" y="48"/>
                </a:cxn>
                <a:cxn ang="0">
                  <a:pos x="36" y="48"/>
                </a:cxn>
                <a:cxn ang="0">
                  <a:pos x="42" y="48"/>
                </a:cxn>
                <a:cxn ang="0">
                  <a:pos x="44" y="49"/>
                </a:cxn>
                <a:cxn ang="0">
                  <a:pos x="46" y="51"/>
                </a:cxn>
                <a:cxn ang="0">
                  <a:pos x="49" y="53"/>
                </a:cxn>
                <a:cxn ang="0">
                  <a:pos x="54" y="54"/>
                </a:cxn>
                <a:cxn ang="0">
                  <a:pos x="59" y="54"/>
                </a:cxn>
                <a:cxn ang="0">
                  <a:pos x="66" y="54"/>
                </a:cxn>
                <a:cxn ang="0">
                  <a:pos x="75" y="54"/>
                </a:cxn>
                <a:cxn ang="0">
                  <a:pos x="84" y="54"/>
                </a:cxn>
                <a:cxn ang="0">
                  <a:pos x="94" y="53"/>
                </a:cxn>
                <a:cxn ang="0">
                  <a:pos x="102" y="51"/>
                </a:cxn>
                <a:cxn ang="0">
                  <a:pos x="107" y="48"/>
                </a:cxn>
                <a:cxn ang="0">
                  <a:pos x="112" y="45"/>
                </a:cxn>
                <a:cxn ang="0">
                  <a:pos x="114" y="37"/>
                </a:cxn>
                <a:cxn ang="0">
                  <a:pos x="113" y="30"/>
                </a:cxn>
                <a:cxn ang="0">
                  <a:pos x="110" y="22"/>
                </a:cxn>
                <a:cxn ang="0">
                  <a:pos x="103" y="15"/>
                </a:cxn>
                <a:cxn ang="0">
                  <a:pos x="94" y="9"/>
                </a:cxn>
                <a:cxn ang="0">
                  <a:pos x="83" y="5"/>
                </a:cxn>
                <a:cxn ang="0">
                  <a:pos x="73" y="2"/>
                </a:cxn>
                <a:cxn ang="0">
                  <a:pos x="61" y="0"/>
                </a:cxn>
              </a:cxnLst>
              <a:rect l="0" t="0" r="r" b="b"/>
              <a:pathLst>
                <a:path w="114" h="54">
                  <a:moveTo>
                    <a:pt x="61" y="0"/>
                  </a:moveTo>
                  <a:lnTo>
                    <a:pt x="57" y="0"/>
                  </a:lnTo>
                  <a:lnTo>
                    <a:pt x="50" y="1"/>
                  </a:lnTo>
                  <a:lnTo>
                    <a:pt x="43" y="2"/>
                  </a:lnTo>
                  <a:lnTo>
                    <a:pt x="36" y="5"/>
                  </a:lnTo>
                  <a:lnTo>
                    <a:pt x="28" y="7"/>
                  </a:lnTo>
                  <a:lnTo>
                    <a:pt x="22" y="10"/>
                  </a:lnTo>
                  <a:lnTo>
                    <a:pt x="17" y="14"/>
                  </a:lnTo>
                  <a:lnTo>
                    <a:pt x="14" y="17"/>
                  </a:lnTo>
                  <a:lnTo>
                    <a:pt x="11" y="24"/>
                  </a:lnTo>
                  <a:lnTo>
                    <a:pt x="7" y="28"/>
                  </a:lnTo>
                  <a:lnTo>
                    <a:pt x="4" y="30"/>
                  </a:lnTo>
                  <a:lnTo>
                    <a:pt x="1" y="32"/>
                  </a:lnTo>
                  <a:lnTo>
                    <a:pt x="0" y="36"/>
                  </a:lnTo>
                  <a:lnTo>
                    <a:pt x="0" y="41"/>
                  </a:lnTo>
                  <a:lnTo>
                    <a:pt x="3" y="47"/>
                  </a:lnTo>
                  <a:lnTo>
                    <a:pt x="8" y="49"/>
                  </a:lnTo>
                  <a:lnTo>
                    <a:pt x="16" y="49"/>
                  </a:lnTo>
                  <a:lnTo>
                    <a:pt x="27" y="48"/>
                  </a:lnTo>
                  <a:lnTo>
                    <a:pt x="36" y="48"/>
                  </a:lnTo>
                  <a:lnTo>
                    <a:pt x="42" y="48"/>
                  </a:lnTo>
                  <a:lnTo>
                    <a:pt x="44" y="49"/>
                  </a:lnTo>
                  <a:lnTo>
                    <a:pt x="46" y="51"/>
                  </a:lnTo>
                  <a:lnTo>
                    <a:pt x="49" y="53"/>
                  </a:lnTo>
                  <a:lnTo>
                    <a:pt x="54" y="54"/>
                  </a:lnTo>
                  <a:lnTo>
                    <a:pt x="59" y="54"/>
                  </a:lnTo>
                  <a:lnTo>
                    <a:pt x="66" y="54"/>
                  </a:lnTo>
                  <a:lnTo>
                    <a:pt x="75" y="54"/>
                  </a:lnTo>
                  <a:lnTo>
                    <a:pt x="84" y="54"/>
                  </a:lnTo>
                  <a:lnTo>
                    <a:pt x="94" y="53"/>
                  </a:lnTo>
                  <a:lnTo>
                    <a:pt x="102" y="51"/>
                  </a:lnTo>
                  <a:lnTo>
                    <a:pt x="107" y="48"/>
                  </a:lnTo>
                  <a:lnTo>
                    <a:pt x="112" y="45"/>
                  </a:lnTo>
                  <a:lnTo>
                    <a:pt x="114" y="37"/>
                  </a:lnTo>
                  <a:lnTo>
                    <a:pt x="113" y="30"/>
                  </a:lnTo>
                  <a:lnTo>
                    <a:pt x="110" y="22"/>
                  </a:lnTo>
                  <a:lnTo>
                    <a:pt x="103" y="15"/>
                  </a:lnTo>
                  <a:lnTo>
                    <a:pt x="94" y="9"/>
                  </a:lnTo>
                  <a:lnTo>
                    <a:pt x="83" y="5"/>
                  </a:lnTo>
                  <a:lnTo>
                    <a:pt x="73" y="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284C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18" name="Freeform 162"/>
            <p:cNvSpPr>
              <a:spLocks/>
            </p:cNvSpPr>
            <p:nvPr/>
          </p:nvSpPr>
          <p:spPr bwMode="auto">
            <a:xfrm>
              <a:off x="2172" y="3160"/>
              <a:ext cx="33" cy="16"/>
            </a:xfrm>
            <a:custGeom>
              <a:avLst/>
              <a:gdLst/>
              <a:ahLst/>
              <a:cxnLst>
                <a:cxn ang="0">
                  <a:pos x="47" y="6"/>
                </a:cxn>
                <a:cxn ang="0">
                  <a:pos x="40" y="3"/>
                </a:cxn>
                <a:cxn ang="0">
                  <a:pos x="31" y="1"/>
                </a:cxn>
                <a:cxn ang="0">
                  <a:pos x="21" y="0"/>
                </a:cxn>
                <a:cxn ang="0">
                  <a:pos x="15" y="2"/>
                </a:cxn>
                <a:cxn ang="0">
                  <a:pos x="9" y="8"/>
                </a:cxn>
                <a:cxn ang="0">
                  <a:pos x="3" y="13"/>
                </a:cxn>
                <a:cxn ang="0">
                  <a:pos x="0" y="18"/>
                </a:cxn>
                <a:cxn ang="0">
                  <a:pos x="1" y="21"/>
                </a:cxn>
                <a:cxn ang="0">
                  <a:pos x="5" y="23"/>
                </a:cxn>
                <a:cxn ang="0">
                  <a:pos x="11" y="23"/>
                </a:cxn>
                <a:cxn ang="0">
                  <a:pos x="17" y="24"/>
                </a:cxn>
                <a:cxn ang="0">
                  <a:pos x="21" y="24"/>
                </a:cxn>
                <a:cxn ang="0">
                  <a:pos x="26" y="25"/>
                </a:cxn>
                <a:cxn ang="0">
                  <a:pos x="32" y="26"/>
                </a:cxn>
                <a:cxn ang="0">
                  <a:pos x="39" y="26"/>
                </a:cxn>
                <a:cxn ang="0">
                  <a:pos x="46" y="27"/>
                </a:cxn>
                <a:cxn ang="0">
                  <a:pos x="51" y="27"/>
                </a:cxn>
                <a:cxn ang="0">
                  <a:pos x="57" y="26"/>
                </a:cxn>
                <a:cxn ang="0">
                  <a:pos x="62" y="26"/>
                </a:cxn>
                <a:cxn ang="0">
                  <a:pos x="64" y="24"/>
                </a:cxn>
                <a:cxn ang="0">
                  <a:pos x="64" y="21"/>
                </a:cxn>
                <a:cxn ang="0">
                  <a:pos x="63" y="17"/>
                </a:cxn>
                <a:cxn ang="0">
                  <a:pos x="57" y="11"/>
                </a:cxn>
                <a:cxn ang="0">
                  <a:pos x="47" y="6"/>
                </a:cxn>
              </a:cxnLst>
              <a:rect l="0" t="0" r="r" b="b"/>
              <a:pathLst>
                <a:path w="64" h="27">
                  <a:moveTo>
                    <a:pt x="47" y="6"/>
                  </a:moveTo>
                  <a:lnTo>
                    <a:pt x="40" y="3"/>
                  </a:lnTo>
                  <a:lnTo>
                    <a:pt x="31" y="1"/>
                  </a:lnTo>
                  <a:lnTo>
                    <a:pt x="21" y="0"/>
                  </a:lnTo>
                  <a:lnTo>
                    <a:pt x="15" y="2"/>
                  </a:lnTo>
                  <a:lnTo>
                    <a:pt x="9" y="8"/>
                  </a:lnTo>
                  <a:lnTo>
                    <a:pt x="3" y="13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5" y="23"/>
                  </a:lnTo>
                  <a:lnTo>
                    <a:pt x="11" y="23"/>
                  </a:lnTo>
                  <a:lnTo>
                    <a:pt x="17" y="24"/>
                  </a:lnTo>
                  <a:lnTo>
                    <a:pt x="21" y="24"/>
                  </a:lnTo>
                  <a:lnTo>
                    <a:pt x="26" y="25"/>
                  </a:lnTo>
                  <a:lnTo>
                    <a:pt x="32" y="26"/>
                  </a:lnTo>
                  <a:lnTo>
                    <a:pt x="39" y="26"/>
                  </a:lnTo>
                  <a:lnTo>
                    <a:pt x="46" y="27"/>
                  </a:lnTo>
                  <a:lnTo>
                    <a:pt x="51" y="27"/>
                  </a:lnTo>
                  <a:lnTo>
                    <a:pt x="57" y="26"/>
                  </a:lnTo>
                  <a:lnTo>
                    <a:pt x="62" y="26"/>
                  </a:lnTo>
                  <a:lnTo>
                    <a:pt x="64" y="24"/>
                  </a:lnTo>
                  <a:lnTo>
                    <a:pt x="64" y="21"/>
                  </a:lnTo>
                  <a:lnTo>
                    <a:pt x="63" y="17"/>
                  </a:lnTo>
                  <a:lnTo>
                    <a:pt x="57" y="11"/>
                  </a:lnTo>
                  <a:lnTo>
                    <a:pt x="47" y="6"/>
                  </a:lnTo>
                  <a:close/>
                </a:path>
              </a:pathLst>
            </a:custGeom>
            <a:solidFill>
              <a:srgbClr val="BFCC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19" name="Freeform 163"/>
            <p:cNvSpPr>
              <a:spLocks/>
            </p:cNvSpPr>
            <p:nvPr/>
          </p:nvSpPr>
          <p:spPr bwMode="auto">
            <a:xfrm>
              <a:off x="2800" y="3129"/>
              <a:ext cx="51" cy="26"/>
            </a:xfrm>
            <a:custGeom>
              <a:avLst/>
              <a:gdLst/>
              <a:ahLst/>
              <a:cxnLst>
                <a:cxn ang="0">
                  <a:pos x="82" y="52"/>
                </a:cxn>
                <a:cxn ang="0">
                  <a:pos x="79" y="53"/>
                </a:cxn>
                <a:cxn ang="0">
                  <a:pos x="73" y="52"/>
                </a:cxn>
                <a:cxn ang="0">
                  <a:pos x="64" y="51"/>
                </a:cxn>
                <a:cxn ang="0">
                  <a:pos x="53" y="50"/>
                </a:cxn>
                <a:cxn ang="0">
                  <a:pos x="43" y="48"/>
                </a:cxn>
                <a:cxn ang="0">
                  <a:pos x="34" y="45"/>
                </a:cxn>
                <a:cxn ang="0">
                  <a:pos x="27" y="43"/>
                </a:cxn>
                <a:cxn ang="0">
                  <a:pos x="22" y="41"/>
                </a:cxn>
                <a:cxn ang="0">
                  <a:pos x="18" y="38"/>
                </a:cxn>
                <a:cxn ang="0">
                  <a:pos x="14" y="36"/>
                </a:cxn>
                <a:cxn ang="0">
                  <a:pos x="8" y="36"/>
                </a:cxn>
                <a:cxn ang="0">
                  <a:pos x="0" y="36"/>
                </a:cxn>
                <a:cxn ang="0">
                  <a:pos x="5" y="34"/>
                </a:cxn>
                <a:cxn ang="0">
                  <a:pos x="10" y="31"/>
                </a:cxn>
                <a:cxn ang="0">
                  <a:pos x="13" y="28"/>
                </a:cxn>
                <a:cxn ang="0">
                  <a:pos x="18" y="23"/>
                </a:cxn>
                <a:cxn ang="0">
                  <a:pos x="22" y="19"/>
                </a:cxn>
                <a:cxn ang="0">
                  <a:pos x="28" y="14"/>
                </a:cxn>
                <a:cxn ang="0">
                  <a:pos x="33" y="10"/>
                </a:cxn>
                <a:cxn ang="0">
                  <a:pos x="38" y="5"/>
                </a:cxn>
                <a:cxn ang="0">
                  <a:pos x="44" y="1"/>
                </a:cxn>
                <a:cxn ang="0">
                  <a:pos x="51" y="0"/>
                </a:cxn>
                <a:cxn ang="0">
                  <a:pos x="57" y="0"/>
                </a:cxn>
                <a:cxn ang="0">
                  <a:pos x="64" y="3"/>
                </a:cxn>
                <a:cxn ang="0">
                  <a:pos x="70" y="5"/>
                </a:cxn>
                <a:cxn ang="0">
                  <a:pos x="75" y="7"/>
                </a:cxn>
                <a:cxn ang="0">
                  <a:pos x="81" y="11"/>
                </a:cxn>
                <a:cxn ang="0">
                  <a:pos x="86" y="14"/>
                </a:cxn>
                <a:cxn ang="0">
                  <a:pos x="93" y="20"/>
                </a:cxn>
                <a:cxn ang="0">
                  <a:pos x="99" y="26"/>
                </a:cxn>
                <a:cxn ang="0">
                  <a:pos x="103" y="30"/>
                </a:cxn>
                <a:cxn ang="0">
                  <a:pos x="98" y="31"/>
                </a:cxn>
                <a:cxn ang="0">
                  <a:pos x="90" y="33"/>
                </a:cxn>
                <a:cxn ang="0">
                  <a:pos x="85" y="35"/>
                </a:cxn>
                <a:cxn ang="0">
                  <a:pos x="82" y="42"/>
                </a:cxn>
                <a:cxn ang="0">
                  <a:pos x="82" y="52"/>
                </a:cxn>
              </a:cxnLst>
              <a:rect l="0" t="0" r="r" b="b"/>
              <a:pathLst>
                <a:path w="103" h="53">
                  <a:moveTo>
                    <a:pt x="82" y="52"/>
                  </a:moveTo>
                  <a:lnTo>
                    <a:pt x="79" y="53"/>
                  </a:lnTo>
                  <a:lnTo>
                    <a:pt x="73" y="52"/>
                  </a:lnTo>
                  <a:lnTo>
                    <a:pt x="64" y="51"/>
                  </a:lnTo>
                  <a:lnTo>
                    <a:pt x="53" y="50"/>
                  </a:lnTo>
                  <a:lnTo>
                    <a:pt x="43" y="48"/>
                  </a:lnTo>
                  <a:lnTo>
                    <a:pt x="34" y="45"/>
                  </a:lnTo>
                  <a:lnTo>
                    <a:pt x="27" y="43"/>
                  </a:lnTo>
                  <a:lnTo>
                    <a:pt x="22" y="41"/>
                  </a:lnTo>
                  <a:lnTo>
                    <a:pt x="18" y="38"/>
                  </a:lnTo>
                  <a:lnTo>
                    <a:pt x="14" y="36"/>
                  </a:lnTo>
                  <a:lnTo>
                    <a:pt x="8" y="36"/>
                  </a:lnTo>
                  <a:lnTo>
                    <a:pt x="0" y="36"/>
                  </a:lnTo>
                  <a:lnTo>
                    <a:pt x="5" y="34"/>
                  </a:lnTo>
                  <a:lnTo>
                    <a:pt x="10" y="31"/>
                  </a:lnTo>
                  <a:lnTo>
                    <a:pt x="13" y="28"/>
                  </a:lnTo>
                  <a:lnTo>
                    <a:pt x="18" y="23"/>
                  </a:lnTo>
                  <a:lnTo>
                    <a:pt x="22" y="19"/>
                  </a:lnTo>
                  <a:lnTo>
                    <a:pt x="28" y="14"/>
                  </a:lnTo>
                  <a:lnTo>
                    <a:pt x="33" y="10"/>
                  </a:lnTo>
                  <a:lnTo>
                    <a:pt x="38" y="5"/>
                  </a:lnTo>
                  <a:lnTo>
                    <a:pt x="44" y="1"/>
                  </a:lnTo>
                  <a:lnTo>
                    <a:pt x="51" y="0"/>
                  </a:lnTo>
                  <a:lnTo>
                    <a:pt x="57" y="0"/>
                  </a:lnTo>
                  <a:lnTo>
                    <a:pt x="64" y="3"/>
                  </a:lnTo>
                  <a:lnTo>
                    <a:pt x="70" y="5"/>
                  </a:lnTo>
                  <a:lnTo>
                    <a:pt x="75" y="7"/>
                  </a:lnTo>
                  <a:lnTo>
                    <a:pt x="81" y="11"/>
                  </a:lnTo>
                  <a:lnTo>
                    <a:pt x="86" y="14"/>
                  </a:lnTo>
                  <a:lnTo>
                    <a:pt x="93" y="20"/>
                  </a:lnTo>
                  <a:lnTo>
                    <a:pt x="99" y="26"/>
                  </a:lnTo>
                  <a:lnTo>
                    <a:pt x="103" y="30"/>
                  </a:lnTo>
                  <a:lnTo>
                    <a:pt x="98" y="31"/>
                  </a:lnTo>
                  <a:lnTo>
                    <a:pt x="90" y="33"/>
                  </a:lnTo>
                  <a:lnTo>
                    <a:pt x="85" y="35"/>
                  </a:lnTo>
                  <a:lnTo>
                    <a:pt x="82" y="42"/>
                  </a:lnTo>
                  <a:lnTo>
                    <a:pt x="82" y="52"/>
                  </a:lnTo>
                  <a:close/>
                </a:path>
              </a:pathLst>
            </a:custGeom>
            <a:solidFill>
              <a:srgbClr val="BFCC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197" name="Group 164"/>
            <p:cNvGrpSpPr>
              <a:grpSpLocks/>
            </p:cNvGrpSpPr>
            <p:nvPr/>
          </p:nvGrpSpPr>
          <p:grpSpPr bwMode="auto">
            <a:xfrm>
              <a:off x="1992" y="2914"/>
              <a:ext cx="1084" cy="364"/>
              <a:chOff x="1981" y="2837"/>
              <a:chExt cx="1084" cy="364"/>
            </a:xfrm>
          </p:grpSpPr>
          <p:sp>
            <p:nvSpPr>
              <p:cNvPr id="96421" name="Freeform 165"/>
              <p:cNvSpPr>
                <a:spLocks/>
              </p:cNvSpPr>
              <p:nvPr/>
            </p:nvSpPr>
            <p:spPr bwMode="auto">
              <a:xfrm>
                <a:off x="1981" y="2955"/>
                <a:ext cx="122" cy="129"/>
              </a:xfrm>
              <a:custGeom>
                <a:avLst/>
                <a:gdLst/>
                <a:ahLst/>
                <a:cxnLst>
                  <a:cxn ang="0">
                    <a:pos x="3" y="13"/>
                  </a:cxn>
                  <a:cxn ang="0">
                    <a:pos x="21" y="0"/>
                  </a:cxn>
                  <a:cxn ang="0">
                    <a:pos x="33" y="2"/>
                  </a:cxn>
                  <a:cxn ang="0">
                    <a:pos x="46" y="5"/>
                  </a:cxn>
                  <a:cxn ang="0">
                    <a:pos x="62" y="5"/>
                  </a:cxn>
                  <a:cxn ang="0">
                    <a:pos x="77" y="7"/>
                  </a:cxn>
                  <a:cxn ang="0">
                    <a:pos x="86" y="13"/>
                  </a:cxn>
                  <a:cxn ang="0">
                    <a:pos x="104" y="27"/>
                  </a:cxn>
                  <a:cxn ang="0">
                    <a:pos x="124" y="43"/>
                  </a:cxn>
                  <a:cxn ang="0">
                    <a:pos x="142" y="54"/>
                  </a:cxn>
                  <a:cxn ang="0">
                    <a:pos x="154" y="58"/>
                  </a:cxn>
                  <a:cxn ang="0">
                    <a:pos x="161" y="60"/>
                  </a:cxn>
                  <a:cxn ang="0">
                    <a:pos x="166" y="65"/>
                  </a:cxn>
                  <a:cxn ang="0">
                    <a:pos x="180" y="76"/>
                  </a:cxn>
                  <a:cxn ang="0">
                    <a:pos x="197" y="91"/>
                  </a:cxn>
                  <a:cxn ang="0">
                    <a:pos x="212" y="102"/>
                  </a:cxn>
                  <a:cxn ang="0">
                    <a:pos x="217" y="118"/>
                  </a:cxn>
                  <a:cxn ang="0">
                    <a:pos x="212" y="143"/>
                  </a:cxn>
                  <a:cxn ang="0">
                    <a:pos x="202" y="150"/>
                  </a:cxn>
                  <a:cxn ang="0">
                    <a:pos x="190" y="156"/>
                  </a:cxn>
                  <a:cxn ang="0">
                    <a:pos x="179" y="159"/>
                  </a:cxn>
                  <a:cxn ang="0">
                    <a:pos x="172" y="165"/>
                  </a:cxn>
                  <a:cxn ang="0">
                    <a:pos x="177" y="173"/>
                  </a:cxn>
                  <a:cxn ang="0">
                    <a:pos x="191" y="182"/>
                  </a:cxn>
                  <a:cxn ang="0">
                    <a:pos x="204" y="186"/>
                  </a:cxn>
                  <a:cxn ang="0">
                    <a:pos x="214" y="184"/>
                  </a:cxn>
                  <a:cxn ang="0">
                    <a:pos x="225" y="189"/>
                  </a:cxn>
                  <a:cxn ang="0">
                    <a:pos x="241" y="211"/>
                  </a:cxn>
                  <a:cxn ang="0">
                    <a:pos x="230" y="227"/>
                  </a:cxn>
                  <a:cxn ang="0">
                    <a:pos x="221" y="239"/>
                  </a:cxn>
                  <a:cxn ang="0">
                    <a:pos x="206" y="242"/>
                  </a:cxn>
                  <a:cxn ang="0">
                    <a:pos x="177" y="247"/>
                  </a:cxn>
                  <a:cxn ang="0">
                    <a:pos x="151" y="254"/>
                  </a:cxn>
                  <a:cxn ang="0">
                    <a:pos x="129" y="258"/>
                  </a:cxn>
                  <a:cxn ang="0">
                    <a:pos x="113" y="259"/>
                  </a:cxn>
                  <a:cxn ang="0">
                    <a:pos x="84" y="260"/>
                  </a:cxn>
                  <a:cxn ang="0">
                    <a:pos x="46" y="259"/>
                  </a:cxn>
                  <a:cxn ang="0">
                    <a:pos x="13" y="254"/>
                  </a:cxn>
                  <a:cxn ang="0">
                    <a:pos x="0" y="16"/>
                  </a:cxn>
                </a:cxnLst>
                <a:rect l="0" t="0" r="r" b="b"/>
                <a:pathLst>
                  <a:path w="243" h="260">
                    <a:moveTo>
                      <a:pt x="0" y="16"/>
                    </a:moveTo>
                    <a:lnTo>
                      <a:pt x="3" y="13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9" y="0"/>
                    </a:lnTo>
                    <a:lnTo>
                      <a:pt x="33" y="2"/>
                    </a:lnTo>
                    <a:lnTo>
                      <a:pt x="39" y="4"/>
                    </a:lnTo>
                    <a:lnTo>
                      <a:pt x="46" y="5"/>
                    </a:lnTo>
                    <a:lnTo>
                      <a:pt x="54" y="5"/>
                    </a:lnTo>
                    <a:lnTo>
                      <a:pt x="62" y="5"/>
                    </a:lnTo>
                    <a:lnTo>
                      <a:pt x="70" y="6"/>
                    </a:lnTo>
                    <a:lnTo>
                      <a:pt x="77" y="7"/>
                    </a:lnTo>
                    <a:lnTo>
                      <a:pt x="82" y="9"/>
                    </a:lnTo>
                    <a:lnTo>
                      <a:pt x="86" y="13"/>
                    </a:lnTo>
                    <a:lnTo>
                      <a:pt x="94" y="20"/>
                    </a:lnTo>
                    <a:lnTo>
                      <a:pt x="104" y="27"/>
                    </a:lnTo>
                    <a:lnTo>
                      <a:pt x="114" y="35"/>
                    </a:lnTo>
                    <a:lnTo>
                      <a:pt x="124" y="43"/>
                    </a:lnTo>
                    <a:lnTo>
                      <a:pt x="134" y="50"/>
                    </a:lnTo>
                    <a:lnTo>
                      <a:pt x="142" y="54"/>
                    </a:lnTo>
                    <a:lnTo>
                      <a:pt x="147" y="57"/>
                    </a:lnTo>
                    <a:lnTo>
                      <a:pt x="154" y="58"/>
                    </a:lnTo>
                    <a:lnTo>
                      <a:pt x="158" y="59"/>
                    </a:lnTo>
                    <a:lnTo>
                      <a:pt x="161" y="60"/>
                    </a:lnTo>
                    <a:lnTo>
                      <a:pt x="164" y="62"/>
                    </a:lnTo>
                    <a:lnTo>
                      <a:pt x="166" y="65"/>
                    </a:lnTo>
                    <a:lnTo>
                      <a:pt x="172" y="69"/>
                    </a:lnTo>
                    <a:lnTo>
                      <a:pt x="180" y="76"/>
                    </a:lnTo>
                    <a:lnTo>
                      <a:pt x="188" y="83"/>
                    </a:lnTo>
                    <a:lnTo>
                      <a:pt x="197" y="91"/>
                    </a:lnTo>
                    <a:lnTo>
                      <a:pt x="205" y="97"/>
                    </a:lnTo>
                    <a:lnTo>
                      <a:pt x="212" y="102"/>
                    </a:lnTo>
                    <a:lnTo>
                      <a:pt x="217" y="104"/>
                    </a:lnTo>
                    <a:lnTo>
                      <a:pt x="217" y="118"/>
                    </a:lnTo>
                    <a:lnTo>
                      <a:pt x="215" y="131"/>
                    </a:lnTo>
                    <a:lnTo>
                      <a:pt x="212" y="143"/>
                    </a:lnTo>
                    <a:lnTo>
                      <a:pt x="206" y="148"/>
                    </a:lnTo>
                    <a:lnTo>
                      <a:pt x="202" y="150"/>
                    </a:lnTo>
                    <a:lnTo>
                      <a:pt x="196" y="153"/>
                    </a:lnTo>
                    <a:lnTo>
                      <a:pt x="190" y="156"/>
                    </a:lnTo>
                    <a:lnTo>
                      <a:pt x="184" y="157"/>
                    </a:lnTo>
                    <a:lnTo>
                      <a:pt x="179" y="159"/>
                    </a:lnTo>
                    <a:lnTo>
                      <a:pt x="174" y="161"/>
                    </a:lnTo>
                    <a:lnTo>
                      <a:pt x="172" y="165"/>
                    </a:lnTo>
                    <a:lnTo>
                      <a:pt x="173" y="167"/>
                    </a:lnTo>
                    <a:lnTo>
                      <a:pt x="177" y="173"/>
                    </a:lnTo>
                    <a:lnTo>
                      <a:pt x="184" y="178"/>
                    </a:lnTo>
                    <a:lnTo>
                      <a:pt x="191" y="182"/>
                    </a:lnTo>
                    <a:lnTo>
                      <a:pt x="199" y="184"/>
                    </a:lnTo>
                    <a:lnTo>
                      <a:pt x="204" y="186"/>
                    </a:lnTo>
                    <a:lnTo>
                      <a:pt x="210" y="184"/>
                    </a:lnTo>
                    <a:lnTo>
                      <a:pt x="214" y="184"/>
                    </a:lnTo>
                    <a:lnTo>
                      <a:pt x="219" y="184"/>
                    </a:lnTo>
                    <a:lnTo>
                      <a:pt x="225" y="189"/>
                    </a:lnTo>
                    <a:lnTo>
                      <a:pt x="234" y="199"/>
                    </a:lnTo>
                    <a:lnTo>
                      <a:pt x="241" y="211"/>
                    </a:lnTo>
                    <a:lnTo>
                      <a:pt x="243" y="222"/>
                    </a:lnTo>
                    <a:lnTo>
                      <a:pt x="230" y="227"/>
                    </a:lnTo>
                    <a:lnTo>
                      <a:pt x="225" y="233"/>
                    </a:lnTo>
                    <a:lnTo>
                      <a:pt x="221" y="239"/>
                    </a:lnTo>
                    <a:lnTo>
                      <a:pt x="219" y="241"/>
                    </a:lnTo>
                    <a:lnTo>
                      <a:pt x="206" y="242"/>
                    </a:lnTo>
                    <a:lnTo>
                      <a:pt x="192" y="243"/>
                    </a:lnTo>
                    <a:lnTo>
                      <a:pt x="177" y="247"/>
                    </a:lnTo>
                    <a:lnTo>
                      <a:pt x="164" y="250"/>
                    </a:lnTo>
                    <a:lnTo>
                      <a:pt x="151" y="254"/>
                    </a:lnTo>
                    <a:lnTo>
                      <a:pt x="139" y="256"/>
                    </a:lnTo>
                    <a:lnTo>
                      <a:pt x="129" y="258"/>
                    </a:lnTo>
                    <a:lnTo>
                      <a:pt x="122" y="259"/>
                    </a:lnTo>
                    <a:lnTo>
                      <a:pt x="113" y="259"/>
                    </a:lnTo>
                    <a:lnTo>
                      <a:pt x="100" y="260"/>
                    </a:lnTo>
                    <a:lnTo>
                      <a:pt x="84" y="260"/>
                    </a:lnTo>
                    <a:lnTo>
                      <a:pt x="66" y="260"/>
                    </a:lnTo>
                    <a:lnTo>
                      <a:pt x="46" y="259"/>
                    </a:lnTo>
                    <a:lnTo>
                      <a:pt x="29" y="257"/>
                    </a:lnTo>
                    <a:lnTo>
                      <a:pt x="13" y="254"/>
                    </a:lnTo>
                    <a:lnTo>
                      <a:pt x="0" y="249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284C7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6422" name="Freeform 166"/>
              <p:cNvSpPr>
                <a:spLocks/>
              </p:cNvSpPr>
              <p:nvPr/>
            </p:nvSpPr>
            <p:spPr bwMode="auto">
              <a:xfrm>
                <a:off x="2110" y="3027"/>
                <a:ext cx="69" cy="53"/>
              </a:xfrm>
              <a:custGeom>
                <a:avLst/>
                <a:gdLst/>
                <a:ahLst/>
                <a:cxnLst>
                  <a:cxn ang="0">
                    <a:pos x="4" y="21"/>
                  </a:cxn>
                  <a:cxn ang="0">
                    <a:pos x="2" y="31"/>
                  </a:cxn>
                  <a:cxn ang="0">
                    <a:pos x="0" y="47"/>
                  </a:cxn>
                  <a:cxn ang="0">
                    <a:pos x="0" y="63"/>
                  </a:cxn>
                  <a:cxn ang="0">
                    <a:pos x="0" y="72"/>
                  </a:cxn>
                  <a:cxn ang="0">
                    <a:pos x="6" y="72"/>
                  </a:cxn>
                  <a:cxn ang="0">
                    <a:pos x="13" y="73"/>
                  </a:cxn>
                  <a:cxn ang="0">
                    <a:pos x="21" y="73"/>
                  </a:cxn>
                  <a:cxn ang="0">
                    <a:pos x="28" y="74"/>
                  </a:cxn>
                  <a:cxn ang="0">
                    <a:pos x="36" y="74"/>
                  </a:cxn>
                  <a:cxn ang="0">
                    <a:pos x="42" y="76"/>
                  </a:cxn>
                  <a:cxn ang="0">
                    <a:pos x="46" y="77"/>
                  </a:cxn>
                  <a:cxn ang="0">
                    <a:pos x="49" y="78"/>
                  </a:cxn>
                  <a:cxn ang="0">
                    <a:pos x="51" y="80"/>
                  </a:cxn>
                  <a:cxn ang="0">
                    <a:pos x="55" y="84"/>
                  </a:cxn>
                  <a:cxn ang="0">
                    <a:pos x="60" y="88"/>
                  </a:cxn>
                  <a:cxn ang="0">
                    <a:pos x="66" y="93"/>
                  </a:cxn>
                  <a:cxn ang="0">
                    <a:pos x="72" y="98"/>
                  </a:cxn>
                  <a:cxn ang="0">
                    <a:pos x="76" y="102"/>
                  </a:cxn>
                  <a:cxn ang="0">
                    <a:pos x="81" y="104"/>
                  </a:cxn>
                  <a:cxn ang="0">
                    <a:pos x="83" y="106"/>
                  </a:cxn>
                  <a:cxn ang="0">
                    <a:pos x="87" y="104"/>
                  </a:cxn>
                  <a:cxn ang="0">
                    <a:pos x="93" y="100"/>
                  </a:cxn>
                  <a:cxn ang="0">
                    <a:pos x="101" y="94"/>
                  </a:cxn>
                  <a:cxn ang="0">
                    <a:pos x="109" y="87"/>
                  </a:cxn>
                  <a:cxn ang="0">
                    <a:pos x="116" y="81"/>
                  </a:cxn>
                  <a:cxn ang="0">
                    <a:pos x="123" y="74"/>
                  </a:cxn>
                  <a:cxn ang="0">
                    <a:pos x="127" y="70"/>
                  </a:cxn>
                  <a:cxn ang="0">
                    <a:pos x="129" y="66"/>
                  </a:cxn>
                  <a:cxn ang="0">
                    <a:pos x="131" y="62"/>
                  </a:cxn>
                  <a:cxn ang="0">
                    <a:pos x="133" y="54"/>
                  </a:cxn>
                  <a:cxn ang="0">
                    <a:pos x="135" y="47"/>
                  </a:cxn>
                  <a:cxn ang="0">
                    <a:pos x="135" y="42"/>
                  </a:cxn>
                  <a:cxn ang="0">
                    <a:pos x="132" y="35"/>
                  </a:cxn>
                  <a:cxn ang="0">
                    <a:pos x="124" y="23"/>
                  </a:cxn>
                  <a:cxn ang="0">
                    <a:pos x="114" y="11"/>
                  </a:cxn>
                  <a:cxn ang="0">
                    <a:pos x="108" y="4"/>
                  </a:cxn>
                  <a:cxn ang="0">
                    <a:pos x="104" y="3"/>
                  </a:cxn>
                  <a:cxn ang="0">
                    <a:pos x="98" y="2"/>
                  </a:cxn>
                  <a:cxn ang="0">
                    <a:pos x="90" y="2"/>
                  </a:cxn>
                  <a:cxn ang="0">
                    <a:pos x="82" y="1"/>
                  </a:cxn>
                  <a:cxn ang="0">
                    <a:pos x="73" y="1"/>
                  </a:cxn>
                  <a:cxn ang="0">
                    <a:pos x="65" y="0"/>
                  </a:cxn>
                  <a:cxn ang="0">
                    <a:pos x="58" y="0"/>
                  </a:cxn>
                  <a:cxn ang="0">
                    <a:pos x="53" y="1"/>
                  </a:cxn>
                  <a:cxn ang="0">
                    <a:pos x="49" y="2"/>
                  </a:cxn>
                  <a:cxn ang="0">
                    <a:pos x="42" y="4"/>
                  </a:cxn>
                  <a:cxn ang="0">
                    <a:pos x="34" y="8"/>
                  </a:cxn>
                  <a:cxn ang="0">
                    <a:pos x="26" y="11"/>
                  </a:cxn>
                  <a:cxn ang="0">
                    <a:pos x="18" y="15"/>
                  </a:cxn>
                  <a:cxn ang="0">
                    <a:pos x="11" y="18"/>
                  </a:cxn>
                  <a:cxn ang="0">
                    <a:pos x="6" y="20"/>
                  </a:cxn>
                  <a:cxn ang="0">
                    <a:pos x="4" y="21"/>
                  </a:cxn>
                </a:cxnLst>
                <a:rect l="0" t="0" r="r" b="b"/>
                <a:pathLst>
                  <a:path w="135" h="106">
                    <a:moveTo>
                      <a:pt x="4" y="21"/>
                    </a:moveTo>
                    <a:lnTo>
                      <a:pt x="2" y="31"/>
                    </a:lnTo>
                    <a:lnTo>
                      <a:pt x="0" y="47"/>
                    </a:lnTo>
                    <a:lnTo>
                      <a:pt x="0" y="63"/>
                    </a:lnTo>
                    <a:lnTo>
                      <a:pt x="0" y="72"/>
                    </a:lnTo>
                    <a:lnTo>
                      <a:pt x="6" y="72"/>
                    </a:lnTo>
                    <a:lnTo>
                      <a:pt x="13" y="73"/>
                    </a:lnTo>
                    <a:lnTo>
                      <a:pt x="21" y="73"/>
                    </a:lnTo>
                    <a:lnTo>
                      <a:pt x="28" y="74"/>
                    </a:lnTo>
                    <a:lnTo>
                      <a:pt x="36" y="74"/>
                    </a:lnTo>
                    <a:lnTo>
                      <a:pt x="42" y="76"/>
                    </a:lnTo>
                    <a:lnTo>
                      <a:pt x="46" y="77"/>
                    </a:lnTo>
                    <a:lnTo>
                      <a:pt x="49" y="78"/>
                    </a:lnTo>
                    <a:lnTo>
                      <a:pt x="51" y="80"/>
                    </a:lnTo>
                    <a:lnTo>
                      <a:pt x="55" y="84"/>
                    </a:lnTo>
                    <a:lnTo>
                      <a:pt x="60" y="88"/>
                    </a:lnTo>
                    <a:lnTo>
                      <a:pt x="66" y="93"/>
                    </a:lnTo>
                    <a:lnTo>
                      <a:pt x="72" y="98"/>
                    </a:lnTo>
                    <a:lnTo>
                      <a:pt x="76" y="102"/>
                    </a:lnTo>
                    <a:lnTo>
                      <a:pt x="81" y="104"/>
                    </a:lnTo>
                    <a:lnTo>
                      <a:pt x="83" y="106"/>
                    </a:lnTo>
                    <a:lnTo>
                      <a:pt x="87" y="104"/>
                    </a:lnTo>
                    <a:lnTo>
                      <a:pt x="93" y="100"/>
                    </a:lnTo>
                    <a:lnTo>
                      <a:pt x="101" y="94"/>
                    </a:lnTo>
                    <a:lnTo>
                      <a:pt x="109" y="87"/>
                    </a:lnTo>
                    <a:lnTo>
                      <a:pt x="116" y="81"/>
                    </a:lnTo>
                    <a:lnTo>
                      <a:pt x="123" y="74"/>
                    </a:lnTo>
                    <a:lnTo>
                      <a:pt x="127" y="70"/>
                    </a:lnTo>
                    <a:lnTo>
                      <a:pt x="129" y="66"/>
                    </a:lnTo>
                    <a:lnTo>
                      <a:pt x="131" y="62"/>
                    </a:lnTo>
                    <a:lnTo>
                      <a:pt x="133" y="54"/>
                    </a:lnTo>
                    <a:lnTo>
                      <a:pt x="135" y="47"/>
                    </a:lnTo>
                    <a:lnTo>
                      <a:pt x="135" y="42"/>
                    </a:lnTo>
                    <a:lnTo>
                      <a:pt x="132" y="35"/>
                    </a:lnTo>
                    <a:lnTo>
                      <a:pt x="124" y="23"/>
                    </a:lnTo>
                    <a:lnTo>
                      <a:pt x="114" y="11"/>
                    </a:lnTo>
                    <a:lnTo>
                      <a:pt x="108" y="4"/>
                    </a:lnTo>
                    <a:lnTo>
                      <a:pt x="104" y="3"/>
                    </a:lnTo>
                    <a:lnTo>
                      <a:pt x="98" y="2"/>
                    </a:lnTo>
                    <a:lnTo>
                      <a:pt x="90" y="2"/>
                    </a:lnTo>
                    <a:lnTo>
                      <a:pt x="82" y="1"/>
                    </a:lnTo>
                    <a:lnTo>
                      <a:pt x="73" y="1"/>
                    </a:lnTo>
                    <a:lnTo>
                      <a:pt x="65" y="0"/>
                    </a:lnTo>
                    <a:lnTo>
                      <a:pt x="58" y="0"/>
                    </a:lnTo>
                    <a:lnTo>
                      <a:pt x="53" y="1"/>
                    </a:lnTo>
                    <a:lnTo>
                      <a:pt x="49" y="2"/>
                    </a:lnTo>
                    <a:lnTo>
                      <a:pt x="42" y="4"/>
                    </a:lnTo>
                    <a:lnTo>
                      <a:pt x="34" y="8"/>
                    </a:lnTo>
                    <a:lnTo>
                      <a:pt x="26" y="11"/>
                    </a:lnTo>
                    <a:lnTo>
                      <a:pt x="18" y="15"/>
                    </a:lnTo>
                    <a:lnTo>
                      <a:pt x="11" y="18"/>
                    </a:lnTo>
                    <a:lnTo>
                      <a:pt x="6" y="20"/>
                    </a:lnTo>
                    <a:lnTo>
                      <a:pt x="4" y="21"/>
                    </a:lnTo>
                    <a:close/>
                  </a:path>
                </a:pathLst>
              </a:custGeom>
              <a:solidFill>
                <a:srgbClr val="284C7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203" name="Group 167"/>
              <p:cNvGrpSpPr>
                <a:grpSpLocks/>
              </p:cNvGrpSpPr>
              <p:nvPr/>
            </p:nvGrpSpPr>
            <p:grpSpPr bwMode="auto">
              <a:xfrm>
                <a:off x="1981" y="2837"/>
                <a:ext cx="1084" cy="364"/>
                <a:chOff x="1981" y="2837"/>
                <a:chExt cx="1084" cy="364"/>
              </a:xfrm>
            </p:grpSpPr>
            <p:sp>
              <p:nvSpPr>
                <p:cNvPr id="96424" name="Freeform 168"/>
                <p:cNvSpPr>
                  <a:spLocks/>
                </p:cNvSpPr>
                <p:nvPr/>
              </p:nvSpPr>
              <p:spPr bwMode="auto">
                <a:xfrm>
                  <a:off x="1981" y="2837"/>
                  <a:ext cx="158" cy="156"/>
                </a:xfrm>
                <a:custGeom>
                  <a:avLst/>
                  <a:gdLst/>
                  <a:ahLst/>
                  <a:cxnLst>
                    <a:cxn ang="0">
                      <a:pos x="14" y="57"/>
                    </a:cxn>
                    <a:cxn ang="0">
                      <a:pos x="39" y="50"/>
                    </a:cxn>
                    <a:cxn ang="0">
                      <a:pos x="60" y="43"/>
                    </a:cxn>
                    <a:cxn ang="0">
                      <a:pos x="75" y="38"/>
                    </a:cxn>
                    <a:cxn ang="0">
                      <a:pos x="84" y="35"/>
                    </a:cxn>
                    <a:cxn ang="0">
                      <a:pos x="94" y="29"/>
                    </a:cxn>
                    <a:cxn ang="0">
                      <a:pos x="105" y="24"/>
                    </a:cxn>
                    <a:cxn ang="0">
                      <a:pos x="112" y="19"/>
                    </a:cxn>
                    <a:cxn ang="0">
                      <a:pos x="115" y="13"/>
                    </a:cxn>
                    <a:cxn ang="0">
                      <a:pos x="119" y="3"/>
                    </a:cxn>
                    <a:cxn ang="0">
                      <a:pos x="126" y="2"/>
                    </a:cxn>
                    <a:cxn ang="0">
                      <a:pos x="139" y="0"/>
                    </a:cxn>
                    <a:cxn ang="0">
                      <a:pos x="157" y="0"/>
                    </a:cxn>
                    <a:cxn ang="0">
                      <a:pos x="173" y="0"/>
                    </a:cxn>
                    <a:cxn ang="0">
                      <a:pos x="188" y="5"/>
                    </a:cxn>
                    <a:cxn ang="0">
                      <a:pos x="218" y="15"/>
                    </a:cxn>
                    <a:cxn ang="0">
                      <a:pos x="250" y="30"/>
                    </a:cxn>
                    <a:cxn ang="0">
                      <a:pos x="274" y="42"/>
                    </a:cxn>
                    <a:cxn ang="0">
                      <a:pos x="286" y="57"/>
                    </a:cxn>
                    <a:cxn ang="0">
                      <a:pos x="301" y="91"/>
                    </a:cxn>
                    <a:cxn ang="0">
                      <a:pos x="305" y="129"/>
                    </a:cxn>
                    <a:cxn ang="0">
                      <a:pos x="310" y="207"/>
                    </a:cxn>
                    <a:cxn ang="0">
                      <a:pos x="317" y="241"/>
                    </a:cxn>
                    <a:cxn ang="0">
                      <a:pos x="313" y="255"/>
                    </a:cxn>
                    <a:cxn ang="0">
                      <a:pos x="295" y="260"/>
                    </a:cxn>
                    <a:cxn ang="0">
                      <a:pos x="275" y="265"/>
                    </a:cxn>
                    <a:cxn ang="0">
                      <a:pos x="260" y="272"/>
                    </a:cxn>
                    <a:cxn ang="0">
                      <a:pos x="248" y="278"/>
                    </a:cxn>
                    <a:cxn ang="0">
                      <a:pos x="235" y="283"/>
                    </a:cxn>
                    <a:cxn ang="0">
                      <a:pos x="207" y="294"/>
                    </a:cxn>
                    <a:cxn ang="0">
                      <a:pos x="169" y="307"/>
                    </a:cxn>
                    <a:cxn ang="0">
                      <a:pos x="131" y="313"/>
                    </a:cxn>
                    <a:cxn ang="0">
                      <a:pos x="100" y="307"/>
                    </a:cxn>
                    <a:cxn ang="0">
                      <a:pos x="68" y="302"/>
                    </a:cxn>
                    <a:cxn ang="0">
                      <a:pos x="36" y="302"/>
                    </a:cxn>
                    <a:cxn ang="0">
                      <a:pos x="9" y="306"/>
                    </a:cxn>
                    <a:cxn ang="0">
                      <a:pos x="0" y="59"/>
                    </a:cxn>
                  </a:cxnLst>
                  <a:rect l="0" t="0" r="r" b="b"/>
                  <a:pathLst>
                    <a:path w="317" h="313">
                      <a:moveTo>
                        <a:pt x="0" y="59"/>
                      </a:moveTo>
                      <a:lnTo>
                        <a:pt x="14" y="57"/>
                      </a:lnTo>
                      <a:lnTo>
                        <a:pt x="27" y="53"/>
                      </a:lnTo>
                      <a:lnTo>
                        <a:pt x="39" y="50"/>
                      </a:lnTo>
                      <a:lnTo>
                        <a:pt x="51" y="47"/>
                      </a:lnTo>
                      <a:lnTo>
                        <a:pt x="60" y="43"/>
                      </a:lnTo>
                      <a:lnTo>
                        <a:pt x="68" y="41"/>
                      </a:lnTo>
                      <a:lnTo>
                        <a:pt x="75" y="38"/>
                      </a:lnTo>
                      <a:lnTo>
                        <a:pt x="78" y="37"/>
                      </a:lnTo>
                      <a:lnTo>
                        <a:pt x="84" y="35"/>
                      </a:lnTo>
                      <a:lnTo>
                        <a:pt x="89" y="32"/>
                      </a:lnTo>
                      <a:lnTo>
                        <a:pt x="94" y="29"/>
                      </a:lnTo>
                      <a:lnTo>
                        <a:pt x="100" y="26"/>
                      </a:lnTo>
                      <a:lnTo>
                        <a:pt x="105" y="24"/>
                      </a:lnTo>
                      <a:lnTo>
                        <a:pt x="108" y="21"/>
                      </a:lnTo>
                      <a:lnTo>
                        <a:pt x="112" y="19"/>
                      </a:lnTo>
                      <a:lnTo>
                        <a:pt x="114" y="19"/>
                      </a:lnTo>
                      <a:lnTo>
                        <a:pt x="115" y="13"/>
                      </a:lnTo>
                      <a:lnTo>
                        <a:pt x="116" y="7"/>
                      </a:lnTo>
                      <a:lnTo>
                        <a:pt x="119" y="3"/>
                      </a:lnTo>
                      <a:lnTo>
                        <a:pt x="122" y="2"/>
                      </a:lnTo>
                      <a:lnTo>
                        <a:pt x="126" y="2"/>
                      </a:lnTo>
                      <a:lnTo>
                        <a:pt x="133" y="0"/>
                      </a:lnTo>
                      <a:lnTo>
                        <a:pt x="139" y="0"/>
                      </a:lnTo>
                      <a:lnTo>
                        <a:pt x="147" y="0"/>
                      </a:lnTo>
                      <a:lnTo>
                        <a:pt x="157" y="0"/>
                      </a:lnTo>
                      <a:lnTo>
                        <a:pt x="165" y="0"/>
                      </a:lnTo>
                      <a:lnTo>
                        <a:pt x="173" y="0"/>
                      </a:lnTo>
                      <a:lnTo>
                        <a:pt x="179" y="2"/>
                      </a:lnTo>
                      <a:lnTo>
                        <a:pt x="188" y="5"/>
                      </a:lnTo>
                      <a:lnTo>
                        <a:pt x="202" y="10"/>
                      </a:lnTo>
                      <a:lnTo>
                        <a:pt x="218" y="15"/>
                      </a:lnTo>
                      <a:lnTo>
                        <a:pt x="234" y="24"/>
                      </a:lnTo>
                      <a:lnTo>
                        <a:pt x="250" y="30"/>
                      </a:lnTo>
                      <a:lnTo>
                        <a:pt x="264" y="37"/>
                      </a:lnTo>
                      <a:lnTo>
                        <a:pt x="274" y="42"/>
                      </a:lnTo>
                      <a:lnTo>
                        <a:pt x="279" y="45"/>
                      </a:lnTo>
                      <a:lnTo>
                        <a:pt x="286" y="57"/>
                      </a:lnTo>
                      <a:lnTo>
                        <a:pt x="294" y="73"/>
                      </a:lnTo>
                      <a:lnTo>
                        <a:pt x="301" y="91"/>
                      </a:lnTo>
                      <a:lnTo>
                        <a:pt x="304" y="105"/>
                      </a:lnTo>
                      <a:lnTo>
                        <a:pt x="305" y="129"/>
                      </a:lnTo>
                      <a:lnTo>
                        <a:pt x="308" y="169"/>
                      </a:lnTo>
                      <a:lnTo>
                        <a:pt x="310" y="207"/>
                      </a:lnTo>
                      <a:lnTo>
                        <a:pt x="312" y="229"/>
                      </a:lnTo>
                      <a:lnTo>
                        <a:pt x="317" y="241"/>
                      </a:lnTo>
                      <a:lnTo>
                        <a:pt x="317" y="249"/>
                      </a:lnTo>
                      <a:lnTo>
                        <a:pt x="313" y="255"/>
                      </a:lnTo>
                      <a:lnTo>
                        <a:pt x="306" y="257"/>
                      </a:lnTo>
                      <a:lnTo>
                        <a:pt x="295" y="260"/>
                      </a:lnTo>
                      <a:lnTo>
                        <a:pt x="285" y="262"/>
                      </a:lnTo>
                      <a:lnTo>
                        <a:pt x="275" y="265"/>
                      </a:lnTo>
                      <a:lnTo>
                        <a:pt x="267" y="269"/>
                      </a:lnTo>
                      <a:lnTo>
                        <a:pt x="260" y="272"/>
                      </a:lnTo>
                      <a:lnTo>
                        <a:pt x="253" y="276"/>
                      </a:lnTo>
                      <a:lnTo>
                        <a:pt x="248" y="278"/>
                      </a:lnTo>
                      <a:lnTo>
                        <a:pt x="243" y="280"/>
                      </a:lnTo>
                      <a:lnTo>
                        <a:pt x="235" y="283"/>
                      </a:lnTo>
                      <a:lnTo>
                        <a:pt x="224" y="288"/>
                      </a:lnTo>
                      <a:lnTo>
                        <a:pt x="207" y="294"/>
                      </a:lnTo>
                      <a:lnTo>
                        <a:pt x="189" y="301"/>
                      </a:lnTo>
                      <a:lnTo>
                        <a:pt x="169" y="307"/>
                      </a:lnTo>
                      <a:lnTo>
                        <a:pt x="150" y="311"/>
                      </a:lnTo>
                      <a:lnTo>
                        <a:pt x="131" y="313"/>
                      </a:lnTo>
                      <a:lnTo>
                        <a:pt x="115" y="310"/>
                      </a:lnTo>
                      <a:lnTo>
                        <a:pt x="100" y="307"/>
                      </a:lnTo>
                      <a:lnTo>
                        <a:pt x="84" y="305"/>
                      </a:lnTo>
                      <a:lnTo>
                        <a:pt x="68" y="302"/>
                      </a:lnTo>
                      <a:lnTo>
                        <a:pt x="52" y="302"/>
                      </a:lnTo>
                      <a:lnTo>
                        <a:pt x="36" y="302"/>
                      </a:lnTo>
                      <a:lnTo>
                        <a:pt x="22" y="303"/>
                      </a:lnTo>
                      <a:lnTo>
                        <a:pt x="9" y="306"/>
                      </a:lnTo>
                      <a:lnTo>
                        <a:pt x="0" y="308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7F99B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6425" name="Freeform 169"/>
                <p:cNvSpPr>
                  <a:spLocks/>
                </p:cNvSpPr>
                <p:nvPr/>
              </p:nvSpPr>
              <p:spPr bwMode="auto">
                <a:xfrm>
                  <a:off x="2018" y="2837"/>
                  <a:ext cx="119" cy="156"/>
                </a:xfrm>
                <a:custGeom>
                  <a:avLst/>
                  <a:gdLst/>
                  <a:ahLst/>
                  <a:cxnLst>
                    <a:cxn ang="0">
                      <a:pos x="57" y="313"/>
                    </a:cxn>
                    <a:cxn ang="0">
                      <a:pos x="95" y="307"/>
                    </a:cxn>
                    <a:cxn ang="0">
                      <a:pos x="133" y="294"/>
                    </a:cxn>
                    <a:cxn ang="0">
                      <a:pos x="161" y="283"/>
                    </a:cxn>
                    <a:cxn ang="0">
                      <a:pos x="174" y="278"/>
                    </a:cxn>
                    <a:cxn ang="0">
                      <a:pos x="186" y="272"/>
                    </a:cxn>
                    <a:cxn ang="0">
                      <a:pos x="201" y="265"/>
                    </a:cxn>
                    <a:cxn ang="0">
                      <a:pos x="221" y="260"/>
                    </a:cxn>
                    <a:cxn ang="0">
                      <a:pos x="239" y="255"/>
                    </a:cxn>
                    <a:cxn ang="0">
                      <a:pos x="243" y="241"/>
                    </a:cxn>
                    <a:cxn ang="0">
                      <a:pos x="236" y="207"/>
                    </a:cxn>
                    <a:cxn ang="0">
                      <a:pos x="231" y="129"/>
                    </a:cxn>
                    <a:cxn ang="0">
                      <a:pos x="227" y="91"/>
                    </a:cxn>
                    <a:cxn ang="0">
                      <a:pos x="212" y="57"/>
                    </a:cxn>
                    <a:cxn ang="0">
                      <a:pos x="200" y="42"/>
                    </a:cxn>
                    <a:cxn ang="0">
                      <a:pos x="176" y="30"/>
                    </a:cxn>
                    <a:cxn ang="0">
                      <a:pos x="144" y="15"/>
                    </a:cxn>
                    <a:cxn ang="0">
                      <a:pos x="114" y="5"/>
                    </a:cxn>
                    <a:cxn ang="0">
                      <a:pos x="99" y="0"/>
                    </a:cxn>
                    <a:cxn ang="0">
                      <a:pos x="83" y="0"/>
                    </a:cxn>
                    <a:cxn ang="0">
                      <a:pos x="65" y="0"/>
                    </a:cxn>
                    <a:cxn ang="0">
                      <a:pos x="52" y="2"/>
                    </a:cxn>
                    <a:cxn ang="0">
                      <a:pos x="46" y="4"/>
                    </a:cxn>
                    <a:cxn ang="0">
                      <a:pos x="48" y="7"/>
                    </a:cxn>
                    <a:cxn ang="0">
                      <a:pos x="55" y="10"/>
                    </a:cxn>
                    <a:cxn ang="0">
                      <a:pos x="67" y="14"/>
                    </a:cxn>
                    <a:cxn ang="0">
                      <a:pos x="77" y="21"/>
                    </a:cxn>
                    <a:cxn ang="0">
                      <a:pos x="97" y="40"/>
                    </a:cxn>
                    <a:cxn ang="0">
                      <a:pos x="95" y="53"/>
                    </a:cxn>
                    <a:cxn ang="0">
                      <a:pos x="76" y="79"/>
                    </a:cxn>
                    <a:cxn ang="0">
                      <a:pos x="69" y="103"/>
                    </a:cxn>
                    <a:cxn ang="0">
                      <a:pos x="65" y="141"/>
                    </a:cxn>
                    <a:cxn ang="0">
                      <a:pos x="57" y="154"/>
                    </a:cxn>
                    <a:cxn ang="0">
                      <a:pos x="41" y="161"/>
                    </a:cxn>
                    <a:cxn ang="0">
                      <a:pos x="20" y="170"/>
                    </a:cxn>
                    <a:cxn ang="0">
                      <a:pos x="6" y="178"/>
                    </a:cxn>
                    <a:cxn ang="0">
                      <a:pos x="1" y="188"/>
                    </a:cxn>
                    <a:cxn ang="0">
                      <a:pos x="0" y="217"/>
                    </a:cxn>
                    <a:cxn ang="0">
                      <a:pos x="4" y="256"/>
                    </a:cxn>
                    <a:cxn ang="0">
                      <a:pos x="24" y="295"/>
                    </a:cxn>
                  </a:cxnLst>
                  <a:rect l="0" t="0" r="r" b="b"/>
                  <a:pathLst>
                    <a:path w="243" h="313">
                      <a:moveTo>
                        <a:pt x="41" y="310"/>
                      </a:moveTo>
                      <a:lnTo>
                        <a:pt x="57" y="313"/>
                      </a:lnTo>
                      <a:lnTo>
                        <a:pt x="76" y="311"/>
                      </a:lnTo>
                      <a:lnTo>
                        <a:pt x="95" y="307"/>
                      </a:lnTo>
                      <a:lnTo>
                        <a:pt x="115" y="301"/>
                      </a:lnTo>
                      <a:lnTo>
                        <a:pt x="133" y="294"/>
                      </a:lnTo>
                      <a:lnTo>
                        <a:pt x="150" y="288"/>
                      </a:lnTo>
                      <a:lnTo>
                        <a:pt x="161" y="283"/>
                      </a:lnTo>
                      <a:lnTo>
                        <a:pt x="169" y="280"/>
                      </a:lnTo>
                      <a:lnTo>
                        <a:pt x="174" y="278"/>
                      </a:lnTo>
                      <a:lnTo>
                        <a:pt x="179" y="276"/>
                      </a:lnTo>
                      <a:lnTo>
                        <a:pt x="186" y="272"/>
                      </a:lnTo>
                      <a:lnTo>
                        <a:pt x="193" y="269"/>
                      </a:lnTo>
                      <a:lnTo>
                        <a:pt x="201" y="265"/>
                      </a:lnTo>
                      <a:lnTo>
                        <a:pt x="211" y="262"/>
                      </a:lnTo>
                      <a:lnTo>
                        <a:pt x="221" y="260"/>
                      </a:lnTo>
                      <a:lnTo>
                        <a:pt x="232" y="257"/>
                      </a:lnTo>
                      <a:lnTo>
                        <a:pt x="239" y="255"/>
                      </a:lnTo>
                      <a:lnTo>
                        <a:pt x="243" y="249"/>
                      </a:lnTo>
                      <a:lnTo>
                        <a:pt x="243" y="241"/>
                      </a:lnTo>
                      <a:lnTo>
                        <a:pt x="238" y="229"/>
                      </a:lnTo>
                      <a:lnTo>
                        <a:pt x="236" y="207"/>
                      </a:lnTo>
                      <a:lnTo>
                        <a:pt x="234" y="169"/>
                      </a:lnTo>
                      <a:lnTo>
                        <a:pt x="231" y="129"/>
                      </a:lnTo>
                      <a:lnTo>
                        <a:pt x="230" y="105"/>
                      </a:lnTo>
                      <a:lnTo>
                        <a:pt x="227" y="91"/>
                      </a:lnTo>
                      <a:lnTo>
                        <a:pt x="220" y="73"/>
                      </a:lnTo>
                      <a:lnTo>
                        <a:pt x="212" y="57"/>
                      </a:lnTo>
                      <a:lnTo>
                        <a:pt x="205" y="45"/>
                      </a:lnTo>
                      <a:lnTo>
                        <a:pt x="200" y="42"/>
                      </a:lnTo>
                      <a:lnTo>
                        <a:pt x="190" y="37"/>
                      </a:lnTo>
                      <a:lnTo>
                        <a:pt x="176" y="30"/>
                      </a:lnTo>
                      <a:lnTo>
                        <a:pt x="160" y="24"/>
                      </a:lnTo>
                      <a:lnTo>
                        <a:pt x="144" y="15"/>
                      </a:lnTo>
                      <a:lnTo>
                        <a:pt x="128" y="10"/>
                      </a:lnTo>
                      <a:lnTo>
                        <a:pt x="114" y="5"/>
                      </a:lnTo>
                      <a:lnTo>
                        <a:pt x="105" y="2"/>
                      </a:lnTo>
                      <a:lnTo>
                        <a:pt x="99" y="0"/>
                      </a:lnTo>
                      <a:lnTo>
                        <a:pt x="91" y="0"/>
                      </a:lnTo>
                      <a:lnTo>
                        <a:pt x="83" y="0"/>
                      </a:lnTo>
                      <a:lnTo>
                        <a:pt x="73" y="0"/>
                      </a:lnTo>
                      <a:lnTo>
                        <a:pt x="65" y="0"/>
                      </a:lnTo>
                      <a:lnTo>
                        <a:pt x="59" y="0"/>
                      </a:lnTo>
                      <a:lnTo>
                        <a:pt x="52" y="2"/>
                      </a:lnTo>
                      <a:lnTo>
                        <a:pt x="48" y="2"/>
                      </a:lnTo>
                      <a:lnTo>
                        <a:pt x="46" y="4"/>
                      </a:lnTo>
                      <a:lnTo>
                        <a:pt x="46" y="6"/>
                      </a:lnTo>
                      <a:lnTo>
                        <a:pt x="48" y="7"/>
                      </a:lnTo>
                      <a:lnTo>
                        <a:pt x="50" y="9"/>
                      </a:lnTo>
                      <a:lnTo>
                        <a:pt x="55" y="10"/>
                      </a:lnTo>
                      <a:lnTo>
                        <a:pt x="61" y="12"/>
                      </a:lnTo>
                      <a:lnTo>
                        <a:pt x="67" y="14"/>
                      </a:lnTo>
                      <a:lnTo>
                        <a:pt x="70" y="17"/>
                      </a:lnTo>
                      <a:lnTo>
                        <a:pt x="77" y="21"/>
                      </a:lnTo>
                      <a:lnTo>
                        <a:pt x="87" y="30"/>
                      </a:lnTo>
                      <a:lnTo>
                        <a:pt x="97" y="40"/>
                      </a:lnTo>
                      <a:lnTo>
                        <a:pt x="100" y="45"/>
                      </a:lnTo>
                      <a:lnTo>
                        <a:pt x="95" y="53"/>
                      </a:lnTo>
                      <a:lnTo>
                        <a:pt x="86" y="65"/>
                      </a:lnTo>
                      <a:lnTo>
                        <a:pt x="76" y="79"/>
                      </a:lnTo>
                      <a:lnTo>
                        <a:pt x="71" y="89"/>
                      </a:lnTo>
                      <a:lnTo>
                        <a:pt x="69" y="103"/>
                      </a:lnTo>
                      <a:lnTo>
                        <a:pt x="68" y="123"/>
                      </a:lnTo>
                      <a:lnTo>
                        <a:pt x="65" y="141"/>
                      </a:lnTo>
                      <a:lnTo>
                        <a:pt x="62" y="151"/>
                      </a:lnTo>
                      <a:lnTo>
                        <a:pt x="57" y="154"/>
                      </a:lnTo>
                      <a:lnTo>
                        <a:pt x="50" y="157"/>
                      </a:lnTo>
                      <a:lnTo>
                        <a:pt x="41" y="161"/>
                      </a:lnTo>
                      <a:lnTo>
                        <a:pt x="31" y="165"/>
                      </a:lnTo>
                      <a:lnTo>
                        <a:pt x="20" y="170"/>
                      </a:lnTo>
                      <a:lnTo>
                        <a:pt x="11" y="174"/>
                      </a:lnTo>
                      <a:lnTo>
                        <a:pt x="6" y="178"/>
                      </a:lnTo>
                      <a:lnTo>
                        <a:pt x="2" y="181"/>
                      </a:lnTo>
                      <a:lnTo>
                        <a:pt x="1" y="188"/>
                      </a:lnTo>
                      <a:lnTo>
                        <a:pt x="0" y="200"/>
                      </a:lnTo>
                      <a:lnTo>
                        <a:pt x="0" y="217"/>
                      </a:lnTo>
                      <a:lnTo>
                        <a:pt x="1" y="235"/>
                      </a:lnTo>
                      <a:lnTo>
                        <a:pt x="4" y="256"/>
                      </a:lnTo>
                      <a:lnTo>
                        <a:pt x="12" y="277"/>
                      </a:lnTo>
                      <a:lnTo>
                        <a:pt x="24" y="295"/>
                      </a:lnTo>
                      <a:lnTo>
                        <a:pt x="41" y="310"/>
                      </a:lnTo>
                      <a:close/>
                    </a:path>
                  </a:pathLst>
                </a:custGeom>
                <a:solidFill>
                  <a:srgbClr val="284C7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6426" name="Freeform 170"/>
                <p:cNvSpPr>
                  <a:spLocks/>
                </p:cNvSpPr>
                <p:nvPr/>
              </p:nvSpPr>
              <p:spPr bwMode="auto">
                <a:xfrm>
                  <a:off x="2800" y="3129"/>
                  <a:ext cx="87" cy="26"/>
                </a:xfrm>
                <a:custGeom>
                  <a:avLst/>
                  <a:gdLst/>
                  <a:ahLst/>
                  <a:cxnLst>
                    <a:cxn ang="0">
                      <a:pos x="177" y="44"/>
                    </a:cxn>
                    <a:cxn ang="0">
                      <a:pos x="172" y="38"/>
                    </a:cxn>
                    <a:cxn ang="0">
                      <a:pos x="169" y="35"/>
                    </a:cxn>
                    <a:cxn ang="0">
                      <a:pos x="164" y="31"/>
                    </a:cxn>
                    <a:cxn ang="0">
                      <a:pos x="159" y="28"/>
                    </a:cxn>
                    <a:cxn ang="0">
                      <a:pos x="155" y="27"/>
                    </a:cxn>
                    <a:cxn ang="0">
                      <a:pos x="150" y="25"/>
                    </a:cxn>
                    <a:cxn ang="0">
                      <a:pos x="146" y="25"/>
                    </a:cxn>
                    <a:cxn ang="0">
                      <a:pos x="140" y="25"/>
                    </a:cxn>
                    <a:cxn ang="0">
                      <a:pos x="134" y="25"/>
                    </a:cxn>
                    <a:cxn ang="0">
                      <a:pos x="127" y="25"/>
                    </a:cxn>
                    <a:cxn ang="0">
                      <a:pos x="119" y="25"/>
                    </a:cxn>
                    <a:cxn ang="0">
                      <a:pos x="112" y="23"/>
                    </a:cxn>
                    <a:cxn ang="0">
                      <a:pos x="104" y="22"/>
                    </a:cxn>
                    <a:cxn ang="0">
                      <a:pos x="97" y="20"/>
                    </a:cxn>
                    <a:cxn ang="0">
                      <a:pos x="91" y="18"/>
                    </a:cxn>
                    <a:cxn ang="0">
                      <a:pos x="86" y="14"/>
                    </a:cxn>
                    <a:cxn ang="0">
                      <a:pos x="81" y="11"/>
                    </a:cxn>
                    <a:cxn ang="0">
                      <a:pos x="75" y="7"/>
                    </a:cxn>
                    <a:cxn ang="0">
                      <a:pos x="70" y="4"/>
                    </a:cxn>
                    <a:cxn ang="0">
                      <a:pos x="64" y="1"/>
                    </a:cxn>
                    <a:cxn ang="0">
                      <a:pos x="57" y="0"/>
                    </a:cxn>
                    <a:cxn ang="0">
                      <a:pos x="51" y="0"/>
                    </a:cxn>
                    <a:cxn ang="0">
                      <a:pos x="44" y="1"/>
                    </a:cxn>
                    <a:cxn ang="0">
                      <a:pos x="38" y="5"/>
                    </a:cxn>
                    <a:cxn ang="0">
                      <a:pos x="33" y="10"/>
                    </a:cxn>
                    <a:cxn ang="0">
                      <a:pos x="28" y="14"/>
                    </a:cxn>
                    <a:cxn ang="0">
                      <a:pos x="22" y="19"/>
                    </a:cxn>
                    <a:cxn ang="0">
                      <a:pos x="18" y="23"/>
                    </a:cxn>
                    <a:cxn ang="0">
                      <a:pos x="13" y="28"/>
                    </a:cxn>
                    <a:cxn ang="0">
                      <a:pos x="10" y="31"/>
                    </a:cxn>
                    <a:cxn ang="0">
                      <a:pos x="5" y="34"/>
                    </a:cxn>
                    <a:cxn ang="0">
                      <a:pos x="0" y="36"/>
                    </a:cxn>
                    <a:cxn ang="0">
                      <a:pos x="8" y="36"/>
                    </a:cxn>
                    <a:cxn ang="0">
                      <a:pos x="14" y="36"/>
                    </a:cxn>
                    <a:cxn ang="0">
                      <a:pos x="18" y="38"/>
                    </a:cxn>
                    <a:cxn ang="0">
                      <a:pos x="22" y="41"/>
                    </a:cxn>
                    <a:cxn ang="0">
                      <a:pos x="27" y="43"/>
                    </a:cxn>
                    <a:cxn ang="0">
                      <a:pos x="34" y="45"/>
                    </a:cxn>
                    <a:cxn ang="0">
                      <a:pos x="43" y="48"/>
                    </a:cxn>
                    <a:cxn ang="0">
                      <a:pos x="53" y="50"/>
                    </a:cxn>
                    <a:cxn ang="0">
                      <a:pos x="64" y="51"/>
                    </a:cxn>
                    <a:cxn ang="0">
                      <a:pos x="73" y="52"/>
                    </a:cxn>
                    <a:cxn ang="0">
                      <a:pos x="79" y="53"/>
                    </a:cxn>
                    <a:cxn ang="0">
                      <a:pos x="82" y="52"/>
                    </a:cxn>
                    <a:cxn ang="0">
                      <a:pos x="83" y="50"/>
                    </a:cxn>
                    <a:cxn ang="0">
                      <a:pos x="85" y="46"/>
                    </a:cxn>
                    <a:cxn ang="0">
                      <a:pos x="88" y="43"/>
                    </a:cxn>
                    <a:cxn ang="0">
                      <a:pos x="94" y="42"/>
                    </a:cxn>
                    <a:cxn ang="0">
                      <a:pos x="99" y="42"/>
                    </a:cxn>
                    <a:cxn ang="0">
                      <a:pos x="109" y="43"/>
                    </a:cxn>
                    <a:cxn ang="0">
                      <a:pos x="120" y="43"/>
                    </a:cxn>
                    <a:cxn ang="0">
                      <a:pos x="133" y="44"/>
                    </a:cxn>
                    <a:cxn ang="0">
                      <a:pos x="146" y="44"/>
                    </a:cxn>
                    <a:cxn ang="0">
                      <a:pos x="158" y="45"/>
                    </a:cxn>
                    <a:cxn ang="0">
                      <a:pos x="169" y="44"/>
                    </a:cxn>
                    <a:cxn ang="0">
                      <a:pos x="177" y="44"/>
                    </a:cxn>
                  </a:cxnLst>
                  <a:rect l="0" t="0" r="r" b="b"/>
                  <a:pathLst>
                    <a:path w="177" h="53">
                      <a:moveTo>
                        <a:pt x="177" y="44"/>
                      </a:moveTo>
                      <a:lnTo>
                        <a:pt x="172" y="38"/>
                      </a:lnTo>
                      <a:lnTo>
                        <a:pt x="169" y="35"/>
                      </a:lnTo>
                      <a:lnTo>
                        <a:pt x="164" y="31"/>
                      </a:lnTo>
                      <a:lnTo>
                        <a:pt x="159" y="28"/>
                      </a:lnTo>
                      <a:lnTo>
                        <a:pt x="155" y="27"/>
                      </a:lnTo>
                      <a:lnTo>
                        <a:pt x="150" y="25"/>
                      </a:lnTo>
                      <a:lnTo>
                        <a:pt x="146" y="25"/>
                      </a:lnTo>
                      <a:lnTo>
                        <a:pt x="140" y="25"/>
                      </a:lnTo>
                      <a:lnTo>
                        <a:pt x="134" y="25"/>
                      </a:lnTo>
                      <a:lnTo>
                        <a:pt x="127" y="25"/>
                      </a:lnTo>
                      <a:lnTo>
                        <a:pt x="119" y="25"/>
                      </a:lnTo>
                      <a:lnTo>
                        <a:pt x="112" y="23"/>
                      </a:lnTo>
                      <a:lnTo>
                        <a:pt x="104" y="22"/>
                      </a:lnTo>
                      <a:lnTo>
                        <a:pt x="97" y="20"/>
                      </a:lnTo>
                      <a:lnTo>
                        <a:pt x="91" y="18"/>
                      </a:lnTo>
                      <a:lnTo>
                        <a:pt x="86" y="14"/>
                      </a:lnTo>
                      <a:lnTo>
                        <a:pt x="81" y="11"/>
                      </a:lnTo>
                      <a:lnTo>
                        <a:pt x="75" y="7"/>
                      </a:lnTo>
                      <a:lnTo>
                        <a:pt x="70" y="4"/>
                      </a:lnTo>
                      <a:lnTo>
                        <a:pt x="64" y="1"/>
                      </a:lnTo>
                      <a:lnTo>
                        <a:pt x="57" y="0"/>
                      </a:lnTo>
                      <a:lnTo>
                        <a:pt x="51" y="0"/>
                      </a:lnTo>
                      <a:lnTo>
                        <a:pt x="44" y="1"/>
                      </a:lnTo>
                      <a:lnTo>
                        <a:pt x="38" y="5"/>
                      </a:lnTo>
                      <a:lnTo>
                        <a:pt x="33" y="10"/>
                      </a:lnTo>
                      <a:lnTo>
                        <a:pt x="28" y="14"/>
                      </a:lnTo>
                      <a:lnTo>
                        <a:pt x="22" y="19"/>
                      </a:lnTo>
                      <a:lnTo>
                        <a:pt x="18" y="23"/>
                      </a:lnTo>
                      <a:lnTo>
                        <a:pt x="13" y="28"/>
                      </a:lnTo>
                      <a:lnTo>
                        <a:pt x="10" y="31"/>
                      </a:lnTo>
                      <a:lnTo>
                        <a:pt x="5" y="34"/>
                      </a:lnTo>
                      <a:lnTo>
                        <a:pt x="0" y="36"/>
                      </a:lnTo>
                      <a:lnTo>
                        <a:pt x="8" y="36"/>
                      </a:lnTo>
                      <a:lnTo>
                        <a:pt x="14" y="36"/>
                      </a:lnTo>
                      <a:lnTo>
                        <a:pt x="18" y="38"/>
                      </a:lnTo>
                      <a:lnTo>
                        <a:pt x="22" y="41"/>
                      </a:lnTo>
                      <a:lnTo>
                        <a:pt x="27" y="43"/>
                      </a:lnTo>
                      <a:lnTo>
                        <a:pt x="34" y="45"/>
                      </a:lnTo>
                      <a:lnTo>
                        <a:pt x="43" y="48"/>
                      </a:lnTo>
                      <a:lnTo>
                        <a:pt x="53" y="50"/>
                      </a:lnTo>
                      <a:lnTo>
                        <a:pt x="64" y="51"/>
                      </a:lnTo>
                      <a:lnTo>
                        <a:pt x="73" y="52"/>
                      </a:lnTo>
                      <a:lnTo>
                        <a:pt x="79" y="53"/>
                      </a:lnTo>
                      <a:lnTo>
                        <a:pt x="82" y="52"/>
                      </a:lnTo>
                      <a:lnTo>
                        <a:pt x="83" y="50"/>
                      </a:lnTo>
                      <a:lnTo>
                        <a:pt x="85" y="46"/>
                      </a:lnTo>
                      <a:lnTo>
                        <a:pt x="88" y="43"/>
                      </a:lnTo>
                      <a:lnTo>
                        <a:pt x="94" y="42"/>
                      </a:lnTo>
                      <a:lnTo>
                        <a:pt x="99" y="42"/>
                      </a:lnTo>
                      <a:lnTo>
                        <a:pt x="109" y="43"/>
                      </a:lnTo>
                      <a:lnTo>
                        <a:pt x="120" y="43"/>
                      </a:lnTo>
                      <a:lnTo>
                        <a:pt x="133" y="44"/>
                      </a:lnTo>
                      <a:lnTo>
                        <a:pt x="146" y="44"/>
                      </a:lnTo>
                      <a:lnTo>
                        <a:pt x="158" y="45"/>
                      </a:lnTo>
                      <a:lnTo>
                        <a:pt x="169" y="44"/>
                      </a:lnTo>
                      <a:lnTo>
                        <a:pt x="177" y="44"/>
                      </a:lnTo>
                      <a:close/>
                    </a:path>
                  </a:pathLst>
                </a:custGeom>
                <a:solidFill>
                  <a:srgbClr val="284C7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6427" name="Freeform 171"/>
                <p:cNvSpPr>
                  <a:spLocks/>
                </p:cNvSpPr>
                <p:nvPr/>
              </p:nvSpPr>
              <p:spPr bwMode="auto">
                <a:xfrm>
                  <a:off x="1981" y="2955"/>
                  <a:ext cx="92" cy="129"/>
                </a:xfrm>
                <a:custGeom>
                  <a:avLst/>
                  <a:gdLst/>
                  <a:ahLst/>
                  <a:cxnLst>
                    <a:cxn ang="0">
                      <a:pos x="122" y="259"/>
                    </a:cxn>
                    <a:cxn ang="0">
                      <a:pos x="113" y="259"/>
                    </a:cxn>
                    <a:cxn ang="0">
                      <a:pos x="100" y="260"/>
                    </a:cxn>
                    <a:cxn ang="0">
                      <a:pos x="84" y="260"/>
                    </a:cxn>
                    <a:cxn ang="0">
                      <a:pos x="66" y="260"/>
                    </a:cxn>
                    <a:cxn ang="0">
                      <a:pos x="46" y="259"/>
                    </a:cxn>
                    <a:cxn ang="0">
                      <a:pos x="29" y="257"/>
                    </a:cxn>
                    <a:cxn ang="0">
                      <a:pos x="13" y="254"/>
                    </a:cxn>
                    <a:cxn ang="0">
                      <a:pos x="0" y="249"/>
                    </a:cxn>
                    <a:cxn ang="0">
                      <a:pos x="0" y="16"/>
                    </a:cxn>
                    <a:cxn ang="0">
                      <a:pos x="3" y="13"/>
                    </a:cxn>
                    <a:cxn ang="0">
                      <a:pos x="12" y="6"/>
                    </a:cxn>
                    <a:cxn ang="0">
                      <a:pos x="21" y="0"/>
                    </a:cxn>
                    <a:cxn ang="0">
                      <a:pos x="29" y="0"/>
                    </a:cxn>
                    <a:cxn ang="0">
                      <a:pos x="33" y="4"/>
                    </a:cxn>
                    <a:cxn ang="0">
                      <a:pos x="39" y="8"/>
                    </a:cxn>
                    <a:cxn ang="0">
                      <a:pos x="46" y="13"/>
                    </a:cxn>
                    <a:cxn ang="0">
                      <a:pos x="52" y="16"/>
                    </a:cxn>
                    <a:cxn ang="0">
                      <a:pos x="58" y="21"/>
                    </a:cxn>
                    <a:cxn ang="0">
                      <a:pos x="63" y="24"/>
                    </a:cxn>
                    <a:cxn ang="0">
                      <a:pos x="66" y="28"/>
                    </a:cxn>
                    <a:cxn ang="0">
                      <a:pos x="67" y="30"/>
                    </a:cxn>
                    <a:cxn ang="0">
                      <a:pos x="65" y="38"/>
                    </a:cxn>
                    <a:cxn ang="0">
                      <a:pos x="61" y="50"/>
                    </a:cxn>
                    <a:cxn ang="0">
                      <a:pos x="59" y="64"/>
                    </a:cxn>
                    <a:cxn ang="0">
                      <a:pos x="59" y="76"/>
                    </a:cxn>
                    <a:cxn ang="0">
                      <a:pos x="66" y="100"/>
                    </a:cxn>
                    <a:cxn ang="0">
                      <a:pos x="74" y="111"/>
                    </a:cxn>
                    <a:cxn ang="0">
                      <a:pos x="80" y="115"/>
                    </a:cxn>
                    <a:cxn ang="0">
                      <a:pos x="84" y="121"/>
                    </a:cxn>
                    <a:cxn ang="0">
                      <a:pos x="90" y="131"/>
                    </a:cxn>
                    <a:cxn ang="0">
                      <a:pos x="99" y="145"/>
                    </a:cxn>
                    <a:cxn ang="0">
                      <a:pos x="109" y="158"/>
                    </a:cxn>
                    <a:cxn ang="0">
                      <a:pos x="118" y="164"/>
                    </a:cxn>
                    <a:cxn ang="0">
                      <a:pos x="123" y="165"/>
                    </a:cxn>
                    <a:cxn ang="0">
                      <a:pos x="131" y="169"/>
                    </a:cxn>
                    <a:cxn ang="0">
                      <a:pos x="142" y="174"/>
                    </a:cxn>
                    <a:cxn ang="0">
                      <a:pos x="153" y="181"/>
                    </a:cxn>
                    <a:cxn ang="0">
                      <a:pos x="165" y="187"/>
                    </a:cxn>
                    <a:cxn ang="0">
                      <a:pos x="174" y="194"/>
                    </a:cxn>
                    <a:cxn ang="0">
                      <a:pos x="181" y="201"/>
                    </a:cxn>
                    <a:cxn ang="0">
                      <a:pos x="184" y="205"/>
                    </a:cxn>
                    <a:cxn ang="0">
                      <a:pos x="184" y="213"/>
                    </a:cxn>
                    <a:cxn ang="0">
                      <a:pos x="181" y="218"/>
                    </a:cxn>
                    <a:cxn ang="0">
                      <a:pos x="175" y="222"/>
                    </a:cxn>
                    <a:cxn ang="0">
                      <a:pos x="167" y="225"/>
                    </a:cxn>
                    <a:cxn ang="0">
                      <a:pos x="162" y="227"/>
                    </a:cxn>
                    <a:cxn ang="0">
                      <a:pos x="158" y="232"/>
                    </a:cxn>
                    <a:cxn ang="0">
                      <a:pos x="152" y="236"/>
                    </a:cxn>
                    <a:cxn ang="0">
                      <a:pos x="145" y="243"/>
                    </a:cxn>
                    <a:cxn ang="0">
                      <a:pos x="139" y="249"/>
                    </a:cxn>
                    <a:cxn ang="0">
                      <a:pos x="133" y="255"/>
                    </a:cxn>
                    <a:cxn ang="0">
                      <a:pos x="127" y="258"/>
                    </a:cxn>
                    <a:cxn ang="0">
                      <a:pos x="122" y="259"/>
                    </a:cxn>
                  </a:cxnLst>
                  <a:rect l="0" t="0" r="r" b="b"/>
                  <a:pathLst>
                    <a:path w="184" h="260">
                      <a:moveTo>
                        <a:pt x="122" y="259"/>
                      </a:moveTo>
                      <a:lnTo>
                        <a:pt x="113" y="259"/>
                      </a:lnTo>
                      <a:lnTo>
                        <a:pt x="100" y="260"/>
                      </a:lnTo>
                      <a:lnTo>
                        <a:pt x="84" y="260"/>
                      </a:lnTo>
                      <a:lnTo>
                        <a:pt x="66" y="260"/>
                      </a:lnTo>
                      <a:lnTo>
                        <a:pt x="46" y="259"/>
                      </a:lnTo>
                      <a:lnTo>
                        <a:pt x="29" y="257"/>
                      </a:lnTo>
                      <a:lnTo>
                        <a:pt x="13" y="254"/>
                      </a:lnTo>
                      <a:lnTo>
                        <a:pt x="0" y="249"/>
                      </a:lnTo>
                      <a:lnTo>
                        <a:pt x="0" y="16"/>
                      </a:lnTo>
                      <a:lnTo>
                        <a:pt x="3" y="13"/>
                      </a:lnTo>
                      <a:lnTo>
                        <a:pt x="12" y="6"/>
                      </a:lnTo>
                      <a:lnTo>
                        <a:pt x="21" y="0"/>
                      </a:lnTo>
                      <a:lnTo>
                        <a:pt x="29" y="0"/>
                      </a:lnTo>
                      <a:lnTo>
                        <a:pt x="33" y="4"/>
                      </a:lnTo>
                      <a:lnTo>
                        <a:pt x="39" y="8"/>
                      </a:lnTo>
                      <a:lnTo>
                        <a:pt x="46" y="13"/>
                      </a:lnTo>
                      <a:lnTo>
                        <a:pt x="52" y="16"/>
                      </a:lnTo>
                      <a:lnTo>
                        <a:pt x="58" y="21"/>
                      </a:lnTo>
                      <a:lnTo>
                        <a:pt x="63" y="24"/>
                      </a:lnTo>
                      <a:lnTo>
                        <a:pt x="66" y="28"/>
                      </a:lnTo>
                      <a:lnTo>
                        <a:pt x="67" y="30"/>
                      </a:lnTo>
                      <a:lnTo>
                        <a:pt x="65" y="38"/>
                      </a:lnTo>
                      <a:lnTo>
                        <a:pt x="61" y="50"/>
                      </a:lnTo>
                      <a:lnTo>
                        <a:pt x="59" y="64"/>
                      </a:lnTo>
                      <a:lnTo>
                        <a:pt x="59" y="76"/>
                      </a:lnTo>
                      <a:lnTo>
                        <a:pt x="66" y="100"/>
                      </a:lnTo>
                      <a:lnTo>
                        <a:pt x="74" y="111"/>
                      </a:lnTo>
                      <a:lnTo>
                        <a:pt x="80" y="115"/>
                      </a:lnTo>
                      <a:lnTo>
                        <a:pt x="84" y="121"/>
                      </a:lnTo>
                      <a:lnTo>
                        <a:pt x="90" y="131"/>
                      </a:lnTo>
                      <a:lnTo>
                        <a:pt x="99" y="145"/>
                      </a:lnTo>
                      <a:lnTo>
                        <a:pt x="109" y="158"/>
                      </a:lnTo>
                      <a:lnTo>
                        <a:pt x="118" y="164"/>
                      </a:lnTo>
                      <a:lnTo>
                        <a:pt x="123" y="165"/>
                      </a:lnTo>
                      <a:lnTo>
                        <a:pt x="131" y="169"/>
                      </a:lnTo>
                      <a:lnTo>
                        <a:pt x="142" y="174"/>
                      </a:lnTo>
                      <a:lnTo>
                        <a:pt x="153" y="181"/>
                      </a:lnTo>
                      <a:lnTo>
                        <a:pt x="165" y="187"/>
                      </a:lnTo>
                      <a:lnTo>
                        <a:pt x="174" y="194"/>
                      </a:lnTo>
                      <a:lnTo>
                        <a:pt x="181" y="201"/>
                      </a:lnTo>
                      <a:lnTo>
                        <a:pt x="184" y="205"/>
                      </a:lnTo>
                      <a:lnTo>
                        <a:pt x="184" y="213"/>
                      </a:lnTo>
                      <a:lnTo>
                        <a:pt x="181" y="218"/>
                      </a:lnTo>
                      <a:lnTo>
                        <a:pt x="175" y="222"/>
                      </a:lnTo>
                      <a:lnTo>
                        <a:pt x="167" y="225"/>
                      </a:lnTo>
                      <a:lnTo>
                        <a:pt x="162" y="227"/>
                      </a:lnTo>
                      <a:lnTo>
                        <a:pt x="158" y="232"/>
                      </a:lnTo>
                      <a:lnTo>
                        <a:pt x="152" y="236"/>
                      </a:lnTo>
                      <a:lnTo>
                        <a:pt x="145" y="243"/>
                      </a:lnTo>
                      <a:lnTo>
                        <a:pt x="139" y="249"/>
                      </a:lnTo>
                      <a:lnTo>
                        <a:pt x="133" y="255"/>
                      </a:lnTo>
                      <a:lnTo>
                        <a:pt x="127" y="258"/>
                      </a:lnTo>
                      <a:lnTo>
                        <a:pt x="122" y="259"/>
                      </a:lnTo>
                      <a:close/>
                    </a:path>
                  </a:pathLst>
                </a:custGeom>
                <a:solidFill>
                  <a:srgbClr val="BFCCD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6428" name="Freeform 172"/>
                <p:cNvSpPr>
                  <a:spLocks/>
                </p:cNvSpPr>
                <p:nvPr/>
              </p:nvSpPr>
              <p:spPr bwMode="auto">
                <a:xfrm>
                  <a:off x="1981" y="3035"/>
                  <a:ext cx="92" cy="48"/>
                </a:xfrm>
                <a:custGeom>
                  <a:avLst/>
                  <a:gdLst/>
                  <a:ahLst/>
                  <a:cxnLst>
                    <a:cxn ang="0">
                      <a:pos x="118" y="0"/>
                    </a:cxn>
                    <a:cxn ang="0">
                      <a:pos x="123" y="1"/>
                    </a:cxn>
                    <a:cxn ang="0">
                      <a:pos x="131" y="5"/>
                    </a:cxn>
                    <a:cxn ang="0">
                      <a:pos x="142" y="10"/>
                    </a:cxn>
                    <a:cxn ang="0">
                      <a:pos x="153" y="17"/>
                    </a:cxn>
                    <a:cxn ang="0">
                      <a:pos x="165" y="23"/>
                    </a:cxn>
                    <a:cxn ang="0">
                      <a:pos x="174" y="30"/>
                    </a:cxn>
                    <a:cxn ang="0">
                      <a:pos x="181" y="37"/>
                    </a:cxn>
                    <a:cxn ang="0">
                      <a:pos x="184" y="41"/>
                    </a:cxn>
                    <a:cxn ang="0">
                      <a:pos x="184" y="49"/>
                    </a:cxn>
                    <a:cxn ang="0">
                      <a:pos x="181" y="54"/>
                    </a:cxn>
                    <a:cxn ang="0">
                      <a:pos x="175" y="58"/>
                    </a:cxn>
                    <a:cxn ang="0">
                      <a:pos x="167" y="61"/>
                    </a:cxn>
                    <a:cxn ang="0">
                      <a:pos x="162" y="63"/>
                    </a:cxn>
                    <a:cxn ang="0">
                      <a:pos x="158" y="68"/>
                    </a:cxn>
                    <a:cxn ang="0">
                      <a:pos x="152" y="72"/>
                    </a:cxn>
                    <a:cxn ang="0">
                      <a:pos x="145" y="79"/>
                    </a:cxn>
                    <a:cxn ang="0">
                      <a:pos x="139" y="85"/>
                    </a:cxn>
                    <a:cxn ang="0">
                      <a:pos x="133" y="91"/>
                    </a:cxn>
                    <a:cxn ang="0">
                      <a:pos x="127" y="94"/>
                    </a:cxn>
                    <a:cxn ang="0">
                      <a:pos x="122" y="95"/>
                    </a:cxn>
                    <a:cxn ang="0">
                      <a:pos x="113" y="95"/>
                    </a:cxn>
                    <a:cxn ang="0">
                      <a:pos x="100" y="96"/>
                    </a:cxn>
                    <a:cxn ang="0">
                      <a:pos x="84" y="96"/>
                    </a:cxn>
                    <a:cxn ang="0">
                      <a:pos x="66" y="96"/>
                    </a:cxn>
                    <a:cxn ang="0">
                      <a:pos x="46" y="95"/>
                    </a:cxn>
                    <a:cxn ang="0">
                      <a:pos x="29" y="93"/>
                    </a:cxn>
                    <a:cxn ang="0">
                      <a:pos x="13" y="90"/>
                    </a:cxn>
                    <a:cxn ang="0">
                      <a:pos x="0" y="85"/>
                    </a:cxn>
                    <a:cxn ang="0">
                      <a:pos x="0" y="29"/>
                    </a:cxn>
                    <a:cxn ang="0">
                      <a:pos x="6" y="27"/>
                    </a:cxn>
                    <a:cxn ang="0">
                      <a:pos x="13" y="26"/>
                    </a:cxn>
                    <a:cxn ang="0">
                      <a:pos x="21" y="24"/>
                    </a:cxn>
                    <a:cxn ang="0">
                      <a:pos x="30" y="22"/>
                    </a:cxn>
                    <a:cxn ang="0">
                      <a:pos x="38" y="19"/>
                    </a:cxn>
                    <a:cxn ang="0">
                      <a:pos x="45" y="17"/>
                    </a:cxn>
                    <a:cxn ang="0">
                      <a:pos x="52" y="16"/>
                    </a:cxn>
                    <a:cxn ang="0">
                      <a:pos x="56" y="15"/>
                    </a:cxn>
                    <a:cxn ang="0">
                      <a:pos x="61" y="14"/>
                    </a:cxn>
                    <a:cxn ang="0">
                      <a:pos x="67" y="11"/>
                    </a:cxn>
                    <a:cxn ang="0">
                      <a:pos x="74" y="9"/>
                    </a:cxn>
                    <a:cxn ang="0">
                      <a:pos x="82" y="5"/>
                    </a:cxn>
                    <a:cxn ang="0">
                      <a:pos x="91" y="3"/>
                    </a:cxn>
                    <a:cxn ang="0">
                      <a:pos x="100" y="1"/>
                    </a:cxn>
                    <a:cxn ang="0">
                      <a:pos x="108" y="0"/>
                    </a:cxn>
                    <a:cxn ang="0">
                      <a:pos x="118" y="0"/>
                    </a:cxn>
                  </a:cxnLst>
                  <a:rect l="0" t="0" r="r" b="b"/>
                  <a:pathLst>
                    <a:path w="184" h="96">
                      <a:moveTo>
                        <a:pt x="118" y="0"/>
                      </a:moveTo>
                      <a:lnTo>
                        <a:pt x="123" y="1"/>
                      </a:lnTo>
                      <a:lnTo>
                        <a:pt x="131" y="5"/>
                      </a:lnTo>
                      <a:lnTo>
                        <a:pt x="142" y="10"/>
                      </a:lnTo>
                      <a:lnTo>
                        <a:pt x="153" y="17"/>
                      </a:lnTo>
                      <a:lnTo>
                        <a:pt x="165" y="23"/>
                      </a:lnTo>
                      <a:lnTo>
                        <a:pt x="174" y="30"/>
                      </a:lnTo>
                      <a:lnTo>
                        <a:pt x="181" y="37"/>
                      </a:lnTo>
                      <a:lnTo>
                        <a:pt x="184" y="41"/>
                      </a:lnTo>
                      <a:lnTo>
                        <a:pt x="184" y="49"/>
                      </a:lnTo>
                      <a:lnTo>
                        <a:pt x="181" y="54"/>
                      </a:lnTo>
                      <a:lnTo>
                        <a:pt x="175" y="58"/>
                      </a:lnTo>
                      <a:lnTo>
                        <a:pt x="167" y="61"/>
                      </a:lnTo>
                      <a:lnTo>
                        <a:pt x="162" y="63"/>
                      </a:lnTo>
                      <a:lnTo>
                        <a:pt x="158" y="68"/>
                      </a:lnTo>
                      <a:lnTo>
                        <a:pt x="152" y="72"/>
                      </a:lnTo>
                      <a:lnTo>
                        <a:pt x="145" y="79"/>
                      </a:lnTo>
                      <a:lnTo>
                        <a:pt x="139" y="85"/>
                      </a:lnTo>
                      <a:lnTo>
                        <a:pt x="133" y="91"/>
                      </a:lnTo>
                      <a:lnTo>
                        <a:pt x="127" y="94"/>
                      </a:lnTo>
                      <a:lnTo>
                        <a:pt x="122" y="95"/>
                      </a:lnTo>
                      <a:lnTo>
                        <a:pt x="113" y="95"/>
                      </a:lnTo>
                      <a:lnTo>
                        <a:pt x="100" y="96"/>
                      </a:lnTo>
                      <a:lnTo>
                        <a:pt x="84" y="96"/>
                      </a:lnTo>
                      <a:lnTo>
                        <a:pt x="66" y="96"/>
                      </a:lnTo>
                      <a:lnTo>
                        <a:pt x="46" y="95"/>
                      </a:lnTo>
                      <a:lnTo>
                        <a:pt x="29" y="93"/>
                      </a:lnTo>
                      <a:lnTo>
                        <a:pt x="13" y="90"/>
                      </a:lnTo>
                      <a:lnTo>
                        <a:pt x="0" y="85"/>
                      </a:lnTo>
                      <a:lnTo>
                        <a:pt x="0" y="29"/>
                      </a:lnTo>
                      <a:lnTo>
                        <a:pt x="6" y="27"/>
                      </a:lnTo>
                      <a:lnTo>
                        <a:pt x="13" y="26"/>
                      </a:lnTo>
                      <a:lnTo>
                        <a:pt x="21" y="24"/>
                      </a:lnTo>
                      <a:lnTo>
                        <a:pt x="30" y="22"/>
                      </a:lnTo>
                      <a:lnTo>
                        <a:pt x="38" y="19"/>
                      </a:lnTo>
                      <a:lnTo>
                        <a:pt x="45" y="17"/>
                      </a:lnTo>
                      <a:lnTo>
                        <a:pt x="52" y="16"/>
                      </a:lnTo>
                      <a:lnTo>
                        <a:pt x="56" y="15"/>
                      </a:lnTo>
                      <a:lnTo>
                        <a:pt x="61" y="14"/>
                      </a:lnTo>
                      <a:lnTo>
                        <a:pt x="67" y="11"/>
                      </a:lnTo>
                      <a:lnTo>
                        <a:pt x="74" y="9"/>
                      </a:lnTo>
                      <a:lnTo>
                        <a:pt x="82" y="5"/>
                      </a:lnTo>
                      <a:lnTo>
                        <a:pt x="91" y="3"/>
                      </a:lnTo>
                      <a:lnTo>
                        <a:pt x="100" y="1"/>
                      </a:lnTo>
                      <a:lnTo>
                        <a:pt x="108" y="0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solidFill>
                  <a:srgbClr val="BFCCD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6429" name="Freeform 173"/>
                <p:cNvSpPr>
                  <a:spLocks/>
                </p:cNvSpPr>
                <p:nvPr/>
              </p:nvSpPr>
              <p:spPr bwMode="auto">
                <a:xfrm>
                  <a:off x="2110" y="3034"/>
                  <a:ext cx="48" cy="46"/>
                </a:xfrm>
                <a:custGeom>
                  <a:avLst/>
                  <a:gdLst/>
                  <a:ahLst/>
                  <a:cxnLst>
                    <a:cxn ang="0">
                      <a:pos x="83" y="94"/>
                    </a:cxn>
                    <a:cxn ang="0">
                      <a:pos x="81" y="92"/>
                    </a:cxn>
                    <a:cxn ang="0">
                      <a:pos x="76" y="90"/>
                    </a:cxn>
                    <a:cxn ang="0">
                      <a:pos x="72" y="86"/>
                    </a:cxn>
                    <a:cxn ang="0">
                      <a:pos x="66" y="81"/>
                    </a:cxn>
                    <a:cxn ang="0">
                      <a:pos x="60" y="76"/>
                    </a:cxn>
                    <a:cxn ang="0">
                      <a:pos x="55" y="72"/>
                    </a:cxn>
                    <a:cxn ang="0">
                      <a:pos x="51" y="68"/>
                    </a:cxn>
                    <a:cxn ang="0">
                      <a:pos x="49" y="66"/>
                    </a:cxn>
                    <a:cxn ang="0">
                      <a:pos x="46" y="65"/>
                    </a:cxn>
                    <a:cxn ang="0">
                      <a:pos x="42" y="64"/>
                    </a:cxn>
                    <a:cxn ang="0">
                      <a:pos x="36" y="62"/>
                    </a:cxn>
                    <a:cxn ang="0">
                      <a:pos x="28" y="62"/>
                    </a:cxn>
                    <a:cxn ang="0">
                      <a:pos x="21" y="61"/>
                    </a:cxn>
                    <a:cxn ang="0">
                      <a:pos x="13" y="61"/>
                    </a:cxn>
                    <a:cxn ang="0">
                      <a:pos x="6" y="60"/>
                    </a:cxn>
                    <a:cxn ang="0">
                      <a:pos x="0" y="60"/>
                    </a:cxn>
                    <a:cxn ang="0">
                      <a:pos x="0" y="51"/>
                    </a:cxn>
                    <a:cxn ang="0">
                      <a:pos x="0" y="35"/>
                    </a:cxn>
                    <a:cxn ang="0">
                      <a:pos x="2" y="19"/>
                    </a:cxn>
                    <a:cxn ang="0">
                      <a:pos x="4" y="9"/>
                    </a:cxn>
                    <a:cxn ang="0">
                      <a:pos x="8" y="7"/>
                    </a:cxn>
                    <a:cxn ang="0">
                      <a:pos x="14" y="5"/>
                    </a:cxn>
                    <a:cxn ang="0">
                      <a:pos x="20" y="4"/>
                    </a:cxn>
                    <a:cxn ang="0">
                      <a:pos x="26" y="1"/>
                    </a:cxn>
                    <a:cxn ang="0">
                      <a:pos x="32" y="1"/>
                    </a:cxn>
                    <a:cxn ang="0">
                      <a:pos x="35" y="0"/>
                    </a:cxn>
                    <a:cxn ang="0">
                      <a:pos x="38" y="0"/>
                    </a:cxn>
                    <a:cxn ang="0">
                      <a:pos x="40" y="1"/>
                    </a:cxn>
                    <a:cxn ang="0">
                      <a:pos x="44" y="4"/>
                    </a:cxn>
                    <a:cxn ang="0">
                      <a:pos x="52" y="5"/>
                    </a:cxn>
                    <a:cxn ang="0">
                      <a:pos x="61" y="7"/>
                    </a:cxn>
                    <a:cxn ang="0">
                      <a:pos x="67" y="9"/>
                    </a:cxn>
                    <a:cxn ang="0">
                      <a:pos x="72" y="13"/>
                    </a:cxn>
                    <a:cxn ang="0">
                      <a:pos x="78" y="19"/>
                    </a:cxn>
                    <a:cxn ang="0">
                      <a:pos x="83" y="27"/>
                    </a:cxn>
                    <a:cxn ang="0">
                      <a:pos x="85" y="35"/>
                    </a:cxn>
                    <a:cxn ang="0">
                      <a:pos x="86" y="42"/>
                    </a:cxn>
                    <a:cxn ang="0">
                      <a:pos x="88" y="47"/>
                    </a:cxn>
                    <a:cxn ang="0">
                      <a:pos x="90" y="52"/>
                    </a:cxn>
                    <a:cxn ang="0">
                      <a:pos x="93" y="56"/>
                    </a:cxn>
                    <a:cxn ang="0">
                      <a:pos x="95" y="61"/>
                    </a:cxn>
                    <a:cxn ang="0">
                      <a:pos x="95" y="72"/>
                    </a:cxn>
                    <a:cxn ang="0">
                      <a:pos x="91" y="83"/>
                    </a:cxn>
                    <a:cxn ang="0">
                      <a:pos x="83" y="94"/>
                    </a:cxn>
                  </a:cxnLst>
                  <a:rect l="0" t="0" r="r" b="b"/>
                  <a:pathLst>
                    <a:path w="95" h="94">
                      <a:moveTo>
                        <a:pt x="83" y="94"/>
                      </a:moveTo>
                      <a:lnTo>
                        <a:pt x="81" y="92"/>
                      </a:lnTo>
                      <a:lnTo>
                        <a:pt x="76" y="90"/>
                      </a:lnTo>
                      <a:lnTo>
                        <a:pt x="72" y="86"/>
                      </a:lnTo>
                      <a:lnTo>
                        <a:pt x="66" y="81"/>
                      </a:lnTo>
                      <a:lnTo>
                        <a:pt x="60" y="76"/>
                      </a:lnTo>
                      <a:lnTo>
                        <a:pt x="55" y="72"/>
                      </a:lnTo>
                      <a:lnTo>
                        <a:pt x="51" y="68"/>
                      </a:lnTo>
                      <a:lnTo>
                        <a:pt x="49" y="66"/>
                      </a:lnTo>
                      <a:lnTo>
                        <a:pt x="46" y="65"/>
                      </a:lnTo>
                      <a:lnTo>
                        <a:pt x="42" y="64"/>
                      </a:lnTo>
                      <a:lnTo>
                        <a:pt x="36" y="62"/>
                      </a:lnTo>
                      <a:lnTo>
                        <a:pt x="28" y="62"/>
                      </a:lnTo>
                      <a:lnTo>
                        <a:pt x="21" y="61"/>
                      </a:lnTo>
                      <a:lnTo>
                        <a:pt x="13" y="61"/>
                      </a:lnTo>
                      <a:lnTo>
                        <a:pt x="6" y="60"/>
                      </a:lnTo>
                      <a:lnTo>
                        <a:pt x="0" y="60"/>
                      </a:lnTo>
                      <a:lnTo>
                        <a:pt x="0" y="51"/>
                      </a:lnTo>
                      <a:lnTo>
                        <a:pt x="0" y="35"/>
                      </a:lnTo>
                      <a:lnTo>
                        <a:pt x="2" y="19"/>
                      </a:lnTo>
                      <a:lnTo>
                        <a:pt x="4" y="9"/>
                      </a:lnTo>
                      <a:lnTo>
                        <a:pt x="8" y="7"/>
                      </a:lnTo>
                      <a:lnTo>
                        <a:pt x="14" y="5"/>
                      </a:lnTo>
                      <a:lnTo>
                        <a:pt x="20" y="4"/>
                      </a:lnTo>
                      <a:lnTo>
                        <a:pt x="26" y="1"/>
                      </a:lnTo>
                      <a:lnTo>
                        <a:pt x="32" y="1"/>
                      </a:lnTo>
                      <a:lnTo>
                        <a:pt x="35" y="0"/>
                      </a:lnTo>
                      <a:lnTo>
                        <a:pt x="38" y="0"/>
                      </a:lnTo>
                      <a:lnTo>
                        <a:pt x="40" y="1"/>
                      </a:lnTo>
                      <a:lnTo>
                        <a:pt x="44" y="4"/>
                      </a:lnTo>
                      <a:lnTo>
                        <a:pt x="52" y="5"/>
                      </a:lnTo>
                      <a:lnTo>
                        <a:pt x="61" y="7"/>
                      </a:lnTo>
                      <a:lnTo>
                        <a:pt x="67" y="9"/>
                      </a:lnTo>
                      <a:lnTo>
                        <a:pt x="72" y="13"/>
                      </a:lnTo>
                      <a:lnTo>
                        <a:pt x="78" y="19"/>
                      </a:lnTo>
                      <a:lnTo>
                        <a:pt x="83" y="27"/>
                      </a:lnTo>
                      <a:lnTo>
                        <a:pt x="85" y="35"/>
                      </a:lnTo>
                      <a:lnTo>
                        <a:pt x="86" y="42"/>
                      </a:lnTo>
                      <a:lnTo>
                        <a:pt x="88" y="47"/>
                      </a:lnTo>
                      <a:lnTo>
                        <a:pt x="90" y="52"/>
                      </a:lnTo>
                      <a:lnTo>
                        <a:pt x="93" y="56"/>
                      </a:lnTo>
                      <a:lnTo>
                        <a:pt x="95" y="61"/>
                      </a:lnTo>
                      <a:lnTo>
                        <a:pt x="95" y="72"/>
                      </a:lnTo>
                      <a:lnTo>
                        <a:pt x="91" y="83"/>
                      </a:lnTo>
                      <a:lnTo>
                        <a:pt x="83" y="94"/>
                      </a:lnTo>
                      <a:close/>
                    </a:path>
                  </a:pathLst>
                </a:custGeom>
                <a:solidFill>
                  <a:srgbClr val="BFCCD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6430" name="Freeform 174"/>
                <p:cNvSpPr>
                  <a:spLocks/>
                </p:cNvSpPr>
                <p:nvPr/>
              </p:nvSpPr>
              <p:spPr bwMode="auto">
                <a:xfrm>
                  <a:off x="2205" y="3176"/>
                  <a:ext cx="36" cy="25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57" y="0"/>
                    </a:cxn>
                    <a:cxn ang="0">
                      <a:pos x="50" y="1"/>
                    </a:cxn>
                    <a:cxn ang="0">
                      <a:pos x="43" y="2"/>
                    </a:cxn>
                    <a:cxn ang="0">
                      <a:pos x="36" y="5"/>
                    </a:cxn>
                    <a:cxn ang="0">
                      <a:pos x="28" y="7"/>
                    </a:cxn>
                    <a:cxn ang="0">
                      <a:pos x="22" y="10"/>
                    </a:cxn>
                    <a:cxn ang="0">
                      <a:pos x="17" y="14"/>
                    </a:cxn>
                    <a:cxn ang="0">
                      <a:pos x="14" y="17"/>
                    </a:cxn>
                    <a:cxn ang="0">
                      <a:pos x="11" y="24"/>
                    </a:cxn>
                    <a:cxn ang="0">
                      <a:pos x="7" y="28"/>
                    </a:cxn>
                    <a:cxn ang="0">
                      <a:pos x="4" y="30"/>
                    </a:cxn>
                    <a:cxn ang="0">
                      <a:pos x="1" y="32"/>
                    </a:cxn>
                    <a:cxn ang="0">
                      <a:pos x="0" y="36"/>
                    </a:cxn>
                    <a:cxn ang="0">
                      <a:pos x="0" y="41"/>
                    </a:cxn>
                    <a:cxn ang="0">
                      <a:pos x="3" y="47"/>
                    </a:cxn>
                    <a:cxn ang="0">
                      <a:pos x="8" y="49"/>
                    </a:cxn>
                    <a:cxn ang="0">
                      <a:pos x="16" y="49"/>
                    </a:cxn>
                    <a:cxn ang="0">
                      <a:pos x="27" y="48"/>
                    </a:cxn>
                    <a:cxn ang="0">
                      <a:pos x="36" y="48"/>
                    </a:cxn>
                    <a:cxn ang="0">
                      <a:pos x="42" y="48"/>
                    </a:cxn>
                    <a:cxn ang="0">
                      <a:pos x="49" y="46"/>
                    </a:cxn>
                    <a:cxn ang="0">
                      <a:pos x="57" y="41"/>
                    </a:cxn>
                    <a:cxn ang="0">
                      <a:pos x="64" y="36"/>
                    </a:cxn>
                    <a:cxn ang="0">
                      <a:pos x="69" y="29"/>
                    </a:cxn>
                    <a:cxn ang="0">
                      <a:pos x="74" y="21"/>
                    </a:cxn>
                    <a:cxn ang="0">
                      <a:pos x="74" y="14"/>
                    </a:cxn>
                    <a:cxn ang="0">
                      <a:pos x="70" y="6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74" h="49">
                      <a:moveTo>
                        <a:pt x="61" y="0"/>
                      </a:moveTo>
                      <a:lnTo>
                        <a:pt x="57" y="0"/>
                      </a:lnTo>
                      <a:lnTo>
                        <a:pt x="50" y="1"/>
                      </a:lnTo>
                      <a:lnTo>
                        <a:pt x="43" y="2"/>
                      </a:lnTo>
                      <a:lnTo>
                        <a:pt x="36" y="5"/>
                      </a:lnTo>
                      <a:lnTo>
                        <a:pt x="28" y="7"/>
                      </a:lnTo>
                      <a:lnTo>
                        <a:pt x="22" y="10"/>
                      </a:lnTo>
                      <a:lnTo>
                        <a:pt x="17" y="14"/>
                      </a:lnTo>
                      <a:lnTo>
                        <a:pt x="14" y="17"/>
                      </a:lnTo>
                      <a:lnTo>
                        <a:pt x="11" y="24"/>
                      </a:lnTo>
                      <a:lnTo>
                        <a:pt x="7" y="28"/>
                      </a:lnTo>
                      <a:lnTo>
                        <a:pt x="4" y="30"/>
                      </a:lnTo>
                      <a:lnTo>
                        <a:pt x="1" y="32"/>
                      </a:lnTo>
                      <a:lnTo>
                        <a:pt x="0" y="36"/>
                      </a:lnTo>
                      <a:lnTo>
                        <a:pt x="0" y="41"/>
                      </a:lnTo>
                      <a:lnTo>
                        <a:pt x="3" y="47"/>
                      </a:lnTo>
                      <a:lnTo>
                        <a:pt x="8" y="49"/>
                      </a:lnTo>
                      <a:lnTo>
                        <a:pt x="16" y="49"/>
                      </a:lnTo>
                      <a:lnTo>
                        <a:pt x="27" y="48"/>
                      </a:lnTo>
                      <a:lnTo>
                        <a:pt x="36" y="48"/>
                      </a:lnTo>
                      <a:lnTo>
                        <a:pt x="42" y="48"/>
                      </a:lnTo>
                      <a:lnTo>
                        <a:pt x="49" y="46"/>
                      </a:lnTo>
                      <a:lnTo>
                        <a:pt x="57" y="41"/>
                      </a:lnTo>
                      <a:lnTo>
                        <a:pt x="64" y="36"/>
                      </a:lnTo>
                      <a:lnTo>
                        <a:pt x="69" y="29"/>
                      </a:lnTo>
                      <a:lnTo>
                        <a:pt x="74" y="21"/>
                      </a:lnTo>
                      <a:lnTo>
                        <a:pt x="74" y="14"/>
                      </a:lnTo>
                      <a:lnTo>
                        <a:pt x="70" y="6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solidFill>
                  <a:srgbClr val="BFCCD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6431" name="Freeform 175"/>
                <p:cNvSpPr>
                  <a:spLocks/>
                </p:cNvSpPr>
                <p:nvPr/>
              </p:nvSpPr>
              <p:spPr bwMode="auto">
                <a:xfrm>
                  <a:off x="2958" y="3098"/>
                  <a:ext cx="107" cy="53"/>
                </a:xfrm>
                <a:custGeom>
                  <a:avLst/>
                  <a:gdLst/>
                  <a:ahLst/>
                  <a:cxnLst>
                    <a:cxn ang="0">
                      <a:pos x="213" y="112"/>
                    </a:cxn>
                    <a:cxn ang="0">
                      <a:pos x="204" y="110"/>
                    </a:cxn>
                    <a:cxn ang="0">
                      <a:pos x="190" y="106"/>
                    </a:cxn>
                    <a:cxn ang="0">
                      <a:pos x="172" y="101"/>
                    </a:cxn>
                    <a:cxn ang="0">
                      <a:pos x="151" y="97"/>
                    </a:cxn>
                    <a:cxn ang="0">
                      <a:pos x="131" y="93"/>
                    </a:cxn>
                    <a:cxn ang="0">
                      <a:pos x="114" y="91"/>
                    </a:cxn>
                    <a:cxn ang="0">
                      <a:pos x="100" y="90"/>
                    </a:cxn>
                    <a:cxn ang="0">
                      <a:pos x="92" y="90"/>
                    </a:cxn>
                    <a:cxn ang="0">
                      <a:pos x="87" y="91"/>
                    </a:cxn>
                    <a:cxn ang="0">
                      <a:pos x="76" y="91"/>
                    </a:cxn>
                    <a:cxn ang="0">
                      <a:pos x="63" y="90"/>
                    </a:cxn>
                    <a:cxn ang="0">
                      <a:pos x="50" y="89"/>
                    </a:cxn>
                    <a:cxn ang="0">
                      <a:pos x="35" y="87"/>
                    </a:cxn>
                    <a:cxn ang="0">
                      <a:pos x="21" y="84"/>
                    </a:cxn>
                    <a:cxn ang="0">
                      <a:pos x="9" y="82"/>
                    </a:cxn>
                    <a:cxn ang="0">
                      <a:pos x="0" y="78"/>
                    </a:cxn>
                    <a:cxn ang="0">
                      <a:pos x="13" y="62"/>
                    </a:cxn>
                    <a:cxn ang="0">
                      <a:pos x="29" y="54"/>
                    </a:cxn>
                    <a:cxn ang="0">
                      <a:pos x="30" y="53"/>
                    </a:cxn>
                    <a:cxn ang="0">
                      <a:pos x="31" y="49"/>
                    </a:cxn>
                    <a:cxn ang="0">
                      <a:pos x="34" y="44"/>
                    </a:cxn>
                    <a:cxn ang="0">
                      <a:pos x="36" y="37"/>
                    </a:cxn>
                    <a:cxn ang="0">
                      <a:pos x="39" y="31"/>
                    </a:cxn>
                    <a:cxn ang="0">
                      <a:pos x="43" y="27"/>
                    </a:cxn>
                    <a:cxn ang="0">
                      <a:pos x="46" y="23"/>
                    </a:cxn>
                    <a:cxn ang="0">
                      <a:pos x="50" y="21"/>
                    </a:cxn>
                    <a:cxn ang="0">
                      <a:pos x="53" y="20"/>
                    </a:cxn>
                    <a:cxn ang="0">
                      <a:pos x="59" y="17"/>
                    </a:cxn>
                    <a:cxn ang="0">
                      <a:pos x="66" y="14"/>
                    </a:cxn>
                    <a:cxn ang="0">
                      <a:pos x="75" y="9"/>
                    </a:cxn>
                    <a:cxn ang="0">
                      <a:pos x="83" y="6"/>
                    </a:cxn>
                    <a:cxn ang="0">
                      <a:pos x="91" y="2"/>
                    </a:cxn>
                    <a:cxn ang="0">
                      <a:pos x="97" y="0"/>
                    </a:cxn>
                    <a:cxn ang="0">
                      <a:pos x="100" y="0"/>
                    </a:cxn>
                    <a:cxn ang="0">
                      <a:pos x="105" y="2"/>
                    </a:cxn>
                    <a:cxn ang="0">
                      <a:pos x="113" y="8"/>
                    </a:cxn>
                    <a:cxn ang="0">
                      <a:pos x="123" y="16"/>
                    </a:cxn>
                    <a:cxn ang="0">
                      <a:pos x="135" y="24"/>
                    </a:cxn>
                    <a:cxn ang="0">
                      <a:pos x="148" y="34"/>
                    </a:cxn>
                    <a:cxn ang="0">
                      <a:pos x="158" y="40"/>
                    </a:cxn>
                    <a:cxn ang="0">
                      <a:pos x="167" y="46"/>
                    </a:cxn>
                    <a:cxn ang="0">
                      <a:pos x="172" y="49"/>
                    </a:cxn>
                    <a:cxn ang="0">
                      <a:pos x="179" y="51"/>
                    </a:cxn>
                    <a:cxn ang="0">
                      <a:pos x="188" y="53"/>
                    </a:cxn>
                    <a:cxn ang="0">
                      <a:pos x="196" y="55"/>
                    </a:cxn>
                    <a:cxn ang="0">
                      <a:pos x="201" y="58"/>
                    </a:cxn>
                    <a:cxn ang="0">
                      <a:pos x="201" y="63"/>
                    </a:cxn>
                    <a:cxn ang="0">
                      <a:pos x="201" y="74"/>
                    </a:cxn>
                    <a:cxn ang="0">
                      <a:pos x="202" y="85"/>
                    </a:cxn>
                    <a:cxn ang="0">
                      <a:pos x="204" y="92"/>
                    </a:cxn>
                    <a:cxn ang="0">
                      <a:pos x="207" y="96"/>
                    </a:cxn>
                    <a:cxn ang="0">
                      <a:pos x="211" y="101"/>
                    </a:cxn>
                    <a:cxn ang="0">
                      <a:pos x="213" y="107"/>
                    </a:cxn>
                    <a:cxn ang="0">
                      <a:pos x="213" y="112"/>
                    </a:cxn>
                  </a:cxnLst>
                  <a:rect l="0" t="0" r="r" b="b"/>
                  <a:pathLst>
                    <a:path w="213" h="112">
                      <a:moveTo>
                        <a:pt x="213" y="112"/>
                      </a:moveTo>
                      <a:lnTo>
                        <a:pt x="204" y="110"/>
                      </a:lnTo>
                      <a:lnTo>
                        <a:pt x="190" y="106"/>
                      </a:lnTo>
                      <a:lnTo>
                        <a:pt x="172" y="101"/>
                      </a:lnTo>
                      <a:lnTo>
                        <a:pt x="151" y="97"/>
                      </a:lnTo>
                      <a:lnTo>
                        <a:pt x="131" y="93"/>
                      </a:lnTo>
                      <a:lnTo>
                        <a:pt x="114" y="91"/>
                      </a:lnTo>
                      <a:lnTo>
                        <a:pt x="100" y="90"/>
                      </a:lnTo>
                      <a:lnTo>
                        <a:pt x="92" y="90"/>
                      </a:lnTo>
                      <a:lnTo>
                        <a:pt x="87" y="91"/>
                      </a:lnTo>
                      <a:lnTo>
                        <a:pt x="76" y="91"/>
                      </a:lnTo>
                      <a:lnTo>
                        <a:pt x="63" y="90"/>
                      </a:lnTo>
                      <a:lnTo>
                        <a:pt x="50" y="89"/>
                      </a:lnTo>
                      <a:lnTo>
                        <a:pt x="35" y="87"/>
                      </a:lnTo>
                      <a:lnTo>
                        <a:pt x="21" y="84"/>
                      </a:lnTo>
                      <a:lnTo>
                        <a:pt x="9" y="82"/>
                      </a:lnTo>
                      <a:lnTo>
                        <a:pt x="0" y="78"/>
                      </a:lnTo>
                      <a:lnTo>
                        <a:pt x="13" y="62"/>
                      </a:lnTo>
                      <a:lnTo>
                        <a:pt x="29" y="54"/>
                      </a:lnTo>
                      <a:lnTo>
                        <a:pt x="30" y="53"/>
                      </a:lnTo>
                      <a:lnTo>
                        <a:pt x="31" y="49"/>
                      </a:lnTo>
                      <a:lnTo>
                        <a:pt x="34" y="44"/>
                      </a:lnTo>
                      <a:lnTo>
                        <a:pt x="36" y="37"/>
                      </a:lnTo>
                      <a:lnTo>
                        <a:pt x="39" y="31"/>
                      </a:lnTo>
                      <a:lnTo>
                        <a:pt x="43" y="27"/>
                      </a:lnTo>
                      <a:lnTo>
                        <a:pt x="46" y="23"/>
                      </a:lnTo>
                      <a:lnTo>
                        <a:pt x="50" y="21"/>
                      </a:lnTo>
                      <a:lnTo>
                        <a:pt x="53" y="20"/>
                      </a:lnTo>
                      <a:lnTo>
                        <a:pt x="59" y="17"/>
                      </a:lnTo>
                      <a:lnTo>
                        <a:pt x="66" y="14"/>
                      </a:lnTo>
                      <a:lnTo>
                        <a:pt x="75" y="9"/>
                      </a:lnTo>
                      <a:lnTo>
                        <a:pt x="83" y="6"/>
                      </a:lnTo>
                      <a:lnTo>
                        <a:pt x="91" y="2"/>
                      </a:lnTo>
                      <a:lnTo>
                        <a:pt x="97" y="0"/>
                      </a:lnTo>
                      <a:lnTo>
                        <a:pt x="100" y="0"/>
                      </a:lnTo>
                      <a:lnTo>
                        <a:pt x="105" y="2"/>
                      </a:lnTo>
                      <a:lnTo>
                        <a:pt x="113" y="8"/>
                      </a:lnTo>
                      <a:lnTo>
                        <a:pt x="123" y="16"/>
                      </a:lnTo>
                      <a:lnTo>
                        <a:pt x="135" y="24"/>
                      </a:lnTo>
                      <a:lnTo>
                        <a:pt x="148" y="34"/>
                      </a:lnTo>
                      <a:lnTo>
                        <a:pt x="158" y="40"/>
                      </a:lnTo>
                      <a:lnTo>
                        <a:pt x="167" y="46"/>
                      </a:lnTo>
                      <a:lnTo>
                        <a:pt x="172" y="49"/>
                      </a:lnTo>
                      <a:lnTo>
                        <a:pt x="179" y="51"/>
                      </a:lnTo>
                      <a:lnTo>
                        <a:pt x="188" y="53"/>
                      </a:lnTo>
                      <a:lnTo>
                        <a:pt x="196" y="55"/>
                      </a:lnTo>
                      <a:lnTo>
                        <a:pt x="201" y="58"/>
                      </a:lnTo>
                      <a:lnTo>
                        <a:pt x="201" y="63"/>
                      </a:lnTo>
                      <a:lnTo>
                        <a:pt x="201" y="74"/>
                      </a:lnTo>
                      <a:lnTo>
                        <a:pt x="202" y="85"/>
                      </a:lnTo>
                      <a:lnTo>
                        <a:pt x="204" y="92"/>
                      </a:lnTo>
                      <a:lnTo>
                        <a:pt x="207" y="96"/>
                      </a:lnTo>
                      <a:lnTo>
                        <a:pt x="211" y="101"/>
                      </a:lnTo>
                      <a:lnTo>
                        <a:pt x="213" y="107"/>
                      </a:lnTo>
                      <a:lnTo>
                        <a:pt x="213" y="112"/>
                      </a:lnTo>
                      <a:close/>
                    </a:path>
                  </a:pathLst>
                </a:custGeom>
                <a:solidFill>
                  <a:srgbClr val="BFCCD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2198" name="Group 176"/>
            <p:cNvGrpSpPr>
              <a:grpSpLocks/>
            </p:cNvGrpSpPr>
            <p:nvPr/>
          </p:nvGrpSpPr>
          <p:grpSpPr bwMode="auto">
            <a:xfrm>
              <a:off x="2800" y="3043"/>
              <a:ext cx="260" cy="139"/>
              <a:chOff x="2815" y="3016"/>
              <a:chExt cx="260" cy="139"/>
            </a:xfrm>
          </p:grpSpPr>
          <p:sp>
            <p:nvSpPr>
              <p:cNvPr id="96433" name="Freeform 177"/>
              <p:cNvSpPr>
                <a:spLocks/>
              </p:cNvSpPr>
              <p:nvPr/>
            </p:nvSpPr>
            <p:spPr bwMode="auto">
              <a:xfrm>
                <a:off x="2815" y="3016"/>
                <a:ext cx="258" cy="137"/>
              </a:xfrm>
              <a:custGeom>
                <a:avLst/>
                <a:gdLst/>
                <a:ahLst/>
                <a:cxnLst>
                  <a:cxn ang="0">
                    <a:pos x="514" y="41"/>
                  </a:cxn>
                  <a:cxn ang="0">
                    <a:pos x="493" y="36"/>
                  </a:cxn>
                  <a:cxn ang="0">
                    <a:pos x="462" y="31"/>
                  </a:cxn>
                  <a:cxn ang="0">
                    <a:pos x="426" y="23"/>
                  </a:cxn>
                  <a:cxn ang="0">
                    <a:pos x="387" y="16"/>
                  </a:cxn>
                  <a:cxn ang="0">
                    <a:pos x="351" y="9"/>
                  </a:cxn>
                  <a:cxn ang="0">
                    <a:pos x="320" y="3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67" y="1"/>
                  </a:cxn>
                  <a:cxn ang="0">
                    <a:pos x="246" y="2"/>
                  </a:cxn>
                  <a:cxn ang="0">
                    <a:pos x="230" y="4"/>
                  </a:cxn>
                  <a:cxn ang="0">
                    <a:pos x="222" y="8"/>
                  </a:cxn>
                  <a:cxn ang="0">
                    <a:pos x="211" y="15"/>
                  </a:cxn>
                  <a:cxn ang="0">
                    <a:pos x="200" y="21"/>
                  </a:cxn>
                  <a:cxn ang="0">
                    <a:pos x="190" y="27"/>
                  </a:cxn>
                  <a:cxn ang="0">
                    <a:pos x="184" y="32"/>
                  </a:cxn>
                  <a:cxn ang="0">
                    <a:pos x="171" y="39"/>
                  </a:cxn>
                  <a:cxn ang="0">
                    <a:pos x="162" y="46"/>
                  </a:cxn>
                  <a:cxn ang="0">
                    <a:pos x="152" y="57"/>
                  </a:cxn>
                  <a:cxn ang="0">
                    <a:pos x="140" y="70"/>
                  </a:cxn>
                  <a:cxn ang="0">
                    <a:pos x="128" y="81"/>
                  </a:cxn>
                  <a:cxn ang="0">
                    <a:pos x="118" y="87"/>
                  </a:cxn>
                  <a:cxn ang="0">
                    <a:pos x="97" y="95"/>
                  </a:cxn>
                  <a:cxn ang="0">
                    <a:pos x="72" y="103"/>
                  </a:cxn>
                  <a:cxn ang="0">
                    <a:pos x="51" y="110"/>
                  </a:cxn>
                  <a:cxn ang="0">
                    <a:pos x="43" y="116"/>
                  </a:cxn>
                  <a:cxn ang="0">
                    <a:pos x="29" y="130"/>
                  </a:cxn>
                  <a:cxn ang="0">
                    <a:pos x="13" y="146"/>
                  </a:cxn>
                  <a:cxn ang="0">
                    <a:pos x="2" y="156"/>
                  </a:cxn>
                  <a:cxn ang="0">
                    <a:pos x="18" y="167"/>
                  </a:cxn>
                  <a:cxn ang="0">
                    <a:pos x="58" y="182"/>
                  </a:cxn>
                  <a:cxn ang="0">
                    <a:pos x="96" y="194"/>
                  </a:cxn>
                  <a:cxn ang="0">
                    <a:pos x="122" y="202"/>
                  </a:cxn>
                  <a:cxn ang="0">
                    <a:pos x="137" y="200"/>
                  </a:cxn>
                  <a:cxn ang="0">
                    <a:pos x="154" y="198"/>
                  </a:cxn>
                  <a:cxn ang="0">
                    <a:pos x="164" y="199"/>
                  </a:cxn>
                  <a:cxn ang="0">
                    <a:pos x="188" y="205"/>
                  </a:cxn>
                  <a:cxn ang="0">
                    <a:pos x="218" y="212"/>
                  </a:cxn>
                  <a:cxn ang="0">
                    <a:pos x="242" y="216"/>
                  </a:cxn>
                  <a:cxn ang="0">
                    <a:pos x="252" y="222"/>
                  </a:cxn>
                  <a:cxn ang="0">
                    <a:pos x="262" y="226"/>
                  </a:cxn>
                  <a:cxn ang="0">
                    <a:pos x="275" y="229"/>
                  </a:cxn>
                  <a:cxn ang="0">
                    <a:pos x="291" y="231"/>
                  </a:cxn>
                  <a:cxn ang="0">
                    <a:pos x="286" y="241"/>
                  </a:cxn>
                  <a:cxn ang="0">
                    <a:pos x="307" y="247"/>
                  </a:cxn>
                  <a:cxn ang="0">
                    <a:pos x="336" y="252"/>
                  </a:cxn>
                  <a:cxn ang="0">
                    <a:pos x="362" y="254"/>
                  </a:cxn>
                  <a:cxn ang="0">
                    <a:pos x="378" y="253"/>
                  </a:cxn>
                  <a:cxn ang="0">
                    <a:pos x="400" y="254"/>
                  </a:cxn>
                  <a:cxn ang="0">
                    <a:pos x="437" y="260"/>
                  </a:cxn>
                  <a:cxn ang="0">
                    <a:pos x="476" y="269"/>
                  </a:cxn>
                  <a:cxn ang="0">
                    <a:pos x="499" y="275"/>
                  </a:cxn>
                  <a:cxn ang="0">
                    <a:pos x="513" y="277"/>
                  </a:cxn>
                  <a:cxn ang="0">
                    <a:pos x="520" y="277"/>
                  </a:cxn>
                </a:cxnLst>
                <a:rect l="0" t="0" r="r" b="b"/>
                <a:pathLst>
                  <a:path w="520" h="277">
                    <a:moveTo>
                      <a:pt x="520" y="42"/>
                    </a:moveTo>
                    <a:lnTo>
                      <a:pt x="514" y="41"/>
                    </a:lnTo>
                    <a:lnTo>
                      <a:pt x="506" y="40"/>
                    </a:lnTo>
                    <a:lnTo>
                      <a:pt x="493" y="36"/>
                    </a:lnTo>
                    <a:lnTo>
                      <a:pt x="480" y="34"/>
                    </a:lnTo>
                    <a:lnTo>
                      <a:pt x="462" y="31"/>
                    </a:lnTo>
                    <a:lnTo>
                      <a:pt x="445" y="27"/>
                    </a:lnTo>
                    <a:lnTo>
                      <a:pt x="426" y="23"/>
                    </a:lnTo>
                    <a:lnTo>
                      <a:pt x="407" y="19"/>
                    </a:lnTo>
                    <a:lnTo>
                      <a:pt x="387" y="16"/>
                    </a:lnTo>
                    <a:lnTo>
                      <a:pt x="368" y="11"/>
                    </a:lnTo>
                    <a:lnTo>
                      <a:pt x="351" y="9"/>
                    </a:lnTo>
                    <a:lnTo>
                      <a:pt x="334" y="5"/>
                    </a:lnTo>
                    <a:lnTo>
                      <a:pt x="320" y="3"/>
                    </a:lnTo>
                    <a:lnTo>
                      <a:pt x="308" y="1"/>
                    </a:lnTo>
                    <a:lnTo>
                      <a:pt x="299" y="0"/>
                    </a:lnTo>
                    <a:lnTo>
                      <a:pt x="294" y="0"/>
                    </a:lnTo>
                    <a:lnTo>
                      <a:pt x="287" y="0"/>
                    </a:lnTo>
                    <a:lnTo>
                      <a:pt x="278" y="1"/>
                    </a:lnTo>
                    <a:lnTo>
                      <a:pt x="267" y="1"/>
                    </a:lnTo>
                    <a:lnTo>
                      <a:pt x="256" y="1"/>
                    </a:lnTo>
                    <a:lnTo>
                      <a:pt x="246" y="2"/>
                    </a:lnTo>
                    <a:lnTo>
                      <a:pt x="237" y="3"/>
                    </a:lnTo>
                    <a:lnTo>
                      <a:pt x="230" y="4"/>
                    </a:lnTo>
                    <a:lnTo>
                      <a:pt x="225" y="5"/>
                    </a:lnTo>
                    <a:lnTo>
                      <a:pt x="222" y="8"/>
                    </a:lnTo>
                    <a:lnTo>
                      <a:pt x="217" y="11"/>
                    </a:lnTo>
                    <a:lnTo>
                      <a:pt x="211" y="15"/>
                    </a:lnTo>
                    <a:lnTo>
                      <a:pt x="205" y="18"/>
                    </a:lnTo>
                    <a:lnTo>
                      <a:pt x="200" y="21"/>
                    </a:lnTo>
                    <a:lnTo>
                      <a:pt x="195" y="25"/>
                    </a:lnTo>
                    <a:lnTo>
                      <a:pt x="190" y="27"/>
                    </a:lnTo>
                    <a:lnTo>
                      <a:pt x="188" y="30"/>
                    </a:lnTo>
                    <a:lnTo>
                      <a:pt x="184" y="32"/>
                    </a:lnTo>
                    <a:lnTo>
                      <a:pt x="178" y="35"/>
                    </a:lnTo>
                    <a:lnTo>
                      <a:pt x="171" y="39"/>
                    </a:lnTo>
                    <a:lnTo>
                      <a:pt x="165" y="42"/>
                    </a:lnTo>
                    <a:lnTo>
                      <a:pt x="162" y="46"/>
                    </a:lnTo>
                    <a:lnTo>
                      <a:pt x="157" y="50"/>
                    </a:lnTo>
                    <a:lnTo>
                      <a:pt x="152" y="57"/>
                    </a:lnTo>
                    <a:lnTo>
                      <a:pt x="146" y="63"/>
                    </a:lnTo>
                    <a:lnTo>
                      <a:pt x="140" y="70"/>
                    </a:lnTo>
                    <a:lnTo>
                      <a:pt x="133" y="77"/>
                    </a:lnTo>
                    <a:lnTo>
                      <a:pt x="128" y="81"/>
                    </a:lnTo>
                    <a:lnTo>
                      <a:pt x="124" y="85"/>
                    </a:lnTo>
                    <a:lnTo>
                      <a:pt x="118" y="87"/>
                    </a:lnTo>
                    <a:lnTo>
                      <a:pt x="109" y="91"/>
                    </a:lnTo>
                    <a:lnTo>
                      <a:pt x="97" y="95"/>
                    </a:lnTo>
                    <a:lnTo>
                      <a:pt x="84" y="99"/>
                    </a:lnTo>
                    <a:lnTo>
                      <a:pt x="72" y="103"/>
                    </a:lnTo>
                    <a:lnTo>
                      <a:pt x="60" y="107"/>
                    </a:lnTo>
                    <a:lnTo>
                      <a:pt x="51" y="110"/>
                    </a:lnTo>
                    <a:lnTo>
                      <a:pt x="46" y="112"/>
                    </a:lnTo>
                    <a:lnTo>
                      <a:pt x="43" y="116"/>
                    </a:lnTo>
                    <a:lnTo>
                      <a:pt x="36" y="122"/>
                    </a:lnTo>
                    <a:lnTo>
                      <a:pt x="29" y="130"/>
                    </a:lnTo>
                    <a:lnTo>
                      <a:pt x="21" y="138"/>
                    </a:lnTo>
                    <a:lnTo>
                      <a:pt x="13" y="146"/>
                    </a:lnTo>
                    <a:lnTo>
                      <a:pt x="6" y="152"/>
                    </a:lnTo>
                    <a:lnTo>
                      <a:pt x="2" y="156"/>
                    </a:lnTo>
                    <a:lnTo>
                      <a:pt x="0" y="159"/>
                    </a:lnTo>
                    <a:lnTo>
                      <a:pt x="18" y="167"/>
                    </a:lnTo>
                    <a:lnTo>
                      <a:pt x="37" y="173"/>
                    </a:lnTo>
                    <a:lnTo>
                      <a:pt x="58" y="182"/>
                    </a:lnTo>
                    <a:lnTo>
                      <a:pt x="78" y="188"/>
                    </a:lnTo>
                    <a:lnTo>
                      <a:pt x="96" y="194"/>
                    </a:lnTo>
                    <a:lnTo>
                      <a:pt x="111" y="199"/>
                    </a:lnTo>
                    <a:lnTo>
                      <a:pt x="122" y="202"/>
                    </a:lnTo>
                    <a:lnTo>
                      <a:pt x="129" y="202"/>
                    </a:lnTo>
                    <a:lnTo>
                      <a:pt x="137" y="200"/>
                    </a:lnTo>
                    <a:lnTo>
                      <a:pt x="146" y="199"/>
                    </a:lnTo>
                    <a:lnTo>
                      <a:pt x="154" y="198"/>
                    </a:lnTo>
                    <a:lnTo>
                      <a:pt x="159" y="198"/>
                    </a:lnTo>
                    <a:lnTo>
                      <a:pt x="164" y="199"/>
                    </a:lnTo>
                    <a:lnTo>
                      <a:pt x="174" y="201"/>
                    </a:lnTo>
                    <a:lnTo>
                      <a:pt x="188" y="205"/>
                    </a:lnTo>
                    <a:lnTo>
                      <a:pt x="203" y="208"/>
                    </a:lnTo>
                    <a:lnTo>
                      <a:pt x="218" y="212"/>
                    </a:lnTo>
                    <a:lnTo>
                      <a:pt x="232" y="214"/>
                    </a:lnTo>
                    <a:lnTo>
                      <a:pt x="242" y="216"/>
                    </a:lnTo>
                    <a:lnTo>
                      <a:pt x="247" y="218"/>
                    </a:lnTo>
                    <a:lnTo>
                      <a:pt x="252" y="222"/>
                    </a:lnTo>
                    <a:lnTo>
                      <a:pt x="256" y="224"/>
                    </a:lnTo>
                    <a:lnTo>
                      <a:pt x="262" y="226"/>
                    </a:lnTo>
                    <a:lnTo>
                      <a:pt x="268" y="228"/>
                    </a:lnTo>
                    <a:lnTo>
                      <a:pt x="275" y="229"/>
                    </a:lnTo>
                    <a:lnTo>
                      <a:pt x="284" y="230"/>
                    </a:lnTo>
                    <a:lnTo>
                      <a:pt x="291" y="231"/>
                    </a:lnTo>
                    <a:lnTo>
                      <a:pt x="293" y="232"/>
                    </a:lnTo>
                    <a:lnTo>
                      <a:pt x="286" y="241"/>
                    </a:lnTo>
                    <a:lnTo>
                      <a:pt x="295" y="245"/>
                    </a:lnTo>
                    <a:lnTo>
                      <a:pt x="307" y="247"/>
                    </a:lnTo>
                    <a:lnTo>
                      <a:pt x="321" y="250"/>
                    </a:lnTo>
                    <a:lnTo>
                      <a:pt x="336" y="252"/>
                    </a:lnTo>
                    <a:lnTo>
                      <a:pt x="349" y="253"/>
                    </a:lnTo>
                    <a:lnTo>
                      <a:pt x="362" y="254"/>
                    </a:lnTo>
                    <a:lnTo>
                      <a:pt x="373" y="254"/>
                    </a:lnTo>
                    <a:lnTo>
                      <a:pt x="378" y="253"/>
                    </a:lnTo>
                    <a:lnTo>
                      <a:pt x="386" y="253"/>
                    </a:lnTo>
                    <a:lnTo>
                      <a:pt x="400" y="254"/>
                    </a:lnTo>
                    <a:lnTo>
                      <a:pt x="417" y="256"/>
                    </a:lnTo>
                    <a:lnTo>
                      <a:pt x="437" y="260"/>
                    </a:lnTo>
                    <a:lnTo>
                      <a:pt x="458" y="264"/>
                    </a:lnTo>
                    <a:lnTo>
                      <a:pt x="476" y="269"/>
                    </a:lnTo>
                    <a:lnTo>
                      <a:pt x="490" y="273"/>
                    </a:lnTo>
                    <a:lnTo>
                      <a:pt x="499" y="275"/>
                    </a:lnTo>
                    <a:lnTo>
                      <a:pt x="506" y="276"/>
                    </a:lnTo>
                    <a:lnTo>
                      <a:pt x="513" y="277"/>
                    </a:lnTo>
                    <a:lnTo>
                      <a:pt x="518" y="277"/>
                    </a:lnTo>
                    <a:lnTo>
                      <a:pt x="520" y="277"/>
                    </a:lnTo>
                    <a:lnTo>
                      <a:pt x="520" y="42"/>
                    </a:lnTo>
                    <a:close/>
                  </a:path>
                </a:pathLst>
              </a:custGeom>
              <a:solidFill>
                <a:srgbClr val="284C7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6434" name="Freeform 178"/>
              <p:cNvSpPr>
                <a:spLocks/>
              </p:cNvSpPr>
              <p:nvPr/>
            </p:nvSpPr>
            <p:spPr bwMode="auto">
              <a:xfrm>
                <a:off x="2815" y="3058"/>
                <a:ext cx="190" cy="70"/>
              </a:xfrm>
              <a:custGeom>
                <a:avLst/>
                <a:gdLst/>
                <a:ahLst/>
                <a:cxnLst>
                  <a:cxn ang="0">
                    <a:pos x="118" y="2"/>
                  </a:cxn>
                  <a:cxn ang="0">
                    <a:pos x="97" y="10"/>
                  </a:cxn>
                  <a:cxn ang="0">
                    <a:pos x="72" y="18"/>
                  </a:cxn>
                  <a:cxn ang="0">
                    <a:pos x="51" y="25"/>
                  </a:cxn>
                  <a:cxn ang="0">
                    <a:pos x="43" y="31"/>
                  </a:cxn>
                  <a:cxn ang="0">
                    <a:pos x="29" y="45"/>
                  </a:cxn>
                  <a:cxn ang="0">
                    <a:pos x="13" y="61"/>
                  </a:cxn>
                  <a:cxn ang="0">
                    <a:pos x="2" y="71"/>
                  </a:cxn>
                  <a:cxn ang="0">
                    <a:pos x="18" y="82"/>
                  </a:cxn>
                  <a:cxn ang="0">
                    <a:pos x="58" y="97"/>
                  </a:cxn>
                  <a:cxn ang="0">
                    <a:pos x="96" y="109"/>
                  </a:cxn>
                  <a:cxn ang="0">
                    <a:pos x="122" y="117"/>
                  </a:cxn>
                  <a:cxn ang="0">
                    <a:pos x="137" y="115"/>
                  </a:cxn>
                  <a:cxn ang="0">
                    <a:pos x="154" y="113"/>
                  </a:cxn>
                  <a:cxn ang="0">
                    <a:pos x="164" y="114"/>
                  </a:cxn>
                  <a:cxn ang="0">
                    <a:pos x="188" y="120"/>
                  </a:cxn>
                  <a:cxn ang="0">
                    <a:pos x="218" y="127"/>
                  </a:cxn>
                  <a:cxn ang="0">
                    <a:pos x="242" y="131"/>
                  </a:cxn>
                  <a:cxn ang="0">
                    <a:pos x="252" y="137"/>
                  </a:cxn>
                  <a:cxn ang="0">
                    <a:pos x="262" y="141"/>
                  </a:cxn>
                  <a:cxn ang="0">
                    <a:pos x="276" y="141"/>
                  </a:cxn>
                  <a:cxn ang="0">
                    <a:pos x="291" y="139"/>
                  </a:cxn>
                  <a:cxn ang="0">
                    <a:pos x="300" y="136"/>
                  </a:cxn>
                  <a:cxn ang="0">
                    <a:pos x="310" y="128"/>
                  </a:cxn>
                  <a:cxn ang="0">
                    <a:pos x="316" y="117"/>
                  </a:cxn>
                  <a:cxn ang="0">
                    <a:pos x="324" y="100"/>
                  </a:cxn>
                  <a:cxn ang="0">
                    <a:pos x="334" y="92"/>
                  </a:cxn>
                  <a:cxn ang="0">
                    <a:pos x="349" y="85"/>
                  </a:cxn>
                  <a:cxn ang="0">
                    <a:pos x="367" y="79"/>
                  </a:cxn>
                  <a:cxn ang="0">
                    <a:pos x="381" y="75"/>
                  </a:cxn>
                  <a:cxn ang="0">
                    <a:pos x="382" y="62"/>
                  </a:cxn>
                  <a:cxn ang="0">
                    <a:pos x="368" y="49"/>
                  </a:cxn>
                  <a:cxn ang="0">
                    <a:pos x="356" y="44"/>
                  </a:cxn>
                  <a:cxn ang="0">
                    <a:pos x="341" y="34"/>
                  </a:cxn>
                  <a:cxn ang="0">
                    <a:pos x="324" y="24"/>
                  </a:cxn>
                  <a:cxn ang="0">
                    <a:pos x="309" y="17"/>
                  </a:cxn>
                  <a:cxn ang="0">
                    <a:pos x="302" y="17"/>
                  </a:cxn>
                  <a:cxn ang="0">
                    <a:pos x="290" y="22"/>
                  </a:cxn>
                  <a:cxn ang="0">
                    <a:pos x="275" y="30"/>
                  </a:cxn>
                  <a:cxn ang="0">
                    <a:pos x="263" y="38"/>
                  </a:cxn>
                  <a:cxn ang="0">
                    <a:pos x="255" y="45"/>
                  </a:cxn>
                  <a:cxn ang="0">
                    <a:pos x="241" y="50"/>
                  </a:cxn>
                  <a:cxn ang="0">
                    <a:pos x="227" y="54"/>
                  </a:cxn>
                  <a:cxn ang="0">
                    <a:pos x="218" y="55"/>
                  </a:cxn>
                  <a:cxn ang="0">
                    <a:pos x="215" y="49"/>
                  </a:cxn>
                  <a:cxn ang="0">
                    <a:pos x="208" y="36"/>
                  </a:cxn>
                  <a:cxn ang="0">
                    <a:pos x="201" y="31"/>
                  </a:cxn>
                  <a:cxn ang="0">
                    <a:pos x="185" y="23"/>
                  </a:cxn>
                  <a:cxn ang="0">
                    <a:pos x="165" y="11"/>
                  </a:cxn>
                  <a:cxn ang="0">
                    <a:pos x="149" y="3"/>
                  </a:cxn>
                  <a:cxn ang="0">
                    <a:pos x="139" y="1"/>
                  </a:cxn>
                  <a:cxn ang="0">
                    <a:pos x="128" y="0"/>
                  </a:cxn>
                </a:cxnLst>
                <a:rect l="0" t="0" r="r" b="b"/>
                <a:pathLst>
                  <a:path w="384" h="143">
                    <a:moveTo>
                      <a:pt x="124" y="0"/>
                    </a:moveTo>
                    <a:lnTo>
                      <a:pt x="118" y="2"/>
                    </a:lnTo>
                    <a:lnTo>
                      <a:pt x="109" y="6"/>
                    </a:lnTo>
                    <a:lnTo>
                      <a:pt x="97" y="10"/>
                    </a:lnTo>
                    <a:lnTo>
                      <a:pt x="84" y="14"/>
                    </a:lnTo>
                    <a:lnTo>
                      <a:pt x="72" y="18"/>
                    </a:lnTo>
                    <a:lnTo>
                      <a:pt x="60" y="22"/>
                    </a:lnTo>
                    <a:lnTo>
                      <a:pt x="51" y="25"/>
                    </a:lnTo>
                    <a:lnTo>
                      <a:pt x="46" y="27"/>
                    </a:lnTo>
                    <a:lnTo>
                      <a:pt x="43" y="31"/>
                    </a:lnTo>
                    <a:lnTo>
                      <a:pt x="36" y="37"/>
                    </a:lnTo>
                    <a:lnTo>
                      <a:pt x="29" y="45"/>
                    </a:lnTo>
                    <a:lnTo>
                      <a:pt x="21" y="53"/>
                    </a:lnTo>
                    <a:lnTo>
                      <a:pt x="13" y="61"/>
                    </a:lnTo>
                    <a:lnTo>
                      <a:pt x="6" y="67"/>
                    </a:lnTo>
                    <a:lnTo>
                      <a:pt x="2" y="71"/>
                    </a:lnTo>
                    <a:lnTo>
                      <a:pt x="0" y="74"/>
                    </a:lnTo>
                    <a:lnTo>
                      <a:pt x="18" y="82"/>
                    </a:lnTo>
                    <a:lnTo>
                      <a:pt x="37" y="88"/>
                    </a:lnTo>
                    <a:lnTo>
                      <a:pt x="58" y="97"/>
                    </a:lnTo>
                    <a:lnTo>
                      <a:pt x="78" y="103"/>
                    </a:lnTo>
                    <a:lnTo>
                      <a:pt x="96" y="109"/>
                    </a:lnTo>
                    <a:lnTo>
                      <a:pt x="111" y="114"/>
                    </a:lnTo>
                    <a:lnTo>
                      <a:pt x="122" y="117"/>
                    </a:lnTo>
                    <a:lnTo>
                      <a:pt x="129" y="117"/>
                    </a:lnTo>
                    <a:lnTo>
                      <a:pt x="137" y="115"/>
                    </a:lnTo>
                    <a:lnTo>
                      <a:pt x="146" y="114"/>
                    </a:lnTo>
                    <a:lnTo>
                      <a:pt x="154" y="113"/>
                    </a:lnTo>
                    <a:lnTo>
                      <a:pt x="159" y="113"/>
                    </a:lnTo>
                    <a:lnTo>
                      <a:pt x="164" y="114"/>
                    </a:lnTo>
                    <a:lnTo>
                      <a:pt x="174" y="116"/>
                    </a:lnTo>
                    <a:lnTo>
                      <a:pt x="188" y="120"/>
                    </a:lnTo>
                    <a:lnTo>
                      <a:pt x="203" y="123"/>
                    </a:lnTo>
                    <a:lnTo>
                      <a:pt x="218" y="127"/>
                    </a:lnTo>
                    <a:lnTo>
                      <a:pt x="232" y="129"/>
                    </a:lnTo>
                    <a:lnTo>
                      <a:pt x="242" y="131"/>
                    </a:lnTo>
                    <a:lnTo>
                      <a:pt x="247" y="133"/>
                    </a:lnTo>
                    <a:lnTo>
                      <a:pt x="252" y="137"/>
                    </a:lnTo>
                    <a:lnTo>
                      <a:pt x="256" y="139"/>
                    </a:lnTo>
                    <a:lnTo>
                      <a:pt x="262" y="141"/>
                    </a:lnTo>
                    <a:lnTo>
                      <a:pt x="268" y="143"/>
                    </a:lnTo>
                    <a:lnTo>
                      <a:pt x="276" y="141"/>
                    </a:lnTo>
                    <a:lnTo>
                      <a:pt x="284" y="140"/>
                    </a:lnTo>
                    <a:lnTo>
                      <a:pt x="291" y="139"/>
                    </a:lnTo>
                    <a:lnTo>
                      <a:pt x="294" y="138"/>
                    </a:lnTo>
                    <a:lnTo>
                      <a:pt x="300" y="136"/>
                    </a:lnTo>
                    <a:lnTo>
                      <a:pt x="306" y="132"/>
                    </a:lnTo>
                    <a:lnTo>
                      <a:pt x="310" y="128"/>
                    </a:lnTo>
                    <a:lnTo>
                      <a:pt x="314" y="123"/>
                    </a:lnTo>
                    <a:lnTo>
                      <a:pt x="316" y="117"/>
                    </a:lnTo>
                    <a:lnTo>
                      <a:pt x="320" y="108"/>
                    </a:lnTo>
                    <a:lnTo>
                      <a:pt x="324" y="100"/>
                    </a:lnTo>
                    <a:lnTo>
                      <a:pt x="330" y="94"/>
                    </a:lnTo>
                    <a:lnTo>
                      <a:pt x="334" y="92"/>
                    </a:lnTo>
                    <a:lnTo>
                      <a:pt x="341" y="88"/>
                    </a:lnTo>
                    <a:lnTo>
                      <a:pt x="349" y="85"/>
                    </a:lnTo>
                    <a:lnTo>
                      <a:pt x="359" y="82"/>
                    </a:lnTo>
                    <a:lnTo>
                      <a:pt x="367" y="79"/>
                    </a:lnTo>
                    <a:lnTo>
                      <a:pt x="375" y="77"/>
                    </a:lnTo>
                    <a:lnTo>
                      <a:pt x="381" y="75"/>
                    </a:lnTo>
                    <a:lnTo>
                      <a:pt x="384" y="74"/>
                    </a:lnTo>
                    <a:lnTo>
                      <a:pt x="382" y="62"/>
                    </a:lnTo>
                    <a:lnTo>
                      <a:pt x="376" y="55"/>
                    </a:lnTo>
                    <a:lnTo>
                      <a:pt x="368" y="49"/>
                    </a:lnTo>
                    <a:lnTo>
                      <a:pt x="361" y="46"/>
                    </a:lnTo>
                    <a:lnTo>
                      <a:pt x="356" y="44"/>
                    </a:lnTo>
                    <a:lnTo>
                      <a:pt x="349" y="39"/>
                    </a:lnTo>
                    <a:lnTo>
                      <a:pt x="341" y="34"/>
                    </a:lnTo>
                    <a:lnTo>
                      <a:pt x="332" y="29"/>
                    </a:lnTo>
                    <a:lnTo>
                      <a:pt x="324" y="24"/>
                    </a:lnTo>
                    <a:lnTo>
                      <a:pt x="316" y="19"/>
                    </a:lnTo>
                    <a:lnTo>
                      <a:pt x="309" y="17"/>
                    </a:lnTo>
                    <a:lnTo>
                      <a:pt x="306" y="16"/>
                    </a:lnTo>
                    <a:lnTo>
                      <a:pt x="302" y="17"/>
                    </a:lnTo>
                    <a:lnTo>
                      <a:pt x="296" y="19"/>
                    </a:lnTo>
                    <a:lnTo>
                      <a:pt x="290" y="22"/>
                    </a:lnTo>
                    <a:lnTo>
                      <a:pt x="281" y="25"/>
                    </a:lnTo>
                    <a:lnTo>
                      <a:pt x="275" y="30"/>
                    </a:lnTo>
                    <a:lnTo>
                      <a:pt x="269" y="33"/>
                    </a:lnTo>
                    <a:lnTo>
                      <a:pt x="263" y="38"/>
                    </a:lnTo>
                    <a:lnTo>
                      <a:pt x="261" y="42"/>
                    </a:lnTo>
                    <a:lnTo>
                      <a:pt x="255" y="45"/>
                    </a:lnTo>
                    <a:lnTo>
                      <a:pt x="248" y="48"/>
                    </a:lnTo>
                    <a:lnTo>
                      <a:pt x="241" y="50"/>
                    </a:lnTo>
                    <a:lnTo>
                      <a:pt x="234" y="53"/>
                    </a:lnTo>
                    <a:lnTo>
                      <a:pt x="227" y="54"/>
                    </a:lnTo>
                    <a:lnTo>
                      <a:pt x="222" y="55"/>
                    </a:lnTo>
                    <a:lnTo>
                      <a:pt x="218" y="55"/>
                    </a:lnTo>
                    <a:lnTo>
                      <a:pt x="216" y="54"/>
                    </a:lnTo>
                    <a:lnTo>
                      <a:pt x="215" y="49"/>
                    </a:lnTo>
                    <a:lnTo>
                      <a:pt x="211" y="42"/>
                    </a:lnTo>
                    <a:lnTo>
                      <a:pt x="208" y="36"/>
                    </a:lnTo>
                    <a:lnTo>
                      <a:pt x="204" y="32"/>
                    </a:lnTo>
                    <a:lnTo>
                      <a:pt x="201" y="31"/>
                    </a:lnTo>
                    <a:lnTo>
                      <a:pt x="194" y="27"/>
                    </a:lnTo>
                    <a:lnTo>
                      <a:pt x="185" y="23"/>
                    </a:lnTo>
                    <a:lnTo>
                      <a:pt x="175" y="17"/>
                    </a:lnTo>
                    <a:lnTo>
                      <a:pt x="165" y="11"/>
                    </a:lnTo>
                    <a:lnTo>
                      <a:pt x="156" y="7"/>
                    </a:lnTo>
                    <a:lnTo>
                      <a:pt x="149" y="3"/>
                    </a:lnTo>
                    <a:lnTo>
                      <a:pt x="144" y="2"/>
                    </a:lnTo>
                    <a:lnTo>
                      <a:pt x="139" y="1"/>
                    </a:lnTo>
                    <a:lnTo>
                      <a:pt x="134" y="0"/>
                    </a:lnTo>
                    <a:lnTo>
                      <a:pt x="128" y="0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rgbClr val="BFCCD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2056" name="Group 179"/>
          <p:cNvGrpSpPr>
            <a:grpSpLocks/>
          </p:cNvGrpSpPr>
          <p:nvPr/>
        </p:nvGrpSpPr>
        <p:grpSpPr bwMode="auto">
          <a:xfrm rot="1028694" flipH="1">
            <a:off x="7815263" y="6062663"/>
            <a:ext cx="1328737" cy="635000"/>
            <a:chOff x="183" y="3780"/>
            <a:chExt cx="1050" cy="398"/>
          </a:xfrm>
        </p:grpSpPr>
        <p:sp>
          <p:nvSpPr>
            <p:cNvPr id="96436" name="Freeform 180"/>
            <p:cNvSpPr>
              <a:spLocks/>
            </p:cNvSpPr>
            <p:nvPr/>
          </p:nvSpPr>
          <p:spPr bwMode="auto">
            <a:xfrm>
              <a:off x="185" y="3876"/>
              <a:ext cx="572" cy="266"/>
            </a:xfrm>
            <a:custGeom>
              <a:avLst/>
              <a:gdLst/>
              <a:ahLst/>
              <a:cxnLst>
                <a:cxn ang="0">
                  <a:pos x="14" y="558"/>
                </a:cxn>
                <a:cxn ang="0">
                  <a:pos x="48" y="504"/>
                </a:cxn>
                <a:cxn ang="0">
                  <a:pos x="85" y="474"/>
                </a:cxn>
                <a:cxn ang="0">
                  <a:pos x="129" y="452"/>
                </a:cxn>
                <a:cxn ang="0">
                  <a:pos x="178" y="435"/>
                </a:cxn>
                <a:cxn ang="0">
                  <a:pos x="247" y="417"/>
                </a:cxn>
                <a:cxn ang="0">
                  <a:pos x="325" y="416"/>
                </a:cxn>
                <a:cxn ang="0">
                  <a:pos x="405" y="431"/>
                </a:cxn>
                <a:cxn ang="0">
                  <a:pos x="486" y="457"/>
                </a:cxn>
                <a:cxn ang="0">
                  <a:pos x="457" y="510"/>
                </a:cxn>
                <a:cxn ang="0">
                  <a:pos x="398" y="557"/>
                </a:cxn>
                <a:cxn ang="0">
                  <a:pos x="349" y="558"/>
                </a:cxn>
                <a:cxn ang="0">
                  <a:pos x="281" y="557"/>
                </a:cxn>
                <a:cxn ang="0">
                  <a:pos x="214" y="576"/>
                </a:cxn>
                <a:cxn ang="0">
                  <a:pos x="174" y="619"/>
                </a:cxn>
                <a:cxn ang="0">
                  <a:pos x="179" y="646"/>
                </a:cxn>
                <a:cxn ang="0">
                  <a:pos x="212" y="650"/>
                </a:cxn>
                <a:cxn ang="0">
                  <a:pos x="273" y="634"/>
                </a:cxn>
                <a:cxn ang="0">
                  <a:pos x="358" y="585"/>
                </a:cxn>
                <a:cxn ang="0">
                  <a:pos x="395" y="559"/>
                </a:cxn>
                <a:cxn ang="0">
                  <a:pos x="420" y="541"/>
                </a:cxn>
                <a:cxn ang="0">
                  <a:pos x="455" y="511"/>
                </a:cxn>
                <a:cxn ang="0">
                  <a:pos x="497" y="475"/>
                </a:cxn>
                <a:cxn ang="0">
                  <a:pos x="584" y="398"/>
                </a:cxn>
                <a:cxn ang="0">
                  <a:pos x="696" y="315"/>
                </a:cxn>
                <a:cxn ang="0">
                  <a:pos x="812" y="240"/>
                </a:cxn>
                <a:cxn ang="0">
                  <a:pos x="928" y="174"/>
                </a:cxn>
                <a:cxn ang="0">
                  <a:pos x="1036" y="117"/>
                </a:cxn>
                <a:cxn ang="0">
                  <a:pos x="1131" y="71"/>
                </a:cxn>
                <a:cxn ang="0">
                  <a:pos x="1209" y="39"/>
                </a:cxn>
                <a:cxn ang="0">
                  <a:pos x="1261" y="20"/>
                </a:cxn>
                <a:cxn ang="0">
                  <a:pos x="1438" y="1"/>
                </a:cxn>
                <a:cxn ang="0">
                  <a:pos x="1593" y="60"/>
                </a:cxn>
                <a:cxn ang="0">
                  <a:pos x="1680" y="170"/>
                </a:cxn>
                <a:cxn ang="0">
                  <a:pos x="1713" y="286"/>
                </a:cxn>
                <a:cxn ang="0">
                  <a:pos x="1707" y="355"/>
                </a:cxn>
                <a:cxn ang="0">
                  <a:pos x="1665" y="450"/>
                </a:cxn>
                <a:cxn ang="0">
                  <a:pos x="1580" y="542"/>
                </a:cxn>
                <a:cxn ang="0">
                  <a:pos x="1443" y="580"/>
                </a:cxn>
                <a:cxn ang="0">
                  <a:pos x="1272" y="553"/>
                </a:cxn>
                <a:cxn ang="0">
                  <a:pos x="1126" y="529"/>
                </a:cxn>
                <a:cxn ang="0">
                  <a:pos x="1015" y="513"/>
                </a:cxn>
                <a:cxn ang="0">
                  <a:pos x="945" y="510"/>
                </a:cxn>
                <a:cxn ang="0">
                  <a:pos x="952" y="517"/>
                </a:cxn>
                <a:cxn ang="0">
                  <a:pos x="964" y="528"/>
                </a:cxn>
                <a:cxn ang="0">
                  <a:pos x="913" y="537"/>
                </a:cxn>
                <a:cxn ang="0">
                  <a:pos x="822" y="557"/>
                </a:cxn>
                <a:cxn ang="0">
                  <a:pos x="719" y="590"/>
                </a:cxn>
                <a:cxn ang="0">
                  <a:pos x="621" y="633"/>
                </a:cxn>
                <a:cxn ang="0">
                  <a:pos x="519" y="691"/>
                </a:cxn>
                <a:cxn ang="0">
                  <a:pos x="413" y="745"/>
                </a:cxn>
                <a:cxn ang="0">
                  <a:pos x="308" y="780"/>
                </a:cxn>
                <a:cxn ang="0">
                  <a:pos x="204" y="792"/>
                </a:cxn>
                <a:cxn ang="0">
                  <a:pos x="130" y="779"/>
                </a:cxn>
                <a:cxn ang="0">
                  <a:pos x="72" y="752"/>
                </a:cxn>
                <a:cxn ang="0">
                  <a:pos x="27" y="715"/>
                </a:cxn>
                <a:cxn ang="0">
                  <a:pos x="2" y="673"/>
                </a:cxn>
              </a:cxnLst>
              <a:rect l="0" t="0" r="r" b="b"/>
              <a:pathLst>
                <a:path w="1714" h="792">
                  <a:moveTo>
                    <a:pt x="0" y="663"/>
                  </a:moveTo>
                  <a:lnTo>
                    <a:pt x="1" y="622"/>
                  </a:lnTo>
                  <a:lnTo>
                    <a:pt x="5" y="588"/>
                  </a:lnTo>
                  <a:lnTo>
                    <a:pt x="14" y="558"/>
                  </a:lnTo>
                  <a:lnTo>
                    <a:pt x="25" y="534"/>
                  </a:lnTo>
                  <a:lnTo>
                    <a:pt x="32" y="523"/>
                  </a:lnTo>
                  <a:lnTo>
                    <a:pt x="39" y="513"/>
                  </a:lnTo>
                  <a:lnTo>
                    <a:pt x="48" y="504"/>
                  </a:lnTo>
                  <a:lnTo>
                    <a:pt x="56" y="495"/>
                  </a:lnTo>
                  <a:lnTo>
                    <a:pt x="65" y="488"/>
                  </a:lnTo>
                  <a:lnTo>
                    <a:pt x="75" y="481"/>
                  </a:lnTo>
                  <a:lnTo>
                    <a:pt x="85" y="474"/>
                  </a:lnTo>
                  <a:lnTo>
                    <a:pt x="95" y="468"/>
                  </a:lnTo>
                  <a:lnTo>
                    <a:pt x="107" y="462"/>
                  </a:lnTo>
                  <a:lnTo>
                    <a:pt x="118" y="457"/>
                  </a:lnTo>
                  <a:lnTo>
                    <a:pt x="129" y="452"/>
                  </a:lnTo>
                  <a:lnTo>
                    <a:pt x="142" y="448"/>
                  </a:lnTo>
                  <a:lnTo>
                    <a:pt x="153" y="443"/>
                  </a:lnTo>
                  <a:lnTo>
                    <a:pt x="165" y="439"/>
                  </a:lnTo>
                  <a:lnTo>
                    <a:pt x="178" y="435"/>
                  </a:lnTo>
                  <a:lnTo>
                    <a:pt x="190" y="430"/>
                  </a:lnTo>
                  <a:lnTo>
                    <a:pt x="209" y="424"/>
                  </a:lnTo>
                  <a:lnTo>
                    <a:pt x="228" y="420"/>
                  </a:lnTo>
                  <a:lnTo>
                    <a:pt x="247" y="417"/>
                  </a:lnTo>
                  <a:lnTo>
                    <a:pt x="266" y="415"/>
                  </a:lnTo>
                  <a:lnTo>
                    <a:pt x="286" y="414"/>
                  </a:lnTo>
                  <a:lnTo>
                    <a:pt x="306" y="415"/>
                  </a:lnTo>
                  <a:lnTo>
                    <a:pt x="325" y="416"/>
                  </a:lnTo>
                  <a:lnTo>
                    <a:pt x="345" y="418"/>
                  </a:lnTo>
                  <a:lnTo>
                    <a:pt x="365" y="422"/>
                  </a:lnTo>
                  <a:lnTo>
                    <a:pt x="384" y="426"/>
                  </a:lnTo>
                  <a:lnTo>
                    <a:pt x="405" y="431"/>
                  </a:lnTo>
                  <a:lnTo>
                    <a:pt x="424" y="437"/>
                  </a:lnTo>
                  <a:lnTo>
                    <a:pt x="445" y="443"/>
                  </a:lnTo>
                  <a:lnTo>
                    <a:pt x="466" y="450"/>
                  </a:lnTo>
                  <a:lnTo>
                    <a:pt x="486" y="457"/>
                  </a:lnTo>
                  <a:lnTo>
                    <a:pt x="507" y="466"/>
                  </a:lnTo>
                  <a:lnTo>
                    <a:pt x="489" y="481"/>
                  </a:lnTo>
                  <a:lnTo>
                    <a:pt x="473" y="495"/>
                  </a:lnTo>
                  <a:lnTo>
                    <a:pt x="457" y="510"/>
                  </a:lnTo>
                  <a:lnTo>
                    <a:pt x="442" y="522"/>
                  </a:lnTo>
                  <a:lnTo>
                    <a:pt x="426" y="535"/>
                  </a:lnTo>
                  <a:lnTo>
                    <a:pt x="412" y="547"/>
                  </a:lnTo>
                  <a:lnTo>
                    <a:pt x="398" y="557"/>
                  </a:lnTo>
                  <a:lnTo>
                    <a:pt x="384" y="568"/>
                  </a:lnTo>
                  <a:lnTo>
                    <a:pt x="375" y="564"/>
                  </a:lnTo>
                  <a:lnTo>
                    <a:pt x="362" y="560"/>
                  </a:lnTo>
                  <a:lnTo>
                    <a:pt x="349" y="558"/>
                  </a:lnTo>
                  <a:lnTo>
                    <a:pt x="334" y="556"/>
                  </a:lnTo>
                  <a:lnTo>
                    <a:pt x="316" y="555"/>
                  </a:lnTo>
                  <a:lnTo>
                    <a:pt x="298" y="556"/>
                  </a:lnTo>
                  <a:lnTo>
                    <a:pt x="281" y="557"/>
                  </a:lnTo>
                  <a:lnTo>
                    <a:pt x="262" y="559"/>
                  </a:lnTo>
                  <a:lnTo>
                    <a:pt x="245" y="564"/>
                  </a:lnTo>
                  <a:lnTo>
                    <a:pt x="228" y="569"/>
                  </a:lnTo>
                  <a:lnTo>
                    <a:pt x="214" y="576"/>
                  </a:lnTo>
                  <a:lnTo>
                    <a:pt x="200" y="584"/>
                  </a:lnTo>
                  <a:lnTo>
                    <a:pt x="189" y="593"/>
                  </a:lnTo>
                  <a:lnTo>
                    <a:pt x="180" y="606"/>
                  </a:lnTo>
                  <a:lnTo>
                    <a:pt x="174" y="619"/>
                  </a:lnTo>
                  <a:lnTo>
                    <a:pt x="172" y="635"/>
                  </a:lnTo>
                  <a:lnTo>
                    <a:pt x="173" y="639"/>
                  </a:lnTo>
                  <a:lnTo>
                    <a:pt x="175" y="643"/>
                  </a:lnTo>
                  <a:lnTo>
                    <a:pt x="179" y="646"/>
                  </a:lnTo>
                  <a:lnTo>
                    <a:pt x="185" y="649"/>
                  </a:lnTo>
                  <a:lnTo>
                    <a:pt x="192" y="650"/>
                  </a:lnTo>
                  <a:lnTo>
                    <a:pt x="201" y="651"/>
                  </a:lnTo>
                  <a:lnTo>
                    <a:pt x="212" y="650"/>
                  </a:lnTo>
                  <a:lnTo>
                    <a:pt x="225" y="649"/>
                  </a:lnTo>
                  <a:lnTo>
                    <a:pt x="239" y="645"/>
                  </a:lnTo>
                  <a:lnTo>
                    <a:pt x="255" y="641"/>
                  </a:lnTo>
                  <a:lnTo>
                    <a:pt x="273" y="634"/>
                  </a:lnTo>
                  <a:lnTo>
                    <a:pt x="291" y="625"/>
                  </a:lnTo>
                  <a:lnTo>
                    <a:pt x="312" y="614"/>
                  </a:lnTo>
                  <a:lnTo>
                    <a:pt x="335" y="601"/>
                  </a:lnTo>
                  <a:lnTo>
                    <a:pt x="358" y="585"/>
                  </a:lnTo>
                  <a:lnTo>
                    <a:pt x="384" y="568"/>
                  </a:lnTo>
                  <a:lnTo>
                    <a:pt x="388" y="566"/>
                  </a:lnTo>
                  <a:lnTo>
                    <a:pt x="392" y="562"/>
                  </a:lnTo>
                  <a:lnTo>
                    <a:pt x="395" y="559"/>
                  </a:lnTo>
                  <a:lnTo>
                    <a:pt x="400" y="556"/>
                  </a:lnTo>
                  <a:lnTo>
                    <a:pt x="406" y="551"/>
                  </a:lnTo>
                  <a:lnTo>
                    <a:pt x="413" y="546"/>
                  </a:lnTo>
                  <a:lnTo>
                    <a:pt x="420" y="541"/>
                  </a:lnTo>
                  <a:lnTo>
                    <a:pt x="427" y="535"/>
                  </a:lnTo>
                  <a:lnTo>
                    <a:pt x="437" y="527"/>
                  </a:lnTo>
                  <a:lnTo>
                    <a:pt x="446" y="519"/>
                  </a:lnTo>
                  <a:lnTo>
                    <a:pt x="455" y="511"/>
                  </a:lnTo>
                  <a:lnTo>
                    <a:pt x="466" y="503"/>
                  </a:lnTo>
                  <a:lnTo>
                    <a:pt x="475" y="493"/>
                  </a:lnTo>
                  <a:lnTo>
                    <a:pt x="485" y="484"/>
                  </a:lnTo>
                  <a:lnTo>
                    <a:pt x="497" y="475"/>
                  </a:lnTo>
                  <a:lnTo>
                    <a:pt x="507" y="466"/>
                  </a:lnTo>
                  <a:lnTo>
                    <a:pt x="532" y="443"/>
                  </a:lnTo>
                  <a:lnTo>
                    <a:pt x="558" y="420"/>
                  </a:lnTo>
                  <a:lnTo>
                    <a:pt x="584" y="398"/>
                  </a:lnTo>
                  <a:lnTo>
                    <a:pt x="611" y="377"/>
                  </a:lnTo>
                  <a:lnTo>
                    <a:pt x="639" y="356"/>
                  </a:lnTo>
                  <a:lnTo>
                    <a:pt x="668" y="336"/>
                  </a:lnTo>
                  <a:lnTo>
                    <a:pt x="696" y="315"/>
                  </a:lnTo>
                  <a:lnTo>
                    <a:pt x="725" y="295"/>
                  </a:lnTo>
                  <a:lnTo>
                    <a:pt x="755" y="277"/>
                  </a:lnTo>
                  <a:lnTo>
                    <a:pt x="784" y="258"/>
                  </a:lnTo>
                  <a:lnTo>
                    <a:pt x="812" y="240"/>
                  </a:lnTo>
                  <a:lnTo>
                    <a:pt x="841" y="222"/>
                  </a:lnTo>
                  <a:lnTo>
                    <a:pt x="870" y="206"/>
                  </a:lnTo>
                  <a:lnTo>
                    <a:pt x="899" y="189"/>
                  </a:lnTo>
                  <a:lnTo>
                    <a:pt x="928" y="174"/>
                  </a:lnTo>
                  <a:lnTo>
                    <a:pt x="956" y="158"/>
                  </a:lnTo>
                  <a:lnTo>
                    <a:pt x="983" y="144"/>
                  </a:lnTo>
                  <a:lnTo>
                    <a:pt x="1010" y="130"/>
                  </a:lnTo>
                  <a:lnTo>
                    <a:pt x="1036" y="117"/>
                  </a:lnTo>
                  <a:lnTo>
                    <a:pt x="1061" y="104"/>
                  </a:lnTo>
                  <a:lnTo>
                    <a:pt x="1086" y="93"/>
                  </a:lnTo>
                  <a:lnTo>
                    <a:pt x="1110" y="82"/>
                  </a:lnTo>
                  <a:lnTo>
                    <a:pt x="1131" y="71"/>
                  </a:lnTo>
                  <a:lnTo>
                    <a:pt x="1153" y="62"/>
                  </a:lnTo>
                  <a:lnTo>
                    <a:pt x="1173" y="54"/>
                  </a:lnTo>
                  <a:lnTo>
                    <a:pt x="1191" y="47"/>
                  </a:lnTo>
                  <a:lnTo>
                    <a:pt x="1209" y="39"/>
                  </a:lnTo>
                  <a:lnTo>
                    <a:pt x="1224" y="33"/>
                  </a:lnTo>
                  <a:lnTo>
                    <a:pt x="1239" y="28"/>
                  </a:lnTo>
                  <a:lnTo>
                    <a:pt x="1251" y="24"/>
                  </a:lnTo>
                  <a:lnTo>
                    <a:pt x="1261" y="20"/>
                  </a:lnTo>
                  <a:lnTo>
                    <a:pt x="1271" y="18"/>
                  </a:lnTo>
                  <a:lnTo>
                    <a:pt x="1332" y="5"/>
                  </a:lnTo>
                  <a:lnTo>
                    <a:pt x="1387" y="0"/>
                  </a:lnTo>
                  <a:lnTo>
                    <a:pt x="1438" y="1"/>
                  </a:lnTo>
                  <a:lnTo>
                    <a:pt x="1483" y="8"/>
                  </a:lnTo>
                  <a:lnTo>
                    <a:pt x="1525" y="22"/>
                  </a:lnTo>
                  <a:lnTo>
                    <a:pt x="1561" y="38"/>
                  </a:lnTo>
                  <a:lnTo>
                    <a:pt x="1593" y="60"/>
                  </a:lnTo>
                  <a:lnTo>
                    <a:pt x="1619" y="85"/>
                  </a:lnTo>
                  <a:lnTo>
                    <a:pt x="1643" y="112"/>
                  </a:lnTo>
                  <a:lnTo>
                    <a:pt x="1664" y="141"/>
                  </a:lnTo>
                  <a:lnTo>
                    <a:pt x="1680" y="170"/>
                  </a:lnTo>
                  <a:lnTo>
                    <a:pt x="1693" y="200"/>
                  </a:lnTo>
                  <a:lnTo>
                    <a:pt x="1703" y="230"/>
                  </a:lnTo>
                  <a:lnTo>
                    <a:pt x="1709" y="259"/>
                  </a:lnTo>
                  <a:lnTo>
                    <a:pt x="1713" y="286"/>
                  </a:lnTo>
                  <a:lnTo>
                    <a:pt x="1714" y="311"/>
                  </a:lnTo>
                  <a:lnTo>
                    <a:pt x="1713" y="321"/>
                  </a:lnTo>
                  <a:lnTo>
                    <a:pt x="1711" y="337"/>
                  </a:lnTo>
                  <a:lnTo>
                    <a:pt x="1707" y="355"/>
                  </a:lnTo>
                  <a:lnTo>
                    <a:pt x="1700" y="376"/>
                  </a:lnTo>
                  <a:lnTo>
                    <a:pt x="1691" y="399"/>
                  </a:lnTo>
                  <a:lnTo>
                    <a:pt x="1679" y="424"/>
                  </a:lnTo>
                  <a:lnTo>
                    <a:pt x="1665" y="450"/>
                  </a:lnTo>
                  <a:lnTo>
                    <a:pt x="1648" y="475"/>
                  </a:lnTo>
                  <a:lnTo>
                    <a:pt x="1629" y="500"/>
                  </a:lnTo>
                  <a:lnTo>
                    <a:pt x="1606" y="521"/>
                  </a:lnTo>
                  <a:lnTo>
                    <a:pt x="1580" y="542"/>
                  </a:lnTo>
                  <a:lnTo>
                    <a:pt x="1551" y="558"/>
                  </a:lnTo>
                  <a:lnTo>
                    <a:pt x="1518" y="571"/>
                  </a:lnTo>
                  <a:lnTo>
                    <a:pt x="1482" y="578"/>
                  </a:lnTo>
                  <a:lnTo>
                    <a:pt x="1443" y="580"/>
                  </a:lnTo>
                  <a:lnTo>
                    <a:pt x="1400" y="576"/>
                  </a:lnTo>
                  <a:lnTo>
                    <a:pt x="1355" y="569"/>
                  </a:lnTo>
                  <a:lnTo>
                    <a:pt x="1312" y="560"/>
                  </a:lnTo>
                  <a:lnTo>
                    <a:pt x="1272" y="553"/>
                  </a:lnTo>
                  <a:lnTo>
                    <a:pt x="1231" y="547"/>
                  </a:lnTo>
                  <a:lnTo>
                    <a:pt x="1194" y="541"/>
                  </a:lnTo>
                  <a:lnTo>
                    <a:pt x="1159" y="535"/>
                  </a:lnTo>
                  <a:lnTo>
                    <a:pt x="1126" y="529"/>
                  </a:lnTo>
                  <a:lnTo>
                    <a:pt x="1094" y="524"/>
                  </a:lnTo>
                  <a:lnTo>
                    <a:pt x="1065" y="520"/>
                  </a:lnTo>
                  <a:lnTo>
                    <a:pt x="1039" y="516"/>
                  </a:lnTo>
                  <a:lnTo>
                    <a:pt x="1015" y="513"/>
                  </a:lnTo>
                  <a:lnTo>
                    <a:pt x="993" y="511"/>
                  </a:lnTo>
                  <a:lnTo>
                    <a:pt x="974" y="510"/>
                  </a:lnTo>
                  <a:lnTo>
                    <a:pt x="958" y="509"/>
                  </a:lnTo>
                  <a:lnTo>
                    <a:pt x="945" y="510"/>
                  </a:lnTo>
                  <a:lnTo>
                    <a:pt x="934" y="511"/>
                  </a:lnTo>
                  <a:lnTo>
                    <a:pt x="940" y="512"/>
                  </a:lnTo>
                  <a:lnTo>
                    <a:pt x="947" y="514"/>
                  </a:lnTo>
                  <a:lnTo>
                    <a:pt x="952" y="517"/>
                  </a:lnTo>
                  <a:lnTo>
                    <a:pt x="956" y="520"/>
                  </a:lnTo>
                  <a:lnTo>
                    <a:pt x="960" y="523"/>
                  </a:lnTo>
                  <a:lnTo>
                    <a:pt x="963" y="526"/>
                  </a:lnTo>
                  <a:lnTo>
                    <a:pt x="964" y="528"/>
                  </a:lnTo>
                  <a:lnTo>
                    <a:pt x="965" y="529"/>
                  </a:lnTo>
                  <a:lnTo>
                    <a:pt x="950" y="531"/>
                  </a:lnTo>
                  <a:lnTo>
                    <a:pt x="932" y="534"/>
                  </a:lnTo>
                  <a:lnTo>
                    <a:pt x="913" y="537"/>
                  </a:lnTo>
                  <a:lnTo>
                    <a:pt x="892" y="541"/>
                  </a:lnTo>
                  <a:lnTo>
                    <a:pt x="869" y="545"/>
                  </a:lnTo>
                  <a:lnTo>
                    <a:pt x="845" y="551"/>
                  </a:lnTo>
                  <a:lnTo>
                    <a:pt x="822" y="557"/>
                  </a:lnTo>
                  <a:lnTo>
                    <a:pt x="796" y="565"/>
                  </a:lnTo>
                  <a:lnTo>
                    <a:pt x="770" y="572"/>
                  </a:lnTo>
                  <a:lnTo>
                    <a:pt x="744" y="581"/>
                  </a:lnTo>
                  <a:lnTo>
                    <a:pt x="719" y="590"/>
                  </a:lnTo>
                  <a:lnTo>
                    <a:pt x="694" y="600"/>
                  </a:lnTo>
                  <a:lnTo>
                    <a:pt x="669" y="610"/>
                  </a:lnTo>
                  <a:lnTo>
                    <a:pt x="644" y="621"/>
                  </a:lnTo>
                  <a:lnTo>
                    <a:pt x="621" y="633"/>
                  </a:lnTo>
                  <a:lnTo>
                    <a:pt x="600" y="645"/>
                  </a:lnTo>
                  <a:lnTo>
                    <a:pt x="573" y="660"/>
                  </a:lnTo>
                  <a:lnTo>
                    <a:pt x="546" y="677"/>
                  </a:lnTo>
                  <a:lnTo>
                    <a:pt x="519" y="691"/>
                  </a:lnTo>
                  <a:lnTo>
                    <a:pt x="492" y="706"/>
                  </a:lnTo>
                  <a:lnTo>
                    <a:pt x="466" y="719"/>
                  </a:lnTo>
                  <a:lnTo>
                    <a:pt x="440" y="733"/>
                  </a:lnTo>
                  <a:lnTo>
                    <a:pt x="413" y="745"/>
                  </a:lnTo>
                  <a:lnTo>
                    <a:pt x="386" y="755"/>
                  </a:lnTo>
                  <a:lnTo>
                    <a:pt x="360" y="766"/>
                  </a:lnTo>
                  <a:lnTo>
                    <a:pt x="334" y="774"/>
                  </a:lnTo>
                  <a:lnTo>
                    <a:pt x="308" y="780"/>
                  </a:lnTo>
                  <a:lnTo>
                    <a:pt x="281" y="786"/>
                  </a:lnTo>
                  <a:lnTo>
                    <a:pt x="255" y="789"/>
                  </a:lnTo>
                  <a:lnTo>
                    <a:pt x="229" y="792"/>
                  </a:lnTo>
                  <a:lnTo>
                    <a:pt x="204" y="792"/>
                  </a:lnTo>
                  <a:lnTo>
                    <a:pt x="178" y="789"/>
                  </a:lnTo>
                  <a:lnTo>
                    <a:pt x="162" y="787"/>
                  </a:lnTo>
                  <a:lnTo>
                    <a:pt x="146" y="783"/>
                  </a:lnTo>
                  <a:lnTo>
                    <a:pt x="130" y="779"/>
                  </a:lnTo>
                  <a:lnTo>
                    <a:pt x="116" y="773"/>
                  </a:lnTo>
                  <a:lnTo>
                    <a:pt x="100" y="767"/>
                  </a:lnTo>
                  <a:lnTo>
                    <a:pt x="86" y="760"/>
                  </a:lnTo>
                  <a:lnTo>
                    <a:pt x="72" y="752"/>
                  </a:lnTo>
                  <a:lnTo>
                    <a:pt x="60" y="743"/>
                  </a:lnTo>
                  <a:lnTo>
                    <a:pt x="48" y="735"/>
                  </a:lnTo>
                  <a:lnTo>
                    <a:pt x="37" y="724"/>
                  </a:lnTo>
                  <a:lnTo>
                    <a:pt x="27" y="715"/>
                  </a:lnTo>
                  <a:lnTo>
                    <a:pt x="19" y="705"/>
                  </a:lnTo>
                  <a:lnTo>
                    <a:pt x="12" y="695"/>
                  </a:lnTo>
                  <a:lnTo>
                    <a:pt x="6" y="684"/>
                  </a:lnTo>
                  <a:lnTo>
                    <a:pt x="2" y="673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rgbClr val="C68C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37" name="Freeform 181"/>
            <p:cNvSpPr>
              <a:spLocks/>
            </p:cNvSpPr>
            <p:nvPr/>
          </p:nvSpPr>
          <p:spPr bwMode="auto">
            <a:xfrm>
              <a:off x="390" y="4074"/>
              <a:ext cx="138" cy="66"/>
            </a:xfrm>
            <a:custGeom>
              <a:avLst/>
              <a:gdLst/>
              <a:ahLst/>
              <a:cxnLst>
                <a:cxn ang="0">
                  <a:pos x="414" y="192"/>
                </a:cxn>
                <a:cxn ang="0">
                  <a:pos x="403" y="190"/>
                </a:cxn>
                <a:cxn ang="0">
                  <a:pos x="386" y="184"/>
                </a:cxn>
                <a:cxn ang="0">
                  <a:pos x="367" y="177"/>
                </a:cxn>
                <a:cxn ang="0">
                  <a:pos x="344" y="167"/>
                </a:cxn>
                <a:cxn ang="0">
                  <a:pos x="319" y="154"/>
                </a:cxn>
                <a:cxn ang="0">
                  <a:pos x="292" y="140"/>
                </a:cxn>
                <a:cxn ang="0">
                  <a:pos x="265" y="125"/>
                </a:cxn>
                <a:cxn ang="0">
                  <a:pos x="236" y="110"/>
                </a:cxn>
                <a:cxn ang="0">
                  <a:pos x="208" y="93"/>
                </a:cxn>
                <a:cxn ang="0">
                  <a:pos x="180" y="77"/>
                </a:cxn>
                <a:cxn ang="0">
                  <a:pos x="154" y="61"/>
                </a:cxn>
                <a:cxn ang="0">
                  <a:pos x="129" y="47"/>
                </a:cxn>
                <a:cxn ang="0">
                  <a:pos x="108" y="32"/>
                </a:cxn>
                <a:cxn ang="0">
                  <a:pos x="90" y="20"/>
                </a:cxn>
                <a:cxn ang="0">
                  <a:pos x="76" y="9"/>
                </a:cxn>
                <a:cxn ang="0">
                  <a:pos x="65" y="0"/>
                </a:cxn>
                <a:cxn ang="0">
                  <a:pos x="56" y="5"/>
                </a:cxn>
                <a:cxn ang="0">
                  <a:pos x="48" y="8"/>
                </a:cxn>
                <a:cxn ang="0">
                  <a:pos x="40" y="12"/>
                </a:cxn>
                <a:cxn ang="0">
                  <a:pos x="31" y="16"/>
                </a:cxn>
                <a:cxn ang="0">
                  <a:pos x="23" y="20"/>
                </a:cxn>
                <a:cxn ang="0">
                  <a:pos x="15" y="23"/>
                </a:cxn>
                <a:cxn ang="0">
                  <a:pos x="8" y="27"/>
                </a:cxn>
                <a:cxn ang="0">
                  <a:pos x="0" y="30"/>
                </a:cxn>
                <a:cxn ang="0">
                  <a:pos x="9" y="36"/>
                </a:cxn>
                <a:cxn ang="0">
                  <a:pos x="20" y="43"/>
                </a:cxn>
                <a:cxn ang="0">
                  <a:pos x="37" y="51"/>
                </a:cxn>
                <a:cxn ang="0">
                  <a:pos x="56" y="61"/>
                </a:cxn>
                <a:cxn ang="0">
                  <a:pos x="80" y="72"/>
                </a:cxn>
                <a:cxn ang="0">
                  <a:pos x="105" y="84"/>
                </a:cxn>
                <a:cxn ang="0">
                  <a:pos x="134" y="96"/>
                </a:cxn>
                <a:cxn ang="0">
                  <a:pos x="162" y="109"/>
                </a:cxn>
                <a:cxn ang="0">
                  <a:pos x="194" y="121"/>
                </a:cxn>
                <a:cxn ang="0">
                  <a:pos x="226" y="134"/>
                </a:cxn>
                <a:cxn ang="0">
                  <a:pos x="258" y="146"/>
                </a:cxn>
                <a:cxn ang="0">
                  <a:pos x="291" y="157"/>
                </a:cxn>
                <a:cxn ang="0">
                  <a:pos x="323" y="169"/>
                </a:cxn>
                <a:cxn ang="0">
                  <a:pos x="355" y="178"/>
                </a:cxn>
                <a:cxn ang="0">
                  <a:pos x="385" y="186"/>
                </a:cxn>
                <a:cxn ang="0">
                  <a:pos x="414" y="192"/>
                </a:cxn>
              </a:cxnLst>
              <a:rect l="0" t="0" r="r" b="b"/>
              <a:pathLst>
                <a:path w="414" h="192">
                  <a:moveTo>
                    <a:pt x="414" y="192"/>
                  </a:moveTo>
                  <a:lnTo>
                    <a:pt x="403" y="190"/>
                  </a:lnTo>
                  <a:lnTo>
                    <a:pt x="386" y="184"/>
                  </a:lnTo>
                  <a:lnTo>
                    <a:pt x="367" y="177"/>
                  </a:lnTo>
                  <a:lnTo>
                    <a:pt x="344" y="167"/>
                  </a:lnTo>
                  <a:lnTo>
                    <a:pt x="319" y="154"/>
                  </a:lnTo>
                  <a:lnTo>
                    <a:pt x="292" y="140"/>
                  </a:lnTo>
                  <a:lnTo>
                    <a:pt x="265" y="125"/>
                  </a:lnTo>
                  <a:lnTo>
                    <a:pt x="236" y="110"/>
                  </a:lnTo>
                  <a:lnTo>
                    <a:pt x="208" y="93"/>
                  </a:lnTo>
                  <a:lnTo>
                    <a:pt x="180" y="77"/>
                  </a:lnTo>
                  <a:lnTo>
                    <a:pt x="154" y="61"/>
                  </a:lnTo>
                  <a:lnTo>
                    <a:pt x="129" y="47"/>
                  </a:lnTo>
                  <a:lnTo>
                    <a:pt x="108" y="32"/>
                  </a:lnTo>
                  <a:lnTo>
                    <a:pt x="90" y="20"/>
                  </a:lnTo>
                  <a:lnTo>
                    <a:pt x="76" y="9"/>
                  </a:lnTo>
                  <a:lnTo>
                    <a:pt x="65" y="0"/>
                  </a:lnTo>
                  <a:lnTo>
                    <a:pt x="56" y="5"/>
                  </a:lnTo>
                  <a:lnTo>
                    <a:pt x="48" y="8"/>
                  </a:lnTo>
                  <a:lnTo>
                    <a:pt x="40" y="12"/>
                  </a:lnTo>
                  <a:lnTo>
                    <a:pt x="31" y="16"/>
                  </a:lnTo>
                  <a:lnTo>
                    <a:pt x="23" y="20"/>
                  </a:lnTo>
                  <a:lnTo>
                    <a:pt x="15" y="23"/>
                  </a:lnTo>
                  <a:lnTo>
                    <a:pt x="8" y="27"/>
                  </a:lnTo>
                  <a:lnTo>
                    <a:pt x="0" y="30"/>
                  </a:lnTo>
                  <a:lnTo>
                    <a:pt x="9" y="36"/>
                  </a:lnTo>
                  <a:lnTo>
                    <a:pt x="20" y="43"/>
                  </a:lnTo>
                  <a:lnTo>
                    <a:pt x="37" y="51"/>
                  </a:lnTo>
                  <a:lnTo>
                    <a:pt x="56" y="61"/>
                  </a:lnTo>
                  <a:lnTo>
                    <a:pt x="80" y="72"/>
                  </a:lnTo>
                  <a:lnTo>
                    <a:pt x="105" y="84"/>
                  </a:lnTo>
                  <a:lnTo>
                    <a:pt x="134" y="96"/>
                  </a:lnTo>
                  <a:lnTo>
                    <a:pt x="162" y="109"/>
                  </a:lnTo>
                  <a:lnTo>
                    <a:pt x="194" y="121"/>
                  </a:lnTo>
                  <a:lnTo>
                    <a:pt x="226" y="134"/>
                  </a:lnTo>
                  <a:lnTo>
                    <a:pt x="258" y="146"/>
                  </a:lnTo>
                  <a:lnTo>
                    <a:pt x="291" y="157"/>
                  </a:lnTo>
                  <a:lnTo>
                    <a:pt x="323" y="169"/>
                  </a:lnTo>
                  <a:lnTo>
                    <a:pt x="355" y="178"/>
                  </a:lnTo>
                  <a:lnTo>
                    <a:pt x="385" y="186"/>
                  </a:lnTo>
                  <a:lnTo>
                    <a:pt x="414" y="192"/>
                  </a:lnTo>
                  <a:close/>
                </a:path>
              </a:pathLst>
            </a:custGeom>
            <a:solidFill>
              <a:srgbClr val="C68C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38" name="Freeform 182"/>
            <p:cNvSpPr>
              <a:spLocks/>
            </p:cNvSpPr>
            <p:nvPr/>
          </p:nvSpPr>
          <p:spPr bwMode="auto">
            <a:xfrm>
              <a:off x="865" y="4111"/>
              <a:ext cx="50" cy="64"/>
            </a:xfrm>
            <a:custGeom>
              <a:avLst/>
              <a:gdLst/>
              <a:ahLst/>
              <a:cxnLst>
                <a:cxn ang="0">
                  <a:pos x="41" y="1"/>
                </a:cxn>
                <a:cxn ang="0">
                  <a:pos x="26" y="6"/>
                </a:cxn>
                <a:cxn ang="0">
                  <a:pos x="13" y="15"/>
                </a:cxn>
                <a:cxn ang="0">
                  <a:pos x="5" y="29"/>
                </a:cxn>
                <a:cxn ang="0">
                  <a:pos x="1" y="50"/>
                </a:cxn>
                <a:cxn ang="0">
                  <a:pos x="1" y="68"/>
                </a:cxn>
                <a:cxn ang="0">
                  <a:pos x="3" y="97"/>
                </a:cxn>
                <a:cxn ang="0">
                  <a:pos x="4" y="136"/>
                </a:cxn>
                <a:cxn ang="0">
                  <a:pos x="1" y="159"/>
                </a:cxn>
                <a:cxn ang="0">
                  <a:pos x="10" y="177"/>
                </a:cxn>
                <a:cxn ang="0">
                  <a:pos x="26" y="184"/>
                </a:cxn>
                <a:cxn ang="0">
                  <a:pos x="36" y="186"/>
                </a:cxn>
                <a:cxn ang="0">
                  <a:pos x="47" y="188"/>
                </a:cxn>
                <a:cxn ang="0">
                  <a:pos x="60" y="188"/>
                </a:cxn>
                <a:cxn ang="0">
                  <a:pos x="72" y="189"/>
                </a:cxn>
                <a:cxn ang="0">
                  <a:pos x="82" y="192"/>
                </a:cxn>
                <a:cxn ang="0">
                  <a:pos x="92" y="192"/>
                </a:cxn>
                <a:cxn ang="0">
                  <a:pos x="97" y="188"/>
                </a:cxn>
                <a:cxn ang="0">
                  <a:pos x="103" y="186"/>
                </a:cxn>
                <a:cxn ang="0">
                  <a:pos x="114" y="188"/>
                </a:cxn>
                <a:cxn ang="0">
                  <a:pos x="123" y="185"/>
                </a:cxn>
                <a:cxn ang="0">
                  <a:pos x="128" y="180"/>
                </a:cxn>
                <a:cxn ang="0">
                  <a:pos x="138" y="180"/>
                </a:cxn>
                <a:cxn ang="0">
                  <a:pos x="151" y="174"/>
                </a:cxn>
                <a:cxn ang="0">
                  <a:pos x="150" y="160"/>
                </a:cxn>
                <a:cxn ang="0">
                  <a:pos x="142" y="141"/>
                </a:cxn>
                <a:cxn ang="0">
                  <a:pos x="135" y="126"/>
                </a:cxn>
                <a:cxn ang="0">
                  <a:pos x="128" y="108"/>
                </a:cxn>
                <a:cxn ang="0">
                  <a:pos x="120" y="94"/>
                </a:cxn>
                <a:cxn ang="0">
                  <a:pos x="118" y="70"/>
                </a:cxn>
                <a:cxn ang="0">
                  <a:pos x="117" y="55"/>
                </a:cxn>
                <a:cxn ang="0">
                  <a:pos x="114" y="37"/>
                </a:cxn>
                <a:cxn ang="0">
                  <a:pos x="101" y="15"/>
                </a:cxn>
                <a:cxn ang="0">
                  <a:pos x="72" y="2"/>
                </a:cxn>
              </a:cxnLst>
              <a:rect l="0" t="0" r="r" b="b"/>
              <a:pathLst>
                <a:path w="152" h="192">
                  <a:moveTo>
                    <a:pt x="48" y="0"/>
                  </a:moveTo>
                  <a:lnTo>
                    <a:pt x="41" y="1"/>
                  </a:lnTo>
                  <a:lnTo>
                    <a:pt x="33" y="3"/>
                  </a:lnTo>
                  <a:lnTo>
                    <a:pt x="26" y="6"/>
                  </a:lnTo>
                  <a:lnTo>
                    <a:pt x="19" y="10"/>
                  </a:lnTo>
                  <a:lnTo>
                    <a:pt x="13" y="15"/>
                  </a:lnTo>
                  <a:lnTo>
                    <a:pt x="8" y="22"/>
                  </a:lnTo>
                  <a:lnTo>
                    <a:pt x="5" y="29"/>
                  </a:lnTo>
                  <a:lnTo>
                    <a:pt x="3" y="37"/>
                  </a:lnTo>
                  <a:lnTo>
                    <a:pt x="1" y="50"/>
                  </a:lnTo>
                  <a:lnTo>
                    <a:pt x="0" y="59"/>
                  </a:lnTo>
                  <a:lnTo>
                    <a:pt x="1" y="68"/>
                  </a:lnTo>
                  <a:lnTo>
                    <a:pt x="1" y="78"/>
                  </a:lnTo>
                  <a:lnTo>
                    <a:pt x="3" y="97"/>
                  </a:lnTo>
                  <a:lnTo>
                    <a:pt x="4" y="117"/>
                  </a:lnTo>
                  <a:lnTo>
                    <a:pt x="4" y="136"/>
                  </a:lnTo>
                  <a:lnTo>
                    <a:pt x="3" y="148"/>
                  </a:lnTo>
                  <a:lnTo>
                    <a:pt x="1" y="159"/>
                  </a:lnTo>
                  <a:lnTo>
                    <a:pt x="4" y="169"/>
                  </a:lnTo>
                  <a:lnTo>
                    <a:pt x="10" y="177"/>
                  </a:lnTo>
                  <a:lnTo>
                    <a:pt x="22" y="183"/>
                  </a:lnTo>
                  <a:lnTo>
                    <a:pt x="26" y="184"/>
                  </a:lnTo>
                  <a:lnTo>
                    <a:pt x="30" y="185"/>
                  </a:lnTo>
                  <a:lnTo>
                    <a:pt x="36" y="186"/>
                  </a:lnTo>
                  <a:lnTo>
                    <a:pt x="41" y="186"/>
                  </a:lnTo>
                  <a:lnTo>
                    <a:pt x="47" y="188"/>
                  </a:lnTo>
                  <a:lnTo>
                    <a:pt x="53" y="188"/>
                  </a:lnTo>
                  <a:lnTo>
                    <a:pt x="60" y="188"/>
                  </a:lnTo>
                  <a:lnTo>
                    <a:pt x="68" y="186"/>
                  </a:lnTo>
                  <a:lnTo>
                    <a:pt x="72" y="189"/>
                  </a:lnTo>
                  <a:lnTo>
                    <a:pt x="77" y="191"/>
                  </a:lnTo>
                  <a:lnTo>
                    <a:pt x="82" y="192"/>
                  </a:lnTo>
                  <a:lnTo>
                    <a:pt x="87" y="192"/>
                  </a:lnTo>
                  <a:lnTo>
                    <a:pt x="92" y="192"/>
                  </a:lnTo>
                  <a:lnTo>
                    <a:pt x="95" y="191"/>
                  </a:lnTo>
                  <a:lnTo>
                    <a:pt x="97" y="188"/>
                  </a:lnTo>
                  <a:lnTo>
                    <a:pt x="97" y="184"/>
                  </a:lnTo>
                  <a:lnTo>
                    <a:pt x="103" y="186"/>
                  </a:lnTo>
                  <a:lnTo>
                    <a:pt x="109" y="188"/>
                  </a:lnTo>
                  <a:lnTo>
                    <a:pt x="114" y="188"/>
                  </a:lnTo>
                  <a:lnTo>
                    <a:pt x="119" y="186"/>
                  </a:lnTo>
                  <a:lnTo>
                    <a:pt x="123" y="185"/>
                  </a:lnTo>
                  <a:lnTo>
                    <a:pt x="126" y="183"/>
                  </a:lnTo>
                  <a:lnTo>
                    <a:pt x="128" y="180"/>
                  </a:lnTo>
                  <a:lnTo>
                    <a:pt x="127" y="177"/>
                  </a:lnTo>
                  <a:lnTo>
                    <a:pt x="138" y="180"/>
                  </a:lnTo>
                  <a:lnTo>
                    <a:pt x="146" y="179"/>
                  </a:lnTo>
                  <a:lnTo>
                    <a:pt x="151" y="174"/>
                  </a:lnTo>
                  <a:lnTo>
                    <a:pt x="152" y="166"/>
                  </a:lnTo>
                  <a:lnTo>
                    <a:pt x="150" y="160"/>
                  </a:lnTo>
                  <a:lnTo>
                    <a:pt x="147" y="150"/>
                  </a:lnTo>
                  <a:lnTo>
                    <a:pt x="142" y="141"/>
                  </a:lnTo>
                  <a:lnTo>
                    <a:pt x="136" y="134"/>
                  </a:lnTo>
                  <a:lnTo>
                    <a:pt x="135" y="126"/>
                  </a:lnTo>
                  <a:lnTo>
                    <a:pt x="133" y="116"/>
                  </a:lnTo>
                  <a:lnTo>
                    <a:pt x="128" y="108"/>
                  </a:lnTo>
                  <a:lnTo>
                    <a:pt x="123" y="102"/>
                  </a:lnTo>
                  <a:lnTo>
                    <a:pt x="120" y="94"/>
                  </a:lnTo>
                  <a:lnTo>
                    <a:pt x="119" y="82"/>
                  </a:lnTo>
                  <a:lnTo>
                    <a:pt x="118" y="70"/>
                  </a:lnTo>
                  <a:lnTo>
                    <a:pt x="117" y="61"/>
                  </a:lnTo>
                  <a:lnTo>
                    <a:pt x="117" y="55"/>
                  </a:lnTo>
                  <a:lnTo>
                    <a:pt x="116" y="47"/>
                  </a:lnTo>
                  <a:lnTo>
                    <a:pt x="114" y="37"/>
                  </a:lnTo>
                  <a:lnTo>
                    <a:pt x="109" y="26"/>
                  </a:lnTo>
                  <a:lnTo>
                    <a:pt x="101" y="15"/>
                  </a:lnTo>
                  <a:lnTo>
                    <a:pt x="88" y="7"/>
                  </a:lnTo>
                  <a:lnTo>
                    <a:pt x="7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B5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39" name="Freeform 183"/>
            <p:cNvSpPr>
              <a:spLocks/>
            </p:cNvSpPr>
            <p:nvPr/>
          </p:nvSpPr>
          <p:spPr bwMode="auto">
            <a:xfrm>
              <a:off x="865" y="4111"/>
              <a:ext cx="25" cy="61"/>
            </a:xfrm>
            <a:custGeom>
              <a:avLst/>
              <a:gdLst/>
              <a:ahLst/>
              <a:cxnLst>
                <a:cxn ang="0">
                  <a:pos x="10" y="177"/>
                </a:cxn>
                <a:cxn ang="0">
                  <a:pos x="1" y="159"/>
                </a:cxn>
                <a:cxn ang="0">
                  <a:pos x="4" y="136"/>
                </a:cxn>
                <a:cxn ang="0">
                  <a:pos x="3" y="97"/>
                </a:cxn>
                <a:cxn ang="0">
                  <a:pos x="1" y="68"/>
                </a:cxn>
                <a:cxn ang="0">
                  <a:pos x="1" y="50"/>
                </a:cxn>
                <a:cxn ang="0">
                  <a:pos x="5" y="29"/>
                </a:cxn>
                <a:cxn ang="0">
                  <a:pos x="13" y="15"/>
                </a:cxn>
                <a:cxn ang="0">
                  <a:pos x="26" y="6"/>
                </a:cxn>
                <a:cxn ang="0">
                  <a:pos x="41" y="1"/>
                </a:cxn>
                <a:cxn ang="0">
                  <a:pos x="39" y="4"/>
                </a:cxn>
                <a:cxn ang="0">
                  <a:pos x="22" y="22"/>
                </a:cxn>
                <a:cxn ang="0">
                  <a:pos x="19" y="46"/>
                </a:cxn>
                <a:cxn ang="0">
                  <a:pos x="44" y="62"/>
                </a:cxn>
                <a:cxn ang="0">
                  <a:pos x="68" y="65"/>
                </a:cxn>
                <a:cxn ang="0">
                  <a:pos x="57" y="68"/>
                </a:cxn>
                <a:cxn ang="0">
                  <a:pos x="46" y="69"/>
                </a:cxn>
                <a:cxn ang="0">
                  <a:pos x="35" y="70"/>
                </a:cxn>
                <a:cxn ang="0">
                  <a:pos x="26" y="69"/>
                </a:cxn>
                <a:cxn ang="0">
                  <a:pos x="29" y="72"/>
                </a:cxn>
                <a:cxn ang="0">
                  <a:pos x="43" y="77"/>
                </a:cxn>
                <a:cxn ang="0">
                  <a:pos x="61" y="82"/>
                </a:cxn>
                <a:cxn ang="0">
                  <a:pos x="75" y="84"/>
                </a:cxn>
                <a:cxn ang="0">
                  <a:pos x="73" y="86"/>
                </a:cxn>
                <a:cxn ang="0">
                  <a:pos x="63" y="88"/>
                </a:cxn>
                <a:cxn ang="0">
                  <a:pos x="50" y="90"/>
                </a:cxn>
                <a:cxn ang="0">
                  <a:pos x="31" y="88"/>
                </a:cxn>
                <a:cxn ang="0">
                  <a:pos x="26" y="102"/>
                </a:cxn>
                <a:cxn ang="0">
                  <a:pos x="29" y="113"/>
                </a:cxn>
                <a:cxn ang="0">
                  <a:pos x="17" y="127"/>
                </a:cxn>
                <a:cxn ang="0">
                  <a:pos x="9" y="148"/>
                </a:cxn>
                <a:cxn ang="0">
                  <a:pos x="13" y="172"/>
                </a:cxn>
              </a:cxnLst>
              <a:rect l="0" t="0" r="r" b="b"/>
              <a:pathLst>
                <a:path w="76" h="183">
                  <a:moveTo>
                    <a:pt x="22" y="183"/>
                  </a:moveTo>
                  <a:lnTo>
                    <a:pt x="10" y="177"/>
                  </a:lnTo>
                  <a:lnTo>
                    <a:pt x="4" y="169"/>
                  </a:lnTo>
                  <a:lnTo>
                    <a:pt x="1" y="159"/>
                  </a:lnTo>
                  <a:lnTo>
                    <a:pt x="3" y="148"/>
                  </a:lnTo>
                  <a:lnTo>
                    <a:pt x="4" y="136"/>
                  </a:lnTo>
                  <a:lnTo>
                    <a:pt x="4" y="117"/>
                  </a:lnTo>
                  <a:lnTo>
                    <a:pt x="3" y="97"/>
                  </a:lnTo>
                  <a:lnTo>
                    <a:pt x="1" y="78"/>
                  </a:lnTo>
                  <a:lnTo>
                    <a:pt x="1" y="68"/>
                  </a:lnTo>
                  <a:lnTo>
                    <a:pt x="0" y="59"/>
                  </a:lnTo>
                  <a:lnTo>
                    <a:pt x="1" y="50"/>
                  </a:lnTo>
                  <a:lnTo>
                    <a:pt x="3" y="37"/>
                  </a:lnTo>
                  <a:lnTo>
                    <a:pt x="5" y="29"/>
                  </a:lnTo>
                  <a:lnTo>
                    <a:pt x="8" y="22"/>
                  </a:lnTo>
                  <a:lnTo>
                    <a:pt x="13" y="15"/>
                  </a:lnTo>
                  <a:lnTo>
                    <a:pt x="19" y="10"/>
                  </a:lnTo>
                  <a:lnTo>
                    <a:pt x="26" y="6"/>
                  </a:lnTo>
                  <a:lnTo>
                    <a:pt x="33" y="3"/>
                  </a:lnTo>
                  <a:lnTo>
                    <a:pt x="41" y="1"/>
                  </a:lnTo>
                  <a:lnTo>
                    <a:pt x="48" y="0"/>
                  </a:lnTo>
                  <a:lnTo>
                    <a:pt x="39" y="4"/>
                  </a:lnTo>
                  <a:lnTo>
                    <a:pt x="29" y="12"/>
                  </a:lnTo>
                  <a:lnTo>
                    <a:pt x="22" y="22"/>
                  </a:lnTo>
                  <a:lnTo>
                    <a:pt x="18" y="35"/>
                  </a:lnTo>
                  <a:lnTo>
                    <a:pt x="19" y="46"/>
                  </a:lnTo>
                  <a:lnTo>
                    <a:pt x="26" y="55"/>
                  </a:lnTo>
                  <a:lnTo>
                    <a:pt x="44" y="62"/>
                  </a:lnTo>
                  <a:lnTo>
                    <a:pt x="71" y="64"/>
                  </a:lnTo>
                  <a:lnTo>
                    <a:pt x="68" y="65"/>
                  </a:lnTo>
                  <a:lnTo>
                    <a:pt x="62" y="67"/>
                  </a:lnTo>
                  <a:lnTo>
                    <a:pt x="57" y="68"/>
                  </a:lnTo>
                  <a:lnTo>
                    <a:pt x="52" y="69"/>
                  </a:lnTo>
                  <a:lnTo>
                    <a:pt x="46" y="69"/>
                  </a:lnTo>
                  <a:lnTo>
                    <a:pt x="40" y="70"/>
                  </a:lnTo>
                  <a:lnTo>
                    <a:pt x="35" y="70"/>
                  </a:lnTo>
                  <a:lnTo>
                    <a:pt x="29" y="69"/>
                  </a:lnTo>
                  <a:lnTo>
                    <a:pt x="26" y="69"/>
                  </a:lnTo>
                  <a:lnTo>
                    <a:pt x="26" y="70"/>
                  </a:lnTo>
                  <a:lnTo>
                    <a:pt x="29" y="72"/>
                  </a:lnTo>
                  <a:lnTo>
                    <a:pt x="36" y="74"/>
                  </a:lnTo>
                  <a:lnTo>
                    <a:pt x="43" y="77"/>
                  </a:lnTo>
                  <a:lnTo>
                    <a:pt x="51" y="80"/>
                  </a:lnTo>
                  <a:lnTo>
                    <a:pt x="61" y="82"/>
                  </a:lnTo>
                  <a:lnTo>
                    <a:pt x="72" y="83"/>
                  </a:lnTo>
                  <a:lnTo>
                    <a:pt x="75" y="84"/>
                  </a:lnTo>
                  <a:lnTo>
                    <a:pt x="76" y="85"/>
                  </a:lnTo>
                  <a:lnTo>
                    <a:pt x="73" y="86"/>
                  </a:lnTo>
                  <a:lnTo>
                    <a:pt x="69" y="87"/>
                  </a:lnTo>
                  <a:lnTo>
                    <a:pt x="63" y="88"/>
                  </a:lnTo>
                  <a:lnTo>
                    <a:pt x="56" y="90"/>
                  </a:lnTo>
                  <a:lnTo>
                    <a:pt x="50" y="90"/>
                  </a:lnTo>
                  <a:lnTo>
                    <a:pt x="43" y="88"/>
                  </a:lnTo>
                  <a:lnTo>
                    <a:pt x="31" y="88"/>
                  </a:lnTo>
                  <a:lnTo>
                    <a:pt x="26" y="94"/>
                  </a:lnTo>
                  <a:lnTo>
                    <a:pt x="26" y="102"/>
                  </a:lnTo>
                  <a:lnTo>
                    <a:pt x="33" y="112"/>
                  </a:lnTo>
                  <a:lnTo>
                    <a:pt x="29" y="113"/>
                  </a:lnTo>
                  <a:lnTo>
                    <a:pt x="23" y="118"/>
                  </a:lnTo>
                  <a:lnTo>
                    <a:pt x="17" y="127"/>
                  </a:lnTo>
                  <a:lnTo>
                    <a:pt x="12" y="137"/>
                  </a:lnTo>
                  <a:lnTo>
                    <a:pt x="9" y="148"/>
                  </a:lnTo>
                  <a:lnTo>
                    <a:pt x="9" y="161"/>
                  </a:lnTo>
                  <a:lnTo>
                    <a:pt x="13" y="172"/>
                  </a:lnTo>
                  <a:lnTo>
                    <a:pt x="22" y="18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40" name="Freeform 184"/>
            <p:cNvSpPr>
              <a:spLocks/>
            </p:cNvSpPr>
            <p:nvPr/>
          </p:nvSpPr>
          <p:spPr bwMode="auto">
            <a:xfrm>
              <a:off x="885" y="4160"/>
              <a:ext cx="13" cy="15"/>
            </a:xfrm>
            <a:custGeom>
              <a:avLst/>
              <a:gdLst/>
              <a:ahLst/>
              <a:cxnLst>
                <a:cxn ang="0">
                  <a:pos x="6" y="41"/>
                </a:cxn>
                <a:cxn ang="0">
                  <a:pos x="10" y="44"/>
                </a:cxn>
                <a:cxn ang="0">
                  <a:pos x="15" y="46"/>
                </a:cxn>
                <a:cxn ang="0">
                  <a:pos x="20" y="47"/>
                </a:cxn>
                <a:cxn ang="0">
                  <a:pos x="25" y="47"/>
                </a:cxn>
                <a:cxn ang="0">
                  <a:pos x="30" y="47"/>
                </a:cxn>
                <a:cxn ang="0">
                  <a:pos x="33" y="46"/>
                </a:cxn>
                <a:cxn ang="0">
                  <a:pos x="35" y="43"/>
                </a:cxn>
                <a:cxn ang="0">
                  <a:pos x="35" y="39"/>
                </a:cxn>
                <a:cxn ang="0">
                  <a:pos x="31" y="27"/>
                </a:cxn>
                <a:cxn ang="0">
                  <a:pos x="25" y="14"/>
                </a:cxn>
                <a:cxn ang="0">
                  <a:pos x="17" y="3"/>
                </a:cxn>
                <a:cxn ang="0">
                  <a:pos x="8" y="0"/>
                </a:cxn>
                <a:cxn ang="0">
                  <a:pos x="1" y="6"/>
                </a:cxn>
                <a:cxn ang="0">
                  <a:pos x="0" y="18"/>
                </a:cxn>
                <a:cxn ang="0">
                  <a:pos x="2" y="31"/>
                </a:cxn>
                <a:cxn ang="0">
                  <a:pos x="6" y="41"/>
                </a:cxn>
              </a:cxnLst>
              <a:rect l="0" t="0" r="r" b="b"/>
              <a:pathLst>
                <a:path w="35" h="47">
                  <a:moveTo>
                    <a:pt x="6" y="41"/>
                  </a:moveTo>
                  <a:lnTo>
                    <a:pt x="10" y="44"/>
                  </a:lnTo>
                  <a:lnTo>
                    <a:pt x="15" y="46"/>
                  </a:lnTo>
                  <a:lnTo>
                    <a:pt x="20" y="47"/>
                  </a:lnTo>
                  <a:lnTo>
                    <a:pt x="25" y="47"/>
                  </a:lnTo>
                  <a:lnTo>
                    <a:pt x="30" y="47"/>
                  </a:lnTo>
                  <a:lnTo>
                    <a:pt x="33" y="46"/>
                  </a:lnTo>
                  <a:lnTo>
                    <a:pt x="35" y="43"/>
                  </a:lnTo>
                  <a:lnTo>
                    <a:pt x="35" y="39"/>
                  </a:lnTo>
                  <a:lnTo>
                    <a:pt x="31" y="27"/>
                  </a:lnTo>
                  <a:lnTo>
                    <a:pt x="25" y="14"/>
                  </a:lnTo>
                  <a:lnTo>
                    <a:pt x="17" y="3"/>
                  </a:lnTo>
                  <a:lnTo>
                    <a:pt x="8" y="0"/>
                  </a:lnTo>
                  <a:lnTo>
                    <a:pt x="1" y="6"/>
                  </a:lnTo>
                  <a:lnTo>
                    <a:pt x="0" y="18"/>
                  </a:lnTo>
                  <a:lnTo>
                    <a:pt x="2" y="31"/>
                  </a:lnTo>
                  <a:lnTo>
                    <a:pt x="6" y="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41" name="Freeform 185"/>
            <p:cNvSpPr>
              <a:spLocks/>
            </p:cNvSpPr>
            <p:nvPr/>
          </p:nvSpPr>
          <p:spPr bwMode="auto">
            <a:xfrm>
              <a:off x="906" y="4156"/>
              <a:ext cx="10" cy="15"/>
            </a:xfrm>
            <a:custGeom>
              <a:avLst/>
              <a:gdLst/>
              <a:ahLst/>
              <a:cxnLst>
                <a:cxn ang="0">
                  <a:pos x="6" y="44"/>
                </a:cxn>
                <a:cxn ang="0">
                  <a:pos x="17" y="47"/>
                </a:cxn>
                <a:cxn ang="0">
                  <a:pos x="25" y="46"/>
                </a:cxn>
                <a:cxn ang="0">
                  <a:pos x="30" y="41"/>
                </a:cxn>
                <a:cxn ang="0">
                  <a:pos x="31" y="33"/>
                </a:cxn>
                <a:cxn ang="0">
                  <a:pos x="29" y="27"/>
                </a:cxn>
                <a:cxn ang="0">
                  <a:pos x="26" y="17"/>
                </a:cxn>
                <a:cxn ang="0">
                  <a:pos x="21" y="8"/>
                </a:cxn>
                <a:cxn ang="0">
                  <a:pos x="15" y="1"/>
                </a:cxn>
                <a:cxn ang="0">
                  <a:pos x="8" y="0"/>
                </a:cxn>
                <a:cxn ang="0">
                  <a:pos x="2" y="6"/>
                </a:cxn>
                <a:cxn ang="0">
                  <a:pos x="0" y="20"/>
                </a:cxn>
                <a:cxn ang="0">
                  <a:pos x="6" y="44"/>
                </a:cxn>
              </a:cxnLst>
              <a:rect l="0" t="0" r="r" b="b"/>
              <a:pathLst>
                <a:path w="31" h="47">
                  <a:moveTo>
                    <a:pt x="6" y="44"/>
                  </a:moveTo>
                  <a:lnTo>
                    <a:pt x="17" y="47"/>
                  </a:lnTo>
                  <a:lnTo>
                    <a:pt x="25" y="46"/>
                  </a:lnTo>
                  <a:lnTo>
                    <a:pt x="30" y="41"/>
                  </a:lnTo>
                  <a:lnTo>
                    <a:pt x="31" y="33"/>
                  </a:lnTo>
                  <a:lnTo>
                    <a:pt x="29" y="27"/>
                  </a:lnTo>
                  <a:lnTo>
                    <a:pt x="26" y="17"/>
                  </a:lnTo>
                  <a:lnTo>
                    <a:pt x="21" y="8"/>
                  </a:lnTo>
                  <a:lnTo>
                    <a:pt x="15" y="1"/>
                  </a:lnTo>
                  <a:lnTo>
                    <a:pt x="8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6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42" name="Freeform 186"/>
            <p:cNvSpPr>
              <a:spLocks/>
            </p:cNvSpPr>
            <p:nvPr/>
          </p:nvSpPr>
          <p:spPr bwMode="auto">
            <a:xfrm>
              <a:off x="895" y="4158"/>
              <a:ext cx="13" cy="17"/>
            </a:xfrm>
            <a:custGeom>
              <a:avLst/>
              <a:gdLst/>
              <a:ahLst/>
              <a:cxnLst>
                <a:cxn ang="0">
                  <a:pos x="7" y="47"/>
                </a:cxn>
                <a:cxn ang="0">
                  <a:pos x="13" y="49"/>
                </a:cxn>
                <a:cxn ang="0">
                  <a:pos x="19" y="51"/>
                </a:cxn>
                <a:cxn ang="0">
                  <a:pos x="24" y="51"/>
                </a:cxn>
                <a:cxn ang="0">
                  <a:pos x="29" y="49"/>
                </a:cxn>
                <a:cxn ang="0">
                  <a:pos x="33" y="48"/>
                </a:cxn>
                <a:cxn ang="0">
                  <a:pos x="36" y="46"/>
                </a:cxn>
                <a:cxn ang="0">
                  <a:pos x="38" y="43"/>
                </a:cxn>
                <a:cxn ang="0">
                  <a:pos x="37" y="40"/>
                </a:cxn>
                <a:cxn ang="0">
                  <a:pos x="32" y="28"/>
                </a:cxn>
                <a:cxn ang="0">
                  <a:pos x="26" y="14"/>
                </a:cxn>
                <a:cxn ang="0">
                  <a:pos x="18" y="4"/>
                </a:cxn>
                <a:cxn ang="0">
                  <a:pos x="7" y="0"/>
                </a:cxn>
                <a:cxn ang="0">
                  <a:pos x="1" y="5"/>
                </a:cxn>
                <a:cxn ang="0">
                  <a:pos x="0" y="19"/>
                </a:cxn>
                <a:cxn ang="0">
                  <a:pos x="3" y="34"/>
                </a:cxn>
                <a:cxn ang="0">
                  <a:pos x="7" y="47"/>
                </a:cxn>
              </a:cxnLst>
              <a:rect l="0" t="0" r="r" b="b"/>
              <a:pathLst>
                <a:path w="38" h="51">
                  <a:moveTo>
                    <a:pt x="7" y="47"/>
                  </a:moveTo>
                  <a:lnTo>
                    <a:pt x="13" y="49"/>
                  </a:lnTo>
                  <a:lnTo>
                    <a:pt x="19" y="51"/>
                  </a:lnTo>
                  <a:lnTo>
                    <a:pt x="24" y="51"/>
                  </a:lnTo>
                  <a:lnTo>
                    <a:pt x="29" y="49"/>
                  </a:lnTo>
                  <a:lnTo>
                    <a:pt x="33" y="48"/>
                  </a:lnTo>
                  <a:lnTo>
                    <a:pt x="36" y="46"/>
                  </a:lnTo>
                  <a:lnTo>
                    <a:pt x="38" y="43"/>
                  </a:lnTo>
                  <a:lnTo>
                    <a:pt x="37" y="40"/>
                  </a:lnTo>
                  <a:lnTo>
                    <a:pt x="32" y="28"/>
                  </a:lnTo>
                  <a:lnTo>
                    <a:pt x="26" y="14"/>
                  </a:lnTo>
                  <a:lnTo>
                    <a:pt x="18" y="4"/>
                  </a:lnTo>
                  <a:lnTo>
                    <a:pt x="7" y="0"/>
                  </a:lnTo>
                  <a:lnTo>
                    <a:pt x="1" y="5"/>
                  </a:lnTo>
                  <a:lnTo>
                    <a:pt x="0" y="19"/>
                  </a:lnTo>
                  <a:lnTo>
                    <a:pt x="3" y="34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43" name="Freeform 187"/>
            <p:cNvSpPr>
              <a:spLocks/>
            </p:cNvSpPr>
            <p:nvPr/>
          </p:nvSpPr>
          <p:spPr bwMode="auto">
            <a:xfrm>
              <a:off x="857" y="4048"/>
              <a:ext cx="44" cy="84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2" y="81"/>
                </a:cxn>
                <a:cxn ang="0">
                  <a:pos x="4" y="99"/>
                </a:cxn>
                <a:cxn ang="0">
                  <a:pos x="7" y="116"/>
                </a:cxn>
                <a:cxn ang="0">
                  <a:pos x="10" y="130"/>
                </a:cxn>
                <a:cxn ang="0">
                  <a:pos x="14" y="145"/>
                </a:cxn>
                <a:cxn ang="0">
                  <a:pos x="17" y="165"/>
                </a:cxn>
                <a:cxn ang="0">
                  <a:pos x="19" y="186"/>
                </a:cxn>
                <a:cxn ang="0">
                  <a:pos x="20" y="202"/>
                </a:cxn>
                <a:cxn ang="0">
                  <a:pos x="20" y="210"/>
                </a:cxn>
                <a:cxn ang="0">
                  <a:pos x="23" y="219"/>
                </a:cxn>
                <a:cxn ang="0">
                  <a:pos x="27" y="226"/>
                </a:cxn>
                <a:cxn ang="0">
                  <a:pos x="32" y="233"/>
                </a:cxn>
                <a:cxn ang="0">
                  <a:pos x="39" y="238"/>
                </a:cxn>
                <a:cxn ang="0">
                  <a:pos x="48" y="242"/>
                </a:cxn>
                <a:cxn ang="0">
                  <a:pos x="61" y="244"/>
                </a:cxn>
                <a:cxn ang="0">
                  <a:pos x="74" y="244"/>
                </a:cxn>
                <a:cxn ang="0">
                  <a:pos x="79" y="244"/>
                </a:cxn>
                <a:cxn ang="0">
                  <a:pos x="88" y="243"/>
                </a:cxn>
                <a:cxn ang="0">
                  <a:pos x="98" y="241"/>
                </a:cxn>
                <a:cxn ang="0">
                  <a:pos x="107" y="238"/>
                </a:cxn>
                <a:cxn ang="0">
                  <a:pos x="116" y="233"/>
                </a:cxn>
                <a:cxn ang="0">
                  <a:pos x="124" y="226"/>
                </a:cxn>
                <a:cxn ang="0">
                  <a:pos x="128" y="216"/>
                </a:cxn>
                <a:cxn ang="0">
                  <a:pos x="128" y="202"/>
                </a:cxn>
                <a:cxn ang="0">
                  <a:pos x="124" y="173"/>
                </a:cxn>
                <a:cxn ang="0">
                  <a:pos x="121" y="147"/>
                </a:cxn>
                <a:cxn ang="0">
                  <a:pos x="120" y="124"/>
                </a:cxn>
                <a:cxn ang="0">
                  <a:pos x="122" y="100"/>
                </a:cxn>
                <a:cxn ang="0">
                  <a:pos x="125" y="77"/>
                </a:cxn>
                <a:cxn ang="0">
                  <a:pos x="126" y="60"/>
                </a:cxn>
                <a:cxn ang="0">
                  <a:pos x="125" y="44"/>
                </a:cxn>
                <a:cxn ang="0">
                  <a:pos x="122" y="28"/>
                </a:cxn>
                <a:cxn ang="0">
                  <a:pos x="117" y="21"/>
                </a:cxn>
                <a:cxn ang="0">
                  <a:pos x="112" y="14"/>
                </a:cxn>
                <a:cxn ang="0">
                  <a:pos x="105" y="9"/>
                </a:cxn>
                <a:cxn ang="0">
                  <a:pos x="97" y="5"/>
                </a:cxn>
                <a:cxn ang="0">
                  <a:pos x="88" y="3"/>
                </a:cxn>
                <a:cxn ang="0">
                  <a:pos x="77" y="1"/>
                </a:cxn>
                <a:cxn ang="0">
                  <a:pos x="67" y="0"/>
                </a:cxn>
                <a:cxn ang="0">
                  <a:pos x="56" y="0"/>
                </a:cxn>
                <a:cxn ang="0">
                  <a:pos x="44" y="2"/>
                </a:cxn>
                <a:cxn ang="0">
                  <a:pos x="34" y="6"/>
                </a:cxn>
                <a:cxn ang="0">
                  <a:pos x="24" y="12"/>
                </a:cxn>
                <a:cxn ang="0">
                  <a:pos x="14" y="21"/>
                </a:cxn>
                <a:cxn ang="0">
                  <a:pos x="7" y="30"/>
                </a:cxn>
                <a:cxn ang="0">
                  <a:pos x="2" y="41"/>
                </a:cxn>
                <a:cxn ang="0">
                  <a:pos x="0" y="54"/>
                </a:cxn>
                <a:cxn ang="0">
                  <a:pos x="0" y="67"/>
                </a:cxn>
              </a:cxnLst>
              <a:rect l="0" t="0" r="r" b="b"/>
              <a:pathLst>
                <a:path w="128" h="244">
                  <a:moveTo>
                    <a:pt x="0" y="67"/>
                  </a:moveTo>
                  <a:lnTo>
                    <a:pt x="2" y="81"/>
                  </a:lnTo>
                  <a:lnTo>
                    <a:pt x="4" y="99"/>
                  </a:lnTo>
                  <a:lnTo>
                    <a:pt x="7" y="116"/>
                  </a:lnTo>
                  <a:lnTo>
                    <a:pt x="10" y="130"/>
                  </a:lnTo>
                  <a:lnTo>
                    <a:pt x="14" y="145"/>
                  </a:lnTo>
                  <a:lnTo>
                    <a:pt x="17" y="165"/>
                  </a:lnTo>
                  <a:lnTo>
                    <a:pt x="19" y="186"/>
                  </a:lnTo>
                  <a:lnTo>
                    <a:pt x="20" y="202"/>
                  </a:lnTo>
                  <a:lnTo>
                    <a:pt x="20" y="210"/>
                  </a:lnTo>
                  <a:lnTo>
                    <a:pt x="23" y="219"/>
                  </a:lnTo>
                  <a:lnTo>
                    <a:pt x="27" y="226"/>
                  </a:lnTo>
                  <a:lnTo>
                    <a:pt x="32" y="233"/>
                  </a:lnTo>
                  <a:lnTo>
                    <a:pt x="39" y="238"/>
                  </a:lnTo>
                  <a:lnTo>
                    <a:pt x="48" y="242"/>
                  </a:lnTo>
                  <a:lnTo>
                    <a:pt x="61" y="244"/>
                  </a:lnTo>
                  <a:lnTo>
                    <a:pt x="74" y="244"/>
                  </a:lnTo>
                  <a:lnTo>
                    <a:pt x="79" y="244"/>
                  </a:lnTo>
                  <a:lnTo>
                    <a:pt x="88" y="243"/>
                  </a:lnTo>
                  <a:lnTo>
                    <a:pt x="98" y="241"/>
                  </a:lnTo>
                  <a:lnTo>
                    <a:pt x="107" y="238"/>
                  </a:lnTo>
                  <a:lnTo>
                    <a:pt x="116" y="233"/>
                  </a:lnTo>
                  <a:lnTo>
                    <a:pt x="124" y="226"/>
                  </a:lnTo>
                  <a:lnTo>
                    <a:pt x="128" y="216"/>
                  </a:lnTo>
                  <a:lnTo>
                    <a:pt x="128" y="202"/>
                  </a:lnTo>
                  <a:lnTo>
                    <a:pt x="124" y="173"/>
                  </a:lnTo>
                  <a:lnTo>
                    <a:pt x="121" y="147"/>
                  </a:lnTo>
                  <a:lnTo>
                    <a:pt x="120" y="124"/>
                  </a:lnTo>
                  <a:lnTo>
                    <a:pt x="122" y="100"/>
                  </a:lnTo>
                  <a:lnTo>
                    <a:pt x="125" y="77"/>
                  </a:lnTo>
                  <a:lnTo>
                    <a:pt x="126" y="60"/>
                  </a:lnTo>
                  <a:lnTo>
                    <a:pt x="125" y="44"/>
                  </a:lnTo>
                  <a:lnTo>
                    <a:pt x="122" y="28"/>
                  </a:lnTo>
                  <a:lnTo>
                    <a:pt x="117" y="21"/>
                  </a:lnTo>
                  <a:lnTo>
                    <a:pt x="112" y="14"/>
                  </a:lnTo>
                  <a:lnTo>
                    <a:pt x="105" y="9"/>
                  </a:lnTo>
                  <a:lnTo>
                    <a:pt x="97" y="5"/>
                  </a:lnTo>
                  <a:lnTo>
                    <a:pt x="88" y="3"/>
                  </a:lnTo>
                  <a:lnTo>
                    <a:pt x="77" y="1"/>
                  </a:lnTo>
                  <a:lnTo>
                    <a:pt x="67" y="0"/>
                  </a:lnTo>
                  <a:lnTo>
                    <a:pt x="56" y="0"/>
                  </a:lnTo>
                  <a:lnTo>
                    <a:pt x="44" y="2"/>
                  </a:lnTo>
                  <a:lnTo>
                    <a:pt x="34" y="6"/>
                  </a:lnTo>
                  <a:lnTo>
                    <a:pt x="24" y="12"/>
                  </a:lnTo>
                  <a:lnTo>
                    <a:pt x="14" y="21"/>
                  </a:lnTo>
                  <a:lnTo>
                    <a:pt x="7" y="30"/>
                  </a:lnTo>
                  <a:lnTo>
                    <a:pt x="2" y="41"/>
                  </a:lnTo>
                  <a:lnTo>
                    <a:pt x="0" y="54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B5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44" name="Freeform 188"/>
            <p:cNvSpPr>
              <a:spLocks/>
            </p:cNvSpPr>
            <p:nvPr/>
          </p:nvSpPr>
          <p:spPr bwMode="auto">
            <a:xfrm>
              <a:off x="857" y="4047"/>
              <a:ext cx="25" cy="84"/>
            </a:xfrm>
            <a:custGeom>
              <a:avLst/>
              <a:gdLst/>
              <a:ahLst/>
              <a:cxnLst>
                <a:cxn ang="0">
                  <a:pos x="74" y="244"/>
                </a:cxn>
                <a:cxn ang="0">
                  <a:pos x="61" y="244"/>
                </a:cxn>
                <a:cxn ang="0">
                  <a:pos x="48" y="242"/>
                </a:cxn>
                <a:cxn ang="0">
                  <a:pos x="39" y="238"/>
                </a:cxn>
                <a:cxn ang="0">
                  <a:pos x="32" y="233"/>
                </a:cxn>
                <a:cxn ang="0">
                  <a:pos x="27" y="226"/>
                </a:cxn>
                <a:cxn ang="0">
                  <a:pos x="23" y="219"/>
                </a:cxn>
                <a:cxn ang="0">
                  <a:pos x="20" y="210"/>
                </a:cxn>
                <a:cxn ang="0">
                  <a:pos x="20" y="202"/>
                </a:cxn>
                <a:cxn ang="0">
                  <a:pos x="19" y="186"/>
                </a:cxn>
                <a:cxn ang="0">
                  <a:pos x="17" y="165"/>
                </a:cxn>
                <a:cxn ang="0">
                  <a:pos x="14" y="145"/>
                </a:cxn>
                <a:cxn ang="0">
                  <a:pos x="10" y="130"/>
                </a:cxn>
                <a:cxn ang="0">
                  <a:pos x="7" y="116"/>
                </a:cxn>
                <a:cxn ang="0">
                  <a:pos x="4" y="99"/>
                </a:cxn>
                <a:cxn ang="0">
                  <a:pos x="2" y="81"/>
                </a:cxn>
                <a:cxn ang="0">
                  <a:pos x="0" y="67"/>
                </a:cxn>
                <a:cxn ang="0">
                  <a:pos x="0" y="54"/>
                </a:cxn>
                <a:cxn ang="0">
                  <a:pos x="2" y="41"/>
                </a:cxn>
                <a:cxn ang="0">
                  <a:pos x="7" y="30"/>
                </a:cxn>
                <a:cxn ang="0">
                  <a:pos x="14" y="21"/>
                </a:cxn>
                <a:cxn ang="0">
                  <a:pos x="24" y="12"/>
                </a:cxn>
                <a:cxn ang="0">
                  <a:pos x="34" y="6"/>
                </a:cxn>
                <a:cxn ang="0">
                  <a:pos x="44" y="2"/>
                </a:cxn>
                <a:cxn ang="0">
                  <a:pos x="56" y="0"/>
                </a:cxn>
                <a:cxn ang="0">
                  <a:pos x="49" y="3"/>
                </a:cxn>
                <a:cxn ang="0">
                  <a:pos x="42" y="8"/>
                </a:cxn>
                <a:cxn ang="0">
                  <a:pos x="34" y="13"/>
                </a:cxn>
                <a:cxn ang="0">
                  <a:pos x="27" y="21"/>
                </a:cxn>
                <a:cxn ang="0">
                  <a:pos x="19" y="28"/>
                </a:cxn>
                <a:cxn ang="0">
                  <a:pos x="15" y="35"/>
                </a:cxn>
                <a:cxn ang="0">
                  <a:pos x="13" y="43"/>
                </a:cxn>
                <a:cxn ang="0">
                  <a:pos x="15" y="51"/>
                </a:cxn>
                <a:cxn ang="0">
                  <a:pos x="25" y="61"/>
                </a:cxn>
                <a:cxn ang="0">
                  <a:pos x="32" y="67"/>
                </a:cxn>
                <a:cxn ang="0">
                  <a:pos x="37" y="77"/>
                </a:cxn>
                <a:cxn ang="0">
                  <a:pos x="35" y="100"/>
                </a:cxn>
                <a:cxn ang="0">
                  <a:pos x="33" y="119"/>
                </a:cxn>
                <a:cxn ang="0">
                  <a:pos x="33" y="139"/>
                </a:cxn>
                <a:cxn ang="0">
                  <a:pos x="35" y="161"/>
                </a:cxn>
                <a:cxn ang="0">
                  <a:pos x="39" y="184"/>
                </a:cxn>
                <a:cxn ang="0">
                  <a:pos x="45" y="204"/>
                </a:cxn>
                <a:cxn ang="0">
                  <a:pos x="52" y="223"/>
                </a:cxn>
                <a:cxn ang="0">
                  <a:pos x="63" y="236"/>
                </a:cxn>
                <a:cxn ang="0">
                  <a:pos x="74" y="244"/>
                </a:cxn>
              </a:cxnLst>
              <a:rect l="0" t="0" r="r" b="b"/>
              <a:pathLst>
                <a:path w="74" h="244">
                  <a:moveTo>
                    <a:pt x="74" y="244"/>
                  </a:moveTo>
                  <a:lnTo>
                    <a:pt x="61" y="244"/>
                  </a:lnTo>
                  <a:lnTo>
                    <a:pt x="48" y="242"/>
                  </a:lnTo>
                  <a:lnTo>
                    <a:pt x="39" y="238"/>
                  </a:lnTo>
                  <a:lnTo>
                    <a:pt x="32" y="233"/>
                  </a:lnTo>
                  <a:lnTo>
                    <a:pt x="27" y="226"/>
                  </a:lnTo>
                  <a:lnTo>
                    <a:pt x="23" y="219"/>
                  </a:lnTo>
                  <a:lnTo>
                    <a:pt x="20" y="210"/>
                  </a:lnTo>
                  <a:lnTo>
                    <a:pt x="20" y="202"/>
                  </a:lnTo>
                  <a:lnTo>
                    <a:pt x="19" y="186"/>
                  </a:lnTo>
                  <a:lnTo>
                    <a:pt x="17" y="165"/>
                  </a:lnTo>
                  <a:lnTo>
                    <a:pt x="14" y="145"/>
                  </a:lnTo>
                  <a:lnTo>
                    <a:pt x="10" y="130"/>
                  </a:lnTo>
                  <a:lnTo>
                    <a:pt x="7" y="116"/>
                  </a:lnTo>
                  <a:lnTo>
                    <a:pt x="4" y="99"/>
                  </a:lnTo>
                  <a:lnTo>
                    <a:pt x="2" y="81"/>
                  </a:lnTo>
                  <a:lnTo>
                    <a:pt x="0" y="67"/>
                  </a:lnTo>
                  <a:lnTo>
                    <a:pt x="0" y="54"/>
                  </a:lnTo>
                  <a:lnTo>
                    <a:pt x="2" y="41"/>
                  </a:lnTo>
                  <a:lnTo>
                    <a:pt x="7" y="30"/>
                  </a:lnTo>
                  <a:lnTo>
                    <a:pt x="14" y="21"/>
                  </a:lnTo>
                  <a:lnTo>
                    <a:pt x="24" y="12"/>
                  </a:lnTo>
                  <a:lnTo>
                    <a:pt x="34" y="6"/>
                  </a:lnTo>
                  <a:lnTo>
                    <a:pt x="44" y="2"/>
                  </a:lnTo>
                  <a:lnTo>
                    <a:pt x="56" y="0"/>
                  </a:lnTo>
                  <a:lnTo>
                    <a:pt x="49" y="3"/>
                  </a:lnTo>
                  <a:lnTo>
                    <a:pt x="42" y="8"/>
                  </a:lnTo>
                  <a:lnTo>
                    <a:pt x="34" y="13"/>
                  </a:lnTo>
                  <a:lnTo>
                    <a:pt x="27" y="21"/>
                  </a:lnTo>
                  <a:lnTo>
                    <a:pt x="19" y="28"/>
                  </a:lnTo>
                  <a:lnTo>
                    <a:pt x="15" y="35"/>
                  </a:lnTo>
                  <a:lnTo>
                    <a:pt x="13" y="43"/>
                  </a:lnTo>
                  <a:lnTo>
                    <a:pt x="15" y="51"/>
                  </a:lnTo>
                  <a:lnTo>
                    <a:pt x="25" y="61"/>
                  </a:lnTo>
                  <a:lnTo>
                    <a:pt x="32" y="67"/>
                  </a:lnTo>
                  <a:lnTo>
                    <a:pt x="37" y="77"/>
                  </a:lnTo>
                  <a:lnTo>
                    <a:pt x="35" y="100"/>
                  </a:lnTo>
                  <a:lnTo>
                    <a:pt x="33" y="119"/>
                  </a:lnTo>
                  <a:lnTo>
                    <a:pt x="33" y="139"/>
                  </a:lnTo>
                  <a:lnTo>
                    <a:pt x="35" y="161"/>
                  </a:lnTo>
                  <a:lnTo>
                    <a:pt x="39" y="184"/>
                  </a:lnTo>
                  <a:lnTo>
                    <a:pt x="45" y="204"/>
                  </a:lnTo>
                  <a:lnTo>
                    <a:pt x="52" y="223"/>
                  </a:lnTo>
                  <a:lnTo>
                    <a:pt x="63" y="236"/>
                  </a:lnTo>
                  <a:lnTo>
                    <a:pt x="74" y="2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45" name="Freeform 189"/>
            <p:cNvSpPr>
              <a:spLocks/>
            </p:cNvSpPr>
            <p:nvPr/>
          </p:nvSpPr>
          <p:spPr bwMode="auto">
            <a:xfrm>
              <a:off x="679" y="4117"/>
              <a:ext cx="59" cy="53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50" y="1"/>
                </a:cxn>
                <a:cxn ang="0">
                  <a:pos x="32" y="7"/>
                </a:cxn>
                <a:cxn ang="0">
                  <a:pos x="21" y="19"/>
                </a:cxn>
                <a:cxn ang="0">
                  <a:pos x="18" y="47"/>
                </a:cxn>
                <a:cxn ang="0">
                  <a:pos x="15" y="59"/>
                </a:cxn>
                <a:cxn ang="0">
                  <a:pos x="3" y="85"/>
                </a:cxn>
                <a:cxn ang="0">
                  <a:pos x="1" y="130"/>
                </a:cxn>
                <a:cxn ang="0">
                  <a:pos x="16" y="148"/>
                </a:cxn>
                <a:cxn ang="0">
                  <a:pos x="25" y="153"/>
                </a:cxn>
                <a:cxn ang="0">
                  <a:pos x="33" y="156"/>
                </a:cxn>
                <a:cxn ang="0">
                  <a:pos x="47" y="158"/>
                </a:cxn>
                <a:cxn ang="0">
                  <a:pos x="64" y="158"/>
                </a:cxn>
                <a:cxn ang="0">
                  <a:pos x="75" y="156"/>
                </a:cxn>
                <a:cxn ang="0">
                  <a:pos x="80" y="158"/>
                </a:cxn>
                <a:cxn ang="0">
                  <a:pos x="89" y="160"/>
                </a:cxn>
                <a:cxn ang="0">
                  <a:pos x="100" y="159"/>
                </a:cxn>
                <a:cxn ang="0">
                  <a:pos x="109" y="154"/>
                </a:cxn>
                <a:cxn ang="0">
                  <a:pos x="116" y="152"/>
                </a:cxn>
                <a:cxn ang="0">
                  <a:pos x="127" y="153"/>
                </a:cxn>
                <a:cxn ang="0">
                  <a:pos x="138" y="151"/>
                </a:cxn>
                <a:cxn ang="0">
                  <a:pos x="146" y="147"/>
                </a:cxn>
                <a:cxn ang="0">
                  <a:pos x="156" y="145"/>
                </a:cxn>
                <a:cxn ang="0">
                  <a:pos x="170" y="138"/>
                </a:cxn>
                <a:cxn ang="0">
                  <a:pos x="169" y="121"/>
                </a:cxn>
                <a:cxn ang="0">
                  <a:pos x="159" y="98"/>
                </a:cxn>
                <a:cxn ang="0">
                  <a:pos x="148" y="82"/>
                </a:cxn>
                <a:cxn ang="0">
                  <a:pos x="131" y="56"/>
                </a:cxn>
                <a:cxn ang="0">
                  <a:pos x="125" y="38"/>
                </a:cxn>
                <a:cxn ang="0">
                  <a:pos x="122" y="25"/>
                </a:cxn>
                <a:cxn ang="0">
                  <a:pos x="114" y="13"/>
                </a:cxn>
                <a:cxn ang="0">
                  <a:pos x="94" y="2"/>
                </a:cxn>
              </a:cxnLst>
              <a:rect l="0" t="0" r="r" b="b"/>
              <a:pathLst>
                <a:path w="172" h="160">
                  <a:moveTo>
                    <a:pt x="79" y="0"/>
                  </a:moveTo>
                  <a:lnTo>
                    <a:pt x="69" y="0"/>
                  </a:lnTo>
                  <a:lnTo>
                    <a:pt x="60" y="0"/>
                  </a:lnTo>
                  <a:lnTo>
                    <a:pt x="50" y="1"/>
                  </a:lnTo>
                  <a:lnTo>
                    <a:pt x="41" y="3"/>
                  </a:lnTo>
                  <a:lnTo>
                    <a:pt x="32" y="7"/>
                  </a:lnTo>
                  <a:lnTo>
                    <a:pt x="25" y="13"/>
                  </a:lnTo>
                  <a:lnTo>
                    <a:pt x="21" y="19"/>
                  </a:lnTo>
                  <a:lnTo>
                    <a:pt x="19" y="27"/>
                  </a:lnTo>
                  <a:lnTo>
                    <a:pt x="18" y="47"/>
                  </a:lnTo>
                  <a:lnTo>
                    <a:pt x="18" y="55"/>
                  </a:lnTo>
                  <a:lnTo>
                    <a:pt x="15" y="59"/>
                  </a:lnTo>
                  <a:lnTo>
                    <a:pt x="10" y="67"/>
                  </a:lnTo>
                  <a:lnTo>
                    <a:pt x="3" y="85"/>
                  </a:lnTo>
                  <a:lnTo>
                    <a:pt x="0" y="107"/>
                  </a:lnTo>
                  <a:lnTo>
                    <a:pt x="1" y="130"/>
                  </a:lnTo>
                  <a:lnTo>
                    <a:pt x="10" y="144"/>
                  </a:lnTo>
                  <a:lnTo>
                    <a:pt x="16" y="148"/>
                  </a:lnTo>
                  <a:lnTo>
                    <a:pt x="21" y="151"/>
                  </a:lnTo>
                  <a:lnTo>
                    <a:pt x="25" y="153"/>
                  </a:lnTo>
                  <a:lnTo>
                    <a:pt x="29" y="155"/>
                  </a:lnTo>
                  <a:lnTo>
                    <a:pt x="33" y="156"/>
                  </a:lnTo>
                  <a:lnTo>
                    <a:pt x="40" y="157"/>
                  </a:lnTo>
                  <a:lnTo>
                    <a:pt x="47" y="158"/>
                  </a:lnTo>
                  <a:lnTo>
                    <a:pt x="56" y="158"/>
                  </a:lnTo>
                  <a:lnTo>
                    <a:pt x="64" y="158"/>
                  </a:lnTo>
                  <a:lnTo>
                    <a:pt x="71" y="157"/>
                  </a:lnTo>
                  <a:lnTo>
                    <a:pt x="75" y="156"/>
                  </a:lnTo>
                  <a:lnTo>
                    <a:pt x="76" y="156"/>
                  </a:lnTo>
                  <a:lnTo>
                    <a:pt x="80" y="158"/>
                  </a:lnTo>
                  <a:lnTo>
                    <a:pt x="84" y="159"/>
                  </a:lnTo>
                  <a:lnTo>
                    <a:pt x="89" y="160"/>
                  </a:lnTo>
                  <a:lnTo>
                    <a:pt x="95" y="159"/>
                  </a:lnTo>
                  <a:lnTo>
                    <a:pt x="100" y="159"/>
                  </a:lnTo>
                  <a:lnTo>
                    <a:pt x="105" y="157"/>
                  </a:lnTo>
                  <a:lnTo>
                    <a:pt x="109" y="154"/>
                  </a:lnTo>
                  <a:lnTo>
                    <a:pt x="111" y="151"/>
                  </a:lnTo>
                  <a:lnTo>
                    <a:pt x="116" y="152"/>
                  </a:lnTo>
                  <a:lnTo>
                    <a:pt x="121" y="153"/>
                  </a:lnTo>
                  <a:lnTo>
                    <a:pt x="127" y="153"/>
                  </a:lnTo>
                  <a:lnTo>
                    <a:pt x="132" y="152"/>
                  </a:lnTo>
                  <a:lnTo>
                    <a:pt x="138" y="151"/>
                  </a:lnTo>
                  <a:lnTo>
                    <a:pt x="143" y="149"/>
                  </a:lnTo>
                  <a:lnTo>
                    <a:pt x="146" y="147"/>
                  </a:lnTo>
                  <a:lnTo>
                    <a:pt x="147" y="144"/>
                  </a:lnTo>
                  <a:lnTo>
                    <a:pt x="156" y="145"/>
                  </a:lnTo>
                  <a:lnTo>
                    <a:pt x="164" y="144"/>
                  </a:lnTo>
                  <a:lnTo>
                    <a:pt x="170" y="138"/>
                  </a:lnTo>
                  <a:lnTo>
                    <a:pt x="172" y="132"/>
                  </a:lnTo>
                  <a:lnTo>
                    <a:pt x="169" y="121"/>
                  </a:lnTo>
                  <a:lnTo>
                    <a:pt x="164" y="108"/>
                  </a:lnTo>
                  <a:lnTo>
                    <a:pt x="159" y="98"/>
                  </a:lnTo>
                  <a:lnTo>
                    <a:pt x="153" y="89"/>
                  </a:lnTo>
                  <a:lnTo>
                    <a:pt x="148" y="82"/>
                  </a:lnTo>
                  <a:lnTo>
                    <a:pt x="140" y="69"/>
                  </a:lnTo>
                  <a:lnTo>
                    <a:pt x="131" y="56"/>
                  </a:lnTo>
                  <a:lnTo>
                    <a:pt x="126" y="44"/>
                  </a:lnTo>
                  <a:lnTo>
                    <a:pt x="125" y="38"/>
                  </a:lnTo>
                  <a:lnTo>
                    <a:pt x="124" y="32"/>
                  </a:lnTo>
                  <a:lnTo>
                    <a:pt x="122" y="25"/>
                  </a:lnTo>
                  <a:lnTo>
                    <a:pt x="119" y="19"/>
                  </a:lnTo>
                  <a:lnTo>
                    <a:pt x="114" y="13"/>
                  </a:lnTo>
                  <a:lnTo>
                    <a:pt x="106" y="6"/>
                  </a:lnTo>
                  <a:lnTo>
                    <a:pt x="94" y="2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B5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46" name="Freeform 190"/>
            <p:cNvSpPr>
              <a:spLocks/>
            </p:cNvSpPr>
            <p:nvPr/>
          </p:nvSpPr>
          <p:spPr bwMode="auto">
            <a:xfrm>
              <a:off x="681" y="4117"/>
              <a:ext cx="26" cy="52"/>
            </a:xfrm>
            <a:custGeom>
              <a:avLst/>
              <a:gdLst/>
              <a:ahLst/>
              <a:cxnLst>
                <a:cxn ang="0">
                  <a:pos x="56" y="158"/>
                </a:cxn>
                <a:cxn ang="0">
                  <a:pos x="47" y="158"/>
                </a:cxn>
                <a:cxn ang="0">
                  <a:pos x="40" y="157"/>
                </a:cxn>
                <a:cxn ang="0">
                  <a:pos x="33" y="156"/>
                </a:cxn>
                <a:cxn ang="0">
                  <a:pos x="29" y="155"/>
                </a:cxn>
                <a:cxn ang="0">
                  <a:pos x="25" y="153"/>
                </a:cxn>
                <a:cxn ang="0">
                  <a:pos x="21" y="151"/>
                </a:cxn>
                <a:cxn ang="0">
                  <a:pos x="16" y="148"/>
                </a:cxn>
                <a:cxn ang="0">
                  <a:pos x="10" y="144"/>
                </a:cxn>
                <a:cxn ang="0">
                  <a:pos x="1" y="130"/>
                </a:cxn>
                <a:cxn ang="0">
                  <a:pos x="0" y="107"/>
                </a:cxn>
                <a:cxn ang="0">
                  <a:pos x="3" y="85"/>
                </a:cxn>
                <a:cxn ang="0">
                  <a:pos x="10" y="67"/>
                </a:cxn>
                <a:cxn ang="0">
                  <a:pos x="15" y="59"/>
                </a:cxn>
                <a:cxn ang="0">
                  <a:pos x="18" y="55"/>
                </a:cxn>
                <a:cxn ang="0">
                  <a:pos x="18" y="47"/>
                </a:cxn>
                <a:cxn ang="0">
                  <a:pos x="19" y="27"/>
                </a:cxn>
                <a:cxn ang="0">
                  <a:pos x="21" y="19"/>
                </a:cxn>
                <a:cxn ang="0">
                  <a:pos x="25" y="13"/>
                </a:cxn>
                <a:cxn ang="0">
                  <a:pos x="32" y="7"/>
                </a:cxn>
                <a:cxn ang="0">
                  <a:pos x="41" y="3"/>
                </a:cxn>
                <a:cxn ang="0">
                  <a:pos x="50" y="1"/>
                </a:cxn>
                <a:cxn ang="0">
                  <a:pos x="60" y="0"/>
                </a:cxn>
                <a:cxn ang="0">
                  <a:pos x="69" y="0"/>
                </a:cxn>
                <a:cxn ang="0">
                  <a:pos x="79" y="0"/>
                </a:cxn>
                <a:cxn ang="0">
                  <a:pos x="67" y="3"/>
                </a:cxn>
                <a:cxn ang="0">
                  <a:pos x="55" y="12"/>
                </a:cxn>
                <a:cxn ang="0">
                  <a:pos x="44" y="24"/>
                </a:cxn>
                <a:cxn ang="0">
                  <a:pos x="35" y="38"/>
                </a:cxn>
                <a:cxn ang="0">
                  <a:pos x="33" y="53"/>
                </a:cxn>
                <a:cxn ang="0">
                  <a:pos x="39" y="65"/>
                </a:cxn>
                <a:cxn ang="0">
                  <a:pos x="53" y="75"/>
                </a:cxn>
                <a:cxn ang="0">
                  <a:pos x="80" y="80"/>
                </a:cxn>
                <a:cxn ang="0">
                  <a:pos x="75" y="83"/>
                </a:cxn>
                <a:cxn ang="0">
                  <a:pos x="68" y="85"/>
                </a:cxn>
                <a:cxn ang="0">
                  <a:pos x="62" y="86"/>
                </a:cxn>
                <a:cxn ang="0">
                  <a:pos x="56" y="87"/>
                </a:cxn>
                <a:cxn ang="0">
                  <a:pos x="49" y="87"/>
                </a:cxn>
                <a:cxn ang="0">
                  <a:pos x="43" y="87"/>
                </a:cxn>
                <a:cxn ang="0">
                  <a:pos x="36" y="86"/>
                </a:cxn>
                <a:cxn ang="0">
                  <a:pos x="30" y="84"/>
                </a:cxn>
                <a:cxn ang="0">
                  <a:pos x="34" y="93"/>
                </a:cxn>
                <a:cxn ang="0">
                  <a:pos x="42" y="99"/>
                </a:cxn>
                <a:cxn ang="0">
                  <a:pos x="50" y="103"/>
                </a:cxn>
                <a:cxn ang="0">
                  <a:pos x="57" y="104"/>
                </a:cxn>
                <a:cxn ang="0">
                  <a:pos x="49" y="106"/>
                </a:cxn>
                <a:cxn ang="0">
                  <a:pos x="41" y="112"/>
                </a:cxn>
                <a:cxn ang="0">
                  <a:pos x="34" y="118"/>
                </a:cxn>
                <a:cxn ang="0">
                  <a:pos x="29" y="126"/>
                </a:cxn>
                <a:cxn ang="0">
                  <a:pos x="28" y="134"/>
                </a:cxn>
                <a:cxn ang="0">
                  <a:pos x="32" y="144"/>
                </a:cxn>
                <a:cxn ang="0">
                  <a:pos x="41" y="152"/>
                </a:cxn>
                <a:cxn ang="0">
                  <a:pos x="56" y="158"/>
                </a:cxn>
              </a:cxnLst>
              <a:rect l="0" t="0" r="r" b="b"/>
              <a:pathLst>
                <a:path w="80" h="158">
                  <a:moveTo>
                    <a:pt x="56" y="158"/>
                  </a:moveTo>
                  <a:lnTo>
                    <a:pt x="47" y="158"/>
                  </a:lnTo>
                  <a:lnTo>
                    <a:pt x="40" y="157"/>
                  </a:lnTo>
                  <a:lnTo>
                    <a:pt x="33" y="156"/>
                  </a:lnTo>
                  <a:lnTo>
                    <a:pt x="29" y="155"/>
                  </a:lnTo>
                  <a:lnTo>
                    <a:pt x="25" y="153"/>
                  </a:lnTo>
                  <a:lnTo>
                    <a:pt x="21" y="151"/>
                  </a:lnTo>
                  <a:lnTo>
                    <a:pt x="16" y="148"/>
                  </a:lnTo>
                  <a:lnTo>
                    <a:pt x="10" y="144"/>
                  </a:lnTo>
                  <a:lnTo>
                    <a:pt x="1" y="130"/>
                  </a:lnTo>
                  <a:lnTo>
                    <a:pt x="0" y="107"/>
                  </a:lnTo>
                  <a:lnTo>
                    <a:pt x="3" y="85"/>
                  </a:lnTo>
                  <a:lnTo>
                    <a:pt x="10" y="67"/>
                  </a:lnTo>
                  <a:lnTo>
                    <a:pt x="15" y="59"/>
                  </a:lnTo>
                  <a:lnTo>
                    <a:pt x="18" y="55"/>
                  </a:lnTo>
                  <a:lnTo>
                    <a:pt x="18" y="47"/>
                  </a:lnTo>
                  <a:lnTo>
                    <a:pt x="19" y="27"/>
                  </a:lnTo>
                  <a:lnTo>
                    <a:pt x="21" y="19"/>
                  </a:lnTo>
                  <a:lnTo>
                    <a:pt x="25" y="13"/>
                  </a:lnTo>
                  <a:lnTo>
                    <a:pt x="32" y="7"/>
                  </a:lnTo>
                  <a:lnTo>
                    <a:pt x="41" y="3"/>
                  </a:lnTo>
                  <a:lnTo>
                    <a:pt x="50" y="1"/>
                  </a:lnTo>
                  <a:lnTo>
                    <a:pt x="60" y="0"/>
                  </a:lnTo>
                  <a:lnTo>
                    <a:pt x="69" y="0"/>
                  </a:lnTo>
                  <a:lnTo>
                    <a:pt x="79" y="0"/>
                  </a:lnTo>
                  <a:lnTo>
                    <a:pt x="67" y="3"/>
                  </a:lnTo>
                  <a:lnTo>
                    <a:pt x="55" y="12"/>
                  </a:lnTo>
                  <a:lnTo>
                    <a:pt x="44" y="24"/>
                  </a:lnTo>
                  <a:lnTo>
                    <a:pt x="35" y="38"/>
                  </a:lnTo>
                  <a:lnTo>
                    <a:pt x="33" y="53"/>
                  </a:lnTo>
                  <a:lnTo>
                    <a:pt x="39" y="65"/>
                  </a:lnTo>
                  <a:lnTo>
                    <a:pt x="53" y="75"/>
                  </a:lnTo>
                  <a:lnTo>
                    <a:pt x="80" y="80"/>
                  </a:lnTo>
                  <a:lnTo>
                    <a:pt x="75" y="83"/>
                  </a:lnTo>
                  <a:lnTo>
                    <a:pt x="68" y="85"/>
                  </a:lnTo>
                  <a:lnTo>
                    <a:pt x="62" y="86"/>
                  </a:lnTo>
                  <a:lnTo>
                    <a:pt x="56" y="87"/>
                  </a:lnTo>
                  <a:lnTo>
                    <a:pt x="49" y="87"/>
                  </a:lnTo>
                  <a:lnTo>
                    <a:pt x="43" y="87"/>
                  </a:lnTo>
                  <a:lnTo>
                    <a:pt x="36" y="86"/>
                  </a:lnTo>
                  <a:lnTo>
                    <a:pt x="30" y="84"/>
                  </a:lnTo>
                  <a:lnTo>
                    <a:pt x="34" y="93"/>
                  </a:lnTo>
                  <a:lnTo>
                    <a:pt x="42" y="99"/>
                  </a:lnTo>
                  <a:lnTo>
                    <a:pt x="50" y="103"/>
                  </a:lnTo>
                  <a:lnTo>
                    <a:pt x="57" y="104"/>
                  </a:lnTo>
                  <a:lnTo>
                    <a:pt x="49" y="106"/>
                  </a:lnTo>
                  <a:lnTo>
                    <a:pt x="41" y="112"/>
                  </a:lnTo>
                  <a:lnTo>
                    <a:pt x="34" y="118"/>
                  </a:lnTo>
                  <a:lnTo>
                    <a:pt x="29" y="126"/>
                  </a:lnTo>
                  <a:lnTo>
                    <a:pt x="28" y="134"/>
                  </a:lnTo>
                  <a:lnTo>
                    <a:pt x="32" y="144"/>
                  </a:lnTo>
                  <a:lnTo>
                    <a:pt x="41" y="152"/>
                  </a:lnTo>
                  <a:lnTo>
                    <a:pt x="56" y="1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47" name="Freeform 191"/>
            <p:cNvSpPr>
              <a:spLocks/>
            </p:cNvSpPr>
            <p:nvPr/>
          </p:nvSpPr>
          <p:spPr bwMode="auto">
            <a:xfrm>
              <a:off x="704" y="4157"/>
              <a:ext cx="14" cy="13"/>
            </a:xfrm>
            <a:custGeom>
              <a:avLst/>
              <a:gdLst/>
              <a:ahLst/>
              <a:cxnLst>
                <a:cxn ang="0">
                  <a:pos x="35" y="29"/>
                </a:cxn>
                <a:cxn ang="0">
                  <a:pos x="33" y="32"/>
                </a:cxn>
                <a:cxn ang="0">
                  <a:pos x="29" y="35"/>
                </a:cxn>
                <a:cxn ang="0">
                  <a:pos x="24" y="37"/>
                </a:cxn>
                <a:cxn ang="0">
                  <a:pos x="19" y="37"/>
                </a:cxn>
                <a:cxn ang="0">
                  <a:pos x="13" y="38"/>
                </a:cxn>
                <a:cxn ang="0">
                  <a:pos x="8" y="37"/>
                </a:cxn>
                <a:cxn ang="0">
                  <a:pos x="4" y="36"/>
                </a:cxn>
                <a:cxn ang="0">
                  <a:pos x="0" y="34"/>
                </a:cxn>
                <a:cxn ang="0">
                  <a:pos x="0" y="26"/>
                </a:cxn>
                <a:cxn ang="0">
                  <a:pos x="1" y="17"/>
                </a:cxn>
                <a:cxn ang="0">
                  <a:pos x="4" y="8"/>
                </a:cxn>
                <a:cxn ang="0">
                  <a:pos x="8" y="2"/>
                </a:cxn>
                <a:cxn ang="0">
                  <a:pos x="13" y="0"/>
                </a:cxn>
                <a:cxn ang="0">
                  <a:pos x="19" y="2"/>
                </a:cxn>
                <a:cxn ang="0">
                  <a:pos x="26" y="11"/>
                </a:cxn>
                <a:cxn ang="0">
                  <a:pos x="35" y="29"/>
                </a:cxn>
              </a:cxnLst>
              <a:rect l="0" t="0" r="r" b="b"/>
              <a:pathLst>
                <a:path w="35" h="38">
                  <a:moveTo>
                    <a:pt x="35" y="29"/>
                  </a:moveTo>
                  <a:lnTo>
                    <a:pt x="33" y="32"/>
                  </a:lnTo>
                  <a:lnTo>
                    <a:pt x="29" y="35"/>
                  </a:lnTo>
                  <a:lnTo>
                    <a:pt x="24" y="37"/>
                  </a:lnTo>
                  <a:lnTo>
                    <a:pt x="19" y="37"/>
                  </a:lnTo>
                  <a:lnTo>
                    <a:pt x="13" y="38"/>
                  </a:lnTo>
                  <a:lnTo>
                    <a:pt x="8" y="37"/>
                  </a:lnTo>
                  <a:lnTo>
                    <a:pt x="4" y="36"/>
                  </a:lnTo>
                  <a:lnTo>
                    <a:pt x="0" y="34"/>
                  </a:lnTo>
                  <a:lnTo>
                    <a:pt x="0" y="26"/>
                  </a:lnTo>
                  <a:lnTo>
                    <a:pt x="1" y="17"/>
                  </a:lnTo>
                  <a:lnTo>
                    <a:pt x="4" y="8"/>
                  </a:lnTo>
                  <a:lnTo>
                    <a:pt x="8" y="2"/>
                  </a:lnTo>
                  <a:lnTo>
                    <a:pt x="13" y="0"/>
                  </a:lnTo>
                  <a:lnTo>
                    <a:pt x="19" y="2"/>
                  </a:lnTo>
                  <a:lnTo>
                    <a:pt x="26" y="11"/>
                  </a:lnTo>
                  <a:lnTo>
                    <a:pt x="35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48" name="Freeform 192"/>
            <p:cNvSpPr>
              <a:spLocks/>
            </p:cNvSpPr>
            <p:nvPr/>
          </p:nvSpPr>
          <p:spPr bwMode="auto">
            <a:xfrm>
              <a:off x="728" y="4153"/>
              <a:ext cx="10" cy="12"/>
            </a:xfrm>
            <a:custGeom>
              <a:avLst/>
              <a:gdLst/>
              <a:ahLst/>
              <a:cxnLst>
                <a:cxn ang="0">
                  <a:pos x="28" y="22"/>
                </a:cxn>
                <a:cxn ang="0">
                  <a:pos x="26" y="28"/>
                </a:cxn>
                <a:cxn ang="0">
                  <a:pos x="20" y="34"/>
                </a:cxn>
                <a:cxn ang="0">
                  <a:pos x="12" y="35"/>
                </a:cxn>
                <a:cxn ang="0">
                  <a:pos x="3" y="34"/>
                </a:cxn>
                <a:cxn ang="0">
                  <a:pos x="0" y="24"/>
                </a:cxn>
                <a:cxn ang="0">
                  <a:pos x="0" y="15"/>
                </a:cxn>
                <a:cxn ang="0">
                  <a:pos x="1" y="7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13" y="2"/>
                </a:cxn>
                <a:cxn ang="0">
                  <a:pos x="20" y="9"/>
                </a:cxn>
                <a:cxn ang="0">
                  <a:pos x="28" y="22"/>
                </a:cxn>
              </a:cxnLst>
              <a:rect l="0" t="0" r="r" b="b"/>
              <a:pathLst>
                <a:path w="28" h="35">
                  <a:moveTo>
                    <a:pt x="28" y="22"/>
                  </a:moveTo>
                  <a:lnTo>
                    <a:pt x="26" y="28"/>
                  </a:lnTo>
                  <a:lnTo>
                    <a:pt x="20" y="34"/>
                  </a:lnTo>
                  <a:lnTo>
                    <a:pt x="12" y="35"/>
                  </a:lnTo>
                  <a:lnTo>
                    <a:pt x="3" y="34"/>
                  </a:lnTo>
                  <a:lnTo>
                    <a:pt x="0" y="24"/>
                  </a:lnTo>
                  <a:lnTo>
                    <a:pt x="0" y="15"/>
                  </a:lnTo>
                  <a:lnTo>
                    <a:pt x="1" y="7"/>
                  </a:lnTo>
                  <a:lnTo>
                    <a:pt x="4" y="2"/>
                  </a:lnTo>
                  <a:lnTo>
                    <a:pt x="8" y="0"/>
                  </a:lnTo>
                  <a:lnTo>
                    <a:pt x="13" y="2"/>
                  </a:lnTo>
                  <a:lnTo>
                    <a:pt x="20" y="9"/>
                  </a:lnTo>
                  <a:lnTo>
                    <a:pt x="28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49" name="Freeform 193"/>
            <p:cNvSpPr>
              <a:spLocks/>
            </p:cNvSpPr>
            <p:nvPr/>
          </p:nvSpPr>
          <p:spPr bwMode="auto">
            <a:xfrm>
              <a:off x="717" y="4155"/>
              <a:ext cx="13" cy="13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36" y="32"/>
                </a:cxn>
                <a:cxn ang="0">
                  <a:pos x="33" y="34"/>
                </a:cxn>
                <a:cxn ang="0">
                  <a:pos x="28" y="36"/>
                </a:cxn>
                <a:cxn ang="0">
                  <a:pos x="22" y="37"/>
                </a:cxn>
                <a:cxn ang="0">
                  <a:pos x="17" y="38"/>
                </a:cxn>
                <a:cxn ang="0">
                  <a:pos x="11" y="38"/>
                </a:cxn>
                <a:cxn ang="0">
                  <a:pos x="6" y="37"/>
                </a:cxn>
                <a:cxn ang="0">
                  <a:pos x="1" y="36"/>
                </a:cxn>
                <a:cxn ang="0">
                  <a:pos x="0" y="27"/>
                </a:cxn>
                <a:cxn ang="0">
                  <a:pos x="1" y="16"/>
                </a:cxn>
                <a:cxn ang="0">
                  <a:pos x="4" y="8"/>
                </a:cxn>
                <a:cxn ang="0">
                  <a:pos x="8" y="2"/>
                </a:cxn>
                <a:cxn ang="0">
                  <a:pos x="14" y="0"/>
                </a:cxn>
                <a:cxn ang="0">
                  <a:pos x="20" y="3"/>
                </a:cxn>
                <a:cxn ang="0">
                  <a:pos x="29" y="12"/>
                </a:cxn>
                <a:cxn ang="0">
                  <a:pos x="37" y="29"/>
                </a:cxn>
              </a:cxnLst>
              <a:rect l="0" t="0" r="r" b="b"/>
              <a:pathLst>
                <a:path w="37" h="38">
                  <a:moveTo>
                    <a:pt x="37" y="29"/>
                  </a:moveTo>
                  <a:lnTo>
                    <a:pt x="36" y="32"/>
                  </a:lnTo>
                  <a:lnTo>
                    <a:pt x="33" y="34"/>
                  </a:lnTo>
                  <a:lnTo>
                    <a:pt x="28" y="36"/>
                  </a:lnTo>
                  <a:lnTo>
                    <a:pt x="22" y="37"/>
                  </a:lnTo>
                  <a:lnTo>
                    <a:pt x="17" y="38"/>
                  </a:lnTo>
                  <a:lnTo>
                    <a:pt x="11" y="38"/>
                  </a:lnTo>
                  <a:lnTo>
                    <a:pt x="6" y="37"/>
                  </a:lnTo>
                  <a:lnTo>
                    <a:pt x="1" y="36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4" y="8"/>
                  </a:lnTo>
                  <a:lnTo>
                    <a:pt x="8" y="2"/>
                  </a:lnTo>
                  <a:lnTo>
                    <a:pt x="14" y="0"/>
                  </a:lnTo>
                  <a:lnTo>
                    <a:pt x="20" y="3"/>
                  </a:lnTo>
                  <a:lnTo>
                    <a:pt x="29" y="12"/>
                  </a:lnTo>
                  <a:lnTo>
                    <a:pt x="37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50" name="Freeform 194"/>
            <p:cNvSpPr>
              <a:spLocks/>
            </p:cNvSpPr>
            <p:nvPr/>
          </p:nvSpPr>
          <p:spPr bwMode="auto">
            <a:xfrm>
              <a:off x="661" y="4021"/>
              <a:ext cx="63" cy="117"/>
            </a:xfrm>
            <a:custGeom>
              <a:avLst/>
              <a:gdLst/>
              <a:ahLst/>
              <a:cxnLst>
                <a:cxn ang="0">
                  <a:pos x="165" y="26"/>
                </a:cxn>
                <a:cxn ang="0">
                  <a:pos x="159" y="19"/>
                </a:cxn>
                <a:cxn ang="0">
                  <a:pos x="151" y="14"/>
                </a:cxn>
                <a:cxn ang="0">
                  <a:pos x="142" y="9"/>
                </a:cxn>
                <a:cxn ang="0">
                  <a:pos x="132" y="5"/>
                </a:cxn>
                <a:cxn ang="0">
                  <a:pos x="119" y="2"/>
                </a:cxn>
                <a:cxn ang="0">
                  <a:pos x="106" y="0"/>
                </a:cxn>
                <a:cxn ang="0">
                  <a:pos x="89" y="2"/>
                </a:cxn>
                <a:cxn ang="0">
                  <a:pos x="72" y="5"/>
                </a:cxn>
                <a:cxn ang="0">
                  <a:pos x="58" y="10"/>
                </a:cxn>
                <a:cxn ang="0">
                  <a:pos x="43" y="19"/>
                </a:cxn>
                <a:cxn ang="0">
                  <a:pos x="28" y="32"/>
                </a:cxn>
                <a:cxn ang="0">
                  <a:pos x="15" y="49"/>
                </a:cxn>
                <a:cxn ang="0">
                  <a:pos x="5" y="68"/>
                </a:cxn>
                <a:cxn ang="0">
                  <a:pos x="0" y="89"/>
                </a:cxn>
                <a:cxn ang="0">
                  <a:pos x="0" y="112"/>
                </a:cxn>
                <a:cxn ang="0">
                  <a:pos x="8" y="137"/>
                </a:cxn>
                <a:cxn ang="0">
                  <a:pos x="24" y="172"/>
                </a:cxn>
                <a:cxn ang="0">
                  <a:pos x="38" y="202"/>
                </a:cxn>
                <a:cxn ang="0">
                  <a:pos x="48" y="228"/>
                </a:cxn>
                <a:cxn ang="0">
                  <a:pos x="55" y="251"/>
                </a:cxn>
                <a:cxn ang="0">
                  <a:pos x="62" y="271"/>
                </a:cxn>
                <a:cxn ang="0">
                  <a:pos x="65" y="288"/>
                </a:cxn>
                <a:cxn ang="0">
                  <a:pos x="68" y="303"/>
                </a:cxn>
                <a:cxn ang="0">
                  <a:pos x="71" y="317"/>
                </a:cxn>
                <a:cxn ang="0">
                  <a:pos x="72" y="324"/>
                </a:cxn>
                <a:cxn ang="0">
                  <a:pos x="75" y="332"/>
                </a:cxn>
                <a:cxn ang="0">
                  <a:pos x="78" y="337"/>
                </a:cxn>
                <a:cxn ang="0">
                  <a:pos x="83" y="342"/>
                </a:cxn>
                <a:cxn ang="0">
                  <a:pos x="91" y="346"/>
                </a:cxn>
                <a:cxn ang="0">
                  <a:pos x="102" y="349"/>
                </a:cxn>
                <a:cxn ang="0">
                  <a:pos x="115" y="350"/>
                </a:cxn>
                <a:cxn ang="0">
                  <a:pos x="132" y="350"/>
                </a:cxn>
                <a:cxn ang="0">
                  <a:pos x="151" y="347"/>
                </a:cxn>
                <a:cxn ang="0">
                  <a:pos x="165" y="340"/>
                </a:cxn>
                <a:cxn ang="0">
                  <a:pos x="175" y="329"/>
                </a:cxn>
                <a:cxn ang="0">
                  <a:pos x="180" y="315"/>
                </a:cxn>
                <a:cxn ang="0">
                  <a:pos x="183" y="301"/>
                </a:cxn>
                <a:cxn ang="0">
                  <a:pos x="184" y="284"/>
                </a:cxn>
                <a:cxn ang="0">
                  <a:pos x="184" y="268"/>
                </a:cxn>
                <a:cxn ang="0">
                  <a:pos x="183" y="252"/>
                </a:cxn>
                <a:cxn ang="0">
                  <a:pos x="182" y="210"/>
                </a:cxn>
                <a:cxn ang="0">
                  <a:pos x="179" y="158"/>
                </a:cxn>
                <a:cxn ang="0">
                  <a:pos x="177" y="111"/>
                </a:cxn>
                <a:cxn ang="0">
                  <a:pos x="178" y="84"/>
                </a:cxn>
                <a:cxn ang="0">
                  <a:pos x="179" y="75"/>
                </a:cxn>
                <a:cxn ang="0">
                  <a:pos x="178" y="60"/>
                </a:cxn>
                <a:cxn ang="0">
                  <a:pos x="174" y="43"/>
                </a:cxn>
                <a:cxn ang="0">
                  <a:pos x="165" y="26"/>
                </a:cxn>
              </a:cxnLst>
              <a:rect l="0" t="0" r="r" b="b"/>
              <a:pathLst>
                <a:path w="184" h="350">
                  <a:moveTo>
                    <a:pt x="165" y="26"/>
                  </a:moveTo>
                  <a:lnTo>
                    <a:pt x="159" y="19"/>
                  </a:lnTo>
                  <a:lnTo>
                    <a:pt x="151" y="14"/>
                  </a:lnTo>
                  <a:lnTo>
                    <a:pt x="142" y="9"/>
                  </a:lnTo>
                  <a:lnTo>
                    <a:pt x="132" y="5"/>
                  </a:lnTo>
                  <a:lnTo>
                    <a:pt x="119" y="2"/>
                  </a:lnTo>
                  <a:lnTo>
                    <a:pt x="106" y="0"/>
                  </a:lnTo>
                  <a:lnTo>
                    <a:pt x="89" y="2"/>
                  </a:lnTo>
                  <a:lnTo>
                    <a:pt x="72" y="5"/>
                  </a:lnTo>
                  <a:lnTo>
                    <a:pt x="58" y="10"/>
                  </a:lnTo>
                  <a:lnTo>
                    <a:pt x="43" y="19"/>
                  </a:lnTo>
                  <a:lnTo>
                    <a:pt x="28" y="32"/>
                  </a:lnTo>
                  <a:lnTo>
                    <a:pt x="15" y="49"/>
                  </a:lnTo>
                  <a:lnTo>
                    <a:pt x="5" y="68"/>
                  </a:lnTo>
                  <a:lnTo>
                    <a:pt x="0" y="89"/>
                  </a:lnTo>
                  <a:lnTo>
                    <a:pt x="0" y="112"/>
                  </a:lnTo>
                  <a:lnTo>
                    <a:pt x="8" y="137"/>
                  </a:lnTo>
                  <a:lnTo>
                    <a:pt x="24" y="172"/>
                  </a:lnTo>
                  <a:lnTo>
                    <a:pt x="38" y="202"/>
                  </a:lnTo>
                  <a:lnTo>
                    <a:pt x="48" y="228"/>
                  </a:lnTo>
                  <a:lnTo>
                    <a:pt x="55" y="251"/>
                  </a:lnTo>
                  <a:lnTo>
                    <a:pt x="62" y="271"/>
                  </a:lnTo>
                  <a:lnTo>
                    <a:pt x="65" y="288"/>
                  </a:lnTo>
                  <a:lnTo>
                    <a:pt x="68" y="303"/>
                  </a:lnTo>
                  <a:lnTo>
                    <a:pt x="71" y="317"/>
                  </a:lnTo>
                  <a:lnTo>
                    <a:pt x="72" y="324"/>
                  </a:lnTo>
                  <a:lnTo>
                    <a:pt x="75" y="332"/>
                  </a:lnTo>
                  <a:lnTo>
                    <a:pt x="78" y="337"/>
                  </a:lnTo>
                  <a:lnTo>
                    <a:pt x="83" y="342"/>
                  </a:lnTo>
                  <a:lnTo>
                    <a:pt x="91" y="346"/>
                  </a:lnTo>
                  <a:lnTo>
                    <a:pt x="102" y="349"/>
                  </a:lnTo>
                  <a:lnTo>
                    <a:pt x="115" y="350"/>
                  </a:lnTo>
                  <a:lnTo>
                    <a:pt x="132" y="350"/>
                  </a:lnTo>
                  <a:lnTo>
                    <a:pt x="151" y="347"/>
                  </a:lnTo>
                  <a:lnTo>
                    <a:pt x="165" y="340"/>
                  </a:lnTo>
                  <a:lnTo>
                    <a:pt x="175" y="329"/>
                  </a:lnTo>
                  <a:lnTo>
                    <a:pt x="180" y="315"/>
                  </a:lnTo>
                  <a:lnTo>
                    <a:pt x="183" y="301"/>
                  </a:lnTo>
                  <a:lnTo>
                    <a:pt x="184" y="284"/>
                  </a:lnTo>
                  <a:lnTo>
                    <a:pt x="184" y="268"/>
                  </a:lnTo>
                  <a:lnTo>
                    <a:pt x="183" y="252"/>
                  </a:lnTo>
                  <a:lnTo>
                    <a:pt x="182" y="210"/>
                  </a:lnTo>
                  <a:lnTo>
                    <a:pt x="179" y="158"/>
                  </a:lnTo>
                  <a:lnTo>
                    <a:pt x="177" y="111"/>
                  </a:lnTo>
                  <a:lnTo>
                    <a:pt x="178" y="84"/>
                  </a:lnTo>
                  <a:lnTo>
                    <a:pt x="179" y="75"/>
                  </a:lnTo>
                  <a:lnTo>
                    <a:pt x="178" y="60"/>
                  </a:lnTo>
                  <a:lnTo>
                    <a:pt x="174" y="43"/>
                  </a:lnTo>
                  <a:lnTo>
                    <a:pt x="165" y="26"/>
                  </a:lnTo>
                  <a:close/>
                </a:path>
              </a:pathLst>
            </a:custGeom>
            <a:solidFill>
              <a:srgbClr val="B5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51" name="Freeform 195"/>
            <p:cNvSpPr>
              <a:spLocks/>
            </p:cNvSpPr>
            <p:nvPr/>
          </p:nvSpPr>
          <p:spPr bwMode="auto">
            <a:xfrm>
              <a:off x="661" y="4022"/>
              <a:ext cx="44" cy="115"/>
            </a:xfrm>
            <a:custGeom>
              <a:avLst/>
              <a:gdLst/>
              <a:ahLst/>
              <a:cxnLst>
                <a:cxn ang="0">
                  <a:pos x="71" y="312"/>
                </a:cxn>
                <a:cxn ang="0">
                  <a:pos x="68" y="298"/>
                </a:cxn>
                <a:cxn ang="0">
                  <a:pos x="65" y="283"/>
                </a:cxn>
                <a:cxn ang="0">
                  <a:pos x="62" y="266"/>
                </a:cxn>
                <a:cxn ang="0">
                  <a:pos x="55" y="246"/>
                </a:cxn>
                <a:cxn ang="0">
                  <a:pos x="48" y="223"/>
                </a:cxn>
                <a:cxn ang="0">
                  <a:pos x="38" y="197"/>
                </a:cxn>
                <a:cxn ang="0">
                  <a:pos x="24" y="167"/>
                </a:cxn>
                <a:cxn ang="0">
                  <a:pos x="8" y="132"/>
                </a:cxn>
                <a:cxn ang="0">
                  <a:pos x="0" y="107"/>
                </a:cxn>
                <a:cxn ang="0">
                  <a:pos x="0" y="84"/>
                </a:cxn>
                <a:cxn ang="0">
                  <a:pos x="5" y="63"/>
                </a:cxn>
                <a:cxn ang="0">
                  <a:pos x="15" y="44"/>
                </a:cxn>
                <a:cxn ang="0">
                  <a:pos x="28" y="27"/>
                </a:cxn>
                <a:cxn ang="0">
                  <a:pos x="43" y="14"/>
                </a:cxn>
                <a:cxn ang="0">
                  <a:pos x="58" y="5"/>
                </a:cxn>
                <a:cxn ang="0">
                  <a:pos x="72" y="0"/>
                </a:cxn>
                <a:cxn ang="0">
                  <a:pos x="59" y="10"/>
                </a:cxn>
                <a:cxn ang="0">
                  <a:pos x="48" y="20"/>
                </a:cxn>
                <a:cxn ang="0">
                  <a:pos x="39" y="30"/>
                </a:cxn>
                <a:cxn ang="0">
                  <a:pos x="32" y="40"/>
                </a:cxn>
                <a:cxn ang="0">
                  <a:pos x="26" y="50"/>
                </a:cxn>
                <a:cxn ang="0">
                  <a:pos x="23" y="60"/>
                </a:cxn>
                <a:cxn ang="0">
                  <a:pos x="23" y="73"/>
                </a:cxn>
                <a:cxn ang="0">
                  <a:pos x="25" y="85"/>
                </a:cxn>
                <a:cxn ang="0">
                  <a:pos x="30" y="99"/>
                </a:cxn>
                <a:cxn ang="0">
                  <a:pos x="34" y="112"/>
                </a:cxn>
                <a:cxn ang="0">
                  <a:pos x="39" y="126"/>
                </a:cxn>
                <a:cxn ang="0">
                  <a:pos x="44" y="140"/>
                </a:cxn>
                <a:cxn ang="0">
                  <a:pos x="49" y="152"/>
                </a:cxn>
                <a:cxn ang="0">
                  <a:pos x="54" y="165"/>
                </a:cxn>
                <a:cxn ang="0">
                  <a:pos x="58" y="175"/>
                </a:cxn>
                <a:cxn ang="0">
                  <a:pos x="62" y="183"/>
                </a:cxn>
                <a:cxn ang="0">
                  <a:pos x="68" y="204"/>
                </a:cxn>
                <a:cxn ang="0">
                  <a:pos x="75" y="233"/>
                </a:cxn>
                <a:cxn ang="0">
                  <a:pos x="80" y="263"/>
                </a:cxn>
                <a:cxn ang="0">
                  <a:pos x="85" y="285"/>
                </a:cxn>
                <a:cxn ang="0">
                  <a:pos x="87" y="296"/>
                </a:cxn>
                <a:cxn ang="0">
                  <a:pos x="90" y="306"/>
                </a:cxn>
                <a:cxn ang="0">
                  <a:pos x="95" y="316"/>
                </a:cxn>
                <a:cxn ang="0">
                  <a:pos x="100" y="325"/>
                </a:cxn>
                <a:cxn ang="0">
                  <a:pos x="106" y="332"/>
                </a:cxn>
                <a:cxn ang="0">
                  <a:pos x="113" y="338"/>
                </a:cxn>
                <a:cxn ang="0">
                  <a:pos x="122" y="343"/>
                </a:cxn>
                <a:cxn ang="0">
                  <a:pos x="132" y="345"/>
                </a:cxn>
                <a:cxn ang="0">
                  <a:pos x="115" y="345"/>
                </a:cxn>
                <a:cxn ang="0">
                  <a:pos x="102" y="343"/>
                </a:cxn>
                <a:cxn ang="0">
                  <a:pos x="91" y="341"/>
                </a:cxn>
                <a:cxn ang="0">
                  <a:pos x="83" y="337"/>
                </a:cxn>
                <a:cxn ang="0">
                  <a:pos x="78" y="332"/>
                </a:cxn>
                <a:cxn ang="0">
                  <a:pos x="75" y="327"/>
                </a:cxn>
                <a:cxn ang="0">
                  <a:pos x="72" y="319"/>
                </a:cxn>
                <a:cxn ang="0">
                  <a:pos x="71" y="312"/>
                </a:cxn>
              </a:cxnLst>
              <a:rect l="0" t="0" r="r" b="b"/>
              <a:pathLst>
                <a:path w="132" h="345">
                  <a:moveTo>
                    <a:pt x="71" y="312"/>
                  </a:moveTo>
                  <a:lnTo>
                    <a:pt x="68" y="298"/>
                  </a:lnTo>
                  <a:lnTo>
                    <a:pt x="65" y="283"/>
                  </a:lnTo>
                  <a:lnTo>
                    <a:pt x="62" y="266"/>
                  </a:lnTo>
                  <a:lnTo>
                    <a:pt x="55" y="246"/>
                  </a:lnTo>
                  <a:lnTo>
                    <a:pt x="48" y="223"/>
                  </a:lnTo>
                  <a:lnTo>
                    <a:pt x="38" y="197"/>
                  </a:lnTo>
                  <a:lnTo>
                    <a:pt x="24" y="167"/>
                  </a:lnTo>
                  <a:lnTo>
                    <a:pt x="8" y="132"/>
                  </a:lnTo>
                  <a:lnTo>
                    <a:pt x="0" y="107"/>
                  </a:lnTo>
                  <a:lnTo>
                    <a:pt x="0" y="84"/>
                  </a:lnTo>
                  <a:lnTo>
                    <a:pt x="5" y="63"/>
                  </a:lnTo>
                  <a:lnTo>
                    <a:pt x="15" y="44"/>
                  </a:lnTo>
                  <a:lnTo>
                    <a:pt x="28" y="27"/>
                  </a:lnTo>
                  <a:lnTo>
                    <a:pt x="43" y="14"/>
                  </a:lnTo>
                  <a:lnTo>
                    <a:pt x="58" y="5"/>
                  </a:lnTo>
                  <a:lnTo>
                    <a:pt x="72" y="0"/>
                  </a:lnTo>
                  <a:lnTo>
                    <a:pt x="59" y="10"/>
                  </a:lnTo>
                  <a:lnTo>
                    <a:pt x="48" y="20"/>
                  </a:lnTo>
                  <a:lnTo>
                    <a:pt x="39" y="30"/>
                  </a:lnTo>
                  <a:lnTo>
                    <a:pt x="32" y="40"/>
                  </a:lnTo>
                  <a:lnTo>
                    <a:pt x="26" y="50"/>
                  </a:lnTo>
                  <a:lnTo>
                    <a:pt x="23" y="60"/>
                  </a:lnTo>
                  <a:lnTo>
                    <a:pt x="23" y="73"/>
                  </a:lnTo>
                  <a:lnTo>
                    <a:pt x="25" y="85"/>
                  </a:lnTo>
                  <a:lnTo>
                    <a:pt x="30" y="99"/>
                  </a:lnTo>
                  <a:lnTo>
                    <a:pt x="34" y="112"/>
                  </a:lnTo>
                  <a:lnTo>
                    <a:pt x="39" y="126"/>
                  </a:lnTo>
                  <a:lnTo>
                    <a:pt x="44" y="140"/>
                  </a:lnTo>
                  <a:lnTo>
                    <a:pt x="49" y="152"/>
                  </a:lnTo>
                  <a:lnTo>
                    <a:pt x="54" y="165"/>
                  </a:lnTo>
                  <a:lnTo>
                    <a:pt x="58" y="175"/>
                  </a:lnTo>
                  <a:lnTo>
                    <a:pt x="62" y="183"/>
                  </a:lnTo>
                  <a:lnTo>
                    <a:pt x="68" y="204"/>
                  </a:lnTo>
                  <a:lnTo>
                    <a:pt x="75" y="233"/>
                  </a:lnTo>
                  <a:lnTo>
                    <a:pt x="80" y="263"/>
                  </a:lnTo>
                  <a:lnTo>
                    <a:pt x="85" y="285"/>
                  </a:lnTo>
                  <a:lnTo>
                    <a:pt x="87" y="296"/>
                  </a:lnTo>
                  <a:lnTo>
                    <a:pt x="90" y="306"/>
                  </a:lnTo>
                  <a:lnTo>
                    <a:pt x="95" y="316"/>
                  </a:lnTo>
                  <a:lnTo>
                    <a:pt x="100" y="325"/>
                  </a:lnTo>
                  <a:lnTo>
                    <a:pt x="106" y="332"/>
                  </a:lnTo>
                  <a:lnTo>
                    <a:pt x="113" y="338"/>
                  </a:lnTo>
                  <a:lnTo>
                    <a:pt x="122" y="343"/>
                  </a:lnTo>
                  <a:lnTo>
                    <a:pt x="132" y="345"/>
                  </a:lnTo>
                  <a:lnTo>
                    <a:pt x="115" y="345"/>
                  </a:lnTo>
                  <a:lnTo>
                    <a:pt x="102" y="343"/>
                  </a:lnTo>
                  <a:lnTo>
                    <a:pt x="91" y="341"/>
                  </a:lnTo>
                  <a:lnTo>
                    <a:pt x="83" y="337"/>
                  </a:lnTo>
                  <a:lnTo>
                    <a:pt x="78" y="332"/>
                  </a:lnTo>
                  <a:lnTo>
                    <a:pt x="75" y="327"/>
                  </a:lnTo>
                  <a:lnTo>
                    <a:pt x="72" y="319"/>
                  </a:lnTo>
                  <a:lnTo>
                    <a:pt x="71" y="3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52" name="Freeform 196"/>
            <p:cNvSpPr>
              <a:spLocks/>
            </p:cNvSpPr>
            <p:nvPr/>
          </p:nvSpPr>
          <p:spPr bwMode="auto">
            <a:xfrm>
              <a:off x="577" y="3856"/>
              <a:ext cx="380" cy="233"/>
            </a:xfrm>
            <a:custGeom>
              <a:avLst/>
              <a:gdLst/>
              <a:ahLst/>
              <a:cxnLst>
                <a:cxn ang="0">
                  <a:pos x="637" y="672"/>
                </a:cxn>
                <a:cxn ang="0">
                  <a:pos x="606" y="679"/>
                </a:cxn>
                <a:cxn ang="0">
                  <a:pos x="561" y="686"/>
                </a:cxn>
                <a:cxn ang="0">
                  <a:pos x="498" y="693"/>
                </a:cxn>
                <a:cxn ang="0">
                  <a:pos x="414" y="695"/>
                </a:cxn>
                <a:cxn ang="0">
                  <a:pos x="299" y="688"/>
                </a:cxn>
                <a:cxn ang="0">
                  <a:pos x="186" y="661"/>
                </a:cxn>
                <a:cxn ang="0">
                  <a:pos x="112" y="615"/>
                </a:cxn>
                <a:cxn ang="0">
                  <a:pos x="67" y="564"/>
                </a:cxn>
                <a:cxn ang="0">
                  <a:pos x="43" y="516"/>
                </a:cxn>
                <a:cxn ang="0">
                  <a:pos x="31" y="483"/>
                </a:cxn>
                <a:cxn ang="0">
                  <a:pos x="9" y="406"/>
                </a:cxn>
                <a:cxn ang="0">
                  <a:pos x="0" y="287"/>
                </a:cxn>
                <a:cxn ang="0">
                  <a:pos x="26" y="176"/>
                </a:cxn>
                <a:cxn ang="0">
                  <a:pos x="71" y="106"/>
                </a:cxn>
                <a:cxn ang="0">
                  <a:pos x="130" y="56"/>
                </a:cxn>
                <a:cxn ang="0">
                  <a:pos x="197" y="24"/>
                </a:cxn>
                <a:cxn ang="0">
                  <a:pos x="270" y="7"/>
                </a:cxn>
                <a:cxn ang="0">
                  <a:pos x="345" y="0"/>
                </a:cxn>
                <a:cxn ang="0">
                  <a:pos x="419" y="3"/>
                </a:cxn>
                <a:cxn ang="0">
                  <a:pos x="487" y="14"/>
                </a:cxn>
                <a:cxn ang="0">
                  <a:pos x="548" y="27"/>
                </a:cxn>
                <a:cxn ang="0">
                  <a:pos x="598" y="43"/>
                </a:cxn>
                <a:cxn ang="0">
                  <a:pos x="633" y="55"/>
                </a:cxn>
                <a:cxn ang="0">
                  <a:pos x="657" y="63"/>
                </a:cxn>
                <a:cxn ang="0">
                  <a:pos x="691" y="76"/>
                </a:cxn>
                <a:cxn ang="0">
                  <a:pos x="735" y="97"/>
                </a:cxn>
                <a:cxn ang="0">
                  <a:pos x="796" y="131"/>
                </a:cxn>
                <a:cxn ang="0">
                  <a:pos x="864" y="167"/>
                </a:cxn>
                <a:cxn ang="0">
                  <a:pos x="910" y="188"/>
                </a:cxn>
                <a:cxn ang="0">
                  <a:pos x="947" y="196"/>
                </a:cxn>
                <a:cxn ang="0">
                  <a:pos x="986" y="205"/>
                </a:cxn>
                <a:cxn ang="0">
                  <a:pos x="1025" y="218"/>
                </a:cxn>
                <a:cxn ang="0">
                  <a:pos x="1062" y="241"/>
                </a:cxn>
                <a:cxn ang="0">
                  <a:pos x="1091" y="278"/>
                </a:cxn>
                <a:cxn ang="0">
                  <a:pos x="1117" y="335"/>
                </a:cxn>
                <a:cxn ang="0">
                  <a:pos x="1138" y="415"/>
                </a:cxn>
                <a:cxn ang="0">
                  <a:pos x="1140" y="486"/>
                </a:cxn>
                <a:cxn ang="0">
                  <a:pos x="1127" y="526"/>
                </a:cxn>
                <a:cxn ang="0">
                  <a:pos x="1100" y="558"/>
                </a:cxn>
                <a:cxn ang="0">
                  <a:pos x="1025" y="596"/>
                </a:cxn>
                <a:cxn ang="0">
                  <a:pos x="983" y="620"/>
                </a:cxn>
                <a:cxn ang="0">
                  <a:pos x="962" y="635"/>
                </a:cxn>
                <a:cxn ang="0">
                  <a:pos x="937" y="648"/>
                </a:cxn>
                <a:cxn ang="0">
                  <a:pos x="898" y="655"/>
                </a:cxn>
                <a:cxn ang="0">
                  <a:pos x="854" y="651"/>
                </a:cxn>
                <a:cxn ang="0">
                  <a:pos x="817" y="649"/>
                </a:cxn>
                <a:cxn ang="0">
                  <a:pos x="774" y="650"/>
                </a:cxn>
                <a:cxn ang="0">
                  <a:pos x="729" y="654"/>
                </a:cxn>
                <a:cxn ang="0">
                  <a:pos x="687" y="660"/>
                </a:cxn>
                <a:cxn ang="0">
                  <a:pos x="652" y="668"/>
                </a:cxn>
              </a:cxnLst>
              <a:rect l="0" t="0" r="r" b="b"/>
              <a:pathLst>
                <a:path w="1141" h="695">
                  <a:moveTo>
                    <a:pt x="652" y="668"/>
                  </a:moveTo>
                  <a:lnTo>
                    <a:pt x="646" y="670"/>
                  </a:lnTo>
                  <a:lnTo>
                    <a:pt x="637" y="672"/>
                  </a:lnTo>
                  <a:lnTo>
                    <a:pt x="629" y="674"/>
                  </a:lnTo>
                  <a:lnTo>
                    <a:pt x="619" y="677"/>
                  </a:lnTo>
                  <a:lnTo>
                    <a:pt x="606" y="679"/>
                  </a:lnTo>
                  <a:lnTo>
                    <a:pt x="593" y="682"/>
                  </a:lnTo>
                  <a:lnTo>
                    <a:pt x="578" y="684"/>
                  </a:lnTo>
                  <a:lnTo>
                    <a:pt x="561" y="686"/>
                  </a:lnTo>
                  <a:lnTo>
                    <a:pt x="542" y="688"/>
                  </a:lnTo>
                  <a:lnTo>
                    <a:pt x="521" y="691"/>
                  </a:lnTo>
                  <a:lnTo>
                    <a:pt x="498" y="693"/>
                  </a:lnTo>
                  <a:lnTo>
                    <a:pt x="472" y="694"/>
                  </a:lnTo>
                  <a:lnTo>
                    <a:pt x="445" y="695"/>
                  </a:lnTo>
                  <a:lnTo>
                    <a:pt x="414" y="695"/>
                  </a:lnTo>
                  <a:lnTo>
                    <a:pt x="381" y="694"/>
                  </a:lnTo>
                  <a:lnTo>
                    <a:pt x="346" y="693"/>
                  </a:lnTo>
                  <a:lnTo>
                    <a:pt x="299" y="688"/>
                  </a:lnTo>
                  <a:lnTo>
                    <a:pt x="257" y="682"/>
                  </a:lnTo>
                  <a:lnTo>
                    <a:pt x="219" y="673"/>
                  </a:lnTo>
                  <a:lnTo>
                    <a:pt x="186" y="661"/>
                  </a:lnTo>
                  <a:lnTo>
                    <a:pt x="159" y="647"/>
                  </a:lnTo>
                  <a:lnTo>
                    <a:pt x="134" y="632"/>
                  </a:lnTo>
                  <a:lnTo>
                    <a:pt x="112" y="615"/>
                  </a:lnTo>
                  <a:lnTo>
                    <a:pt x="95" y="599"/>
                  </a:lnTo>
                  <a:lnTo>
                    <a:pt x="79" y="581"/>
                  </a:lnTo>
                  <a:lnTo>
                    <a:pt x="67" y="564"/>
                  </a:lnTo>
                  <a:lnTo>
                    <a:pt x="57" y="546"/>
                  </a:lnTo>
                  <a:lnTo>
                    <a:pt x="49" y="531"/>
                  </a:lnTo>
                  <a:lnTo>
                    <a:pt x="43" y="516"/>
                  </a:lnTo>
                  <a:lnTo>
                    <a:pt x="38" y="503"/>
                  </a:lnTo>
                  <a:lnTo>
                    <a:pt x="34" y="491"/>
                  </a:lnTo>
                  <a:lnTo>
                    <a:pt x="31" y="483"/>
                  </a:lnTo>
                  <a:lnTo>
                    <a:pt x="24" y="465"/>
                  </a:lnTo>
                  <a:lnTo>
                    <a:pt x="16" y="438"/>
                  </a:lnTo>
                  <a:lnTo>
                    <a:pt x="9" y="406"/>
                  </a:lnTo>
                  <a:lnTo>
                    <a:pt x="3" y="369"/>
                  </a:lnTo>
                  <a:lnTo>
                    <a:pt x="0" y="329"/>
                  </a:lnTo>
                  <a:lnTo>
                    <a:pt x="0" y="287"/>
                  </a:lnTo>
                  <a:lnTo>
                    <a:pt x="5" y="246"/>
                  </a:lnTo>
                  <a:lnTo>
                    <a:pt x="15" y="205"/>
                  </a:lnTo>
                  <a:lnTo>
                    <a:pt x="26" y="176"/>
                  </a:lnTo>
                  <a:lnTo>
                    <a:pt x="40" y="150"/>
                  </a:lnTo>
                  <a:lnTo>
                    <a:pt x="54" y="127"/>
                  </a:lnTo>
                  <a:lnTo>
                    <a:pt x="71" y="106"/>
                  </a:lnTo>
                  <a:lnTo>
                    <a:pt x="89" y="87"/>
                  </a:lnTo>
                  <a:lnTo>
                    <a:pt x="109" y="70"/>
                  </a:lnTo>
                  <a:lnTo>
                    <a:pt x="130" y="56"/>
                  </a:lnTo>
                  <a:lnTo>
                    <a:pt x="151" y="44"/>
                  </a:lnTo>
                  <a:lnTo>
                    <a:pt x="174" y="33"/>
                  </a:lnTo>
                  <a:lnTo>
                    <a:pt x="197" y="24"/>
                  </a:lnTo>
                  <a:lnTo>
                    <a:pt x="221" y="17"/>
                  </a:lnTo>
                  <a:lnTo>
                    <a:pt x="245" y="11"/>
                  </a:lnTo>
                  <a:lnTo>
                    <a:pt x="270" y="7"/>
                  </a:lnTo>
                  <a:lnTo>
                    <a:pt x="296" y="3"/>
                  </a:lnTo>
                  <a:lnTo>
                    <a:pt x="321" y="1"/>
                  </a:lnTo>
                  <a:lnTo>
                    <a:pt x="345" y="0"/>
                  </a:lnTo>
                  <a:lnTo>
                    <a:pt x="370" y="0"/>
                  </a:lnTo>
                  <a:lnTo>
                    <a:pt x="394" y="1"/>
                  </a:lnTo>
                  <a:lnTo>
                    <a:pt x="419" y="3"/>
                  </a:lnTo>
                  <a:lnTo>
                    <a:pt x="441" y="7"/>
                  </a:lnTo>
                  <a:lnTo>
                    <a:pt x="465" y="10"/>
                  </a:lnTo>
                  <a:lnTo>
                    <a:pt x="487" y="14"/>
                  </a:lnTo>
                  <a:lnTo>
                    <a:pt x="508" y="18"/>
                  </a:lnTo>
                  <a:lnTo>
                    <a:pt x="529" y="23"/>
                  </a:lnTo>
                  <a:lnTo>
                    <a:pt x="548" y="27"/>
                  </a:lnTo>
                  <a:lnTo>
                    <a:pt x="566" y="32"/>
                  </a:lnTo>
                  <a:lnTo>
                    <a:pt x="583" y="37"/>
                  </a:lnTo>
                  <a:lnTo>
                    <a:pt x="598" y="43"/>
                  </a:lnTo>
                  <a:lnTo>
                    <a:pt x="612" y="47"/>
                  </a:lnTo>
                  <a:lnTo>
                    <a:pt x="624" y="51"/>
                  </a:lnTo>
                  <a:lnTo>
                    <a:pt x="633" y="55"/>
                  </a:lnTo>
                  <a:lnTo>
                    <a:pt x="642" y="58"/>
                  </a:lnTo>
                  <a:lnTo>
                    <a:pt x="648" y="60"/>
                  </a:lnTo>
                  <a:lnTo>
                    <a:pt x="657" y="63"/>
                  </a:lnTo>
                  <a:lnTo>
                    <a:pt x="666" y="67"/>
                  </a:lnTo>
                  <a:lnTo>
                    <a:pt x="679" y="72"/>
                  </a:lnTo>
                  <a:lnTo>
                    <a:pt x="691" y="76"/>
                  </a:lnTo>
                  <a:lnTo>
                    <a:pt x="705" y="82"/>
                  </a:lnTo>
                  <a:lnTo>
                    <a:pt x="720" y="89"/>
                  </a:lnTo>
                  <a:lnTo>
                    <a:pt x="735" y="97"/>
                  </a:lnTo>
                  <a:lnTo>
                    <a:pt x="753" y="107"/>
                  </a:lnTo>
                  <a:lnTo>
                    <a:pt x="774" y="119"/>
                  </a:lnTo>
                  <a:lnTo>
                    <a:pt x="796" y="131"/>
                  </a:lnTo>
                  <a:lnTo>
                    <a:pt x="820" y="144"/>
                  </a:lnTo>
                  <a:lnTo>
                    <a:pt x="843" y="157"/>
                  </a:lnTo>
                  <a:lnTo>
                    <a:pt x="864" y="167"/>
                  </a:lnTo>
                  <a:lnTo>
                    <a:pt x="884" y="178"/>
                  </a:lnTo>
                  <a:lnTo>
                    <a:pt x="898" y="184"/>
                  </a:lnTo>
                  <a:lnTo>
                    <a:pt x="910" y="188"/>
                  </a:lnTo>
                  <a:lnTo>
                    <a:pt x="922" y="191"/>
                  </a:lnTo>
                  <a:lnTo>
                    <a:pt x="934" y="194"/>
                  </a:lnTo>
                  <a:lnTo>
                    <a:pt x="947" y="196"/>
                  </a:lnTo>
                  <a:lnTo>
                    <a:pt x="959" y="199"/>
                  </a:lnTo>
                  <a:lnTo>
                    <a:pt x="973" y="202"/>
                  </a:lnTo>
                  <a:lnTo>
                    <a:pt x="986" y="205"/>
                  </a:lnTo>
                  <a:lnTo>
                    <a:pt x="1000" y="209"/>
                  </a:lnTo>
                  <a:lnTo>
                    <a:pt x="1012" y="213"/>
                  </a:lnTo>
                  <a:lnTo>
                    <a:pt x="1025" y="218"/>
                  </a:lnTo>
                  <a:lnTo>
                    <a:pt x="1038" y="224"/>
                  </a:lnTo>
                  <a:lnTo>
                    <a:pt x="1049" y="231"/>
                  </a:lnTo>
                  <a:lnTo>
                    <a:pt x="1062" y="241"/>
                  </a:lnTo>
                  <a:lnTo>
                    <a:pt x="1072" y="251"/>
                  </a:lnTo>
                  <a:lnTo>
                    <a:pt x="1082" y="263"/>
                  </a:lnTo>
                  <a:lnTo>
                    <a:pt x="1091" y="278"/>
                  </a:lnTo>
                  <a:lnTo>
                    <a:pt x="1100" y="293"/>
                  </a:lnTo>
                  <a:lnTo>
                    <a:pt x="1108" y="312"/>
                  </a:lnTo>
                  <a:lnTo>
                    <a:pt x="1117" y="335"/>
                  </a:lnTo>
                  <a:lnTo>
                    <a:pt x="1126" y="360"/>
                  </a:lnTo>
                  <a:lnTo>
                    <a:pt x="1133" y="387"/>
                  </a:lnTo>
                  <a:lnTo>
                    <a:pt x="1138" y="415"/>
                  </a:lnTo>
                  <a:lnTo>
                    <a:pt x="1141" y="443"/>
                  </a:lnTo>
                  <a:lnTo>
                    <a:pt x="1141" y="471"/>
                  </a:lnTo>
                  <a:lnTo>
                    <a:pt x="1140" y="486"/>
                  </a:lnTo>
                  <a:lnTo>
                    <a:pt x="1137" y="501"/>
                  </a:lnTo>
                  <a:lnTo>
                    <a:pt x="1133" y="514"/>
                  </a:lnTo>
                  <a:lnTo>
                    <a:pt x="1127" y="526"/>
                  </a:lnTo>
                  <a:lnTo>
                    <a:pt x="1119" y="539"/>
                  </a:lnTo>
                  <a:lnTo>
                    <a:pt x="1110" y="549"/>
                  </a:lnTo>
                  <a:lnTo>
                    <a:pt x="1100" y="558"/>
                  </a:lnTo>
                  <a:lnTo>
                    <a:pt x="1086" y="566"/>
                  </a:lnTo>
                  <a:lnTo>
                    <a:pt x="1052" y="582"/>
                  </a:lnTo>
                  <a:lnTo>
                    <a:pt x="1025" y="596"/>
                  </a:lnTo>
                  <a:lnTo>
                    <a:pt x="1007" y="606"/>
                  </a:lnTo>
                  <a:lnTo>
                    <a:pt x="992" y="614"/>
                  </a:lnTo>
                  <a:lnTo>
                    <a:pt x="983" y="620"/>
                  </a:lnTo>
                  <a:lnTo>
                    <a:pt x="976" y="626"/>
                  </a:lnTo>
                  <a:lnTo>
                    <a:pt x="969" y="630"/>
                  </a:lnTo>
                  <a:lnTo>
                    <a:pt x="962" y="635"/>
                  </a:lnTo>
                  <a:lnTo>
                    <a:pt x="955" y="640"/>
                  </a:lnTo>
                  <a:lnTo>
                    <a:pt x="946" y="644"/>
                  </a:lnTo>
                  <a:lnTo>
                    <a:pt x="937" y="648"/>
                  </a:lnTo>
                  <a:lnTo>
                    <a:pt x="925" y="651"/>
                  </a:lnTo>
                  <a:lnTo>
                    <a:pt x="913" y="654"/>
                  </a:lnTo>
                  <a:lnTo>
                    <a:pt x="898" y="655"/>
                  </a:lnTo>
                  <a:lnTo>
                    <a:pt x="883" y="654"/>
                  </a:lnTo>
                  <a:lnTo>
                    <a:pt x="864" y="652"/>
                  </a:lnTo>
                  <a:lnTo>
                    <a:pt x="854" y="651"/>
                  </a:lnTo>
                  <a:lnTo>
                    <a:pt x="843" y="650"/>
                  </a:lnTo>
                  <a:lnTo>
                    <a:pt x="830" y="649"/>
                  </a:lnTo>
                  <a:lnTo>
                    <a:pt x="817" y="649"/>
                  </a:lnTo>
                  <a:lnTo>
                    <a:pt x="803" y="649"/>
                  </a:lnTo>
                  <a:lnTo>
                    <a:pt x="788" y="650"/>
                  </a:lnTo>
                  <a:lnTo>
                    <a:pt x="774" y="650"/>
                  </a:lnTo>
                  <a:lnTo>
                    <a:pt x="758" y="651"/>
                  </a:lnTo>
                  <a:lnTo>
                    <a:pt x="744" y="652"/>
                  </a:lnTo>
                  <a:lnTo>
                    <a:pt x="729" y="654"/>
                  </a:lnTo>
                  <a:lnTo>
                    <a:pt x="715" y="655"/>
                  </a:lnTo>
                  <a:lnTo>
                    <a:pt x="700" y="658"/>
                  </a:lnTo>
                  <a:lnTo>
                    <a:pt x="687" y="660"/>
                  </a:lnTo>
                  <a:lnTo>
                    <a:pt x="675" y="663"/>
                  </a:lnTo>
                  <a:lnTo>
                    <a:pt x="662" y="665"/>
                  </a:lnTo>
                  <a:lnTo>
                    <a:pt x="652" y="668"/>
                  </a:lnTo>
                  <a:close/>
                </a:path>
              </a:pathLst>
            </a:custGeom>
            <a:solidFill>
              <a:srgbClr val="C68C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53" name="Freeform 197"/>
            <p:cNvSpPr>
              <a:spLocks/>
            </p:cNvSpPr>
            <p:nvPr/>
          </p:nvSpPr>
          <p:spPr bwMode="auto">
            <a:xfrm>
              <a:off x="881" y="3780"/>
              <a:ext cx="325" cy="265"/>
            </a:xfrm>
            <a:custGeom>
              <a:avLst/>
              <a:gdLst/>
              <a:ahLst/>
              <a:cxnLst>
                <a:cxn ang="0">
                  <a:pos x="922" y="127"/>
                </a:cxn>
                <a:cxn ang="0">
                  <a:pos x="954" y="114"/>
                </a:cxn>
                <a:cxn ang="0">
                  <a:pos x="972" y="85"/>
                </a:cxn>
                <a:cxn ang="0">
                  <a:pos x="971" y="50"/>
                </a:cxn>
                <a:cxn ang="0">
                  <a:pos x="952" y="21"/>
                </a:cxn>
                <a:cxn ang="0">
                  <a:pos x="920" y="7"/>
                </a:cxn>
                <a:cxn ang="0">
                  <a:pos x="875" y="1"/>
                </a:cxn>
                <a:cxn ang="0">
                  <a:pos x="814" y="2"/>
                </a:cxn>
                <a:cxn ang="0">
                  <a:pos x="766" y="10"/>
                </a:cxn>
                <a:cxn ang="0">
                  <a:pos x="719" y="27"/>
                </a:cxn>
                <a:cxn ang="0">
                  <a:pos x="666" y="53"/>
                </a:cxn>
                <a:cxn ang="0">
                  <a:pos x="606" y="92"/>
                </a:cxn>
                <a:cxn ang="0">
                  <a:pos x="544" y="145"/>
                </a:cxn>
                <a:cxn ang="0">
                  <a:pos x="481" y="212"/>
                </a:cxn>
                <a:cxn ang="0">
                  <a:pos x="426" y="278"/>
                </a:cxn>
                <a:cxn ang="0">
                  <a:pos x="376" y="339"/>
                </a:cxn>
                <a:cxn ang="0">
                  <a:pos x="327" y="389"/>
                </a:cxn>
                <a:cxn ang="0">
                  <a:pos x="276" y="429"/>
                </a:cxn>
                <a:cxn ang="0">
                  <a:pos x="218" y="456"/>
                </a:cxn>
                <a:cxn ang="0">
                  <a:pos x="143" y="476"/>
                </a:cxn>
                <a:cxn ang="0">
                  <a:pos x="116" y="475"/>
                </a:cxn>
                <a:cxn ang="0">
                  <a:pos x="74" y="480"/>
                </a:cxn>
                <a:cxn ang="0">
                  <a:pos x="24" y="520"/>
                </a:cxn>
                <a:cxn ang="0">
                  <a:pos x="0" y="602"/>
                </a:cxn>
                <a:cxn ang="0">
                  <a:pos x="8" y="657"/>
                </a:cxn>
                <a:cxn ang="0">
                  <a:pos x="25" y="701"/>
                </a:cxn>
                <a:cxn ang="0">
                  <a:pos x="57" y="752"/>
                </a:cxn>
                <a:cxn ang="0">
                  <a:pos x="92" y="782"/>
                </a:cxn>
                <a:cxn ang="0">
                  <a:pos x="128" y="795"/>
                </a:cxn>
                <a:cxn ang="0">
                  <a:pos x="160" y="795"/>
                </a:cxn>
                <a:cxn ang="0">
                  <a:pos x="187" y="786"/>
                </a:cxn>
                <a:cxn ang="0">
                  <a:pos x="242" y="748"/>
                </a:cxn>
                <a:cxn ang="0">
                  <a:pos x="299" y="693"/>
                </a:cxn>
                <a:cxn ang="0">
                  <a:pos x="345" y="647"/>
                </a:cxn>
                <a:cxn ang="0">
                  <a:pos x="390" y="588"/>
                </a:cxn>
                <a:cxn ang="0">
                  <a:pos x="431" y="520"/>
                </a:cxn>
                <a:cxn ang="0">
                  <a:pos x="452" y="476"/>
                </a:cxn>
                <a:cxn ang="0">
                  <a:pos x="483" y="426"/>
                </a:cxn>
                <a:cxn ang="0">
                  <a:pos x="526" y="364"/>
                </a:cxn>
                <a:cxn ang="0">
                  <a:pos x="579" y="298"/>
                </a:cxn>
                <a:cxn ang="0">
                  <a:pos x="638" y="236"/>
                </a:cxn>
                <a:cxn ang="0">
                  <a:pos x="693" y="191"/>
                </a:cxn>
                <a:cxn ang="0">
                  <a:pos x="730" y="163"/>
                </a:cxn>
                <a:cxn ang="0">
                  <a:pos x="764" y="144"/>
                </a:cxn>
                <a:cxn ang="0">
                  <a:pos x="800" y="132"/>
                </a:cxn>
                <a:cxn ang="0">
                  <a:pos x="842" y="127"/>
                </a:cxn>
                <a:cxn ang="0">
                  <a:pos x="897" y="128"/>
                </a:cxn>
              </a:cxnLst>
              <a:rect l="0" t="0" r="r" b="b"/>
              <a:pathLst>
                <a:path w="974" h="796">
                  <a:moveTo>
                    <a:pt x="897" y="128"/>
                  </a:moveTo>
                  <a:lnTo>
                    <a:pt x="909" y="128"/>
                  </a:lnTo>
                  <a:lnTo>
                    <a:pt x="922" y="127"/>
                  </a:lnTo>
                  <a:lnTo>
                    <a:pt x="933" y="124"/>
                  </a:lnTo>
                  <a:lnTo>
                    <a:pt x="944" y="120"/>
                  </a:lnTo>
                  <a:lnTo>
                    <a:pt x="954" y="114"/>
                  </a:lnTo>
                  <a:lnTo>
                    <a:pt x="961" y="105"/>
                  </a:lnTo>
                  <a:lnTo>
                    <a:pt x="968" y="96"/>
                  </a:lnTo>
                  <a:lnTo>
                    <a:pt x="972" y="85"/>
                  </a:lnTo>
                  <a:lnTo>
                    <a:pt x="974" y="72"/>
                  </a:lnTo>
                  <a:lnTo>
                    <a:pt x="974" y="61"/>
                  </a:lnTo>
                  <a:lnTo>
                    <a:pt x="971" y="50"/>
                  </a:lnTo>
                  <a:lnTo>
                    <a:pt x="967" y="38"/>
                  </a:lnTo>
                  <a:lnTo>
                    <a:pt x="960" y="29"/>
                  </a:lnTo>
                  <a:lnTo>
                    <a:pt x="952" y="21"/>
                  </a:lnTo>
                  <a:lnTo>
                    <a:pt x="941" y="14"/>
                  </a:lnTo>
                  <a:lnTo>
                    <a:pt x="930" y="9"/>
                  </a:lnTo>
                  <a:lnTo>
                    <a:pt x="920" y="7"/>
                  </a:lnTo>
                  <a:lnTo>
                    <a:pt x="907" y="4"/>
                  </a:lnTo>
                  <a:lnTo>
                    <a:pt x="892" y="2"/>
                  </a:lnTo>
                  <a:lnTo>
                    <a:pt x="875" y="1"/>
                  </a:lnTo>
                  <a:lnTo>
                    <a:pt x="857" y="0"/>
                  </a:lnTo>
                  <a:lnTo>
                    <a:pt x="836" y="1"/>
                  </a:lnTo>
                  <a:lnTo>
                    <a:pt x="814" y="2"/>
                  </a:lnTo>
                  <a:lnTo>
                    <a:pt x="792" y="5"/>
                  </a:lnTo>
                  <a:lnTo>
                    <a:pt x="779" y="7"/>
                  </a:lnTo>
                  <a:lnTo>
                    <a:pt x="766" y="10"/>
                  </a:lnTo>
                  <a:lnTo>
                    <a:pt x="751" y="15"/>
                  </a:lnTo>
                  <a:lnTo>
                    <a:pt x="736" y="20"/>
                  </a:lnTo>
                  <a:lnTo>
                    <a:pt x="719" y="27"/>
                  </a:lnTo>
                  <a:lnTo>
                    <a:pt x="702" y="34"/>
                  </a:lnTo>
                  <a:lnTo>
                    <a:pt x="684" y="43"/>
                  </a:lnTo>
                  <a:lnTo>
                    <a:pt x="666" y="53"/>
                  </a:lnTo>
                  <a:lnTo>
                    <a:pt x="646" y="65"/>
                  </a:lnTo>
                  <a:lnTo>
                    <a:pt x="627" y="78"/>
                  </a:lnTo>
                  <a:lnTo>
                    <a:pt x="606" y="92"/>
                  </a:lnTo>
                  <a:lnTo>
                    <a:pt x="585" y="108"/>
                  </a:lnTo>
                  <a:lnTo>
                    <a:pt x="565" y="126"/>
                  </a:lnTo>
                  <a:lnTo>
                    <a:pt x="544" y="145"/>
                  </a:lnTo>
                  <a:lnTo>
                    <a:pt x="522" y="165"/>
                  </a:lnTo>
                  <a:lnTo>
                    <a:pt x="502" y="188"/>
                  </a:lnTo>
                  <a:lnTo>
                    <a:pt x="481" y="212"/>
                  </a:lnTo>
                  <a:lnTo>
                    <a:pt x="462" y="234"/>
                  </a:lnTo>
                  <a:lnTo>
                    <a:pt x="444" y="256"/>
                  </a:lnTo>
                  <a:lnTo>
                    <a:pt x="426" y="278"/>
                  </a:lnTo>
                  <a:lnTo>
                    <a:pt x="409" y="299"/>
                  </a:lnTo>
                  <a:lnTo>
                    <a:pt x="392" y="319"/>
                  </a:lnTo>
                  <a:lnTo>
                    <a:pt x="376" y="339"/>
                  </a:lnTo>
                  <a:lnTo>
                    <a:pt x="359" y="356"/>
                  </a:lnTo>
                  <a:lnTo>
                    <a:pt x="343" y="374"/>
                  </a:lnTo>
                  <a:lnTo>
                    <a:pt x="327" y="389"/>
                  </a:lnTo>
                  <a:lnTo>
                    <a:pt x="310" y="405"/>
                  </a:lnTo>
                  <a:lnTo>
                    <a:pt x="293" y="418"/>
                  </a:lnTo>
                  <a:lnTo>
                    <a:pt x="276" y="429"/>
                  </a:lnTo>
                  <a:lnTo>
                    <a:pt x="257" y="440"/>
                  </a:lnTo>
                  <a:lnTo>
                    <a:pt x="239" y="449"/>
                  </a:lnTo>
                  <a:lnTo>
                    <a:pt x="218" y="456"/>
                  </a:lnTo>
                  <a:lnTo>
                    <a:pt x="183" y="466"/>
                  </a:lnTo>
                  <a:lnTo>
                    <a:pt x="159" y="473"/>
                  </a:lnTo>
                  <a:lnTo>
                    <a:pt x="143" y="476"/>
                  </a:lnTo>
                  <a:lnTo>
                    <a:pt x="131" y="477"/>
                  </a:lnTo>
                  <a:lnTo>
                    <a:pt x="124" y="476"/>
                  </a:lnTo>
                  <a:lnTo>
                    <a:pt x="116" y="475"/>
                  </a:lnTo>
                  <a:lnTo>
                    <a:pt x="105" y="475"/>
                  </a:lnTo>
                  <a:lnTo>
                    <a:pt x="91" y="476"/>
                  </a:lnTo>
                  <a:lnTo>
                    <a:pt x="74" y="480"/>
                  </a:lnTo>
                  <a:lnTo>
                    <a:pt x="56" y="489"/>
                  </a:lnTo>
                  <a:lnTo>
                    <a:pt x="39" y="503"/>
                  </a:lnTo>
                  <a:lnTo>
                    <a:pt x="24" y="520"/>
                  </a:lnTo>
                  <a:lnTo>
                    <a:pt x="12" y="543"/>
                  </a:lnTo>
                  <a:lnTo>
                    <a:pt x="3" y="570"/>
                  </a:lnTo>
                  <a:lnTo>
                    <a:pt x="0" y="602"/>
                  </a:lnTo>
                  <a:lnTo>
                    <a:pt x="4" y="638"/>
                  </a:lnTo>
                  <a:lnTo>
                    <a:pt x="6" y="647"/>
                  </a:lnTo>
                  <a:lnTo>
                    <a:pt x="8" y="657"/>
                  </a:lnTo>
                  <a:lnTo>
                    <a:pt x="12" y="668"/>
                  </a:lnTo>
                  <a:lnTo>
                    <a:pt x="16" y="678"/>
                  </a:lnTo>
                  <a:lnTo>
                    <a:pt x="25" y="701"/>
                  </a:lnTo>
                  <a:lnTo>
                    <a:pt x="35" y="720"/>
                  </a:lnTo>
                  <a:lnTo>
                    <a:pt x="46" y="738"/>
                  </a:lnTo>
                  <a:lnTo>
                    <a:pt x="57" y="752"/>
                  </a:lnTo>
                  <a:lnTo>
                    <a:pt x="68" y="765"/>
                  </a:lnTo>
                  <a:lnTo>
                    <a:pt x="81" y="774"/>
                  </a:lnTo>
                  <a:lnTo>
                    <a:pt x="92" y="782"/>
                  </a:lnTo>
                  <a:lnTo>
                    <a:pt x="104" y="787"/>
                  </a:lnTo>
                  <a:lnTo>
                    <a:pt x="116" y="792"/>
                  </a:lnTo>
                  <a:lnTo>
                    <a:pt x="128" y="795"/>
                  </a:lnTo>
                  <a:lnTo>
                    <a:pt x="139" y="796"/>
                  </a:lnTo>
                  <a:lnTo>
                    <a:pt x="150" y="796"/>
                  </a:lnTo>
                  <a:lnTo>
                    <a:pt x="160" y="795"/>
                  </a:lnTo>
                  <a:lnTo>
                    <a:pt x="170" y="792"/>
                  </a:lnTo>
                  <a:lnTo>
                    <a:pt x="179" y="789"/>
                  </a:lnTo>
                  <a:lnTo>
                    <a:pt x="187" y="786"/>
                  </a:lnTo>
                  <a:lnTo>
                    <a:pt x="203" y="777"/>
                  </a:lnTo>
                  <a:lnTo>
                    <a:pt x="222" y="764"/>
                  </a:lnTo>
                  <a:lnTo>
                    <a:pt x="242" y="748"/>
                  </a:lnTo>
                  <a:lnTo>
                    <a:pt x="261" y="731"/>
                  </a:lnTo>
                  <a:lnTo>
                    <a:pt x="281" y="712"/>
                  </a:lnTo>
                  <a:lnTo>
                    <a:pt x="299" y="693"/>
                  </a:lnTo>
                  <a:lnTo>
                    <a:pt x="316" y="677"/>
                  </a:lnTo>
                  <a:lnTo>
                    <a:pt x="330" y="662"/>
                  </a:lnTo>
                  <a:lnTo>
                    <a:pt x="345" y="647"/>
                  </a:lnTo>
                  <a:lnTo>
                    <a:pt x="360" y="629"/>
                  </a:lnTo>
                  <a:lnTo>
                    <a:pt x="376" y="610"/>
                  </a:lnTo>
                  <a:lnTo>
                    <a:pt x="390" y="588"/>
                  </a:lnTo>
                  <a:lnTo>
                    <a:pt x="405" y="567"/>
                  </a:lnTo>
                  <a:lnTo>
                    <a:pt x="418" y="544"/>
                  </a:lnTo>
                  <a:lnTo>
                    <a:pt x="431" y="520"/>
                  </a:lnTo>
                  <a:lnTo>
                    <a:pt x="442" y="496"/>
                  </a:lnTo>
                  <a:lnTo>
                    <a:pt x="446" y="487"/>
                  </a:lnTo>
                  <a:lnTo>
                    <a:pt x="452" y="476"/>
                  </a:lnTo>
                  <a:lnTo>
                    <a:pt x="461" y="461"/>
                  </a:lnTo>
                  <a:lnTo>
                    <a:pt x="471" y="445"/>
                  </a:lnTo>
                  <a:lnTo>
                    <a:pt x="483" y="426"/>
                  </a:lnTo>
                  <a:lnTo>
                    <a:pt x="497" y="407"/>
                  </a:lnTo>
                  <a:lnTo>
                    <a:pt x="511" y="386"/>
                  </a:lnTo>
                  <a:lnTo>
                    <a:pt x="526" y="364"/>
                  </a:lnTo>
                  <a:lnTo>
                    <a:pt x="543" y="343"/>
                  </a:lnTo>
                  <a:lnTo>
                    <a:pt x="561" y="320"/>
                  </a:lnTo>
                  <a:lnTo>
                    <a:pt x="579" y="298"/>
                  </a:lnTo>
                  <a:lnTo>
                    <a:pt x="599" y="277"/>
                  </a:lnTo>
                  <a:lnTo>
                    <a:pt x="618" y="256"/>
                  </a:lnTo>
                  <a:lnTo>
                    <a:pt x="638" y="236"/>
                  </a:lnTo>
                  <a:lnTo>
                    <a:pt x="658" y="218"/>
                  </a:lnTo>
                  <a:lnTo>
                    <a:pt x="678" y="201"/>
                  </a:lnTo>
                  <a:lnTo>
                    <a:pt x="693" y="191"/>
                  </a:lnTo>
                  <a:lnTo>
                    <a:pt x="706" y="181"/>
                  </a:lnTo>
                  <a:lnTo>
                    <a:pt x="718" y="171"/>
                  </a:lnTo>
                  <a:lnTo>
                    <a:pt x="730" y="163"/>
                  </a:lnTo>
                  <a:lnTo>
                    <a:pt x="742" y="156"/>
                  </a:lnTo>
                  <a:lnTo>
                    <a:pt x="752" y="150"/>
                  </a:lnTo>
                  <a:lnTo>
                    <a:pt x="764" y="144"/>
                  </a:lnTo>
                  <a:lnTo>
                    <a:pt x="775" y="139"/>
                  </a:lnTo>
                  <a:lnTo>
                    <a:pt x="788" y="135"/>
                  </a:lnTo>
                  <a:lnTo>
                    <a:pt x="800" y="132"/>
                  </a:lnTo>
                  <a:lnTo>
                    <a:pt x="812" y="129"/>
                  </a:lnTo>
                  <a:lnTo>
                    <a:pt x="827" y="128"/>
                  </a:lnTo>
                  <a:lnTo>
                    <a:pt x="842" y="127"/>
                  </a:lnTo>
                  <a:lnTo>
                    <a:pt x="859" y="126"/>
                  </a:lnTo>
                  <a:lnTo>
                    <a:pt x="877" y="127"/>
                  </a:lnTo>
                  <a:lnTo>
                    <a:pt x="897" y="128"/>
                  </a:lnTo>
                  <a:close/>
                </a:path>
              </a:pathLst>
            </a:custGeom>
            <a:solidFill>
              <a:srgbClr val="C68C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54" name="Freeform 198"/>
            <p:cNvSpPr>
              <a:spLocks/>
            </p:cNvSpPr>
            <p:nvPr/>
          </p:nvSpPr>
          <p:spPr bwMode="auto">
            <a:xfrm>
              <a:off x="1173" y="3782"/>
              <a:ext cx="60" cy="44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0" y="1"/>
                </a:cxn>
                <a:cxn ang="0">
                  <a:pos x="41" y="0"/>
                </a:cxn>
                <a:cxn ang="0">
                  <a:pos x="32" y="4"/>
                </a:cxn>
                <a:cxn ang="0">
                  <a:pos x="25" y="18"/>
                </a:cxn>
                <a:cxn ang="0">
                  <a:pos x="18" y="34"/>
                </a:cxn>
                <a:cxn ang="0">
                  <a:pos x="8" y="52"/>
                </a:cxn>
                <a:cxn ang="0">
                  <a:pos x="0" y="82"/>
                </a:cxn>
                <a:cxn ang="0">
                  <a:pos x="10" y="102"/>
                </a:cxn>
                <a:cxn ang="0">
                  <a:pos x="18" y="122"/>
                </a:cxn>
                <a:cxn ang="0">
                  <a:pos x="36" y="128"/>
                </a:cxn>
                <a:cxn ang="0">
                  <a:pos x="50" y="128"/>
                </a:cxn>
                <a:cxn ang="0">
                  <a:pos x="62" y="126"/>
                </a:cxn>
                <a:cxn ang="0">
                  <a:pos x="72" y="125"/>
                </a:cxn>
                <a:cxn ang="0">
                  <a:pos x="80" y="125"/>
                </a:cxn>
                <a:cxn ang="0">
                  <a:pos x="88" y="125"/>
                </a:cxn>
                <a:cxn ang="0">
                  <a:pos x="96" y="126"/>
                </a:cxn>
                <a:cxn ang="0">
                  <a:pos x="104" y="128"/>
                </a:cxn>
                <a:cxn ang="0">
                  <a:pos x="110" y="130"/>
                </a:cxn>
                <a:cxn ang="0">
                  <a:pos x="120" y="132"/>
                </a:cxn>
                <a:cxn ang="0">
                  <a:pos x="130" y="133"/>
                </a:cxn>
                <a:cxn ang="0">
                  <a:pos x="141" y="134"/>
                </a:cxn>
                <a:cxn ang="0">
                  <a:pos x="153" y="134"/>
                </a:cxn>
                <a:cxn ang="0">
                  <a:pos x="164" y="128"/>
                </a:cxn>
                <a:cxn ang="0">
                  <a:pos x="170" y="122"/>
                </a:cxn>
                <a:cxn ang="0">
                  <a:pos x="176" y="116"/>
                </a:cxn>
                <a:cxn ang="0">
                  <a:pos x="180" y="106"/>
                </a:cxn>
                <a:cxn ang="0">
                  <a:pos x="179" y="93"/>
                </a:cxn>
                <a:cxn ang="0">
                  <a:pos x="174" y="80"/>
                </a:cxn>
                <a:cxn ang="0">
                  <a:pos x="171" y="62"/>
                </a:cxn>
                <a:cxn ang="0">
                  <a:pos x="167" y="51"/>
                </a:cxn>
                <a:cxn ang="0">
                  <a:pos x="161" y="45"/>
                </a:cxn>
                <a:cxn ang="0">
                  <a:pos x="153" y="40"/>
                </a:cxn>
                <a:cxn ang="0">
                  <a:pos x="143" y="35"/>
                </a:cxn>
                <a:cxn ang="0">
                  <a:pos x="128" y="31"/>
                </a:cxn>
                <a:cxn ang="0">
                  <a:pos x="115" y="25"/>
                </a:cxn>
                <a:cxn ang="0">
                  <a:pos x="103" y="15"/>
                </a:cxn>
                <a:cxn ang="0">
                  <a:pos x="91" y="8"/>
                </a:cxn>
                <a:cxn ang="0">
                  <a:pos x="80" y="9"/>
                </a:cxn>
                <a:cxn ang="0">
                  <a:pos x="70" y="10"/>
                </a:cxn>
              </a:cxnLst>
              <a:rect l="0" t="0" r="r" b="b"/>
              <a:pathLst>
                <a:path w="180" h="134">
                  <a:moveTo>
                    <a:pt x="63" y="7"/>
                  </a:moveTo>
                  <a:lnTo>
                    <a:pt x="59" y="4"/>
                  </a:lnTo>
                  <a:lnTo>
                    <a:pt x="55" y="2"/>
                  </a:lnTo>
                  <a:lnTo>
                    <a:pt x="50" y="1"/>
                  </a:lnTo>
                  <a:lnTo>
                    <a:pt x="46" y="0"/>
                  </a:lnTo>
                  <a:lnTo>
                    <a:pt x="41" y="0"/>
                  </a:lnTo>
                  <a:lnTo>
                    <a:pt x="36" y="1"/>
                  </a:lnTo>
                  <a:lnTo>
                    <a:pt x="32" y="4"/>
                  </a:lnTo>
                  <a:lnTo>
                    <a:pt x="29" y="9"/>
                  </a:lnTo>
                  <a:lnTo>
                    <a:pt x="25" y="18"/>
                  </a:lnTo>
                  <a:lnTo>
                    <a:pt x="22" y="2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8" y="52"/>
                  </a:lnTo>
                  <a:lnTo>
                    <a:pt x="1" y="66"/>
                  </a:lnTo>
                  <a:lnTo>
                    <a:pt x="0" y="82"/>
                  </a:lnTo>
                  <a:lnTo>
                    <a:pt x="9" y="93"/>
                  </a:lnTo>
                  <a:lnTo>
                    <a:pt x="10" y="102"/>
                  </a:lnTo>
                  <a:lnTo>
                    <a:pt x="12" y="113"/>
                  </a:lnTo>
                  <a:lnTo>
                    <a:pt x="18" y="122"/>
                  </a:lnTo>
                  <a:lnTo>
                    <a:pt x="29" y="127"/>
                  </a:lnTo>
                  <a:lnTo>
                    <a:pt x="36" y="128"/>
                  </a:lnTo>
                  <a:lnTo>
                    <a:pt x="44" y="128"/>
                  </a:lnTo>
                  <a:lnTo>
                    <a:pt x="50" y="128"/>
                  </a:lnTo>
                  <a:lnTo>
                    <a:pt x="56" y="127"/>
                  </a:lnTo>
                  <a:lnTo>
                    <a:pt x="62" y="126"/>
                  </a:lnTo>
                  <a:lnTo>
                    <a:pt x="67" y="126"/>
                  </a:lnTo>
                  <a:lnTo>
                    <a:pt x="72" y="125"/>
                  </a:lnTo>
                  <a:lnTo>
                    <a:pt x="76" y="125"/>
                  </a:lnTo>
                  <a:lnTo>
                    <a:pt x="80" y="125"/>
                  </a:lnTo>
                  <a:lnTo>
                    <a:pt x="84" y="125"/>
                  </a:lnTo>
                  <a:lnTo>
                    <a:pt x="88" y="125"/>
                  </a:lnTo>
                  <a:lnTo>
                    <a:pt x="92" y="126"/>
                  </a:lnTo>
                  <a:lnTo>
                    <a:pt x="96" y="126"/>
                  </a:lnTo>
                  <a:lnTo>
                    <a:pt x="99" y="127"/>
                  </a:lnTo>
                  <a:lnTo>
                    <a:pt x="104" y="128"/>
                  </a:lnTo>
                  <a:lnTo>
                    <a:pt x="107" y="129"/>
                  </a:lnTo>
                  <a:lnTo>
                    <a:pt x="110" y="130"/>
                  </a:lnTo>
                  <a:lnTo>
                    <a:pt x="115" y="131"/>
                  </a:lnTo>
                  <a:lnTo>
                    <a:pt x="120" y="132"/>
                  </a:lnTo>
                  <a:lnTo>
                    <a:pt x="125" y="132"/>
                  </a:lnTo>
                  <a:lnTo>
                    <a:pt x="130" y="133"/>
                  </a:lnTo>
                  <a:lnTo>
                    <a:pt x="136" y="133"/>
                  </a:lnTo>
                  <a:lnTo>
                    <a:pt x="141" y="134"/>
                  </a:lnTo>
                  <a:lnTo>
                    <a:pt x="145" y="134"/>
                  </a:lnTo>
                  <a:lnTo>
                    <a:pt x="153" y="134"/>
                  </a:lnTo>
                  <a:lnTo>
                    <a:pt x="160" y="132"/>
                  </a:lnTo>
                  <a:lnTo>
                    <a:pt x="164" y="128"/>
                  </a:lnTo>
                  <a:lnTo>
                    <a:pt x="165" y="122"/>
                  </a:lnTo>
                  <a:lnTo>
                    <a:pt x="170" y="122"/>
                  </a:lnTo>
                  <a:lnTo>
                    <a:pt x="173" y="119"/>
                  </a:lnTo>
                  <a:lnTo>
                    <a:pt x="176" y="116"/>
                  </a:lnTo>
                  <a:lnTo>
                    <a:pt x="179" y="111"/>
                  </a:lnTo>
                  <a:lnTo>
                    <a:pt x="180" y="106"/>
                  </a:lnTo>
                  <a:lnTo>
                    <a:pt x="180" y="99"/>
                  </a:lnTo>
                  <a:lnTo>
                    <a:pt x="179" y="93"/>
                  </a:lnTo>
                  <a:lnTo>
                    <a:pt x="176" y="87"/>
                  </a:lnTo>
                  <a:lnTo>
                    <a:pt x="174" y="80"/>
                  </a:lnTo>
                  <a:lnTo>
                    <a:pt x="172" y="71"/>
                  </a:lnTo>
                  <a:lnTo>
                    <a:pt x="171" y="62"/>
                  </a:lnTo>
                  <a:lnTo>
                    <a:pt x="169" y="55"/>
                  </a:lnTo>
                  <a:lnTo>
                    <a:pt x="167" y="51"/>
                  </a:lnTo>
                  <a:lnTo>
                    <a:pt x="164" y="48"/>
                  </a:lnTo>
                  <a:lnTo>
                    <a:pt x="161" y="45"/>
                  </a:lnTo>
                  <a:lnTo>
                    <a:pt x="157" y="42"/>
                  </a:lnTo>
                  <a:lnTo>
                    <a:pt x="153" y="40"/>
                  </a:lnTo>
                  <a:lnTo>
                    <a:pt x="148" y="37"/>
                  </a:lnTo>
                  <a:lnTo>
                    <a:pt x="143" y="35"/>
                  </a:lnTo>
                  <a:lnTo>
                    <a:pt x="137" y="33"/>
                  </a:lnTo>
                  <a:lnTo>
                    <a:pt x="128" y="31"/>
                  </a:lnTo>
                  <a:lnTo>
                    <a:pt x="121" y="28"/>
                  </a:lnTo>
                  <a:lnTo>
                    <a:pt x="115" y="25"/>
                  </a:lnTo>
                  <a:lnTo>
                    <a:pt x="109" y="20"/>
                  </a:lnTo>
                  <a:lnTo>
                    <a:pt x="103" y="15"/>
                  </a:lnTo>
                  <a:lnTo>
                    <a:pt x="97" y="11"/>
                  </a:lnTo>
                  <a:lnTo>
                    <a:pt x="91" y="8"/>
                  </a:lnTo>
                  <a:lnTo>
                    <a:pt x="85" y="8"/>
                  </a:lnTo>
                  <a:lnTo>
                    <a:pt x="80" y="9"/>
                  </a:lnTo>
                  <a:lnTo>
                    <a:pt x="75" y="10"/>
                  </a:lnTo>
                  <a:lnTo>
                    <a:pt x="70" y="10"/>
                  </a:lnTo>
                  <a:lnTo>
                    <a:pt x="63" y="7"/>
                  </a:lnTo>
                  <a:close/>
                </a:path>
              </a:pathLst>
            </a:custGeom>
            <a:solidFill>
              <a:srgbClr val="C68C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55" name="Freeform 199"/>
            <p:cNvSpPr>
              <a:spLocks/>
            </p:cNvSpPr>
            <p:nvPr/>
          </p:nvSpPr>
          <p:spPr bwMode="auto">
            <a:xfrm>
              <a:off x="1175" y="3783"/>
              <a:ext cx="55" cy="41"/>
            </a:xfrm>
            <a:custGeom>
              <a:avLst/>
              <a:gdLst/>
              <a:ahLst/>
              <a:cxnLst>
                <a:cxn ang="0">
                  <a:pos x="29" y="8"/>
                </a:cxn>
                <a:cxn ang="0">
                  <a:pos x="28" y="21"/>
                </a:cxn>
                <a:cxn ang="0">
                  <a:pos x="20" y="37"/>
                </a:cxn>
                <a:cxn ang="0">
                  <a:pos x="15" y="57"/>
                </a:cxn>
                <a:cxn ang="0">
                  <a:pos x="25" y="66"/>
                </a:cxn>
                <a:cxn ang="0">
                  <a:pos x="31" y="56"/>
                </a:cxn>
                <a:cxn ang="0">
                  <a:pos x="32" y="48"/>
                </a:cxn>
                <a:cxn ang="0">
                  <a:pos x="34" y="25"/>
                </a:cxn>
                <a:cxn ang="0">
                  <a:pos x="40" y="26"/>
                </a:cxn>
                <a:cxn ang="0">
                  <a:pos x="46" y="43"/>
                </a:cxn>
                <a:cxn ang="0">
                  <a:pos x="48" y="55"/>
                </a:cxn>
                <a:cxn ang="0">
                  <a:pos x="44" y="69"/>
                </a:cxn>
                <a:cxn ang="0">
                  <a:pos x="57" y="70"/>
                </a:cxn>
                <a:cxn ang="0">
                  <a:pos x="74" y="66"/>
                </a:cxn>
                <a:cxn ang="0">
                  <a:pos x="90" y="62"/>
                </a:cxn>
                <a:cxn ang="0">
                  <a:pos x="104" y="62"/>
                </a:cxn>
                <a:cxn ang="0">
                  <a:pos x="103" y="64"/>
                </a:cxn>
                <a:cxn ang="0">
                  <a:pos x="81" y="67"/>
                </a:cxn>
                <a:cxn ang="0">
                  <a:pos x="57" y="74"/>
                </a:cxn>
                <a:cxn ang="0">
                  <a:pos x="41" y="88"/>
                </a:cxn>
                <a:cxn ang="0">
                  <a:pos x="40" y="103"/>
                </a:cxn>
                <a:cxn ang="0">
                  <a:pos x="50" y="107"/>
                </a:cxn>
                <a:cxn ang="0">
                  <a:pos x="65" y="107"/>
                </a:cxn>
                <a:cxn ang="0">
                  <a:pos x="80" y="106"/>
                </a:cxn>
                <a:cxn ang="0">
                  <a:pos x="89" y="104"/>
                </a:cxn>
                <a:cxn ang="0">
                  <a:pos x="99" y="104"/>
                </a:cxn>
                <a:cxn ang="0">
                  <a:pos x="109" y="105"/>
                </a:cxn>
                <a:cxn ang="0">
                  <a:pos x="117" y="107"/>
                </a:cxn>
                <a:cxn ang="0">
                  <a:pos x="128" y="112"/>
                </a:cxn>
                <a:cxn ang="0">
                  <a:pos x="143" y="116"/>
                </a:cxn>
                <a:cxn ang="0">
                  <a:pos x="156" y="117"/>
                </a:cxn>
                <a:cxn ang="0">
                  <a:pos x="163" y="115"/>
                </a:cxn>
                <a:cxn ang="0">
                  <a:pos x="164" y="119"/>
                </a:cxn>
                <a:cxn ang="0">
                  <a:pos x="153" y="125"/>
                </a:cxn>
                <a:cxn ang="0">
                  <a:pos x="141" y="125"/>
                </a:cxn>
                <a:cxn ang="0">
                  <a:pos x="130" y="124"/>
                </a:cxn>
                <a:cxn ang="0">
                  <a:pos x="120" y="123"/>
                </a:cxn>
                <a:cxn ang="0">
                  <a:pos x="110" y="121"/>
                </a:cxn>
                <a:cxn ang="0">
                  <a:pos x="104" y="119"/>
                </a:cxn>
                <a:cxn ang="0">
                  <a:pos x="96" y="117"/>
                </a:cxn>
                <a:cxn ang="0">
                  <a:pos x="88" y="116"/>
                </a:cxn>
                <a:cxn ang="0">
                  <a:pos x="80" y="116"/>
                </a:cxn>
                <a:cxn ang="0">
                  <a:pos x="72" y="116"/>
                </a:cxn>
                <a:cxn ang="0">
                  <a:pos x="62" y="117"/>
                </a:cxn>
                <a:cxn ang="0">
                  <a:pos x="50" y="119"/>
                </a:cxn>
                <a:cxn ang="0">
                  <a:pos x="36" y="119"/>
                </a:cxn>
                <a:cxn ang="0">
                  <a:pos x="18" y="113"/>
                </a:cxn>
                <a:cxn ang="0">
                  <a:pos x="10" y="93"/>
                </a:cxn>
                <a:cxn ang="0">
                  <a:pos x="0" y="73"/>
                </a:cxn>
                <a:cxn ang="0">
                  <a:pos x="8" y="43"/>
                </a:cxn>
                <a:cxn ang="0">
                  <a:pos x="18" y="25"/>
                </a:cxn>
                <a:cxn ang="0">
                  <a:pos x="25" y="9"/>
                </a:cxn>
              </a:cxnLst>
              <a:rect l="0" t="0" r="r" b="b"/>
              <a:pathLst>
                <a:path w="165" h="125">
                  <a:moveTo>
                    <a:pt x="29" y="0"/>
                  </a:moveTo>
                  <a:lnTo>
                    <a:pt x="29" y="8"/>
                  </a:lnTo>
                  <a:lnTo>
                    <a:pt x="29" y="14"/>
                  </a:lnTo>
                  <a:lnTo>
                    <a:pt x="28" y="21"/>
                  </a:lnTo>
                  <a:lnTo>
                    <a:pt x="25" y="27"/>
                  </a:lnTo>
                  <a:lnTo>
                    <a:pt x="20" y="37"/>
                  </a:lnTo>
                  <a:lnTo>
                    <a:pt x="16" y="47"/>
                  </a:lnTo>
                  <a:lnTo>
                    <a:pt x="15" y="57"/>
                  </a:lnTo>
                  <a:lnTo>
                    <a:pt x="19" y="65"/>
                  </a:lnTo>
                  <a:lnTo>
                    <a:pt x="25" y="66"/>
                  </a:lnTo>
                  <a:lnTo>
                    <a:pt x="29" y="62"/>
                  </a:lnTo>
                  <a:lnTo>
                    <a:pt x="31" y="56"/>
                  </a:lnTo>
                  <a:lnTo>
                    <a:pt x="32" y="53"/>
                  </a:lnTo>
                  <a:lnTo>
                    <a:pt x="32" y="48"/>
                  </a:lnTo>
                  <a:lnTo>
                    <a:pt x="32" y="37"/>
                  </a:lnTo>
                  <a:lnTo>
                    <a:pt x="34" y="25"/>
                  </a:lnTo>
                  <a:lnTo>
                    <a:pt x="41" y="19"/>
                  </a:lnTo>
                  <a:lnTo>
                    <a:pt x="40" y="26"/>
                  </a:lnTo>
                  <a:lnTo>
                    <a:pt x="42" y="36"/>
                  </a:lnTo>
                  <a:lnTo>
                    <a:pt x="46" y="43"/>
                  </a:lnTo>
                  <a:lnTo>
                    <a:pt x="54" y="48"/>
                  </a:lnTo>
                  <a:lnTo>
                    <a:pt x="48" y="55"/>
                  </a:lnTo>
                  <a:lnTo>
                    <a:pt x="44" y="63"/>
                  </a:lnTo>
                  <a:lnTo>
                    <a:pt x="44" y="69"/>
                  </a:lnTo>
                  <a:lnTo>
                    <a:pt x="51" y="71"/>
                  </a:lnTo>
                  <a:lnTo>
                    <a:pt x="57" y="70"/>
                  </a:lnTo>
                  <a:lnTo>
                    <a:pt x="65" y="68"/>
                  </a:lnTo>
                  <a:lnTo>
                    <a:pt x="74" y="66"/>
                  </a:lnTo>
                  <a:lnTo>
                    <a:pt x="82" y="64"/>
                  </a:lnTo>
                  <a:lnTo>
                    <a:pt x="90" y="62"/>
                  </a:lnTo>
                  <a:lnTo>
                    <a:pt x="97" y="60"/>
                  </a:lnTo>
                  <a:lnTo>
                    <a:pt x="104" y="62"/>
                  </a:lnTo>
                  <a:lnTo>
                    <a:pt x="109" y="64"/>
                  </a:lnTo>
                  <a:lnTo>
                    <a:pt x="103" y="64"/>
                  </a:lnTo>
                  <a:lnTo>
                    <a:pt x="92" y="65"/>
                  </a:lnTo>
                  <a:lnTo>
                    <a:pt x="81" y="67"/>
                  </a:lnTo>
                  <a:lnTo>
                    <a:pt x="70" y="70"/>
                  </a:lnTo>
                  <a:lnTo>
                    <a:pt x="57" y="74"/>
                  </a:lnTo>
                  <a:lnTo>
                    <a:pt x="48" y="80"/>
                  </a:lnTo>
                  <a:lnTo>
                    <a:pt x="41" y="88"/>
                  </a:lnTo>
                  <a:lnTo>
                    <a:pt x="39" y="100"/>
                  </a:lnTo>
                  <a:lnTo>
                    <a:pt x="40" y="103"/>
                  </a:lnTo>
                  <a:lnTo>
                    <a:pt x="44" y="106"/>
                  </a:lnTo>
                  <a:lnTo>
                    <a:pt x="50" y="107"/>
                  </a:lnTo>
                  <a:lnTo>
                    <a:pt x="57" y="107"/>
                  </a:lnTo>
                  <a:lnTo>
                    <a:pt x="65" y="107"/>
                  </a:lnTo>
                  <a:lnTo>
                    <a:pt x="73" y="107"/>
                  </a:lnTo>
                  <a:lnTo>
                    <a:pt x="80" y="106"/>
                  </a:lnTo>
                  <a:lnTo>
                    <a:pt x="85" y="105"/>
                  </a:lnTo>
                  <a:lnTo>
                    <a:pt x="89" y="104"/>
                  </a:lnTo>
                  <a:lnTo>
                    <a:pt x="94" y="104"/>
                  </a:lnTo>
                  <a:lnTo>
                    <a:pt x="99" y="104"/>
                  </a:lnTo>
                  <a:lnTo>
                    <a:pt x="104" y="104"/>
                  </a:lnTo>
                  <a:lnTo>
                    <a:pt x="109" y="105"/>
                  </a:lnTo>
                  <a:lnTo>
                    <a:pt x="113" y="106"/>
                  </a:lnTo>
                  <a:lnTo>
                    <a:pt x="117" y="107"/>
                  </a:lnTo>
                  <a:lnTo>
                    <a:pt x="121" y="109"/>
                  </a:lnTo>
                  <a:lnTo>
                    <a:pt x="128" y="112"/>
                  </a:lnTo>
                  <a:lnTo>
                    <a:pt x="136" y="115"/>
                  </a:lnTo>
                  <a:lnTo>
                    <a:pt x="143" y="116"/>
                  </a:lnTo>
                  <a:lnTo>
                    <a:pt x="150" y="117"/>
                  </a:lnTo>
                  <a:lnTo>
                    <a:pt x="156" y="117"/>
                  </a:lnTo>
                  <a:lnTo>
                    <a:pt x="160" y="116"/>
                  </a:lnTo>
                  <a:lnTo>
                    <a:pt x="163" y="115"/>
                  </a:lnTo>
                  <a:lnTo>
                    <a:pt x="165" y="113"/>
                  </a:lnTo>
                  <a:lnTo>
                    <a:pt x="164" y="119"/>
                  </a:lnTo>
                  <a:lnTo>
                    <a:pt x="160" y="123"/>
                  </a:lnTo>
                  <a:lnTo>
                    <a:pt x="153" y="125"/>
                  </a:lnTo>
                  <a:lnTo>
                    <a:pt x="145" y="125"/>
                  </a:lnTo>
                  <a:lnTo>
                    <a:pt x="141" y="125"/>
                  </a:lnTo>
                  <a:lnTo>
                    <a:pt x="136" y="124"/>
                  </a:lnTo>
                  <a:lnTo>
                    <a:pt x="130" y="124"/>
                  </a:lnTo>
                  <a:lnTo>
                    <a:pt x="125" y="123"/>
                  </a:lnTo>
                  <a:lnTo>
                    <a:pt x="120" y="123"/>
                  </a:lnTo>
                  <a:lnTo>
                    <a:pt x="115" y="122"/>
                  </a:lnTo>
                  <a:lnTo>
                    <a:pt x="110" y="121"/>
                  </a:lnTo>
                  <a:lnTo>
                    <a:pt x="107" y="120"/>
                  </a:lnTo>
                  <a:lnTo>
                    <a:pt x="104" y="119"/>
                  </a:lnTo>
                  <a:lnTo>
                    <a:pt x="99" y="118"/>
                  </a:lnTo>
                  <a:lnTo>
                    <a:pt x="96" y="117"/>
                  </a:lnTo>
                  <a:lnTo>
                    <a:pt x="92" y="117"/>
                  </a:lnTo>
                  <a:lnTo>
                    <a:pt x="88" y="116"/>
                  </a:lnTo>
                  <a:lnTo>
                    <a:pt x="84" y="116"/>
                  </a:lnTo>
                  <a:lnTo>
                    <a:pt x="80" y="116"/>
                  </a:lnTo>
                  <a:lnTo>
                    <a:pt x="76" y="116"/>
                  </a:lnTo>
                  <a:lnTo>
                    <a:pt x="72" y="116"/>
                  </a:lnTo>
                  <a:lnTo>
                    <a:pt x="67" y="117"/>
                  </a:lnTo>
                  <a:lnTo>
                    <a:pt x="62" y="117"/>
                  </a:lnTo>
                  <a:lnTo>
                    <a:pt x="56" y="118"/>
                  </a:lnTo>
                  <a:lnTo>
                    <a:pt x="50" y="119"/>
                  </a:lnTo>
                  <a:lnTo>
                    <a:pt x="44" y="119"/>
                  </a:lnTo>
                  <a:lnTo>
                    <a:pt x="36" y="119"/>
                  </a:lnTo>
                  <a:lnTo>
                    <a:pt x="29" y="118"/>
                  </a:lnTo>
                  <a:lnTo>
                    <a:pt x="18" y="113"/>
                  </a:lnTo>
                  <a:lnTo>
                    <a:pt x="12" y="104"/>
                  </a:lnTo>
                  <a:lnTo>
                    <a:pt x="10" y="93"/>
                  </a:lnTo>
                  <a:lnTo>
                    <a:pt x="9" y="84"/>
                  </a:lnTo>
                  <a:lnTo>
                    <a:pt x="0" y="73"/>
                  </a:lnTo>
                  <a:lnTo>
                    <a:pt x="1" y="57"/>
                  </a:lnTo>
                  <a:lnTo>
                    <a:pt x="8" y="43"/>
                  </a:lnTo>
                  <a:lnTo>
                    <a:pt x="14" y="33"/>
                  </a:lnTo>
                  <a:lnTo>
                    <a:pt x="18" y="25"/>
                  </a:lnTo>
                  <a:lnTo>
                    <a:pt x="22" y="17"/>
                  </a:lnTo>
                  <a:lnTo>
                    <a:pt x="25" y="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56" name="Freeform 200"/>
            <p:cNvSpPr>
              <a:spLocks/>
            </p:cNvSpPr>
            <p:nvPr/>
          </p:nvSpPr>
          <p:spPr bwMode="auto">
            <a:xfrm>
              <a:off x="1221" y="3801"/>
              <a:ext cx="5" cy="5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13" y="7"/>
                </a:cxn>
                <a:cxn ang="0">
                  <a:pos x="10" y="3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5" y="10"/>
                </a:cxn>
                <a:cxn ang="0">
                  <a:pos x="8" y="12"/>
                </a:cxn>
                <a:cxn ang="0">
                  <a:pos x="10" y="14"/>
                </a:cxn>
                <a:cxn ang="0">
                  <a:pos x="11" y="15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lnTo>
                    <a:pt x="15" y="13"/>
                  </a:lnTo>
                  <a:lnTo>
                    <a:pt x="13" y="7"/>
                  </a:lnTo>
                  <a:lnTo>
                    <a:pt x="10" y="3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2" y="6"/>
                  </a:lnTo>
                  <a:lnTo>
                    <a:pt x="5" y="10"/>
                  </a:lnTo>
                  <a:lnTo>
                    <a:pt x="8" y="12"/>
                  </a:lnTo>
                  <a:lnTo>
                    <a:pt x="10" y="14"/>
                  </a:lnTo>
                  <a:lnTo>
                    <a:pt x="11" y="15"/>
                  </a:lnTo>
                  <a:lnTo>
                    <a:pt x="14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57" name="Freeform 201"/>
            <p:cNvSpPr>
              <a:spLocks/>
            </p:cNvSpPr>
            <p:nvPr/>
          </p:nvSpPr>
          <p:spPr bwMode="auto">
            <a:xfrm>
              <a:off x="1199" y="3795"/>
              <a:ext cx="9" cy="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3"/>
                </a:cxn>
                <a:cxn ang="0">
                  <a:pos x="3" y="1"/>
                </a:cxn>
                <a:cxn ang="0">
                  <a:pos x="6" y="1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17" y="2"/>
                </a:cxn>
                <a:cxn ang="0">
                  <a:pos x="18" y="5"/>
                </a:cxn>
                <a:cxn ang="0">
                  <a:pos x="20" y="7"/>
                </a:cxn>
                <a:cxn ang="0">
                  <a:pos x="22" y="9"/>
                </a:cxn>
                <a:cxn ang="0">
                  <a:pos x="21" y="11"/>
                </a:cxn>
                <a:cxn ang="0">
                  <a:pos x="19" y="12"/>
                </a:cxn>
                <a:cxn ang="0">
                  <a:pos x="16" y="13"/>
                </a:cxn>
                <a:cxn ang="0">
                  <a:pos x="12" y="13"/>
                </a:cxn>
                <a:cxn ang="0">
                  <a:pos x="7" y="12"/>
                </a:cxn>
                <a:cxn ang="0">
                  <a:pos x="2" y="10"/>
                </a:cxn>
                <a:cxn ang="0">
                  <a:pos x="0" y="6"/>
                </a:cxn>
              </a:cxnLst>
              <a:rect l="0" t="0" r="r" b="b"/>
              <a:pathLst>
                <a:path w="22" h="13">
                  <a:moveTo>
                    <a:pt x="0" y="6"/>
                  </a:moveTo>
                  <a:lnTo>
                    <a:pt x="0" y="3"/>
                  </a:lnTo>
                  <a:lnTo>
                    <a:pt x="3" y="1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7" y="2"/>
                  </a:lnTo>
                  <a:lnTo>
                    <a:pt x="18" y="5"/>
                  </a:lnTo>
                  <a:lnTo>
                    <a:pt x="20" y="7"/>
                  </a:lnTo>
                  <a:lnTo>
                    <a:pt x="22" y="9"/>
                  </a:lnTo>
                  <a:lnTo>
                    <a:pt x="21" y="11"/>
                  </a:lnTo>
                  <a:lnTo>
                    <a:pt x="19" y="12"/>
                  </a:lnTo>
                  <a:lnTo>
                    <a:pt x="16" y="13"/>
                  </a:lnTo>
                  <a:lnTo>
                    <a:pt x="12" y="13"/>
                  </a:lnTo>
                  <a:lnTo>
                    <a:pt x="7" y="12"/>
                  </a:lnTo>
                  <a:lnTo>
                    <a:pt x="2" y="1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58" name="Freeform 202"/>
            <p:cNvSpPr>
              <a:spLocks/>
            </p:cNvSpPr>
            <p:nvPr/>
          </p:nvSpPr>
          <p:spPr bwMode="auto">
            <a:xfrm>
              <a:off x="1202" y="3812"/>
              <a:ext cx="26" cy="10"/>
            </a:xfrm>
            <a:custGeom>
              <a:avLst/>
              <a:gdLst/>
              <a:ahLst/>
              <a:cxnLst>
                <a:cxn ang="0">
                  <a:pos x="78" y="31"/>
                </a:cxn>
                <a:cxn ang="0">
                  <a:pos x="75" y="29"/>
                </a:cxn>
                <a:cxn ang="0">
                  <a:pos x="71" y="27"/>
                </a:cxn>
                <a:cxn ang="0">
                  <a:pos x="65" y="26"/>
                </a:cxn>
                <a:cxn ang="0">
                  <a:pos x="60" y="25"/>
                </a:cxn>
                <a:cxn ang="0">
                  <a:pos x="54" y="24"/>
                </a:cxn>
                <a:cxn ang="0">
                  <a:pos x="48" y="21"/>
                </a:cxn>
                <a:cxn ang="0">
                  <a:pos x="40" y="17"/>
                </a:cxn>
                <a:cxn ang="0">
                  <a:pos x="35" y="15"/>
                </a:cxn>
                <a:cxn ang="0">
                  <a:pos x="31" y="13"/>
                </a:cxn>
                <a:cxn ang="0">
                  <a:pos x="27" y="11"/>
                </a:cxn>
                <a:cxn ang="0">
                  <a:pos x="20" y="10"/>
                </a:cxn>
                <a:cxn ang="0">
                  <a:pos x="11" y="13"/>
                </a:cxn>
                <a:cxn ang="0">
                  <a:pos x="3" y="14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6" y="3"/>
                </a:cxn>
                <a:cxn ang="0">
                  <a:pos x="13" y="1"/>
                </a:cxn>
                <a:cxn ang="0">
                  <a:pos x="19" y="0"/>
                </a:cxn>
                <a:cxn ang="0">
                  <a:pos x="23" y="0"/>
                </a:cxn>
                <a:cxn ang="0">
                  <a:pos x="27" y="2"/>
                </a:cxn>
                <a:cxn ang="0">
                  <a:pos x="31" y="5"/>
                </a:cxn>
                <a:cxn ang="0">
                  <a:pos x="35" y="8"/>
                </a:cxn>
                <a:cxn ang="0">
                  <a:pos x="40" y="11"/>
                </a:cxn>
                <a:cxn ang="0">
                  <a:pos x="46" y="15"/>
                </a:cxn>
                <a:cxn ang="0">
                  <a:pos x="51" y="16"/>
                </a:cxn>
                <a:cxn ang="0">
                  <a:pos x="55" y="17"/>
                </a:cxn>
                <a:cxn ang="0">
                  <a:pos x="60" y="17"/>
                </a:cxn>
                <a:cxn ang="0">
                  <a:pos x="64" y="18"/>
                </a:cxn>
                <a:cxn ang="0">
                  <a:pos x="69" y="20"/>
                </a:cxn>
                <a:cxn ang="0">
                  <a:pos x="73" y="22"/>
                </a:cxn>
                <a:cxn ang="0">
                  <a:pos x="76" y="26"/>
                </a:cxn>
                <a:cxn ang="0">
                  <a:pos x="78" y="31"/>
                </a:cxn>
              </a:cxnLst>
              <a:rect l="0" t="0" r="r" b="b"/>
              <a:pathLst>
                <a:path w="78" h="31">
                  <a:moveTo>
                    <a:pt x="78" y="31"/>
                  </a:moveTo>
                  <a:lnTo>
                    <a:pt x="75" y="29"/>
                  </a:lnTo>
                  <a:lnTo>
                    <a:pt x="71" y="27"/>
                  </a:lnTo>
                  <a:lnTo>
                    <a:pt x="65" y="26"/>
                  </a:lnTo>
                  <a:lnTo>
                    <a:pt x="60" y="25"/>
                  </a:lnTo>
                  <a:lnTo>
                    <a:pt x="54" y="24"/>
                  </a:lnTo>
                  <a:lnTo>
                    <a:pt x="48" y="21"/>
                  </a:lnTo>
                  <a:lnTo>
                    <a:pt x="40" y="17"/>
                  </a:lnTo>
                  <a:lnTo>
                    <a:pt x="35" y="15"/>
                  </a:lnTo>
                  <a:lnTo>
                    <a:pt x="31" y="13"/>
                  </a:lnTo>
                  <a:lnTo>
                    <a:pt x="27" y="11"/>
                  </a:lnTo>
                  <a:lnTo>
                    <a:pt x="20" y="10"/>
                  </a:lnTo>
                  <a:lnTo>
                    <a:pt x="11" y="13"/>
                  </a:lnTo>
                  <a:lnTo>
                    <a:pt x="3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6" y="3"/>
                  </a:lnTo>
                  <a:lnTo>
                    <a:pt x="13" y="1"/>
                  </a:lnTo>
                  <a:lnTo>
                    <a:pt x="19" y="0"/>
                  </a:lnTo>
                  <a:lnTo>
                    <a:pt x="23" y="0"/>
                  </a:lnTo>
                  <a:lnTo>
                    <a:pt x="27" y="2"/>
                  </a:lnTo>
                  <a:lnTo>
                    <a:pt x="31" y="5"/>
                  </a:lnTo>
                  <a:lnTo>
                    <a:pt x="35" y="8"/>
                  </a:lnTo>
                  <a:lnTo>
                    <a:pt x="40" y="11"/>
                  </a:lnTo>
                  <a:lnTo>
                    <a:pt x="46" y="15"/>
                  </a:lnTo>
                  <a:lnTo>
                    <a:pt x="51" y="16"/>
                  </a:lnTo>
                  <a:lnTo>
                    <a:pt x="55" y="17"/>
                  </a:lnTo>
                  <a:lnTo>
                    <a:pt x="60" y="17"/>
                  </a:lnTo>
                  <a:lnTo>
                    <a:pt x="64" y="18"/>
                  </a:lnTo>
                  <a:lnTo>
                    <a:pt x="69" y="20"/>
                  </a:lnTo>
                  <a:lnTo>
                    <a:pt x="73" y="22"/>
                  </a:lnTo>
                  <a:lnTo>
                    <a:pt x="76" y="26"/>
                  </a:lnTo>
                  <a:lnTo>
                    <a:pt x="78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59" name="Freeform 203"/>
            <p:cNvSpPr>
              <a:spLocks/>
            </p:cNvSpPr>
            <p:nvPr/>
          </p:nvSpPr>
          <p:spPr bwMode="auto">
            <a:xfrm>
              <a:off x="1193" y="3785"/>
              <a:ext cx="33" cy="12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2" y="14"/>
                </a:cxn>
                <a:cxn ang="0">
                  <a:pos x="6" y="12"/>
                </a:cxn>
                <a:cxn ang="0">
                  <a:pos x="12" y="10"/>
                </a:cxn>
                <a:cxn ang="0">
                  <a:pos x="21" y="9"/>
                </a:cxn>
                <a:cxn ang="0">
                  <a:pos x="29" y="9"/>
                </a:cxn>
                <a:cxn ang="0">
                  <a:pos x="36" y="9"/>
                </a:cxn>
                <a:cxn ang="0">
                  <a:pos x="43" y="11"/>
                </a:cxn>
                <a:cxn ang="0">
                  <a:pos x="48" y="15"/>
                </a:cxn>
                <a:cxn ang="0">
                  <a:pos x="54" y="24"/>
                </a:cxn>
                <a:cxn ang="0">
                  <a:pos x="61" y="28"/>
                </a:cxn>
                <a:cxn ang="0">
                  <a:pos x="69" y="30"/>
                </a:cxn>
                <a:cxn ang="0">
                  <a:pos x="76" y="31"/>
                </a:cxn>
                <a:cxn ang="0">
                  <a:pos x="84" y="31"/>
                </a:cxn>
                <a:cxn ang="0">
                  <a:pos x="90" y="31"/>
                </a:cxn>
                <a:cxn ang="0">
                  <a:pos x="95" y="32"/>
                </a:cxn>
                <a:cxn ang="0">
                  <a:pos x="98" y="35"/>
                </a:cxn>
                <a:cxn ang="0">
                  <a:pos x="96" y="31"/>
                </a:cxn>
                <a:cxn ang="0">
                  <a:pos x="92" y="27"/>
                </a:cxn>
                <a:cxn ang="0">
                  <a:pos x="86" y="24"/>
                </a:cxn>
                <a:cxn ang="0">
                  <a:pos x="78" y="23"/>
                </a:cxn>
                <a:cxn ang="0">
                  <a:pos x="74" y="23"/>
                </a:cxn>
                <a:cxn ang="0">
                  <a:pos x="70" y="20"/>
                </a:cxn>
                <a:cxn ang="0">
                  <a:pos x="66" y="18"/>
                </a:cxn>
                <a:cxn ang="0">
                  <a:pos x="61" y="16"/>
                </a:cxn>
                <a:cxn ang="0">
                  <a:pos x="57" y="13"/>
                </a:cxn>
                <a:cxn ang="0">
                  <a:pos x="53" y="11"/>
                </a:cxn>
                <a:cxn ang="0">
                  <a:pos x="49" y="8"/>
                </a:cxn>
                <a:cxn ang="0">
                  <a:pos x="46" y="6"/>
                </a:cxn>
                <a:cxn ang="0">
                  <a:pos x="43" y="4"/>
                </a:cxn>
                <a:cxn ang="0">
                  <a:pos x="37" y="2"/>
                </a:cxn>
                <a:cxn ang="0">
                  <a:pos x="31" y="1"/>
                </a:cxn>
                <a:cxn ang="0">
                  <a:pos x="23" y="0"/>
                </a:cxn>
                <a:cxn ang="0">
                  <a:pos x="16" y="1"/>
                </a:cxn>
                <a:cxn ang="0">
                  <a:pos x="8" y="4"/>
                </a:cxn>
                <a:cxn ang="0">
                  <a:pos x="3" y="9"/>
                </a:cxn>
                <a:cxn ang="0">
                  <a:pos x="0" y="16"/>
                </a:cxn>
              </a:cxnLst>
              <a:rect l="0" t="0" r="r" b="b"/>
              <a:pathLst>
                <a:path w="98" h="35">
                  <a:moveTo>
                    <a:pt x="0" y="16"/>
                  </a:moveTo>
                  <a:lnTo>
                    <a:pt x="2" y="14"/>
                  </a:lnTo>
                  <a:lnTo>
                    <a:pt x="6" y="12"/>
                  </a:lnTo>
                  <a:lnTo>
                    <a:pt x="12" y="10"/>
                  </a:lnTo>
                  <a:lnTo>
                    <a:pt x="21" y="9"/>
                  </a:lnTo>
                  <a:lnTo>
                    <a:pt x="29" y="9"/>
                  </a:lnTo>
                  <a:lnTo>
                    <a:pt x="36" y="9"/>
                  </a:lnTo>
                  <a:lnTo>
                    <a:pt x="43" y="11"/>
                  </a:lnTo>
                  <a:lnTo>
                    <a:pt x="48" y="15"/>
                  </a:lnTo>
                  <a:lnTo>
                    <a:pt x="54" y="24"/>
                  </a:lnTo>
                  <a:lnTo>
                    <a:pt x="61" y="28"/>
                  </a:lnTo>
                  <a:lnTo>
                    <a:pt x="69" y="30"/>
                  </a:lnTo>
                  <a:lnTo>
                    <a:pt x="76" y="31"/>
                  </a:lnTo>
                  <a:lnTo>
                    <a:pt x="84" y="31"/>
                  </a:lnTo>
                  <a:lnTo>
                    <a:pt x="90" y="31"/>
                  </a:lnTo>
                  <a:lnTo>
                    <a:pt x="95" y="32"/>
                  </a:lnTo>
                  <a:lnTo>
                    <a:pt x="98" y="35"/>
                  </a:lnTo>
                  <a:lnTo>
                    <a:pt x="96" y="31"/>
                  </a:lnTo>
                  <a:lnTo>
                    <a:pt x="92" y="27"/>
                  </a:lnTo>
                  <a:lnTo>
                    <a:pt x="86" y="24"/>
                  </a:lnTo>
                  <a:lnTo>
                    <a:pt x="78" y="23"/>
                  </a:lnTo>
                  <a:lnTo>
                    <a:pt x="74" y="23"/>
                  </a:lnTo>
                  <a:lnTo>
                    <a:pt x="70" y="20"/>
                  </a:lnTo>
                  <a:lnTo>
                    <a:pt x="66" y="18"/>
                  </a:lnTo>
                  <a:lnTo>
                    <a:pt x="61" y="16"/>
                  </a:lnTo>
                  <a:lnTo>
                    <a:pt x="57" y="13"/>
                  </a:lnTo>
                  <a:lnTo>
                    <a:pt x="53" y="11"/>
                  </a:lnTo>
                  <a:lnTo>
                    <a:pt x="49" y="8"/>
                  </a:lnTo>
                  <a:lnTo>
                    <a:pt x="46" y="6"/>
                  </a:lnTo>
                  <a:lnTo>
                    <a:pt x="43" y="4"/>
                  </a:lnTo>
                  <a:lnTo>
                    <a:pt x="37" y="2"/>
                  </a:lnTo>
                  <a:lnTo>
                    <a:pt x="31" y="1"/>
                  </a:lnTo>
                  <a:lnTo>
                    <a:pt x="23" y="0"/>
                  </a:lnTo>
                  <a:lnTo>
                    <a:pt x="16" y="1"/>
                  </a:lnTo>
                  <a:lnTo>
                    <a:pt x="8" y="4"/>
                  </a:lnTo>
                  <a:lnTo>
                    <a:pt x="3" y="9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60" name="Freeform 204"/>
            <p:cNvSpPr>
              <a:spLocks/>
            </p:cNvSpPr>
            <p:nvPr/>
          </p:nvSpPr>
          <p:spPr bwMode="auto">
            <a:xfrm>
              <a:off x="375" y="4087"/>
              <a:ext cx="154" cy="53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62" y="6"/>
                </a:cxn>
                <a:cxn ang="0">
                  <a:pos x="74" y="13"/>
                </a:cxn>
                <a:cxn ang="0">
                  <a:pos x="91" y="21"/>
                </a:cxn>
                <a:cxn ang="0">
                  <a:pos x="109" y="30"/>
                </a:cxn>
                <a:cxn ang="0">
                  <a:pos x="132" y="42"/>
                </a:cxn>
                <a:cxn ang="0">
                  <a:pos x="158" y="53"/>
                </a:cxn>
                <a:cxn ang="0">
                  <a:pos x="185" y="64"/>
                </a:cxn>
                <a:cxn ang="0">
                  <a:pos x="214" y="77"/>
                </a:cxn>
                <a:cxn ang="0">
                  <a:pos x="244" y="89"/>
                </a:cxn>
                <a:cxn ang="0">
                  <a:pos x="276" y="102"/>
                </a:cxn>
                <a:cxn ang="0">
                  <a:pos x="308" y="114"/>
                </a:cxn>
                <a:cxn ang="0">
                  <a:pos x="340" y="125"/>
                </a:cxn>
                <a:cxn ang="0">
                  <a:pos x="372" y="136"/>
                </a:cxn>
                <a:cxn ang="0">
                  <a:pos x="403" y="145"/>
                </a:cxn>
                <a:cxn ang="0">
                  <a:pos x="433" y="153"/>
                </a:cxn>
                <a:cxn ang="0">
                  <a:pos x="462" y="159"/>
                </a:cxn>
                <a:cxn ang="0">
                  <a:pos x="432" y="156"/>
                </a:cxn>
                <a:cxn ang="0">
                  <a:pos x="400" y="152"/>
                </a:cxn>
                <a:cxn ang="0">
                  <a:pos x="366" y="145"/>
                </a:cxn>
                <a:cxn ang="0">
                  <a:pos x="331" y="138"/>
                </a:cxn>
                <a:cxn ang="0">
                  <a:pos x="295" y="128"/>
                </a:cxn>
                <a:cxn ang="0">
                  <a:pos x="259" y="119"/>
                </a:cxn>
                <a:cxn ang="0">
                  <a:pos x="224" y="109"/>
                </a:cxn>
                <a:cxn ang="0">
                  <a:pos x="189" y="97"/>
                </a:cxn>
                <a:cxn ang="0">
                  <a:pos x="156" y="87"/>
                </a:cxn>
                <a:cxn ang="0">
                  <a:pos x="124" y="76"/>
                </a:cxn>
                <a:cxn ang="0">
                  <a:pos x="94" y="65"/>
                </a:cxn>
                <a:cxn ang="0">
                  <a:pos x="68" y="56"/>
                </a:cxn>
                <a:cxn ang="0">
                  <a:pos x="44" y="48"/>
                </a:cxn>
                <a:cxn ang="0">
                  <a:pos x="25" y="41"/>
                </a:cxn>
                <a:cxn ang="0">
                  <a:pos x="10" y="34"/>
                </a:cxn>
                <a:cxn ang="0">
                  <a:pos x="0" y="30"/>
                </a:cxn>
                <a:cxn ang="0">
                  <a:pos x="55" y="0"/>
                </a:cxn>
              </a:cxnLst>
              <a:rect l="0" t="0" r="r" b="b"/>
              <a:pathLst>
                <a:path w="462" h="159">
                  <a:moveTo>
                    <a:pt x="55" y="0"/>
                  </a:moveTo>
                  <a:lnTo>
                    <a:pt x="62" y="6"/>
                  </a:lnTo>
                  <a:lnTo>
                    <a:pt x="74" y="13"/>
                  </a:lnTo>
                  <a:lnTo>
                    <a:pt x="91" y="21"/>
                  </a:lnTo>
                  <a:lnTo>
                    <a:pt x="109" y="30"/>
                  </a:lnTo>
                  <a:lnTo>
                    <a:pt x="132" y="42"/>
                  </a:lnTo>
                  <a:lnTo>
                    <a:pt x="158" y="53"/>
                  </a:lnTo>
                  <a:lnTo>
                    <a:pt x="185" y="64"/>
                  </a:lnTo>
                  <a:lnTo>
                    <a:pt x="214" y="77"/>
                  </a:lnTo>
                  <a:lnTo>
                    <a:pt x="244" y="89"/>
                  </a:lnTo>
                  <a:lnTo>
                    <a:pt x="276" y="102"/>
                  </a:lnTo>
                  <a:lnTo>
                    <a:pt x="308" y="114"/>
                  </a:lnTo>
                  <a:lnTo>
                    <a:pt x="340" y="125"/>
                  </a:lnTo>
                  <a:lnTo>
                    <a:pt x="372" y="136"/>
                  </a:lnTo>
                  <a:lnTo>
                    <a:pt x="403" y="145"/>
                  </a:lnTo>
                  <a:lnTo>
                    <a:pt x="433" y="153"/>
                  </a:lnTo>
                  <a:lnTo>
                    <a:pt x="462" y="159"/>
                  </a:lnTo>
                  <a:lnTo>
                    <a:pt x="432" y="156"/>
                  </a:lnTo>
                  <a:lnTo>
                    <a:pt x="400" y="152"/>
                  </a:lnTo>
                  <a:lnTo>
                    <a:pt x="366" y="145"/>
                  </a:lnTo>
                  <a:lnTo>
                    <a:pt x="331" y="138"/>
                  </a:lnTo>
                  <a:lnTo>
                    <a:pt x="295" y="128"/>
                  </a:lnTo>
                  <a:lnTo>
                    <a:pt x="259" y="119"/>
                  </a:lnTo>
                  <a:lnTo>
                    <a:pt x="224" y="109"/>
                  </a:lnTo>
                  <a:lnTo>
                    <a:pt x="189" y="97"/>
                  </a:lnTo>
                  <a:lnTo>
                    <a:pt x="156" y="87"/>
                  </a:lnTo>
                  <a:lnTo>
                    <a:pt x="124" y="76"/>
                  </a:lnTo>
                  <a:lnTo>
                    <a:pt x="94" y="65"/>
                  </a:lnTo>
                  <a:lnTo>
                    <a:pt x="68" y="56"/>
                  </a:lnTo>
                  <a:lnTo>
                    <a:pt x="44" y="48"/>
                  </a:lnTo>
                  <a:lnTo>
                    <a:pt x="25" y="41"/>
                  </a:lnTo>
                  <a:lnTo>
                    <a:pt x="10" y="34"/>
                  </a:lnTo>
                  <a:lnTo>
                    <a:pt x="0" y="3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C68C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61" name="Freeform 205"/>
            <p:cNvSpPr>
              <a:spLocks/>
            </p:cNvSpPr>
            <p:nvPr/>
          </p:nvSpPr>
          <p:spPr bwMode="auto">
            <a:xfrm>
              <a:off x="236" y="4045"/>
              <a:ext cx="90" cy="45"/>
            </a:xfrm>
            <a:custGeom>
              <a:avLst/>
              <a:gdLst/>
              <a:ahLst/>
              <a:cxnLst>
                <a:cxn ang="0">
                  <a:pos x="243" y="50"/>
                </a:cxn>
                <a:cxn ang="0">
                  <a:pos x="249" y="45"/>
                </a:cxn>
                <a:cxn ang="0">
                  <a:pos x="256" y="40"/>
                </a:cxn>
                <a:cxn ang="0">
                  <a:pos x="263" y="35"/>
                </a:cxn>
                <a:cxn ang="0">
                  <a:pos x="270" y="29"/>
                </a:cxn>
                <a:cxn ang="0">
                  <a:pos x="254" y="20"/>
                </a:cxn>
                <a:cxn ang="0">
                  <a:pos x="233" y="13"/>
                </a:cxn>
                <a:cxn ang="0">
                  <a:pos x="211" y="7"/>
                </a:cxn>
                <a:cxn ang="0">
                  <a:pos x="186" y="3"/>
                </a:cxn>
                <a:cxn ang="0">
                  <a:pos x="160" y="1"/>
                </a:cxn>
                <a:cxn ang="0">
                  <a:pos x="133" y="0"/>
                </a:cxn>
                <a:cxn ang="0">
                  <a:pos x="107" y="2"/>
                </a:cxn>
                <a:cxn ang="0">
                  <a:pos x="83" y="5"/>
                </a:cxn>
                <a:cxn ang="0">
                  <a:pos x="60" y="11"/>
                </a:cxn>
                <a:cxn ang="0">
                  <a:pos x="40" y="19"/>
                </a:cxn>
                <a:cxn ang="0">
                  <a:pos x="23" y="31"/>
                </a:cxn>
                <a:cxn ang="0">
                  <a:pos x="10" y="44"/>
                </a:cxn>
                <a:cxn ang="0">
                  <a:pos x="2" y="61"/>
                </a:cxn>
                <a:cxn ang="0">
                  <a:pos x="0" y="80"/>
                </a:cxn>
                <a:cxn ang="0">
                  <a:pos x="3" y="103"/>
                </a:cxn>
                <a:cxn ang="0">
                  <a:pos x="15" y="129"/>
                </a:cxn>
                <a:cxn ang="0">
                  <a:pos x="11" y="116"/>
                </a:cxn>
                <a:cxn ang="0">
                  <a:pos x="12" y="104"/>
                </a:cxn>
                <a:cxn ang="0">
                  <a:pos x="17" y="92"/>
                </a:cxn>
                <a:cxn ang="0">
                  <a:pos x="23" y="80"/>
                </a:cxn>
                <a:cxn ang="0">
                  <a:pos x="33" y="70"/>
                </a:cxn>
                <a:cxn ang="0">
                  <a:pos x="44" y="61"/>
                </a:cxn>
                <a:cxn ang="0">
                  <a:pos x="59" y="52"/>
                </a:cxn>
                <a:cxn ang="0">
                  <a:pos x="75" y="46"/>
                </a:cxn>
                <a:cxn ang="0">
                  <a:pos x="93" y="40"/>
                </a:cxn>
                <a:cxn ang="0">
                  <a:pos x="113" y="36"/>
                </a:cxn>
                <a:cxn ang="0">
                  <a:pos x="132" y="34"/>
                </a:cxn>
                <a:cxn ang="0">
                  <a:pos x="154" y="33"/>
                </a:cxn>
                <a:cxn ang="0">
                  <a:pos x="176" y="34"/>
                </a:cxn>
                <a:cxn ang="0">
                  <a:pos x="198" y="37"/>
                </a:cxn>
                <a:cxn ang="0">
                  <a:pos x="220" y="43"/>
                </a:cxn>
                <a:cxn ang="0">
                  <a:pos x="243" y="50"/>
                </a:cxn>
              </a:cxnLst>
              <a:rect l="0" t="0" r="r" b="b"/>
              <a:pathLst>
                <a:path w="270" h="129">
                  <a:moveTo>
                    <a:pt x="243" y="50"/>
                  </a:moveTo>
                  <a:lnTo>
                    <a:pt x="249" y="45"/>
                  </a:lnTo>
                  <a:lnTo>
                    <a:pt x="256" y="40"/>
                  </a:lnTo>
                  <a:lnTo>
                    <a:pt x="263" y="35"/>
                  </a:lnTo>
                  <a:lnTo>
                    <a:pt x="270" y="29"/>
                  </a:lnTo>
                  <a:lnTo>
                    <a:pt x="254" y="20"/>
                  </a:lnTo>
                  <a:lnTo>
                    <a:pt x="233" y="13"/>
                  </a:lnTo>
                  <a:lnTo>
                    <a:pt x="211" y="7"/>
                  </a:lnTo>
                  <a:lnTo>
                    <a:pt x="186" y="3"/>
                  </a:lnTo>
                  <a:lnTo>
                    <a:pt x="160" y="1"/>
                  </a:lnTo>
                  <a:lnTo>
                    <a:pt x="133" y="0"/>
                  </a:lnTo>
                  <a:lnTo>
                    <a:pt x="107" y="2"/>
                  </a:lnTo>
                  <a:lnTo>
                    <a:pt x="83" y="5"/>
                  </a:lnTo>
                  <a:lnTo>
                    <a:pt x="60" y="11"/>
                  </a:lnTo>
                  <a:lnTo>
                    <a:pt x="40" y="19"/>
                  </a:lnTo>
                  <a:lnTo>
                    <a:pt x="23" y="31"/>
                  </a:lnTo>
                  <a:lnTo>
                    <a:pt x="10" y="44"/>
                  </a:lnTo>
                  <a:lnTo>
                    <a:pt x="2" y="61"/>
                  </a:lnTo>
                  <a:lnTo>
                    <a:pt x="0" y="80"/>
                  </a:lnTo>
                  <a:lnTo>
                    <a:pt x="3" y="103"/>
                  </a:lnTo>
                  <a:lnTo>
                    <a:pt x="15" y="129"/>
                  </a:lnTo>
                  <a:lnTo>
                    <a:pt x="11" y="116"/>
                  </a:lnTo>
                  <a:lnTo>
                    <a:pt x="12" y="104"/>
                  </a:lnTo>
                  <a:lnTo>
                    <a:pt x="17" y="92"/>
                  </a:lnTo>
                  <a:lnTo>
                    <a:pt x="23" y="80"/>
                  </a:lnTo>
                  <a:lnTo>
                    <a:pt x="33" y="70"/>
                  </a:lnTo>
                  <a:lnTo>
                    <a:pt x="44" y="61"/>
                  </a:lnTo>
                  <a:lnTo>
                    <a:pt x="59" y="52"/>
                  </a:lnTo>
                  <a:lnTo>
                    <a:pt x="75" y="46"/>
                  </a:lnTo>
                  <a:lnTo>
                    <a:pt x="93" y="40"/>
                  </a:lnTo>
                  <a:lnTo>
                    <a:pt x="113" y="36"/>
                  </a:lnTo>
                  <a:lnTo>
                    <a:pt x="132" y="34"/>
                  </a:lnTo>
                  <a:lnTo>
                    <a:pt x="154" y="33"/>
                  </a:lnTo>
                  <a:lnTo>
                    <a:pt x="176" y="34"/>
                  </a:lnTo>
                  <a:lnTo>
                    <a:pt x="198" y="37"/>
                  </a:lnTo>
                  <a:lnTo>
                    <a:pt x="220" y="43"/>
                  </a:lnTo>
                  <a:lnTo>
                    <a:pt x="243" y="50"/>
                  </a:lnTo>
                  <a:close/>
                </a:path>
              </a:pathLst>
            </a:custGeom>
            <a:solidFill>
              <a:srgbClr val="C68C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62" name="Freeform 206"/>
            <p:cNvSpPr>
              <a:spLocks/>
            </p:cNvSpPr>
            <p:nvPr/>
          </p:nvSpPr>
          <p:spPr bwMode="auto">
            <a:xfrm>
              <a:off x="186" y="3956"/>
              <a:ext cx="572" cy="185"/>
            </a:xfrm>
            <a:custGeom>
              <a:avLst/>
              <a:gdLst/>
              <a:ahLst/>
              <a:cxnLst>
                <a:cxn ang="0">
                  <a:pos x="185" y="517"/>
                </a:cxn>
                <a:cxn ang="0">
                  <a:pos x="300" y="512"/>
                </a:cxn>
                <a:cxn ang="0">
                  <a:pos x="399" y="480"/>
                </a:cxn>
                <a:cxn ang="0">
                  <a:pos x="471" y="439"/>
                </a:cxn>
                <a:cxn ang="0">
                  <a:pos x="551" y="400"/>
                </a:cxn>
                <a:cxn ang="0">
                  <a:pos x="631" y="359"/>
                </a:cxn>
                <a:cxn ang="0">
                  <a:pos x="698" y="317"/>
                </a:cxn>
                <a:cxn ang="0">
                  <a:pos x="764" y="280"/>
                </a:cxn>
                <a:cxn ang="0">
                  <a:pos x="824" y="257"/>
                </a:cxn>
                <a:cxn ang="0">
                  <a:pos x="868" y="259"/>
                </a:cxn>
                <a:cxn ang="0">
                  <a:pos x="905" y="252"/>
                </a:cxn>
                <a:cxn ang="0">
                  <a:pos x="945" y="239"/>
                </a:cxn>
                <a:cxn ang="0">
                  <a:pos x="921" y="224"/>
                </a:cxn>
                <a:cxn ang="0">
                  <a:pos x="929" y="209"/>
                </a:cxn>
                <a:cxn ang="0">
                  <a:pos x="962" y="224"/>
                </a:cxn>
                <a:cxn ang="0">
                  <a:pos x="1000" y="242"/>
                </a:cxn>
                <a:cxn ang="0">
                  <a:pos x="1047" y="259"/>
                </a:cxn>
                <a:cxn ang="0">
                  <a:pos x="1082" y="264"/>
                </a:cxn>
                <a:cxn ang="0">
                  <a:pos x="1078" y="247"/>
                </a:cxn>
                <a:cxn ang="0">
                  <a:pos x="1043" y="201"/>
                </a:cxn>
                <a:cxn ang="0">
                  <a:pos x="1012" y="131"/>
                </a:cxn>
                <a:cxn ang="0">
                  <a:pos x="1023" y="114"/>
                </a:cxn>
                <a:cxn ang="0">
                  <a:pos x="1050" y="161"/>
                </a:cxn>
                <a:cxn ang="0">
                  <a:pos x="1108" y="244"/>
                </a:cxn>
                <a:cxn ang="0">
                  <a:pos x="1186" y="290"/>
                </a:cxn>
                <a:cxn ang="0">
                  <a:pos x="1159" y="238"/>
                </a:cxn>
                <a:cxn ang="0">
                  <a:pos x="1115" y="137"/>
                </a:cxn>
                <a:cxn ang="0">
                  <a:pos x="1111" y="46"/>
                </a:cxn>
                <a:cxn ang="0">
                  <a:pos x="1127" y="47"/>
                </a:cxn>
                <a:cxn ang="0">
                  <a:pos x="1163" y="190"/>
                </a:cxn>
                <a:cxn ang="0">
                  <a:pos x="1267" y="276"/>
                </a:cxn>
                <a:cxn ang="0">
                  <a:pos x="1413" y="307"/>
                </a:cxn>
                <a:cxn ang="0">
                  <a:pos x="1561" y="276"/>
                </a:cxn>
                <a:cxn ang="0">
                  <a:pos x="1655" y="189"/>
                </a:cxn>
                <a:cxn ang="0">
                  <a:pos x="1705" y="101"/>
                </a:cxn>
                <a:cxn ang="0">
                  <a:pos x="1707" y="120"/>
                </a:cxn>
                <a:cxn ang="0">
                  <a:pos x="1648" y="240"/>
                </a:cxn>
                <a:cxn ang="0">
                  <a:pos x="1518" y="336"/>
                </a:cxn>
                <a:cxn ang="0">
                  <a:pos x="1312" y="325"/>
                </a:cxn>
                <a:cxn ang="0">
                  <a:pos x="1126" y="294"/>
                </a:cxn>
                <a:cxn ang="0">
                  <a:pos x="993" y="276"/>
                </a:cxn>
                <a:cxn ang="0">
                  <a:pos x="940" y="277"/>
                </a:cxn>
                <a:cxn ang="0">
                  <a:pos x="963" y="291"/>
                </a:cxn>
                <a:cxn ang="0">
                  <a:pos x="913" y="302"/>
                </a:cxn>
                <a:cxn ang="0">
                  <a:pos x="796" y="330"/>
                </a:cxn>
                <a:cxn ang="0">
                  <a:pos x="669" y="375"/>
                </a:cxn>
                <a:cxn ang="0">
                  <a:pos x="546" y="442"/>
                </a:cxn>
                <a:cxn ang="0">
                  <a:pos x="413" y="510"/>
                </a:cxn>
                <a:cxn ang="0">
                  <a:pos x="281" y="551"/>
                </a:cxn>
                <a:cxn ang="0">
                  <a:pos x="162" y="552"/>
                </a:cxn>
                <a:cxn ang="0">
                  <a:pos x="86" y="525"/>
                </a:cxn>
                <a:cxn ang="0">
                  <a:pos x="27" y="480"/>
                </a:cxn>
                <a:cxn ang="0">
                  <a:pos x="0" y="428"/>
                </a:cxn>
                <a:cxn ang="0">
                  <a:pos x="20" y="316"/>
                </a:cxn>
                <a:cxn ang="0">
                  <a:pos x="40" y="445"/>
                </a:cxn>
              </a:cxnLst>
              <a:rect l="0" t="0" r="r" b="b"/>
              <a:pathLst>
                <a:path w="1714" h="557">
                  <a:moveTo>
                    <a:pt x="98" y="493"/>
                  </a:moveTo>
                  <a:lnTo>
                    <a:pt x="119" y="502"/>
                  </a:lnTo>
                  <a:lnTo>
                    <a:pt x="141" y="509"/>
                  </a:lnTo>
                  <a:lnTo>
                    <a:pt x="162" y="514"/>
                  </a:lnTo>
                  <a:lnTo>
                    <a:pt x="185" y="517"/>
                  </a:lnTo>
                  <a:lnTo>
                    <a:pt x="209" y="519"/>
                  </a:lnTo>
                  <a:lnTo>
                    <a:pt x="231" y="519"/>
                  </a:lnTo>
                  <a:lnTo>
                    <a:pt x="255" y="518"/>
                  </a:lnTo>
                  <a:lnTo>
                    <a:pt x="278" y="515"/>
                  </a:lnTo>
                  <a:lnTo>
                    <a:pt x="300" y="512"/>
                  </a:lnTo>
                  <a:lnTo>
                    <a:pt x="321" y="507"/>
                  </a:lnTo>
                  <a:lnTo>
                    <a:pt x="343" y="502"/>
                  </a:lnTo>
                  <a:lnTo>
                    <a:pt x="362" y="495"/>
                  </a:lnTo>
                  <a:lnTo>
                    <a:pt x="381" y="488"/>
                  </a:lnTo>
                  <a:lnTo>
                    <a:pt x="399" y="480"/>
                  </a:lnTo>
                  <a:lnTo>
                    <a:pt x="414" y="473"/>
                  </a:lnTo>
                  <a:lnTo>
                    <a:pt x="427" y="465"/>
                  </a:lnTo>
                  <a:lnTo>
                    <a:pt x="441" y="456"/>
                  </a:lnTo>
                  <a:lnTo>
                    <a:pt x="456" y="447"/>
                  </a:lnTo>
                  <a:lnTo>
                    <a:pt x="471" y="439"/>
                  </a:lnTo>
                  <a:lnTo>
                    <a:pt x="486" y="432"/>
                  </a:lnTo>
                  <a:lnTo>
                    <a:pt x="503" y="423"/>
                  </a:lnTo>
                  <a:lnTo>
                    <a:pt x="519" y="415"/>
                  </a:lnTo>
                  <a:lnTo>
                    <a:pt x="535" y="407"/>
                  </a:lnTo>
                  <a:lnTo>
                    <a:pt x="551" y="400"/>
                  </a:lnTo>
                  <a:lnTo>
                    <a:pt x="568" y="391"/>
                  </a:lnTo>
                  <a:lnTo>
                    <a:pt x="584" y="383"/>
                  </a:lnTo>
                  <a:lnTo>
                    <a:pt x="600" y="376"/>
                  </a:lnTo>
                  <a:lnTo>
                    <a:pt x="615" y="368"/>
                  </a:lnTo>
                  <a:lnTo>
                    <a:pt x="631" y="359"/>
                  </a:lnTo>
                  <a:lnTo>
                    <a:pt x="645" y="351"/>
                  </a:lnTo>
                  <a:lnTo>
                    <a:pt x="659" y="343"/>
                  </a:lnTo>
                  <a:lnTo>
                    <a:pt x="672" y="335"/>
                  </a:lnTo>
                  <a:lnTo>
                    <a:pt x="684" y="326"/>
                  </a:lnTo>
                  <a:lnTo>
                    <a:pt x="698" y="317"/>
                  </a:lnTo>
                  <a:lnTo>
                    <a:pt x="711" y="309"/>
                  </a:lnTo>
                  <a:lnTo>
                    <a:pt x="725" y="302"/>
                  </a:lnTo>
                  <a:lnTo>
                    <a:pt x="738" y="293"/>
                  </a:lnTo>
                  <a:lnTo>
                    <a:pt x="750" y="286"/>
                  </a:lnTo>
                  <a:lnTo>
                    <a:pt x="764" y="280"/>
                  </a:lnTo>
                  <a:lnTo>
                    <a:pt x="777" y="274"/>
                  </a:lnTo>
                  <a:lnTo>
                    <a:pt x="790" y="269"/>
                  </a:lnTo>
                  <a:lnTo>
                    <a:pt x="801" y="265"/>
                  </a:lnTo>
                  <a:lnTo>
                    <a:pt x="812" y="260"/>
                  </a:lnTo>
                  <a:lnTo>
                    <a:pt x="824" y="257"/>
                  </a:lnTo>
                  <a:lnTo>
                    <a:pt x="834" y="256"/>
                  </a:lnTo>
                  <a:lnTo>
                    <a:pt x="843" y="255"/>
                  </a:lnTo>
                  <a:lnTo>
                    <a:pt x="853" y="255"/>
                  </a:lnTo>
                  <a:lnTo>
                    <a:pt x="860" y="257"/>
                  </a:lnTo>
                  <a:lnTo>
                    <a:pt x="868" y="259"/>
                  </a:lnTo>
                  <a:lnTo>
                    <a:pt x="875" y="260"/>
                  </a:lnTo>
                  <a:lnTo>
                    <a:pt x="883" y="259"/>
                  </a:lnTo>
                  <a:lnTo>
                    <a:pt x="890" y="258"/>
                  </a:lnTo>
                  <a:lnTo>
                    <a:pt x="897" y="255"/>
                  </a:lnTo>
                  <a:lnTo>
                    <a:pt x="905" y="252"/>
                  </a:lnTo>
                  <a:lnTo>
                    <a:pt x="916" y="249"/>
                  </a:lnTo>
                  <a:lnTo>
                    <a:pt x="926" y="245"/>
                  </a:lnTo>
                  <a:lnTo>
                    <a:pt x="935" y="242"/>
                  </a:lnTo>
                  <a:lnTo>
                    <a:pt x="941" y="240"/>
                  </a:lnTo>
                  <a:lnTo>
                    <a:pt x="945" y="239"/>
                  </a:lnTo>
                  <a:lnTo>
                    <a:pt x="943" y="238"/>
                  </a:lnTo>
                  <a:lnTo>
                    <a:pt x="941" y="236"/>
                  </a:lnTo>
                  <a:lnTo>
                    <a:pt x="936" y="234"/>
                  </a:lnTo>
                  <a:lnTo>
                    <a:pt x="929" y="229"/>
                  </a:lnTo>
                  <a:lnTo>
                    <a:pt x="921" y="224"/>
                  </a:lnTo>
                  <a:lnTo>
                    <a:pt x="915" y="218"/>
                  </a:lnTo>
                  <a:lnTo>
                    <a:pt x="914" y="214"/>
                  </a:lnTo>
                  <a:lnTo>
                    <a:pt x="917" y="211"/>
                  </a:lnTo>
                  <a:lnTo>
                    <a:pt x="922" y="209"/>
                  </a:lnTo>
                  <a:lnTo>
                    <a:pt x="929" y="209"/>
                  </a:lnTo>
                  <a:lnTo>
                    <a:pt x="937" y="210"/>
                  </a:lnTo>
                  <a:lnTo>
                    <a:pt x="946" y="213"/>
                  </a:lnTo>
                  <a:lnTo>
                    <a:pt x="952" y="217"/>
                  </a:lnTo>
                  <a:lnTo>
                    <a:pt x="957" y="221"/>
                  </a:lnTo>
                  <a:lnTo>
                    <a:pt x="962" y="224"/>
                  </a:lnTo>
                  <a:lnTo>
                    <a:pt x="967" y="227"/>
                  </a:lnTo>
                  <a:lnTo>
                    <a:pt x="973" y="231"/>
                  </a:lnTo>
                  <a:lnTo>
                    <a:pt x="980" y="234"/>
                  </a:lnTo>
                  <a:lnTo>
                    <a:pt x="989" y="238"/>
                  </a:lnTo>
                  <a:lnTo>
                    <a:pt x="1000" y="242"/>
                  </a:lnTo>
                  <a:lnTo>
                    <a:pt x="1014" y="247"/>
                  </a:lnTo>
                  <a:lnTo>
                    <a:pt x="1027" y="252"/>
                  </a:lnTo>
                  <a:lnTo>
                    <a:pt x="1036" y="255"/>
                  </a:lnTo>
                  <a:lnTo>
                    <a:pt x="1043" y="258"/>
                  </a:lnTo>
                  <a:lnTo>
                    <a:pt x="1047" y="259"/>
                  </a:lnTo>
                  <a:lnTo>
                    <a:pt x="1051" y="261"/>
                  </a:lnTo>
                  <a:lnTo>
                    <a:pt x="1056" y="261"/>
                  </a:lnTo>
                  <a:lnTo>
                    <a:pt x="1063" y="262"/>
                  </a:lnTo>
                  <a:lnTo>
                    <a:pt x="1072" y="264"/>
                  </a:lnTo>
                  <a:lnTo>
                    <a:pt x="1082" y="264"/>
                  </a:lnTo>
                  <a:lnTo>
                    <a:pt x="1087" y="262"/>
                  </a:lnTo>
                  <a:lnTo>
                    <a:pt x="1088" y="260"/>
                  </a:lnTo>
                  <a:lnTo>
                    <a:pt x="1087" y="256"/>
                  </a:lnTo>
                  <a:lnTo>
                    <a:pt x="1084" y="252"/>
                  </a:lnTo>
                  <a:lnTo>
                    <a:pt x="1078" y="247"/>
                  </a:lnTo>
                  <a:lnTo>
                    <a:pt x="1071" y="241"/>
                  </a:lnTo>
                  <a:lnTo>
                    <a:pt x="1065" y="235"/>
                  </a:lnTo>
                  <a:lnTo>
                    <a:pt x="1059" y="226"/>
                  </a:lnTo>
                  <a:lnTo>
                    <a:pt x="1051" y="215"/>
                  </a:lnTo>
                  <a:lnTo>
                    <a:pt x="1043" y="201"/>
                  </a:lnTo>
                  <a:lnTo>
                    <a:pt x="1034" y="185"/>
                  </a:lnTo>
                  <a:lnTo>
                    <a:pt x="1027" y="169"/>
                  </a:lnTo>
                  <a:lnTo>
                    <a:pt x="1020" y="154"/>
                  </a:lnTo>
                  <a:lnTo>
                    <a:pt x="1015" y="141"/>
                  </a:lnTo>
                  <a:lnTo>
                    <a:pt x="1012" y="131"/>
                  </a:lnTo>
                  <a:lnTo>
                    <a:pt x="1011" y="123"/>
                  </a:lnTo>
                  <a:lnTo>
                    <a:pt x="1012" y="117"/>
                  </a:lnTo>
                  <a:lnTo>
                    <a:pt x="1014" y="113"/>
                  </a:lnTo>
                  <a:lnTo>
                    <a:pt x="1018" y="112"/>
                  </a:lnTo>
                  <a:lnTo>
                    <a:pt x="1023" y="114"/>
                  </a:lnTo>
                  <a:lnTo>
                    <a:pt x="1028" y="118"/>
                  </a:lnTo>
                  <a:lnTo>
                    <a:pt x="1033" y="125"/>
                  </a:lnTo>
                  <a:lnTo>
                    <a:pt x="1037" y="135"/>
                  </a:lnTo>
                  <a:lnTo>
                    <a:pt x="1043" y="147"/>
                  </a:lnTo>
                  <a:lnTo>
                    <a:pt x="1050" y="161"/>
                  </a:lnTo>
                  <a:lnTo>
                    <a:pt x="1060" y="178"/>
                  </a:lnTo>
                  <a:lnTo>
                    <a:pt x="1071" y="195"/>
                  </a:lnTo>
                  <a:lnTo>
                    <a:pt x="1084" y="213"/>
                  </a:lnTo>
                  <a:lnTo>
                    <a:pt x="1096" y="229"/>
                  </a:lnTo>
                  <a:lnTo>
                    <a:pt x="1108" y="244"/>
                  </a:lnTo>
                  <a:lnTo>
                    <a:pt x="1119" y="255"/>
                  </a:lnTo>
                  <a:lnTo>
                    <a:pt x="1132" y="266"/>
                  </a:lnTo>
                  <a:lnTo>
                    <a:pt x="1150" y="276"/>
                  </a:lnTo>
                  <a:lnTo>
                    <a:pt x="1168" y="284"/>
                  </a:lnTo>
                  <a:lnTo>
                    <a:pt x="1186" y="290"/>
                  </a:lnTo>
                  <a:lnTo>
                    <a:pt x="1198" y="292"/>
                  </a:lnTo>
                  <a:lnTo>
                    <a:pt x="1204" y="289"/>
                  </a:lnTo>
                  <a:lnTo>
                    <a:pt x="1198" y="279"/>
                  </a:lnTo>
                  <a:lnTo>
                    <a:pt x="1181" y="260"/>
                  </a:lnTo>
                  <a:lnTo>
                    <a:pt x="1159" y="238"/>
                  </a:lnTo>
                  <a:lnTo>
                    <a:pt x="1143" y="215"/>
                  </a:lnTo>
                  <a:lnTo>
                    <a:pt x="1131" y="192"/>
                  </a:lnTo>
                  <a:lnTo>
                    <a:pt x="1123" y="172"/>
                  </a:lnTo>
                  <a:lnTo>
                    <a:pt x="1118" y="153"/>
                  </a:lnTo>
                  <a:lnTo>
                    <a:pt x="1115" y="137"/>
                  </a:lnTo>
                  <a:lnTo>
                    <a:pt x="1112" y="122"/>
                  </a:lnTo>
                  <a:lnTo>
                    <a:pt x="1109" y="111"/>
                  </a:lnTo>
                  <a:lnTo>
                    <a:pt x="1107" y="95"/>
                  </a:lnTo>
                  <a:lnTo>
                    <a:pt x="1108" y="73"/>
                  </a:lnTo>
                  <a:lnTo>
                    <a:pt x="1111" y="46"/>
                  </a:lnTo>
                  <a:lnTo>
                    <a:pt x="1115" y="22"/>
                  </a:lnTo>
                  <a:lnTo>
                    <a:pt x="1120" y="5"/>
                  </a:lnTo>
                  <a:lnTo>
                    <a:pt x="1124" y="0"/>
                  </a:lnTo>
                  <a:lnTo>
                    <a:pt x="1126" y="13"/>
                  </a:lnTo>
                  <a:lnTo>
                    <a:pt x="1127" y="47"/>
                  </a:lnTo>
                  <a:lnTo>
                    <a:pt x="1128" y="80"/>
                  </a:lnTo>
                  <a:lnTo>
                    <a:pt x="1132" y="111"/>
                  </a:lnTo>
                  <a:lnTo>
                    <a:pt x="1140" y="140"/>
                  </a:lnTo>
                  <a:lnTo>
                    <a:pt x="1150" y="167"/>
                  </a:lnTo>
                  <a:lnTo>
                    <a:pt x="1163" y="190"/>
                  </a:lnTo>
                  <a:lnTo>
                    <a:pt x="1180" y="212"/>
                  </a:lnTo>
                  <a:lnTo>
                    <a:pt x="1197" y="231"/>
                  </a:lnTo>
                  <a:lnTo>
                    <a:pt x="1219" y="248"/>
                  </a:lnTo>
                  <a:lnTo>
                    <a:pt x="1242" y="262"/>
                  </a:lnTo>
                  <a:lnTo>
                    <a:pt x="1267" y="276"/>
                  </a:lnTo>
                  <a:lnTo>
                    <a:pt x="1292" y="286"/>
                  </a:lnTo>
                  <a:lnTo>
                    <a:pt x="1321" y="294"/>
                  </a:lnTo>
                  <a:lnTo>
                    <a:pt x="1350" y="301"/>
                  </a:lnTo>
                  <a:lnTo>
                    <a:pt x="1381" y="305"/>
                  </a:lnTo>
                  <a:lnTo>
                    <a:pt x="1413" y="307"/>
                  </a:lnTo>
                  <a:lnTo>
                    <a:pt x="1446" y="307"/>
                  </a:lnTo>
                  <a:lnTo>
                    <a:pt x="1478" y="304"/>
                  </a:lnTo>
                  <a:lnTo>
                    <a:pt x="1508" y="298"/>
                  </a:lnTo>
                  <a:lnTo>
                    <a:pt x="1535" y="288"/>
                  </a:lnTo>
                  <a:lnTo>
                    <a:pt x="1561" y="276"/>
                  </a:lnTo>
                  <a:lnTo>
                    <a:pt x="1583" y="261"/>
                  </a:lnTo>
                  <a:lnTo>
                    <a:pt x="1604" y="245"/>
                  </a:lnTo>
                  <a:lnTo>
                    <a:pt x="1623" y="227"/>
                  </a:lnTo>
                  <a:lnTo>
                    <a:pt x="1640" y="209"/>
                  </a:lnTo>
                  <a:lnTo>
                    <a:pt x="1655" y="189"/>
                  </a:lnTo>
                  <a:lnTo>
                    <a:pt x="1668" y="171"/>
                  </a:lnTo>
                  <a:lnTo>
                    <a:pt x="1679" y="151"/>
                  </a:lnTo>
                  <a:lnTo>
                    <a:pt x="1690" y="133"/>
                  </a:lnTo>
                  <a:lnTo>
                    <a:pt x="1698" y="116"/>
                  </a:lnTo>
                  <a:lnTo>
                    <a:pt x="1705" y="101"/>
                  </a:lnTo>
                  <a:lnTo>
                    <a:pt x="1710" y="87"/>
                  </a:lnTo>
                  <a:lnTo>
                    <a:pt x="1714" y="76"/>
                  </a:lnTo>
                  <a:lnTo>
                    <a:pt x="1713" y="86"/>
                  </a:lnTo>
                  <a:lnTo>
                    <a:pt x="1711" y="102"/>
                  </a:lnTo>
                  <a:lnTo>
                    <a:pt x="1707" y="120"/>
                  </a:lnTo>
                  <a:lnTo>
                    <a:pt x="1700" y="141"/>
                  </a:lnTo>
                  <a:lnTo>
                    <a:pt x="1691" y="164"/>
                  </a:lnTo>
                  <a:lnTo>
                    <a:pt x="1679" y="189"/>
                  </a:lnTo>
                  <a:lnTo>
                    <a:pt x="1665" y="215"/>
                  </a:lnTo>
                  <a:lnTo>
                    <a:pt x="1648" y="240"/>
                  </a:lnTo>
                  <a:lnTo>
                    <a:pt x="1629" y="265"/>
                  </a:lnTo>
                  <a:lnTo>
                    <a:pt x="1606" y="286"/>
                  </a:lnTo>
                  <a:lnTo>
                    <a:pt x="1580" y="307"/>
                  </a:lnTo>
                  <a:lnTo>
                    <a:pt x="1551" y="323"/>
                  </a:lnTo>
                  <a:lnTo>
                    <a:pt x="1518" y="336"/>
                  </a:lnTo>
                  <a:lnTo>
                    <a:pt x="1482" y="343"/>
                  </a:lnTo>
                  <a:lnTo>
                    <a:pt x="1443" y="345"/>
                  </a:lnTo>
                  <a:lnTo>
                    <a:pt x="1400" y="341"/>
                  </a:lnTo>
                  <a:lnTo>
                    <a:pt x="1355" y="334"/>
                  </a:lnTo>
                  <a:lnTo>
                    <a:pt x="1312" y="325"/>
                  </a:lnTo>
                  <a:lnTo>
                    <a:pt x="1272" y="318"/>
                  </a:lnTo>
                  <a:lnTo>
                    <a:pt x="1231" y="312"/>
                  </a:lnTo>
                  <a:lnTo>
                    <a:pt x="1194" y="306"/>
                  </a:lnTo>
                  <a:lnTo>
                    <a:pt x="1159" y="300"/>
                  </a:lnTo>
                  <a:lnTo>
                    <a:pt x="1126" y="294"/>
                  </a:lnTo>
                  <a:lnTo>
                    <a:pt x="1094" y="289"/>
                  </a:lnTo>
                  <a:lnTo>
                    <a:pt x="1065" y="285"/>
                  </a:lnTo>
                  <a:lnTo>
                    <a:pt x="1039" y="281"/>
                  </a:lnTo>
                  <a:lnTo>
                    <a:pt x="1015" y="278"/>
                  </a:lnTo>
                  <a:lnTo>
                    <a:pt x="993" y="276"/>
                  </a:lnTo>
                  <a:lnTo>
                    <a:pt x="974" y="275"/>
                  </a:lnTo>
                  <a:lnTo>
                    <a:pt x="958" y="274"/>
                  </a:lnTo>
                  <a:lnTo>
                    <a:pt x="945" y="275"/>
                  </a:lnTo>
                  <a:lnTo>
                    <a:pt x="934" y="276"/>
                  </a:lnTo>
                  <a:lnTo>
                    <a:pt x="940" y="277"/>
                  </a:lnTo>
                  <a:lnTo>
                    <a:pt x="947" y="279"/>
                  </a:lnTo>
                  <a:lnTo>
                    <a:pt x="952" y="282"/>
                  </a:lnTo>
                  <a:lnTo>
                    <a:pt x="956" y="285"/>
                  </a:lnTo>
                  <a:lnTo>
                    <a:pt x="960" y="288"/>
                  </a:lnTo>
                  <a:lnTo>
                    <a:pt x="963" y="291"/>
                  </a:lnTo>
                  <a:lnTo>
                    <a:pt x="964" y="293"/>
                  </a:lnTo>
                  <a:lnTo>
                    <a:pt x="965" y="294"/>
                  </a:lnTo>
                  <a:lnTo>
                    <a:pt x="950" y="296"/>
                  </a:lnTo>
                  <a:lnTo>
                    <a:pt x="932" y="299"/>
                  </a:lnTo>
                  <a:lnTo>
                    <a:pt x="913" y="302"/>
                  </a:lnTo>
                  <a:lnTo>
                    <a:pt x="892" y="306"/>
                  </a:lnTo>
                  <a:lnTo>
                    <a:pt x="869" y="310"/>
                  </a:lnTo>
                  <a:lnTo>
                    <a:pt x="845" y="316"/>
                  </a:lnTo>
                  <a:lnTo>
                    <a:pt x="822" y="322"/>
                  </a:lnTo>
                  <a:lnTo>
                    <a:pt x="796" y="330"/>
                  </a:lnTo>
                  <a:lnTo>
                    <a:pt x="770" y="337"/>
                  </a:lnTo>
                  <a:lnTo>
                    <a:pt x="744" y="346"/>
                  </a:lnTo>
                  <a:lnTo>
                    <a:pt x="719" y="355"/>
                  </a:lnTo>
                  <a:lnTo>
                    <a:pt x="694" y="365"/>
                  </a:lnTo>
                  <a:lnTo>
                    <a:pt x="669" y="375"/>
                  </a:lnTo>
                  <a:lnTo>
                    <a:pt x="644" y="386"/>
                  </a:lnTo>
                  <a:lnTo>
                    <a:pt x="621" y="398"/>
                  </a:lnTo>
                  <a:lnTo>
                    <a:pt x="600" y="410"/>
                  </a:lnTo>
                  <a:lnTo>
                    <a:pt x="573" y="425"/>
                  </a:lnTo>
                  <a:lnTo>
                    <a:pt x="546" y="442"/>
                  </a:lnTo>
                  <a:lnTo>
                    <a:pt x="519" y="456"/>
                  </a:lnTo>
                  <a:lnTo>
                    <a:pt x="492" y="471"/>
                  </a:lnTo>
                  <a:lnTo>
                    <a:pt x="466" y="484"/>
                  </a:lnTo>
                  <a:lnTo>
                    <a:pt x="440" y="498"/>
                  </a:lnTo>
                  <a:lnTo>
                    <a:pt x="413" y="510"/>
                  </a:lnTo>
                  <a:lnTo>
                    <a:pt x="386" y="520"/>
                  </a:lnTo>
                  <a:lnTo>
                    <a:pt x="360" y="531"/>
                  </a:lnTo>
                  <a:lnTo>
                    <a:pt x="334" y="539"/>
                  </a:lnTo>
                  <a:lnTo>
                    <a:pt x="308" y="545"/>
                  </a:lnTo>
                  <a:lnTo>
                    <a:pt x="281" y="551"/>
                  </a:lnTo>
                  <a:lnTo>
                    <a:pt x="255" y="554"/>
                  </a:lnTo>
                  <a:lnTo>
                    <a:pt x="229" y="557"/>
                  </a:lnTo>
                  <a:lnTo>
                    <a:pt x="204" y="557"/>
                  </a:lnTo>
                  <a:lnTo>
                    <a:pt x="178" y="554"/>
                  </a:lnTo>
                  <a:lnTo>
                    <a:pt x="162" y="552"/>
                  </a:lnTo>
                  <a:lnTo>
                    <a:pt x="146" y="548"/>
                  </a:lnTo>
                  <a:lnTo>
                    <a:pt x="130" y="544"/>
                  </a:lnTo>
                  <a:lnTo>
                    <a:pt x="116" y="538"/>
                  </a:lnTo>
                  <a:lnTo>
                    <a:pt x="100" y="532"/>
                  </a:lnTo>
                  <a:lnTo>
                    <a:pt x="86" y="525"/>
                  </a:lnTo>
                  <a:lnTo>
                    <a:pt x="72" y="517"/>
                  </a:lnTo>
                  <a:lnTo>
                    <a:pt x="60" y="508"/>
                  </a:lnTo>
                  <a:lnTo>
                    <a:pt x="48" y="500"/>
                  </a:lnTo>
                  <a:lnTo>
                    <a:pt x="37" y="489"/>
                  </a:lnTo>
                  <a:lnTo>
                    <a:pt x="27" y="480"/>
                  </a:lnTo>
                  <a:lnTo>
                    <a:pt x="19" y="470"/>
                  </a:lnTo>
                  <a:lnTo>
                    <a:pt x="12" y="460"/>
                  </a:lnTo>
                  <a:lnTo>
                    <a:pt x="6" y="449"/>
                  </a:lnTo>
                  <a:lnTo>
                    <a:pt x="2" y="438"/>
                  </a:lnTo>
                  <a:lnTo>
                    <a:pt x="0" y="428"/>
                  </a:lnTo>
                  <a:lnTo>
                    <a:pt x="1" y="387"/>
                  </a:lnTo>
                  <a:lnTo>
                    <a:pt x="5" y="353"/>
                  </a:lnTo>
                  <a:lnTo>
                    <a:pt x="14" y="323"/>
                  </a:lnTo>
                  <a:lnTo>
                    <a:pt x="25" y="299"/>
                  </a:lnTo>
                  <a:lnTo>
                    <a:pt x="20" y="316"/>
                  </a:lnTo>
                  <a:lnTo>
                    <a:pt x="17" y="338"/>
                  </a:lnTo>
                  <a:lnTo>
                    <a:pt x="15" y="363"/>
                  </a:lnTo>
                  <a:lnTo>
                    <a:pt x="18" y="389"/>
                  </a:lnTo>
                  <a:lnTo>
                    <a:pt x="26" y="417"/>
                  </a:lnTo>
                  <a:lnTo>
                    <a:pt x="40" y="445"/>
                  </a:lnTo>
                  <a:lnTo>
                    <a:pt x="64" y="470"/>
                  </a:lnTo>
                  <a:lnTo>
                    <a:pt x="98" y="4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63" name="Freeform 207"/>
            <p:cNvSpPr>
              <a:spLocks/>
            </p:cNvSpPr>
            <p:nvPr/>
          </p:nvSpPr>
          <p:spPr bwMode="auto">
            <a:xfrm>
              <a:off x="241" y="4056"/>
              <a:ext cx="79" cy="34"/>
            </a:xfrm>
            <a:custGeom>
              <a:avLst/>
              <a:gdLst/>
              <a:ahLst/>
              <a:cxnLst>
                <a:cxn ang="0">
                  <a:pos x="232" y="17"/>
                </a:cxn>
                <a:cxn ang="0">
                  <a:pos x="229" y="19"/>
                </a:cxn>
                <a:cxn ang="0">
                  <a:pos x="224" y="22"/>
                </a:cxn>
                <a:cxn ang="0">
                  <a:pos x="218" y="27"/>
                </a:cxn>
                <a:cxn ang="0">
                  <a:pos x="212" y="31"/>
                </a:cxn>
                <a:cxn ang="0">
                  <a:pos x="205" y="36"/>
                </a:cxn>
                <a:cxn ang="0">
                  <a:pos x="200" y="40"/>
                </a:cxn>
                <a:cxn ang="0">
                  <a:pos x="194" y="43"/>
                </a:cxn>
                <a:cxn ang="0">
                  <a:pos x="191" y="45"/>
                </a:cxn>
                <a:cxn ang="0">
                  <a:pos x="182" y="41"/>
                </a:cxn>
                <a:cxn ang="0">
                  <a:pos x="172" y="38"/>
                </a:cxn>
                <a:cxn ang="0">
                  <a:pos x="158" y="34"/>
                </a:cxn>
                <a:cxn ang="0">
                  <a:pos x="145" y="32"/>
                </a:cxn>
                <a:cxn ang="0">
                  <a:pos x="129" y="30"/>
                </a:cxn>
                <a:cxn ang="0">
                  <a:pos x="114" y="29"/>
                </a:cxn>
                <a:cxn ang="0">
                  <a:pos x="98" y="28"/>
                </a:cxn>
                <a:cxn ang="0">
                  <a:pos x="83" y="29"/>
                </a:cxn>
                <a:cxn ang="0">
                  <a:pos x="68" y="32"/>
                </a:cxn>
                <a:cxn ang="0">
                  <a:pos x="53" y="35"/>
                </a:cxn>
                <a:cxn ang="0">
                  <a:pos x="40" y="40"/>
                </a:cxn>
                <a:cxn ang="0">
                  <a:pos x="28" y="47"/>
                </a:cxn>
                <a:cxn ang="0">
                  <a:pos x="18" y="57"/>
                </a:cxn>
                <a:cxn ang="0">
                  <a:pos x="11" y="67"/>
                </a:cxn>
                <a:cxn ang="0">
                  <a:pos x="6" y="80"/>
                </a:cxn>
                <a:cxn ang="0">
                  <a:pos x="4" y="96"/>
                </a:cxn>
                <a:cxn ang="0">
                  <a:pos x="0" y="83"/>
                </a:cxn>
                <a:cxn ang="0">
                  <a:pos x="1" y="71"/>
                </a:cxn>
                <a:cxn ang="0">
                  <a:pos x="6" y="59"/>
                </a:cxn>
                <a:cxn ang="0">
                  <a:pos x="12" y="47"/>
                </a:cxn>
                <a:cxn ang="0">
                  <a:pos x="22" y="37"/>
                </a:cxn>
                <a:cxn ang="0">
                  <a:pos x="33" y="28"/>
                </a:cxn>
                <a:cxn ang="0">
                  <a:pos x="48" y="19"/>
                </a:cxn>
                <a:cxn ang="0">
                  <a:pos x="64" y="13"/>
                </a:cxn>
                <a:cxn ang="0">
                  <a:pos x="82" y="7"/>
                </a:cxn>
                <a:cxn ang="0">
                  <a:pos x="102" y="3"/>
                </a:cxn>
                <a:cxn ang="0">
                  <a:pos x="121" y="1"/>
                </a:cxn>
                <a:cxn ang="0">
                  <a:pos x="143" y="0"/>
                </a:cxn>
                <a:cxn ang="0">
                  <a:pos x="165" y="1"/>
                </a:cxn>
                <a:cxn ang="0">
                  <a:pos x="187" y="4"/>
                </a:cxn>
                <a:cxn ang="0">
                  <a:pos x="209" y="10"/>
                </a:cxn>
                <a:cxn ang="0">
                  <a:pos x="232" y="17"/>
                </a:cxn>
              </a:cxnLst>
              <a:rect l="0" t="0" r="r" b="b"/>
              <a:pathLst>
                <a:path w="232" h="96">
                  <a:moveTo>
                    <a:pt x="232" y="17"/>
                  </a:moveTo>
                  <a:lnTo>
                    <a:pt x="229" y="19"/>
                  </a:lnTo>
                  <a:lnTo>
                    <a:pt x="224" y="22"/>
                  </a:lnTo>
                  <a:lnTo>
                    <a:pt x="218" y="27"/>
                  </a:lnTo>
                  <a:lnTo>
                    <a:pt x="212" y="31"/>
                  </a:lnTo>
                  <a:lnTo>
                    <a:pt x="205" y="36"/>
                  </a:lnTo>
                  <a:lnTo>
                    <a:pt x="200" y="40"/>
                  </a:lnTo>
                  <a:lnTo>
                    <a:pt x="194" y="43"/>
                  </a:lnTo>
                  <a:lnTo>
                    <a:pt x="191" y="45"/>
                  </a:lnTo>
                  <a:lnTo>
                    <a:pt x="182" y="41"/>
                  </a:lnTo>
                  <a:lnTo>
                    <a:pt x="172" y="38"/>
                  </a:lnTo>
                  <a:lnTo>
                    <a:pt x="158" y="34"/>
                  </a:lnTo>
                  <a:lnTo>
                    <a:pt x="145" y="32"/>
                  </a:lnTo>
                  <a:lnTo>
                    <a:pt x="129" y="30"/>
                  </a:lnTo>
                  <a:lnTo>
                    <a:pt x="114" y="29"/>
                  </a:lnTo>
                  <a:lnTo>
                    <a:pt x="98" y="28"/>
                  </a:lnTo>
                  <a:lnTo>
                    <a:pt x="83" y="29"/>
                  </a:lnTo>
                  <a:lnTo>
                    <a:pt x="68" y="32"/>
                  </a:lnTo>
                  <a:lnTo>
                    <a:pt x="53" y="35"/>
                  </a:lnTo>
                  <a:lnTo>
                    <a:pt x="40" y="40"/>
                  </a:lnTo>
                  <a:lnTo>
                    <a:pt x="28" y="47"/>
                  </a:lnTo>
                  <a:lnTo>
                    <a:pt x="18" y="57"/>
                  </a:lnTo>
                  <a:lnTo>
                    <a:pt x="11" y="67"/>
                  </a:lnTo>
                  <a:lnTo>
                    <a:pt x="6" y="80"/>
                  </a:lnTo>
                  <a:lnTo>
                    <a:pt x="4" y="96"/>
                  </a:lnTo>
                  <a:lnTo>
                    <a:pt x="0" y="83"/>
                  </a:lnTo>
                  <a:lnTo>
                    <a:pt x="1" y="71"/>
                  </a:lnTo>
                  <a:lnTo>
                    <a:pt x="6" y="59"/>
                  </a:lnTo>
                  <a:lnTo>
                    <a:pt x="12" y="47"/>
                  </a:lnTo>
                  <a:lnTo>
                    <a:pt x="22" y="37"/>
                  </a:lnTo>
                  <a:lnTo>
                    <a:pt x="33" y="28"/>
                  </a:lnTo>
                  <a:lnTo>
                    <a:pt x="48" y="19"/>
                  </a:lnTo>
                  <a:lnTo>
                    <a:pt x="64" y="13"/>
                  </a:lnTo>
                  <a:lnTo>
                    <a:pt x="82" y="7"/>
                  </a:lnTo>
                  <a:lnTo>
                    <a:pt x="102" y="3"/>
                  </a:lnTo>
                  <a:lnTo>
                    <a:pt x="121" y="1"/>
                  </a:lnTo>
                  <a:lnTo>
                    <a:pt x="143" y="0"/>
                  </a:lnTo>
                  <a:lnTo>
                    <a:pt x="165" y="1"/>
                  </a:lnTo>
                  <a:lnTo>
                    <a:pt x="187" y="4"/>
                  </a:lnTo>
                  <a:lnTo>
                    <a:pt x="209" y="10"/>
                  </a:lnTo>
                  <a:lnTo>
                    <a:pt x="232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64" name="Freeform 208"/>
            <p:cNvSpPr>
              <a:spLocks/>
            </p:cNvSpPr>
            <p:nvPr/>
          </p:nvSpPr>
          <p:spPr bwMode="auto">
            <a:xfrm>
              <a:off x="363" y="4097"/>
              <a:ext cx="164" cy="44"/>
            </a:xfrm>
            <a:custGeom>
              <a:avLst/>
              <a:gdLst/>
              <a:ahLst/>
              <a:cxnLst>
                <a:cxn ang="0">
                  <a:pos x="494" y="131"/>
                </a:cxn>
                <a:cxn ang="0">
                  <a:pos x="472" y="126"/>
                </a:cxn>
                <a:cxn ang="0">
                  <a:pos x="445" y="120"/>
                </a:cxn>
                <a:cxn ang="0">
                  <a:pos x="416" y="114"/>
                </a:cxn>
                <a:cxn ang="0">
                  <a:pos x="385" y="106"/>
                </a:cxn>
                <a:cxn ang="0">
                  <a:pos x="352" y="97"/>
                </a:cxn>
                <a:cxn ang="0">
                  <a:pos x="318" y="89"/>
                </a:cxn>
                <a:cxn ang="0">
                  <a:pos x="284" y="80"/>
                </a:cxn>
                <a:cxn ang="0">
                  <a:pos x="250" y="71"/>
                </a:cxn>
                <a:cxn ang="0">
                  <a:pos x="216" y="60"/>
                </a:cxn>
                <a:cxn ang="0">
                  <a:pos x="183" y="51"/>
                </a:cxn>
                <a:cxn ang="0">
                  <a:pos x="152" y="42"/>
                </a:cxn>
                <a:cxn ang="0">
                  <a:pos x="123" y="32"/>
                </a:cxn>
                <a:cxn ang="0">
                  <a:pos x="96" y="23"/>
                </a:cxn>
                <a:cxn ang="0">
                  <a:pos x="73" y="15"/>
                </a:cxn>
                <a:cxn ang="0">
                  <a:pos x="54" y="8"/>
                </a:cxn>
                <a:cxn ang="0">
                  <a:pos x="38" y="0"/>
                </a:cxn>
                <a:cxn ang="0">
                  <a:pos x="37" y="0"/>
                </a:cxn>
                <a:cxn ang="0">
                  <a:pos x="33" y="3"/>
                </a:cxn>
                <a:cxn ang="0">
                  <a:pos x="26" y="8"/>
                </a:cxn>
                <a:cxn ang="0">
                  <a:pos x="18" y="12"/>
                </a:cxn>
                <a:cxn ang="0">
                  <a:pos x="10" y="16"/>
                </a:cxn>
                <a:cxn ang="0">
                  <a:pos x="4" y="20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10" y="26"/>
                </a:cxn>
                <a:cxn ang="0">
                  <a:pos x="26" y="31"/>
                </a:cxn>
                <a:cxn ang="0">
                  <a:pos x="46" y="38"/>
                </a:cxn>
                <a:cxn ang="0">
                  <a:pos x="71" y="45"/>
                </a:cxn>
                <a:cxn ang="0">
                  <a:pos x="100" y="53"/>
                </a:cxn>
                <a:cxn ang="0">
                  <a:pos x="131" y="61"/>
                </a:cxn>
                <a:cxn ang="0">
                  <a:pos x="165" y="71"/>
                </a:cxn>
                <a:cxn ang="0">
                  <a:pos x="201" y="80"/>
                </a:cxn>
                <a:cxn ang="0">
                  <a:pos x="239" y="88"/>
                </a:cxn>
                <a:cxn ang="0">
                  <a:pos x="278" y="97"/>
                </a:cxn>
                <a:cxn ang="0">
                  <a:pos x="316" y="106"/>
                </a:cxn>
                <a:cxn ang="0">
                  <a:pos x="354" y="113"/>
                </a:cxn>
                <a:cxn ang="0">
                  <a:pos x="392" y="119"/>
                </a:cxn>
                <a:cxn ang="0">
                  <a:pos x="428" y="125"/>
                </a:cxn>
                <a:cxn ang="0">
                  <a:pos x="462" y="129"/>
                </a:cxn>
                <a:cxn ang="0">
                  <a:pos x="494" y="131"/>
                </a:cxn>
              </a:cxnLst>
              <a:rect l="0" t="0" r="r" b="b"/>
              <a:pathLst>
                <a:path w="494" h="131">
                  <a:moveTo>
                    <a:pt x="494" y="131"/>
                  </a:moveTo>
                  <a:lnTo>
                    <a:pt x="472" y="126"/>
                  </a:lnTo>
                  <a:lnTo>
                    <a:pt x="445" y="120"/>
                  </a:lnTo>
                  <a:lnTo>
                    <a:pt x="416" y="114"/>
                  </a:lnTo>
                  <a:lnTo>
                    <a:pt x="385" y="106"/>
                  </a:lnTo>
                  <a:lnTo>
                    <a:pt x="352" y="97"/>
                  </a:lnTo>
                  <a:lnTo>
                    <a:pt x="318" y="89"/>
                  </a:lnTo>
                  <a:lnTo>
                    <a:pt x="284" y="80"/>
                  </a:lnTo>
                  <a:lnTo>
                    <a:pt x="250" y="71"/>
                  </a:lnTo>
                  <a:lnTo>
                    <a:pt x="216" y="60"/>
                  </a:lnTo>
                  <a:lnTo>
                    <a:pt x="183" y="51"/>
                  </a:lnTo>
                  <a:lnTo>
                    <a:pt x="152" y="42"/>
                  </a:lnTo>
                  <a:lnTo>
                    <a:pt x="123" y="32"/>
                  </a:lnTo>
                  <a:lnTo>
                    <a:pt x="96" y="23"/>
                  </a:lnTo>
                  <a:lnTo>
                    <a:pt x="73" y="15"/>
                  </a:lnTo>
                  <a:lnTo>
                    <a:pt x="54" y="8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3" y="3"/>
                  </a:lnTo>
                  <a:lnTo>
                    <a:pt x="26" y="8"/>
                  </a:lnTo>
                  <a:lnTo>
                    <a:pt x="18" y="12"/>
                  </a:lnTo>
                  <a:lnTo>
                    <a:pt x="10" y="16"/>
                  </a:lnTo>
                  <a:lnTo>
                    <a:pt x="4" y="2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10" y="26"/>
                  </a:lnTo>
                  <a:lnTo>
                    <a:pt x="26" y="31"/>
                  </a:lnTo>
                  <a:lnTo>
                    <a:pt x="46" y="38"/>
                  </a:lnTo>
                  <a:lnTo>
                    <a:pt x="71" y="45"/>
                  </a:lnTo>
                  <a:lnTo>
                    <a:pt x="100" y="53"/>
                  </a:lnTo>
                  <a:lnTo>
                    <a:pt x="131" y="61"/>
                  </a:lnTo>
                  <a:lnTo>
                    <a:pt x="165" y="71"/>
                  </a:lnTo>
                  <a:lnTo>
                    <a:pt x="201" y="80"/>
                  </a:lnTo>
                  <a:lnTo>
                    <a:pt x="239" y="88"/>
                  </a:lnTo>
                  <a:lnTo>
                    <a:pt x="278" y="97"/>
                  </a:lnTo>
                  <a:lnTo>
                    <a:pt x="316" y="106"/>
                  </a:lnTo>
                  <a:lnTo>
                    <a:pt x="354" y="113"/>
                  </a:lnTo>
                  <a:lnTo>
                    <a:pt x="392" y="119"/>
                  </a:lnTo>
                  <a:lnTo>
                    <a:pt x="428" y="125"/>
                  </a:lnTo>
                  <a:lnTo>
                    <a:pt x="462" y="129"/>
                  </a:lnTo>
                  <a:lnTo>
                    <a:pt x="494" y="1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65" name="Freeform 209"/>
            <p:cNvSpPr>
              <a:spLocks/>
            </p:cNvSpPr>
            <p:nvPr/>
          </p:nvSpPr>
          <p:spPr bwMode="auto">
            <a:xfrm>
              <a:off x="578" y="3941"/>
              <a:ext cx="371" cy="151"/>
            </a:xfrm>
            <a:custGeom>
              <a:avLst/>
              <a:gdLst/>
              <a:ahLst/>
              <a:cxnLst>
                <a:cxn ang="0">
                  <a:pos x="42" y="305"/>
                </a:cxn>
                <a:cxn ang="0">
                  <a:pos x="87" y="364"/>
                </a:cxn>
                <a:cxn ang="0">
                  <a:pos x="197" y="423"/>
                </a:cxn>
                <a:cxn ang="0">
                  <a:pos x="404" y="452"/>
                </a:cxn>
                <a:cxn ang="0">
                  <a:pos x="555" y="445"/>
                </a:cxn>
                <a:cxn ang="0">
                  <a:pos x="632" y="429"/>
                </a:cxn>
                <a:cxn ang="0">
                  <a:pos x="679" y="413"/>
                </a:cxn>
                <a:cxn ang="0">
                  <a:pos x="692" y="402"/>
                </a:cxn>
                <a:cxn ang="0">
                  <a:pos x="663" y="391"/>
                </a:cxn>
                <a:cxn ang="0">
                  <a:pos x="662" y="367"/>
                </a:cxn>
                <a:cxn ang="0">
                  <a:pos x="669" y="368"/>
                </a:cxn>
                <a:cxn ang="0">
                  <a:pos x="713" y="398"/>
                </a:cxn>
                <a:cxn ang="0">
                  <a:pos x="774" y="391"/>
                </a:cxn>
                <a:cxn ang="0">
                  <a:pos x="816" y="391"/>
                </a:cxn>
                <a:cxn ang="0">
                  <a:pos x="869" y="407"/>
                </a:cxn>
                <a:cxn ang="0">
                  <a:pos x="925" y="409"/>
                </a:cxn>
                <a:cxn ang="0">
                  <a:pos x="960" y="400"/>
                </a:cxn>
                <a:cxn ang="0">
                  <a:pos x="1001" y="387"/>
                </a:cxn>
                <a:cxn ang="0">
                  <a:pos x="1074" y="346"/>
                </a:cxn>
                <a:cxn ang="0">
                  <a:pos x="1110" y="305"/>
                </a:cxn>
                <a:cxn ang="0">
                  <a:pos x="1104" y="114"/>
                </a:cxn>
                <a:cxn ang="0">
                  <a:pos x="1095" y="123"/>
                </a:cxn>
                <a:cxn ang="0">
                  <a:pos x="1077" y="229"/>
                </a:cxn>
                <a:cxn ang="0">
                  <a:pos x="1029" y="329"/>
                </a:cxn>
                <a:cxn ang="0">
                  <a:pos x="943" y="367"/>
                </a:cxn>
                <a:cxn ang="0">
                  <a:pos x="863" y="300"/>
                </a:cxn>
                <a:cxn ang="0">
                  <a:pos x="793" y="170"/>
                </a:cxn>
                <a:cxn ang="0">
                  <a:pos x="788" y="198"/>
                </a:cxn>
                <a:cxn ang="0">
                  <a:pos x="810" y="267"/>
                </a:cxn>
                <a:cxn ang="0">
                  <a:pos x="813" y="303"/>
                </a:cxn>
                <a:cxn ang="0">
                  <a:pos x="723" y="270"/>
                </a:cxn>
                <a:cxn ang="0">
                  <a:pos x="658" y="207"/>
                </a:cxn>
                <a:cxn ang="0">
                  <a:pos x="623" y="144"/>
                </a:cxn>
                <a:cxn ang="0">
                  <a:pos x="607" y="110"/>
                </a:cxn>
                <a:cxn ang="0">
                  <a:pos x="596" y="143"/>
                </a:cxn>
                <a:cxn ang="0">
                  <a:pos x="617" y="213"/>
                </a:cxn>
                <a:cxn ang="0">
                  <a:pos x="702" y="316"/>
                </a:cxn>
                <a:cxn ang="0">
                  <a:pos x="700" y="396"/>
                </a:cxn>
                <a:cxn ang="0">
                  <a:pos x="669" y="403"/>
                </a:cxn>
                <a:cxn ang="0">
                  <a:pos x="619" y="398"/>
                </a:cxn>
                <a:cxn ang="0">
                  <a:pos x="593" y="384"/>
                </a:cxn>
                <a:cxn ang="0">
                  <a:pos x="566" y="383"/>
                </a:cxn>
                <a:cxn ang="0">
                  <a:pos x="536" y="381"/>
                </a:cxn>
                <a:cxn ang="0">
                  <a:pos x="542" y="354"/>
                </a:cxn>
                <a:cxn ang="0">
                  <a:pos x="519" y="352"/>
                </a:cxn>
                <a:cxn ang="0">
                  <a:pos x="457" y="389"/>
                </a:cxn>
                <a:cxn ang="0">
                  <a:pos x="400" y="399"/>
                </a:cxn>
                <a:cxn ang="0">
                  <a:pos x="345" y="412"/>
                </a:cxn>
                <a:cxn ang="0">
                  <a:pos x="296" y="413"/>
                </a:cxn>
                <a:cxn ang="0">
                  <a:pos x="259" y="403"/>
                </a:cxn>
                <a:cxn ang="0">
                  <a:pos x="226" y="390"/>
                </a:cxn>
                <a:cxn ang="0">
                  <a:pos x="191" y="380"/>
                </a:cxn>
                <a:cxn ang="0">
                  <a:pos x="158" y="348"/>
                </a:cxn>
                <a:cxn ang="0">
                  <a:pos x="23" y="169"/>
                </a:cxn>
                <a:cxn ang="0">
                  <a:pos x="13" y="16"/>
                </a:cxn>
                <a:cxn ang="0">
                  <a:pos x="0" y="125"/>
                </a:cxn>
                <a:cxn ang="0">
                  <a:pos x="23" y="260"/>
                </a:cxn>
              </a:cxnLst>
              <a:rect l="0" t="0" r="r" b="b"/>
              <a:pathLst>
                <a:path w="1113" h="452">
                  <a:moveTo>
                    <a:pt x="30" y="279"/>
                  </a:moveTo>
                  <a:lnTo>
                    <a:pt x="33" y="285"/>
                  </a:lnTo>
                  <a:lnTo>
                    <a:pt x="37" y="294"/>
                  </a:lnTo>
                  <a:lnTo>
                    <a:pt x="42" y="305"/>
                  </a:lnTo>
                  <a:lnTo>
                    <a:pt x="49" y="319"/>
                  </a:lnTo>
                  <a:lnTo>
                    <a:pt x="59" y="333"/>
                  </a:lnTo>
                  <a:lnTo>
                    <a:pt x="71" y="349"/>
                  </a:lnTo>
                  <a:lnTo>
                    <a:pt x="87" y="364"/>
                  </a:lnTo>
                  <a:lnTo>
                    <a:pt x="107" y="380"/>
                  </a:lnTo>
                  <a:lnTo>
                    <a:pt x="132" y="395"/>
                  </a:lnTo>
                  <a:lnTo>
                    <a:pt x="162" y="410"/>
                  </a:lnTo>
                  <a:lnTo>
                    <a:pt x="197" y="423"/>
                  </a:lnTo>
                  <a:lnTo>
                    <a:pt x="238" y="433"/>
                  </a:lnTo>
                  <a:lnTo>
                    <a:pt x="287" y="443"/>
                  </a:lnTo>
                  <a:lnTo>
                    <a:pt x="341" y="449"/>
                  </a:lnTo>
                  <a:lnTo>
                    <a:pt x="404" y="452"/>
                  </a:lnTo>
                  <a:lnTo>
                    <a:pt x="476" y="451"/>
                  </a:lnTo>
                  <a:lnTo>
                    <a:pt x="503" y="449"/>
                  </a:lnTo>
                  <a:lnTo>
                    <a:pt x="530" y="447"/>
                  </a:lnTo>
                  <a:lnTo>
                    <a:pt x="555" y="445"/>
                  </a:lnTo>
                  <a:lnTo>
                    <a:pt x="577" y="441"/>
                  </a:lnTo>
                  <a:lnTo>
                    <a:pt x="597" y="437"/>
                  </a:lnTo>
                  <a:lnTo>
                    <a:pt x="616" y="433"/>
                  </a:lnTo>
                  <a:lnTo>
                    <a:pt x="632" y="429"/>
                  </a:lnTo>
                  <a:lnTo>
                    <a:pt x="647" y="424"/>
                  </a:lnTo>
                  <a:lnTo>
                    <a:pt x="659" y="420"/>
                  </a:lnTo>
                  <a:lnTo>
                    <a:pt x="671" y="416"/>
                  </a:lnTo>
                  <a:lnTo>
                    <a:pt x="679" y="413"/>
                  </a:lnTo>
                  <a:lnTo>
                    <a:pt x="685" y="409"/>
                  </a:lnTo>
                  <a:lnTo>
                    <a:pt x="689" y="407"/>
                  </a:lnTo>
                  <a:lnTo>
                    <a:pt x="692" y="403"/>
                  </a:lnTo>
                  <a:lnTo>
                    <a:pt x="692" y="402"/>
                  </a:lnTo>
                  <a:lnTo>
                    <a:pt x="690" y="401"/>
                  </a:lnTo>
                  <a:lnTo>
                    <a:pt x="678" y="399"/>
                  </a:lnTo>
                  <a:lnTo>
                    <a:pt x="669" y="395"/>
                  </a:lnTo>
                  <a:lnTo>
                    <a:pt x="663" y="391"/>
                  </a:lnTo>
                  <a:lnTo>
                    <a:pt x="660" y="386"/>
                  </a:lnTo>
                  <a:lnTo>
                    <a:pt x="659" y="380"/>
                  </a:lnTo>
                  <a:lnTo>
                    <a:pt x="660" y="373"/>
                  </a:lnTo>
                  <a:lnTo>
                    <a:pt x="662" y="367"/>
                  </a:lnTo>
                  <a:lnTo>
                    <a:pt x="664" y="361"/>
                  </a:lnTo>
                  <a:lnTo>
                    <a:pt x="665" y="358"/>
                  </a:lnTo>
                  <a:lnTo>
                    <a:pt x="666" y="361"/>
                  </a:lnTo>
                  <a:lnTo>
                    <a:pt x="669" y="368"/>
                  </a:lnTo>
                  <a:lnTo>
                    <a:pt x="673" y="378"/>
                  </a:lnTo>
                  <a:lnTo>
                    <a:pt x="680" y="387"/>
                  </a:lnTo>
                  <a:lnTo>
                    <a:pt x="693" y="394"/>
                  </a:lnTo>
                  <a:lnTo>
                    <a:pt x="713" y="398"/>
                  </a:lnTo>
                  <a:lnTo>
                    <a:pt x="740" y="397"/>
                  </a:lnTo>
                  <a:lnTo>
                    <a:pt x="751" y="395"/>
                  </a:lnTo>
                  <a:lnTo>
                    <a:pt x="762" y="393"/>
                  </a:lnTo>
                  <a:lnTo>
                    <a:pt x="774" y="391"/>
                  </a:lnTo>
                  <a:lnTo>
                    <a:pt x="784" y="389"/>
                  </a:lnTo>
                  <a:lnTo>
                    <a:pt x="794" y="388"/>
                  </a:lnTo>
                  <a:lnTo>
                    <a:pt x="805" y="389"/>
                  </a:lnTo>
                  <a:lnTo>
                    <a:pt x="816" y="391"/>
                  </a:lnTo>
                  <a:lnTo>
                    <a:pt x="826" y="395"/>
                  </a:lnTo>
                  <a:lnTo>
                    <a:pt x="839" y="400"/>
                  </a:lnTo>
                  <a:lnTo>
                    <a:pt x="853" y="404"/>
                  </a:lnTo>
                  <a:lnTo>
                    <a:pt x="869" y="407"/>
                  </a:lnTo>
                  <a:lnTo>
                    <a:pt x="884" y="409"/>
                  </a:lnTo>
                  <a:lnTo>
                    <a:pt x="900" y="409"/>
                  </a:lnTo>
                  <a:lnTo>
                    <a:pt x="914" y="409"/>
                  </a:lnTo>
                  <a:lnTo>
                    <a:pt x="925" y="409"/>
                  </a:lnTo>
                  <a:lnTo>
                    <a:pt x="934" y="408"/>
                  </a:lnTo>
                  <a:lnTo>
                    <a:pt x="941" y="405"/>
                  </a:lnTo>
                  <a:lnTo>
                    <a:pt x="949" y="403"/>
                  </a:lnTo>
                  <a:lnTo>
                    <a:pt x="960" y="400"/>
                  </a:lnTo>
                  <a:lnTo>
                    <a:pt x="970" y="397"/>
                  </a:lnTo>
                  <a:lnTo>
                    <a:pt x="980" y="394"/>
                  </a:lnTo>
                  <a:lnTo>
                    <a:pt x="990" y="390"/>
                  </a:lnTo>
                  <a:lnTo>
                    <a:pt x="1001" y="387"/>
                  </a:lnTo>
                  <a:lnTo>
                    <a:pt x="1009" y="384"/>
                  </a:lnTo>
                  <a:lnTo>
                    <a:pt x="1035" y="371"/>
                  </a:lnTo>
                  <a:lnTo>
                    <a:pt x="1057" y="358"/>
                  </a:lnTo>
                  <a:lnTo>
                    <a:pt x="1074" y="346"/>
                  </a:lnTo>
                  <a:lnTo>
                    <a:pt x="1089" y="332"/>
                  </a:lnTo>
                  <a:lnTo>
                    <a:pt x="1099" y="321"/>
                  </a:lnTo>
                  <a:lnTo>
                    <a:pt x="1106" y="312"/>
                  </a:lnTo>
                  <a:lnTo>
                    <a:pt x="1110" y="305"/>
                  </a:lnTo>
                  <a:lnTo>
                    <a:pt x="1112" y="302"/>
                  </a:lnTo>
                  <a:lnTo>
                    <a:pt x="1113" y="240"/>
                  </a:lnTo>
                  <a:lnTo>
                    <a:pt x="1111" y="173"/>
                  </a:lnTo>
                  <a:lnTo>
                    <a:pt x="1104" y="114"/>
                  </a:lnTo>
                  <a:lnTo>
                    <a:pt x="1092" y="73"/>
                  </a:lnTo>
                  <a:lnTo>
                    <a:pt x="1094" y="86"/>
                  </a:lnTo>
                  <a:lnTo>
                    <a:pt x="1095" y="102"/>
                  </a:lnTo>
                  <a:lnTo>
                    <a:pt x="1095" y="123"/>
                  </a:lnTo>
                  <a:lnTo>
                    <a:pt x="1093" y="148"/>
                  </a:lnTo>
                  <a:lnTo>
                    <a:pt x="1090" y="173"/>
                  </a:lnTo>
                  <a:lnTo>
                    <a:pt x="1084" y="201"/>
                  </a:lnTo>
                  <a:lnTo>
                    <a:pt x="1077" y="229"/>
                  </a:lnTo>
                  <a:lnTo>
                    <a:pt x="1069" y="257"/>
                  </a:lnTo>
                  <a:lnTo>
                    <a:pt x="1058" y="283"/>
                  </a:lnTo>
                  <a:lnTo>
                    <a:pt x="1044" y="307"/>
                  </a:lnTo>
                  <a:lnTo>
                    <a:pt x="1029" y="329"/>
                  </a:lnTo>
                  <a:lnTo>
                    <a:pt x="1011" y="347"/>
                  </a:lnTo>
                  <a:lnTo>
                    <a:pt x="992" y="359"/>
                  </a:lnTo>
                  <a:lnTo>
                    <a:pt x="969" y="366"/>
                  </a:lnTo>
                  <a:lnTo>
                    <a:pt x="943" y="367"/>
                  </a:lnTo>
                  <a:lnTo>
                    <a:pt x="915" y="361"/>
                  </a:lnTo>
                  <a:lnTo>
                    <a:pt x="901" y="351"/>
                  </a:lnTo>
                  <a:lnTo>
                    <a:pt x="883" y="329"/>
                  </a:lnTo>
                  <a:lnTo>
                    <a:pt x="863" y="300"/>
                  </a:lnTo>
                  <a:lnTo>
                    <a:pt x="841" y="266"/>
                  </a:lnTo>
                  <a:lnTo>
                    <a:pt x="821" y="232"/>
                  </a:lnTo>
                  <a:lnTo>
                    <a:pt x="805" y="198"/>
                  </a:lnTo>
                  <a:lnTo>
                    <a:pt x="793" y="170"/>
                  </a:lnTo>
                  <a:lnTo>
                    <a:pt x="788" y="151"/>
                  </a:lnTo>
                  <a:lnTo>
                    <a:pt x="784" y="164"/>
                  </a:lnTo>
                  <a:lnTo>
                    <a:pt x="784" y="181"/>
                  </a:lnTo>
                  <a:lnTo>
                    <a:pt x="788" y="198"/>
                  </a:lnTo>
                  <a:lnTo>
                    <a:pt x="793" y="217"/>
                  </a:lnTo>
                  <a:lnTo>
                    <a:pt x="800" y="235"/>
                  </a:lnTo>
                  <a:lnTo>
                    <a:pt x="806" y="252"/>
                  </a:lnTo>
                  <a:lnTo>
                    <a:pt x="810" y="267"/>
                  </a:lnTo>
                  <a:lnTo>
                    <a:pt x="810" y="279"/>
                  </a:lnTo>
                  <a:lnTo>
                    <a:pt x="811" y="293"/>
                  </a:lnTo>
                  <a:lnTo>
                    <a:pt x="814" y="301"/>
                  </a:lnTo>
                  <a:lnTo>
                    <a:pt x="813" y="303"/>
                  </a:lnTo>
                  <a:lnTo>
                    <a:pt x="801" y="301"/>
                  </a:lnTo>
                  <a:lnTo>
                    <a:pt x="772" y="294"/>
                  </a:lnTo>
                  <a:lnTo>
                    <a:pt x="746" y="284"/>
                  </a:lnTo>
                  <a:lnTo>
                    <a:pt x="723" y="270"/>
                  </a:lnTo>
                  <a:lnTo>
                    <a:pt x="704" y="256"/>
                  </a:lnTo>
                  <a:lnTo>
                    <a:pt x="686" y="240"/>
                  </a:lnTo>
                  <a:lnTo>
                    <a:pt x="672" y="224"/>
                  </a:lnTo>
                  <a:lnTo>
                    <a:pt x="658" y="207"/>
                  </a:lnTo>
                  <a:lnTo>
                    <a:pt x="647" y="190"/>
                  </a:lnTo>
                  <a:lnTo>
                    <a:pt x="638" y="174"/>
                  </a:lnTo>
                  <a:lnTo>
                    <a:pt x="630" y="159"/>
                  </a:lnTo>
                  <a:lnTo>
                    <a:pt x="623" y="144"/>
                  </a:lnTo>
                  <a:lnTo>
                    <a:pt x="618" y="132"/>
                  </a:lnTo>
                  <a:lnTo>
                    <a:pt x="614" y="122"/>
                  </a:lnTo>
                  <a:lnTo>
                    <a:pt x="610" y="115"/>
                  </a:lnTo>
                  <a:lnTo>
                    <a:pt x="607" y="110"/>
                  </a:lnTo>
                  <a:lnTo>
                    <a:pt x="603" y="110"/>
                  </a:lnTo>
                  <a:lnTo>
                    <a:pt x="598" y="117"/>
                  </a:lnTo>
                  <a:lnTo>
                    <a:pt x="596" y="128"/>
                  </a:lnTo>
                  <a:lnTo>
                    <a:pt x="596" y="143"/>
                  </a:lnTo>
                  <a:lnTo>
                    <a:pt x="597" y="161"/>
                  </a:lnTo>
                  <a:lnTo>
                    <a:pt x="601" y="180"/>
                  </a:lnTo>
                  <a:lnTo>
                    <a:pt x="609" y="198"/>
                  </a:lnTo>
                  <a:lnTo>
                    <a:pt x="617" y="213"/>
                  </a:lnTo>
                  <a:lnTo>
                    <a:pt x="628" y="224"/>
                  </a:lnTo>
                  <a:lnTo>
                    <a:pt x="665" y="256"/>
                  </a:lnTo>
                  <a:lnTo>
                    <a:pt x="689" y="287"/>
                  </a:lnTo>
                  <a:lnTo>
                    <a:pt x="702" y="316"/>
                  </a:lnTo>
                  <a:lnTo>
                    <a:pt x="706" y="343"/>
                  </a:lnTo>
                  <a:lnTo>
                    <a:pt x="705" y="365"/>
                  </a:lnTo>
                  <a:lnTo>
                    <a:pt x="703" y="384"/>
                  </a:lnTo>
                  <a:lnTo>
                    <a:pt x="700" y="396"/>
                  </a:lnTo>
                  <a:lnTo>
                    <a:pt x="703" y="401"/>
                  </a:lnTo>
                  <a:lnTo>
                    <a:pt x="693" y="402"/>
                  </a:lnTo>
                  <a:lnTo>
                    <a:pt x="682" y="402"/>
                  </a:lnTo>
                  <a:lnTo>
                    <a:pt x="669" y="403"/>
                  </a:lnTo>
                  <a:lnTo>
                    <a:pt x="655" y="402"/>
                  </a:lnTo>
                  <a:lnTo>
                    <a:pt x="642" y="402"/>
                  </a:lnTo>
                  <a:lnTo>
                    <a:pt x="629" y="400"/>
                  </a:lnTo>
                  <a:lnTo>
                    <a:pt x="619" y="398"/>
                  </a:lnTo>
                  <a:lnTo>
                    <a:pt x="612" y="394"/>
                  </a:lnTo>
                  <a:lnTo>
                    <a:pt x="607" y="390"/>
                  </a:lnTo>
                  <a:lnTo>
                    <a:pt x="600" y="387"/>
                  </a:lnTo>
                  <a:lnTo>
                    <a:pt x="593" y="384"/>
                  </a:lnTo>
                  <a:lnTo>
                    <a:pt x="587" y="382"/>
                  </a:lnTo>
                  <a:lnTo>
                    <a:pt x="580" y="381"/>
                  </a:lnTo>
                  <a:lnTo>
                    <a:pt x="574" y="381"/>
                  </a:lnTo>
                  <a:lnTo>
                    <a:pt x="566" y="383"/>
                  </a:lnTo>
                  <a:lnTo>
                    <a:pt x="559" y="386"/>
                  </a:lnTo>
                  <a:lnTo>
                    <a:pt x="547" y="390"/>
                  </a:lnTo>
                  <a:lnTo>
                    <a:pt x="538" y="388"/>
                  </a:lnTo>
                  <a:lnTo>
                    <a:pt x="536" y="381"/>
                  </a:lnTo>
                  <a:lnTo>
                    <a:pt x="538" y="371"/>
                  </a:lnTo>
                  <a:lnTo>
                    <a:pt x="541" y="366"/>
                  </a:lnTo>
                  <a:lnTo>
                    <a:pt x="543" y="360"/>
                  </a:lnTo>
                  <a:lnTo>
                    <a:pt x="542" y="354"/>
                  </a:lnTo>
                  <a:lnTo>
                    <a:pt x="539" y="349"/>
                  </a:lnTo>
                  <a:lnTo>
                    <a:pt x="535" y="346"/>
                  </a:lnTo>
                  <a:lnTo>
                    <a:pt x="528" y="347"/>
                  </a:lnTo>
                  <a:lnTo>
                    <a:pt x="519" y="352"/>
                  </a:lnTo>
                  <a:lnTo>
                    <a:pt x="505" y="362"/>
                  </a:lnTo>
                  <a:lnTo>
                    <a:pt x="490" y="373"/>
                  </a:lnTo>
                  <a:lnTo>
                    <a:pt x="473" y="383"/>
                  </a:lnTo>
                  <a:lnTo>
                    <a:pt x="457" y="389"/>
                  </a:lnTo>
                  <a:lnTo>
                    <a:pt x="440" y="393"/>
                  </a:lnTo>
                  <a:lnTo>
                    <a:pt x="424" y="396"/>
                  </a:lnTo>
                  <a:lnTo>
                    <a:pt x="410" y="397"/>
                  </a:lnTo>
                  <a:lnTo>
                    <a:pt x="400" y="399"/>
                  </a:lnTo>
                  <a:lnTo>
                    <a:pt x="393" y="400"/>
                  </a:lnTo>
                  <a:lnTo>
                    <a:pt x="375" y="405"/>
                  </a:lnTo>
                  <a:lnTo>
                    <a:pt x="360" y="409"/>
                  </a:lnTo>
                  <a:lnTo>
                    <a:pt x="345" y="412"/>
                  </a:lnTo>
                  <a:lnTo>
                    <a:pt x="331" y="413"/>
                  </a:lnTo>
                  <a:lnTo>
                    <a:pt x="319" y="414"/>
                  </a:lnTo>
                  <a:lnTo>
                    <a:pt x="307" y="414"/>
                  </a:lnTo>
                  <a:lnTo>
                    <a:pt x="296" y="413"/>
                  </a:lnTo>
                  <a:lnTo>
                    <a:pt x="287" y="411"/>
                  </a:lnTo>
                  <a:lnTo>
                    <a:pt x="276" y="409"/>
                  </a:lnTo>
                  <a:lnTo>
                    <a:pt x="268" y="405"/>
                  </a:lnTo>
                  <a:lnTo>
                    <a:pt x="259" y="403"/>
                  </a:lnTo>
                  <a:lnTo>
                    <a:pt x="251" y="399"/>
                  </a:lnTo>
                  <a:lnTo>
                    <a:pt x="242" y="396"/>
                  </a:lnTo>
                  <a:lnTo>
                    <a:pt x="234" y="393"/>
                  </a:lnTo>
                  <a:lnTo>
                    <a:pt x="226" y="390"/>
                  </a:lnTo>
                  <a:lnTo>
                    <a:pt x="218" y="387"/>
                  </a:lnTo>
                  <a:lnTo>
                    <a:pt x="201" y="382"/>
                  </a:lnTo>
                  <a:lnTo>
                    <a:pt x="194" y="381"/>
                  </a:lnTo>
                  <a:lnTo>
                    <a:pt x="191" y="380"/>
                  </a:lnTo>
                  <a:lnTo>
                    <a:pt x="190" y="379"/>
                  </a:lnTo>
                  <a:lnTo>
                    <a:pt x="186" y="375"/>
                  </a:lnTo>
                  <a:lnTo>
                    <a:pt x="176" y="364"/>
                  </a:lnTo>
                  <a:lnTo>
                    <a:pt x="158" y="348"/>
                  </a:lnTo>
                  <a:lnTo>
                    <a:pt x="127" y="321"/>
                  </a:lnTo>
                  <a:lnTo>
                    <a:pt x="77" y="271"/>
                  </a:lnTo>
                  <a:lnTo>
                    <a:pt x="44" y="220"/>
                  </a:lnTo>
                  <a:lnTo>
                    <a:pt x="23" y="169"/>
                  </a:lnTo>
                  <a:lnTo>
                    <a:pt x="12" y="122"/>
                  </a:lnTo>
                  <a:lnTo>
                    <a:pt x="9" y="78"/>
                  </a:lnTo>
                  <a:lnTo>
                    <a:pt x="10" y="43"/>
                  </a:lnTo>
                  <a:lnTo>
                    <a:pt x="13" y="16"/>
                  </a:lnTo>
                  <a:lnTo>
                    <a:pt x="15" y="0"/>
                  </a:lnTo>
                  <a:lnTo>
                    <a:pt x="5" y="41"/>
                  </a:lnTo>
                  <a:lnTo>
                    <a:pt x="0" y="83"/>
                  </a:lnTo>
                  <a:lnTo>
                    <a:pt x="0" y="125"/>
                  </a:lnTo>
                  <a:lnTo>
                    <a:pt x="3" y="164"/>
                  </a:lnTo>
                  <a:lnTo>
                    <a:pt x="9" y="201"/>
                  </a:lnTo>
                  <a:lnTo>
                    <a:pt x="16" y="233"/>
                  </a:lnTo>
                  <a:lnTo>
                    <a:pt x="23" y="260"/>
                  </a:lnTo>
                  <a:lnTo>
                    <a:pt x="30" y="27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66" name="Freeform 210"/>
            <p:cNvSpPr>
              <a:spLocks/>
            </p:cNvSpPr>
            <p:nvPr/>
          </p:nvSpPr>
          <p:spPr bwMode="auto">
            <a:xfrm>
              <a:off x="926" y="3796"/>
              <a:ext cx="282" cy="253"/>
            </a:xfrm>
            <a:custGeom>
              <a:avLst/>
              <a:gdLst/>
              <a:ahLst/>
              <a:cxnLst>
                <a:cxn ang="0">
                  <a:pos x="20" y="722"/>
                </a:cxn>
                <a:cxn ang="0">
                  <a:pos x="45" y="714"/>
                </a:cxn>
                <a:cxn ang="0">
                  <a:pos x="61" y="707"/>
                </a:cxn>
                <a:cxn ang="0">
                  <a:pos x="80" y="693"/>
                </a:cxn>
                <a:cxn ang="0">
                  <a:pos x="123" y="659"/>
                </a:cxn>
                <a:cxn ang="0">
                  <a:pos x="153" y="627"/>
                </a:cxn>
                <a:cxn ang="0">
                  <a:pos x="166" y="612"/>
                </a:cxn>
                <a:cxn ang="0">
                  <a:pos x="163" y="602"/>
                </a:cxn>
                <a:cxn ang="0">
                  <a:pos x="138" y="565"/>
                </a:cxn>
                <a:cxn ang="0">
                  <a:pos x="162" y="545"/>
                </a:cxn>
                <a:cxn ang="0">
                  <a:pos x="184" y="555"/>
                </a:cxn>
                <a:cxn ang="0">
                  <a:pos x="209" y="555"/>
                </a:cxn>
                <a:cxn ang="0">
                  <a:pos x="241" y="525"/>
                </a:cxn>
                <a:cxn ang="0">
                  <a:pos x="272" y="459"/>
                </a:cxn>
                <a:cxn ang="0">
                  <a:pos x="283" y="410"/>
                </a:cxn>
                <a:cxn ang="0">
                  <a:pos x="283" y="388"/>
                </a:cxn>
                <a:cxn ang="0">
                  <a:pos x="300" y="363"/>
                </a:cxn>
                <a:cxn ang="0">
                  <a:pos x="333" y="343"/>
                </a:cxn>
                <a:cxn ang="0">
                  <a:pos x="353" y="323"/>
                </a:cxn>
                <a:cxn ang="0">
                  <a:pos x="373" y="293"/>
                </a:cxn>
                <a:cxn ang="0">
                  <a:pos x="409" y="249"/>
                </a:cxn>
                <a:cxn ang="0">
                  <a:pos x="461" y="202"/>
                </a:cxn>
                <a:cxn ang="0">
                  <a:pos x="519" y="147"/>
                </a:cxn>
                <a:cxn ang="0">
                  <a:pos x="577" y="101"/>
                </a:cxn>
                <a:cxn ang="0">
                  <a:pos x="627" y="77"/>
                </a:cxn>
                <a:cxn ang="0">
                  <a:pos x="668" y="59"/>
                </a:cxn>
                <a:cxn ang="0">
                  <a:pos x="680" y="22"/>
                </a:cxn>
                <a:cxn ang="0">
                  <a:pos x="696" y="5"/>
                </a:cxn>
                <a:cxn ang="0">
                  <a:pos x="694" y="36"/>
                </a:cxn>
                <a:cxn ang="0">
                  <a:pos x="704" y="64"/>
                </a:cxn>
                <a:cxn ang="0">
                  <a:pos x="717" y="32"/>
                </a:cxn>
                <a:cxn ang="0">
                  <a:pos x="730" y="6"/>
                </a:cxn>
                <a:cxn ang="0">
                  <a:pos x="731" y="38"/>
                </a:cxn>
                <a:cxn ang="0">
                  <a:pos x="758" y="71"/>
                </a:cxn>
                <a:cxn ang="0">
                  <a:pos x="802" y="70"/>
                </a:cxn>
                <a:cxn ang="0">
                  <a:pos x="836" y="56"/>
                </a:cxn>
                <a:cxn ang="0">
                  <a:pos x="833" y="67"/>
                </a:cxn>
                <a:cxn ang="0">
                  <a:pos x="809" y="81"/>
                </a:cxn>
                <a:cxn ang="0">
                  <a:pos x="767" y="82"/>
                </a:cxn>
                <a:cxn ang="0">
                  <a:pos x="736" y="79"/>
                </a:cxn>
                <a:cxn ang="0">
                  <a:pos x="699" y="80"/>
                </a:cxn>
                <a:cxn ang="0">
                  <a:pos x="657" y="89"/>
                </a:cxn>
                <a:cxn ang="0">
                  <a:pos x="610" y="109"/>
                </a:cxn>
                <a:cxn ang="0">
                  <a:pos x="559" y="144"/>
                </a:cxn>
                <a:cxn ang="0">
                  <a:pos x="507" y="192"/>
                </a:cxn>
                <a:cxn ang="0">
                  <a:pos x="462" y="237"/>
                </a:cxn>
                <a:cxn ang="0">
                  <a:pos x="419" y="283"/>
                </a:cxn>
                <a:cxn ang="0">
                  <a:pos x="379" y="337"/>
                </a:cxn>
                <a:cxn ang="0">
                  <a:pos x="336" y="404"/>
                </a:cxn>
                <a:cxn ang="0">
                  <a:pos x="276" y="509"/>
                </a:cxn>
                <a:cxn ang="0">
                  <a:pos x="219" y="594"/>
                </a:cxn>
                <a:cxn ang="0">
                  <a:pos x="187" y="625"/>
                </a:cxn>
                <a:cxn ang="0">
                  <a:pos x="163" y="646"/>
                </a:cxn>
                <a:cxn ang="0">
                  <a:pos x="136" y="678"/>
                </a:cxn>
                <a:cxn ang="0">
                  <a:pos x="99" y="717"/>
                </a:cxn>
                <a:cxn ang="0">
                  <a:pos x="60" y="747"/>
                </a:cxn>
                <a:cxn ang="0">
                  <a:pos x="22" y="758"/>
                </a:cxn>
                <a:cxn ang="0">
                  <a:pos x="0" y="746"/>
                </a:cxn>
                <a:cxn ang="0">
                  <a:pos x="11" y="728"/>
                </a:cxn>
              </a:cxnLst>
              <a:rect l="0" t="0" r="r" b="b"/>
              <a:pathLst>
                <a:path w="846" h="758">
                  <a:moveTo>
                    <a:pt x="11" y="728"/>
                  </a:moveTo>
                  <a:lnTo>
                    <a:pt x="14" y="725"/>
                  </a:lnTo>
                  <a:lnTo>
                    <a:pt x="20" y="722"/>
                  </a:lnTo>
                  <a:lnTo>
                    <a:pt x="27" y="720"/>
                  </a:lnTo>
                  <a:lnTo>
                    <a:pt x="36" y="717"/>
                  </a:lnTo>
                  <a:lnTo>
                    <a:pt x="45" y="714"/>
                  </a:lnTo>
                  <a:lnTo>
                    <a:pt x="52" y="711"/>
                  </a:lnTo>
                  <a:lnTo>
                    <a:pt x="58" y="709"/>
                  </a:lnTo>
                  <a:lnTo>
                    <a:pt x="61" y="707"/>
                  </a:lnTo>
                  <a:lnTo>
                    <a:pt x="62" y="705"/>
                  </a:lnTo>
                  <a:lnTo>
                    <a:pt x="69" y="700"/>
                  </a:lnTo>
                  <a:lnTo>
                    <a:pt x="80" y="693"/>
                  </a:lnTo>
                  <a:lnTo>
                    <a:pt x="93" y="684"/>
                  </a:lnTo>
                  <a:lnTo>
                    <a:pt x="108" y="672"/>
                  </a:lnTo>
                  <a:lnTo>
                    <a:pt x="123" y="659"/>
                  </a:lnTo>
                  <a:lnTo>
                    <a:pt x="138" y="645"/>
                  </a:lnTo>
                  <a:lnTo>
                    <a:pt x="149" y="632"/>
                  </a:lnTo>
                  <a:lnTo>
                    <a:pt x="153" y="627"/>
                  </a:lnTo>
                  <a:lnTo>
                    <a:pt x="158" y="622"/>
                  </a:lnTo>
                  <a:lnTo>
                    <a:pt x="163" y="617"/>
                  </a:lnTo>
                  <a:lnTo>
                    <a:pt x="166" y="612"/>
                  </a:lnTo>
                  <a:lnTo>
                    <a:pt x="169" y="608"/>
                  </a:lnTo>
                  <a:lnTo>
                    <a:pt x="168" y="605"/>
                  </a:lnTo>
                  <a:lnTo>
                    <a:pt x="163" y="602"/>
                  </a:lnTo>
                  <a:lnTo>
                    <a:pt x="155" y="600"/>
                  </a:lnTo>
                  <a:lnTo>
                    <a:pt x="141" y="587"/>
                  </a:lnTo>
                  <a:lnTo>
                    <a:pt x="138" y="565"/>
                  </a:lnTo>
                  <a:lnTo>
                    <a:pt x="143" y="545"/>
                  </a:lnTo>
                  <a:lnTo>
                    <a:pt x="155" y="541"/>
                  </a:lnTo>
                  <a:lnTo>
                    <a:pt x="162" y="545"/>
                  </a:lnTo>
                  <a:lnTo>
                    <a:pt x="170" y="548"/>
                  </a:lnTo>
                  <a:lnTo>
                    <a:pt x="177" y="553"/>
                  </a:lnTo>
                  <a:lnTo>
                    <a:pt x="184" y="555"/>
                  </a:lnTo>
                  <a:lnTo>
                    <a:pt x="191" y="557"/>
                  </a:lnTo>
                  <a:lnTo>
                    <a:pt x="199" y="557"/>
                  </a:lnTo>
                  <a:lnTo>
                    <a:pt x="209" y="555"/>
                  </a:lnTo>
                  <a:lnTo>
                    <a:pt x="218" y="551"/>
                  </a:lnTo>
                  <a:lnTo>
                    <a:pt x="228" y="541"/>
                  </a:lnTo>
                  <a:lnTo>
                    <a:pt x="241" y="525"/>
                  </a:lnTo>
                  <a:lnTo>
                    <a:pt x="252" y="504"/>
                  </a:lnTo>
                  <a:lnTo>
                    <a:pt x="262" y="481"/>
                  </a:lnTo>
                  <a:lnTo>
                    <a:pt x="272" y="459"/>
                  </a:lnTo>
                  <a:lnTo>
                    <a:pt x="279" y="437"/>
                  </a:lnTo>
                  <a:lnTo>
                    <a:pt x="283" y="421"/>
                  </a:lnTo>
                  <a:lnTo>
                    <a:pt x="283" y="410"/>
                  </a:lnTo>
                  <a:lnTo>
                    <a:pt x="282" y="403"/>
                  </a:lnTo>
                  <a:lnTo>
                    <a:pt x="282" y="396"/>
                  </a:lnTo>
                  <a:lnTo>
                    <a:pt x="283" y="388"/>
                  </a:lnTo>
                  <a:lnTo>
                    <a:pt x="287" y="379"/>
                  </a:lnTo>
                  <a:lnTo>
                    <a:pt x="292" y="371"/>
                  </a:lnTo>
                  <a:lnTo>
                    <a:pt x="300" y="363"/>
                  </a:lnTo>
                  <a:lnTo>
                    <a:pt x="310" y="356"/>
                  </a:lnTo>
                  <a:lnTo>
                    <a:pt x="321" y="349"/>
                  </a:lnTo>
                  <a:lnTo>
                    <a:pt x="333" y="343"/>
                  </a:lnTo>
                  <a:lnTo>
                    <a:pt x="341" y="337"/>
                  </a:lnTo>
                  <a:lnTo>
                    <a:pt x="348" y="331"/>
                  </a:lnTo>
                  <a:lnTo>
                    <a:pt x="353" y="323"/>
                  </a:lnTo>
                  <a:lnTo>
                    <a:pt x="359" y="314"/>
                  </a:lnTo>
                  <a:lnTo>
                    <a:pt x="365" y="304"/>
                  </a:lnTo>
                  <a:lnTo>
                    <a:pt x="373" y="293"/>
                  </a:lnTo>
                  <a:lnTo>
                    <a:pt x="382" y="279"/>
                  </a:lnTo>
                  <a:lnTo>
                    <a:pt x="395" y="265"/>
                  </a:lnTo>
                  <a:lnTo>
                    <a:pt x="409" y="249"/>
                  </a:lnTo>
                  <a:lnTo>
                    <a:pt x="426" y="235"/>
                  </a:lnTo>
                  <a:lnTo>
                    <a:pt x="442" y="218"/>
                  </a:lnTo>
                  <a:lnTo>
                    <a:pt x="461" y="202"/>
                  </a:lnTo>
                  <a:lnTo>
                    <a:pt x="480" y="185"/>
                  </a:lnTo>
                  <a:lnTo>
                    <a:pt x="500" y="167"/>
                  </a:lnTo>
                  <a:lnTo>
                    <a:pt x="519" y="147"/>
                  </a:lnTo>
                  <a:lnTo>
                    <a:pt x="539" y="129"/>
                  </a:lnTo>
                  <a:lnTo>
                    <a:pt x="559" y="113"/>
                  </a:lnTo>
                  <a:lnTo>
                    <a:pt x="577" y="101"/>
                  </a:lnTo>
                  <a:lnTo>
                    <a:pt x="595" y="90"/>
                  </a:lnTo>
                  <a:lnTo>
                    <a:pt x="611" y="83"/>
                  </a:lnTo>
                  <a:lnTo>
                    <a:pt x="627" y="77"/>
                  </a:lnTo>
                  <a:lnTo>
                    <a:pt x="640" y="73"/>
                  </a:lnTo>
                  <a:lnTo>
                    <a:pt x="652" y="69"/>
                  </a:lnTo>
                  <a:lnTo>
                    <a:pt x="668" y="59"/>
                  </a:lnTo>
                  <a:lnTo>
                    <a:pt x="675" y="47"/>
                  </a:lnTo>
                  <a:lnTo>
                    <a:pt x="678" y="34"/>
                  </a:lnTo>
                  <a:lnTo>
                    <a:pt x="680" y="22"/>
                  </a:lnTo>
                  <a:lnTo>
                    <a:pt x="684" y="14"/>
                  </a:lnTo>
                  <a:lnTo>
                    <a:pt x="689" y="9"/>
                  </a:lnTo>
                  <a:lnTo>
                    <a:pt x="696" y="5"/>
                  </a:lnTo>
                  <a:lnTo>
                    <a:pt x="707" y="0"/>
                  </a:lnTo>
                  <a:lnTo>
                    <a:pt x="698" y="19"/>
                  </a:lnTo>
                  <a:lnTo>
                    <a:pt x="694" y="36"/>
                  </a:lnTo>
                  <a:lnTo>
                    <a:pt x="695" y="50"/>
                  </a:lnTo>
                  <a:lnTo>
                    <a:pt x="699" y="59"/>
                  </a:lnTo>
                  <a:lnTo>
                    <a:pt x="704" y="64"/>
                  </a:lnTo>
                  <a:lnTo>
                    <a:pt x="710" y="61"/>
                  </a:lnTo>
                  <a:lnTo>
                    <a:pt x="714" y="50"/>
                  </a:lnTo>
                  <a:lnTo>
                    <a:pt x="717" y="32"/>
                  </a:lnTo>
                  <a:lnTo>
                    <a:pt x="719" y="21"/>
                  </a:lnTo>
                  <a:lnTo>
                    <a:pt x="723" y="13"/>
                  </a:lnTo>
                  <a:lnTo>
                    <a:pt x="730" y="6"/>
                  </a:lnTo>
                  <a:lnTo>
                    <a:pt x="738" y="3"/>
                  </a:lnTo>
                  <a:lnTo>
                    <a:pt x="732" y="18"/>
                  </a:lnTo>
                  <a:lnTo>
                    <a:pt x="731" y="38"/>
                  </a:lnTo>
                  <a:lnTo>
                    <a:pt x="734" y="55"/>
                  </a:lnTo>
                  <a:lnTo>
                    <a:pt x="741" y="66"/>
                  </a:lnTo>
                  <a:lnTo>
                    <a:pt x="758" y="71"/>
                  </a:lnTo>
                  <a:lnTo>
                    <a:pt x="774" y="73"/>
                  </a:lnTo>
                  <a:lnTo>
                    <a:pt x="789" y="72"/>
                  </a:lnTo>
                  <a:lnTo>
                    <a:pt x="802" y="70"/>
                  </a:lnTo>
                  <a:lnTo>
                    <a:pt x="815" y="66"/>
                  </a:lnTo>
                  <a:lnTo>
                    <a:pt x="826" y="61"/>
                  </a:lnTo>
                  <a:lnTo>
                    <a:pt x="836" y="56"/>
                  </a:lnTo>
                  <a:lnTo>
                    <a:pt x="846" y="52"/>
                  </a:lnTo>
                  <a:lnTo>
                    <a:pt x="839" y="61"/>
                  </a:lnTo>
                  <a:lnTo>
                    <a:pt x="833" y="67"/>
                  </a:lnTo>
                  <a:lnTo>
                    <a:pt x="826" y="73"/>
                  </a:lnTo>
                  <a:lnTo>
                    <a:pt x="819" y="78"/>
                  </a:lnTo>
                  <a:lnTo>
                    <a:pt x="809" y="81"/>
                  </a:lnTo>
                  <a:lnTo>
                    <a:pt x="798" y="83"/>
                  </a:lnTo>
                  <a:lnTo>
                    <a:pt x="784" y="83"/>
                  </a:lnTo>
                  <a:lnTo>
                    <a:pt x="767" y="82"/>
                  </a:lnTo>
                  <a:lnTo>
                    <a:pt x="757" y="81"/>
                  </a:lnTo>
                  <a:lnTo>
                    <a:pt x="746" y="80"/>
                  </a:lnTo>
                  <a:lnTo>
                    <a:pt x="736" y="79"/>
                  </a:lnTo>
                  <a:lnTo>
                    <a:pt x="724" y="79"/>
                  </a:lnTo>
                  <a:lnTo>
                    <a:pt x="711" y="79"/>
                  </a:lnTo>
                  <a:lnTo>
                    <a:pt x="699" y="80"/>
                  </a:lnTo>
                  <a:lnTo>
                    <a:pt x="686" y="82"/>
                  </a:lnTo>
                  <a:lnTo>
                    <a:pt x="671" y="85"/>
                  </a:lnTo>
                  <a:lnTo>
                    <a:pt x="657" y="89"/>
                  </a:lnTo>
                  <a:lnTo>
                    <a:pt x="641" y="95"/>
                  </a:lnTo>
                  <a:lnTo>
                    <a:pt x="626" y="101"/>
                  </a:lnTo>
                  <a:lnTo>
                    <a:pt x="610" y="109"/>
                  </a:lnTo>
                  <a:lnTo>
                    <a:pt x="594" y="119"/>
                  </a:lnTo>
                  <a:lnTo>
                    <a:pt x="576" y="131"/>
                  </a:lnTo>
                  <a:lnTo>
                    <a:pt x="559" y="144"/>
                  </a:lnTo>
                  <a:lnTo>
                    <a:pt x="541" y="160"/>
                  </a:lnTo>
                  <a:lnTo>
                    <a:pt x="524" y="176"/>
                  </a:lnTo>
                  <a:lnTo>
                    <a:pt x="507" y="192"/>
                  </a:lnTo>
                  <a:lnTo>
                    <a:pt x="492" y="207"/>
                  </a:lnTo>
                  <a:lnTo>
                    <a:pt x="476" y="221"/>
                  </a:lnTo>
                  <a:lnTo>
                    <a:pt x="462" y="237"/>
                  </a:lnTo>
                  <a:lnTo>
                    <a:pt x="447" y="251"/>
                  </a:lnTo>
                  <a:lnTo>
                    <a:pt x="433" y="267"/>
                  </a:lnTo>
                  <a:lnTo>
                    <a:pt x="419" y="283"/>
                  </a:lnTo>
                  <a:lnTo>
                    <a:pt x="406" y="301"/>
                  </a:lnTo>
                  <a:lnTo>
                    <a:pt x="392" y="318"/>
                  </a:lnTo>
                  <a:lnTo>
                    <a:pt x="379" y="337"/>
                  </a:lnTo>
                  <a:lnTo>
                    <a:pt x="365" y="358"/>
                  </a:lnTo>
                  <a:lnTo>
                    <a:pt x="350" y="380"/>
                  </a:lnTo>
                  <a:lnTo>
                    <a:pt x="336" y="404"/>
                  </a:lnTo>
                  <a:lnTo>
                    <a:pt x="320" y="430"/>
                  </a:lnTo>
                  <a:lnTo>
                    <a:pt x="305" y="458"/>
                  </a:lnTo>
                  <a:lnTo>
                    <a:pt x="276" y="509"/>
                  </a:lnTo>
                  <a:lnTo>
                    <a:pt x="252" y="547"/>
                  </a:lnTo>
                  <a:lnTo>
                    <a:pt x="234" y="575"/>
                  </a:lnTo>
                  <a:lnTo>
                    <a:pt x="219" y="594"/>
                  </a:lnTo>
                  <a:lnTo>
                    <a:pt x="208" y="607"/>
                  </a:lnTo>
                  <a:lnTo>
                    <a:pt x="196" y="617"/>
                  </a:lnTo>
                  <a:lnTo>
                    <a:pt x="187" y="625"/>
                  </a:lnTo>
                  <a:lnTo>
                    <a:pt x="176" y="634"/>
                  </a:lnTo>
                  <a:lnTo>
                    <a:pt x="171" y="639"/>
                  </a:lnTo>
                  <a:lnTo>
                    <a:pt x="163" y="646"/>
                  </a:lnTo>
                  <a:lnTo>
                    <a:pt x="156" y="656"/>
                  </a:lnTo>
                  <a:lnTo>
                    <a:pt x="146" y="667"/>
                  </a:lnTo>
                  <a:lnTo>
                    <a:pt x="136" y="678"/>
                  </a:lnTo>
                  <a:lnTo>
                    <a:pt x="124" y="692"/>
                  </a:lnTo>
                  <a:lnTo>
                    <a:pt x="112" y="704"/>
                  </a:lnTo>
                  <a:lnTo>
                    <a:pt x="99" y="717"/>
                  </a:lnTo>
                  <a:lnTo>
                    <a:pt x="86" y="728"/>
                  </a:lnTo>
                  <a:lnTo>
                    <a:pt x="73" y="738"/>
                  </a:lnTo>
                  <a:lnTo>
                    <a:pt x="60" y="747"/>
                  </a:lnTo>
                  <a:lnTo>
                    <a:pt x="47" y="753"/>
                  </a:lnTo>
                  <a:lnTo>
                    <a:pt x="34" y="757"/>
                  </a:lnTo>
                  <a:lnTo>
                    <a:pt x="22" y="758"/>
                  </a:lnTo>
                  <a:lnTo>
                    <a:pt x="11" y="756"/>
                  </a:lnTo>
                  <a:lnTo>
                    <a:pt x="0" y="750"/>
                  </a:lnTo>
                  <a:lnTo>
                    <a:pt x="0" y="746"/>
                  </a:lnTo>
                  <a:lnTo>
                    <a:pt x="4" y="738"/>
                  </a:lnTo>
                  <a:lnTo>
                    <a:pt x="9" y="731"/>
                  </a:lnTo>
                  <a:lnTo>
                    <a:pt x="11" y="7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67" name="Freeform 211"/>
            <p:cNvSpPr>
              <a:spLocks/>
            </p:cNvSpPr>
            <p:nvPr/>
          </p:nvSpPr>
          <p:spPr bwMode="auto">
            <a:xfrm>
              <a:off x="787" y="4105"/>
              <a:ext cx="60" cy="73"/>
            </a:xfrm>
            <a:custGeom>
              <a:avLst/>
              <a:gdLst/>
              <a:ahLst/>
              <a:cxnLst>
                <a:cxn ang="0">
                  <a:pos x="150" y="4"/>
                </a:cxn>
                <a:cxn ang="0">
                  <a:pos x="133" y="0"/>
                </a:cxn>
                <a:cxn ang="0">
                  <a:pos x="116" y="3"/>
                </a:cxn>
                <a:cxn ang="0">
                  <a:pos x="97" y="12"/>
                </a:cxn>
                <a:cxn ang="0">
                  <a:pos x="80" y="28"/>
                </a:cxn>
                <a:cxn ang="0">
                  <a:pos x="61" y="48"/>
                </a:cxn>
                <a:cxn ang="0">
                  <a:pos x="45" y="67"/>
                </a:cxn>
                <a:cxn ang="0">
                  <a:pos x="30" y="84"/>
                </a:cxn>
                <a:cxn ang="0">
                  <a:pos x="20" y="93"/>
                </a:cxn>
                <a:cxn ang="0">
                  <a:pos x="10" y="103"/>
                </a:cxn>
                <a:cxn ang="0">
                  <a:pos x="1" y="116"/>
                </a:cxn>
                <a:cxn ang="0">
                  <a:pos x="0" y="131"/>
                </a:cxn>
                <a:cxn ang="0">
                  <a:pos x="7" y="148"/>
                </a:cxn>
                <a:cxn ang="0">
                  <a:pos x="17" y="164"/>
                </a:cxn>
                <a:cxn ang="0">
                  <a:pos x="28" y="180"/>
                </a:cxn>
                <a:cxn ang="0">
                  <a:pos x="42" y="192"/>
                </a:cxn>
                <a:cxn ang="0">
                  <a:pos x="53" y="203"/>
                </a:cxn>
                <a:cxn ang="0">
                  <a:pos x="63" y="213"/>
                </a:cxn>
                <a:cxn ang="0">
                  <a:pos x="74" y="216"/>
                </a:cxn>
                <a:cxn ang="0">
                  <a:pos x="82" y="212"/>
                </a:cxn>
                <a:cxn ang="0">
                  <a:pos x="86" y="212"/>
                </a:cxn>
                <a:cxn ang="0">
                  <a:pos x="96" y="218"/>
                </a:cxn>
                <a:cxn ang="0">
                  <a:pos x="107" y="219"/>
                </a:cxn>
                <a:cxn ang="0">
                  <a:pos x="112" y="212"/>
                </a:cxn>
                <a:cxn ang="0">
                  <a:pos x="119" y="211"/>
                </a:cxn>
                <a:cxn ang="0">
                  <a:pos x="129" y="205"/>
                </a:cxn>
                <a:cxn ang="0">
                  <a:pos x="135" y="195"/>
                </a:cxn>
                <a:cxn ang="0">
                  <a:pos x="141" y="160"/>
                </a:cxn>
                <a:cxn ang="0">
                  <a:pos x="144" y="131"/>
                </a:cxn>
                <a:cxn ang="0">
                  <a:pos x="154" y="106"/>
                </a:cxn>
                <a:cxn ang="0">
                  <a:pos x="165" y="85"/>
                </a:cxn>
                <a:cxn ang="0">
                  <a:pos x="175" y="66"/>
                </a:cxn>
                <a:cxn ang="0">
                  <a:pos x="178" y="46"/>
                </a:cxn>
                <a:cxn ang="0">
                  <a:pos x="167" y="23"/>
                </a:cxn>
              </a:cxnLst>
              <a:rect l="0" t="0" r="r" b="b"/>
              <a:pathLst>
                <a:path w="178" h="219">
                  <a:moveTo>
                    <a:pt x="156" y="9"/>
                  </a:moveTo>
                  <a:lnTo>
                    <a:pt x="150" y="4"/>
                  </a:lnTo>
                  <a:lnTo>
                    <a:pt x="142" y="1"/>
                  </a:lnTo>
                  <a:lnTo>
                    <a:pt x="133" y="0"/>
                  </a:lnTo>
                  <a:lnTo>
                    <a:pt x="125" y="0"/>
                  </a:lnTo>
                  <a:lnTo>
                    <a:pt x="116" y="3"/>
                  </a:lnTo>
                  <a:lnTo>
                    <a:pt x="107" y="6"/>
                  </a:lnTo>
                  <a:lnTo>
                    <a:pt x="97" y="12"/>
                  </a:lnTo>
                  <a:lnTo>
                    <a:pt x="88" y="20"/>
                  </a:lnTo>
                  <a:lnTo>
                    <a:pt x="80" y="28"/>
                  </a:lnTo>
                  <a:lnTo>
                    <a:pt x="70" y="37"/>
                  </a:lnTo>
                  <a:lnTo>
                    <a:pt x="61" y="48"/>
                  </a:lnTo>
                  <a:lnTo>
                    <a:pt x="53" y="58"/>
                  </a:lnTo>
                  <a:lnTo>
                    <a:pt x="45" y="67"/>
                  </a:lnTo>
                  <a:lnTo>
                    <a:pt x="37" y="76"/>
                  </a:lnTo>
                  <a:lnTo>
                    <a:pt x="30" y="84"/>
                  </a:lnTo>
                  <a:lnTo>
                    <a:pt x="25" y="89"/>
                  </a:lnTo>
                  <a:lnTo>
                    <a:pt x="20" y="93"/>
                  </a:lnTo>
                  <a:lnTo>
                    <a:pt x="15" y="98"/>
                  </a:lnTo>
                  <a:lnTo>
                    <a:pt x="10" y="103"/>
                  </a:lnTo>
                  <a:lnTo>
                    <a:pt x="5" y="109"/>
                  </a:lnTo>
                  <a:lnTo>
                    <a:pt x="1" y="116"/>
                  </a:lnTo>
                  <a:lnTo>
                    <a:pt x="0" y="123"/>
                  </a:lnTo>
                  <a:lnTo>
                    <a:pt x="0" y="131"/>
                  </a:lnTo>
                  <a:lnTo>
                    <a:pt x="3" y="139"/>
                  </a:lnTo>
                  <a:lnTo>
                    <a:pt x="7" y="148"/>
                  </a:lnTo>
                  <a:lnTo>
                    <a:pt x="13" y="156"/>
                  </a:lnTo>
                  <a:lnTo>
                    <a:pt x="17" y="164"/>
                  </a:lnTo>
                  <a:lnTo>
                    <a:pt x="22" y="172"/>
                  </a:lnTo>
                  <a:lnTo>
                    <a:pt x="28" y="180"/>
                  </a:lnTo>
                  <a:lnTo>
                    <a:pt x="34" y="186"/>
                  </a:lnTo>
                  <a:lnTo>
                    <a:pt x="42" y="192"/>
                  </a:lnTo>
                  <a:lnTo>
                    <a:pt x="50" y="197"/>
                  </a:lnTo>
                  <a:lnTo>
                    <a:pt x="53" y="203"/>
                  </a:lnTo>
                  <a:lnTo>
                    <a:pt x="58" y="208"/>
                  </a:lnTo>
                  <a:lnTo>
                    <a:pt x="63" y="213"/>
                  </a:lnTo>
                  <a:lnTo>
                    <a:pt x="68" y="215"/>
                  </a:lnTo>
                  <a:lnTo>
                    <a:pt x="74" y="216"/>
                  </a:lnTo>
                  <a:lnTo>
                    <a:pt x="79" y="215"/>
                  </a:lnTo>
                  <a:lnTo>
                    <a:pt x="82" y="212"/>
                  </a:lnTo>
                  <a:lnTo>
                    <a:pt x="83" y="206"/>
                  </a:lnTo>
                  <a:lnTo>
                    <a:pt x="86" y="212"/>
                  </a:lnTo>
                  <a:lnTo>
                    <a:pt x="91" y="216"/>
                  </a:lnTo>
                  <a:lnTo>
                    <a:pt x="96" y="218"/>
                  </a:lnTo>
                  <a:lnTo>
                    <a:pt x="101" y="219"/>
                  </a:lnTo>
                  <a:lnTo>
                    <a:pt x="107" y="219"/>
                  </a:lnTo>
                  <a:lnTo>
                    <a:pt x="110" y="216"/>
                  </a:lnTo>
                  <a:lnTo>
                    <a:pt x="112" y="212"/>
                  </a:lnTo>
                  <a:lnTo>
                    <a:pt x="112" y="204"/>
                  </a:lnTo>
                  <a:lnTo>
                    <a:pt x="119" y="211"/>
                  </a:lnTo>
                  <a:lnTo>
                    <a:pt x="125" y="211"/>
                  </a:lnTo>
                  <a:lnTo>
                    <a:pt x="129" y="205"/>
                  </a:lnTo>
                  <a:lnTo>
                    <a:pt x="129" y="197"/>
                  </a:lnTo>
                  <a:lnTo>
                    <a:pt x="135" y="195"/>
                  </a:lnTo>
                  <a:lnTo>
                    <a:pt x="139" y="180"/>
                  </a:lnTo>
                  <a:lnTo>
                    <a:pt x="141" y="160"/>
                  </a:lnTo>
                  <a:lnTo>
                    <a:pt x="141" y="144"/>
                  </a:lnTo>
                  <a:lnTo>
                    <a:pt x="144" y="131"/>
                  </a:lnTo>
                  <a:lnTo>
                    <a:pt x="149" y="118"/>
                  </a:lnTo>
                  <a:lnTo>
                    <a:pt x="154" y="106"/>
                  </a:lnTo>
                  <a:lnTo>
                    <a:pt x="160" y="95"/>
                  </a:lnTo>
                  <a:lnTo>
                    <a:pt x="165" y="85"/>
                  </a:lnTo>
                  <a:lnTo>
                    <a:pt x="171" y="75"/>
                  </a:lnTo>
                  <a:lnTo>
                    <a:pt x="175" y="66"/>
                  </a:lnTo>
                  <a:lnTo>
                    <a:pt x="178" y="57"/>
                  </a:lnTo>
                  <a:lnTo>
                    <a:pt x="178" y="46"/>
                  </a:lnTo>
                  <a:lnTo>
                    <a:pt x="175" y="35"/>
                  </a:lnTo>
                  <a:lnTo>
                    <a:pt x="167" y="23"/>
                  </a:lnTo>
                  <a:lnTo>
                    <a:pt x="156" y="9"/>
                  </a:lnTo>
                  <a:close/>
                </a:path>
              </a:pathLst>
            </a:custGeom>
            <a:solidFill>
              <a:srgbClr val="C68C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68" name="Freeform 212"/>
            <p:cNvSpPr>
              <a:spLocks/>
            </p:cNvSpPr>
            <p:nvPr/>
          </p:nvSpPr>
          <p:spPr bwMode="auto">
            <a:xfrm>
              <a:off x="788" y="4110"/>
              <a:ext cx="43" cy="40"/>
            </a:xfrm>
            <a:custGeom>
              <a:avLst/>
              <a:gdLst/>
              <a:ahLst/>
              <a:cxnLst>
                <a:cxn ang="0">
                  <a:pos x="80" y="8"/>
                </a:cxn>
                <a:cxn ang="0">
                  <a:pos x="61" y="28"/>
                </a:cxn>
                <a:cxn ang="0">
                  <a:pos x="45" y="47"/>
                </a:cxn>
                <a:cxn ang="0">
                  <a:pos x="30" y="64"/>
                </a:cxn>
                <a:cxn ang="0">
                  <a:pos x="20" y="73"/>
                </a:cxn>
                <a:cxn ang="0">
                  <a:pos x="10" y="83"/>
                </a:cxn>
                <a:cxn ang="0">
                  <a:pos x="1" y="96"/>
                </a:cxn>
                <a:cxn ang="0">
                  <a:pos x="0" y="111"/>
                </a:cxn>
                <a:cxn ang="0">
                  <a:pos x="5" y="110"/>
                </a:cxn>
                <a:cxn ang="0">
                  <a:pos x="16" y="98"/>
                </a:cxn>
                <a:cxn ang="0">
                  <a:pos x="27" y="91"/>
                </a:cxn>
                <a:cxn ang="0">
                  <a:pos x="33" y="88"/>
                </a:cxn>
                <a:cxn ang="0">
                  <a:pos x="41" y="87"/>
                </a:cxn>
                <a:cxn ang="0">
                  <a:pos x="50" y="94"/>
                </a:cxn>
                <a:cxn ang="0">
                  <a:pos x="52" y="91"/>
                </a:cxn>
                <a:cxn ang="0">
                  <a:pos x="49" y="72"/>
                </a:cxn>
                <a:cxn ang="0">
                  <a:pos x="52" y="69"/>
                </a:cxn>
                <a:cxn ang="0">
                  <a:pos x="60" y="81"/>
                </a:cxn>
                <a:cxn ang="0">
                  <a:pos x="70" y="93"/>
                </a:cxn>
                <a:cxn ang="0">
                  <a:pos x="84" y="103"/>
                </a:cxn>
                <a:cxn ang="0">
                  <a:pos x="85" y="97"/>
                </a:cxn>
                <a:cxn ang="0">
                  <a:pos x="71" y="65"/>
                </a:cxn>
                <a:cxn ang="0">
                  <a:pos x="70" y="44"/>
                </a:cxn>
                <a:cxn ang="0">
                  <a:pos x="78" y="48"/>
                </a:cxn>
                <a:cxn ang="0">
                  <a:pos x="86" y="66"/>
                </a:cxn>
                <a:cxn ang="0">
                  <a:pos x="94" y="75"/>
                </a:cxn>
                <a:cxn ang="0">
                  <a:pos x="108" y="82"/>
                </a:cxn>
                <a:cxn ang="0">
                  <a:pos x="122" y="86"/>
                </a:cxn>
                <a:cxn ang="0">
                  <a:pos x="122" y="81"/>
                </a:cxn>
                <a:cxn ang="0">
                  <a:pos x="102" y="64"/>
                </a:cxn>
                <a:cxn ang="0">
                  <a:pos x="86" y="39"/>
                </a:cxn>
                <a:cxn ang="0">
                  <a:pos x="82" y="12"/>
                </a:cxn>
              </a:cxnLst>
              <a:rect l="0" t="0" r="r" b="b"/>
              <a:pathLst>
                <a:path w="129" h="119">
                  <a:moveTo>
                    <a:pt x="88" y="0"/>
                  </a:moveTo>
                  <a:lnTo>
                    <a:pt x="80" y="8"/>
                  </a:lnTo>
                  <a:lnTo>
                    <a:pt x="70" y="17"/>
                  </a:lnTo>
                  <a:lnTo>
                    <a:pt x="61" y="28"/>
                  </a:lnTo>
                  <a:lnTo>
                    <a:pt x="53" y="38"/>
                  </a:lnTo>
                  <a:lnTo>
                    <a:pt x="45" y="47"/>
                  </a:lnTo>
                  <a:lnTo>
                    <a:pt x="37" y="56"/>
                  </a:lnTo>
                  <a:lnTo>
                    <a:pt x="30" y="64"/>
                  </a:lnTo>
                  <a:lnTo>
                    <a:pt x="25" y="69"/>
                  </a:lnTo>
                  <a:lnTo>
                    <a:pt x="20" y="73"/>
                  </a:lnTo>
                  <a:lnTo>
                    <a:pt x="15" y="78"/>
                  </a:lnTo>
                  <a:lnTo>
                    <a:pt x="10" y="83"/>
                  </a:lnTo>
                  <a:lnTo>
                    <a:pt x="5" y="89"/>
                  </a:lnTo>
                  <a:lnTo>
                    <a:pt x="1" y="96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3" y="119"/>
                  </a:lnTo>
                  <a:lnTo>
                    <a:pt x="5" y="110"/>
                  </a:lnTo>
                  <a:lnTo>
                    <a:pt x="10" y="103"/>
                  </a:lnTo>
                  <a:lnTo>
                    <a:pt x="16" y="98"/>
                  </a:lnTo>
                  <a:lnTo>
                    <a:pt x="23" y="94"/>
                  </a:lnTo>
                  <a:lnTo>
                    <a:pt x="27" y="91"/>
                  </a:lnTo>
                  <a:lnTo>
                    <a:pt x="30" y="89"/>
                  </a:lnTo>
                  <a:lnTo>
                    <a:pt x="33" y="88"/>
                  </a:lnTo>
                  <a:lnTo>
                    <a:pt x="37" y="87"/>
                  </a:lnTo>
                  <a:lnTo>
                    <a:pt x="41" y="87"/>
                  </a:lnTo>
                  <a:lnTo>
                    <a:pt x="45" y="89"/>
                  </a:lnTo>
                  <a:lnTo>
                    <a:pt x="50" y="94"/>
                  </a:lnTo>
                  <a:lnTo>
                    <a:pt x="56" y="100"/>
                  </a:lnTo>
                  <a:lnTo>
                    <a:pt x="52" y="91"/>
                  </a:lnTo>
                  <a:lnTo>
                    <a:pt x="50" y="81"/>
                  </a:lnTo>
                  <a:lnTo>
                    <a:pt x="49" y="72"/>
                  </a:lnTo>
                  <a:lnTo>
                    <a:pt x="50" y="63"/>
                  </a:lnTo>
                  <a:lnTo>
                    <a:pt x="52" y="69"/>
                  </a:lnTo>
                  <a:lnTo>
                    <a:pt x="55" y="75"/>
                  </a:lnTo>
                  <a:lnTo>
                    <a:pt x="60" y="81"/>
                  </a:lnTo>
                  <a:lnTo>
                    <a:pt x="65" y="87"/>
                  </a:lnTo>
                  <a:lnTo>
                    <a:pt x="70" y="93"/>
                  </a:lnTo>
                  <a:lnTo>
                    <a:pt x="77" y="99"/>
                  </a:lnTo>
                  <a:lnTo>
                    <a:pt x="84" y="103"/>
                  </a:lnTo>
                  <a:lnTo>
                    <a:pt x="90" y="107"/>
                  </a:lnTo>
                  <a:lnTo>
                    <a:pt x="85" y="97"/>
                  </a:lnTo>
                  <a:lnTo>
                    <a:pt x="78" y="81"/>
                  </a:lnTo>
                  <a:lnTo>
                    <a:pt x="71" y="65"/>
                  </a:lnTo>
                  <a:lnTo>
                    <a:pt x="69" y="51"/>
                  </a:lnTo>
                  <a:lnTo>
                    <a:pt x="70" y="44"/>
                  </a:lnTo>
                  <a:lnTo>
                    <a:pt x="74" y="43"/>
                  </a:lnTo>
                  <a:lnTo>
                    <a:pt x="78" y="48"/>
                  </a:lnTo>
                  <a:lnTo>
                    <a:pt x="83" y="60"/>
                  </a:lnTo>
                  <a:lnTo>
                    <a:pt x="86" y="66"/>
                  </a:lnTo>
                  <a:lnTo>
                    <a:pt x="89" y="71"/>
                  </a:lnTo>
                  <a:lnTo>
                    <a:pt x="94" y="75"/>
                  </a:lnTo>
                  <a:lnTo>
                    <a:pt x="100" y="79"/>
                  </a:lnTo>
                  <a:lnTo>
                    <a:pt x="108" y="82"/>
                  </a:lnTo>
                  <a:lnTo>
                    <a:pt x="115" y="84"/>
                  </a:lnTo>
                  <a:lnTo>
                    <a:pt x="122" y="86"/>
                  </a:lnTo>
                  <a:lnTo>
                    <a:pt x="129" y="86"/>
                  </a:lnTo>
                  <a:lnTo>
                    <a:pt x="122" y="81"/>
                  </a:lnTo>
                  <a:lnTo>
                    <a:pt x="113" y="74"/>
                  </a:lnTo>
                  <a:lnTo>
                    <a:pt x="102" y="64"/>
                  </a:lnTo>
                  <a:lnTo>
                    <a:pt x="93" y="51"/>
                  </a:lnTo>
                  <a:lnTo>
                    <a:pt x="86" y="39"/>
                  </a:lnTo>
                  <a:lnTo>
                    <a:pt x="82" y="25"/>
                  </a:lnTo>
                  <a:lnTo>
                    <a:pt x="82" y="1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69" name="Freeform 213"/>
            <p:cNvSpPr>
              <a:spLocks/>
            </p:cNvSpPr>
            <p:nvPr/>
          </p:nvSpPr>
          <p:spPr bwMode="auto">
            <a:xfrm>
              <a:off x="802" y="4160"/>
              <a:ext cx="11" cy="17"/>
            </a:xfrm>
            <a:custGeom>
              <a:avLst/>
              <a:gdLst/>
              <a:ahLst/>
              <a:cxnLst>
                <a:cxn ang="0">
                  <a:pos x="33" y="40"/>
                </a:cxn>
                <a:cxn ang="0">
                  <a:pos x="32" y="46"/>
                </a:cxn>
                <a:cxn ang="0">
                  <a:pos x="29" y="49"/>
                </a:cxn>
                <a:cxn ang="0">
                  <a:pos x="24" y="50"/>
                </a:cxn>
                <a:cxn ang="0">
                  <a:pos x="18" y="49"/>
                </a:cxn>
                <a:cxn ang="0">
                  <a:pos x="13" y="47"/>
                </a:cxn>
                <a:cxn ang="0">
                  <a:pos x="8" y="42"/>
                </a:cxn>
                <a:cxn ang="0">
                  <a:pos x="3" y="37"/>
                </a:cxn>
                <a:cxn ang="0">
                  <a:pos x="0" y="31"/>
                </a:cxn>
                <a:cxn ang="0">
                  <a:pos x="0" y="19"/>
                </a:cxn>
                <a:cxn ang="0">
                  <a:pos x="4" y="9"/>
                </a:cxn>
                <a:cxn ang="0">
                  <a:pos x="11" y="2"/>
                </a:cxn>
                <a:cxn ang="0">
                  <a:pos x="19" y="0"/>
                </a:cxn>
                <a:cxn ang="0">
                  <a:pos x="26" y="3"/>
                </a:cxn>
                <a:cxn ang="0">
                  <a:pos x="29" y="13"/>
                </a:cxn>
                <a:cxn ang="0">
                  <a:pos x="31" y="26"/>
                </a:cxn>
                <a:cxn ang="0">
                  <a:pos x="33" y="40"/>
                </a:cxn>
              </a:cxnLst>
              <a:rect l="0" t="0" r="r" b="b"/>
              <a:pathLst>
                <a:path w="33" h="50">
                  <a:moveTo>
                    <a:pt x="33" y="40"/>
                  </a:moveTo>
                  <a:lnTo>
                    <a:pt x="32" y="46"/>
                  </a:lnTo>
                  <a:lnTo>
                    <a:pt x="29" y="49"/>
                  </a:lnTo>
                  <a:lnTo>
                    <a:pt x="24" y="50"/>
                  </a:lnTo>
                  <a:lnTo>
                    <a:pt x="18" y="49"/>
                  </a:lnTo>
                  <a:lnTo>
                    <a:pt x="13" y="47"/>
                  </a:lnTo>
                  <a:lnTo>
                    <a:pt x="8" y="42"/>
                  </a:lnTo>
                  <a:lnTo>
                    <a:pt x="3" y="37"/>
                  </a:lnTo>
                  <a:lnTo>
                    <a:pt x="0" y="31"/>
                  </a:lnTo>
                  <a:lnTo>
                    <a:pt x="0" y="19"/>
                  </a:lnTo>
                  <a:lnTo>
                    <a:pt x="4" y="9"/>
                  </a:lnTo>
                  <a:lnTo>
                    <a:pt x="11" y="2"/>
                  </a:lnTo>
                  <a:lnTo>
                    <a:pt x="19" y="0"/>
                  </a:lnTo>
                  <a:lnTo>
                    <a:pt x="26" y="3"/>
                  </a:lnTo>
                  <a:lnTo>
                    <a:pt x="29" y="13"/>
                  </a:lnTo>
                  <a:lnTo>
                    <a:pt x="31" y="26"/>
                  </a:lnTo>
                  <a:lnTo>
                    <a:pt x="33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70" name="Freeform 214"/>
            <p:cNvSpPr>
              <a:spLocks/>
            </p:cNvSpPr>
            <p:nvPr/>
          </p:nvSpPr>
          <p:spPr bwMode="auto">
            <a:xfrm>
              <a:off x="822" y="4159"/>
              <a:ext cx="6" cy="16"/>
            </a:xfrm>
            <a:custGeom>
              <a:avLst/>
              <a:gdLst/>
              <a:ahLst/>
              <a:cxnLst>
                <a:cxn ang="0">
                  <a:pos x="19" y="33"/>
                </a:cxn>
                <a:cxn ang="0">
                  <a:pos x="19" y="41"/>
                </a:cxn>
                <a:cxn ang="0">
                  <a:pos x="15" y="47"/>
                </a:cxn>
                <a:cxn ang="0">
                  <a:pos x="9" y="47"/>
                </a:cxn>
                <a:cxn ang="0">
                  <a:pos x="2" y="40"/>
                </a:cxn>
                <a:cxn ang="0">
                  <a:pos x="1" y="28"/>
                </a:cxn>
                <a:cxn ang="0">
                  <a:pos x="0" y="16"/>
                </a:cxn>
                <a:cxn ang="0">
                  <a:pos x="2" y="4"/>
                </a:cxn>
                <a:cxn ang="0">
                  <a:pos x="7" y="0"/>
                </a:cxn>
                <a:cxn ang="0">
                  <a:pos x="14" y="4"/>
                </a:cxn>
                <a:cxn ang="0">
                  <a:pos x="18" y="12"/>
                </a:cxn>
                <a:cxn ang="0">
                  <a:pos x="19" y="24"/>
                </a:cxn>
                <a:cxn ang="0">
                  <a:pos x="19" y="33"/>
                </a:cxn>
              </a:cxnLst>
              <a:rect l="0" t="0" r="r" b="b"/>
              <a:pathLst>
                <a:path w="19" h="47">
                  <a:moveTo>
                    <a:pt x="19" y="33"/>
                  </a:moveTo>
                  <a:lnTo>
                    <a:pt x="19" y="41"/>
                  </a:lnTo>
                  <a:lnTo>
                    <a:pt x="15" y="47"/>
                  </a:lnTo>
                  <a:lnTo>
                    <a:pt x="9" y="47"/>
                  </a:lnTo>
                  <a:lnTo>
                    <a:pt x="2" y="40"/>
                  </a:lnTo>
                  <a:lnTo>
                    <a:pt x="1" y="28"/>
                  </a:lnTo>
                  <a:lnTo>
                    <a:pt x="0" y="16"/>
                  </a:lnTo>
                  <a:lnTo>
                    <a:pt x="2" y="4"/>
                  </a:lnTo>
                  <a:lnTo>
                    <a:pt x="7" y="0"/>
                  </a:lnTo>
                  <a:lnTo>
                    <a:pt x="14" y="4"/>
                  </a:lnTo>
                  <a:lnTo>
                    <a:pt x="18" y="12"/>
                  </a:lnTo>
                  <a:lnTo>
                    <a:pt x="19" y="24"/>
                  </a:lnTo>
                  <a:lnTo>
                    <a:pt x="19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71" name="Freeform 215"/>
            <p:cNvSpPr>
              <a:spLocks/>
            </p:cNvSpPr>
            <p:nvPr/>
          </p:nvSpPr>
          <p:spPr bwMode="auto">
            <a:xfrm>
              <a:off x="814" y="4162"/>
              <a:ext cx="10" cy="15"/>
            </a:xfrm>
            <a:custGeom>
              <a:avLst/>
              <a:gdLst/>
              <a:ahLst/>
              <a:cxnLst>
                <a:cxn ang="0">
                  <a:pos x="29" y="30"/>
                </a:cxn>
                <a:cxn ang="0">
                  <a:pos x="29" y="38"/>
                </a:cxn>
                <a:cxn ang="0">
                  <a:pos x="27" y="42"/>
                </a:cxn>
                <a:cxn ang="0">
                  <a:pos x="24" y="45"/>
                </a:cxn>
                <a:cxn ang="0">
                  <a:pos x="18" y="45"/>
                </a:cxn>
                <a:cxn ang="0">
                  <a:pos x="13" y="44"/>
                </a:cxn>
                <a:cxn ang="0">
                  <a:pos x="8" y="42"/>
                </a:cxn>
                <a:cxn ang="0">
                  <a:pos x="3" y="38"/>
                </a:cxn>
                <a:cxn ang="0">
                  <a:pos x="0" y="32"/>
                </a:cxn>
                <a:cxn ang="0">
                  <a:pos x="3" y="14"/>
                </a:cxn>
                <a:cxn ang="0">
                  <a:pos x="9" y="0"/>
                </a:cxn>
                <a:cxn ang="0">
                  <a:pos x="18" y="2"/>
                </a:cxn>
                <a:cxn ang="0">
                  <a:pos x="29" y="30"/>
                </a:cxn>
              </a:cxnLst>
              <a:rect l="0" t="0" r="r" b="b"/>
              <a:pathLst>
                <a:path w="29" h="45">
                  <a:moveTo>
                    <a:pt x="29" y="30"/>
                  </a:moveTo>
                  <a:lnTo>
                    <a:pt x="29" y="38"/>
                  </a:lnTo>
                  <a:lnTo>
                    <a:pt x="27" y="42"/>
                  </a:lnTo>
                  <a:lnTo>
                    <a:pt x="24" y="45"/>
                  </a:lnTo>
                  <a:lnTo>
                    <a:pt x="18" y="45"/>
                  </a:lnTo>
                  <a:lnTo>
                    <a:pt x="13" y="44"/>
                  </a:lnTo>
                  <a:lnTo>
                    <a:pt x="8" y="42"/>
                  </a:lnTo>
                  <a:lnTo>
                    <a:pt x="3" y="38"/>
                  </a:lnTo>
                  <a:lnTo>
                    <a:pt x="0" y="32"/>
                  </a:lnTo>
                  <a:lnTo>
                    <a:pt x="3" y="14"/>
                  </a:lnTo>
                  <a:lnTo>
                    <a:pt x="9" y="0"/>
                  </a:lnTo>
                  <a:lnTo>
                    <a:pt x="18" y="2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72" name="Freeform 216"/>
            <p:cNvSpPr>
              <a:spLocks/>
            </p:cNvSpPr>
            <p:nvPr/>
          </p:nvSpPr>
          <p:spPr bwMode="auto">
            <a:xfrm>
              <a:off x="807" y="4054"/>
              <a:ext cx="40" cy="77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53" y="1"/>
                </a:cxn>
                <a:cxn ang="0">
                  <a:pos x="41" y="2"/>
                </a:cxn>
                <a:cxn ang="0">
                  <a:pos x="30" y="5"/>
                </a:cxn>
                <a:cxn ang="0">
                  <a:pos x="20" y="10"/>
                </a:cxn>
                <a:cxn ang="0">
                  <a:pos x="11" y="16"/>
                </a:cxn>
                <a:cxn ang="0">
                  <a:pos x="5" y="24"/>
                </a:cxn>
                <a:cxn ang="0">
                  <a:pos x="1" y="34"/>
                </a:cxn>
                <a:cxn ang="0">
                  <a:pos x="0" y="46"/>
                </a:cxn>
                <a:cxn ang="0">
                  <a:pos x="4" y="74"/>
                </a:cxn>
                <a:cxn ang="0">
                  <a:pos x="9" y="102"/>
                </a:cxn>
                <a:cxn ang="0">
                  <a:pos x="16" y="126"/>
                </a:cxn>
                <a:cxn ang="0">
                  <a:pos x="18" y="144"/>
                </a:cxn>
                <a:cxn ang="0">
                  <a:pos x="18" y="152"/>
                </a:cxn>
                <a:cxn ang="0">
                  <a:pos x="19" y="163"/>
                </a:cxn>
                <a:cxn ang="0">
                  <a:pos x="21" y="175"/>
                </a:cxn>
                <a:cxn ang="0">
                  <a:pos x="26" y="188"/>
                </a:cxn>
                <a:cxn ang="0">
                  <a:pos x="32" y="200"/>
                </a:cxn>
                <a:cxn ang="0">
                  <a:pos x="42" y="211"/>
                </a:cxn>
                <a:cxn ang="0">
                  <a:pos x="56" y="219"/>
                </a:cxn>
                <a:cxn ang="0">
                  <a:pos x="73" y="223"/>
                </a:cxn>
                <a:cxn ang="0">
                  <a:pos x="91" y="223"/>
                </a:cxn>
                <a:cxn ang="0">
                  <a:pos x="104" y="220"/>
                </a:cxn>
                <a:cxn ang="0">
                  <a:pos x="113" y="215"/>
                </a:cxn>
                <a:cxn ang="0">
                  <a:pos x="118" y="207"/>
                </a:cxn>
                <a:cxn ang="0">
                  <a:pos x="121" y="197"/>
                </a:cxn>
                <a:cxn ang="0">
                  <a:pos x="122" y="186"/>
                </a:cxn>
                <a:cxn ang="0">
                  <a:pos x="122" y="175"/>
                </a:cxn>
                <a:cxn ang="0">
                  <a:pos x="122" y="164"/>
                </a:cxn>
                <a:cxn ang="0">
                  <a:pos x="122" y="139"/>
                </a:cxn>
                <a:cxn ang="0">
                  <a:pos x="122" y="109"/>
                </a:cxn>
                <a:cxn ang="0">
                  <a:pos x="123" y="82"/>
                </a:cxn>
                <a:cxn ang="0">
                  <a:pos x="124" y="61"/>
                </a:cxn>
                <a:cxn ang="0">
                  <a:pos x="124" y="52"/>
                </a:cxn>
                <a:cxn ang="0">
                  <a:pos x="121" y="43"/>
                </a:cxn>
                <a:cxn ang="0">
                  <a:pos x="116" y="33"/>
                </a:cxn>
                <a:cxn ang="0">
                  <a:pos x="109" y="22"/>
                </a:cxn>
                <a:cxn ang="0">
                  <a:pos x="100" y="13"/>
                </a:cxn>
                <a:cxn ang="0">
                  <a:pos x="90" y="6"/>
                </a:cxn>
                <a:cxn ang="0">
                  <a:pos x="77" y="2"/>
                </a:cxn>
                <a:cxn ang="0">
                  <a:pos x="64" y="0"/>
                </a:cxn>
              </a:cxnLst>
              <a:rect l="0" t="0" r="r" b="b"/>
              <a:pathLst>
                <a:path w="124" h="223">
                  <a:moveTo>
                    <a:pt x="64" y="0"/>
                  </a:moveTo>
                  <a:lnTo>
                    <a:pt x="53" y="1"/>
                  </a:lnTo>
                  <a:lnTo>
                    <a:pt x="41" y="2"/>
                  </a:lnTo>
                  <a:lnTo>
                    <a:pt x="30" y="5"/>
                  </a:lnTo>
                  <a:lnTo>
                    <a:pt x="20" y="10"/>
                  </a:lnTo>
                  <a:lnTo>
                    <a:pt x="11" y="16"/>
                  </a:lnTo>
                  <a:lnTo>
                    <a:pt x="5" y="24"/>
                  </a:lnTo>
                  <a:lnTo>
                    <a:pt x="1" y="34"/>
                  </a:lnTo>
                  <a:lnTo>
                    <a:pt x="0" y="46"/>
                  </a:lnTo>
                  <a:lnTo>
                    <a:pt x="4" y="74"/>
                  </a:lnTo>
                  <a:lnTo>
                    <a:pt x="9" y="102"/>
                  </a:lnTo>
                  <a:lnTo>
                    <a:pt x="16" y="126"/>
                  </a:lnTo>
                  <a:lnTo>
                    <a:pt x="18" y="144"/>
                  </a:lnTo>
                  <a:lnTo>
                    <a:pt x="18" y="152"/>
                  </a:lnTo>
                  <a:lnTo>
                    <a:pt x="19" y="163"/>
                  </a:lnTo>
                  <a:lnTo>
                    <a:pt x="21" y="175"/>
                  </a:lnTo>
                  <a:lnTo>
                    <a:pt x="26" y="188"/>
                  </a:lnTo>
                  <a:lnTo>
                    <a:pt x="32" y="200"/>
                  </a:lnTo>
                  <a:lnTo>
                    <a:pt x="42" y="211"/>
                  </a:lnTo>
                  <a:lnTo>
                    <a:pt x="56" y="219"/>
                  </a:lnTo>
                  <a:lnTo>
                    <a:pt x="73" y="223"/>
                  </a:lnTo>
                  <a:lnTo>
                    <a:pt x="91" y="223"/>
                  </a:lnTo>
                  <a:lnTo>
                    <a:pt x="104" y="220"/>
                  </a:lnTo>
                  <a:lnTo>
                    <a:pt x="113" y="215"/>
                  </a:lnTo>
                  <a:lnTo>
                    <a:pt x="118" y="207"/>
                  </a:lnTo>
                  <a:lnTo>
                    <a:pt x="121" y="197"/>
                  </a:lnTo>
                  <a:lnTo>
                    <a:pt x="122" y="186"/>
                  </a:lnTo>
                  <a:lnTo>
                    <a:pt x="122" y="175"/>
                  </a:lnTo>
                  <a:lnTo>
                    <a:pt x="122" y="164"/>
                  </a:lnTo>
                  <a:lnTo>
                    <a:pt x="122" y="139"/>
                  </a:lnTo>
                  <a:lnTo>
                    <a:pt x="122" y="109"/>
                  </a:lnTo>
                  <a:lnTo>
                    <a:pt x="123" y="82"/>
                  </a:lnTo>
                  <a:lnTo>
                    <a:pt x="124" y="61"/>
                  </a:lnTo>
                  <a:lnTo>
                    <a:pt x="124" y="52"/>
                  </a:lnTo>
                  <a:lnTo>
                    <a:pt x="121" y="43"/>
                  </a:lnTo>
                  <a:lnTo>
                    <a:pt x="116" y="33"/>
                  </a:lnTo>
                  <a:lnTo>
                    <a:pt x="109" y="22"/>
                  </a:lnTo>
                  <a:lnTo>
                    <a:pt x="100" y="13"/>
                  </a:lnTo>
                  <a:lnTo>
                    <a:pt x="90" y="6"/>
                  </a:lnTo>
                  <a:lnTo>
                    <a:pt x="77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C68C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73" name="Freeform 217"/>
            <p:cNvSpPr>
              <a:spLocks/>
            </p:cNvSpPr>
            <p:nvPr/>
          </p:nvSpPr>
          <p:spPr bwMode="auto">
            <a:xfrm>
              <a:off x="807" y="4053"/>
              <a:ext cx="24" cy="77"/>
            </a:xfrm>
            <a:custGeom>
              <a:avLst/>
              <a:gdLst/>
              <a:ahLst/>
              <a:cxnLst>
                <a:cxn ang="0">
                  <a:pos x="73" y="223"/>
                </a:cxn>
                <a:cxn ang="0">
                  <a:pos x="56" y="219"/>
                </a:cxn>
                <a:cxn ang="0">
                  <a:pos x="42" y="211"/>
                </a:cxn>
                <a:cxn ang="0">
                  <a:pos x="32" y="200"/>
                </a:cxn>
                <a:cxn ang="0">
                  <a:pos x="26" y="188"/>
                </a:cxn>
                <a:cxn ang="0">
                  <a:pos x="21" y="175"/>
                </a:cxn>
                <a:cxn ang="0">
                  <a:pos x="19" y="163"/>
                </a:cxn>
                <a:cxn ang="0">
                  <a:pos x="18" y="152"/>
                </a:cxn>
                <a:cxn ang="0">
                  <a:pos x="18" y="144"/>
                </a:cxn>
                <a:cxn ang="0">
                  <a:pos x="16" y="126"/>
                </a:cxn>
                <a:cxn ang="0">
                  <a:pos x="9" y="102"/>
                </a:cxn>
                <a:cxn ang="0">
                  <a:pos x="4" y="74"/>
                </a:cxn>
                <a:cxn ang="0">
                  <a:pos x="0" y="46"/>
                </a:cxn>
                <a:cxn ang="0">
                  <a:pos x="1" y="34"/>
                </a:cxn>
                <a:cxn ang="0">
                  <a:pos x="5" y="24"/>
                </a:cxn>
                <a:cxn ang="0">
                  <a:pos x="11" y="16"/>
                </a:cxn>
                <a:cxn ang="0">
                  <a:pos x="20" y="10"/>
                </a:cxn>
                <a:cxn ang="0">
                  <a:pos x="30" y="5"/>
                </a:cxn>
                <a:cxn ang="0">
                  <a:pos x="41" y="2"/>
                </a:cxn>
                <a:cxn ang="0">
                  <a:pos x="53" y="1"/>
                </a:cxn>
                <a:cxn ang="0">
                  <a:pos x="64" y="0"/>
                </a:cxn>
                <a:cxn ang="0">
                  <a:pos x="55" y="3"/>
                </a:cxn>
                <a:cxn ang="0">
                  <a:pos x="47" y="7"/>
                </a:cxn>
                <a:cxn ang="0">
                  <a:pos x="38" y="11"/>
                </a:cxn>
                <a:cxn ang="0">
                  <a:pos x="32" y="17"/>
                </a:cxn>
                <a:cxn ang="0">
                  <a:pos x="27" y="24"/>
                </a:cxn>
                <a:cxn ang="0">
                  <a:pos x="25" y="31"/>
                </a:cxn>
                <a:cxn ang="0">
                  <a:pos x="25" y="41"/>
                </a:cxn>
                <a:cxn ang="0">
                  <a:pos x="28" y="50"/>
                </a:cxn>
                <a:cxn ang="0">
                  <a:pos x="31" y="65"/>
                </a:cxn>
                <a:cxn ang="0">
                  <a:pos x="28" y="74"/>
                </a:cxn>
                <a:cxn ang="0">
                  <a:pos x="25" y="82"/>
                </a:cxn>
                <a:cxn ang="0">
                  <a:pos x="29" y="98"/>
                </a:cxn>
                <a:cxn ang="0">
                  <a:pos x="32" y="109"/>
                </a:cxn>
                <a:cxn ang="0">
                  <a:pos x="32" y="123"/>
                </a:cxn>
                <a:cxn ang="0">
                  <a:pos x="31" y="140"/>
                </a:cxn>
                <a:cxn ang="0">
                  <a:pos x="31" y="156"/>
                </a:cxn>
                <a:cxn ang="0">
                  <a:pos x="33" y="174"/>
                </a:cxn>
                <a:cxn ang="0">
                  <a:pos x="39" y="191"/>
                </a:cxn>
                <a:cxn ang="0">
                  <a:pos x="52" y="208"/>
                </a:cxn>
                <a:cxn ang="0">
                  <a:pos x="73" y="223"/>
                </a:cxn>
              </a:cxnLst>
              <a:rect l="0" t="0" r="r" b="b"/>
              <a:pathLst>
                <a:path w="73" h="223">
                  <a:moveTo>
                    <a:pt x="73" y="223"/>
                  </a:moveTo>
                  <a:lnTo>
                    <a:pt x="56" y="219"/>
                  </a:lnTo>
                  <a:lnTo>
                    <a:pt x="42" y="211"/>
                  </a:lnTo>
                  <a:lnTo>
                    <a:pt x="32" y="200"/>
                  </a:lnTo>
                  <a:lnTo>
                    <a:pt x="26" y="188"/>
                  </a:lnTo>
                  <a:lnTo>
                    <a:pt x="21" y="175"/>
                  </a:lnTo>
                  <a:lnTo>
                    <a:pt x="19" y="163"/>
                  </a:lnTo>
                  <a:lnTo>
                    <a:pt x="18" y="152"/>
                  </a:lnTo>
                  <a:lnTo>
                    <a:pt x="18" y="144"/>
                  </a:lnTo>
                  <a:lnTo>
                    <a:pt x="16" y="126"/>
                  </a:lnTo>
                  <a:lnTo>
                    <a:pt x="9" y="102"/>
                  </a:lnTo>
                  <a:lnTo>
                    <a:pt x="4" y="74"/>
                  </a:lnTo>
                  <a:lnTo>
                    <a:pt x="0" y="46"/>
                  </a:lnTo>
                  <a:lnTo>
                    <a:pt x="1" y="34"/>
                  </a:lnTo>
                  <a:lnTo>
                    <a:pt x="5" y="24"/>
                  </a:lnTo>
                  <a:lnTo>
                    <a:pt x="11" y="16"/>
                  </a:lnTo>
                  <a:lnTo>
                    <a:pt x="20" y="10"/>
                  </a:lnTo>
                  <a:lnTo>
                    <a:pt x="30" y="5"/>
                  </a:lnTo>
                  <a:lnTo>
                    <a:pt x="41" y="2"/>
                  </a:lnTo>
                  <a:lnTo>
                    <a:pt x="53" y="1"/>
                  </a:lnTo>
                  <a:lnTo>
                    <a:pt x="64" y="0"/>
                  </a:lnTo>
                  <a:lnTo>
                    <a:pt x="55" y="3"/>
                  </a:lnTo>
                  <a:lnTo>
                    <a:pt x="47" y="7"/>
                  </a:lnTo>
                  <a:lnTo>
                    <a:pt x="38" y="11"/>
                  </a:lnTo>
                  <a:lnTo>
                    <a:pt x="32" y="17"/>
                  </a:lnTo>
                  <a:lnTo>
                    <a:pt x="27" y="24"/>
                  </a:lnTo>
                  <a:lnTo>
                    <a:pt x="25" y="31"/>
                  </a:lnTo>
                  <a:lnTo>
                    <a:pt x="25" y="41"/>
                  </a:lnTo>
                  <a:lnTo>
                    <a:pt x="28" y="50"/>
                  </a:lnTo>
                  <a:lnTo>
                    <a:pt x="31" y="65"/>
                  </a:lnTo>
                  <a:lnTo>
                    <a:pt x="28" y="74"/>
                  </a:lnTo>
                  <a:lnTo>
                    <a:pt x="25" y="82"/>
                  </a:lnTo>
                  <a:lnTo>
                    <a:pt x="29" y="98"/>
                  </a:lnTo>
                  <a:lnTo>
                    <a:pt x="32" y="109"/>
                  </a:lnTo>
                  <a:lnTo>
                    <a:pt x="32" y="123"/>
                  </a:lnTo>
                  <a:lnTo>
                    <a:pt x="31" y="140"/>
                  </a:lnTo>
                  <a:lnTo>
                    <a:pt x="31" y="156"/>
                  </a:lnTo>
                  <a:lnTo>
                    <a:pt x="33" y="174"/>
                  </a:lnTo>
                  <a:lnTo>
                    <a:pt x="39" y="191"/>
                  </a:lnTo>
                  <a:lnTo>
                    <a:pt x="52" y="208"/>
                  </a:lnTo>
                  <a:lnTo>
                    <a:pt x="73" y="2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74" name="Freeform 218"/>
            <p:cNvSpPr>
              <a:spLocks/>
            </p:cNvSpPr>
            <p:nvPr/>
          </p:nvSpPr>
          <p:spPr bwMode="auto">
            <a:xfrm>
              <a:off x="806" y="3991"/>
              <a:ext cx="82" cy="84"/>
            </a:xfrm>
            <a:custGeom>
              <a:avLst/>
              <a:gdLst/>
              <a:ahLst/>
              <a:cxnLst>
                <a:cxn ang="0">
                  <a:pos x="10" y="240"/>
                </a:cxn>
                <a:cxn ang="0">
                  <a:pos x="0" y="218"/>
                </a:cxn>
                <a:cxn ang="0">
                  <a:pos x="1" y="197"/>
                </a:cxn>
                <a:cxn ang="0">
                  <a:pos x="10" y="176"/>
                </a:cxn>
                <a:cxn ang="0">
                  <a:pos x="23" y="155"/>
                </a:cxn>
                <a:cxn ang="0">
                  <a:pos x="46" y="123"/>
                </a:cxn>
                <a:cxn ang="0">
                  <a:pos x="75" y="88"/>
                </a:cxn>
                <a:cxn ang="0">
                  <a:pos x="105" y="55"/>
                </a:cxn>
                <a:cxn ang="0">
                  <a:pos x="129" y="33"/>
                </a:cxn>
                <a:cxn ang="0">
                  <a:pos x="152" y="14"/>
                </a:cxn>
                <a:cxn ang="0">
                  <a:pos x="173" y="2"/>
                </a:cxn>
                <a:cxn ang="0">
                  <a:pos x="196" y="0"/>
                </a:cxn>
                <a:cxn ang="0">
                  <a:pos x="214" y="7"/>
                </a:cxn>
                <a:cxn ang="0">
                  <a:pos x="222" y="11"/>
                </a:cxn>
                <a:cxn ang="0">
                  <a:pos x="227" y="17"/>
                </a:cxn>
                <a:cxn ang="0">
                  <a:pos x="235" y="26"/>
                </a:cxn>
                <a:cxn ang="0">
                  <a:pos x="234" y="27"/>
                </a:cxn>
                <a:cxn ang="0">
                  <a:pos x="217" y="18"/>
                </a:cxn>
                <a:cxn ang="0">
                  <a:pos x="197" y="16"/>
                </a:cxn>
                <a:cxn ang="0">
                  <a:pos x="175" y="22"/>
                </a:cxn>
                <a:cxn ang="0">
                  <a:pos x="153" y="38"/>
                </a:cxn>
                <a:cxn ang="0">
                  <a:pos x="134" y="50"/>
                </a:cxn>
                <a:cxn ang="0">
                  <a:pos x="121" y="62"/>
                </a:cxn>
                <a:cxn ang="0">
                  <a:pos x="110" y="75"/>
                </a:cxn>
                <a:cxn ang="0">
                  <a:pos x="103" y="91"/>
                </a:cxn>
                <a:cxn ang="0">
                  <a:pos x="97" y="105"/>
                </a:cxn>
                <a:cxn ang="0">
                  <a:pos x="90" y="114"/>
                </a:cxn>
                <a:cxn ang="0">
                  <a:pos x="81" y="120"/>
                </a:cxn>
                <a:cxn ang="0">
                  <a:pos x="67" y="127"/>
                </a:cxn>
                <a:cxn ang="0">
                  <a:pos x="44" y="145"/>
                </a:cxn>
                <a:cxn ang="0">
                  <a:pos x="23" y="178"/>
                </a:cxn>
                <a:cxn ang="0">
                  <a:pos x="15" y="223"/>
                </a:cxn>
              </a:cxnLst>
              <a:rect l="0" t="0" r="r" b="b"/>
              <a:pathLst>
                <a:path w="242" h="251">
                  <a:moveTo>
                    <a:pt x="22" y="251"/>
                  </a:moveTo>
                  <a:lnTo>
                    <a:pt x="10" y="240"/>
                  </a:lnTo>
                  <a:lnTo>
                    <a:pt x="4" y="230"/>
                  </a:lnTo>
                  <a:lnTo>
                    <a:pt x="0" y="218"/>
                  </a:lnTo>
                  <a:lnTo>
                    <a:pt x="0" y="207"/>
                  </a:lnTo>
                  <a:lnTo>
                    <a:pt x="1" y="197"/>
                  </a:lnTo>
                  <a:lnTo>
                    <a:pt x="5" y="186"/>
                  </a:lnTo>
                  <a:lnTo>
                    <a:pt x="10" y="176"/>
                  </a:lnTo>
                  <a:lnTo>
                    <a:pt x="15" y="167"/>
                  </a:lnTo>
                  <a:lnTo>
                    <a:pt x="23" y="155"/>
                  </a:lnTo>
                  <a:lnTo>
                    <a:pt x="34" y="141"/>
                  </a:lnTo>
                  <a:lnTo>
                    <a:pt x="46" y="123"/>
                  </a:lnTo>
                  <a:lnTo>
                    <a:pt x="61" y="106"/>
                  </a:lnTo>
                  <a:lnTo>
                    <a:pt x="75" y="88"/>
                  </a:lnTo>
                  <a:lnTo>
                    <a:pt x="91" y="71"/>
                  </a:lnTo>
                  <a:lnTo>
                    <a:pt x="105" y="55"/>
                  </a:lnTo>
                  <a:lnTo>
                    <a:pt x="118" y="43"/>
                  </a:lnTo>
                  <a:lnTo>
                    <a:pt x="129" y="33"/>
                  </a:lnTo>
                  <a:lnTo>
                    <a:pt x="140" y="22"/>
                  </a:lnTo>
                  <a:lnTo>
                    <a:pt x="152" y="14"/>
                  </a:lnTo>
                  <a:lnTo>
                    <a:pt x="162" y="7"/>
                  </a:lnTo>
                  <a:lnTo>
                    <a:pt x="173" y="2"/>
                  </a:lnTo>
                  <a:lnTo>
                    <a:pt x="185" y="0"/>
                  </a:lnTo>
                  <a:lnTo>
                    <a:pt x="196" y="0"/>
                  </a:lnTo>
                  <a:lnTo>
                    <a:pt x="208" y="4"/>
                  </a:lnTo>
                  <a:lnTo>
                    <a:pt x="214" y="7"/>
                  </a:lnTo>
                  <a:lnTo>
                    <a:pt x="219" y="9"/>
                  </a:lnTo>
                  <a:lnTo>
                    <a:pt x="222" y="11"/>
                  </a:lnTo>
                  <a:lnTo>
                    <a:pt x="224" y="14"/>
                  </a:lnTo>
                  <a:lnTo>
                    <a:pt x="227" y="17"/>
                  </a:lnTo>
                  <a:lnTo>
                    <a:pt x="230" y="21"/>
                  </a:lnTo>
                  <a:lnTo>
                    <a:pt x="235" y="26"/>
                  </a:lnTo>
                  <a:lnTo>
                    <a:pt x="242" y="34"/>
                  </a:lnTo>
                  <a:lnTo>
                    <a:pt x="234" y="27"/>
                  </a:lnTo>
                  <a:lnTo>
                    <a:pt x="225" y="22"/>
                  </a:lnTo>
                  <a:lnTo>
                    <a:pt x="217" y="18"/>
                  </a:lnTo>
                  <a:lnTo>
                    <a:pt x="207" y="16"/>
                  </a:lnTo>
                  <a:lnTo>
                    <a:pt x="197" y="16"/>
                  </a:lnTo>
                  <a:lnTo>
                    <a:pt x="187" y="18"/>
                  </a:lnTo>
                  <a:lnTo>
                    <a:pt x="175" y="22"/>
                  </a:lnTo>
                  <a:lnTo>
                    <a:pt x="164" y="30"/>
                  </a:lnTo>
                  <a:lnTo>
                    <a:pt x="153" y="38"/>
                  </a:lnTo>
                  <a:lnTo>
                    <a:pt x="143" y="44"/>
                  </a:lnTo>
                  <a:lnTo>
                    <a:pt x="134" y="50"/>
                  </a:lnTo>
                  <a:lnTo>
                    <a:pt x="127" y="55"/>
                  </a:lnTo>
                  <a:lnTo>
                    <a:pt x="121" y="62"/>
                  </a:lnTo>
                  <a:lnTo>
                    <a:pt x="115" y="68"/>
                  </a:lnTo>
                  <a:lnTo>
                    <a:pt x="110" y="75"/>
                  </a:lnTo>
                  <a:lnTo>
                    <a:pt x="106" y="83"/>
                  </a:lnTo>
                  <a:lnTo>
                    <a:pt x="103" y="91"/>
                  </a:lnTo>
                  <a:lnTo>
                    <a:pt x="100" y="99"/>
                  </a:lnTo>
                  <a:lnTo>
                    <a:pt x="97" y="105"/>
                  </a:lnTo>
                  <a:lnTo>
                    <a:pt x="93" y="110"/>
                  </a:lnTo>
                  <a:lnTo>
                    <a:pt x="90" y="114"/>
                  </a:lnTo>
                  <a:lnTo>
                    <a:pt x="86" y="117"/>
                  </a:lnTo>
                  <a:lnTo>
                    <a:pt x="81" y="120"/>
                  </a:lnTo>
                  <a:lnTo>
                    <a:pt x="75" y="122"/>
                  </a:lnTo>
                  <a:lnTo>
                    <a:pt x="67" y="127"/>
                  </a:lnTo>
                  <a:lnTo>
                    <a:pt x="57" y="134"/>
                  </a:lnTo>
                  <a:lnTo>
                    <a:pt x="44" y="145"/>
                  </a:lnTo>
                  <a:lnTo>
                    <a:pt x="32" y="160"/>
                  </a:lnTo>
                  <a:lnTo>
                    <a:pt x="23" y="178"/>
                  </a:lnTo>
                  <a:lnTo>
                    <a:pt x="17" y="200"/>
                  </a:lnTo>
                  <a:lnTo>
                    <a:pt x="15" y="223"/>
                  </a:lnTo>
                  <a:lnTo>
                    <a:pt x="22" y="2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75" name="Freeform 219"/>
            <p:cNvSpPr>
              <a:spLocks/>
            </p:cNvSpPr>
            <p:nvPr/>
          </p:nvSpPr>
          <p:spPr bwMode="auto">
            <a:xfrm>
              <a:off x="811" y="3996"/>
              <a:ext cx="80" cy="89"/>
            </a:xfrm>
            <a:custGeom>
              <a:avLst/>
              <a:gdLst/>
              <a:ahLst/>
              <a:cxnLst>
                <a:cxn ang="0">
                  <a:pos x="209" y="4"/>
                </a:cxn>
                <a:cxn ang="0">
                  <a:pos x="197" y="0"/>
                </a:cxn>
                <a:cxn ang="0">
                  <a:pos x="185" y="0"/>
                </a:cxn>
                <a:cxn ang="0">
                  <a:pos x="174" y="2"/>
                </a:cxn>
                <a:cxn ang="0">
                  <a:pos x="162" y="7"/>
                </a:cxn>
                <a:cxn ang="0">
                  <a:pos x="152" y="14"/>
                </a:cxn>
                <a:cxn ang="0">
                  <a:pos x="141" y="22"/>
                </a:cxn>
                <a:cxn ang="0">
                  <a:pos x="129" y="32"/>
                </a:cxn>
                <a:cxn ang="0">
                  <a:pos x="118" y="43"/>
                </a:cxn>
                <a:cxn ang="0">
                  <a:pos x="106" y="55"/>
                </a:cxn>
                <a:cxn ang="0">
                  <a:pos x="91" y="70"/>
                </a:cxn>
                <a:cxn ang="0">
                  <a:pos x="76" y="88"/>
                </a:cxn>
                <a:cxn ang="0">
                  <a:pos x="61" y="105"/>
                </a:cxn>
                <a:cxn ang="0">
                  <a:pos x="47" y="124"/>
                </a:cxn>
                <a:cxn ang="0">
                  <a:pos x="34" y="141"/>
                </a:cxn>
                <a:cxn ang="0">
                  <a:pos x="23" y="155"/>
                </a:cxn>
                <a:cxn ang="0">
                  <a:pos x="16" y="166"/>
                </a:cxn>
                <a:cxn ang="0">
                  <a:pos x="11" y="176"/>
                </a:cxn>
                <a:cxn ang="0">
                  <a:pos x="6" y="186"/>
                </a:cxn>
                <a:cxn ang="0">
                  <a:pos x="1" y="196"/>
                </a:cxn>
                <a:cxn ang="0">
                  <a:pos x="0" y="207"/>
                </a:cxn>
                <a:cxn ang="0">
                  <a:pos x="0" y="218"/>
                </a:cxn>
                <a:cxn ang="0">
                  <a:pos x="5" y="229"/>
                </a:cxn>
                <a:cxn ang="0">
                  <a:pos x="11" y="240"/>
                </a:cxn>
                <a:cxn ang="0">
                  <a:pos x="22" y="251"/>
                </a:cxn>
                <a:cxn ang="0">
                  <a:pos x="36" y="259"/>
                </a:cxn>
                <a:cxn ang="0">
                  <a:pos x="50" y="262"/>
                </a:cxn>
                <a:cxn ang="0">
                  <a:pos x="65" y="261"/>
                </a:cxn>
                <a:cxn ang="0">
                  <a:pos x="80" y="257"/>
                </a:cxn>
                <a:cxn ang="0">
                  <a:pos x="94" y="250"/>
                </a:cxn>
                <a:cxn ang="0">
                  <a:pos x="108" y="242"/>
                </a:cxn>
                <a:cxn ang="0">
                  <a:pos x="120" y="232"/>
                </a:cxn>
                <a:cxn ang="0">
                  <a:pos x="129" y="222"/>
                </a:cxn>
                <a:cxn ang="0">
                  <a:pos x="139" y="213"/>
                </a:cxn>
                <a:cxn ang="0">
                  <a:pos x="150" y="203"/>
                </a:cxn>
                <a:cxn ang="0">
                  <a:pos x="161" y="195"/>
                </a:cxn>
                <a:cxn ang="0">
                  <a:pos x="173" y="187"/>
                </a:cxn>
                <a:cxn ang="0">
                  <a:pos x="184" y="180"/>
                </a:cxn>
                <a:cxn ang="0">
                  <a:pos x="195" y="174"/>
                </a:cxn>
                <a:cxn ang="0">
                  <a:pos x="205" y="167"/>
                </a:cxn>
                <a:cxn ang="0">
                  <a:pos x="213" y="162"/>
                </a:cxn>
                <a:cxn ang="0">
                  <a:pos x="230" y="146"/>
                </a:cxn>
                <a:cxn ang="0">
                  <a:pos x="239" y="124"/>
                </a:cxn>
                <a:cxn ang="0">
                  <a:pos x="241" y="99"/>
                </a:cxn>
                <a:cxn ang="0">
                  <a:pos x="239" y="74"/>
                </a:cxn>
                <a:cxn ang="0">
                  <a:pos x="233" y="49"/>
                </a:cxn>
                <a:cxn ang="0">
                  <a:pos x="224" y="28"/>
                </a:cxn>
                <a:cxn ang="0">
                  <a:pos x="216" y="13"/>
                </a:cxn>
                <a:cxn ang="0">
                  <a:pos x="209" y="4"/>
                </a:cxn>
              </a:cxnLst>
              <a:rect l="0" t="0" r="r" b="b"/>
              <a:pathLst>
                <a:path w="241" h="262">
                  <a:moveTo>
                    <a:pt x="209" y="4"/>
                  </a:moveTo>
                  <a:lnTo>
                    <a:pt x="197" y="0"/>
                  </a:lnTo>
                  <a:lnTo>
                    <a:pt x="185" y="0"/>
                  </a:lnTo>
                  <a:lnTo>
                    <a:pt x="174" y="2"/>
                  </a:lnTo>
                  <a:lnTo>
                    <a:pt x="162" y="7"/>
                  </a:lnTo>
                  <a:lnTo>
                    <a:pt x="152" y="14"/>
                  </a:lnTo>
                  <a:lnTo>
                    <a:pt x="141" y="22"/>
                  </a:lnTo>
                  <a:lnTo>
                    <a:pt x="129" y="32"/>
                  </a:lnTo>
                  <a:lnTo>
                    <a:pt x="118" y="43"/>
                  </a:lnTo>
                  <a:lnTo>
                    <a:pt x="106" y="55"/>
                  </a:lnTo>
                  <a:lnTo>
                    <a:pt x="91" y="70"/>
                  </a:lnTo>
                  <a:lnTo>
                    <a:pt x="76" y="88"/>
                  </a:lnTo>
                  <a:lnTo>
                    <a:pt x="61" y="105"/>
                  </a:lnTo>
                  <a:lnTo>
                    <a:pt x="47" y="124"/>
                  </a:lnTo>
                  <a:lnTo>
                    <a:pt x="34" y="141"/>
                  </a:lnTo>
                  <a:lnTo>
                    <a:pt x="23" y="155"/>
                  </a:lnTo>
                  <a:lnTo>
                    <a:pt x="16" y="166"/>
                  </a:lnTo>
                  <a:lnTo>
                    <a:pt x="11" y="176"/>
                  </a:lnTo>
                  <a:lnTo>
                    <a:pt x="6" y="186"/>
                  </a:lnTo>
                  <a:lnTo>
                    <a:pt x="1" y="196"/>
                  </a:lnTo>
                  <a:lnTo>
                    <a:pt x="0" y="207"/>
                  </a:lnTo>
                  <a:lnTo>
                    <a:pt x="0" y="218"/>
                  </a:lnTo>
                  <a:lnTo>
                    <a:pt x="5" y="229"/>
                  </a:lnTo>
                  <a:lnTo>
                    <a:pt x="11" y="240"/>
                  </a:lnTo>
                  <a:lnTo>
                    <a:pt x="22" y="251"/>
                  </a:lnTo>
                  <a:lnTo>
                    <a:pt x="36" y="259"/>
                  </a:lnTo>
                  <a:lnTo>
                    <a:pt x="50" y="262"/>
                  </a:lnTo>
                  <a:lnTo>
                    <a:pt x="65" y="261"/>
                  </a:lnTo>
                  <a:lnTo>
                    <a:pt x="80" y="257"/>
                  </a:lnTo>
                  <a:lnTo>
                    <a:pt x="94" y="250"/>
                  </a:lnTo>
                  <a:lnTo>
                    <a:pt x="108" y="242"/>
                  </a:lnTo>
                  <a:lnTo>
                    <a:pt x="120" y="232"/>
                  </a:lnTo>
                  <a:lnTo>
                    <a:pt x="129" y="222"/>
                  </a:lnTo>
                  <a:lnTo>
                    <a:pt x="139" y="213"/>
                  </a:lnTo>
                  <a:lnTo>
                    <a:pt x="150" y="203"/>
                  </a:lnTo>
                  <a:lnTo>
                    <a:pt x="161" y="195"/>
                  </a:lnTo>
                  <a:lnTo>
                    <a:pt x="173" y="187"/>
                  </a:lnTo>
                  <a:lnTo>
                    <a:pt x="184" y="180"/>
                  </a:lnTo>
                  <a:lnTo>
                    <a:pt x="195" y="174"/>
                  </a:lnTo>
                  <a:lnTo>
                    <a:pt x="205" y="167"/>
                  </a:lnTo>
                  <a:lnTo>
                    <a:pt x="213" y="162"/>
                  </a:lnTo>
                  <a:lnTo>
                    <a:pt x="230" y="146"/>
                  </a:lnTo>
                  <a:lnTo>
                    <a:pt x="239" y="124"/>
                  </a:lnTo>
                  <a:lnTo>
                    <a:pt x="241" y="99"/>
                  </a:lnTo>
                  <a:lnTo>
                    <a:pt x="239" y="74"/>
                  </a:lnTo>
                  <a:lnTo>
                    <a:pt x="233" y="49"/>
                  </a:lnTo>
                  <a:lnTo>
                    <a:pt x="224" y="28"/>
                  </a:lnTo>
                  <a:lnTo>
                    <a:pt x="216" y="13"/>
                  </a:lnTo>
                  <a:lnTo>
                    <a:pt x="209" y="4"/>
                  </a:lnTo>
                  <a:close/>
                </a:path>
              </a:pathLst>
            </a:custGeom>
            <a:solidFill>
              <a:srgbClr val="C68C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76" name="Freeform 220"/>
            <p:cNvSpPr>
              <a:spLocks/>
            </p:cNvSpPr>
            <p:nvPr/>
          </p:nvSpPr>
          <p:spPr bwMode="auto">
            <a:xfrm>
              <a:off x="588" y="3904"/>
              <a:ext cx="130" cy="167"/>
            </a:xfrm>
            <a:custGeom>
              <a:avLst/>
              <a:gdLst/>
              <a:ahLst/>
              <a:cxnLst>
                <a:cxn ang="0">
                  <a:pos x="140" y="1"/>
                </a:cxn>
                <a:cxn ang="0">
                  <a:pos x="114" y="6"/>
                </a:cxn>
                <a:cxn ang="0">
                  <a:pos x="86" y="17"/>
                </a:cxn>
                <a:cxn ang="0">
                  <a:pos x="59" y="35"/>
                </a:cxn>
                <a:cxn ang="0">
                  <a:pos x="33" y="58"/>
                </a:cxn>
                <a:cxn ang="0">
                  <a:pos x="13" y="89"/>
                </a:cxn>
                <a:cxn ang="0">
                  <a:pos x="2" y="128"/>
                </a:cxn>
                <a:cxn ang="0">
                  <a:pos x="1" y="174"/>
                </a:cxn>
                <a:cxn ang="0">
                  <a:pos x="17" y="248"/>
                </a:cxn>
                <a:cxn ang="0">
                  <a:pos x="43" y="316"/>
                </a:cxn>
                <a:cxn ang="0">
                  <a:pos x="66" y="364"/>
                </a:cxn>
                <a:cxn ang="0">
                  <a:pos x="83" y="406"/>
                </a:cxn>
                <a:cxn ang="0">
                  <a:pos x="98" y="457"/>
                </a:cxn>
                <a:cxn ang="0">
                  <a:pos x="128" y="489"/>
                </a:cxn>
                <a:cxn ang="0">
                  <a:pos x="166" y="503"/>
                </a:cxn>
                <a:cxn ang="0">
                  <a:pos x="201" y="506"/>
                </a:cxn>
                <a:cxn ang="0">
                  <a:pos x="225" y="503"/>
                </a:cxn>
                <a:cxn ang="0">
                  <a:pos x="254" y="493"/>
                </a:cxn>
                <a:cxn ang="0">
                  <a:pos x="283" y="476"/>
                </a:cxn>
                <a:cxn ang="0">
                  <a:pos x="302" y="449"/>
                </a:cxn>
                <a:cxn ang="0">
                  <a:pos x="309" y="412"/>
                </a:cxn>
                <a:cxn ang="0">
                  <a:pos x="322" y="356"/>
                </a:cxn>
                <a:cxn ang="0">
                  <a:pos x="341" y="291"/>
                </a:cxn>
                <a:cxn ang="0">
                  <a:pos x="363" y="233"/>
                </a:cxn>
                <a:cxn ang="0">
                  <a:pos x="378" y="201"/>
                </a:cxn>
                <a:cxn ang="0">
                  <a:pos x="387" y="173"/>
                </a:cxn>
                <a:cxn ang="0">
                  <a:pos x="391" y="139"/>
                </a:cxn>
                <a:cxn ang="0">
                  <a:pos x="386" y="103"/>
                </a:cxn>
                <a:cxn ang="0">
                  <a:pos x="368" y="68"/>
                </a:cxn>
                <a:cxn ang="0">
                  <a:pos x="334" y="37"/>
                </a:cxn>
                <a:cxn ang="0">
                  <a:pos x="279" y="13"/>
                </a:cxn>
                <a:cxn ang="0">
                  <a:pos x="201" y="1"/>
                </a:cxn>
              </a:cxnLst>
              <a:rect l="0" t="0" r="r" b="b"/>
              <a:pathLst>
                <a:path w="391" h="506">
                  <a:moveTo>
                    <a:pt x="151" y="0"/>
                  </a:moveTo>
                  <a:lnTo>
                    <a:pt x="140" y="1"/>
                  </a:lnTo>
                  <a:lnTo>
                    <a:pt x="128" y="3"/>
                  </a:lnTo>
                  <a:lnTo>
                    <a:pt x="114" y="6"/>
                  </a:lnTo>
                  <a:lnTo>
                    <a:pt x="101" y="11"/>
                  </a:lnTo>
                  <a:lnTo>
                    <a:pt x="86" y="17"/>
                  </a:lnTo>
                  <a:lnTo>
                    <a:pt x="72" y="24"/>
                  </a:lnTo>
                  <a:lnTo>
                    <a:pt x="59" y="35"/>
                  </a:lnTo>
                  <a:lnTo>
                    <a:pt x="45" y="45"/>
                  </a:lnTo>
                  <a:lnTo>
                    <a:pt x="33" y="58"/>
                  </a:lnTo>
                  <a:lnTo>
                    <a:pt x="22" y="73"/>
                  </a:lnTo>
                  <a:lnTo>
                    <a:pt x="13" y="89"/>
                  </a:lnTo>
                  <a:lnTo>
                    <a:pt x="6" y="108"/>
                  </a:lnTo>
                  <a:lnTo>
                    <a:pt x="2" y="128"/>
                  </a:lnTo>
                  <a:lnTo>
                    <a:pt x="0" y="149"/>
                  </a:lnTo>
                  <a:lnTo>
                    <a:pt x="1" y="174"/>
                  </a:lnTo>
                  <a:lnTo>
                    <a:pt x="5" y="200"/>
                  </a:lnTo>
                  <a:lnTo>
                    <a:pt x="17" y="248"/>
                  </a:lnTo>
                  <a:lnTo>
                    <a:pt x="30" y="286"/>
                  </a:lnTo>
                  <a:lnTo>
                    <a:pt x="43" y="316"/>
                  </a:lnTo>
                  <a:lnTo>
                    <a:pt x="54" y="342"/>
                  </a:lnTo>
                  <a:lnTo>
                    <a:pt x="66" y="364"/>
                  </a:lnTo>
                  <a:lnTo>
                    <a:pt x="75" y="384"/>
                  </a:lnTo>
                  <a:lnTo>
                    <a:pt x="83" y="406"/>
                  </a:lnTo>
                  <a:lnTo>
                    <a:pt x="90" y="432"/>
                  </a:lnTo>
                  <a:lnTo>
                    <a:pt x="98" y="457"/>
                  </a:lnTo>
                  <a:lnTo>
                    <a:pt x="111" y="475"/>
                  </a:lnTo>
                  <a:lnTo>
                    <a:pt x="128" y="489"/>
                  </a:lnTo>
                  <a:lnTo>
                    <a:pt x="146" y="498"/>
                  </a:lnTo>
                  <a:lnTo>
                    <a:pt x="166" y="503"/>
                  </a:lnTo>
                  <a:lnTo>
                    <a:pt x="184" y="505"/>
                  </a:lnTo>
                  <a:lnTo>
                    <a:pt x="201" y="506"/>
                  </a:lnTo>
                  <a:lnTo>
                    <a:pt x="213" y="505"/>
                  </a:lnTo>
                  <a:lnTo>
                    <a:pt x="225" y="503"/>
                  </a:lnTo>
                  <a:lnTo>
                    <a:pt x="238" y="499"/>
                  </a:lnTo>
                  <a:lnTo>
                    <a:pt x="254" y="493"/>
                  </a:lnTo>
                  <a:lnTo>
                    <a:pt x="268" y="486"/>
                  </a:lnTo>
                  <a:lnTo>
                    <a:pt x="283" y="476"/>
                  </a:lnTo>
                  <a:lnTo>
                    <a:pt x="294" y="464"/>
                  </a:lnTo>
                  <a:lnTo>
                    <a:pt x="302" y="449"/>
                  </a:lnTo>
                  <a:lnTo>
                    <a:pt x="306" y="433"/>
                  </a:lnTo>
                  <a:lnTo>
                    <a:pt x="309" y="412"/>
                  </a:lnTo>
                  <a:lnTo>
                    <a:pt x="315" y="385"/>
                  </a:lnTo>
                  <a:lnTo>
                    <a:pt x="322" y="356"/>
                  </a:lnTo>
                  <a:lnTo>
                    <a:pt x="331" y="324"/>
                  </a:lnTo>
                  <a:lnTo>
                    <a:pt x="341" y="291"/>
                  </a:lnTo>
                  <a:lnTo>
                    <a:pt x="352" y="261"/>
                  </a:lnTo>
                  <a:lnTo>
                    <a:pt x="363" y="233"/>
                  </a:lnTo>
                  <a:lnTo>
                    <a:pt x="373" y="211"/>
                  </a:lnTo>
                  <a:lnTo>
                    <a:pt x="378" y="201"/>
                  </a:lnTo>
                  <a:lnTo>
                    <a:pt x="384" y="187"/>
                  </a:lnTo>
                  <a:lnTo>
                    <a:pt x="387" y="173"/>
                  </a:lnTo>
                  <a:lnTo>
                    <a:pt x="390" y="156"/>
                  </a:lnTo>
                  <a:lnTo>
                    <a:pt x="391" y="139"/>
                  </a:lnTo>
                  <a:lnTo>
                    <a:pt x="390" y="121"/>
                  </a:lnTo>
                  <a:lnTo>
                    <a:pt x="386" y="103"/>
                  </a:lnTo>
                  <a:lnTo>
                    <a:pt x="378" y="85"/>
                  </a:lnTo>
                  <a:lnTo>
                    <a:pt x="368" y="68"/>
                  </a:lnTo>
                  <a:lnTo>
                    <a:pt x="354" y="51"/>
                  </a:lnTo>
                  <a:lnTo>
                    <a:pt x="334" y="37"/>
                  </a:lnTo>
                  <a:lnTo>
                    <a:pt x="309" y="24"/>
                  </a:lnTo>
                  <a:lnTo>
                    <a:pt x="279" y="13"/>
                  </a:lnTo>
                  <a:lnTo>
                    <a:pt x="243" y="6"/>
                  </a:lnTo>
                  <a:lnTo>
                    <a:pt x="201" y="1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C68C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77" name="Freeform 221"/>
            <p:cNvSpPr>
              <a:spLocks/>
            </p:cNvSpPr>
            <p:nvPr/>
          </p:nvSpPr>
          <p:spPr bwMode="auto">
            <a:xfrm>
              <a:off x="679" y="3930"/>
              <a:ext cx="40" cy="134"/>
            </a:xfrm>
            <a:custGeom>
              <a:avLst/>
              <a:gdLst/>
              <a:ahLst/>
              <a:cxnLst>
                <a:cxn ang="0">
                  <a:pos x="0" y="410"/>
                </a:cxn>
                <a:cxn ang="0">
                  <a:pos x="7" y="405"/>
                </a:cxn>
                <a:cxn ang="0">
                  <a:pos x="14" y="400"/>
                </a:cxn>
                <a:cxn ang="0">
                  <a:pos x="20" y="394"/>
                </a:cxn>
                <a:cxn ang="0">
                  <a:pos x="25" y="388"/>
                </a:cxn>
                <a:cxn ang="0">
                  <a:pos x="29" y="381"/>
                </a:cxn>
                <a:cxn ang="0">
                  <a:pos x="33" y="373"/>
                </a:cxn>
                <a:cxn ang="0">
                  <a:pos x="36" y="365"/>
                </a:cxn>
                <a:cxn ang="0">
                  <a:pos x="37" y="357"/>
                </a:cxn>
                <a:cxn ang="0">
                  <a:pos x="40" y="336"/>
                </a:cxn>
                <a:cxn ang="0">
                  <a:pos x="46" y="309"/>
                </a:cxn>
                <a:cxn ang="0">
                  <a:pos x="53" y="280"/>
                </a:cxn>
                <a:cxn ang="0">
                  <a:pos x="62" y="248"/>
                </a:cxn>
                <a:cxn ang="0">
                  <a:pos x="72" y="215"/>
                </a:cxn>
                <a:cxn ang="0">
                  <a:pos x="83" y="185"/>
                </a:cxn>
                <a:cxn ang="0">
                  <a:pos x="94" y="157"/>
                </a:cxn>
                <a:cxn ang="0">
                  <a:pos x="104" y="135"/>
                </a:cxn>
                <a:cxn ang="0">
                  <a:pos x="109" y="124"/>
                </a:cxn>
                <a:cxn ang="0">
                  <a:pos x="115" y="110"/>
                </a:cxn>
                <a:cxn ang="0">
                  <a:pos x="119" y="94"/>
                </a:cxn>
                <a:cxn ang="0">
                  <a:pos x="122" y="76"/>
                </a:cxn>
                <a:cxn ang="0">
                  <a:pos x="122" y="58"/>
                </a:cxn>
                <a:cxn ang="0">
                  <a:pos x="120" y="38"/>
                </a:cxn>
                <a:cxn ang="0">
                  <a:pos x="115" y="19"/>
                </a:cxn>
                <a:cxn ang="0">
                  <a:pos x="105" y="0"/>
                </a:cxn>
                <a:cxn ang="0">
                  <a:pos x="107" y="30"/>
                </a:cxn>
                <a:cxn ang="0">
                  <a:pos x="107" y="66"/>
                </a:cxn>
                <a:cxn ang="0">
                  <a:pos x="103" y="99"/>
                </a:cxn>
                <a:cxn ang="0">
                  <a:pos x="95" y="124"/>
                </a:cxn>
                <a:cxn ang="0">
                  <a:pos x="89" y="138"/>
                </a:cxn>
                <a:cxn ang="0">
                  <a:pos x="80" y="163"/>
                </a:cxn>
                <a:cxn ang="0">
                  <a:pos x="69" y="193"/>
                </a:cxn>
                <a:cxn ang="0">
                  <a:pos x="58" y="227"/>
                </a:cxn>
                <a:cxn ang="0">
                  <a:pos x="49" y="261"/>
                </a:cxn>
                <a:cxn ang="0">
                  <a:pos x="40" y="293"/>
                </a:cxn>
                <a:cxn ang="0">
                  <a:pos x="34" y="318"/>
                </a:cxn>
                <a:cxn ang="0">
                  <a:pos x="33" y="334"/>
                </a:cxn>
                <a:cxn ang="0">
                  <a:pos x="33" y="345"/>
                </a:cxn>
                <a:cxn ang="0">
                  <a:pos x="32" y="354"/>
                </a:cxn>
                <a:cxn ang="0">
                  <a:pos x="30" y="363"/>
                </a:cxn>
                <a:cxn ang="0">
                  <a:pos x="26" y="371"/>
                </a:cxn>
                <a:cxn ang="0">
                  <a:pos x="22" y="381"/>
                </a:cxn>
                <a:cxn ang="0">
                  <a:pos x="16" y="390"/>
                </a:cxn>
                <a:cxn ang="0">
                  <a:pos x="8" y="399"/>
                </a:cxn>
                <a:cxn ang="0">
                  <a:pos x="0" y="410"/>
                </a:cxn>
              </a:cxnLst>
              <a:rect l="0" t="0" r="r" b="b"/>
              <a:pathLst>
                <a:path w="122" h="410">
                  <a:moveTo>
                    <a:pt x="0" y="410"/>
                  </a:moveTo>
                  <a:lnTo>
                    <a:pt x="7" y="405"/>
                  </a:lnTo>
                  <a:lnTo>
                    <a:pt x="14" y="400"/>
                  </a:lnTo>
                  <a:lnTo>
                    <a:pt x="20" y="394"/>
                  </a:lnTo>
                  <a:lnTo>
                    <a:pt x="25" y="388"/>
                  </a:lnTo>
                  <a:lnTo>
                    <a:pt x="29" y="381"/>
                  </a:lnTo>
                  <a:lnTo>
                    <a:pt x="33" y="373"/>
                  </a:lnTo>
                  <a:lnTo>
                    <a:pt x="36" y="365"/>
                  </a:lnTo>
                  <a:lnTo>
                    <a:pt x="37" y="357"/>
                  </a:lnTo>
                  <a:lnTo>
                    <a:pt x="40" y="336"/>
                  </a:lnTo>
                  <a:lnTo>
                    <a:pt x="46" y="309"/>
                  </a:lnTo>
                  <a:lnTo>
                    <a:pt x="53" y="280"/>
                  </a:lnTo>
                  <a:lnTo>
                    <a:pt x="62" y="248"/>
                  </a:lnTo>
                  <a:lnTo>
                    <a:pt x="72" y="215"/>
                  </a:lnTo>
                  <a:lnTo>
                    <a:pt x="83" y="185"/>
                  </a:lnTo>
                  <a:lnTo>
                    <a:pt x="94" y="157"/>
                  </a:lnTo>
                  <a:lnTo>
                    <a:pt x="104" y="135"/>
                  </a:lnTo>
                  <a:lnTo>
                    <a:pt x="109" y="124"/>
                  </a:lnTo>
                  <a:lnTo>
                    <a:pt x="115" y="110"/>
                  </a:lnTo>
                  <a:lnTo>
                    <a:pt x="119" y="94"/>
                  </a:lnTo>
                  <a:lnTo>
                    <a:pt x="122" y="76"/>
                  </a:lnTo>
                  <a:lnTo>
                    <a:pt x="122" y="58"/>
                  </a:lnTo>
                  <a:lnTo>
                    <a:pt x="120" y="38"/>
                  </a:lnTo>
                  <a:lnTo>
                    <a:pt x="115" y="19"/>
                  </a:lnTo>
                  <a:lnTo>
                    <a:pt x="105" y="0"/>
                  </a:lnTo>
                  <a:lnTo>
                    <a:pt x="107" y="30"/>
                  </a:lnTo>
                  <a:lnTo>
                    <a:pt x="107" y="66"/>
                  </a:lnTo>
                  <a:lnTo>
                    <a:pt x="103" y="99"/>
                  </a:lnTo>
                  <a:lnTo>
                    <a:pt x="95" y="124"/>
                  </a:lnTo>
                  <a:lnTo>
                    <a:pt x="89" y="138"/>
                  </a:lnTo>
                  <a:lnTo>
                    <a:pt x="80" y="163"/>
                  </a:lnTo>
                  <a:lnTo>
                    <a:pt x="69" y="193"/>
                  </a:lnTo>
                  <a:lnTo>
                    <a:pt x="58" y="227"/>
                  </a:lnTo>
                  <a:lnTo>
                    <a:pt x="49" y="261"/>
                  </a:lnTo>
                  <a:lnTo>
                    <a:pt x="40" y="293"/>
                  </a:lnTo>
                  <a:lnTo>
                    <a:pt x="34" y="318"/>
                  </a:lnTo>
                  <a:lnTo>
                    <a:pt x="33" y="334"/>
                  </a:lnTo>
                  <a:lnTo>
                    <a:pt x="33" y="345"/>
                  </a:lnTo>
                  <a:lnTo>
                    <a:pt x="32" y="354"/>
                  </a:lnTo>
                  <a:lnTo>
                    <a:pt x="30" y="363"/>
                  </a:lnTo>
                  <a:lnTo>
                    <a:pt x="26" y="371"/>
                  </a:lnTo>
                  <a:lnTo>
                    <a:pt x="22" y="381"/>
                  </a:lnTo>
                  <a:lnTo>
                    <a:pt x="16" y="390"/>
                  </a:lnTo>
                  <a:lnTo>
                    <a:pt x="8" y="399"/>
                  </a:lnTo>
                  <a:lnTo>
                    <a:pt x="0" y="4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78" name="Freeform 222"/>
            <p:cNvSpPr>
              <a:spLocks/>
            </p:cNvSpPr>
            <p:nvPr/>
          </p:nvSpPr>
          <p:spPr bwMode="auto">
            <a:xfrm>
              <a:off x="596" y="3913"/>
              <a:ext cx="64" cy="158"/>
            </a:xfrm>
            <a:custGeom>
              <a:avLst/>
              <a:gdLst/>
              <a:ahLst/>
              <a:cxnLst>
                <a:cxn ang="0">
                  <a:pos x="192" y="480"/>
                </a:cxn>
                <a:cxn ang="0">
                  <a:pos x="180" y="480"/>
                </a:cxn>
                <a:cxn ang="0">
                  <a:pos x="165" y="476"/>
                </a:cxn>
                <a:cxn ang="0">
                  <a:pos x="146" y="469"/>
                </a:cxn>
                <a:cxn ang="0">
                  <a:pos x="127" y="457"/>
                </a:cxn>
                <a:cxn ang="0">
                  <a:pos x="109" y="444"/>
                </a:cxn>
                <a:cxn ang="0">
                  <a:pos x="93" y="425"/>
                </a:cxn>
                <a:cxn ang="0">
                  <a:pos x="80" y="403"/>
                </a:cxn>
                <a:cxn ang="0">
                  <a:pos x="72" y="377"/>
                </a:cxn>
                <a:cxn ang="0">
                  <a:pos x="66" y="353"/>
                </a:cxn>
                <a:cxn ang="0">
                  <a:pos x="60" y="335"/>
                </a:cxn>
                <a:cxn ang="0">
                  <a:pos x="54" y="320"/>
                </a:cxn>
                <a:cxn ang="0">
                  <a:pos x="47" y="305"/>
                </a:cxn>
                <a:cxn ang="0">
                  <a:pos x="39" y="287"/>
                </a:cxn>
                <a:cxn ang="0">
                  <a:pos x="29" y="262"/>
                </a:cxn>
                <a:cxn ang="0">
                  <a:pos x="18" y="228"/>
                </a:cxn>
                <a:cxn ang="0">
                  <a:pos x="7" y="181"/>
                </a:cxn>
                <a:cxn ang="0">
                  <a:pos x="0" y="131"/>
                </a:cxn>
                <a:cxn ang="0">
                  <a:pos x="4" y="91"/>
                </a:cxn>
                <a:cxn ang="0">
                  <a:pos x="15" y="59"/>
                </a:cxn>
                <a:cxn ang="0">
                  <a:pos x="31" y="35"/>
                </a:cxn>
                <a:cxn ang="0">
                  <a:pos x="51" y="18"/>
                </a:cxn>
                <a:cxn ang="0">
                  <a:pos x="72" y="7"/>
                </a:cxn>
                <a:cxn ang="0">
                  <a:pos x="90" y="1"/>
                </a:cxn>
                <a:cxn ang="0">
                  <a:pos x="105" y="0"/>
                </a:cxn>
                <a:cxn ang="0">
                  <a:pos x="90" y="10"/>
                </a:cxn>
                <a:cxn ang="0">
                  <a:pos x="78" y="22"/>
                </a:cxn>
                <a:cxn ang="0">
                  <a:pos x="66" y="38"/>
                </a:cxn>
                <a:cxn ang="0">
                  <a:pos x="56" y="57"/>
                </a:cxn>
                <a:cxn ang="0">
                  <a:pos x="49" y="79"/>
                </a:cxn>
                <a:cxn ang="0">
                  <a:pos x="45" y="104"/>
                </a:cxn>
                <a:cxn ang="0">
                  <a:pos x="44" y="130"/>
                </a:cxn>
                <a:cxn ang="0">
                  <a:pos x="47" y="160"/>
                </a:cxn>
                <a:cxn ang="0">
                  <a:pos x="52" y="188"/>
                </a:cxn>
                <a:cxn ang="0">
                  <a:pos x="58" y="211"/>
                </a:cxn>
                <a:cxn ang="0">
                  <a:pos x="64" y="229"/>
                </a:cxn>
                <a:cxn ang="0">
                  <a:pos x="71" y="245"/>
                </a:cxn>
                <a:cxn ang="0">
                  <a:pos x="76" y="256"/>
                </a:cxn>
                <a:cxn ang="0">
                  <a:pos x="82" y="267"/>
                </a:cxn>
                <a:cxn ang="0">
                  <a:pos x="88" y="274"/>
                </a:cxn>
                <a:cxn ang="0">
                  <a:pos x="93" y="280"/>
                </a:cxn>
                <a:cxn ang="0">
                  <a:pos x="103" y="295"/>
                </a:cxn>
                <a:cxn ang="0">
                  <a:pos x="109" y="317"/>
                </a:cxn>
                <a:cxn ang="0">
                  <a:pos x="108" y="340"/>
                </a:cxn>
                <a:cxn ang="0">
                  <a:pos x="95" y="358"/>
                </a:cxn>
                <a:cxn ang="0">
                  <a:pos x="89" y="369"/>
                </a:cxn>
                <a:cxn ang="0">
                  <a:pos x="88" y="384"/>
                </a:cxn>
                <a:cxn ang="0">
                  <a:pos x="93" y="403"/>
                </a:cxn>
                <a:cxn ang="0">
                  <a:pos x="103" y="421"/>
                </a:cxn>
                <a:cxn ang="0">
                  <a:pos x="118" y="441"/>
                </a:cxn>
                <a:cxn ang="0">
                  <a:pos x="138" y="457"/>
                </a:cxn>
                <a:cxn ang="0">
                  <a:pos x="162" y="471"/>
                </a:cxn>
                <a:cxn ang="0">
                  <a:pos x="192" y="480"/>
                </a:cxn>
              </a:cxnLst>
              <a:rect l="0" t="0" r="r" b="b"/>
              <a:pathLst>
                <a:path w="192" h="480">
                  <a:moveTo>
                    <a:pt x="192" y="480"/>
                  </a:moveTo>
                  <a:lnTo>
                    <a:pt x="180" y="480"/>
                  </a:lnTo>
                  <a:lnTo>
                    <a:pt x="165" y="476"/>
                  </a:lnTo>
                  <a:lnTo>
                    <a:pt x="146" y="469"/>
                  </a:lnTo>
                  <a:lnTo>
                    <a:pt x="127" y="457"/>
                  </a:lnTo>
                  <a:lnTo>
                    <a:pt x="109" y="444"/>
                  </a:lnTo>
                  <a:lnTo>
                    <a:pt x="93" y="425"/>
                  </a:lnTo>
                  <a:lnTo>
                    <a:pt x="80" y="403"/>
                  </a:lnTo>
                  <a:lnTo>
                    <a:pt x="72" y="377"/>
                  </a:lnTo>
                  <a:lnTo>
                    <a:pt x="66" y="353"/>
                  </a:lnTo>
                  <a:lnTo>
                    <a:pt x="60" y="335"/>
                  </a:lnTo>
                  <a:lnTo>
                    <a:pt x="54" y="320"/>
                  </a:lnTo>
                  <a:lnTo>
                    <a:pt x="47" y="305"/>
                  </a:lnTo>
                  <a:lnTo>
                    <a:pt x="39" y="287"/>
                  </a:lnTo>
                  <a:lnTo>
                    <a:pt x="29" y="262"/>
                  </a:lnTo>
                  <a:lnTo>
                    <a:pt x="18" y="228"/>
                  </a:lnTo>
                  <a:lnTo>
                    <a:pt x="7" y="181"/>
                  </a:lnTo>
                  <a:lnTo>
                    <a:pt x="0" y="131"/>
                  </a:lnTo>
                  <a:lnTo>
                    <a:pt x="4" y="91"/>
                  </a:lnTo>
                  <a:lnTo>
                    <a:pt x="15" y="59"/>
                  </a:lnTo>
                  <a:lnTo>
                    <a:pt x="31" y="35"/>
                  </a:lnTo>
                  <a:lnTo>
                    <a:pt x="51" y="18"/>
                  </a:lnTo>
                  <a:lnTo>
                    <a:pt x="72" y="7"/>
                  </a:lnTo>
                  <a:lnTo>
                    <a:pt x="90" y="1"/>
                  </a:lnTo>
                  <a:lnTo>
                    <a:pt x="105" y="0"/>
                  </a:lnTo>
                  <a:lnTo>
                    <a:pt x="90" y="10"/>
                  </a:lnTo>
                  <a:lnTo>
                    <a:pt x="78" y="22"/>
                  </a:lnTo>
                  <a:lnTo>
                    <a:pt x="66" y="38"/>
                  </a:lnTo>
                  <a:lnTo>
                    <a:pt x="56" y="57"/>
                  </a:lnTo>
                  <a:lnTo>
                    <a:pt x="49" y="79"/>
                  </a:lnTo>
                  <a:lnTo>
                    <a:pt x="45" y="104"/>
                  </a:lnTo>
                  <a:lnTo>
                    <a:pt x="44" y="130"/>
                  </a:lnTo>
                  <a:lnTo>
                    <a:pt x="47" y="160"/>
                  </a:lnTo>
                  <a:lnTo>
                    <a:pt x="52" y="188"/>
                  </a:lnTo>
                  <a:lnTo>
                    <a:pt x="58" y="211"/>
                  </a:lnTo>
                  <a:lnTo>
                    <a:pt x="64" y="229"/>
                  </a:lnTo>
                  <a:lnTo>
                    <a:pt x="71" y="245"/>
                  </a:lnTo>
                  <a:lnTo>
                    <a:pt x="76" y="256"/>
                  </a:lnTo>
                  <a:lnTo>
                    <a:pt x="82" y="267"/>
                  </a:lnTo>
                  <a:lnTo>
                    <a:pt x="88" y="274"/>
                  </a:lnTo>
                  <a:lnTo>
                    <a:pt x="93" y="280"/>
                  </a:lnTo>
                  <a:lnTo>
                    <a:pt x="103" y="295"/>
                  </a:lnTo>
                  <a:lnTo>
                    <a:pt x="109" y="317"/>
                  </a:lnTo>
                  <a:lnTo>
                    <a:pt x="108" y="340"/>
                  </a:lnTo>
                  <a:lnTo>
                    <a:pt x="95" y="358"/>
                  </a:lnTo>
                  <a:lnTo>
                    <a:pt x="89" y="369"/>
                  </a:lnTo>
                  <a:lnTo>
                    <a:pt x="88" y="384"/>
                  </a:lnTo>
                  <a:lnTo>
                    <a:pt x="93" y="403"/>
                  </a:lnTo>
                  <a:lnTo>
                    <a:pt x="103" y="421"/>
                  </a:lnTo>
                  <a:lnTo>
                    <a:pt x="118" y="441"/>
                  </a:lnTo>
                  <a:lnTo>
                    <a:pt x="138" y="457"/>
                  </a:lnTo>
                  <a:lnTo>
                    <a:pt x="162" y="471"/>
                  </a:lnTo>
                  <a:lnTo>
                    <a:pt x="192" y="48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79" name="Freeform 223"/>
            <p:cNvSpPr>
              <a:spLocks/>
            </p:cNvSpPr>
            <p:nvPr/>
          </p:nvSpPr>
          <p:spPr bwMode="auto">
            <a:xfrm>
              <a:off x="571" y="4118"/>
              <a:ext cx="58" cy="54"/>
            </a:xfrm>
            <a:custGeom>
              <a:avLst/>
              <a:gdLst/>
              <a:ahLst/>
              <a:cxnLst>
                <a:cxn ang="0">
                  <a:pos x="108" y="3"/>
                </a:cxn>
                <a:cxn ang="0">
                  <a:pos x="91" y="0"/>
                </a:cxn>
                <a:cxn ang="0">
                  <a:pos x="74" y="3"/>
                </a:cxn>
                <a:cxn ang="0">
                  <a:pos x="59" y="15"/>
                </a:cxn>
                <a:cxn ang="0">
                  <a:pos x="40" y="42"/>
                </a:cxn>
                <a:cxn ang="0">
                  <a:pos x="31" y="56"/>
                </a:cxn>
                <a:cxn ang="0">
                  <a:pos x="20" y="69"/>
                </a:cxn>
                <a:cxn ang="0">
                  <a:pos x="9" y="84"/>
                </a:cxn>
                <a:cxn ang="0">
                  <a:pos x="2" y="100"/>
                </a:cxn>
                <a:cxn ang="0">
                  <a:pos x="0" y="117"/>
                </a:cxn>
                <a:cxn ang="0">
                  <a:pos x="7" y="131"/>
                </a:cxn>
                <a:cxn ang="0">
                  <a:pos x="14" y="142"/>
                </a:cxn>
                <a:cxn ang="0">
                  <a:pos x="24" y="149"/>
                </a:cxn>
                <a:cxn ang="0">
                  <a:pos x="37" y="154"/>
                </a:cxn>
                <a:cxn ang="0">
                  <a:pos x="56" y="157"/>
                </a:cxn>
                <a:cxn ang="0">
                  <a:pos x="67" y="156"/>
                </a:cxn>
                <a:cxn ang="0">
                  <a:pos x="72" y="158"/>
                </a:cxn>
                <a:cxn ang="0">
                  <a:pos x="83" y="161"/>
                </a:cxn>
                <a:cxn ang="0">
                  <a:pos x="95" y="162"/>
                </a:cxn>
                <a:cxn ang="0">
                  <a:pos x="104" y="159"/>
                </a:cxn>
                <a:cxn ang="0">
                  <a:pos x="113" y="158"/>
                </a:cxn>
                <a:cxn ang="0">
                  <a:pos x="124" y="159"/>
                </a:cxn>
                <a:cxn ang="0">
                  <a:pos x="135" y="159"/>
                </a:cxn>
                <a:cxn ang="0">
                  <a:pos x="143" y="156"/>
                </a:cxn>
                <a:cxn ang="0">
                  <a:pos x="156" y="156"/>
                </a:cxn>
                <a:cxn ang="0">
                  <a:pos x="171" y="152"/>
                </a:cxn>
                <a:cxn ang="0">
                  <a:pos x="172" y="134"/>
                </a:cxn>
                <a:cxn ang="0">
                  <a:pos x="165" y="111"/>
                </a:cxn>
                <a:cxn ang="0">
                  <a:pos x="152" y="93"/>
                </a:cxn>
                <a:cxn ang="0">
                  <a:pos x="144" y="70"/>
                </a:cxn>
                <a:cxn ang="0">
                  <a:pos x="148" y="56"/>
                </a:cxn>
                <a:cxn ang="0">
                  <a:pos x="148" y="41"/>
                </a:cxn>
                <a:cxn ang="0">
                  <a:pos x="142" y="24"/>
                </a:cxn>
                <a:cxn ang="0">
                  <a:pos x="128" y="10"/>
                </a:cxn>
              </a:cxnLst>
              <a:rect l="0" t="0" r="r" b="b"/>
              <a:pathLst>
                <a:path w="174" h="162">
                  <a:moveTo>
                    <a:pt x="117" y="5"/>
                  </a:moveTo>
                  <a:lnTo>
                    <a:pt x="108" y="3"/>
                  </a:lnTo>
                  <a:lnTo>
                    <a:pt x="99" y="1"/>
                  </a:lnTo>
                  <a:lnTo>
                    <a:pt x="91" y="0"/>
                  </a:lnTo>
                  <a:lnTo>
                    <a:pt x="83" y="1"/>
                  </a:lnTo>
                  <a:lnTo>
                    <a:pt x="74" y="3"/>
                  </a:lnTo>
                  <a:lnTo>
                    <a:pt x="66" y="8"/>
                  </a:lnTo>
                  <a:lnTo>
                    <a:pt x="59" y="15"/>
                  </a:lnTo>
                  <a:lnTo>
                    <a:pt x="52" y="25"/>
                  </a:lnTo>
                  <a:lnTo>
                    <a:pt x="40" y="42"/>
                  </a:lnTo>
                  <a:lnTo>
                    <a:pt x="35" y="50"/>
                  </a:lnTo>
                  <a:lnTo>
                    <a:pt x="31" y="56"/>
                  </a:lnTo>
                  <a:lnTo>
                    <a:pt x="25" y="63"/>
                  </a:lnTo>
                  <a:lnTo>
                    <a:pt x="20" y="69"/>
                  </a:lnTo>
                  <a:lnTo>
                    <a:pt x="14" y="76"/>
                  </a:lnTo>
                  <a:lnTo>
                    <a:pt x="9" y="84"/>
                  </a:lnTo>
                  <a:lnTo>
                    <a:pt x="5" y="92"/>
                  </a:lnTo>
                  <a:lnTo>
                    <a:pt x="2" y="100"/>
                  </a:lnTo>
                  <a:lnTo>
                    <a:pt x="0" y="109"/>
                  </a:lnTo>
                  <a:lnTo>
                    <a:pt x="0" y="117"/>
                  </a:lnTo>
                  <a:lnTo>
                    <a:pt x="3" y="125"/>
                  </a:lnTo>
                  <a:lnTo>
                    <a:pt x="7" y="131"/>
                  </a:lnTo>
                  <a:lnTo>
                    <a:pt x="10" y="138"/>
                  </a:lnTo>
                  <a:lnTo>
                    <a:pt x="14" y="142"/>
                  </a:lnTo>
                  <a:lnTo>
                    <a:pt x="19" y="146"/>
                  </a:lnTo>
                  <a:lnTo>
                    <a:pt x="24" y="149"/>
                  </a:lnTo>
                  <a:lnTo>
                    <a:pt x="30" y="152"/>
                  </a:lnTo>
                  <a:lnTo>
                    <a:pt x="37" y="154"/>
                  </a:lnTo>
                  <a:lnTo>
                    <a:pt x="47" y="156"/>
                  </a:lnTo>
                  <a:lnTo>
                    <a:pt x="56" y="157"/>
                  </a:lnTo>
                  <a:lnTo>
                    <a:pt x="63" y="157"/>
                  </a:lnTo>
                  <a:lnTo>
                    <a:pt x="67" y="156"/>
                  </a:lnTo>
                  <a:lnTo>
                    <a:pt x="69" y="156"/>
                  </a:lnTo>
                  <a:lnTo>
                    <a:pt x="72" y="158"/>
                  </a:lnTo>
                  <a:lnTo>
                    <a:pt x="77" y="160"/>
                  </a:lnTo>
                  <a:lnTo>
                    <a:pt x="83" y="161"/>
                  </a:lnTo>
                  <a:lnTo>
                    <a:pt x="89" y="162"/>
                  </a:lnTo>
                  <a:lnTo>
                    <a:pt x="95" y="162"/>
                  </a:lnTo>
                  <a:lnTo>
                    <a:pt x="100" y="161"/>
                  </a:lnTo>
                  <a:lnTo>
                    <a:pt x="104" y="159"/>
                  </a:lnTo>
                  <a:lnTo>
                    <a:pt x="107" y="156"/>
                  </a:lnTo>
                  <a:lnTo>
                    <a:pt x="113" y="158"/>
                  </a:lnTo>
                  <a:lnTo>
                    <a:pt x="118" y="159"/>
                  </a:lnTo>
                  <a:lnTo>
                    <a:pt x="124" y="159"/>
                  </a:lnTo>
                  <a:lnTo>
                    <a:pt x="130" y="159"/>
                  </a:lnTo>
                  <a:lnTo>
                    <a:pt x="135" y="159"/>
                  </a:lnTo>
                  <a:lnTo>
                    <a:pt x="140" y="158"/>
                  </a:lnTo>
                  <a:lnTo>
                    <a:pt x="143" y="156"/>
                  </a:lnTo>
                  <a:lnTo>
                    <a:pt x="146" y="154"/>
                  </a:lnTo>
                  <a:lnTo>
                    <a:pt x="156" y="156"/>
                  </a:lnTo>
                  <a:lnTo>
                    <a:pt x="165" y="156"/>
                  </a:lnTo>
                  <a:lnTo>
                    <a:pt x="171" y="152"/>
                  </a:lnTo>
                  <a:lnTo>
                    <a:pt x="174" y="146"/>
                  </a:lnTo>
                  <a:lnTo>
                    <a:pt x="172" y="134"/>
                  </a:lnTo>
                  <a:lnTo>
                    <a:pt x="169" y="122"/>
                  </a:lnTo>
                  <a:lnTo>
                    <a:pt x="165" y="111"/>
                  </a:lnTo>
                  <a:lnTo>
                    <a:pt x="159" y="101"/>
                  </a:lnTo>
                  <a:lnTo>
                    <a:pt x="152" y="93"/>
                  </a:lnTo>
                  <a:lnTo>
                    <a:pt x="147" y="82"/>
                  </a:lnTo>
                  <a:lnTo>
                    <a:pt x="144" y="70"/>
                  </a:lnTo>
                  <a:lnTo>
                    <a:pt x="146" y="61"/>
                  </a:lnTo>
                  <a:lnTo>
                    <a:pt x="148" y="56"/>
                  </a:lnTo>
                  <a:lnTo>
                    <a:pt x="149" y="49"/>
                  </a:lnTo>
                  <a:lnTo>
                    <a:pt x="148" y="41"/>
                  </a:lnTo>
                  <a:lnTo>
                    <a:pt x="146" y="32"/>
                  </a:lnTo>
                  <a:lnTo>
                    <a:pt x="142" y="24"/>
                  </a:lnTo>
                  <a:lnTo>
                    <a:pt x="136" y="17"/>
                  </a:lnTo>
                  <a:lnTo>
                    <a:pt x="128" y="10"/>
                  </a:lnTo>
                  <a:lnTo>
                    <a:pt x="117" y="5"/>
                  </a:lnTo>
                  <a:close/>
                </a:path>
              </a:pathLst>
            </a:custGeom>
            <a:solidFill>
              <a:srgbClr val="C68C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80" name="Freeform 224"/>
            <p:cNvSpPr>
              <a:spLocks/>
            </p:cNvSpPr>
            <p:nvPr/>
          </p:nvSpPr>
          <p:spPr bwMode="auto">
            <a:xfrm>
              <a:off x="571" y="4118"/>
              <a:ext cx="39" cy="52"/>
            </a:xfrm>
            <a:custGeom>
              <a:avLst/>
              <a:gdLst/>
              <a:ahLst/>
              <a:cxnLst>
                <a:cxn ang="0">
                  <a:pos x="37" y="154"/>
                </a:cxn>
                <a:cxn ang="0">
                  <a:pos x="24" y="149"/>
                </a:cxn>
                <a:cxn ang="0">
                  <a:pos x="14" y="142"/>
                </a:cxn>
                <a:cxn ang="0">
                  <a:pos x="7" y="131"/>
                </a:cxn>
                <a:cxn ang="0">
                  <a:pos x="0" y="117"/>
                </a:cxn>
                <a:cxn ang="0">
                  <a:pos x="2" y="100"/>
                </a:cxn>
                <a:cxn ang="0">
                  <a:pos x="9" y="84"/>
                </a:cxn>
                <a:cxn ang="0">
                  <a:pos x="20" y="69"/>
                </a:cxn>
                <a:cxn ang="0">
                  <a:pos x="31" y="56"/>
                </a:cxn>
                <a:cxn ang="0">
                  <a:pos x="40" y="42"/>
                </a:cxn>
                <a:cxn ang="0">
                  <a:pos x="59" y="15"/>
                </a:cxn>
                <a:cxn ang="0">
                  <a:pos x="74" y="3"/>
                </a:cxn>
                <a:cxn ang="0">
                  <a:pos x="91" y="0"/>
                </a:cxn>
                <a:cxn ang="0">
                  <a:pos x="108" y="3"/>
                </a:cxn>
                <a:cxn ang="0">
                  <a:pos x="106" y="4"/>
                </a:cxn>
                <a:cxn ang="0">
                  <a:pos x="88" y="12"/>
                </a:cxn>
                <a:cxn ang="0">
                  <a:pos x="79" y="26"/>
                </a:cxn>
                <a:cxn ang="0">
                  <a:pos x="93" y="44"/>
                </a:cxn>
                <a:cxn ang="0">
                  <a:pos x="101" y="48"/>
                </a:cxn>
                <a:cxn ang="0">
                  <a:pos x="79" y="44"/>
                </a:cxn>
                <a:cxn ang="0">
                  <a:pos x="69" y="48"/>
                </a:cxn>
                <a:cxn ang="0">
                  <a:pos x="84" y="66"/>
                </a:cxn>
                <a:cxn ang="0">
                  <a:pos x="99" y="82"/>
                </a:cxn>
                <a:cxn ang="0">
                  <a:pos x="86" y="77"/>
                </a:cxn>
                <a:cxn ang="0">
                  <a:pos x="72" y="70"/>
                </a:cxn>
                <a:cxn ang="0">
                  <a:pos x="60" y="61"/>
                </a:cxn>
                <a:cxn ang="0">
                  <a:pos x="51" y="55"/>
                </a:cxn>
                <a:cxn ang="0">
                  <a:pos x="60" y="76"/>
                </a:cxn>
                <a:cxn ang="0">
                  <a:pos x="64" y="86"/>
                </a:cxn>
                <a:cxn ang="0">
                  <a:pos x="51" y="83"/>
                </a:cxn>
                <a:cxn ang="0">
                  <a:pos x="41" y="82"/>
                </a:cxn>
                <a:cxn ang="0">
                  <a:pos x="44" y="90"/>
                </a:cxn>
                <a:cxn ang="0">
                  <a:pos x="46" y="101"/>
                </a:cxn>
                <a:cxn ang="0">
                  <a:pos x="36" y="113"/>
                </a:cxn>
                <a:cxn ang="0">
                  <a:pos x="32" y="131"/>
                </a:cxn>
                <a:cxn ang="0">
                  <a:pos x="39" y="149"/>
                </a:cxn>
              </a:cxnLst>
              <a:rect l="0" t="0" r="r" b="b"/>
              <a:pathLst>
                <a:path w="117" h="156">
                  <a:moveTo>
                    <a:pt x="47" y="156"/>
                  </a:moveTo>
                  <a:lnTo>
                    <a:pt x="37" y="154"/>
                  </a:lnTo>
                  <a:lnTo>
                    <a:pt x="30" y="152"/>
                  </a:lnTo>
                  <a:lnTo>
                    <a:pt x="24" y="149"/>
                  </a:lnTo>
                  <a:lnTo>
                    <a:pt x="19" y="146"/>
                  </a:lnTo>
                  <a:lnTo>
                    <a:pt x="14" y="142"/>
                  </a:lnTo>
                  <a:lnTo>
                    <a:pt x="10" y="138"/>
                  </a:lnTo>
                  <a:lnTo>
                    <a:pt x="7" y="131"/>
                  </a:lnTo>
                  <a:lnTo>
                    <a:pt x="3" y="125"/>
                  </a:lnTo>
                  <a:lnTo>
                    <a:pt x="0" y="117"/>
                  </a:lnTo>
                  <a:lnTo>
                    <a:pt x="0" y="109"/>
                  </a:lnTo>
                  <a:lnTo>
                    <a:pt x="2" y="100"/>
                  </a:lnTo>
                  <a:lnTo>
                    <a:pt x="5" y="92"/>
                  </a:lnTo>
                  <a:lnTo>
                    <a:pt x="9" y="84"/>
                  </a:lnTo>
                  <a:lnTo>
                    <a:pt x="14" y="76"/>
                  </a:lnTo>
                  <a:lnTo>
                    <a:pt x="20" y="69"/>
                  </a:lnTo>
                  <a:lnTo>
                    <a:pt x="25" y="63"/>
                  </a:lnTo>
                  <a:lnTo>
                    <a:pt x="31" y="56"/>
                  </a:lnTo>
                  <a:lnTo>
                    <a:pt x="35" y="50"/>
                  </a:lnTo>
                  <a:lnTo>
                    <a:pt x="40" y="42"/>
                  </a:lnTo>
                  <a:lnTo>
                    <a:pt x="52" y="25"/>
                  </a:lnTo>
                  <a:lnTo>
                    <a:pt x="59" y="15"/>
                  </a:lnTo>
                  <a:lnTo>
                    <a:pt x="66" y="8"/>
                  </a:lnTo>
                  <a:lnTo>
                    <a:pt x="74" y="3"/>
                  </a:lnTo>
                  <a:lnTo>
                    <a:pt x="83" y="1"/>
                  </a:lnTo>
                  <a:lnTo>
                    <a:pt x="91" y="0"/>
                  </a:lnTo>
                  <a:lnTo>
                    <a:pt x="99" y="1"/>
                  </a:lnTo>
                  <a:lnTo>
                    <a:pt x="108" y="3"/>
                  </a:lnTo>
                  <a:lnTo>
                    <a:pt x="117" y="5"/>
                  </a:lnTo>
                  <a:lnTo>
                    <a:pt x="106" y="4"/>
                  </a:lnTo>
                  <a:lnTo>
                    <a:pt x="96" y="8"/>
                  </a:lnTo>
                  <a:lnTo>
                    <a:pt x="88" y="12"/>
                  </a:lnTo>
                  <a:lnTo>
                    <a:pt x="82" y="18"/>
                  </a:lnTo>
                  <a:lnTo>
                    <a:pt x="79" y="26"/>
                  </a:lnTo>
                  <a:lnTo>
                    <a:pt x="84" y="34"/>
                  </a:lnTo>
                  <a:lnTo>
                    <a:pt x="93" y="44"/>
                  </a:lnTo>
                  <a:lnTo>
                    <a:pt x="111" y="52"/>
                  </a:lnTo>
                  <a:lnTo>
                    <a:pt x="101" y="48"/>
                  </a:lnTo>
                  <a:lnTo>
                    <a:pt x="90" y="45"/>
                  </a:lnTo>
                  <a:lnTo>
                    <a:pt x="79" y="44"/>
                  </a:lnTo>
                  <a:lnTo>
                    <a:pt x="72" y="44"/>
                  </a:lnTo>
                  <a:lnTo>
                    <a:pt x="69" y="48"/>
                  </a:lnTo>
                  <a:lnTo>
                    <a:pt x="72" y="55"/>
                  </a:lnTo>
                  <a:lnTo>
                    <a:pt x="84" y="66"/>
                  </a:lnTo>
                  <a:lnTo>
                    <a:pt x="105" y="83"/>
                  </a:lnTo>
                  <a:lnTo>
                    <a:pt x="99" y="82"/>
                  </a:lnTo>
                  <a:lnTo>
                    <a:pt x="93" y="80"/>
                  </a:lnTo>
                  <a:lnTo>
                    <a:pt x="86" y="77"/>
                  </a:lnTo>
                  <a:lnTo>
                    <a:pt x="78" y="74"/>
                  </a:lnTo>
                  <a:lnTo>
                    <a:pt x="72" y="70"/>
                  </a:lnTo>
                  <a:lnTo>
                    <a:pt x="66" y="66"/>
                  </a:lnTo>
                  <a:lnTo>
                    <a:pt x="60" y="61"/>
                  </a:lnTo>
                  <a:lnTo>
                    <a:pt x="55" y="57"/>
                  </a:lnTo>
                  <a:lnTo>
                    <a:pt x="51" y="55"/>
                  </a:lnTo>
                  <a:lnTo>
                    <a:pt x="53" y="63"/>
                  </a:lnTo>
                  <a:lnTo>
                    <a:pt x="60" y="76"/>
                  </a:lnTo>
                  <a:lnTo>
                    <a:pt x="70" y="88"/>
                  </a:lnTo>
                  <a:lnTo>
                    <a:pt x="64" y="86"/>
                  </a:lnTo>
                  <a:lnTo>
                    <a:pt x="58" y="85"/>
                  </a:lnTo>
                  <a:lnTo>
                    <a:pt x="51" y="83"/>
                  </a:lnTo>
                  <a:lnTo>
                    <a:pt x="44" y="82"/>
                  </a:lnTo>
                  <a:lnTo>
                    <a:pt x="41" y="82"/>
                  </a:lnTo>
                  <a:lnTo>
                    <a:pt x="40" y="85"/>
                  </a:lnTo>
                  <a:lnTo>
                    <a:pt x="44" y="90"/>
                  </a:lnTo>
                  <a:lnTo>
                    <a:pt x="54" y="99"/>
                  </a:lnTo>
                  <a:lnTo>
                    <a:pt x="46" y="101"/>
                  </a:lnTo>
                  <a:lnTo>
                    <a:pt x="40" y="106"/>
                  </a:lnTo>
                  <a:lnTo>
                    <a:pt x="36" y="113"/>
                  </a:lnTo>
                  <a:lnTo>
                    <a:pt x="33" y="122"/>
                  </a:lnTo>
                  <a:lnTo>
                    <a:pt x="32" y="131"/>
                  </a:lnTo>
                  <a:lnTo>
                    <a:pt x="34" y="141"/>
                  </a:lnTo>
                  <a:lnTo>
                    <a:pt x="39" y="149"/>
                  </a:lnTo>
                  <a:lnTo>
                    <a:pt x="47" y="15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81" name="Freeform 225"/>
            <p:cNvSpPr>
              <a:spLocks/>
            </p:cNvSpPr>
            <p:nvPr/>
          </p:nvSpPr>
          <p:spPr bwMode="auto">
            <a:xfrm>
              <a:off x="593" y="4160"/>
              <a:ext cx="14" cy="12"/>
            </a:xfrm>
            <a:custGeom>
              <a:avLst/>
              <a:gdLst/>
              <a:ahLst/>
              <a:cxnLst>
                <a:cxn ang="0">
                  <a:pos x="38" y="31"/>
                </a:cxn>
                <a:cxn ang="0">
                  <a:pos x="35" y="34"/>
                </a:cxn>
                <a:cxn ang="0">
                  <a:pos x="31" y="36"/>
                </a:cxn>
                <a:cxn ang="0">
                  <a:pos x="26" y="37"/>
                </a:cxn>
                <a:cxn ang="0">
                  <a:pos x="20" y="37"/>
                </a:cxn>
                <a:cxn ang="0">
                  <a:pos x="14" y="36"/>
                </a:cxn>
                <a:cxn ang="0">
                  <a:pos x="8" y="35"/>
                </a:cxn>
                <a:cxn ang="0">
                  <a:pos x="3" y="33"/>
                </a:cxn>
                <a:cxn ang="0">
                  <a:pos x="0" y="31"/>
                </a:cxn>
                <a:cxn ang="0">
                  <a:pos x="1" y="24"/>
                </a:cxn>
                <a:cxn ang="0">
                  <a:pos x="3" y="16"/>
                </a:cxn>
                <a:cxn ang="0">
                  <a:pos x="7" y="7"/>
                </a:cxn>
                <a:cxn ang="0">
                  <a:pos x="13" y="2"/>
                </a:cxn>
                <a:cxn ang="0">
                  <a:pos x="19" y="0"/>
                </a:cxn>
                <a:cxn ang="0">
                  <a:pos x="25" y="3"/>
                </a:cxn>
                <a:cxn ang="0">
                  <a:pos x="32" y="14"/>
                </a:cxn>
                <a:cxn ang="0">
                  <a:pos x="38" y="31"/>
                </a:cxn>
              </a:cxnLst>
              <a:rect l="0" t="0" r="r" b="b"/>
              <a:pathLst>
                <a:path w="38" h="37">
                  <a:moveTo>
                    <a:pt x="38" y="31"/>
                  </a:moveTo>
                  <a:lnTo>
                    <a:pt x="35" y="34"/>
                  </a:lnTo>
                  <a:lnTo>
                    <a:pt x="31" y="36"/>
                  </a:lnTo>
                  <a:lnTo>
                    <a:pt x="26" y="37"/>
                  </a:lnTo>
                  <a:lnTo>
                    <a:pt x="20" y="37"/>
                  </a:lnTo>
                  <a:lnTo>
                    <a:pt x="14" y="36"/>
                  </a:lnTo>
                  <a:lnTo>
                    <a:pt x="8" y="35"/>
                  </a:lnTo>
                  <a:lnTo>
                    <a:pt x="3" y="33"/>
                  </a:lnTo>
                  <a:lnTo>
                    <a:pt x="0" y="31"/>
                  </a:lnTo>
                  <a:lnTo>
                    <a:pt x="1" y="24"/>
                  </a:lnTo>
                  <a:lnTo>
                    <a:pt x="3" y="16"/>
                  </a:lnTo>
                  <a:lnTo>
                    <a:pt x="7" y="7"/>
                  </a:lnTo>
                  <a:lnTo>
                    <a:pt x="13" y="2"/>
                  </a:lnTo>
                  <a:lnTo>
                    <a:pt x="19" y="0"/>
                  </a:lnTo>
                  <a:lnTo>
                    <a:pt x="25" y="3"/>
                  </a:lnTo>
                  <a:lnTo>
                    <a:pt x="32" y="14"/>
                  </a:lnTo>
                  <a:lnTo>
                    <a:pt x="38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82" name="Freeform 226"/>
            <p:cNvSpPr>
              <a:spLocks/>
            </p:cNvSpPr>
            <p:nvPr/>
          </p:nvSpPr>
          <p:spPr bwMode="auto">
            <a:xfrm>
              <a:off x="619" y="4159"/>
              <a:ext cx="10" cy="11"/>
            </a:xfrm>
            <a:custGeom>
              <a:avLst/>
              <a:gdLst/>
              <a:ahLst/>
              <a:cxnLst>
                <a:cxn ang="0">
                  <a:pos x="30" y="24"/>
                </a:cxn>
                <a:cxn ang="0">
                  <a:pos x="27" y="30"/>
                </a:cxn>
                <a:cxn ang="0">
                  <a:pos x="21" y="34"/>
                </a:cxn>
                <a:cxn ang="0">
                  <a:pos x="12" y="34"/>
                </a:cxn>
                <a:cxn ang="0">
                  <a:pos x="2" y="32"/>
                </a:cxn>
                <a:cxn ang="0">
                  <a:pos x="0" y="22"/>
                </a:cxn>
                <a:cxn ang="0">
                  <a:pos x="0" y="13"/>
                </a:cxn>
                <a:cxn ang="0">
                  <a:pos x="4" y="6"/>
                </a:cxn>
                <a:cxn ang="0">
                  <a:pos x="7" y="1"/>
                </a:cxn>
                <a:cxn ang="0">
                  <a:pos x="12" y="0"/>
                </a:cxn>
                <a:cxn ang="0">
                  <a:pos x="18" y="2"/>
                </a:cxn>
                <a:cxn ang="0">
                  <a:pos x="24" y="10"/>
                </a:cxn>
                <a:cxn ang="0">
                  <a:pos x="30" y="24"/>
                </a:cxn>
              </a:cxnLst>
              <a:rect l="0" t="0" r="r" b="b"/>
              <a:pathLst>
                <a:path w="30" h="34">
                  <a:moveTo>
                    <a:pt x="30" y="24"/>
                  </a:moveTo>
                  <a:lnTo>
                    <a:pt x="27" y="30"/>
                  </a:lnTo>
                  <a:lnTo>
                    <a:pt x="21" y="34"/>
                  </a:lnTo>
                  <a:lnTo>
                    <a:pt x="12" y="34"/>
                  </a:lnTo>
                  <a:lnTo>
                    <a:pt x="2" y="32"/>
                  </a:lnTo>
                  <a:lnTo>
                    <a:pt x="0" y="22"/>
                  </a:lnTo>
                  <a:lnTo>
                    <a:pt x="0" y="13"/>
                  </a:lnTo>
                  <a:lnTo>
                    <a:pt x="4" y="6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8" y="2"/>
                  </a:lnTo>
                  <a:lnTo>
                    <a:pt x="24" y="10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83" name="Freeform 227"/>
            <p:cNvSpPr>
              <a:spLocks/>
            </p:cNvSpPr>
            <p:nvPr/>
          </p:nvSpPr>
          <p:spPr bwMode="auto">
            <a:xfrm>
              <a:off x="605" y="4159"/>
              <a:ext cx="14" cy="12"/>
            </a:xfrm>
            <a:custGeom>
              <a:avLst/>
              <a:gdLst/>
              <a:ahLst/>
              <a:cxnLst>
                <a:cxn ang="0">
                  <a:pos x="39" y="32"/>
                </a:cxn>
                <a:cxn ang="0">
                  <a:pos x="36" y="34"/>
                </a:cxn>
                <a:cxn ang="0">
                  <a:pos x="33" y="36"/>
                </a:cxn>
                <a:cxn ang="0">
                  <a:pos x="28" y="37"/>
                </a:cxn>
                <a:cxn ang="0">
                  <a:pos x="23" y="37"/>
                </a:cxn>
                <a:cxn ang="0">
                  <a:pos x="17" y="37"/>
                </a:cxn>
                <a:cxn ang="0">
                  <a:pos x="11" y="37"/>
                </a:cxn>
                <a:cxn ang="0">
                  <a:pos x="6" y="36"/>
                </a:cxn>
                <a:cxn ang="0">
                  <a:pos x="0" y="34"/>
                </a:cxn>
                <a:cxn ang="0">
                  <a:pos x="0" y="24"/>
                </a:cxn>
                <a:cxn ang="0">
                  <a:pos x="2" y="15"/>
                </a:cxn>
                <a:cxn ang="0">
                  <a:pos x="7" y="7"/>
                </a:cxn>
                <a:cxn ang="0">
                  <a:pos x="12" y="2"/>
                </a:cxn>
                <a:cxn ang="0">
                  <a:pos x="18" y="0"/>
                </a:cxn>
                <a:cxn ang="0">
                  <a:pos x="25" y="4"/>
                </a:cxn>
                <a:cxn ang="0">
                  <a:pos x="32" y="15"/>
                </a:cxn>
                <a:cxn ang="0">
                  <a:pos x="39" y="32"/>
                </a:cxn>
              </a:cxnLst>
              <a:rect l="0" t="0" r="r" b="b"/>
              <a:pathLst>
                <a:path w="39" h="37">
                  <a:moveTo>
                    <a:pt x="39" y="32"/>
                  </a:moveTo>
                  <a:lnTo>
                    <a:pt x="36" y="34"/>
                  </a:lnTo>
                  <a:lnTo>
                    <a:pt x="33" y="36"/>
                  </a:lnTo>
                  <a:lnTo>
                    <a:pt x="28" y="37"/>
                  </a:lnTo>
                  <a:lnTo>
                    <a:pt x="23" y="37"/>
                  </a:lnTo>
                  <a:lnTo>
                    <a:pt x="17" y="37"/>
                  </a:lnTo>
                  <a:lnTo>
                    <a:pt x="11" y="37"/>
                  </a:lnTo>
                  <a:lnTo>
                    <a:pt x="6" y="36"/>
                  </a:lnTo>
                  <a:lnTo>
                    <a:pt x="0" y="34"/>
                  </a:lnTo>
                  <a:lnTo>
                    <a:pt x="0" y="24"/>
                  </a:lnTo>
                  <a:lnTo>
                    <a:pt x="2" y="15"/>
                  </a:lnTo>
                  <a:lnTo>
                    <a:pt x="7" y="7"/>
                  </a:lnTo>
                  <a:lnTo>
                    <a:pt x="12" y="2"/>
                  </a:lnTo>
                  <a:lnTo>
                    <a:pt x="18" y="0"/>
                  </a:lnTo>
                  <a:lnTo>
                    <a:pt x="25" y="4"/>
                  </a:lnTo>
                  <a:lnTo>
                    <a:pt x="32" y="15"/>
                  </a:lnTo>
                  <a:lnTo>
                    <a:pt x="39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84" name="Freeform 228"/>
            <p:cNvSpPr>
              <a:spLocks/>
            </p:cNvSpPr>
            <p:nvPr/>
          </p:nvSpPr>
          <p:spPr bwMode="auto">
            <a:xfrm>
              <a:off x="590" y="4035"/>
              <a:ext cx="94" cy="103"/>
            </a:xfrm>
            <a:custGeom>
              <a:avLst/>
              <a:gdLst/>
              <a:ahLst/>
              <a:cxnLst>
                <a:cxn ang="0">
                  <a:pos x="284" y="91"/>
                </a:cxn>
                <a:cxn ang="0">
                  <a:pos x="285" y="81"/>
                </a:cxn>
                <a:cxn ang="0">
                  <a:pos x="284" y="72"/>
                </a:cxn>
                <a:cxn ang="0">
                  <a:pos x="281" y="62"/>
                </a:cxn>
                <a:cxn ang="0">
                  <a:pos x="277" y="51"/>
                </a:cxn>
                <a:cxn ang="0">
                  <a:pos x="269" y="41"/>
                </a:cxn>
                <a:cxn ang="0">
                  <a:pos x="261" y="30"/>
                </a:cxn>
                <a:cxn ang="0">
                  <a:pos x="249" y="19"/>
                </a:cxn>
                <a:cxn ang="0">
                  <a:pos x="234" y="9"/>
                </a:cxn>
                <a:cxn ang="0">
                  <a:pos x="222" y="4"/>
                </a:cxn>
                <a:cxn ang="0">
                  <a:pos x="206" y="0"/>
                </a:cxn>
                <a:cxn ang="0">
                  <a:pos x="188" y="0"/>
                </a:cxn>
                <a:cxn ang="0">
                  <a:pos x="168" y="2"/>
                </a:cxn>
                <a:cxn ang="0">
                  <a:pos x="148" y="8"/>
                </a:cxn>
                <a:cxn ang="0">
                  <a:pos x="128" y="19"/>
                </a:cxn>
                <a:cxn ang="0">
                  <a:pos x="110" y="35"/>
                </a:cxn>
                <a:cxn ang="0">
                  <a:pos x="95" y="55"/>
                </a:cxn>
                <a:cxn ang="0">
                  <a:pos x="80" y="81"/>
                </a:cxn>
                <a:cxn ang="0">
                  <a:pos x="66" y="110"/>
                </a:cxn>
                <a:cxn ang="0">
                  <a:pos x="52" y="141"/>
                </a:cxn>
                <a:cxn ang="0">
                  <a:pos x="38" y="171"/>
                </a:cxn>
                <a:cxn ang="0">
                  <a:pos x="26" y="199"/>
                </a:cxn>
                <a:cxn ang="0">
                  <a:pos x="15" y="223"/>
                </a:cxn>
                <a:cxn ang="0">
                  <a:pos x="7" y="241"/>
                </a:cxn>
                <a:cxn ang="0">
                  <a:pos x="3" y="252"/>
                </a:cxn>
                <a:cxn ang="0">
                  <a:pos x="1" y="261"/>
                </a:cxn>
                <a:cxn ang="0">
                  <a:pos x="0" y="269"/>
                </a:cxn>
                <a:cxn ang="0">
                  <a:pos x="1" y="277"/>
                </a:cxn>
                <a:cxn ang="0">
                  <a:pos x="4" y="286"/>
                </a:cxn>
                <a:cxn ang="0">
                  <a:pos x="10" y="293"/>
                </a:cxn>
                <a:cxn ang="0">
                  <a:pos x="20" y="300"/>
                </a:cxn>
                <a:cxn ang="0">
                  <a:pos x="33" y="305"/>
                </a:cxn>
                <a:cxn ang="0">
                  <a:pos x="50" y="308"/>
                </a:cxn>
                <a:cxn ang="0">
                  <a:pos x="66" y="308"/>
                </a:cxn>
                <a:cxn ang="0">
                  <a:pos x="78" y="305"/>
                </a:cxn>
                <a:cxn ang="0">
                  <a:pos x="88" y="298"/>
                </a:cxn>
                <a:cxn ang="0">
                  <a:pos x="96" y="290"/>
                </a:cxn>
                <a:cxn ang="0">
                  <a:pos x="103" y="279"/>
                </a:cxn>
                <a:cxn ang="0">
                  <a:pos x="110" y="269"/>
                </a:cxn>
                <a:cxn ang="0">
                  <a:pos x="119" y="258"/>
                </a:cxn>
                <a:cxn ang="0">
                  <a:pos x="130" y="248"/>
                </a:cxn>
                <a:cxn ang="0">
                  <a:pos x="144" y="237"/>
                </a:cxn>
                <a:cxn ang="0">
                  <a:pos x="161" y="223"/>
                </a:cxn>
                <a:cxn ang="0">
                  <a:pos x="179" y="206"/>
                </a:cxn>
                <a:cxn ang="0">
                  <a:pos x="197" y="189"/>
                </a:cxn>
                <a:cxn ang="0">
                  <a:pos x="216" y="172"/>
                </a:cxn>
                <a:cxn ang="0">
                  <a:pos x="231" y="158"/>
                </a:cxn>
                <a:cxn ang="0">
                  <a:pos x="244" y="146"/>
                </a:cxn>
                <a:cxn ang="0">
                  <a:pos x="252" y="140"/>
                </a:cxn>
                <a:cxn ang="0">
                  <a:pos x="255" y="138"/>
                </a:cxn>
                <a:cxn ang="0">
                  <a:pos x="260" y="135"/>
                </a:cxn>
                <a:cxn ang="0">
                  <a:pos x="264" y="130"/>
                </a:cxn>
                <a:cxn ang="0">
                  <a:pos x="269" y="124"/>
                </a:cxn>
                <a:cxn ang="0">
                  <a:pos x="275" y="116"/>
                </a:cxn>
                <a:cxn ang="0">
                  <a:pos x="279" y="109"/>
                </a:cxn>
                <a:cxn ang="0">
                  <a:pos x="282" y="100"/>
                </a:cxn>
                <a:cxn ang="0">
                  <a:pos x="284" y="91"/>
                </a:cxn>
              </a:cxnLst>
              <a:rect l="0" t="0" r="r" b="b"/>
              <a:pathLst>
                <a:path w="285" h="308">
                  <a:moveTo>
                    <a:pt x="284" y="91"/>
                  </a:moveTo>
                  <a:lnTo>
                    <a:pt x="285" y="81"/>
                  </a:lnTo>
                  <a:lnTo>
                    <a:pt x="284" y="72"/>
                  </a:lnTo>
                  <a:lnTo>
                    <a:pt x="281" y="62"/>
                  </a:lnTo>
                  <a:lnTo>
                    <a:pt x="277" y="51"/>
                  </a:lnTo>
                  <a:lnTo>
                    <a:pt x="269" y="41"/>
                  </a:lnTo>
                  <a:lnTo>
                    <a:pt x="261" y="30"/>
                  </a:lnTo>
                  <a:lnTo>
                    <a:pt x="249" y="19"/>
                  </a:lnTo>
                  <a:lnTo>
                    <a:pt x="234" y="9"/>
                  </a:lnTo>
                  <a:lnTo>
                    <a:pt x="222" y="4"/>
                  </a:lnTo>
                  <a:lnTo>
                    <a:pt x="206" y="0"/>
                  </a:lnTo>
                  <a:lnTo>
                    <a:pt x="188" y="0"/>
                  </a:lnTo>
                  <a:lnTo>
                    <a:pt x="168" y="2"/>
                  </a:lnTo>
                  <a:lnTo>
                    <a:pt x="148" y="8"/>
                  </a:lnTo>
                  <a:lnTo>
                    <a:pt x="128" y="19"/>
                  </a:lnTo>
                  <a:lnTo>
                    <a:pt x="110" y="35"/>
                  </a:lnTo>
                  <a:lnTo>
                    <a:pt x="95" y="55"/>
                  </a:lnTo>
                  <a:lnTo>
                    <a:pt x="80" y="81"/>
                  </a:lnTo>
                  <a:lnTo>
                    <a:pt x="66" y="110"/>
                  </a:lnTo>
                  <a:lnTo>
                    <a:pt x="52" y="141"/>
                  </a:lnTo>
                  <a:lnTo>
                    <a:pt x="38" y="171"/>
                  </a:lnTo>
                  <a:lnTo>
                    <a:pt x="26" y="199"/>
                  </a:lnTo>
                  <a:lnTo>
                    <a:pt x="15" y="223"/>
                  </a:lnTo>
                  <a:lnTo>
                    <a:pt x="7" y="241"/>
                  </a:lnTo>
                  <a:lnTo>
                    <a:pt x="3" y="252"/>
                  </a:lnTo>
                  <a:lnTo>
                    <a:pt x="1" y="261"/>
                  </a:lnTo>
                  <a:lnTo>
                    <a:pt x="0" y="269"/>
                  </a:lnTo>
                  <a:lnTo>
                    <a:pt x="1" y="277"/>
                  </a:lnTo>
                  <a:lnTo>
                    <a:pt x="4" y="286"/>
                  </a:lnTo>
                  <a:lnTo>
                    <a:pt x="10" y="293"/>
                  </a:lnTo>
                  <a:lnTo>
                    <a:pt x="20" y="300"/>
                  </a:lnTo>
                  <a:lnTo>
                    <a:pt x="33" y="305"/>
                  </a:lnTo>
                  <a:lnTo>
                    <a:pt x="50" y="308"/>
                  </a:lnTo>
                  <a:lnTo>
                    <a:pt x="66" y="308"/>
                  </a:lnTo>
                  <a:lnTo>
                    <a:pt x="78" y="305"/>
                  </a:lnTo>
                  <a:lnTo>
                    <a:pt x="88" y="298"/>
                  </a:lnTo>
                  <a:lnTo>
                    <a:pt x="96" y="290"/>
                  </a:lnTo>
                  <a:lnTo>
                    <a:pt x="103" y="279"/>
                  </a:lnTo>
                  <a:lnTo>
                    <a:pt x="110" y="269"/>
                  </a:lnTo>
                  <a:lnTo>
                    <a:pt x="119" y="258"/>
                  </a:lnTo>
                  <a:lnTo>
                    <a:pt x="130" y="248"/>
                  </a:lnTo>
                  <a:lnTo>
                    <a:pt x="144" y="237"/>
                  </a:lnTo>
                  <a:lnTo>
                    <a:pt x="161" y="223"/>
                  </a:lnTo>
                  <a:lnTo>
                    <a:pt x="179" y="206"/>
                  </a:lnTo>
                  <a:lnTo>
                    <a:pt x="197" y="189"/>
                  </a:lnTo>
                  <a:lnTo>
                    <a:pt x="216" y="172"/>
                  </a:lnTo>
                  <a:lnTo>
                    <a:pt x="231" y="158"/>
                  </a:lnTo>
                  <a:lnTo>
                    <a:pt x="244" y="146"/>
                  </a:lnTo>
                  <a:lnTo>
                    <a:pt x="252" y="140"/>
                  </a:lnTo>
                  <a:lnTo>
                    <a:pt x="255" y="138"/>
                  </a:lnTo>
                  <a:lnTo>
                    <a:pt x="260" y="135"/>
                  </a:lnTo>
                  <a:lnTo>
                    <a:pt x="264" y="130"/>
                  </a:lnTo>
                  <a:lnTo>
                    <a:pt x="269" y="124"/>
                  </a:lnTo>
                  <a:lnTo>
                    <a:pt x="275" y="116"/>
                  </a:lnTo>
                  <a:lnTo>
                    <a:pt x="279" y="109"/>
                  </a:lnTo>
                  <a:lnTo>
                    <a:pt x="282" y="100"/>
                  </a:lnTo>
                  <a:lnTo>
                    <a:pt x="284" y="91"/>
                  </a:lnTo>
                  <a:close/>
                </a:path>
              </a:pathLst>
            </a:custGeom>
            <a:solidFill>
              <a:srgbClr val="C68C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85" name="Freeform 229"/>
            <p:cNvSpPr>
              <a:spLocks/>
            </p:cNvSpPr>
            <p:nvPr/>
          </p:nvSpPr>
          <p:spPr bwMode="auto">
            <a:xfrm>
              <a:off x="591" y="4037"/>
              <a:ext cx="69" cy="100"/>
            </a:xfrm>
            <a:custGeom>
              <a:avLst/>
              <a:gdLst/>
              <a:ahLst/>
              <a:cxnLst>
                <a:cxn ang="0">
                  <a:pos x="33" y="297"/>
                </a:cxn>
                <a:cxn ang="0">
                  <a:pos x="10" y="285"/>
                </a:cxn>
                <a:cxn ang="0">
                  <a:pos x="1" y="269"/>
                </a:cxn>
                <a:cxn ang="0">
                  <a:pos x="1" y="253"/>
                </a:cxn>
                <a:cxn ang="0">
                  <a:pos x="7" y="233"/>
                </a:cxn>
                <a:cxn ang="0">
                  <a:pos x="26" y="191"/>
                </a:cxn>
                <a:cxn ang="0">
                  <a:pos x="52" y="133"/>
                </a:cxn>
                <a:cxn ang="0">
                  <a:pos x="80" y="73"/>
                </a:cxn>
                <a:cxn ang="0">
                  <a:pos x="100" y="39"/>
                </a:cxn>
                <a:cxn ang="0">
                  <a:pos x="112" y="25"/>
                </a:cxn>
                <a:cxn ang="0">
                  <a:pos x="126" y="12"/>
                </a:cxn>
                <a:cxn ang="0">
                  <a:pos x="140" y="4"/>
                </a:cxn>
                <a:cxn ang="0">
                  <a:pos x="143" y="6"/>
                </a:cxn>
                <a:cxn ang="0">
                  <a:pos x="151" y="18"/>
                </a:cxn>
                <a:cxn ang="0">
                  <a:pos x="173" y="19"/>
                </a:cxn>
                <a:cxn ang="0">
                  <a:pos x="186" y="19"/>
                </a:cxn>
                <a:cxn ang="0">
                  <a:pos x="194" y="22"/>
                </a:cxn>
                <a:cxn ang="0">
                  <a:pos x="200" y="27"/>
                </a:cxn>
                <a:cxn ang="0">
                  <a:pos x="204" y="33"/>
                </a:cxn>
                <a:cxn ang="0">
                  <a:pos x="192" y="32"/>
                </a:cxn>
                <a:cxn ang="0">
                  <a:pos x="170" y="30"/>
                </a:cxn>
                <a:cxn ang="0">
                  <a:pos x="148" y="32"/>
                </a:cxn>
                <a:cxn ang="0">
                  <a:pos x="134" y="41"/>
                </a:cxn>
                <a:cxn ang="0">
                  <a:pos x="133" y="50"/>
                </a:cxn>
                <a:cxn ang="0">
                  <a:pos x="140" y="55"/>
                </a:cxn>
                <a:cxn ang="0">
                  <a:pos x="152" y="58"/>
                </a:cxn>
                <a:cxn ang="0">
                  <a:pos x="165" y="63"/>
                </a:cxn>
                <a:cxn ang="0">
                  <a:pos x="162" y="70"/>
                </a:cxn>
                <a:cxn ang="0">
                  <a:pos x="138" y="68"/>
                </a:cxn>
                <a:cxn ang="0">
                  <a:pos x="125" y="72"/>
                </a:cxn>
                <a:cxn ang="0">
                  <a:pos x="118" y="79"/>
                </a:cxn>
                <a:cxn ang="0">
                  <a:pos x="119" y="87"/>
                </a:cxn>
                <a:cxn ang="0">
                  <a:pos x="131" y="95"/>
                </a:cxn>
                <a:cxn ang="0">
                  <a:pos x="129" y="105"/>
                </a:cxn>
                <a:cxn ang="0">
                  <a:pos x="108" y="112"/>
                </a:cxn>
                <a:cxn ang="0">
                  <a:pos x="91" y="124"/>
                </a:cxn>
                <a:cxn ang="0">
                  <a:pos x="74" y="140"/>
                </a:cxn>
                <a:cxn ang="0">
                  <a:pos x="61" y="157"/>
                </a:cxn>
                <a:cxn ang="0">
                  <a:pos x="53" y="174"/>
                </a:cxn>
                <a:cxn ang="0">
                  <a:pos x="44" y="195"/>
                </a:cxn>
                <a:cxn ang="0">
                  <a:pos x="36" y="216"/>
                </a:cxn>
                <a:cxn ang="0">
                  <a:pos x="29" y="233"/>
                </a:cxn>
                <a:cxn ang="0">
                  <a:pos x="24" y="243"/>
                </a:cxn>
                <a:cxn ang="0">
                  <a:pos x="19" y="260"/>
                </a:cxn>
                <a:cxn ang="0">
                  <a:pos x="21" y="280"/>
                </a:cxn>
                <a:cxn ang="0">
                  <a:pos x="35" y="295"/>
                </a:cxn>
              </a:cxnLst>
              <a:rect l="0" t="0" r="r" b="b"/>
              <a:pathLst>
                <a:path w="204" h="300">
                  <a:moveTo>
                    <a:pt x="50" y="300"/>
                  </a:moveTo>
                  <a:lnTo>
                    <a:pt x="33" y="297"/>
                  </a:lnTo>
                  <a:lnTo>
                    <a:pt x="20" y="292"/>
                  </a:lnTo>
                  <a:lnTo>
                    <a:pt x="10" y="285"/>
                  </a:lnTo>
                  <a:lnTo>
                    <a:pt x="4" y="278"/>
                  </a:lnTo>
                  <a:lnTo>
                    <a:pt x="1" y="269"/>
                  </a:lnTo>
                  <a:lnTo>
                    <a:pt x="0" y="261"/>
                  </a:lnTo>
                  <a:lnTo>
                    <a:pt x="1" y="253"/>
                  </a:lnTo>
                  <a:lnTo>
                    <a:pt x="3" y="244"/>
                  </a:lnTo>
                  <a:lnTo>
                    <a:pt x="7" y="233"/>
                  </a:lnTo>
                  <a:lnTo>
                    <a:pt x="15" y="215"/>
                  </a:lnTo>
                  <a:lnTo>
                    <a:pt x="26" y="191"/>
                  </a:lnTo>
                  <a:lnTo>
                    <a:pt x="38" y="163"/>
                  </a:lnTo>
                  <a:lnTo>
                    <a:pt x="52" y="133"/>
                  </a:lnTo>
                  <a:lnTo>
                    <a:pt x="66" y="102"/>
                  </a:lnTo>
                  <a:lnTo>
                    <a:pt x="80" y="73"/>
                  </a:lnTo>
                  <a:lnTo>
                    <a:pt x="95" y="47"/>
                  </a:lnTo>
                  <a:lnTo>
                    <a:pt x="100" y="39"/>
                  </a:lnTo>
                  <a:lnTo>
                    <a:pt x="106" y="31"/>
                  </a:lnTo>
                  <a:lnTo>
                    <a:pt x="112" y="25"/>
                  </a:lnTo>
                  <a:lnTo>
                    <a:pt x="120" y="19"/>
                  </a:lnTo>
                  <a:lnTo>
                    <a:pt x="126" y="12"/>
                  </a:lnTo>
                  <a:lnTo>
                    <a:pt x="133" y="8"/>
                  </a:lnTo>
                  <a:lnTo>
                    <a:pt x="140" y="4"/>
                  </a:lnTo>
                  <a:lnTo>
                    <a:pt x="148" y="0"/>
                  </a:lnTo>
                  <a:lnTo>
                    <a:pt x="143" y="6"/>
                  </a:lnTo>
                  <a:lnTo>
                    <a:pt x="143" y="12"/>
                  </a:lnTo>
                  <a:lnTo>
                    <a:pt x="151" y="18"/>
                  </a:lnTo>
                  <a:lnTo>
                    <a:pt x="165" y="19"/>
                  </a:lnTo>
                  <a:lnTo>
                    <a:pt x="173" y="19"/>
                  </a:lnTo>
                  <a:lnTo>
                    <a:pt x="181" y="19"/>
                  </a:lnTo>
                  <a:lnTo>
                    <a:pt x="186" y="19"/>
                  </a:lnTo>
                  <a:lnTo>
                    <a:pt x="190" y="20"/>
                  </a:lnTo>
                  <a:lnTo>
                    <a:pt x="194" y="22"/>
                  </a:lnTo>
                  <a:lnTo>
                    <a:pt x="197" y="24"/>
                  </a:lnTo>
                  <a:lnTo>
                    <a:pt x="200" y="27"/>
                  </a:lnTo>
                  <a:lnTo>
                    <a:pt x="203" y="30"/>
                  </a:lnTo>
                  <a:lnTo>
                    <a:pt x="204" y="33"/>
                  </a:lnTo>
                  <a:lnTo>
                    <a:pt x="200" y="33"/>
                  </a:lnTo>
                  <a:lnTo>
                    <a:pt x="192" y="32"/>
                  </a:lnTo>
                  <a:lnTo>
                    <a:pt x="183" y="31"/>
                  </a:lnTo>
                  <a:lnTo>
                    <a:pt x="170" y="30"/>
                  </a:lnTo>
                  <a:lnTo>
                    <a:pt x="159" y="30"/>
                  </a:lnTo>
                  <a:lnTo>
                    <a:pt x="148" y="32"/>
                  </a:lnTo>
                  <a:lnTo>
                    <a:pt x="139" y="36"/>
                  </a:lnTo>
                  <a:lnTo>
                    <a:pt x="134" y="41"/>
                  </a:lnTo>
                  <a:lnTo>
                    <a:pt x="132" y="45"/>
                  </a:lnTo>
                  <a:lnTo>
                    <a:pt x="133" y="50"/>
                  </a:lnTo>
                  <a:lnTo>
                    <a:pt x="136" y="52"/>
                  </a:lnTo>
                  <a:lnTo>
                    <a:pt x="140" y="55"/>
                  </a:lnTo>
                  <a:lnTo>
                    <a:pt x="146" y="56"/>
                  </a:lnTo>
                  <a:lnTo>
                    <a:pt x="152" y="58"/>
                  </a:lnTo>
                  <a:lnTo>
                    <a:pt x="157" y="59"/>
                  </a:lnTo>
                  <a:lnTo>
                    <a:pt x="165" y="63"/>
                  </a:lnTo>
                  <a:lnTo>
                    <a:pt x="167" y="67"/>
                  </a:lnTo>
                  <a:lnTo>
                    <a:pt x="162" y="70"/>
                  </a:lnTo>
                  <a:lnTo>
                    <a:pt x="148" y="69"/>
                  </a:lnTo>
                  <a:lnTo>
                    <a:pt x="138" y="68"/>
                  </a:lnTo>
                  <a:lnTo>
                    <a:pt x="130" y="69"/>
                  </a:lnTo>
                  <a:lnTo>
                    <a:pt x="125" y="72"/>
                  </a:lnTo>
                  <a:lnTo>
                    <a:pt x="120" y="75"/>
                  </a:lnTo>
                  <a:lnTo>
                    <a:pt x="118" y="79"/>
                  </a:lnTo>
                  <a:lnTo>
                    <a:pt x="118" y="83"/>
                  </a:lnTo>
                  <a:lnTo>
                    <a:pt x="119" y="87"/>
                  </a:lnTo>
                  <a:lnTo>
                    <a:pt x="123" y="90"/>
                  </a:lnTo>
                  <a:lnTo>
                    <a:pt x="131" y="95"/>
                  </a:lnTo>
                  <a:lnTo>
                    <a:pt x="133" y="100"/>
                  </a:lnTo>
                  <a:lnTo>
                    <a:pt x="129" y="105"/>
                  </a:lnTo>
                  <a:lnTo>
                    <a:pt x="117" y="109"/>
                  </a:lnTo>
                  <a:lnTo>
                    <a:pt x="108" y="112"/>
                  </a:lnTo>
                  <a:lnTo>
                    <a:pt x="99" y="118"/>
                  </a:lnTo>
                  <a:lnTo>
                    <a:pt x="91" y="124"/>
                  </a:lnTo>
                  <a:lnTo>
                    <a:pt x="83" y="132"/>
                  </a:lnTo>
                  <a:lnTo>
                    <a:pt x="74" y="140"/>
                  </a:lnTo>
                  <a:lnTo>
                    <a:pt x="67" y="149"/>
                  </a:lnTo>
                  <a:lnTo>
                    <a:pt x="61" y="157"/>
                  </a:lnTo>
                  <a:lnTo>
                    <a:pt x="57" y="165"/>
                  </a:lnTo>
                  <a:lnTo>
                    <a:pt x="53" y="174"/>
                  </a:lnTo>
                  <a:lnTo>
                    <a:pt x="49" y="184"/>
                  </a:lnTo>
                  <a:lnTo>
                    <a:pt x="44" y="195"/>
                  </a:lnTo>
                  <a:lnTo>
                    <a:pt x="40" y="205"/>
                  </a:lnTo>
                  <a:lnTo>
                    <a:pt x="36" y="216"/>
                  </a:lnTo>
                  <a:lnTo>
                    <a:pt x="32" y="225"/>
                  </a:lnTo>
                  <a:lnTo>
                    <a:pt x="29" y="233"/>
                  </a:lnTo>
                  <a:lnTo>
                    <a:pt x="26" y="238"/>
                  </a:lnTo>
                  <a:lnTo>
                    <a:pt x="24" y="243"/>
                  </a:lnTo>
                  <a:lnTo>
                    <a:pt x="21" y="252"/>
                  </a:lnTo>
                  <a:lnTo>
                    <a:pt x="19" y="260"/>
                  </a:lnTo>
                  <a:lnTo>
                    <a:pt x="19" y="270"/>
                  </a:lnTo>
                  <a:lnTo>
                    <a:pt x="21" y="280"/>
                  </a:lnTo>
                  <a:lnTo>
                    <a:pt x="26" y="288"/>
                  </a:lnTo>
                  <a:lnTo>
                    <a:pt x="35" y="295"/>
                  </a:lnTo>
                  <a:lnTo>
                    <a:pt x="50" y="3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86" name="Freeform 230"/>
            <p:cNvSpPr>
              <a:spLocks/>
            </p:cNvSpPr>
            <p:nvPr/>
          </p:nvSpPr>
          <p:spPr bwMode="auto">
            <a:xfrm>
              <a:off x="664" y="4063"/>
              <a:ext cx="26" cy="19"/>
            </a:xfrm>
            <a:custGeom>
              <a:avLst/>
              <a:gdLst/>
              <a:ahLst/>
              <a:cxnLst>
                <a:cxn ang="0">
                  <a:pos x="47" y="50"/>
                </a:cxn>
                <a:cxn ang="0">
                  <a:pos x="50" y="48"/>
                </a:cxn>
                <a:cxn ang="0">
                  <a:pos x="55" y="44"/>
                </a:cxn>
                <a:cxn ang="0">
                  <a:pos x="59" y="40"/>
                </a:cxn>
                <a:cxn ang="0">
                  <a:pos x="65" y="33"/>
                </a:cxn>
                <a:cxn ang="0">
                  <a:pos x="70" y="26"/>
                </a:cxn>
                <a:cxn ang="0">
                  <a:pos x="74" y="18"/>
                </a:cxn>
                <a:cxn ang="0">
                  <a:pos x="77" y="10"/>
                </a:cxn>
                <a:cxn ang="0">
                  <a:pos x="79" y="0"/>
                </a:cxn>
                <a:cxn ang="0">
                  <a:pos x="74" y="6"/>
                </a:cxn>
                <a:cxn ang="0">
                  <a:pos x="67" y="11"/>
                </a:cxn>
                <a:cxn ang="0">
                  <a:pos x="58" y="16"/>
                </a:cxn>
                <a:cxn ang="0">
                  <a:pos x="49" y="21"/>
                </a:cxn>
                <a:cxn ang="0">
                  <a:pos x="40" y="25"/>
                </a:cxn>
                <a:cxn ang="0">
                  <a:pos x="30" y="29"/>
                </a:cxn>
                <a:cxn ang="0">
                  <a:pos x="19" y="31"/>
                </a:cxn>
                <a:cxn ang="0">
                  <a:pos x="9" y="31"/>
                </a:cxn>
                <a:cxn ang="0">
                  <a:pos x="2" y="31"/>
                </a:cxn>
                <a:cxn ang="0">
                  <a:pos x="0" y="34"/>
                </a:cxn>
                <a:cxn ang="0">
                  <a:pos x="2" y="38"/>
                </a:cxn>
                <a:cxn ang="0">
                  <a:pos x="7" y="42"/>
                </a:cxn>
                <a:cxn ang="0">
                  <a:pos x="15" y="46"/>
                </a:cxn>
                <a:cxn ang="0">
                  <a:pos x="25" y="49"/>
                </a:cxn>
                <a:cxn ang="0">
                  <a:pos x="36" y="51"/>
                </a:cxn>
                <a:cxn ang="0">
                  <a:pos x="47" y="50"/>
                </a:cxn>
              </a:cxnLst>
              <a:rect l="0" t="0" r="r" b="b"/>
              <a:pathLst>
                <a:path w="79" h="51">
                  <a:moveTo>
                    <a:pt x="47" y="50"/>
                  </a:moveTo>
                  <a:lnTo>
                    <a:pt x="50" y="48"/>
                  </a:lnTo>
                  <a:lnTo>
                    <a:pt x="55" y="44"/>
                  </a:lnTo>
                  <a:lnTo>
                    <a:pt x="59" y="40"/>
                  </a:lnTo>
                  <a:lnTo>
                    <a:pt x="65" y="33"/>
                  </a:lnTo>
                  <a:lnTo>
                    <a:pt x="70" y="26"/>
                  </a:lnTo>
                  <a:lnTo>
                    <a:pt x="74" y="18"/>
                  </a:lnTo>
                  <a:lnTo>
                    <a:pt x="77" y="10"/>
                  </a:lnTo>
                  <a:lnTo>
                    <a:pt x="79" y="0"/>
                  </a:lnTo>
                  <a:lnTo>
                    <a:pt x="74" y="6"/>
                  </a:lnTo>
                  <a:lnTo>
                    <a:pt x="67" y="11"/>
                  </a:lnTo>
                  <a:lnTo>
                    <a:pt x="58" y="16"/>
                  </a:lnTo>
                  <a:lnTo>
                    <a:pt x="49" y="21"/>
                  </a:lnTo>
                  <a:lnTo>
                    <a:pt x="40" y="25"/>
                  </a:lnTo>
                  <a:lnTo>
                    <a:pt x="30" y="29"/>
                  </a:lnTo>
                  <a:lnTo>
                    <a:pt x="19" y="31"/>
                  </a:lnTo>
                  <a:lnTo>
                    <a:pt x="9" y="31"/>
                  </a:lnTo>
                  <a:lnTo>
                    <a:pt x="2" y="31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7" y="42"/>
                  </a:lnTo>
                  <a:lnTo>
                    <a:pt x="15" y="46"/>
                  </a:lnTo>
                  <a:lnTo>
                    <a:pt x="25" y="49"/>
                  </a:lnTo>
                  <a:lnTo>
                    <a:pt x="36" y="51"/>
                  </a:lnTo>
                  <a:lnTo>
                    <a:pt x="47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87" name="Freeform 231"/>
            <p:cNvSpPr>
              <a:spLocks/>
            </p:cNvSpPr>
            <p:nvPr/>
          </p:nvSpPr>
          <p:spPr bwMode="auto">
            <a:xfrm>
              <a:off x="270" y="3892"/>
              <a:ext cx="310" cy="199"/>
            </a:xfrm>
            <a:custGeom>
              <a:avLst/>
              <a:gdLst/>
              <a:ahLst/>
              <a:cxnLst>
                <a:cxn ang="0">
                  <a:pos x="142" y="509"/>
                </a:cxn>
                <a:cxn ang="0">
                  <a:pos x="157" y="495"/>
                </a:cxn>
                <a:cxn ang="0">
                  <a:pos x="186" y="469"/>
                </a:cxn>
                <a:cxn ang="0">
                  <a:pos x="222" y="436"/>
                </a:cxn>
                <a:cxn ang="0">
                  <a:pos x="265" y="398"/>
                </a:cxn>
                <a:cxn ang="0">
                  <a:pos x="310" y="359"/>
                </a:cxn>
                <a:cxn ang="0">
                  <a:pos x="353" y="322"/>
                </a:cxn>
                <a:cxn ang="0">
                  <a:pos x="390" y="291"/>
                </a:cxn>
                <a:cxn ang="0">
                  <a:pos x="451" y="247"/>
                </a:cxn>
                <a:cxn ang="0">
                  <a:pos x="543" y="187"/>
                </a:cxn>
                <a:cxn ang="0">
                  <a:pos x="633" y="136"/>
                </a:cxn>
                <a:cxn ang="0">
                  <a:pos x="719" y="92"/>
                </a:cxn>
                <a:cxn ang="0">
                  <a:pos x="794" y="56"/>
                </a:cxn>
                <a:cxn ang="0">
                  <a:pos x="857" y="28"/>
                </a:cxn>
                <a:cxn ang="0">
                  <a:pos x="903" y="10"/>
                </a:cxn>
                <a:cxn ang="0">
                  <a:pos x="928" y="1"/>
                </a:cxn>
                <a:cxn ang="0">
                  <a:pos x="928" y="2"/>
                </a:cxn>
                <a:cxn ang="0">
                  <a:pos x="902" y="14"/>
                </a:cxn>
                <a:cxn ang="0">
                  <a:pos x="859" y="38"/>
                </a:cxn>
                <a:cxn ang="0">
                  <a:pos x="802" y="68"/>
                </a:cxn>
                <a:cxn ang="0">
                  <a:pos x="738" y="101"/>
                </a:cxn>
                <a:cxn ang="0">
                  <a:pos x="674" y="135"/>
                </a:cxn>
                <a:cxn ang="0">
                  <a:pos x="615" y="167"/>
                </a:cxn>
                <a:cxn ang="0">
                  <a:pos x="569" y="192"/>
                </a:cxn>
                <a:cxn ang="0">
                  <a:pos x="529" y="217"/>
                </a:cxn>
                <a:cxn ang="0">
                  <a:pos x="476" y="253"/>
                </a:cxn>
                <a:cxn ang="0">
                  <a:pos x="419" y="296"/>
                </a:cxn>
                <a:cxn ang="0">
                  <a:pos x="362" y="341"/>
                </a:cxn>
                <a:cxn ang="0">
                  <a:pos x="307" y="386"/>
                </a:cxn>
                <a:cxn ang="0">
                  <a:pos x="258" y="429"/>
                </a:cxn>
                <a:cxn ang="0">
                  <a:pos x="217" y="466"/>
                </a:cxn>
                <a:cxn ang="0">
                  <a:pos x="188" y="494"/>
                </a:cxn>
                <a:cxn ang="0">
                  <a:pos x="172" y="511"/>
                </a:cxn>
                <a:cxn ang="0">
                  <a:pos x="155" y="525"/>
                </a:cxn>
                <a:cxn ang="0">
                  <a:pos x="136" y="537"/>
                </a:cxn>
                <a:cxn ang="0">
                  <a:pos x="117" y="548"/>
                </a:cxn>
                <a:cxn ang="0">
                  <a:pos x="95" y="560"/>
                </a:cxn>
                <a:cxn ang="0">
                  <a:pos x="70" y="570"/>
                </a:cxn>
                <a:cxn ang="0">
                  <a:pos x="45" y="580"/>
                </a:cxn>
                <a:cxn ang="0">
                  <a:pos x="16" y="591"/>
                </a:cxn>
                <a:cxn ang="0">
                  <a:pos x="1" y="596"/>
                </a:cxn>
                <a:cxn ang="0">
                  <a:pos x="12" y="591"/>
                </a:cxn>
                <a:cxn ang="0">
                  <a:pos x="27" y="583"/>
                </a:cxn>
                <a:cxn ang="0">
                  <a:pos x="39" y="577"/>
                </a:cxn>
                <a:cxn ang="0">
                  <a:pos x="63" y="565"/>
                </a:cxn>
                <a:cxn ang="0">
                  <a:pos x="99" y="542"/>
                </a:cxn>
                <a:cxn ang="0">
                  <a:pos x="124" y="524"/>
                </a:cxn>
                <a:cxn ang="0">
                  <a:pos x="138" y="513"/>
                </a:cxn>
              </a:cxnLst>
              <a:rect l="0" t="0" r="r" b="b"/>
              <a:pathLst>
                <a:path w="931" h="597">
                  <a:moveTo>
                    <a:pt x="140" y="511"/>
                  </a:moveTo>
                  <a:lnTo>
                    <a:pt x="142" y="509"/>
                  </a:lnTo>
                  <a:lnTo>
                    <a:pt x="148" y="504"/>
                  </a:lnTo>
                  <a:lnTo>
                    <a:pt x="157" y="495"/>
                  </a:lnTo>
                  <a:lnTo>
                    <a:pt x="171" y="483"/>
                  </a:lnTo>
                  <a:lnTo>
                    <a:pt x="186" y="469"/>
                  </a:lnTo>
                  <a:lnTo>
                    <a:pt x="204" y="453"/>
                  </a:lnTo>
                  <a:lnTo>
                    <a:pt x="222" y="436"/>
                  </a:lnTo>
                  <a:lnTo>
                    <a:pt x="244" y="417"/>
                  </a:lnTo>
                  <a:lnTo>
                    <a:pt x="265" y="398"/>
                  </a:lnTo>
                  <a:lnTo>
                    <a:pt x="287" y="378"/>
                  </a:lnTo>
                  <a:lnTo>
                    <a:pt x="310" y="359"/>
                  </a:lnTo>
                  <a:lnTo>
                    <a:pt x="332" y="340"/>
                  </a:lnTo>
                  <a:lnTo>
                    <a:pt x="353" y="322"/>
                  </a:lnTo>
                  <a:lnTo>
                    <a:pt x="373" y="306"/>
                  </a:lnTo>
                  <a:lnTo>
                    <a:pt x="390" y="291"/>
                  </a:lnTo>
                  <a:lnTo>
                    <a:pt x="407" y="279"/>
                  </a:lnTo>
                  <a:lnTo>
                    <a:pt x="451" y="247"/>
                  </a:lnTo>
                  <a:lnTo>
                    <a:pt x="498" y="216"/>
                  </a:lnTo>
                  <a:lnTo>
                    <a:pt x="543" y="187"/>
                  </a:lnTo>
                  <a:lnTo>
                    <a:pt x="589" y="161"/>
                  </a:lnTo>
                  <a:lnTo>
                    <a:pt x="633" y="136"/>
                  </a:lnTo>
                  <a:lnTo>
                    <a:pt x="676" y="113"/>
                  </a:lnTo>
                  <a:lnTo>
                    <a:pt x="719" y="92"/>
                  </a:lnTo>
                  <a:lnTo>
                    <a:pt x="758" y="73"/>
                  </a:lnTo>
                  <a:lnTo>
                    <a:pt x="794" y="56"/>
                  </a:lnTo>
                  <a:lnTo>
                    <a:pt x="828" y="42"/>
                  </a:lnTo>
                  <a:lnTo>
                    <a:pt x="857" y="28"/>
                  </a:lnTo>
                  <a:lnTo>
                    <a:pt x="883" y="18"/>
                  </a:lnTo>
                  <a:lnTo>
                    <a:pt x="903" y="10"/>
                  </a:lnTo>
                  <a:lnTo>
                    <a:pt x="919" y="5"/>
                  </a:lnTo>
                  <a:lnTo>
                    <a:pt x="928" y="1"/>
                  </a:lnTo>
                  <a:lnTo>
                    <a:pt x="931" y="0"/>
                  </a:lnTo>
                  <a:lnTo>
                    <a:pt x="928" y="2"/>
                  </a:lnTo>
                  <a:lnTo>
                    <a:pt x="918" y="7"/>
                  </a:lnTo>
                  <a:lnTo>
                    <a:pt x="902" y="14"/>
                  </a:lnTo>
                  <a:lnTo>
                    <a:pt x="883" y="24"/>
                  </a:lnTo>
                  <a:lnTo>
                    <a:pt x="859" y="38"/>
                  </a:lnTo>
                  <a:lnTo>
                    <a:pt x="831" y="51"/>
                  </a:lnTo>
                  <a:lnTo>
                    <a:pt x="802" y="68"/>
                  </a:lnTo>
                  <a:lnTo>
                    <a:pt x="770" y="83"/>
                  </a:lnTo>
                  <a:lnTo>
                    <a:pt x="738" y="101"/>
                  </a:lnTo>
                  <a:lnTo>
                    <a:pt x="706" y="118"/>
                  </a:lnTo>
                  <a:lnTo>
                    <a:pt x="674" y="135"/>
                  </a:lnTo>
                  <a:lnTo>
                    <a:pt x="644" y="151"/>
                  </a:lnTo>
                  <a:lnTo>
                    <a:pt x="615" y="167"/>
                  </a:lnTo>
                  <a:lnTo>
                    <a:pt x="591" y="180"/>
                  </a:lnTo>
                  <a:lnTo>
                    <a:pt x="569" y="192"/>
                  </a:lnTo>
                  <a:lnTo>
                    <a:pt x="552" y="202"/>
                  </a:lnTo>
                  <a:lnTo>
                    <a:pt x="529" y="217"/>
                  </a:lnTo>
                  <a:lnTo>
                    <a:pt x="503" y="234"/>
                  </a:lnTo>
                  <a:lnTo>
                    <a:pt x="476" y="253"/>
                  </a:lnTo>
                  <a:lnTo>
                    <a:pt x="448" y="274"/>
                  </a:lnTo>
                  <a:lnTo>
                    <a:pt x="419" y="296"/>
                  </a:lnTo>
                  <a:lnTo>
                    <a:pt x="390" y="318"/>
                  </a:lnTo>
                  <a:lnTo>
                    <a:pt x="362" y="341"/>
                  </a:lnTo>
                  <a:lnTo>
                    <a:pt x="335" y="364"/>
                  </a:lnTo>
                  <a:lnTo>
                    <a:pt x="307" y="386"/>
                  </a:lnTo>
                  <a:lnTo>
                    <a:pt x="282" y="408"/>
                  </a:lnTo>
                  <a:lnTo>
                    <a:pt x="258" y="429"/>
                  </a:lnTo>
                  <a:lnTo>
                    <a:pt x="237" y="448"/>
                  </a:lnTo>
                  <a:lnTo>
                    <a:pt x="217" y="466"/>
                  </a:lnTo>
                  <a:lnTo>
                    <a:pt x="200" y="480"/>
                  </a:lnTo>
                  <a:lnTo>
                    <a:pt x="188" y="494"/>
                  </a:lnTo>
                  <a:lnTo>
                    <a:pt x="179" y="503"/>
                  </a:lnTo>
                  <a:lnTo>
                    <a:pt x="172" y="511"/>
                  </a:lnTo>
                  <a:lnTo>
                    <a:pt x="163" y="518"/>
                  </a:lnTo>
                  <a:lnTo>
                    <a:pt x="155" y="525"/>
                  </a:lnTo>
                  <a:lnTo>
                    <a:pt x="146" y="532"/>
                  </a:lnTo>
                  <a:lnTo>
                    <a:pt x="136" y="537"/>
                  </a:lnTo>
                  <a:lnTo>
                    <a:pt x="127" y="543"/>
                  </a:lnTo>
                  <a:lnTo>
                    <a:pt x="117" y="548"/>
                  </a:lnTo>
                  <a:lnTo>
                    <a:pt x="107" y="555"/>
                  </a:lnTo>
                  <a:lnTo>
                    <a:pt x="95" y="560"/>
                  </a:lnTo>
                  <a:lnTo>
                    <a:pt x="83" y="565"/>
                  </a:lnTo>
                  <a:lnTo>
                    <a:pt x="70" y="570"/>
                  </a:lnTo>
                  <a:lnTo>
                    <a:pt x="58" y="575"/>
                  </a:lnTo>
                  <a:lnTo>
                    <a:pt x="45" y="580"/>
                  </a:lnTo>
                  <a:lnTo>
                    <a:pt x="30" y="585"/>
                  </a:lnTo>
                  <a:lnTo>
                    <a:pt x="16" y="591"/>
                  </a:lnTo>
                  <a:lnTo>
                    <a:pt x="0" y="597"/>
                  </a:lnTo>
                  <a:lnTo>
                    <a:pt x="1" y="596"/>
                  </a:lnTo>
                  <a:lnTo>
                    <a:pt x="5" y="594"/>
                  </a:lnTo>
                  <a:lnTo>
                    <a:pt x="12" y="591"/>
                  </a:lnTo>
                  <a:lnTo>
                    <a:pt x="19" y="588"/>
                  </a:lnTo>
                  <a:lnTo>
                    <a:pt x="27" y="583"/>
                  </a:lnTo>
                  <a:lnTo>
                    <a:pt x="33" y="580"/>
                  </a:lnTo>
                  <a:lnTo>
                    <a:pt x="39" y="577"/>
                  </a:lnTo>
                  <a:lnTo>
                    <a:pt x="43" y="576"/>
                  </a:lnTo>
                  <a:lnTo>
                    <a:pt x="63" y="565"/>
                  </a:lnTo>
                  <a:lnTo>
                    <a:pt x="83" y="554"/>
                  </a:lnTo>
                  <a:lnTo>
                    <a:pt x="99" y="542"/>
                  </a:lnTo>
                  <a:lnTo>
                    <a:pt x="113" y="533"/>
                  </a:lnTo>
                  <a:lnTo>
                    <a:pt x="124" y="524"/>
                  </a:lnTo>
                  <a:lnTo>
                    <a:pt x="132" y="517"/>
                  </a:lnTo>
                  <a:lnTo>
                    <a:pt x="138" y="513"/>
                  </a:lnTo>
                  <a:lnTo>
                    <a:pt x="140" y="5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96488" name="Freeform 232"/>
          <p:cNvSpPr>
            <a:spLocks/>
          </p:cNvSpPr>
          <p:nvPr/>
        </p:nvSpPr>
        <p:spPr bwMode="auto">
          <a:xfrm>
            <a:off x="0" y="0"/>
            <a:ext cx="1649413" cy="909638"/>
          </a:xfrm>
          <a:custGeom>
            <a:avLst/>
            <a:gdLst/>
            <a:ahLst/>
            <a:cxnLst>
              <a:cxn ang="0">
                <a:pos x="2178" y="1568"/>
              </a:cxn>
              <a:cxn ang="0">
                <a:pos x="2129" y="1544"/>
              </a:cxn>
              <a:cxn ang="0">
                <a:pos x="2057" y="1495"/>
              </a:cxn>
              <a:cxn ang="0">
                <a:pos x="1968" y="1431"/>
              </a:cxn>
              <a:cxn ang="0">
                <a:pos x="1872" y="1363"/>
              </a:cxn>
              <a:cxn ang="0">
                <a:pos x="1776" y="1298"/>
              </a:cxn>
              <a:cxn ang="0">
                <a:pos x="1734" y="1281"/>
              </a:cxn>
              <a:cxn ang="0">
                <a:pos x="1690" y="1273"/>
              </a:cxn>
              <a:cxn ang="0">
                <a:pos x="1646" y="1267"/>
              </a:cxn>
              <a:cxn ang="0">
                <a:pos x="1608" y="1258"/>
              </a:cxn>
              <a:cxn ang="0">
                <a:pos x="1578" y="1240"/>
              </a:cxn>
              <a:cxn ang="0">
                <a:pos x="1546" y="1188"/>
              </a:cxn>
              <a:cxn ang="0">
                <a:pos x="1507" y="1131"/>
              </a:cxn>
              <a:cxn ang="0">
                <a:pos x="1467" y="1082"/>
              </a:cxn>
              <a:cxn ang="0">
                <a:pos x="1424" y="1044"/>
              </a:cxn>
              <a:cxn ang="0">
                <a:pos x="1379" y="1020"/>
              </a:cxn>
              <a:cxn ang="0">
                <a:pos x="1331" y="1009"/>
              </a:cxn>
              <a:cxn ang="0">
                <a:pos x="1294" y="972"/>
              </a:cxn>
              <a:cxn ang="0">
                <a:pos x="1263" y="930"/>
              </a:cxn>
              <a:cxn ang="0">
                <a:pos x="1242" y="907"/>
              </a:cxn>
              <a:cxn ang="0">
                <a:pos x="1231" y="874"/>
              </a:cxn>
              <a:cxn ang="0">
                <a:pos x="1219" y="851"/>
              </a:cxn>
              <a:cxn ang="0">
                <a:pos x="1204" y="838"/>
              </a:cxn>
              <a:cxn ang="0">
                <a:pos x="1191" y="821"/>
              </a:cxn>
              <a:cxn ang="0">
                <a:pos x="1166" y="803"/>
              </a:cxn>
              <a:cxn ang="0">
                <a:pos x="1130" y="739"/>
              </a:cxn>
              <a:cxn ang="0">
                <a:pos x="1093" y="667"/>
              </a:cxn>
              <a:cxn ang="0">
                <a:pos x="1065" y="644"/>
              </a:cxn>
              <a:cxn ang="0">
                <a:pos x="1037" y="629"/>
              </a:cxn>
              <a:cxn ang="0">
                <a:pos x="1007" y="618"/>
              </a:cxn>
              <a:cxn ang="0">
                <a:pos x="978" y="603"/>
              </a:cxn>
              <a:cxn ang="0">
                <a:pos x="933" y="582"/>
              </a:cxn>
              <a:cxn ang="0">
                <a:pos x="899" y="574"/>
              </a:cxn>
              <a:cxn ang="0">
                <a:pos x="885" y="559"/>
              </a:cxn>
              <a:cxn ang="0">
                <a:pos x="862" y="538"/>
              </a:cxn>
              <a:cxn ang="0">
                <a:pos x="842" y="512"/>
              </a:cxn>
              <a:cxn ang="0">
                <a:pos x="832" y="469"/>
              </a:cxn>
              <a:cxn ang="0">
                <a:pos x="811" y="457"/>
              </a:cxn>
              <a:cxn ang="0">
                <a:pos x="787" y="391"/>
              </a:cxn>
              <a:cxn ang="0">
                <a:pos x="743" y="356"/>
              </a:cxn>
              <a:cxn ang="0">
                <a:pos x="674" y="305"/>
              </a:cxn>
              <a:cxn ang="0">
                <a:pos x="611" y="271"/>
              </a:cxn>
              <a:cxn ang="0">
                <a:pos x="588" y="244"/>
              </a:cxn>
              <a:cxn ang="0">
                <a:pos x="561" y="203"/>
              </a:cxn>
              <a:cxn ang="0">
                <a:pos x="539" y="187"/>
              </a:cxn>
              <a:cxn ang="0">
                <a:pos x="505" y="165"/>
              </a:cxn>
              <a:cxn ang="0">
                <a:pos x="477" y="144"/>
              </a:cxn>
              <a:cxn ang="0">
                <a:pos x="429" y="133"/>
              </a:cxn>
              <a:cxn ang="0">
                <a:pos x="383" y="114"/>
              </a:cxn>
              <a:cxn ang="0">
                <a:pos x="353" y="100"/>
              </a:cxn>
              <a:cxn ang="0">
                <a:pos x="285" y="73"/>
              </a:cxn>
              <a:cxn ang="0">
                <a:pos x="222" y="42"/>
              </a:cxn>
              <a:cxn ang="0">
                <a:pos x="180" y="32"/>
              </a:cxn>
              <a:cxn ang="0">
                <a:pos x="139" y="31"/>
              </a:cxn>
              <a:cxn ang="0">
                <a:pos x="101" y="27"/>
              </a:cxn>
              <a:cxn ang="0">
                <a:pos x="65" y="15"/>
              </a:cxn>
              <a:cxn ang="0">
                <a:pos x="28" y="2"/>
              </a:cxn>
              <a:cxn ang="0">
                <a:pos x="0" y="2"/>
              </a:cxn>
            </a:cxnLst>
            <a:rect l="0" t="0" r="r" b="b"/>
            <a:pathLst>
              <a:path w="2188" h="1713">
                <a:moveTo>
                  <a:pt x="2188" y="1713"/>
                </a:moveTo>
                <a:lnTo>
                  <a:pt x="2188" y="1568"/>
                </a:lnTo>
                <a:lnTo>
                  <a:pt x="2178" y="1568"/>
                </a:lnTo>
                <a:lnTo>
                  <a:pt x="2165" y="1563"/>
                </a:lnTo>
                <a:lnTo>
                  <a:pt x="2149" y="1555"/>
                </a:lnTo>
                <a:lnTo>
                  <a:pt x="2129" y="1544"/>
                </a:lnTo>
                <a:lnTo>
                  <a:pt x="2107" y="1530"/>
                </a:lnTo>
                <a:lnTo>
                  <a:pt x="2083" y="1514"/>
                </a:lnTo>
                <a:lnTo>
                  <a:pt x="2057" y="1495"/>
                </a:lnTo>
                <a:lnTo>
                  <a:pt x="2029" y="1475"/>
                </a:lnTo>
                <a:lnTo>
                  <a:pt x="1999" y="1454"/>
                </a:lnTo>
                <a:lnTo>
                  <a:pt x="1968" y="1431"/>
                </a:lnTo>
                <a:lnTo>
                  <a:pt x="1937" y="1409"/>
                </a:lnTo>
                <a:lnTo>
                  <a:pt x="1905" y="1386"/>
                </a:lnTo>
                <a:lnTo>
                  <a:pt x="1872" y="1363"/>
                </a:lnTo>
                <a:lnTo>
                  <a:pt x="1839" y="1340"/>
                </a:lnTo>
                <a:lnTo>
                  <a:pt x="1808" y="1319"/>
                </a:lnTo>
                <a:lnTo>
                  <a:pt x="1776" y="1298"/>
                </a:lnTo>
                <a:lnTo>
                  <a:pt x="1763" y="1291"/>
                </a:lnTo>
                <a:lnTo>
                  <a:pt x="1749" y="1286"/>
                </a:lnTo>
                <a:lnTo>
                  <a:pt x="1734" y="1281"/>
                </a:lnTo>
                <a:lnTo>
                  <a:pt x="1720" y="1278"/>
                </a:lnTo>
                <a:lnTo>
                  <a:pt x="1705" y="1275"/>
                </a:lnTo>
                <a:lnTo>
                  <a:pt x="1690" y="1273"/>
                </a:lnTo>
                <a:lnTo>
                  <a:pt x="1675" y="1271"/>
                </a:lnTo>
                <a:lnTo>
                  <a:pt x="1660" y="1270"/>
                </a:lnTo>
                <a:lnTo>
                  <a:pt x="1646" y="1267"/>
                </a:lnTo>
                <a:lnTo>
                  <a:pt x="1633" y="1265"/>
                </a:lnTo>
                <a:lnTo>
                  <a:pt x="1620" y="1263"/>
                </a:lnTo>
                <a:lnTo>
                  <a:pt x="1608" y="1258"/>
                </a:lnTo>
                <a:lnTo>
                  <a:pt x="1597" y="1253"/>
                </a:lnTo>
                <a:lnTo>
                  <a:pt x="1588" y="1246"/>
                </a:lnTo>
                <a:lnTo>
                  <a:pt x="1578" y="1240"/>
                </a:lnTo>
                <a:lnTo>
                  <a:pt x="1572" y="1229"/>
                </a:lnTo>
                <a:lnTo>
                  <a:pt x="1559" y="1208"/>
                </a:lnTo>
                <a:lnTo>
                  <a:pt x="1546" y="1188"/>
                </a:lnTo>
                <a:lnTo>
                  <a:pt x="1534" y="1168"/>
                </a:lnTo>
                <a:lnTo>
                  <a:pt x="1521" y="1150"/>
                </a:lnTo>
                <a:lnTo>
                  <a:pt x="1507" y="1131"/>
                </a:lnTo>
                <a:lnTo>
                  <a:pt x="1494" y="1114"/>
                </a:lnTo>
                <a:lnTo>
                  <a:pt x="1481" y="1097"/>
                </a:lnTo>
                <a:lnTo>
                  <a:pt x="1467" y="1082"/>
                </a:lnTo>
                <a:lnTo>
                  <a:pt x="1453" y="1068"/>
                </a:lnTo>
                <a:lnTo>
                  <a:pt x="1438" y="1055"/>
                </a:lnTo>
                <a:lnTo>
                  <a:pt x="1424" y="1044"/>
                </a:lnTo>
                <a:lnTo>
                  <a:pt x="1409" y="1035"/>
                </a:lnTo>
                <a:lnTo>
                  <a:pt x="1394" y="1026"/>
                </a:lnTo>
                <a:lnTo>
                  <a:pt x="1379" y="1020"/>
                </a:lnTo>
                <a:lnTo>
                  <a:pt x="1363" y="1016"/>
                </a:lnTo>
                <a:lnTo>
                  <a:pt x="1347" y="1014"/>
                </a:lnTo>
                <a:lnTo>
                  <a:pt x="1331" y="1009"/>
                </a:lnTo>
                <a:lnTo>
                  <a:pt x="1317" y="1000"/>
                </a:lnTo>
                <a:lnTo>
                  <a:pt x="1304" y="987"/>
                </a:lnTo>
                <a:lnTo>
                  <a:pt x="1294" y="972"/>
                </a:lnTo>
                <a:lnTo>
                  <a:pt x="1282" y="957"/>
                </a:lnTo>
                <a:lnTo>
                  <a:pt x="1273" y="942"/>
                </a:lnTo>
                <a:lnTo>
                  <a:pt x="1263" y="930"/>
                </a:lnTo>
                <a:lnTo>
                  <a:pt x="1254" y="922"/>
                </a:lnTo>
                <a:lnTo>
                  <a:pt x="1247" y="916"/>
                </a:lnTo>
                <a:lnTo>
                  <a:pt x="1242" y="907"/>
                </a:lnTo>
                <a:lnTo>
                  <a:pt x="1237" y="896"/>
                </a:lnTo>
                <a:lnTo>
                  <a:pt x="1234" y="885"/>
                </a:lnTo>
                <a:lnTo>
                  <a:pt x="1231" y="874"/>
                </a:lnTo>
                <a:lnTo>
                  <a:pt x="1228" y="864"/>
                </a:lnTo>
                <a:lnTo>
                  <a:pt x="1224" y="856"/>
                </a:lnTo>
                <a:lnTo>
                  <a:pt x="1219" y="851"/>
                </a:lnTo>
                <a:lnTo>
                  <a:pt x="1214" y="848"/>
                </a:lnTo>
                <a:lnTo>
                  <a:pt x="1210" y="843"/>
                </a:lnTo>
                <a:lnTo>
                  <a:pt x="1204" y="838"/>
                </a:lnTo>
                <a:lnTo>
                  <a:pt x="1199" y="832"/>
                </a:lnTo>
                <a:lnTo>
                  <a:pt x="1195" y="826"/>
                </a:lnTo>
                <a:lnTo>
                  <a:pt x="1191" y="821"/>
                </a:lnTo>
                <a:lnTo>
                  <a:pt x="1188" y="817"/>
                </a:lnTo>
                <a:lnTo>
                  <a:pt x="1184" y="815"/>
                </a:lnTo>
                <a:lnTo>
                  <a:pt x="1166" y="803"/>
                </a:lnTo>
                <a:lnTo>
                  <a:pt x="1152" y="786"/>
                </a:lnTo>
                <a:lnTo>
                  <a:pt x="1141" y="764"/>
                </a:lnTo>
                <a:lnTo>
                  <a:pt x="1130" y="739"/>
                </a:lnTo>
                <a:lnTo>
                  <a:pt x="1120" y="713"/>
                </a:lnTo>
                <a:lnTo>
                  <a:pt x="1108" y="688"/>
                </a:lnTo>
                <a:lnTo>
                  <a:pt x="1093" y="667"/>
                </a:lnTo>
                <a:lnTo>
                  <a:pt x="1075" y="651"/>
                </a:lnTo>
                <a:lnTo>
                  <a:pt x="1070" y="649"/>
                </a:lnTo>
                <a:lnTo>
                  <a:pt x="1065" y="644"/>
                </a:lnTo>
                <a:lnTo>
                  <a:pt x="1057" y="639"/>
                </a:lnTo>
                <a:lnTo>
                  <a:pt x="1047" y="635"/>
                </a:lnTo>
                <a:lnTo>
                  <a:pt x="1037" y="629"/>
                </a:lnTo>
                <a:lnTo>
                  <a:pt x="1027" y="624"/>
                </a:lnTo>
                <a:lnTo>
                  <a:pt x="1016" y="621"/>
                </a:lnTo>
                <a:lnTo>
                  <a:pt x="1007" y="618"/>
                </a:lnTo>
                <a:lnTo>
                  <a:pt x="1000" y="614"/>
                </a:lnTo>
                <a:lnTo>
                  <a:pt x="990" y="609"/>
                </a:lnTo>
                <a:lnTo>
                  <a:pt x="978" y="603"/>
                </a:lnTo>
                <a:lnTo>
                  <a:pt x="964" y="595"/>
                </a:lnTo>
                <a:lnTo>
                  <a:pt x="949" y="588"/>
                </a:lnTo>
                <a:lnTo>
                  <a:pt x="933" y="582"/>
                </a:lnTo>
                <a:lnTo>
                  <a:pt x="917" y="577"/>
                </a:lnTo>
                <a:lnTo>
                  <a:pt x="902" y="575"/>
                </a:lnTo>
                <a:lnTo>
                  <a:pt x="899" y="574"/>
                </a:lnTo>
                <a:lnTo>
                  <a:pt x="894" y="570"/>
                </a:lnTo>
                <a:lnTo>
                  <a:pt x="891" y="565"/>
                </a:lnTo>
                <a:lnTo>
                  <a:pt x="885" y="559"/>
                </a:lnTo>
                <a:lnTo>
                  <a:pt x="879" y="552"/>
                </a:lnTo>
                <a:lnTo>
                  <a:pt x="871" y="544"/>
                </a:lnTo>
                <a:lnTo>
                  <a:pt x="862" y="538"/>
                </a:lnTo>
                <a:lnTo>
                  <a:pt x="849" y="532"/>
                </a:lnTo>
                <a:lnTo>
                  <a:pt x="846" y="525"/>
                </a:lnTo>
                <a:lnTo>
                  <a:pt x="842" y="512"/>
                </a:lnTo>
                <a:lnTo>
                  <a:pt x="839" y="492"/>
                </a:lnTo>
                <a:lnTo>
                  <a:pt x="835" y="474"/>
                </a:lnTo>
                <a:lnTo>
                  <a:pt x="832" y="469"/>
                </a:lnTo>
                <a:lnTo>
                  <a:pt x="825" y="464"/>
                </a:lnTo>
                <a:lnTo>
                  <a:pt x="818" y="460"/>
                </a:lnTo>
                <a:lnTo>
                  <a:pt x="811" y="457"/>
                </a:lnTo>
                <a:lnTo>
                  <a:pt x="798" y="442"/>
                </a:lnTo>
                <a:lnTo>
                  <a:pt x="792" y="416"/>
                </a:lnTo>
                <a:lnTo>
                  <a:pt x="787" y="391"/>
                </a:lnTo>
                <a:lnTo>
                  <a:pt x="778" y="377"/>
                </a:lnTo>
                <a:lnTo>
                  <a:pt x="762" y="369"/>
                </a:lnTo>
                <a:lnTo>
                  <a:pt x="743" y="356"/>
                </a:lnTo>
                <a:lnTo>
                  <a:pt x="721" y="340"/>
                </a:lnTo>
                <a:lnTo>
                  <a:pt x="698" y="323"/>
                </a:lnTo>
                <a:lnTo>
                  <a:pt x="674" y="305"/>
                </a:lnTo>
                <a:lnTo>
                  <a:pt x="651" y="290"/>
                </a:lnTo>
                <a:lnTo>
                  <a:pt x="629" y="278"/>
                </a:lnTo>
                <a:lnTo>
                  <a:pt x="611" y="271"/>
                </a:lnTo>
                <a:lnTo>
                  <a:pt x="605" y="266"/>
                </a:lnTo>
                <a:lnTo>
                  <a:pt x="597" y="257"/>
                </a:lnTo>
                <a:lnTo>
                  <a:pt x="588" y="244"/>
                </a:lnTo>
                <a:lnTo>
                  <a:pt x="578" y="229"/>
                </a:lnTo>
                <a:lnTo>
                  <a:pt x="569" y="216"/>
                </a:lnTo>
                <a:lnTo>
                  <a:pt x="561" y="203"/>
                </a:lnTo>
                <a:lnTo>
                  <a:pt x="554" y="194"/>
                </a:lnTo>
                <a:lnTo>
                  <a:pt x="550" y="190"/>
                </a:lnTo>
                <a:lnTo>
                  <a:pt x="539" y="187"/>
                </a:lnTo>
                <a:lnTo>
                  <a:pt x="528" y="181"/>
                </a:lnTo>
                <a:lnTo>
                  <a:pt x="516" y="174"/>
                </a:lnTo>
                <a:lnTo>
                  <a:pt x="505" y="165"/>
                </a:lnTo>
                <a:lnTo>
                  <a:pt x="494" y="157"/>
                </a:lnTo>
                <a:lnTo>
                  <a:pt x="484" y="150"/>
                </a:lnTo>
                <a:lnTo>
                  <a:pt x="477" y="144"/>
                </a:lnTo>
                <a:lnTo>
                  <a:pt x="471" y="142"/>
                </a:lnTo>
                <a:lnTo>
                  <a:pt x="448" y="138"/>
                </a:lnTo>
                <a:lnTo>
                  <a:pt x="429" y="133"/>
                </a:lnTo>
                <a:lnTo>
                  <a:pt x="410" y="127"/>
                </a:lnTo>
                <a:lnTo>
                  <a:pt x="395" y="120"/>
                </a:lnTo>
                <a:lnTo>
                  <a:pt x="383" y="114"/>
                </a:lnTo>
                <a:lnTo>
                  <a:pt x="371" y="107"/>
                </a:lnTo>
                <a:lnTo>
                  <a:pt x="362" y="103"/>
                </a:lnTo>
                <a:lnTo>
                  <a:pt x="353" y="100"/>
                </a:lnTo>
                <a:lnTo>
                  <a:pt x="330" y="93"/>
                </a:lnTo>
                <a:lnTo>
                  <a:pt x="306" y="84"/>
                </a:lnTo>
                <a:lnTo>
                  <a:pt x="285" y="73"/>
                </a:lnTo>
                <a:lnTo>
                  <a:pt x="263" y="61"/>
                </a:lnTo>
                <a:lnTo>
                  <a:pt x="242" y="51"/>
                </a:lnTo>
                <a:lnTo>
                  <a:pt x="222" y="42"/>
                </a:lnTo>
                <a:lnTo>
                  <a:pt x="205" y="35"/>
                </a:lnTo>
                <a:lnTo>
                  <a:pt x="191" y="32"/>
                </a:lnTo>
                <a:lnTo>
                  <a:pt x="180" y="32"/>
                </a:lnTo>
                <a:lnTo>
                  <a:pt x="167" y="32"/>
                </a:lnTo>
                <a:lnTo>
                  <a:pt x="153" y="32"/>
                </a:lnTo>
                <a:lnTo>
                  <a:pt x="139" y="31"/>
                </a:lnTo>
                <a:lnTo>
                  <a:pt x="126" y="30"/>
                </a:lnTo>
                <a:lnTo>
                  <a:pt x="113" y="29"/>
                </a:lnTo>
                <a:lnTo>
                  <a:pt x="101" y="27"/>
                </a:lnTo>
                <a:lnTo>
                  <a:pt x="91" y="24"/>
                </a:lnTo>
                <a:lnTo>
                  <a:pt x="78" y="20"/>
                </a:lnTo>
                <a:lnTo>
                  <a:pt x="65" y="15"/>
                </a:lnTo>
                <a:lnTo>
                  <a:pt x="52" y="11"/>
                </a:lnTo>
                <a:lnTo>
                  <a:pt x="39" y="6"/>
                </a:lnTo>
                <a:lnTo>
                  <a:pt x="28" y="2"/>
                </a:lnTo>
                <a:lnTo>
                  <a:pt x="16" y="0"/>
                </a:lnTo>
                <a:lnTo>
                  <a:pt x="7" y="0"/>
                </a:lnTo>
                <a:lnTo>
                  <a:pt x="0" y="2"/>
                </a:lnTo>
                <a:lnTo>
                  <a:pt x="0" y="1713"/>
                </a:lnTo>
                <a:lnTo>
                  <a:pt x="2188" y="1713"/>
                </a:lnTo>
                <a:close/>
              </a:path>
            </a:pathLst>
          </a:custGeom>
          <a:solidFill>
            <a:srgbClr val="995933">
              <a:alpha val="50000"/>
            </a:srgb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6489" name="Freeform 233"/>
          <p:cNvSpPr>
            <a:spLocks/>
          </p:cNvSpPr>
          <p:nvPr/>
        </p:nvSpPr>
        <p:spPr bwMode="auto">
          <a:xfrm>
            <a:off x="930275" y="1852613"/>
            <a:ext cx="34925" cy="17462"/>
          </a:xfrm>
          <a:custGeom>
            <a:avLst/>
            <a:gdLst/>
            <a:ahLst/>
            <a:cxnLst>
              <a:cxn ang="0">
                <a:pos x="21" y="24"/>
              </a:cxn>
              <a:cxn ang="0">
                <a:pos x="26" y="25"/>
              </a:cxn>
              <a:cxn ang="0">
                <a:pos x="34" y="26"/>
              </a:cxn>
              <a:cxn ang="0">
                <a:pos x="42" y="27"/>
              </a:cxn>
              <a:cxn ang="0">
                <a:pos x="51" y="28"/>
              </a:cxn>
              <a:cxn ang="0">
                <a:pos x="59" y="29"/>
              </a:cxn>
              <a:cxn ang="0">
                <a:pos x="68" y="29"/>
              </a:cxn>
              <a:cxn ang="0">
                <a:pos x="72" y="29"/>
              </a:cxn>
              <a:cxn ang="0">
                <a:pos x="76" y="27"/>
              </a:cxn>
              <a:cxn ang="0">
                <a:pos x="78" y="23"/>
              </a:cxn>
              <a:cxn ang="0">
                <a:pos x="79" y="19"/>
              </a:cxn>
              <a:cxn ang="0">
                <a:pos x="79" y="16"/>
              </a:cxn>
              <a:cxn ang="0">
                <a:pos x="79" y="15"/>
              </a:cxn>
              <a:cxn ang="0">
                <a:pos x="74" y="13"/>
              </a:cxn>
              <a:cxn ang="0">
                <a:pos x="65" y="11"/>
              </a:cxn>
              <a:cxn ang="0">
                <a:pos x="55" y="9"/>
              </a:cxn>
              <a:cxn ang="0">
                <a:pos x="47" y="6"/>
              </a:cxn>
              <a:cxn ang="0">
                <a:pos x="40" y="3"/>
              </a:cxn>
              <a:cxn ang="0">
                <a:pos x="31" y="1"/>
              </a:cxn>
              <a:cxn ang="0">
                <a:pos x="21" y="0"/>
              </a:cxn>
              <a:cxn ang="0">
                <a:pos x="15" y="2"/>
              </a:cxn>
              <a:cxn ang="0">
                <a:pos x="9" y="8"/>
              </a:cxn>
              <a:cxn ang="0">
                <a:pos x="3" y="13"/>
              </a:cxn>
              <a:cxn ang="0">
                <a:pos x="0" y="18"/>
              </a:cxn>
              <a:cxn ang="0">
                <a:pos x="1" y="21"/>
              </a:cxn>
              <a:cxn ang="0">
                <a:pos x="5" y="23"/>
              </a:cxn>
              <a:cxn ang="0">
                <a:pos x="11" y="23"/>
              </a:cxn>
              <a:cxn ang="0">
                <a:pos x="17" y="24"/>
              </a:cxn>
              <a:cxn ang="0">
                <a:pos x="21" y="24"/>
              </a:cxn>
            </a:cxnLst>
            <a:rect l="0" t="0" r="r" b="b"/>
            <a:pathLst>
              <a:path w="79" h="29">
                <a:moveTo>
                  <a:pt x="21" y="24"/>
                </a:moveTo>
                <a:lnTo>
                  <a:pt x="26" y="25"/>
                </a:lnTo>
                <a:lnTo>
                  <a:pt x="34" y="26"/>
                </a:lnTo>
                <a:lnTo>
                  <a:pt x="42" y="27"/>
                </a:lnTo>
                <a:lnTo>
                  <a:pt x="51" y="28"/>
                </a:lnTo>
                <a:lnTo>
                  <a:pt x="59" y="29"/>
                </a:lnTo>
                <a:lnTo>
                  <a:pt x="68" y="29"/>
                </a:lnTo>
                <a:lnTo>
                  <a:pt x="72" y="29"/>
                </a:lnTo>
                <a:lnTo>
                  <a:pt x="76" y="27"/>
                </a:lnTo>
                <a:lnTo>
                  <a:pt x="78" y="23"/>
                </a:lnTo>
                <a:lnTo>
                  <a:pt x="79" y="19"/>
                </a:lnTo>
                <a:lnTo>
                  <a:pt x="79" y="16"/>
                </a:lnTo>
                <a:lnTo>
                  <a:pt x="79" y="15"/>
                </a:lnTo>
                <a:lnTo>
                  <a:pt x="74" y="13"/>
                </a:lnTo>
                <a:lnTo>
                  <a:pt x="65" y="11"/>
                </a:lnTo>
                <a:lnTo>
                  <a:pt x="55" y="9"/>
                </a:lnTo>
                <a:lnTo>
                  <a:pt x="47" y="6"/>
                </a:lnTo>
                <a:lnTo>
                  <a:pt x="40" y="3"/>
                </a:lnTo>
                <a:lnTo>
                  <a:pt x="31" y="1"/>
                </a:lnTo>
                <a:lnTo>
                  <a:pt x="21" y="0"/>
                </a:lnTo>
                <a:lnTo>
                  <a:pt x="15" y="2"/>
                </a:lnTo>
                <a:lnTo>
                  <a:pt x="9" y="8"/>
                </a:lnTo>
                <a:lnTo>
                  <a:pt x="3" y="13"/>
                </a:lnTo>
                <a:lnTo>
                  <a:pt x="0" y="18"/>
                </a:lnTo>
                <a:lnTo>
                  <a:pt x="1" y="21"/>
                </a:lnTo>
                <a:lnTo>
                  <a:pt x="5" y="23"/>
                </a:lnTo>
                <a:lnTo>
                  <a:pt x="11" y="23"/>
                </a:lnTo>
                <a:lnTo>
                  <a:pt x="17" y="24"/>
                </a:lnTo>
                <a:lnTo>
                  <a:pt x="21" y="24"/>
                </a:lnTo>
                <a:close/>
              </a:path>
            </a:pathLst>
          </a:custGeom>
          <a:solidFill>
            <a:srgbClr val="284C7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6490" name="Freeform 234"/>
          <p:cNvSpPr>
            <a:spLocks/>
          </p:cNvSpPr>
          <p:nvPr/>
        </p:nvSpPr>
        <p:spPr bwMode="auto">
          <a:xfrm>
            <a:off x="930275" y="1852613"/>
            <a:ext cx="28575" cy="17462"/>
          </a:xfrm>
          <a:custGeom>
            <a:avLst/>
            <a:gdLst/>
            <a:ahLst/>
            <a:cxnLst>
              <a:cxn ang="0">
                <a:pos x="47" y="6"/>
              </a:cxn>
              <a:cxn ang="0">
                <a:pos x="40" y="3"/>
              </a:cxn>
              <a:cxn ang="0">
                <a:pos x="31" y="1"/>
              </a:cxn>
              <a:cxn ang="0">
                <a:pos x="21" y="0"/>
              </a:cxn>
              <a:cxn ang="0">
                <a:pos x="15" y="2"/>
              </a:cxn>
              <a:cxn ang="0">
                <a:pos x="9" y="8"/>
              </a:cxn>
              <a:cxn ang="0">
                <a:pos x="3" y="13"/>
              </a:cxn>
              <a:cxn ang="0">
                <a:pos x="0" y="18"/>
              </a:cxn>
              <a:cxn ang="0">
                <a:pos x="1" y="21"/>
              </a:cxn>
              <a:cxn ang="0">
                <a:pos x="5" y="23"/>
              </a:cxn>
              <a:cxn ang="0">
                <a:pos x="11" y="23"/>
              </a:cxn>
              <a:cxn ang="0">
                <a:pos x="17" y="24"/>
              </a:cxn>
              <a:cxn ang="0">
                <a:pos x="21" y="24"/>
              </a:cxn>
              <a:cxn ang="0">
                <a:pos x="26" y="25"/>
              </a:cxn>
              <a:cxn ang="0">
                <a:pos x="32" y="26"/>
              </a:cxn>
              <a:cxn ang="0">
                <a:pos x="39" y="26"/>
              </a:cxn>
              <a:cxn ang="0">
                <a:pos x="46" y="27"/>
              </a:cxn>
              <a:cxn ang="0">
                <a:pos x="51" y="27"/>
              </a:cxn>
              <a:cxn ang="0">
                <a:pos x="57" y="26"/>
              </a:cxn>
              <a:cxn ang="0">
                <a:pos x="62" y="26"/>
              </a:cxn>
              <a:cxn ang="0">
                <a:pos x="64" y="24"/>
              </a:cxn>
              <a:cxn ang="0">
                <a:pos x="64" y="21"/>
              </a:cxn>
              <a:cxn ang="0">
                <a:pos x="63" y="17"/>
              </a:cxn>
              <a:cxn ang="0">
                <a:pos x="57" y="11"/>
              </a:cxn>
              <a:cxn ang="0">
                <a:pos x="47" y="6"/>
              </a:cxn>
            </a:cxnLst>
            <a:rect l="0" t="0" r="r" b="b"/>
            <a:pathLst>
              <a:path w="64" h="27">
                <a:moveTo>
                  <a:pt x="47" y="6"/>
                </a:moveTo>
                <a:lnTo>
                  <a:pt x="40" y="3"/>
                </a:lnTo>
                <a:lnTo>
                  <a:pt x="31" y="1"/>
                </a:lnTo>
                <a:lnTo>
                  <a:pt x="21" y="0"/>
                </a:lnTo>
                <a:lnTo>
                  <a:pt x="15" y="2"/>
                </a:lnTo>
                <a:lnTo>
                  <a:pt x="9" y="8"/>
                </a:lnTo>
                <a:lnTo>
                  <a:pt x="3" y="13"/>
                </a:lnTo>
                <a:lnTo>
                  <a:pt x="0" y="18"/>
                </a:lnTo>
                <a:lnTo>
                  <a:pt x="1" y="21"/>
                </a:lnTo>
                <a:lnTo>
                  <a:pt x="5" y="23"/>
                </a:lnTo>
                <a:lnTo>
                  <a:pt x="11" y="23"/>
                </a:lnTo>
                <a:lnTo>
                  <a:pt x="17" y="24"/>
                </a:lnTo>
                <a:lnTo>
                  <a:pt x="21" y="24"/>
                </a:lnTo>
                <a:lnTo>
                  <a:pt x="26" y="25"/>
                </a:lnTo>
                <a:lnTo>
                  <a:pt x="32" y="26"/>
                </a:lnTo>
                <a:lnTo>
                  <a:pt x="39" y="26"/>
                </a:lnTo>
                <a:lnTo>
                  <a:pt x="46" y="27"/>
                </a:lnTo>
                <a:lnTo>
                  <a:pt x="51" y="27"/>
                </a:lnTo>
                <a:lnTo>
                  <a:pt x="57" y="26"/>
                </a:lnTo>
                <a:lnTo>
                  <a:pt x="62" y="26"/>
                </a:lnTo>
                <a:lnTo>
                  <a:pt x="64" y="24"/>
                </a:lnTo>
                <a:lnTo>
                  <a:pt x="64" y="21"/>
                </a:lnTo>
                <a:lnTo>
                  <a:pt x="63" y="17"/>
                </a:lnTo>
                <a:lnTo>
                  <a:pt x="57" y="11"/>
                </a:lnTo>
                <a:lnTo>
                  <a:pt x="47" y="6"/>
                </a:lnTo>
                <a:close/>
              </a:path>
            </a:pathLst>
          </a:custGeom>
          <a:solidFill>
            <a:srgbClr val="BFCCD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6491" name="Freeform 235"/>
          <p:cNvSpPr>
            <a:spLocks/>
          </p:cNvSpPr>
          <p:nvPr/>
        </p:nvSpPr>
        <p:spPr bwMode="auto">
          <a:xfrm>
            <a:off x="1485900" y="1817688"/>
            <a:ext cx="44450" cy="30162"/>
          </a:xfrm>
          <a:custGeom>
            <a:avLst/>
            <a:gdLst/>
            <a:ahLst/>
            <a:cxnLst>
              <a:cxn ang="0">
                <a:pos x="82" y="52"/>
              </a:cxn>
              <a:cxn ang="0">
                <a:pos x="79" y="53"/>
              </a:cxn>
              <a:cxn ang="0">
                <a:pos x="73" y="52"/>
              </a:cxn>
              <a:cxn ang="0">
                <a:pos x="64" y="51"/>
              </a:cxn>
              <a:cxn ang="0">
                <a:pos x="53" y="50"/>
              </a:cxn>
              <a:cxn ang="0">
                <a:pos x="43" y="48"/>
              </a:cxn>
              <a:cxn ang="0">
                <a:pos x="34" y="45"/>
              </a:cxn>
              <a:cxn ang="0">
                <a:pos x="27" y="43"/>
              </a:cxn>
              <a:cxn ang="0">
                <a:pos x="22" y="41"/>
              </a:cxn>
              <a:cxn ang="0">
                <a:pos x="18" y="38"/>
              </a:cxn>
              <a:cxn ang="0">
                <a:pos x="14" y="36"/>
              </a:cxn>
              <a:cxn ang="0">
                <a:pos x="8" y="36"/>
              </a:cxn>
              <a:cxn ang="0">
                <a:pos x="0" y="36"/>
              </a:cxn>
              <a:cxn ang="0">
                <a:pos x="5" y="34"/>
              </a:cxn>
              <a:cxn ang="0">
                <a:pos x="10" y="31"/>
              </a:cxn>
              <a:cxn ang="0">
                <a:pos x="13" y="28"/>
              </a:cxn>
              <a:cxn ang="0">
                <a:pos x="18" y="23"/>
              </a:cxn>
              <a:cxn ang="0">
                <a:pos x="22" y="19"/>
              </a:cxn>
              <a:cxn ang="0">
                <a:pos x="28" y="14"/>
              </a:cxn>
              <a:cxn ang="0">
                <a:pos x="33" y="10"/>
              </a:cxn>
              <a:cxn ang="0">
                <a:pos x="38" y="5"/>
              </a:cxn>
              <a:cxn ang="0">
                <a:pos x="44" y="1"/>
              </a:cxn>
              <a:cxn ang="0">
                <a:pos x="51" y="0"/>
              </a:cxn>
              <a:cxn ang="0">
                <a:pos x="57" y="0"/>
              </a:cxn>
              <a:cxn ang="0">
                <a:pos x="64" y="3"/>
              </a:cxn>
              <a:cxn ang="0">
                <a:pos x="70" y="5"/>
              </a:cxn>
              <a:cxn ang="0">
                <a:pos x="75" y="7"/>
              </a:cxn>
              <a:cxn ang="0">
                <a:pos x="81" y="11"/>
              </a:cxn>
              <a:cxn ang="0">
                <a:pos x="86" y="14"/>
              </a:cxn>
              <a:cxn ang="0">
                <a:pos x="93" y="20"/>
              </a:cxn>
              <a:cxn ang="0">
                <a:pos x="99" y="26"/>
              </a:cxn>
              <a:cxn ang="0">
                <a:pos x="103" y="30"/>
              </a:cxn>
              <a:cxn ang="0">
                <a:pos x="98" y="31"/>
              </a:cxn>
              <a:cxn ang="0">
                <a:pos x="90" y="33"/>
              </a:cxn>
              <a:cxn ang="0">
                <a:pos x="85" y="35"/>
              </a:cxn>
              <a:cxn ang="0">
                <a:pos x="82" y="42"/>
              </a:cxn>
              <a:cxn ang="0">
                <a:pos x="82" y="52"/>
              </a:cxn>
            </a:cxnLst>
            <a:rect l="0" t="0" r="r" b="b"/>
            <a:pathLst>
              <a:path w="103" h="53">
                <a:moveTo>
                  <a:pt x="82" y="52"/>
                </a:moveTo>
                <a:lnTo>
                  <a:pt x="79" y="53"/>
                </a:lnTo>
                <a:lnTo>
                  <a:pt x="73" y="52"/>
                </a:lnTo>
                <a:lnTo>
                  <a:pt x="64" y="51"/>
                </a:lnTo>
                <a:lnTo>
                  <a:pt x="53" y="50"/>
                </a:lnTo>
                <a:lnTo>
                  <a:pt x="43" y="48"/>
                </a:lnTo>
                <a:lnTo>
                  <a:pt x="34" y="45"/>
                </a:lnTo>
                <a:lnTo>
                  <a:pt x="27" y="43"/>
                </a:lnTo>
                <a:lnTo>
                  <a:pt x="22" y="41"/>
                </a:lnTo>
                <a:lnTo>
                  <a:pt x="18" y="38"/>
                </a:lnTo>
                <a:lnTo>
                  <a:pt x="14" y="36"/>
                </a:lnTo>
                <a:lnTo>
                  <a:pt x="8" y="36"/>
                </a:lnTo>
                <a:lnTo>
                  <a:pt x="0" y="36"/>
                </a:lnTo>
                <a:lnTo>
                  <a:pt x="5" y="34"/>
                </a:lnTo>
                <a:lnTo>
                  <a:pt x="10" y="31"/>
                </a:lnTo>
                <a:lnTo>
                  <a:pt x="13" y="28"/>
                </a:lnTo>
                <a:lnTo>
                  <a:pt x="18" y="23"/>
                </a:lnTo>
                <a:lnTo>
                  <a:pt x="22" y="19"/>
                </a:lnTo>
                <a:lnTo>
                  <a:pt x="28" y="14"/>
                </a:lnTo>
                <a:lnTo>
                  <a:pt x="33" y="10"/>
                </a:lnTo>
                <a:lnTo>
                  <a:pt x="38" y="5"/>
                </a:lnTo>
                <a:lnTo>
                  <a:pt x="44" y="1"/>
                </a:lnTo>
                <a:lnTo>
                  <a:pt x="51" y="0"/>
                </a:lnTo>
                <a:lnTo>
                  <a:pt x="57" y="0"/>
                </a:lnTo>
                <a:lnTo>
                  <a:pt x="64" y="3"/>
                </a:lnTo>
                <a:lnTo>
                  <a:pt x="70" y="5"/>
                </a:lnTo>
                <a:lnTo>
                  <a:pt x="75" y="7"/>
                </a:lnTo>
                <a:lnTo>
                  <a:pt x="81" y="11"/>
                </a:lnTo>
                <a:lnTo>
                  <a:pt x="86" y="14"/>
                </a:lnTo>
                <a:lnTo>
                  <a:pt x="93" y="20"/>
                </a:lnTo>
                <a:lnTo>
                  <a:pt x="99" y="26"/>
                </a:lnTo>
                <a:lnTo>
                  <a:pt x="103" y="30"/>
                </a:lnTo>
                <a:lnTo>
                  <a:pt x="98" y="31"/>
                </a:lnTo>
                <a:lnTo>
                  <a:pt x="90" y="33"/>
                </a:lnTo>
                <a:lnTo>
                  <a:pt x="85" y="35"/>
                </a:lnTo>
                <a:lnTo>
                  <a:pt x="82" y="42"/>
                </a:lnTo>
                <a:lnTo>
                  <a:pt x="82" y="52"/>
                </a:lnTo>
                <a:close/>
              </a:path>
            </a:pathLst>
          </a:custGeom>
          <a:solidFill>
            <a:srgbClr val="BFCCD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2061" name="Group 236"/>
          <p:cNvGrpSpPr>
            <a:grpSpLocks/>
          </p:cNvGrpSpPr>
          <p:nvPr/>
        </p:nvGrpSpPr>
        <p:grpSpPr bwMode="auto">
          <a:xfrm>
            <a:off x="19050" y="519113"/>
            <a:ext cx="1344613" cy="425450"/>
            <a:chOff x="2333" y="2281"/>
            <a:chExt cx="1094" cy="367"/>
          </a:xfrm>
        </p:grpSpPr>
        <p:sp>
          <p:nvSpPr>
            <p:cNvPr id="96493" name="Freeform 237"/>
            <p:cNvSpPr>
              <a:spLocks/>
            </p:cNvSpPr>
            <p:nvPr/>
          </p:nvSpPr>
          <p:spPr bwMode="auto">
            <a:xfrm>
              <a:off x="2333" y="2344"/>
              <a:ext cx="1094" cy="268"/>
            </a:xfrm>
            <a:custGeom>
              <a:avLst/>
              <a:gdLst/>
              <a:ahLst/>
              <a:cxnLst>
                <a:cxn ang="0">
                  <a:pos x="2068" y="382"/>
                </a:cxn>
                <a:cxn ang="0">
                  <a:pos x="2044" y="367"/>
                </a:cxn>
                <a:cxn ang="0">
                  <a:pos x="2021" y="349"/>
                </a:cxn>
                <a:cxn ang="0">
                  <a:pos x="1970" y="344"/>
                </a:cxn>
                <a:cxn ang="0">
                  <a:pos x="1902" y="348"/>
                </a:cxn>
                <a:cxn ang="0">
                  <a:pos x="1870" y="345"/>
                </a:cxn>
                <a:cxn ang="0">
                  <a:pos x="1847" y="364"/>
                </a:cxn>
                <a:cxn ang="0">
                  <a:pos x="1825" y="384"/>
                </a:cxn>
                <a:cxn ang="0">
                  <a:pos x="1787" y="380"/>
                </a:cxn>
                <a:cxn ang="0">
                  <a:pos x="1750" y="391"/>
                </a:cxn>
                <a:cxn ang="0">
                  <a:pos x="1717" y="402"/>
                </a:cxn>
                <a:cxn ang="0">
                  <a:pos x="1701" y="411"/>
                </a:cxn>
                <a:cxn ang="0">
                  <a:pos x="1680" y="424"/>
                </a:cxn>
                <a:cxn ang="0">
                  <a:pos x="1656" y="424"/>
                </a:cxn>
                <a:cxn ang="0">
                  <a:pos x="1617" y="421"/>
                </a:cxn>
                <a:cxn ang="0">
                  <a:pos x="1567" y="421"/>
                </a:cxn>
                <a:cxn ang="0">
                  <a:pos x="1530" y="420"/>
                </a:cxn>
                <a:cxn ang="0">
                  <a:pos x="1475" y="417"/>
                </a:cxn>
                <a:cxn ang="0">
                  <a:pos x="1421" y="408"/>
                </a:cxn>
                <a:cxn ang="0">
                  <a:pos x="1395" y="413"/>
                </a:cxn>
                <a:cxn ang="0">
                  <a:pos x="1360" y="418"/>
                </a:cxn>
                <a:cxn ang="0">
                  <a:pos x="1341" y="406"/>
                </a:cxn>
                <a:cxn ang="0">
                  <a:pos x="1284" y="387"/>
                </a:cxn>
                <a:cxn ang="0">
                  <a:pos x="1225" y="371"/>
                </a:cxn>
                <a:cxn ang="0">
                  <a:pos x="1202" y="368"/>
                </a:cxn>
                <a:cxn ang="0">
                  <a:pos x="1189" y="381"/>
                </a:cxn>
                <a:cxn ang="0">
                  <a:pos x="1174" y="386"/>
                </a:cxn>
                <a:cxn ang="0">
                  <a:pos x="1115" y="372"/>
                </a:cxn>
                <a:cxn ang="0">
                  <a:pos x="1043" y="359"/>
                </a:cxn>
                <a:cxn ang="0">
                  <a:pos x="995" y="349"/>
                </a:cxn>
                <a:cxn ang="0">
                  <a:pos x="981" y="333"/>
                </a:cxn>
                <a:cxn ang="0">
                  <a:pos x="966" y="318"/>
                </a:cxn>
                <a:cxn ang="0">
                  <a:pos x="946" y="312"/>
                </a:cxn>
                <a:cxn ang="0">
                  <a:pos x="899" y="296"/>
                </a:cxn>
                <a:cxn ang="0">
                  <a:pos x="839" y="275"/>
                </a:cxn>
                <a:cxn ang="0">
                  <a:pos x="780" y="254"/>
                </a:cxn>
                <a:cxn ang="0">
                  <a:pos x="737" y="239"/>
                </a:cxn>
                <a:cxn ang="0">
                  <a:pos x="703" y="231"/>
                </a:cxn>
                <a:cxn ang="0">
                  <a:pos x="657" y="205"/>
                </a:cxn>
                <a:cxn ang="0">
                  <a:pos x="629" y="181"/>
                </a:cxn>
                <a:cxn ang="0">
                  <a:pos x="591" y="169"/>
                </a:cxn>
                <a:cxn ang="0">
                  <a:pos x="527" y="146"/>
                </a:cxn>
                <a:cxn ang="0">
                  <a:pos x="451" y="117"/>
                </a:cxn>
                <a:cxn ang="0">
                  <a:pos x="378" y="91"/>
                </a:cxn>
                <a:cxn ang="0">
                  <a:pos x="321" y="72"/>
                </a:cxn>
                <a:cxn ang="0">
                  <a:pos x="286" y="67"/>
                </a:cxn>
                <a:cxn ang="0">
                  <a:pos x="217" y="55"/>
                </a:cxn>
                <a:cxn ang="0">
                  <a:pos x="150" y="41"/>
                </a:cxn>
                <a:cxn ang="0">
                  <a:pos x="104" y="29"/>
                </a:cxn>
                <a:cxn ang="0">
                  <a:pos x="45" y="14"/>
                </a:cxn>
                <a:cxn ang="0">
                  <a:pos x="0" y="0"/>
                </a:cxn>
                <a:cxn ang="0">
                  <a:pos x="2188" y="398"/>
                </a:cxn>
                <a:cxn ang="0">
                  <a:pos x="2143" y="398"/>
                </a:cxn>
                <a:cxn ang="0">
                  <a:pos x="2111" y="390"/>
                </a:cxn>
              </a:cxnLst>
              <a:rect l="0" t="0" r="r" b="b"/>
              <a:pathLst>
                <a:path w="2188" h="1109">
                  <a:moveTo>
                    <a:pt x="2094" y="387"/>
                  </a:moveTo>
                  <a:lnTo>
                    <a:pt x="2079" y="386"/>
                  </a:lnTo>
                  <a:lnTo>
                    <a:pt x="2068" y="382"/>
                  </a:lnTo>
                  <a:lnTo>
                    <a:pt x="2059" y="378"/>
                  </a:lnTo>
                  <a:lnTo>
                    <a:pt x="2051" y="373"/>
                  </a:lnTo>
                  <a:lnTo>
                    <a:pt x="2044" y="367"/>
                  </a:lnTo>
                  <a:lnTo>
                    <a:pt x="2038" y="361"/>
                  </a:lnTo>
                  <a:lnTo>
                    <a:pt x="2030" y="355"/>
                  </a:lnTo>
                  <a:lnTo>
                    <a:pt x="2021" y="349"/>
                  </a:lnTo>
                  <a:lnTo>
                    <a:pt x="2009" y="345"/>
                  </a:lnTo>
                  <a:lnTo>
                    <a:pt x="1992" y="344"/>
                  </a:lnTo>
                  <a:lnTo>
                    <a:pt x="1970" y="344"/>
                  </a:lnTo>
                  <a:lnTo>
                    <a:pt x="1947" y="345"/>
                  </a:lnTo>
                  <a:lnTo>
                    <a:pt x="1923" y="346"/>
                  </a:lnTo>
                  <a:lnTo>
                    <a:pt x="1902" y="348"/>
                  </a:lnTo>
                  <a:lnTo>
                    <a:pt x="1885" y="346"/>
                  </a:lnTo>
                  <a:lnTo>
                    <a:pt x="1876" y="345"/>
                  </a:lnTo>
                  <a:lnTo>
                    <a:pt x="1870" y="345"/>
                  </a:lnTo>
                  <a:lnTo>
                    <a:pt x="1863" y="350"/>
                  </a:lnTo>
                  <a:lnTo>
                    <a:pt x="1855" y="356"/>
                  </a:lnTo>
                  <a:lnTo>
                    <a:pt x="1847" y="364"/>
                  </a:lnTo>
                  <a:lnTo>
                    <a:pt x="1839" y="372"/>
                  </a:lnTo>
                  <a:lnTo>
                    <a:pt x="1831" y="380"/>
                  </a:lnTo>
                  <a:lnTo>
                    <a:pt x="1825" y="384"/>
                  </a:lnTo>
                  <a:lnTo>
                    <a:pt x="1822" y="386"/>
                  </a:lnTo>
                  <a:lnTo>
                    <a:pt x="1803" y="381"/>
                  </a:lnTo>
                  <a:lnTo>
                    <a:pt x="1787" y="380"/>
                  </a:lnTo>
                  <a:lnTo>
                    <a:pt x="1773" y="382"/>
                  </a:lnTo>
                  <a:lnTo>
                    <a:pt x="1762" y="387"/>
                  </a:lnTo>
                  <a:lnTo>
                    <a:pt x="1750" y="391"/>
                  </a:lnTo>
                  <a:lnTo>
                    <a:pt x="1740" y="396"/>
                  </a:lnTo>
                  <a:lnTo>
                    <a:pt x="1729" y="401"/>
                  </a:lnTo>
                  <a:lnTo>
                    <a:pt x="1717" y="402"/>
                  </a:lnTo>
                  <a:lnTo>
                    <a:pt x="1712" y="403"/>
                  </a:lnTo>
                  <a:lnTo>
                    <a:pt x="1708" y="406"/>
                  </a:lnTo>
                  <a:lnTo>
                    <a:pt x="1701" y="411"/>
                  </a:lnTo>
                  <a:lnTo>
                    <a:pt x="1695" y="416"/>
                  </a:lnTo>
                  <a:lnTo>
                    <a:pt x="1687" y="420"/>
                  </a:lnTo>
                  <a:lnTo>
                    <a:pt x="1680" y="424"/>
                  </a:lnTo>
                  <a:lnTo>
                    <a:pt x="1671" y="426"/>
                  </a:lnTo>
                  <a:lnTo>
                    <a:pt x="1663" y="425"/>
                  </a:lnTo>
                  <a:lnTo>
                    <a:pt x="1656" y="424"/>
                  </a:lnTo>
                  <a:lnTo>
                    <a:pt x="1644" y="422"/>
                  </a:lnTo>
                  <a:lnTo>
                    <a:pt x="1631" y="422"/>
                  </a:lnTo>
                  <a:lnTo>
                    <a:pt x="1617" y="421"/>
                  </a:lnTo>
                  <a:lnTo>
                    <a:pt x="1600" y="421"/>
                  </a:lnTo>
                  <a:lnTo>
                    <a:pt x="1583" y="421"/>
                  </a:lnTo>
                  <a:lnTo>
                    <a:pt x="1567" y="421"/>
                  </a:lnTo>
                  <a:lnTo>
                    <a:pt x="1551" y="421"/>
                  </a:lnTo>
                  <a:lnTo>
                    <a:pt x="1544" y="421"/>
                  </a:lnTo>
                  <a:lnTo>
                    <a:pt x="1530" y="420"/>
                  </a:lnTo>
                  <a:lnTo>
                    <a:pt x="1514" y="420"/>
                  </a:lnTo>
                  <a:lnTo>
                    <a:pt x="1494" y="419"/>
                  </a:lnTo>
                  <a:lnTo>
                    <a:pt x="1475" y="417"/>
                  </a:lnTo>
                  <a:lnTo>
                    <a:pt x="1454" y="414"/>
                  </a:lnTo>
                  <a:lnTo>
                    <a:pt x="1436" y="412"/>
                  </a:lnTo>
                  <a:lnTo>
                    <a:pt x="1421" y="408"/>
                  </a:lnTo>
                  <a:lnTo>
                    <a:pt x="1416" y="408"/>
                  </a:lnTo>
                  <a:lnTo>
                    <a:pt x="1407" y="410"/>
                  </a:lnTo>
                  <a:lnTo>
                    <a:pt x="1395" y="413"/>
                  </a:lnTo>
                  <a:lnTo>
                    <a:pt x="1383" y="416"/>
                  </a:lnTo>
                  <a:lnTo>
                    <a:pt x="1370" y="418"/>
                  </a:lnTo>
                  <a:lnTo>
                    <a:pt x="1360" y="418"/>
                  </a:lnTo>
                  <a:lnTo>
                    <a:pt x="1350" y="416"/>
                  </a:lnTo>
                  <a:lnTo>
                    <a:pt x="1347" y="410"/>
                  </a:lnTo>
                  <a:lnTo>
                    <a:pt x="1341" y="406"/>
                  </a:lnTo>
                  <a:lnTo>
                    <a:pt x="1327" y="401"/>
                  </a:lnTo>
                  <a:lnTo>
                    <a:pt x="1307" y="394"/>
                  </a:lnTo>
                  <a:lnTo>
                    <a:pt x="1284" y="387"/>
                  </a:lnTo>
                  <a:lnTo>
                    <a:pt x="1260" y="381"/>
                  </a:lnTo>
                  <a:lnTo>
                    <a:pt x="1240" y="375"/>
                  </a:lnTo>
                  <a:lnTo>
                    <a:pt x="1225" y="371"/>
                  </a:lnTo>
                  <a:lnTo>
                    <a:pt x="1217" y="368"/>
                  </a:lnTo>
                  <a:lnTo>
                    <a:pt x="1209" y="367"/>
                  </a:lnTo>
                  <a:lnTo>
                    <a:pt x="1202" y="368"/>
                  </a:lnTo>
                  <a:lnTo>
                    <a:pt x="1197" y="372"/>
                  </a:lnTo>
                  <a:lnTo>
                    <a:pt x="1193" y="376"/>
                  </a:lnTo>
                  <a:lnTo>
                    <a:pt x="1189" y="381"/>
                  </a:lnTo>
                  <a:lnTo>
                    <a:pt x="1184" y="384"/>
                  </a:lnTo>
                  <a:lnTo>
                    <a:pt x="1180" y="387"/>
                  </a:lnTo>
                  <a:lnTo>
                    <a:pt x="1174" y="386"/>
                  </a:lnTo>
                  <a:lnTo>
                    <a:pt x="1158" y="381"/>
                  </a:lnTo>
                  <a:lnTo>
                    <a:pt x="1138" y="376"/>
                  </a:lnTo>
                  <a:lnTo>
                    <a:pt x="1115" y="372"/>
                  </a:lnTo>
                  <a:lnTo>
                    <a:pt x="1091" y="367"/>
                  </a:lnTo>
                  <a:lnTo>
                    <a:pt x="1066" y="363"/>
                  </a:lnTo>
                  <a:lnTo>
                    <a:pt x="1043" y="359"/>
                  </a:lnTo>
                  <a:lnTo>
                    <a:pt x="1020" y="355"/>
                  </a:lnTo>
                  <a:lnTo>
                    <a:pt x="1001" y="351"/>
                  </a:lnTo>
                  <a:lnTo>
                    <a:pt x="995" y="349"/>
                  </a:lnTo>
                  <a:lnTo>
                    <a:pt x="991" y="344"/>
                  </a:lnTo>
                  <a:lnTo>
                    <a:pt x="985" y="340"/>
                  </a:lnTo>
                  <a:lnTo>
                    <a:pt x="981" y="333"/>
                  </a:lnTo>
                  <a:lnTo>
                    <a:pt x="975" y="327"/>
                  </a:lnTo>
                  <a:lnTo>
                    <a:pt x="970" y="321"/>
                  </a:lnTo>
                  <a:lnTo>
                    <a:pt x="966" y="318"/>
                  </a:lnTo>
                  <a:lnTo>
                    <a:pt x="962" y="315"/>
                  </a:lnTo>
                  <a:lnTo>
                    <a:pt x="955" y="314"/>
                  </a:lnTo>
                  <a:lnTo>
                    <a:pt x="946" y="312"/>
                  </a:lnTo>
                  <a:lnTo>
                    <a:pt x="932" y="307"/>
                  </a:lnTo>
                  <a:lnTo>
                    <a:pt x="916" y="303"/>
                  </a:lnTo>
                  <a:lnTo>
                    <a:pt x="899" y="296"/>
                  </a:lnTo>
                  <a:lnTo>
                    <a:pt x="879" y="290"/>
                  </a:lnTo>
                  <a:lnTo>
                    <a:pt x="860" y="282"/>
                  </a:lnTo>
                  <a:lnTo>
                    <a:pt x="839" y="275"/>
                  </a:lnTo>
                  <a:lnTo>
                    <a:pt x="818" y="268"/>
                  </a:lnTo>
                  <a:lnTo>
                    <a:pt x="798" y="261"/>
                  </a:lnTo>
                  <a:lnTo>
                    <a:pt x="780" y="254"/>
                  </a:lnTo>
                  <a:lnTo>
                    <a:pt x="763" y="249"/>
                  </a:lnTo>
                  <a:lnTo>
                    <a:pt x="749" y="244"/>
                  </a:lnTo>
                  <a:lnTo>
                    <a:pt x="737" y="239"/>
                  </a:lnTo>
                  <a:lnTo>
                    <a:pt x="729" y="237"/>
                  </a:lnTo>
                  <a:lnTo>
                    <a:pt x="725" y="236"/>
                  </a:lnTo>
                  <a:lnTo>
                    <a:pt x="703" y="231"/>
                  </a:lnTo>
                  <a:lnTo>
                    <a:pt x="684" y="224"/>
                  </a:lnTo>
                  <a:lnTo>
                    <a:pt x="669" y="215"/>
                  </a:lnTo>
                  <a:lnTo>
                    <a:pt x="657" y="205"/>
                  </a:lnTo>
                  <a:lnTo>
                    <a:pt x="646" y="196"/>
                  </a:lnTo>
                  <a:lnTo>
                    <a:pt x="637" y="186"/>
                  </a:lnTo>
                  <a:lnTo>
                    <a:pt x="629" y="181"/>
                  </a:lnTo>
                  <a:lnTo>
                    <a:pt x="621" y="177"/>
                  </a:lnTo>
                  <a:lnTo>
                    <a:pt x="607" y="174"/>
                  </a:lnTo>
                  <a:lnTo>
                    <a:pt x="591" y="169"/>
                  </a:lnTo>
                  <a:lnTo>
                    <a:pt x="571" y="162"/>
                  </a:lnTo>
                  <a:lnTo>
                    <a:pt x="550" y="155"/>
                  </a:lnTo>
                  <a:lnTo>
                    <a:pt x="527" y="146"/>
                  </a:lnTo>
                  <a:lnTo>
                    <a:pt x="501" y="137"/>
                  </a:lnTo>
                  <a:lnTo>
                    <a:pt x="476" y="128"/>
                  </a:lnTo>
                  <a:lnTo>
                    <a:pt x="451" y="117"/>
                  </a:lnTo>
                  <a:lnTo>
                    <a:pt x="425" y="108"/>
                  </a:lnTo>
                  <a:lnTo>
                    <a:pt x="401" y="99"/>
                  </a:lnTo>
                  <a:lnTo>
                    <a:pt x="378" y="91"/>
                  </a:lnTo>
                  <a:lnTo>
                    <a:pt x="356" y="83"/>
                  </a:lnTo>
                  <a:lnTo>
                    <a:pt x="338" y="77"/>
                  </a:lnTo>
                  <a:lnTo>
                    <a:pt x="321" y="72"/>
                  </a:lnTo>
                  <a:lnTo>
                    <a:pt x="309" y="69"/>
                  </a:lnTo>
                  <a:lnTo>
                    <a:pt x="301" y="68"/>
                  </a:lnTo>
                  <a:lnTo>
                    <a:pt x="286" y="67"/>
                  </a:lnTo>
                  <a:lnTo>
                    <a:pt x="266" y="64"/>
                  </a:lnTo>
                  <a:lnTo>
                    <a:pt x="242" y="60"/>
                  </a:lnTo>
                  <a:lnTo>
                    <a:pt x="217" y="55"/>
                  </a:lnTo>
                  <a:lnTo>
                    <a:pt x="191" y="50"/>
                  </a:lnTo>
                  <a:lnTo>
                    <a:pt x="168" y="46"/>
                  </a:lnTo>
                  <a:lnTo>
                    <a:pt x="150" y="41"/>
                  </a:lnTo>
                  <a:lnTo>
                    <a:pt x="137" y="38"/>
                  </a:lnTo>
                  <a:lnTo>
                    <a:pt x="122" y="33"/>
                  </a:lnTo>
                  <a:lnTo>
                    <a:pt x="104" y="29"/>
                  </a:lnTo>
                  <a:lnTo>
                    <a:pt x="84" y="24"/>
                  </a:lnTo>
                  <a:lnTo>
                    <a:pt x="65" y="18"/>
                  </a:lnTo>
                  <a:lnTo>
                    <a:pt x="45" y="14"/>
                  </a:lnTo>
                  <a:lnTo>
                    <a:pt x="27" y="9"/>
                  </a:lnTo>
                  <a:lnTo>
                    <a:pt x="12" y="4"/>
                  </a:lnTo>
                  <a:lnTo>
                    <a:pt x="0" y="0"/>
                  </a:lnTo>
                  <a:lnTo>
                    <a:pt x="0" y="1109"/>
                  </a:lnTo>
                  <a:lnTo>
                    <a:pt x="2188" y="1109"/>
                  </a:lnTo>
                  <a:lnTo>
                    <a:pt x="2188" y="398"/>
                  </a:lnTo>
                  <a:lnTo>
                    <a:pt x="2172" y="399"/>
                  </a:lnTo>
                  <a:lnTo>
                    <a:pt x="2157" y="399"/>
                  </a:lnTo>
                  <a:lnTo>
                    <a:pt x="2143" y="398"/>
                  </a:lnTo>
                  <a:lnTo>
                    <a:pt x="2132" y="396"/>
                  </a:lnTo>
                  <a:lnTo>
                    <a:pt x="2120" y="393"/>
                  </a:lnTo>
                  <a:lnTo>
                    <a:pt x="2111" y="390"/>
                  </a:lnTo>
                  <a:lnTo>
                    <a:pt x="2102" y="388"/>
                  </a:lnTo>
                  <a:lnTo>
                    <a:pt x="2094" y="387"/>
                  </a:lnTo>
                  <a:close/>
                </a:path>
              </a:pathLst>
            </a:custGeom>
            <a:solidFill>
              <a:srgbClr val="BFA07C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94" name="Freeform 238"/>
            <p:cNvSpPr>
              <a:spLocks/>
            </p:cNvSpPr>
            <p:nvPr/>
          </p:nvSpPr>
          <p:spPr bwMode="auto">
            <a:xfrm>
              <a:off x="2333" y="2281"/>
              <a:ext cx="158" cy="156"/>
            </a:xfrm>
            <a:custGeom>
              <a:avLst/>
              <a:gdLst/>
              <a:ahLst/>
              <a:cxnLst>
                <a:cxn ang="0">
                  <a:pos x="14" y="57"/>
                </a:cxn>
                <a:cxn ang="0">
                  <a:pos x="39" y="50"/>
                </a:cxn>
                <a:cxn ang="0">
                  <a:pos x="60" y="43"/>
                </a:cxn>
                <a:cxn ang="0">
                  <a:pos x="75" y="38"/>
                </a:cxn>
                <a:cxn ang="0">
                  <a:pos x="84" y="35"/>
                </a:cxn>
                <a:cxn ang="0">
                  <a:pos x="94" y="29"/>
                </a:cxn>
                <a:cxn ang="0">
                  <a:pos x="105" y="24"/>
                </a:cxn>
                <a:cxn ang="0">
                  <a:pos x="112" y="19"/>
                </a:cxn>
                <a:cxn ang="0">
                  <a:pos x="115" y="13"/>
                </a:cxn>
                <a:cxn ang="0">
                  <a:pos x="119" y="3"/>
                </a:cxn>
                <a:cxn ang="0">
                  <a:pos x="126" y="2"/>
                </a:cxn>
                <a:cxn ang="0">
                  <a:pos x="139" y="0"/>
                </a:cxn>
                <a:cxn ang="0">
                  <a:pos x="157" y="0"/>
                </a:cxn>
                <a:cxn ang="0">
                  <a:pos x="173" y="0"/>
                </a:cxn>
                <a:cxn ang="0">
                  <a:pos x="188" y="5"/>
                </a:cxn>
                <a:cxn ang="0">
                  <a:pos x="218" y="15"/>
                </a:cxn>
                <a:cxn ang="0">
                  <a:pos x="250" y="30"/>
                </a:cxn>
                <a:cxn ang="0">
                  <a:pos x="274" y="42"/>
                </a:cxn>
                <a:cxn ang="0">
                  <a:pos x="286" y="57"/>
                </a:cxn>
                <a:cxn ang="0">
                  <a:pos x="301" y="91"/>
                </a:cxn>
                <a:cxn ang="0">
                  <a:pos x="305" y="129"/>
                </a:cxn>
                <a:cxn ang="0">
                  <a:pos x="310" y="207"/>
                </a:cxn>
                <a:cxn ang="0">
                  <a:pos x="317" y="241"/>
                </a:cxn>
                <a:cxn ang="0">
                  <a:pos x="313" y="255"/>
                </a:cxn>
                <a:cxn ang="0">
                  <a:pos x="295" y="260"/>
                </a:cxn>
                <a:cxn ang="0">
                  <a:pos x="275" y="265"/>
                </a:cxn>
                <a:cxn ang="0">
                  <a:pos x="260" y="272"/>
                </a:cxn>
                <a:cxn ang="0">
                  <a:pos x="248" y="278"/>
                </a:cxn>
                <a:cxn ang="0">
                  <a:pos x="235" y="283"/>
                </a:cxn>
                <a:cxn ang="0">
                  <a:pos x="207" y="294"/>
                </a:cxn>
                <a:cxn ang="0">
                  <a:pos x="169" y="307"/>
                </a:cxn>
                <a:cxn ang="0">
                  <a:pos x="131" y="313"/>
                </a:cxn>
                <a:cxn ang="0">
                  <a:pos x="100" y="307"/>
                </a:cxn>
                <a:cxn ang="0">
                  <a:pos x="68" y="302"/>
                </a:cxn>
                <a:cxn ang="0">
                  <a:pos x="36" y="302"/>
                </a:cxn>
                <a:cxn ang="0">
                  <a:pos x="9" y="306"/>
                </a:cxn>
                <a:cxn ang="0">
                  <a:pos x="0" y="59"/>
                </a:cxn>
              </a:cxnLst>
              <a:rect l="0" t="0" r="r" b="b"/>
              <a:pathLst>
                <a:path w="317" h="313">
                  <a:moveTo>
                    <a:pt x="0" y="59"/>
                  </a:moveTo>
                  <a:lnTo>
                    <a:pt x="14" y="57"/>
                  </a:lnTo>
                  <a:lnTo>
                    <a:pt x="27" y="53"/>
                  </a:lnTo>
                  <a:lnTo>
                    <a:pt x="39" y="50"/>
                  </a:lnTo>
                  <a:lnTo>
                    <a:pt x="51" y="47"/>
                  </a:lnTo>
                  <a:lnTo>
                    <a:pt x="60" y="43"/>
                  </a:lnTo>
                  <a:lnTo>
                    <a:pt x="68" y="41"/>
                  </a:lnTo>
                  <a:lnTo>
                    <a:pt x="75" y="38"/>
                  </a:lnTo>
                  <a:lnTo>
                    <a:pt x="78" y="37"/>
                  </a:lnTo>
                  <a:lnTo>
                    <a:pt x="84" y="35"/>
                  </a:lnTo>
                  <a:lnTo>
                    <a:pt x="89" y="32"/>
                  </a:lnTo>
                  <a:lnTo>
                    <a:pt x="94" y="29"/>
                  </a:lnTo>
                  <a:lnTo>
                    <a:pt x="100" y="26"/>
                  </a:lnTo>
                  <a:lnTo>
                    <a:pt x="105" y="24"/>
                  </a:lnTo>
                  <a:lnTo>
                    <a:pt x="108" y="21"/>
                  </a:lnTo>
                  <a:lnTo>
                    <a:pt x="112" y="19"/>
                  </a:lnTo>
                  <a:lnTo>
                    <a:pt x="114" y="19"/>
                  </a:lnTo>
                  <a:lnTo>
                    <a:pt x="115" y="13"/>
                  </a:lnTo>
                  <a:lnTo>
                    <a:pt x="116" y="7"/>
                  </a:lnTo>
                  <a:lnTo>
                    <a:pt x="119" y="3"/>
                  </a:lnTo>
                  <a:lnTo>
                    <a:pt x="122" y="2"/>
                  </a:lnTo>
                  <a:lnTo>
                    <a:pt x="126" y="2"/>
                  </a:lnTo>
                  <a:lnTo>
                    <a:pt x="133" y="0"/>
                  </a:lnTo>
                  <a:lnTo>
                    <a:pt x="139" y="0"/>
                  </a:lnTo>
                  <a:lnTo>
                    <a:pt x="147" y="0"/>
                  </a:lnTo>
                  <a:lnTo>
                    <a:pt x="157" y="0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79" y="2"/>
                  </a:lnTo>
                  <a:lnTo>
                    <a:pt x="188" y="5"/>
                  </a:lnTo>
                  <a:lnTo>
                    <a:pt x="202" y="10"/>
                  </a:lnTo>
                  <a:lnTo>
                    <a:pt x="218" y="15"/>
                  </a:lnTo>
                  <a:lnTo>
                    <a:pt x="234" y="24"/>
                  </a:lnTo>
                  <a:lnTo>
                    <a:pt x="250" y="30"/>
                  </a:lnTo>
                  <a:lnTo>
                    <a:pt x="264" y="37"/>
                  </a:lnTo>
                  <a:lnTo>
                    <a:pt x="274" y="42"/>
                  </a:lnTo>
                  <a:lnTo>
                    <a:pt x="279" y="45"/>
                  </a:lnTo>
                  <a:lnTo>
                    <a:pt x="286" y="57"/>
                  </a:lnTo>
                  <a:lnTo>
                    <a:pt x="294" y="73"/>
                  </a:lnTo>
                  <a:lnTo>
                    <a:pt x="301" y="91"/>
                  </a:lnTo>
                  <a:lnTo>
                    <a:pt x="304" y="105"/>
                  </a:lnTo>
                  <a:lnTo>
                    <a:pt x="305" y="129"/>
                  </a:lnTo>
                  <a:lnTo>
                    <a:pt x="308" y="169"/>
                  </a:lnTo>
                  <a:lnTo>
                    <a:pt x="310" y="207"/>
                  </a:lnTo>
                  <a:lnTo>
                    <a:pt x="312" y="229"/>
                  </a:lnTo>
                  <a:lnTo>
                    <a:pt x="317" y="241"/>
                  </a:lnTo>
                  <a:lnTo>
                    <a:pt x="317" y="249"/>
                  </a:lnTo>
                  <a:lnTo>
                    <a:pt x="313" y="255"/>
                  </a:lnTo>
                  <a:lnTo>
                    <a:pt x="306" y="257"/>
                  </a:lnTo>
                  <a:lnTo>
                    <a:pt x="295" y="260"/>
                  </a:lnTo>
                  <a:lnTo>
                    <a:pt x="285" y="262"/>
                  </a:lnTo>
                  <a:lnTo>
                    <a:pt x="275" y="265"/>
                  </a:lnTo>
                  <a:lnTo>
                    <a:pt x="267" y="269"/>
                  </a:lnTo>
                  <a:lnTo>
                    <a:pt x="260" y="272"/>
                  </a:lnTo>
                  <a:lnTo>
                    <a:pt x="253" y="276"/>
                  </a:lnTo>
                  <a:lnTo>
                    <a:pt x="248" y="278"/>
                  </a:lnTo>
                  <a:lnTo>
                    <a:pt x="243" y="280"/>
                  </a:lnTo>
                  <a:lnTo>
                    <a:pt x="235" y="283"/>
                  </a:lnTo>
                  <a:lnTo>
                    <a:pt x="224" y="288"/>
                  </a:lnTo>
                  <a:lnTo>
                    <a:pt x="207" y="294"/>
                  </a:lnTo>
                  <a:lnTo>
                    <a:pt x="189" y="301"/>
                  </a:lnTo>
                  <a:lnTo>
                    <a:pt x="169" y="307"/>
                  </a:lnTo>
                  <a:lnTo>
                    <a:pt x="150" y="311"/>
                  </a:lnTo>
                  <a:lnTo>
                    <a:pt x="131" y="313"/>
                  </a:lnTo>
                  <a:lnTo>
                    <a:pt x="115" y="310"/>
                  </a:lnTo>
                  <a:lnTo>
                    <a:pt x="100" y="307"/>
                  </a:lnTo>
                  <a:lnTo>
                    <a:pt x="84" y="305"/>
                  </a:lnTo>
                  <a:lnTo>
                    <a:pt x="68" y="302"/>
                  </a:lnTo>
                  <a:lnTo>
                    <a:pt x="52" y="302"/>
                  </a:lnTo>
                  <a:lnTo>
                    <a:pt x="36" y="302"/>
                  </a:lnTo>
                  <a:lnTo>
                    <a:pt x="22" y="303"/>
                  </a:lnTo>
                  <a:lnTo>
                    <a:pt x="9" y="306"/>
                  </a:lnTo>
                  <a:lnTo>
                    <a:pt x="0" y="308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7F99B2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95" name="Freeform 239"/>
            <p:cNvSpPr>
              <a:spLocks/>
            </p:cNvSpPr>
            <p:nvPr/>
          </p:nvSpPr>
          <p:spPr bwMode="auto">
            <a:xfrm>
              <a:off x="2370" y="2281"/>
              <a:ext cx="120" cy="156"/>
            </a:xfrm>
            <a:custGeom>
              <a:avLst/>
              <a:gdLst/>
              <a:ahLst/>
              <a:cxnLst>
                <a:cxn ang="0">
                  <a:pos x="57" y="313"/>
                </a:cxn>
                <a:cxn ang="0">
                  <a:pos x="95" y="307"/>
                </a:cxn>
                <a:cxn ang="0">
                  <a:pos x="133" y="294"/>
                </a:cxn>
                <a:cxn ang="0">
                  <a:pos x="161" y="283"/>
                </a:cxn>
                <a:cxn ang="0">
                  <a:pos x="174" y="278"/>
                </a:cxn>
                <a:cxn ang="0">
                  <a:pos x="186" y="272"/>
                </a:cxn>
                <a:cxn ang="0">
                  <a:pos x="201" y="265"/>
                </a:cxn>
                <a:cxn ang="0">
                  <a:pos x="221" y="260"/>
                </a:cxn>
                <a:cxn ang="0">
                  <a:pos x="239" y="255"/>
                </a:cxn>
                <a:cxn ang="0">
                  <a:pos x="243" y="241"/>
                </a:cxn>
                <a:cxn ang="0">
                  <a:pos x="236" y="207"/>
                </a:cxn>
                <a:cxn ang="0">
                  <a:pos x="231" y="129"/>
                </a:cxn>
                <a:cxn ang="0">
                  <a:pos x="227" y="91"/>
                </a:cxn>
                <a:cxn ang="0">
                  <a:pos x="212" y="57"/>
                </a:cxn>
                <a:cxn ang="0">
                  <a:pos x="200" y="42"/>
                </a:cxn>
                <a:cxn ang="0">
                  <a:pos x="176" y="30"/>
                </a:cxn>
                <a:cxn ang="0">
                  <a:pos x="144" y="15"/>
                </a:cxn>
                <a:cxn ang="0">
                  <a:pos x="114" y="5"/>
                </a:cxn>
                <a:cxn ang="0">
                  <a:pos x="99" y="0"/>
                </a:cxn>
                <a:cxn ang="0">
                  <a:pos x="83" y="0"/>
                </a:cxn>
                <a:cxn ang="0">
                  <a:pos x="65" y="0"/>
                </a:cxn>
                <a:cxn ang="0">
                  <a:pos x="52" y="2"/>
                </a:cxn>
                <a:cxn ang="0">
                  <a:pos x="46" y="4"/>
                </a:cxn>
                <a:cxn ang="0">
                  <a:pos x="48" y="7"/>
                </a:cxn>
                <a:cxn ang="0">
                  <a:pos x="55" y="10"/>
                </a:cxn>
                <a:cxn ang="0">
                  <a:pos x="67" y="14"/>
                </a:cxn>
                <a:cxn ang="0">
                  <a:pos x="77" y="21"/>
                </a:cxn>
                <a:cxn ang="0">
                  <a:pos x="97" y="40"/>
                </a:cxn>
                <a:cxn ang="0">
                  <a:pos x="95" y="53"/>
                </a:cxn>
                <a:cxn ang="0">
                  <a:pos x="76" y="79"/>
                </a:cxn>
                <a:cxn ang="0">
                  <a:pos x="69" y="103"/>
                </a:cxn>
                <a:cxn ang="0">
                  <a:pos x="65" y="141"/>
                </a:cxn>
                <a:cxn ang="0">
                  <a:pos x="57" y="154"/>
                </a:cxn>
                <a:cxn ang="0">
                  <a:pos x="41" y="161"/>
                </a:cxn>
                <a:cxn ang="0">
                  <a:pos x="20" y="170"/>
                </a:cxn>
                <a:cxn ang="0">
                  <a:pos x="6" y="178"/>
                </a:cxn>
                <a:cxn ang="0">
                  <a:pos x="1" y="188"/>
                </a:cxn>
                <a:cxn ang="0">
                  <a:pos x="0" y="217"/>
                </a:cxn>
                <a:cxn ang="0">
                  <a:pos x="4" y="256"/>
                </a:cxn>
                <a:cxn ang="0">
                  <a:pos x="24" y="295"/>
                </a:cxn>
              </a:cxnLst>
              <a:rect l="0" t="0" r="r" b="b"/>
              <a:pathLst>
                <a:path w="243" h="313">
                  <a:moveTo>
                    <a:pt x="41" y="310"/>
                  </a:moveTo>
                  <a:lnTo>
                    <a:pt x="57" y="313"/>
                  </a:lnTo>
                  <a:lnTo>
                    <a:pt x="76" y="311"/>
                  </a:lnTo>
                  <a:lnTo>
                    <a:pt x="95" y="307"/>
                  </a:lnTo>
                  <a:lnTo>
                    <a:pt x="115" y="301"/>
                  </a:lnTo>
                  <a:lnTo>
                    <a:pt x="133" y="294"/>
                  </a:lnTo>
                  <a:lnTo>
                    <a:pt x="150" y="288"/>
                  </a:lnTo>
                  <a:lnTo>
                    <a:pt x="161" y="283"/>
                  </a:lnTo>
                  <a:lnTo>
                    <a:pt x="169" y="280"/>
                  </a:lnTo>
                  <a:lnTo>
                    <a:pt x="174" y="278"/>
                  </a:lnTo>
                  <a:lnTo>
                    <a:pt x="179" y="276"/>
                  </a:lnTo>
                  <a:lnTo>
                    <a:pt x="186" y="272"/>
                  </a:lnTo>
                  <a:lnTo>
                    <a:pt x="193" y="269"/>
                  </a:lnTo>
                  <a:lnTo>
                    <a:pt x="201" y="265"/>
                  </a:lnTo>
                  <a:lnTo>
                    <a:pt x="211" y="262"/>
                  </a:lnTo>
                  <a:lnTo>
                    <a:pt x="221" y="260"/>
                  </a:lnTo>
                  <a:lnTo>
                    <a:pt x="232" y="257"/>
                  </a:lnTo>
                  <a:lnTo>
                    <a:pt x="239" y="255"/>
                  </a:lnTo>
                  <a:lnTo>
                    <a:pt x="243" y="249"/>
                  </a:lnTo>
                  <a:lnTo>
                    <a:pt x="243" y="241"/>
                  </a:lnTo>
                  <a:lnTo>
                    <a:pt x="238" y="229"/>
                  </a:lnTo>
                  <a:lnTo>
                    <a:pt x="236" y="207"/>
                  </a:lnTo>
                  <a:lnTo>
                    <a:pt x="234" y="169"/>
                  </a:lnTo>
                  <a:lnTo>
                    <a:pt x="231" y="129"/>
                  </a:lnTo>
                  <a:lnTo>
                    <a:pt x="230" y="105"/>
                  </a:lnTo>
                  <a:lnTo>
                    <a:pt x="227" y="91"/>
                  </a:lnTo>
                  <a:lnTo>
                    <a:pt x="220" y="73"/>
                  </a:lnTo>
                  <a:lnTo>
                    <a:pt x="212" y="57"/>
                  </a:lnTo>
                  <a:lnTo>
                    <a:pt x="205" y="45"/>
                  </a:lnTo>
                  <a:lnTo>
                    <a:pt x="200" y="42"/>
                  </a:lnTo>
                  <a:lnTo>
                    <a:pt x="190" y="37"/>
                  </a:lnTo>
                  <a:lnTo>
                    <a:pt x="176" y="30"/>
                  </a:lnTo>
                  <a:lnTo>
                    <a:pt x="160" y="24"/>
                  </a:lnTo>
                  <a:lnTo>
                    <a:pt x="144" y="15"/>
                  </a:lnTo>
                  <a:lnTo>
                    <a:pt x="128" y="10"/>
                  </a:lnTo>
                  <a:lnTo>
                    <a:pt x="114" y="5"/>
                  </a:lnTo>
                  <a:lnTo>
                    <a:pt x="105" y="2"/>
                  </a:lnTo>
                  <a:lnTo>
                    <a:pt x="99" y="0"/>
                  </a:lnTo>
                  <a:lnTo>
                    <a:pt x="91" y="0"/>
                  </a:lnTo>
                  <a:lnTo>
                    <a:pt x="83" y="0"/>
                  </a:lnTo>
                  <a:lnTo>
                    <a:pt x="73" y="0"/>
                  </a:lnTo>
                  <a:lnTo>
                    <a:pt x="65" y="0"/>
                  </a:lnTo>
                  <a:lnTo>
                    <a:pt x="59" y="0"/>
                  </a:lnTo>
                  <a:lnTo>
                    <a:pt x="52" y="2"/>
                  </a:lnTo>
                  <a:lnTo>
                    <a:pt x="48" y="2"/>
                  </a:lnTo>
                  <a:lnTo>
                    <a:pt x="46" y="4"/>
                  </a:lnTo>
                  <a:lnTo>
                    <a:pt x="46" y="6"/>
                  </a:lnTo>
                  <a:lnTo>
                    <a:pt x="48" y="7"/>
                  </a:lnTo>
                  <a:lnTo>
                    <a:pt x="50" y="9"/>
                  </a:lnTo>
                  <a:lnTo>
                    <a:pt x="55" y="10"/>
                  </a:lnTo>
                  <a:lnTo>
                    <a:pt x="61" y="12"/>
                  </a:lnTo>
                  <a:lnTo>
                    <a:pt x="67" y="14"/>
                  </a:lnTo>
                  <a:lnTo>
                    <a:pt x="70" y="17"/>
                  </a:lnTo>
                  <a:lnTo>
                    <a:pt x="77" y="21"/>
                  </a:lnTo>
                  <a:lnTo>
                    <a:pt x="87" y="30"/>
                  </a:lnTo>
                  <a:lnTo>
                    <a:pt x="97" y="40"/>
                  </a:lnTo>
                  <a:lnTo>
                    <a:pt x="100" y="45"/>
                  </a:lnTo>
                  <a:lnTo>
                    <a:pt x="95" y="53"/>
                  </a:lnTo>
                  <a:lnTo>
                    <a:pt x="86" y="65"/>
                  </a:lnTo>
                  <a:lnTo>
                    <a:pt x="76" y="79"/>
                  </a:lnTo>
                  <a:lnTo>
                    <a:pt x="71" y="89"/>
                  </a:lnTo>
                  <a:lnTo>
                    <a:pt x="69" y="103"/>
                  </a:lnTo>
                  <a:lnTo>
                    <a:pt x="68" y="123"/>
                  </a:lnTo>
                  <a:lnTo>
                    <a:pt x="65" y="141"/>
                  </a:lnTo>
                  <a:lnTo>
                    <a:pt x="62" y="151"/>
                  </a:lnTo>
                  <a:lnTo>
                    <a:pt x="57" y="154"/>
                  </a:lnTo>
                  <a:lnTo>
                    <a:pt x="50" y="157"/>
                  </a:lnTo>
                  <a:lnTo>
                    <a:pt x="41" y="161"/>
                  </a:lnTo>
                  <a:lnTo>
                    <a:pt x="31" y="165"/>
                  </a:lnTo>
                  <a:lnTo>
                    <a:pt x="20" y="170"/>
                  </a:lnTo>
                  <a:lnTo>
                    <a:pt x="11" y="174"/>
                  </a:lnTo>
                  <a:lnTo>
                    <a:pt x="6" y="178"/>
                  </a:lnTo>
                  <a:lnTo>
                    <a:pt x="2" y="181"/>
                  </a:lnTo>
                  <a:lnTo>
                    <a:pt x="1" y="188"/>
                  </a:lnTo>
                  <a:lnTo>
                    <a:pt x="0" y="200"/>
                  </a:lnTo>
                  <a:lnTo>
                    <a:pt x="0" y="217"/>
                  </a:lnTo>
                  <a:lnTo>
                    <a:pt x="1" y="235"/>
                  </a:lnTo>
                  <a:lnTo>
                    <a:pt x="4" y="256"/>
                  </a:lnTo>
                  <a:lnTo>
                    <a:pt x="12" y="277"/>
                  </a:lnTo>
                  <a:lnTo>
                    <a:pt x="24" y="295"/>
                  </a:lnTo>
                  <a:lnTo>
                    <a:pt x="41" y="310"/>
                  </a:lnTo>
                  <a:close/>
                </a:path>
              </a:pathLst>
            </a:custGeom>
            <a:solidFill>
              <a:srgbClr val="284C7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96" name="Freeform 240"/>
            <p:cNvSpPr>
              <a:spLocks/>
            </p:cNvSpPr>
            <p:nvPr/>
          </p:nvSpPr>
          <p:spPr bwMode="auto">
            <a:xfrm>
              <a:off x="2333" y="2397"/>
              <a:ext cx="121" cy="130"/>
            </a:xfrm>
            <a:custGeom>
              <a:avLst/>
              <a:gdLst/>
              <a:ahLst/>
              <a:cxnLst>
                <a:cxn ang="0">
                  <a:pos x="3" y="13"/>
                </a:cxn>
                <a:cxn ang="0">
                  <a:pos x="21" y="0"/>
                </a:cxn>
                <a:cxn ang="0">
                  <a:pos x="33" y="2"/>
                </a:cxn>
                <a:cxn ang="0">
                  <a:pos x="46" y="5"/>
                </a:cxn>
                <a:cxn ang="0">
                  <a:pos x="62" y="5"/>
                </a:cxn>
                <a:cxn ang="0">
                  <a:pos x="77" y="7"/>
                </a:cxn>
                <a:cxn ang="0">
                  <a:pos x="86" y="13"/>
                </a:cxn>
                <a:cxn ang="0">
                  <a:pos x="104" y="27"/>
                </a:cxn>
                <a:cxn ang="0">
                  <a:pos x="124" y="43"/>
                </a:cxn>
                <a:cxn ang="0">
                  <a:pos x="142" y="54"/>
                </a:cxn>
                <a:cxn ang="0">
                  <a:pos x="154" y="58"/>
                </a:cxn>
                <a:cxn ang="0">
                  <a:pos x="161" y="60"/>
                </a:cxn>
                <a:cxn ang="0">
                  <a:pos x="166" y="65"/>
                </a:cxn>
                <a:cxn ang="0">
                  <a:pos x="180" y="76"/>
                </a:cxn>
                <a:cxn ang="0">
                  <a:pos x="197" y="91"/>
                </a:cxn>
                <a:cxn ang="0">
                  <a:pos x="212" y="102"/>
                </a:cxn>
                <a:cxn ang="0">
                  <a:pos x="217" y="118"/>
                </a:cxn>
                <a:cxn ang="0">
                  <a:pos x="212" y="143"/>
                </a:cxn>
                <a:cxn ang="0">
                  <a:pos x="202" y="150"/>
                </a:cxn>
                <a:cxn ang="0">
                  <a:pos x="190" y="156"/>
                </a:cxn>
                <a:cxn ang="0">
                  <a:pos x="179" y="159"/>
                </a:cxn>
                <a:cxn ang="0">
                  <a:pos x="172" y="165"/>
                </a:cxn>
                <a:cxn ang="0">
                  <a:pos x="177" y="173"/>
                </a:cxn>
                <a:cxn ang="0">
                  <a:pos x="191" y="182"/>
                </a:cxn>
                <a:cxn ang="0">
                  <a:pos x="204" y="186"/>
                </a:cxn>
                <a:cxn ang="0">
                  <a:pos x="214" y="184"/>
                </a:cxn>
                <a:cxn ang="0">
                  <a:pos x="225" y="189"/>
                </a:cxn>
                <a:cxn ang="0">
                  <a:pos x="241" y="211"/>
                </a:cxn>
                <a:cxn ang="0">
                  <a:pos x="230" y="227"/>
                </a:cxn>
                <a:cxn ang="0">
                  <a:pos x="221" y="239"/>
                </a:cxn>
                <a:cxn ang="0">
                  <a:pos x="206" y="242"/>
                </a:cxn>
                <a:cxn ang="0">
                  <a:pos x="177" y="247"/>
                </a:cxn>
                <a:cxn ang="0">
                  <a:pos x="151" y="254"/>
                </a:cxn>
                <a:cxn ang="0">
                  <a:pos x="129" y="258"/>
                </a:cxn>
                <a:cxn ang="0">
                  <a:pos x="113" y="259"/>
                </a:cxn>
                <a:cxn ang="0">
                  <a:pos x="84" y="260"/>
                </a:cxn>
                <a:cxn ang="0">
                  <a:pos x="46" y="259"/>
                </a:cxn>
                <a:cxn ang="0">
                  <a:pos x="13" y="254"/>
                </a:cxn>
                <a:cxn ang="0">
                  <a:pos x="0" y="16"/>
                </a:cxn>
              </a:cxnLst>
              <a:rect l="0" t="0" r="r" b="b"/>
              <a:pathLst>
                <a:path w="243" h="260">
                  <a:moveTo>
                    <a:pt x="0" y="16"/>
                  </a:moveTo>
                  <a:lnTo>
                    <a:pt x="3" y="13"/>
                  </a:lnTo>
                  <a:lnTo>
                    <a:pt x="12" y="6"/>
                  </a:lnTo>
                  <a:lnTo>
                    <a:pt x="21" y="0"/>
                  </a:lnTo>
                  <a:lnTo>
                    <a:pt x="29" y="0"/>
                  </a:lnTo>
                  <a:lnTo>
                    <a:pt x="33" y="2"/>
                  </a:lnTo>
                  <a:lnTo>
                    <a:pt x="39" y="4"/>
                  </a:lnTo>
                  <a:lnTo>
                    <a:pt x="46" y="5"/>
                  </a:lnTo>
                  <a:lnTo>
                    <a:pt x="54" y="5"/>
                  </a:lnTo>
                  <a:lnTo>
                    <a:pt x="62" y="5"/>
                  </a:lnTo>
                  <a:lnTo>
                    <a:pt x="70" y="6"/>
                  </a:lnTo>
                  <a:lnTo>
                    <a:pt x="77" y="7"/>
                  </a:lnTo>
                  <a:lnTo>
                    <a:pt x="82" y="9"/>
                  </a:lnTo>
                  <a:lnTo>
                    <a:pt x="86" y="13"/>
                  </a:lnTo>
                  <a:lnTo>
                    <a:pt x="94" y="20"/>
                  </a:lnTo>
                  <a:lnTo>
                    <a:pt x="104" y="27"/>
                  </a:lnTo>
                  <a:lnTo>
                    <a:pt x="114" y="35"/>
                  </a:lnTo>
                  <a:lnTo>
                    <a:pt x="124" y="43"/>
                  </a:lnTo>
                  <a:lnTo>
                    <a:pt x="134" y="50"/>
                  </a:lnTo>
                  <a:lnTo>
                    <a:pt x="142" y="54"/>
                  </a:lnTo>
                  <a:lnTo>
                    <a:pt x="147" y="57"/>
                  </a:lnTo>
                  <a:lnTo>
                    <a:pt x="154" y="58"/>
                  </a:lnTo>
                  <a:lnTo>
                    <a:pt x="158" y="59"/>
                  </a:lnTo>
                  <a:lnTo>
                    <a:pt x="161" y="60"/>
                  </a:lnTo>
                  <a:lnTo>
                    <a:pt x="164" y="62"/>
                  </a:lnTo>
                  <a:lnTo>
                    <a:pt x="166" y="65"/>
                  </a:lnTo>
                  <a:lnTo>
                    <a:pt x="172" y="69"/>
                  </a:lnTo>
                  <a:lnTo>
                    <a:pt x="180" y="76"/>
                  </a:lnTo>
                  <a:lnTo>
                    <a:pt x="188" y="83"/>
                  </a:lnTo>
                  <a:lnTo>
                    <a:pt x="197" y="91"/>
                  </a:lnTo>
                  <a:lnTo>
                    <a:pt x="205" y="97"/>
                  </a:lnTo>
                  <a:lnTo>
                    <a:pt x="212" y="102"/>
                  </a:lnTo>
                  <a:lnTo>
                    <a:pt x="217" y="104"/>
                  </a:lnTo>
                  <a:lnTo>
                    <a:pt x="217" y="118"/>
                  </a:lnTo>
                  <a:lnTo>
                    <a:pt x="215" y="131"/>
                  </a:lnTo>
                  <a:lnTo>
                    <a:pt x="212" y="143"/>
                  </a:lnTo>
                  <a:lnTo>
                    <a:pt x="206" y="148"/>
                  </a:lnTo>
                  <a:lnTo>
                    <a:pt x="202" y="150"/>
                  </a:lnTo>
                  <a:lnTo>
                    <a:pt x="196" y="153"/>
                  </a:lnTo>
                  <a:lnTo>
                    <a:pt x="190" y="156"/>
                  </a:lnTo>
                  <a:lnTo>
                    <a:pt x="184" y="157"/>
                  </a:lnTo>
                  <a:lnTo>
                    <a:pt x="179" y="159"/>
                  </a:lnTo>
                  <a:lnTo>
                    <a:pt x="174" y="161"/>
                  </a:lnTo>
                  <a:lnTo>
                    <a:pt x="172" y="165"/>
                  </a:lnTo>
                  <a:lnTo>
                    <a:pt x="173" y="167"/>
                  </a:lnTo>
                  <a:lnTo>
                    <a:pt x="177" y="173"/>
                  </a:lnTo>
                  <a:lnTo>
                    <a:pt x="184" y="178"/>
                  </a:lnTo>
                  <a:lnTo>
                    <a:pt x="191" y="182"/>
                  </a:lnTo>
                  <a:lnTo>
                    <a:pt x="199" y="184"/>
                  </a:lnTo>
                  <a:lnTo>
                    <a:pt x="204" y="186"/>
                  </a:lnTo>
                  <a:lnTo>
                    <a:pt x="210" y="184"/>
                  </a:lnTo>
                  <a:lnTo>
                    <a:pt x="214" y="184"/>
                  </a:lnTo>
                  <a:lnTo>
                    <a:pt x="219" y="184"/>
                  </a:lnTo>
                  <a:lnTo>
                    <a:pt x="225" y="189"/>
                  </a:lnTo>
                  <a:lnTo>
                    <a:pt x="234" y="199"/>
                  </a:lnTo>
                  <a:lnTo>
                    <a:pt x="241" y="211"/>
                  </a:lnTo>
                  <a:lnTo>
                    <a:pt x="243" y="222"/>
                  </a:lnTo>
                  <a:lnTo>
                    <a:pt x="230" y="227"/>
                  </a:lnTo>
                  <a:lnTo>
                    <a:pt x="225" y="233"/>
                  </a:lnTo>
                  <a:lnTo>
                    <a:pt x="221" y="239"/>
                  </a:lnTo>
                  <a:lnTo>
                    <a:pt x="219" y="241"/>
                  </a:lnTo>
                  <a:lnTo>
                    <a:pt x="206" y="242"/>
                  </a:lnTo>
                  <a:lnTo>
                    <a:pt x="192" y="243"/>
                  </a:lnTo>
                  <a:lnTo>
                    <a:pt x="177" y="247"/>
                  </a:lnTo>
                  <a:lnTo>
                    <a:pt x="164" y="250"/>
                  </a:lnTo>
                  <a:lnTo>
                    <a:pt x="151" y="254"/>
                  </a:lnTo>
                  <a:lnTo>
                    <a:pt x="139" y="256"/>
                  </a:lnTo>
                  <a:lnTo>
                    <a:pt x="129" y="258"/>
                  </a:lnTo>
                  <a:lnTo>
                    <a:pt x="122" y="259"/>
                  </a:lnTo>
                  <a:lnTo>
                    <a:pt x="113" y="259"/>
                  </a:lnTo>
                  <a:lnTo>
                    <a:pt x="100" y="260"/>
                  </a:lnTo>
                  <a:lnTo>
                    <a:pt x="84" y="260"/>
                  </a:lnTo>
                  <a:lnTo>
                    <a:pt x="66" y="260"/>
                  </a:lnTo>
                  <a:lnTo>
                    <a:pt x="46" y="259"/>
                  </a:lnTo>
                  <a:lnTo>
                    <a:pt x="29" y="257"/>
                  </a:lnTo>
                  <a:lnTo>
                    <a:pt x="13" y="254"/>
                  </a:lnTo>
                  <a:lnTo>
                    <a:pt x="0" y="249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284C7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97" name="Freeform 241"/>
            <p:cNvSpPr>
              <a:spLocks/>
            </p:cNvSpPr>
            <p:nvPr/>
          </p:nvSpPr>
          <p:spPr bwMode="auto">
            <a:xfrm>
              <a:off x="2463" y="2471"/>
              <a:ext cx="67" cy="52"/>
            </a:xfrm>
            <a:custGeom>
              <a:avLst/>
              <a:gdLst/>
              <a:ahLst/>
              <a:cxnLst>
                <a:cxn ang="0">
                  <a:pos x="4" y="21"/>
                </a:cxn>
                <a:cxn ang="0">
                  <a:pos x="2" y="31"/>
                </a:cxn>
                <a:cxn ang="0">
                  <a:pos x="0" y="47"/>
                </a:cxn>
                <a:cxn ang="0">
                  <a:pos x="0" y="63"/>
                </a:cxn>
                <a:cxn ang="0">
                  <a:pos x="0" y="72"/>
                </a:cxn>
                <a:cxn ang="0">
                  <a:pos x="6" y="72"/>
                </a:cxn>
                <a:cxn ang="0">
                  <a:pos x="13" y="73"/>
                </a:cxn>
                <a:cxn ang="0">
                  <a:pos x="21" y="73"/>
                </a:cxn>
                <a:cxn ang="0">
                  <a:pos x="28" y="74"/>
                </a:cxn>
                <a:cxn ang="0">
                  <a:pos x="36" y="74"/>
                </a:cxn>
                <a:cxn ang="0">
                  <a:pos x="42" y="76"/>
                </a:cxn>
                <a:cxn ang="0">
                  <a:pos x="46" y="77"/>
                </a:cxn>
                <a:cxn ang="0">
                  <a:pos x="49" y="78"/>
                </a:cxn>
                <a:cxn ang="0">
                  <a:pos x="51" y="80"/>
                </a:cxn>
                <a:cxn ang="0">
                  <a:pos x="55" y="84"/>
                </a:cxn>
                <a:cxn ang="0">
                  <a:pos x="60" y="88"/>
                </a:cxn>
                <a:cxn ang="0">
                  <a:pos x="66" y="93"/>
                </a:cxn>
                <a:cxn ang="0">
                  <a:pos x="72" y="98"/>
                </a:cxn>
                <a:cxn ang="0">
                  <a:pos x="76" y="102"/>
                </a:cxn>
                <a:cxn ang="0">
                  <a:pos x="81" y="104"/>
                </a:cxn>
                <a:cxn ang="0">
                  <a:pos x="83" y="106"/>
                </a:cxn>
                <a:cxn ang="0">
                  <a:pos x="87" y="104"/>
                </a:cxn>
                <a:cxn ang="0">
                  <a:pos x="93" y="100"/>
                </a:cxn>
                <a:cxn ang="0">
                  <a:pos x="101" y="94"/>
                </a:cxn>
                <a:cxn ang="0">
                  <a:pos x="109" y="87"/>
                </a:cxn>
                <a:cxn ang="0">
                  <a:pos x="116" y="81"/>
                </a:cxn>
                <a:cxn ang="0">
                  <a:pos x="123" y="74"/>
                </a:cxn>
                <a:cxn ang="0">
                  <a:pos x="127" y="70"/>
                </a:cxn>
                <a:cxn ang="0">
                  <a:pos x="129" y="66"/>
                </a:cxn>
                <a:cxn ang="0">
                  <a:pos x="131" y="62"/>
                </a:cxn>
                <a:cxn ang="0">
                  <a:pos x="133" y="54"/>
                </a:cxn>
                <a:cxn ang="0">
                  <a:pos x="135" y="47"/>
                </a:cxn>
                <a:cxn ang="0">
                  <a:pos x="135" y="42"/>
                </a:cxn>
                <a:cxn ang="0">
                  <a:pos x="132" y="35"/>
                </a:cxn>
                <a:cxn ang="0">
                  <a:pos x="124" y="23"/>
                </a:cxn>
                <a:cxn ang="0">
                  <a:pos x="114" y="11"/>
                </a:cxn>
                <a:cxn ang="0">
                  <a:pos x="108" y="4"/>
                </a:cxn>
                <a:cxn ang="0">
                  <a:pos x="104" y="3"/>
                </a:cxn>
                <a:cxn ang="0">
                  <a:pos x="98" y="2"/>
                </a:cxn>
                <a:cxn ang="0">
                  <a:pos x="90" y="2"/>
                </a:cxn>
                <a:cxn ang="0">
                  <a:pos x="82" y="1"/>
                </a:cxn>
                <a:cxn ang="0">
                  <a:pos x="73" y="1"/>
                </a:cxn>
                <a:cxn ang="0">
                  <a:pos x="65" y="0"/>
                </a:cxn>
                <a:cxn ang="0">
                  <a:pos x="58" y="0"/>
                </a:cxn>
                <a:cxn ang="0">
                  <a:pos x="53" y="1"/>
                </a:cxn>
                <a:cxn ang="0">
                  <a:pos x="49" y="2"/>
                </a:cxn>
                <a:cxn ang="0">
                  <a:pos x="42" y="4"/>
                </a:cxn>
                <a:cxn ang="0">
                  <a:pos x="34" y="8"/>
                </a:cxn>
                <a:cxn ang="0">
                  <a:pos x="26" y="11"/>
                </a:cxn>
                <a:cxn ang="0">
                  <a:pos x="18" y="15"/>
                </a:cxn>
                <a:cxn ang="0">
                  <a:pos x="11" y="18"/>
                </a:cxn>
                <a:cxn ang="0">
                  <a:pos x="6" y="20"/>
                </a:cxn>
                <a:cxn ang="0">
                  <a:pos x="4" y="21"/>
                </a:cxn>
              </a:cxnLst>
              <a:rect l="0" t="0" r="r" b="b"/>
              <a:pathLst>
                <a:path w="135" h="106">
                  <a:moveTo>
                    <a:pt x="4" y="21"/>
                  </a:moveTo>
                  <a:lnTo>
                    <a:pt x="2" y="31"/>
                  </a:lnTo>
                  <a:lnTo>
                    <a:pt x="0" y="47"/>
                  </a:lnTo>
                  <a:lnTo>
                    <a:pt x="0" y="63"/>
                  </a:lnTo>
                  <a:lnTo>
                    <a:pt x="0" y="72"/>
                  </a:lnTo>
                  <a:lnTo>
                    <a:pt x="6" y="72"/>
                  </a:lnTo>
                  <a:lnTo>
                    <a:pt x="13" y="73"/>
                  </a:lnTo>
                  <a:lnTo>
                    <a:pt x="21" y="73"/>
                  </a:lnTo>
                  <a:lnTo>
                    <a:pt x="28" y="74"/>
                  </a:lnTo>
                  <a:lnTo>
                    <a:pt x="36" y="74"/>
                  </a:lnTo>
                  <a:lnTo>
                    <a:pt x="42" y="76"/>
                  </a:lnTo>
                  <a:lnTo>
                    <a:pt x="46" y="77"/>
                  </a:lnTo>
                  <a:lnTo>
                    <a:pt x="49" y="78"/>
                  </a:lnTo>
                  <a:lnTo>
                    <a:pt x="51" y="80"/>
                  </a:lnTo>
                  <a:lnTo>
                    <a:pt x="55" y="84"/>
                  </a:lnTo>
                  <a:lnTo>
                    <a:pt x="60" y="88"/>
                  </a:lnTo>
                  <a:lnTo>
                    <a:pt x="66" y="93"/>
                  </a:lnTo>
                  <a:lnTo>
                    <a:pt x="72" y="98"/>
                  </a:lnTo>
                  <a:lnTo>
                    <a:pt x="76" y="102"/>
                  </a:lnTo>
                  <a:lnTo>
                    <a:pt x="81" y="104"/>
                  </a:lnTo>
                  <a:lnTo>
                    <a:pt x="83" y="106"/>
                  </a:lnTo>
                  <a:lnTo>
                    <a:pt x="87" y="104"/>
                  </a:lnTo>
                  <a:lnTo>
                    <a:pt x="93" y="100"/>
                  </a:lnTo>
                  <a:lnTo>
                    <a:pt x="101" y="94"/>
                  </a:lnTo>
                  <a:lnTo>
                    <a:pt x="109" y="87"/>
                  </a:lnTo>
                  <a:lnTo>
                    <a:pt x="116" y="81"/>
                  </a:lnTo>
                  <a:lnTo>
                    <a:pt x="123" y="74"/>
                  </a:lnTo>
                  <a:lnTo>
                    <a:pt x="127" y="70"/>
                  </a:lnTo>
                  <a:lnTo>
                    <a:pt x="129" y="66"/>
                  </a:lnTo>
                  <a:lnTo>
                    <a:pt x="131" y="62"/>
                  </a:lnTo>
                  <a:lnTo>
                    <a:pt x="133" y="54"/>
                  </a:lnTo>
                  <a:lnTo>
                    <a:pt x="135" y="47"/>
                  </a:lnTo>
                  <a:lnTo>
                    <a:pt x="135" y="42"/>
                  </a:lnTo>
                  <a:lnTo>
                    <a:pt x="132" y="35"/>
                  </a:lnTo>
                  <a:lnTo>
                    <a:pt x="124" y="23"/>
                  </a:lnTo>
                  <a:lnTo>
                    <a:pt x="114" y="11"/>
                  </a:lnTo>
                  <a:lnTo>
                    <a:pt x="108" y="4"/>
                  </a:lnTo>
                  <a:lnTo>
                    <a:pt x="104" y="3"/>
                  </a:lnTo>
                  <a:lnTo>
                    <a:pt x="98" y="2"/>
                  </a:lnTo>
                  <a:lnTo>
                    <a:pt x="90" y="2"/>
                  </a:lnTo>
                  <a:lnTo>
                    <a:pt x="82" y="1"/>
                  </a:lnTo>
                  <a:lnTo>
                    <a:pt x="73" y="1"/>
                  </a:lnTo>
                  <a:lnTo>
                    <a:pt x="65" y="0"/>
                  </a:lnTo>
                  <a:lnTo>
                    <a:pt x="58" y="0"/>
                  </a:lnTo>
                  <a:lnTo>
                    <a:pt x="53" y="1"/>
                  </a:lnTo>
                  <a:lnTo>
                    <a:pt x="49" y="2"/>
                  </a:lnTo>
                  <a:lnTo>
                    <a:pt x="42" y="4"/>
                  </a:lnTo>
                  <a:lnTo>
                    <a:pt x="34" y="8"/>
                  </a:lnTo>
                  <a:lnTo>
                    <a:pt x="26" y="11"/>
                  </a:lnTo>
                  <a:lnTo>
                    <a:pt x="18" y="15"/>
                  </a:lnTo>
                  <a:lnTo>
                    <a:pt x="11" y="18"/>
                  </a:lnTo>
                  <a:lnTo>
                    <a:pt x="6" y="20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284C7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98" name="Freeform 242"/>
            <p:cNvSpPr>
              <a:spLocks/>
            </p:cNvSpPr>
            <p:nvPr/>
          </p:nvSpPr>
          <p:spPr bwMode="auto">
            <a:xfrm>
              <a:off x="2524" y="2604"/>
              <a:ext cx="40" cy="15"/>
            </a:xfrm>
            <a:custGeom>
              <a:avLst/>
              <a:gdLst/>
              <a:ahLst/>
              <a:cxnLst>
                <a:cxn ang="0">
                  <a:pos x="21" y="24"/>
                </a:cxn>
                <a:cxn ang="0">
                  <a:pos x="26" y="25"/>
                </a:cxn>
                <a:cxn ang="0">
                  <a:pos x="34" y="26"/>
                </a:cxn>
                <a:cxn ang="0">
                  <a:pos x="42" y="27"/>
                </a:cxn>
                <a:cxn ang="0">
                  <a:pos x="51" y="28"/>
                </a:cxn>
                <a:cxn ang="0">
                  <a:pos x="59" y="29"/>
                </a:cxn>
                <a:cxn ang="0">
                  <a:pos x="68" y="29"/>
                </a:cxn>
                <a:cxn ang="0">
                  <a:pos x="72" y="29"/>
                </a:cxn>
                <a:cxn ang="0">
                  <a:pos x="76" y="27"/>
                </a:cxn>
                <a:cxn ang="0">
                  <a:pos x="78" y="23"/>
                </a:cxn>
                <a:cxn ang="0">
                  <a:pos x="79" y="19"/>
                </a:cxn>
                <a:cxn ang="0">
                  <a:pos x="79" y="16"/>
                </a:cxn>
                <a:cxn ang="0">
                  <a:pos x="79" y="15"/>
                </a:cxn>
                <a:cxn ang="0">
                  <a:pos x="74" y="13"/>
                </a:cxn>
                <a:cxn ang="0">
                  <a:pos x="65" y="11"/>
                </a:cxn>
                <a:cxn ang="0">
                  <a:pos x="55" y="9"/>
                </a:cxn>
                <a:cxn ang="0">
                  <a:pos x="47" y="6"/>
                </a:cxn>
                <a:cxn ang="0">
                  <a:pos x="40" y="3"/>
                </a:cxn>
                <a:cxn ang="0">
                  <a:pos x="31" y="1"/>
                </a:cxn>
                <a:cxn ang="0">
                  <a:pos x="21" y="0"/>
                </a:cxn>
                <a:cxn ang="0">
                  <a:pos x="15" y="2"/>
                </a:cxn>
                <a:cxn ang="0">
                  <a:pos x="9" y="8"/>
                </a:cxn>
                <a:cxn ang="0">
                  <a:pos x="3" y="13"/>
                </a:cxn>
                <a:cxn ang="0">
                  <a:pos x="0" y="18"/>
                </a:cxn>
                <a:cxn ang="0">
                  <a:pos x="1" y="21"/>
                </a:cxn>
                <a:cxn ang="0">
                  <a:pos x="5" y="23"/>
                </a:cxn>
                <a:cxn ang="0">
                  <a:pos x="11" y="23"/>
                </a:cxn>
                <a:cxn ang="0">
                  <a:pos x="17" y="24"/>
                </a:cxn>
                <a:cxn ang="0">
                  <a:pos x="21" y="24"/>
                </a:cxn>
              </a:cxnLst>
              <a:rect l="0" t="0" r="r" b="b"/>
              <a:pathLst>
                <a:path w="79" h="29">
                  <a:moveTo>
                    <a:pt x="21" y="24"/>
                  </a:moveTo>
                  <a:lnTo>
                    <a:pt x="26" y="25"/>
                  </a:lnTo>
                  <a:lnTo>
                    <a:pt x="34" y="26"/>
                  </a:lnTo>
                  <a:lnTo>
                    <a:pt x="42" y="27"/>
                  </a:lnTo>
                  <a:lnTo>
                    <a:pt x="51" y="28"/>
                  </a:lnTo>
                  <a:lnTo>
                    <a:pt x="59" y="29"/>
                  </a:lnTo>
                  <a:lnTo>
                    <a:pt x="68" y="29"/>
                  </a:lnTo>
                  <a:lnTo>
                    <a:pt x="72" y="29"/>
                  </a:lnTo>
                  <a:lnTo>
                    <a:pt x="76" y="27"/>
                  </a:lnTo>
                  <a:lnTo>
                    <a:pt x="78" y="23"/>
                  </a:lnTo>
                  <a:lnTo>
                    <a:pt x="79" y="19"/>
                  </a:lnTo>
                  <a:lnTo>
                    <a:pt x="79" y="16"/>
                  </a:lnTo>
                  <a:lnTo>
                    <a:pt x="79" y="15"/>
                  </a:lnTo>
                  <a:lnTo>
                    <a:pt x="74" y="13"/>
                  </a:lnTo>
                  <a:lnTo>
                    <a:pt x="65" y="11"/>
                  </a:lnTo>
                  <a:lnTo>
                    <a:pt x="55" y="9"/>
                  </a:lnTo>
                  <a:lnTo>
                    <a:pt x="47" y="6"/>
                  </a:lnTo>
                  <a:lnTo>
                    <a:pt x="40" y="3"/>
                  </a:lnTo>
                  <a:lnTo>
                    <a:pt x="31" y="1"/>
                  </a:lnTo>
                  <a:lnTo>
                    <a:pt x="21" y="0"/>
                  </a:lnTo>
                  <a:lnTo>
                    <a:pt x="15" y="2"/>
                  </a:lnTo>
                  <a:lnTo>
                    <a:pt x="9" y="8"/>
                  </a:lnTo>
                  <a:lnTo>
                    <a:pt x="3" y="13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5" y="23"/>
                  </a:lnTo>
                  <a:lnTo>
                    <a:pt x="11" y="23"/>
                  </a:lnTo>
                  <a:lnTo>
                    <a:pt x="17" y="24"/>
                  </a:lnTo>
                  <a:lnTo>
                    <a:pt x="21" y="24"/>
                  </a:lnTo>
                  <a:close/>
                </a:path>
              </a:pathLst>
            </a:custGeom>
            <a:solidFill>
              <a:srgbClr val="284C7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99" name="Freeform 243"/>
            <p:cNvSpPr>
              <a:spLocks/>
            </p:cNvSpPr>
            <p:nvPr/>
          </p:nvSpPr>
          <p:spPr bwMode="auto">
            <a:xfrm>
              <a:off x="2556" y="2621"/>
              <a:ext cx="58" cy="27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57" y="0"/>
                </a:cxn>
                <a:cxn ang="0">
                  <a:pos x="50" y="1"/>
                </a:cxn>
                <a:cxn ang="0">
                  <a:pos x="43" y="2"/>
                </a:cxn>
                <a:cxn ang="0">
                  <a:pos x="36" y="5"/>
                </a:cxn>
                <a:cxn ang="0">
                  <a:pos x="28" y="7"/>
                </a:cxn>
                <a:cxn ang="0">
                  <a:pos x="22" y="10"/>
                </a:cxn>
                <a:cxn ang="0">
                  <a:pos x="17" y="14"/>
                </a:cxn>
                <a:cxn ang="0">
                  <a:pos x="14" y="17"/>
                </a:cxn>
                <a:cxn ang="0">
                  <a:pos x="11" y="24"/>
                </a:cxn>
                <a:cxn ang="0">
                  <a:pos x="7" y="28"/>
                </a:cxn>
                <a:cxn ang="0">
                  <a:pos x="4" y="30"/>
                </a:cxn>
                <a:cxn ang="0">
                  <a:pos x="1" y="32"/>
                </a:cxn>
                <a:cxn ang="0">
                  <a:pos x="0" y="36"/>
                </a:cxn>
                <a:cxn ang="0">
                  <a:pos x="0" y="41"/>
                </a:cxn>
                <a:cxn ang="0">
                  <a:pos x="3" y="47"/>
                </a:cxn>
                <a:cxn ang="0">
                  <a:pos x="8" y="49"/>
                </a:cxn>
                <a:cxn ang="0">
                  <a:pos x="16" y="49"/>
                </a:cxn>
                <a:cxn ang="0">
                  <a:pos x="27" y="48"/>
                </a:cxn>
                <a:cxn ang="0">
                  <a:pos x="36" y="48"/>
                </a:cxn>
                <a:cxn ang="0">
                  <a:pos x="42" y="48"/>
                </a:cxn>
                <a:cxn ang="0">
                  <a:pos x="44" y="49"/>
                </a:cxn>
                <a:cxn ang="0">
                  <a:pos x="46" y="51"/>
                </a:cxn>
                <a:cxn ang="0">
                  <a:pos x="49" y="53"/>
                </a:cxn>
                <a:cxn ang="0">
                  <a:pos x="54" y="54"/>
                </a:cxn>
                <a:cxn ang="0">
                  <a:pos x="59" y="54"/>
                </a:cxn>
                <a:cxn ang="0">
                  <a:pos x="66" y="54"/>
                </a:cxn>
                <a:cxn ang="0">
                  <a:pos x="75" y="54"/>
                </a:cxn>
                <a:cxn ang="0">
                  <a:pos x="84" y="54"/>
                </a:cxn>
                <a:cxn ang="0">
                  <a:pos x="94" y="53"/>
                </a:cxn>
                <a:cxn ang="0">
                  <a:pos x="102" y="51"/>
                </a:cxn>
                <a:cxn ang="0">
                  <a:pos x="107" y="48"/>
                </a:cxn>
                <a:cxn ang="0">
                  <a:pos x="112" y="45"/>
                </a:cxn>
                <a:cxn ang="0">
                  <a:pos x="114" y="37"/>
                </a:cxn>
                <a:cxn ang="0">
                  <a:pos x="113" y="30"/>
                </a:cxn>
                <a:cxn ang="0">
                  <a:pos x="110" y="22"/>
                </a:cxn>
                <a:cxn ang="0">
                  <a:pos x="103" y="15"/>
                </a:cxn>
                <a:cxn ang="0">
                  <a:pos x="94" y="9"/>
                </a:cxn>
                <a:cxn ang="0">
                  <a:pos x="83" y="5"/>
                </a:cxn>
                <a:cxn ang="0">
                  <a:pos x="73" y="2"/>
                </a:cxn>
                <a:cxn ang="0">
                  <a:pos x="61" y="0"/>
                </a:cxn>
              </a:cxnLst>
              <a:rect l="0" t="0" r="r" b="b"/>
              <a:pathLst>
                <a:path w="114" h="54">
                  <a:moveTo>
                    <a:pt x="61" y="0"/>
                  </a:moveTo>
                  <a:lnTo>
                    <a:pt x="57" y="0"/>
                  </a:lnTo>
                  <a:lnTo>
                    <a:pt x="50" y="1"/>
                  </a:lnTo>
                  <a:lnTo>
                    <a:pt x="43" y="2"/>
                  </a:lnTo>
                  <a:lnTo>
                    <a:pt x="36" y="5"/>
                  </a:lnTo>
                  <a:lnTo>
                    <a:pt x="28" y="7"/>
                  </a:lnTo>
                  <a:lnTo>
                    <a:pt x="22" y="10"/>
                  </a:lnTo>
                  <a:lnTo>
                    <a:pt x="17" y="14"/>
                  </a:lnTo>
                  <a:lnTo>
                    <a:pt x="14" y="17"/>
                  </a:lnTo>
                  <a:lnTo>
                    <a:pt x="11" y="24"/>
                  </a:lnTo>
                  <a:lnTo>
                    <a:pt x="7" y="28"/>
                  </a:lnTo>
                  <a:lnTo>
                    <a:pt x="4" y="30"/>
                  </a:lnTo>
                  <a:lnTo>
                    <a:pt x="1" y="32"/>
                  </a:lnTo>
                  <a:lnTo>
                    <a:pt x="0" y="36"/>
                  </a:lnTo>
                  <a:lnTo>
                    <a:pt x="0" y="41"/>
                  </a:lnTo>
                  <a:lnTo>
                    <a:pt x="3" y="47"/>
                  </a:lnTo>
                  <a:lnTo>
                    <a:pt x="8" y="49"/>
                  </a:lnTo>
                  <a:lnTo>
                    <a:pt x="16" y="49"/>
                  </a:lnTo>
                  <a:lnTo>
                    <a:pt x="27" y="48"/>
                  </a:lnTo>
                  <a:lnTo>
                    <a:pt x="36" y="48"/>
                  </a:lnTo>
                  <a:lnTo>
                    <a:pt x="42" y="48"/>
                  </a:lnTo>
                  <a:lnTo>
                    <a:pt x="44" y="49"/>
                  </a:lnTo>
                  <a:lnTo>
                    <a:pt x="46" y="51"/>
                  </a:lnTo>
                  <a:lnTo>
                    <a:pt x="49" y="53"/>
                  </a:lnTo>
                  <a:lnTo>
                    <a:pt x="54" y="54"/>
                  </a:lnTo>
                  <a:lnTo>
                    <a:pt x="59" y="54"/>
                  </a:lnTo>
                  <a:lnTo>
                    <a:pt x="66" y="54"/>
                  </a:lnTo>
                  <a:lnTo>
                    <a:pt x="75" y="54"/>
                  </a:lnTo>
                  <a:lnTo>
                    <a:pt x="84" y="54"/>
                  </a:lnTo>
                  <a:lnTo>
                    <a:pt x="94" y="53"/>
                  </a:lnTo>
                  <a:lnTo>
                    <a:pt x="102" y="51"/>
                  </a:lnTo>
                  <a:lnTo>
                    <a:pt x="107" y="48"/>
                  </a:lnTo>
                  <a:lnTo>
                    <a:pt x="112" y="45"/>
                  </a:lnTo>
                  <a:lnTo>
                    <a:pt x="114" y="37"/>
                  </a:lnTo>
                  <a:lnTo>
                    <a:pt x="113" y="30"/>
                  </a:lnTo>
                  <a:lnTo>
                    <a:pt x="110" y="22"/>
                  </a:lnTo>
                  <a:lnTo>
                    <a:pt x="103" y="15"/>
                  </a:lnTo>
                  <a:lnTo>
                    <a:pt x="94" y="9"/>
                  </a:lnTo>
                  <a:lnTo>
                    <a:pt x="83" y="5"/>
                  </a:lnTo>
                  <a:lnTo>
                    <a:pt x="73" y="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284C7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500" name="Freeform 244"/>
            <p:cNvSpPr>
              <a:spLocks/>
            </p:cNvSpPr>
            <p:nvPr/>
          </p:nvSpPr>
          <p:spPr bwMode="auto">
            <a:xfrm>
              <a:off x="3152" y="2573"/>
              <a:ext cx="88" cy="26"/>
            </a:xfrm>
            <a:custGeom>
              <a:avLst/>
              <a:gdLst/>
              <a:ahLst/>
              <a:cxnLst>
                <a:cxn ang="0">
                  <a:pos x="177" y="44"/>
                </a:cxn>
                <a:cxn ang="0">
                  <a:pos x="172" y="38"/>
                </a:cxn>
                <a:cxn ang="0">
                  <a:pos x="169" y="35"/>
                </a:cxn>
                <a:cxn ang="0">
                  <a:pos x="164" y="31"/>
                </a:cxn>
                <a:cxn ang="0">
                  <a:pos x="159" y="28"/>
                </a:cxn>
                <a:cxn ang="0">
                  <a:pos x="155" y="27"/>
                </a:cxn>
                <a:cxn ang="0">
                  <a:pos x="150" y="25"/>
                </a:cxn>
                <a:cxn ang="0">
                  <a:pos x="146" y="25"/>
                </a:cxn>
                <a:cxn ang="0">
                  <a:pos x="140" y="25"/>
                </a:cxn>
                <a:cxn ang="0">
                  <a:pos x="134" y="25"/>
                </a:cxn>
                <a:cxn ang="0">
                  <a:pos x="127" y="25"/>
                </a:cxn>
                <a:cxn ang="0">
                  <a:pos x="119" y="25"/>
                </a:cxn>
                <a:cxn ang="0">
                  <a:pos x="112" y="23"/>
                </a:cxn>
                <a:cxn ang="0">
                  <a:pos x="104" y="22"/>
                </a:cxn>
                <a:cxn ang="0">
                  <a:pos x="97" y="20"/>
                </a:cxn>
                <a:cxn ang="0">
                  <a:pos x="91" y="18"/>
                </a:cxn>
                <a:cxn ang="0">
                  <a:pos x="86" y="14"/>
                </a:cxn>
                <a:cxn ang="0">
                  <a:pos x="81" y="11"/>
                </a:cxn>
                <a:cxn ang="0">
                  <a:pos x="75" y="7"/>
                </a:cxn>
                <a:cxn ang="0">
                  <a:pos x="70" y="4"/>
                </a:cxn>
                <a:cxn ang="0">
                  <a:pos x="64" y="1"/>
                </a:cxn>
                <a:cxn ang="0">
                  <a:pos x="57" y="0"/>
                </a:cxn>
                <a:cxn ang="0">
                  <a:pos x="51" y="0"/>
                </a:cxn>
                <a:cxn ang="0">
                  <a:pos x="44" y="1"/>
                </a:cxn>
                <a:cxn ang="0">
                  <a:pos x="38" y="5"/>
                </a:cxn>
                <a:cxn ang="0">
                  <a:pos x="33" y="10"/>
                </a:cxn>
                <a:cxn ang="0">
                  <a:pos x="28" y="14"/>
                </a:cxn>
                <a:cxn ang="0">
                  <a:pos x="22" y="19"/>
                </a:cxn>
                <a:cxn ang="0">
                  <a:pos x="18" y="23"/>
                </a:cxn>
                <a:cxn ang="0">
                  <a:pos x="13" y="28"/>
                </a:cxn>
                <a:cxn ang="0">
                  <a:pos x="10" y="31"/>
                </a:cxn>
                <a:cxn ang="0">
                  <a:pos x="5" y="34"/>
                </a:cxn>
                <a:cxn ang="0">
                  <a:pos x="0" y="36"/>
                </a:cxn>
                <a:cxn ang="0">
                  <a:pos x="8" y="36"/>
                </a:cxn>
                <a:cxn ang="0">
                  <a:pos x="14" y="36"/>
                </a:cxn>
                <a:cxn ang="0">
                  <a:pos x="18" y="38"/>
                </a:cxn>
                <a:cxn ang="0">
                  <a:pos x="22" y="41"/>
                </a:cxn>
                <a:cxn ang="0">
                  <a:pos x="27" y="43"/>
                </a:cxn>
                <a:cxn ang="0">
                  <a:pos x="34" y="45"/>
                </a:cxn>
                <a:cxn ang="0">
                  <a:pos x="43" y="48"/>
                </a:cxn>
                <a:cxn ang="0">
                  <a:pos x="53" y="50"/>
                </a:cxn>
                <a:cxn ang="0">
                  <a:pos x="64" y="51"/>
                </a:cxn>
                <a:cxn ang="0">
                  <a:pos x="73" y="52"/>
                </a:cxn>
                <a:cxn ang="0">
                  <a:pos x="79" y="53"/>
                </a:cxn>
                <a:cxn ang="0">
                  <a:pos x="82" y="52"/>
                </a:cxn>
                <a:cxn ang="0">
                  <a:pos x="83" y="50"/>
                </a:cxn>
                <a:cxn ang="0">
                  <a:pos x="85" y="46"/>
                </a:cxn>
                <a:cxn ang="0">
                  <a:pos x="88" y="43"/>
                </a:cxn>
                <a:cxn ang="0">
                  <a:pos x="94" y="42"/>
                </a:cxn>
                <a:cxn ang="0">
                  <a:pos x="99" y="42"/>
                </a:cxn>
                <a:cxn ang="0">
                  <a:pos x="109" y="43"/>
                </a:cxn>
                <a:cxn ang="0">
                  <a:pos x="120" y="43"/>
                </a:cxn>
                <a:cxn ang="0">
                  <a:pos x="133" y="44"/>
                </a:cxn>
                <a:cxn ang="0">
                  <a:pos x="146" y="44"/>
                </a:cxn>
                <a:cxn ang="0">
                  <a:pos x="158" y="45"/>
                </a:cxn>
                <a:cxn ang="0">
                  <a:pos x="169" y="44"/>
                </a:cxn>
                <a:cxn ang="0">
                  <a:pos x="177" y="44"/>
                </a:cxn>
              </a:cxnLst>
              <a:rect l="0" t="0" r="r" b="b"/>
              <a:pathLst>
                <a:path w="177" h="53">
                  <a:moveTo>
                    <a:pt x="177" y="44"/>
                  </a:moveTo>
                  <a:lnTo>
                    <a:pt x="172" y="38"/>
                  </a:lnTo>
                  <a:lnTo>
                    <a:pt x="169" y="35"/>
                  </a:lnTo>
                  <a:lnTo>
                    <a:pt x="164" y="31"/>
                  </a:lnTo>
                  <a:lnTo>
                    <a:pt x="159" y="28"/>
                  </a:lnTo>
                  <a:lnTo>
                    <a:pt x="155" y="27"/>
                  </a:lnTo>
                  <a:lnTo>
                    <a:pt x="150" y="25"/>
                  </a:lnTo>
                  <a:lnTo>
                    <a:pt x="146" y="25"/>
                  </a:lnTo>
                  <a:lnTo>
                    <a:pt x="140" y="25"/>
                  </a:lnTo>
                  <a:lnTo>
                    <a:pt x="134" y="25"/>
                  </a:lnTo>
                  <a:lnTo>
                    <a:pt x="127" y="25"/>
                  </a:lnTo>
                  <a:lnTo>
                    <a:pt x="119" y="25"/>
                  </a:lnTo>
                  <a:lnTo>
                    <a:pt x="112" y="23"/>
                  </a:lnTo>
                  <a:lnTo>
                    <a:pt x="104" y="22"/>
                  </a:lnTo>
                  <a:lnTo>
                    <a:pt x="97" y="20"/>
                  </a:lnTo>
                  <a:lnTo>
                    <a:pt x="91" y="18"/>
                  </a:lnTo>
                  <a:lnTo>
                    <a:pt x="86" y="14"/>
                  </a:lnTo>
                  <a:lnTo>
                    <a:pt x="81" y="11"/>
                  </a:lnTo>
                  <a:lnTo>
                    <a:pt x="75" y="7"/>
                  </a:lnTo>
                  <a:lnTo>
                    <a:pt x="70" y="4"/>
                  </a:lnTo>
                  <a:lnTo>
                    <a:pt x="64" y="1"/>
                  </a:lnTo>
                  <a:lnTo>
                    <a:pt x="57" y="0"/>
                  </a:lnTo>
                  <a:lnTo>
                    <a:pt x="51" y="0"/>
                  </a:lnTo>
                  <a:lnTo>
                    <a:pt x="44" y="1"/>
                  </a:lnTo>
                  <a:lnTo>
                    <a:pt x="38" y="5"/>
                  </a:lnTo>
                  <a:lnTo>
                    <a:pt x="33" y="10"/>
                  </a:lnTo>
                  <a:lnTo>
                    <a:pt x="28" y="14"/>
                  </a:lnTo>
                  <a:lnTo>
                    <a:pt x="22" y="19"/>
                  </a:lnTo>
                  <a:lnTo>
                    <a:pt x="18" y="23"/>
                  </a:lnTo>
                  <a:lnTo>
                    <a:pt x="13" y="28"/>
                  </a:lnTo>
                  <a:lnTo>
                    <a:pt x="10" y="31"/>
                  </a:lnTo>
                  <a:lnTo>
                    <a:pt x="5" y="34"/>
                  </a:lnTo>
                  <a:lnTo>
                    <a:pt x="0" y="36"/>
                  </a:lnTo>
                  <a:lnTo>
                    <a:pt x="8" y="36"/>
                  </a:lnTo>
                  <a:lnTo>
                    <a:pt x="14" y="36"/>
                  </a:lnTo>
                  <a:lnTo>
                    <a:pt x="18" y="38"/>
                  </a:lnTo>
                  <a:lnTo>
                    <a:pt x="22" y="41"/>
                  </a:lnTo>
                  <a:lnTo>
                    <a:pt x="27" y="43"/>
                  </a:lnTo>
                  <a:lnTo>
                    <a:pt x="34" y="45"/>
                  </a:lnTo>
                  <a:lnTo>
                    <a:pt x="43" y="48"/>
                  </a:lnTo>
                  <a:lnTo>
                    <a:pt x="53" y="50"/>
                  </a:lnTo>
                  <a:lnTo>
                    <a:pt x="64" y="51"/>
                  </a:lnTo>
                  <a:lnTo>
                    <a:pt x="73" y="52"/>
                  </a:lnTo>
                  <a:lnTo>
                    <a:pt x="79" y="53"/>
                  </a:lnTo>
                  <a:lnTo>
                    <a:pt x="82" y="52"/>
                  </a:lnTo>
                  <a:lnTo>
                    <a:pt x="83" y="50"/>
                  </a:lnTo>
                  <a:lnTo>
                    <a:pt x="85" y="46"/>
                  </a:lnTo>
                  <a:lnTo>
                    <a:pt x="88" y="43"/>
                  </a:lnTo>
                  <a:lnTo>
                    <a:pt x="94" y="42"/>
                  </a:lnTo>
                  <a:lnTo>
                    <a:pt x="99" y="42"/>
                  </a:lnTo>
                  <a:lnTo>
                    <a:pt x="109" y="43"/>
                  </a:lnTo>
                  <a:lnTo>
                    <a:pt x="120" y="43"/>
                  </a:lnTo>
                  <a:lnTo>
                    <a:pt x="133" y="44"/>
                  </a:lnTo>
                  <a:lnTo>
                    <a:pt x="146" y="44"/>
                  </a:lnTo>
                  <a:lnTo>
                    <a:pt x="158" y="45"/>
                  </a:lnTo>
                  <a:lnTo>
                    <a:pt x="169" y="44"/>
                  </a:lnTo>
                  <a:lnTo>
                    <a:pt x="177" y="44"/>
                  </a:lnTo>
                  <a:close/>
                </a:path>
              </a:pathLst>
            </a:custGeom>
            <a:solidFill>
              <a:srgbClr val="284C7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501" name="Freeform 245"/>
            <p:cNvSpPr>
              <a:spLocks/>
            </p:cNvSpPr>
            <p:nvPr/>
          </p:nvSpPr>
          <p:spPr bwMode="auto">
            <a:xfrm>
              <a:off x="3167" y="2460"/>
              <a:ext cx="260" cy="137"/>
            </a:xfrm>
            <a:custGeom>
              <a:avLst/>
              <a:gdLst/>
              <a:ahLst/>
              <a:cxnLst>
                <a:cxn ang="0">
                  <a:pos x="514" y="41"/>
                </a:cxn>
                <a:cxn ang="0">
                  <a:pos x="493" y="36"/>
                </a:cxn>
                <a:cxn ang="0">
                  <a:pos x="462" y="31"/>
                </a:cxn>
                <a:cxn ang="0">
                  <a:pos x="426" y="23"/>
                </a:cxn>
                <a:cxn ang="0">
                  <a:pos x="387" y="16"/>
                </a:cxn>
                <a:cxn ang="0">
                  <a:pos x="351" y="9"/>
                </a:cxn>
                <a:cxn ang="0">
                  <a:pos x="320" y="3"/>
                </a:cxn>
                <a:cxn ang="0">
                  <a:pos x="299" y="0"/>
                </a:cxn>
                <a:cxn ang="0">
                  <a:pos x="287" y="0"/>
                </a:cxn>
                <a:cxn ang="0">
                  <a:pos x="267" y="1"/>
                </a:cxn>
                <a:cxn ang="0">
                  <a:pos x="246" y="2"/>
                </a:cxn>
                <a:cxn ang="0">
                  <a:pos x="230" y="4"/>
                </a:cxn>
                <a:cxn ang="0">
                  <a:pos x="222" y="8"/>
                </a:cxn>
                <a:cxn ang="0">
                  <a:pos x="211" y="15"/>
                </a:cxn>
                <a:cxn ang="0">
                  <a:pos x="200" y="21"/>
                </a:cxn>
                <a:cxn ang="0">
                  <a:pos x="190" y="27"/>
                </a:cxn>
                <a:cxn ang="0">
                  <a:pos x="184" y="32"/>
                </a:cxn>
                <a:cxn ang="0">
                  <a:pos x="171" y="39"/>
                </a:cxn>
                <a:cxn ang="0">
                  <a:pos x="162" y="46"/>
                </a:cxn>
                <a:cxn ang="0">
                  <a:pos x="152" y="57"/>
                </a:cxn>
                <a:cxn ang="0">
                  <a:pos x="140" y="70"/>
                </a:cxn>
                <a:cxn ang="0">
                  <a:pos x="128" y="81"/>
                </a:cxn>
                <a:cxn ang="0">
                  <a:pos x="118" y="87"/>
                </a:cxn>
                <a:cxn ang="0">
                  <a:pos x="97" y="95"/>
                </a:cxn>
                <a:cxn ang="0">
                  <a:pos x="72" y="103"/>
                </a:cxn>
                <a:cxn ang="0">
                  <a:pos x="51" y="110"/>
                </a:cxn>
                <a:cxn ang="0">
                  <a:pos x="43" y="116"/>
                </a:cxn>
                <a:cxn ang="0">
                  <a:pos x="29" y="130"/>
                </a:cxn>
                <a:cxn ang="0">
                  <a:pos x="13" y="146"/>
                </a:cxn>
                <a:cxn ang="0">
                  <a:pos x="2" y="156"/>
                </a:cxn>
                <a:cxn ang="0">
                  <a:pos x="18" y="167"/>
                </a:cxn>
                <a:cxn ang="0">
                  <a:pos x="58" y="182"/>
                </a:cxn>
                <a:cxn ang="0">
                  <a:pos x="96" y="194"/>
                </a:cxn>
                <a:cxn ang="0">
                  <a:pos x="122" y="202"/>
                </a:cxn>
                <a:cxn ang="0">
                  <a:pos x="137" y="200"/>
                </a:cxn>
                <a:cxn ang="0">
                  <a:pos x="154" y="198"/>
                </a:cxn>
                <a:cxn ang="0">
                  <a:pos x="164" y="199"/>
                </a:cxn>
                <a:cxn ang="0">
                  <a:pos x="188" y="205"/>
                </a:cxn>
                <a:cxn ang="0">
                  <a:pos x="218" y="212"/>
                </a:cxn>
                <a:cxn ang="0">
                  <a:pos x="242" y="216"/>
                </a:cxn>
                <a:cxn ang="0">
                  <a:pos x="252" y="222"/>
                </a:cxn>
                <a:cxn ang="0">
                  <a:pos x="262" y="226"/>
                </a:cxn>
                <a:cxn ang="0">
                  <a:pos x="275" y="229"/>
                </a:cxn>
                <a:cxn ang="0">
                  <a:pos x="291" y="231"/>
                </a:cxn>
                <a:cxn ang="0">
                  <a:pos x="286" y="241"/>
                </a:cxn>
                <a:cxn ang="0">
                  <a:pos x="307" y="247"/>
                </a:cxn>
                <a:cxn ang="0">
                  <a:pos x="336" y="252"/>
                </a:cxn>
                <a:cxn ang="0">
                  <a:pos x="362" y="254"/>
                </a:cxn>
                <a:cxn ang="0">
                  <a:pos x="378" y="253"/>
                </a:cxn>
                <a:cxn ang="0">
                  <a:pos x="400" y="254"/>
                </a:cxn>
                <a:cxn ang="0">
                  <a:pos x="437" y="260"/>
                </a:cxn>
                <a:cxn ang="0">
                  <a:pos x="476" y="269"/>
                </a:cxn>
                <a:cxn ang="0">
                  <a:pos x="499" y="275"/>
                </a:cxn>
                <a:cxn ang="0">
                  <a:pos x="513" y="277"/>
                </a:cxn>
                <a:cxn ang="0">
                  <a:pos x="520" y="277"/>
                </a:cxn>
              </a:cxnLst>
              <a:rect l="0" t="0" r="r" b="b"/>
              <a:pathLst>
                <a:path w="520" h="277">
                  <a:moveTo>
                    <a:pt x="520" y="42"/>
                  </a:moveTo>
                  <a:lnTo>
                    <a:pt x="514" y="41"/>
                  </a:lnTo>
                  <a:lnTo>
                    <a:pt x="506" y="40"/>
                  </a:lnTo>
                  <a:lnTo>
                    <a:pt x="493" y="36"/>
                  </a:lnTo>
                  <a:lnTo>
                    <a:pt x="480" y="34"/>
                  </a:lnTo>
                  <a:lnTo>
                    <a:pt x="462" y="31"/>
                  </a:lnTo>
                  <a:lnTo>
                    <a:pt x="445" y="27"/>
                  </a:lnTo>
                  <a:lnTo>
                    <a:pt x="426" y="23"/>
                  </a:lnTo>
                  <a:lnTo>
                    <a:pt x="407" y="19"/>
                  </a:lnTo>
                  <a:lnTo>
                    <a:pt x="387" y="16"/>
                  </a:lnTo>
                  <a:lnTo>
                    <a:pt x="368" y="11"/>
                  </a:lnTo>
                  <a:lnTo>
                    <a:pt x="351" y="9"/>
                  </a:lnTo>
                  <a:lnTo>
                    <a:pt x="334" y="5"/>
                  </a:lnTo>
                  <a:lnTo>
                    <a:pt x="320" y="3"/>
                  </a:lnTo>
                  <a:lnTo>
                    <a:pt x="308" y="1"/>
                  </a:lnTo>
                  <a:lnTo>
                    <a:pt x="299" y="0"/>
                  </a:lnTo>
                  <a:lnTo>
                    <a:pt x="294" y="0"/>
                  </a:lnTo>
                  <a:lnTo>
                    <a:pt x="287" y="0"/>
                  </a:lnTo>
                  <a:lnTo>
                    <a:pt x="278" y="1"/>
                  </a:lnTo>
                  <a:lnTo>
                    <a:pt x="267" y="1"/>
                  </a:lnTo>
                  <a:lnTo>
                    <a:pt x="256" y="1"/>
                  </a:lnTo>
                  <a:lnTo>
                    <a:pt x="246" y="2"/>
                  </a:lnTo>
                  <a:lnTo>
                    <a:pt x="237" y="3"/>
                  </a:lnTo>
                  <a:lnTo>
                    <a:pt x="230" y="4"/>
                  </a:lnTo>
                  <a:lnTo>
                    <a:pt x="225" y="5"/>
                  </a:lnTo>
                  <a:lnTo>
                    <a:pt x="222" y="8"/>
                  </a:lnTo>
                  <a:lnTo>
                    <a:pt x="217" y="11"/>
                  </a:lnTo>
                  <a:lnTo>
                    <a:pt x="211" y="15"/>
                  </a:lnTo>
                  <a:lnTo>
                    <a:pt x="205" y="18"/>
                  </a:lnTo>
                  <a:lnTo>
                    <a:pt x="200" y="21"/>
                  </a:lnTo>
                  <a:lnTo>
                    <a:pt x="195" y="25"/>
                  </a:lnTo>
                  <a:lnTo>
                    <a:pt x="190" y="27"/>
                  </a:lnTo>
                  <a:lnTo>
                    <a:pt x="188" y="30"/>
                  </a:lnTo>
                  <a:lnTo>
                    <a:pt x="184" y="32"/>
                  </a:lnTo>
                  <a:lnTo>
                    <a:pt x="178" y="35"/>
                  </a:lnTo>
                  <a:lnTo>
                    <a:pt x="171" y="39"/>
                  </a:lnTo>
                  <a:lnTo>
                    <a:pt x="165" y="42"/>
                  </a:lnTo>
                  <a:lnTo>
                    <a:pt x="162" y="46"/>
                  </a:lnTo>
                  <a:lnTo>
                    <a:pt x="157" y="50"/>
                  </a:lnTo>
                  <a:lnTo>
                    <a:pt x="152" y="57"/>
                  </a:lnTo>
                  <a:lnTo>
                    <a:pt x="146" y="63"/>
                  </a:lnTo>
                  <a:lnTo>
                    <a:pt x="140" y="70"/>
                  </a:lnTo>
                  <a:lnTo>
                    <a:pt x="133" y="77"/>
                  </a:lnTo>
                  <a:lnTo>
                    <a:pt x="128" y="81"/>
                  </a:lnTo>
                  <a:lnTo>
                    <a:pt x="124" y="85"/>
                  </a:lnTo>
                  <a:lnTo>
                    <a:pt x="118" y="87"/>
                  </a:lnTo>
                  <a:lnTo>
                    <a:pt x="109" y="91"/>
                  </a:lnTo>
                  <a:lnTo>
                    <a:pt x="97" y="95"/>
                  </a:lnTo>
                  <a:lnTo>
                    <a:pt x="84" y="99"/>
                  </a:lnTo>
                  <a:lnTo>
                    <a:pt x="72" y="103"/>
                  </a:lnTo>
                  <a:lnTo>
                    <a:pt x="60" y="107"/>
                  </a:lnTo>
                  <a:lnTo>
                    <a:pt x="51" y="110"/>
                  </a:lnTo>
                  <a:lnTo>
                    <a:pt x="46" y="112"/>
                  </a:lnTo>
                  <a:lnTo>
                    <a:pt x="43" y="116"/>
                  </a:lnTo>
                  <a:lnTo>
                    <a:pt x="36" y="122"/>
                  </a:lnTo>
                  <a:lnTo>
                    <a:pt x="29" y="130"/>
                  </a:lnTo>
                  <a:lnTo>
                    <a:pt x="21" y="138"/>
                  </a:lnTo>
                  <a:lnTo>
                    <a:pt x="13" y="146"/>
                  </a:lnTo>
                  <a:lnTo>
                    <a:pt x="6" y="152"/>
                  </a:lnTo>
                  <a:lnTo>
                    <a:pt x="2" y="156"/>
                  </a:lnTo>
                  <a:lnTo>
                    <a:pt x="0" y="159"/>
                  </a:lnTo>
                  <a:lnTo>
                    <a:pt x="18" y="167"/>
                  </a:lnTo>
                  <a:lnTo>
                    <a:pt x="37" y="173"/>
                  </a:lnTo>
                  <a:lnTo>
                    <a:pt x="58" y="182"/>
                  </a:lnTo>
                  <a:lnTo>
                    <a:pt x="78" y="188"/>
                  </a:lnTo>
                  <a:lnTo>
                    <a:pt x="96" y="194"/>
                  </a:lnTo>
                  <a:lnTo>
                    <a:pt x="111" y="199"/>
                  </a:lnTo>
                  <a:lnTo>
                    <a:pt x="122" y="202"/>
                  </a:lnTo>
                  <a:lnTo>
                    <a:pt x="129" y="202"/>
                  </a:lnTo>
                  <a:lnTo>
                    <a:pt x="137" y="200"/>
                  </a:lnTo>
                  <a:lnTo>
                    <a:pt x="146" y="199"/>
                  </a:lnTo>
                  <a:lnTo>
                    <a:pt x="154" y="198"/>
                  </a:lnTo>
                  <a:lnTo>
                    <a:pt x="159" y="198"/>
                  </a:lnTo>
                  <a:lnTo>
                    <a:pt x="164" y="199"/>
                  </a:lnTo>
                  <a:lnTo>
                    <a:pt x="174" y="201"/>
                  </a:lnTo>
                  <a:lnTo>
                    <a:pt x="188" y="205"/>
                  </a:lnTo>
                  <a:lnTo>
                    <a:pt x="203" y="208"/>
                  </a:lnTo>
                  <a:lnTo>
                    <a:pt x="218" y="212"/>
                  </a:lnTo>
                  <a:lnTo>
                    <a:pt x="232" y="214"/>
                  </a:lnTo>
                  <a:lnTo>
                    <a:pt x="242" y="216"/>
                  </a:lnTo>
                  <a:lnTo>
                    <a:pt x="247" y="218"/>
                  </a:lnTo>
                  <a:lnTo>
                    <a:pt x="252" y="222"/>
                  </a:lnTo>
                  <a:lnTo>
                    <a:pt x="256" y="224"/>
                  </a:lnTo>
                  <a:lnTo>
                    <a:pt x="262" y="226"/>
                  </a:lnTo>
                  <a:lnTo>
                    <a:pt x="268" y="228"/>
                  </a:lnTo>
                  <a:lnTo>
                    <a:pt x="275" y="229"/>
                  </a:lnTo>
                  <a:lnTo>
                    <a:pt x="284" y="230"/>
                  </a:lnTo>
                  <a:lnTo>
                    <a:pt x="291" y="231"/>
                  </a:lnTo>
                  <a:lnTo>
                    <a:pt x="293" y="232"/>
                  </a:lnTo>
                  <a:lnTo>
                    <a:pt x="286" y="241"/>
                  </a:lnTo>
                  <a:lnTo>
                    <a:pt x="295" y="245"/>
                  </a:lnTo>
                  <a:lnTo>
                    <a:pt x="307" y="247"/>
                  </a:lnTo>
                  <a:lnTo>
                    <a:pt x="321" y="250"/>
                  </a:lnTo>
                  <a:lnTo>
                    <a:pt x="336" y="252"/>
                  </a:lnTo>
                  <a:lnTo>
                    <a:pt x="349" y="253"/>
                  </a:lnTo>
                  <a:lnTo>
                    <a:pt x="362" y="254"/>
                  </a:lnTo>
                  <a:lnTo>
                    <a:pt x="373" y="254"/>
                  </a:lnTo>
                  <a:lnTo>
                    <a:pt x="378" y="253"/>
                  </a:lnTo>
                  <a:lnTo>
                    <a:pt x="386" y="253"/>
                  </a:lnTo>
                  <a:lnTo>
                    <a:pt x="400" y="254"/>
                  </a:lnTo>
                  <a:lnTo>
                    <a:pt x="417" y="256"/>
                  </a:lnTo>
                  <a:lnTo>
                    <a:pt x="437" y="260"/>
                  </a:lnTo>
                  <a:lnTo>
                    <a:pt x="458" y="264"/>
                  </a:lnTo>
                  <a:lnTo>
                    <a:pt x="476" y="269"/>
                  </a:lnTo>
                  <a:lnTo>
                    <a:pt x="490" y="273"/>
                  </a:lnTo>
                  <a:lnTo>
                    <a:pt x="499" y="275"/>
                  </a:lnTo>
                  <a:lnTo>
                    <a:pt x="506" y="276"/>
                  </a:lnTo>
                  <a:lnTo>
                    <a:pt x="513" y="277"/>
                  </a:lnTo>
                  <a:lnTo>
                    <a:pt x="518" y="277"/>
                  </a:lnTo>
                  <a:lnTo>
                    <a:pt x="520" y="277"/>
                  </a:lnTo>
                  <a:lnTo>
                    <a:pt x="520" y="42"/>
                  </a:lnTo>
                  <a:close/>
                </a:path>
              </a:pathLst>
            </a:custGeom>
            <a:solidFill>
              <a:srgbClr val="284C7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502" name="Freeform 246"/>
            <p:cNvSpPr>
              <a:spLocks/>
            </p:cNvSpPr>
            <p:nvPr/>
          </p:nvSpPr>
          <p:spPr bwMode="auto">
            <a:xfrm>
              <a:off x="2333" y="2397"/>
              <a:ext cx="92" cy="130"/>
            </a:xfrm>
            <a:custGeom>
              <a:avLst/>
              <a:gdLst/>
              <a:ahLst/>
              <a:cxnLst>
                <a:cxn ang="0">
                  <a:pos x="122" y="259"/>
                </a:cxn>
                <a:cxn ang="0">
                  <a:pos x="113" y="259"/>
                </a:cxn>
                <a:cxn ang="0">
                  <a:pos x="100" y="260"/>
                </a:cxn>
                <a:cxn ang="0">
                  <a:pos x="84" y="260"/>
                </a:cxn>
                <a:cxn ang="0">
                  <a:pos x="66" y="260"/>
                </a:cxn>
                <a:cxn ang="0">
                  <a:pos x="46" y="259"/>
                </a:cxn>
                <a:cxn ang="0">
                  <a:pos x="29" y="257"/>
                </a:cxn>
                <a:cxn ang="0">
                  <a:pos x="13" y="254"/>
                </a:cxn>
                <a:cxn ang="0">
                  <a:pos x="0" y="249"/>
                </a:cxn>
                <a:cxn ang="0">
                  <a:pos x="0" y="16"/>
                </a:cxn>
                <a:cxn ang="0">
                  <a:pos x="3" y="13"/>
                </a:cxn>
                <a:cxn ang="0">
                  <a:pos x="12" y="6"/>
                </a:cxn>
                <a:cxn ang="0">
                  <a:pos x="21" y="0"/>
                </a:cxn>
                <a:cxn ang="0">
                  <a:pos x="29" y="0"/>
                </a:cxn>
                <a:cxn ang="0">
                  <a:pos x="33" y="4"/>
                </a:cxn>
                <a:cxn ang="0">
                  <a:pos x="39" y="8"/>
                </a:cxn>
                <a:cxn ang="0">
                  <a:pos x="46" y="13"/>
                </a:cxn>
                <a:cxn ang="0">
                  <a:pos x="52" y="16"/>
                </a:cxn>
                <a:cxn ang="0">
                  <a:pos x="58" y="21"/>
                </a:cxn>
                <a:cxn ang="0">
                  <a:pos x="63" y="24"/>
                </a:cxn>
                <a:cxn ang="0">
                  <a:pos x="66" y="28"/>
                </a:cxn>
                <a:cxn ang="0">
                  <a:pos x="67" y="30"/>
                </a:cxn>
                <a:cxn ang="0">
                  <a:pos x="65" y="38"/>
                </a:cxn>
                <a:cxn ang="0">
                  <a:pos x="61" y="50"/>
                </a:cxn>
                <a:cxn ang="0">
                  <a:pos x="59" y="64"/>
                </a:cxn>
                <a:cxn ang="0">
                  <a:pos x="59" y="76"/>
                </a:cxn>
                <a:cxn ang="0">
                  <a:pos x="66" y="100"/>
                </a:cxn>
                <a:cxn ang="0">
                  <a:pos x="74" y="111"/>
                </a:cxn>
                <a:cxn ang="0">
                  <a:pos x="80" y="115"/>
                </a:cxn>
                <a:cxn ang="0">
                  <a:pos x="84" y="121"/>
                </a:cxn>
                <a:cxn ang="0">
                  <a:pos x="90" y="131"/>
                </a:cxn>
                <a:cxn ang="0">
                  <a:pos x="99" y="145"/>
                </a:cxn>
                <a:cxn ang="0">
                  <a:pos x="109" y="158"/>
                </a:cxn>
                <a:cxn ang="0">
                  <a:pos x="118" y="164"/>
                </a:cxn>
                <a:cxn ang="0">
                  <a:pos x="123" y="165"/>
                </a:cxn>
                <a:cxn ang="0">
                  <a:pos x="131" y="169"/>
                </a:cxn>
                <a:cxn ang="0">
                  <a:pos x="142" y="174"/>
                </a:cxn>
                <a:cxn ang="0">
                  <a:pos x="153" y="181"/>
                </a:cxn>
                <a:cxn ang="0">
                  <a:pos x="165" y="187"/>
                </a:cxn>
                <a:cxn ang="0">
                  <a:pos x="174" y="194"/>
                </a:cxn>
                <a:cxn ang="0">
                  <a:pos x="181" y="201"/>
                </a:cxn>
                <a:cxn ang="0">
                  <a:pos x="184" y="205"/>
                </a:cxn>
                <a:cxn ang="0">
                  <a:pos x="184" y="213"/>
                </a:cxn>
                <a:cxn ang="0">
                  <a:pos x="181" y="218"/>
                </a:cxn>
                <a:cxn ang="0">
                  <a:pos x="175" y="222"/>
                </a:cxn>
                <a:cxn ang="0">
                  <a:pos x="167" y="225"/>
                </a:cxn>
                <a:cxn ang="0">
                  <a:pos x="162" y="227"/>
                </a:cxn>
                <a:cxn ang="0">
                  <a:pos x="158" y="232"/>
                </a:cxn>
                <a:cxn ang="0">
                  <a:pos x="152" y="236"/>
                </a:cxn>
                <a:cxn ang="0">
                  <a:pos x="145" y="243"/>
                </a:cxn>
                <a:cxn ang="0">
                  <a:pos x="139" y="249"/>
                </a:cxn>
                <a:cxn ang="0">
                  <a:pos x="133" y="255"/>
                </a:cxn>
                <a:cxn ang="0">
                  <a:pos x="127" y="258"/>
                </a:cxn>
                <a:cxn ang="0">
                  <a:pos x="122" y="259"/>
                </a:cxn>
              </a:cxnLst>
              <a:rect l="0" t="0" r="r" b="b"/>
              <a:pathLst>
                <a:path w="184" h="260">
                  <a:moveTo>
                    <a:pt x="122" y="259"/>
                  </a:moveTo>
                  <a:lnTo>
                    <a:pt x="113" y="259"/>
                  </a:lnTo>
                  <a:lnTo>
                    <a:pt x="100" y="260"/>
                  </a:lnTo>
                  <a:lnTo>
                    <a:pt x="84" y="260"/>
                  </a:lnTo>
                  <a:lnTo>
                    <a:pt x="66" y="260"/>
                  </a:lnTo>
                  <a:lnTo>
                    <a:pt x="46" y="259"/>
                  </a:lnTo>
                  <a:lnTo>
                    <a:pt x="29" y="257"/>
                  </a:lnTo>
                  <a:lnTo>
                    <a:pt x="13" y="254"/>
                  </a:lnTo>
                  <a:lnTo>
                    <a:pt x="0" y="249"/>
                  </a:lnTo>
                  <a:lnTo>
                    <a:pt x="0" y="16"/>
                  </a:lnTo>
                  <a:lnTo>
                    <a:pt x="3" y="13"/>
                  </a:lnTo>
                  <a:lnTo>
                    <a:pt x="12" y="6"/>
                  </a:lnTo>
                  <a:lnTo>
                    <a:pt x="21" y="0"/>
                  </a:lnTo>
                  <a:lnTo>
                    <a:pt x="29" y="0"/>
                  </a:lnTo>
                  <a:lnTo>
                    <a:pt x="33" y="4"/>
                  </a:lnTo>
                  <a:lnTo>
                    <a:pt x="39" y="8"/>
                  </a:lnTo>
                  <a:lnTo>
                    <a:pt x="46" y="13"/>
                  </a:lnTo>
                  <a:lnTo>
                    <a:pt x="52" y="16"/>
                  </a:lnTo>
                  <a:lnTo>
                    <a:pt x="58" y="21"/>
                  </a:lnTo>
                  <a:lnTo>
                    <a:pt x="63" y="24"/>
                  </a:lnTo>
                  <a:lnTo>
                    <a:pt x="66" y="28"/>
                  </a:lnTo>
                  <a:lnTo>
                    <a:pt x="67" y="30"/>
                  </a:lnTo>
                  <a:lnTo>
                    <a:pt x="65" y="38"/>
                  </a:lnTo>
                  <a:lnTo>
                    <a:pt x="61" y="50"/>
                  </a:lnTo>
                  <a:lnTo>
                    <a:pt x="59" y="64"/>
                  </a:lnTo>
                  <a:lnTo>
                    <a:pt x="59" y="76"/>
                  </a:lnTo>
                  <a:lnTo>
                    <a:pt x="66" y="100"/>
                  </a:lnTo>
                  <a:lnTo>
                    <a:pt x="74" y="111"/>
                  </a:lnTo>
                  <a:lnTo>
                    <a:pt x="80" y="115"/>
                  </a:lnTo>
                  <a:lnTo>
                    <a:pt x="84" y="121"/>
                  </a:lnTo>
                  <a:lnTo>
                    <a:pt x="90" y="131"/>
                  </a:lnTo>
                  <a:lnTo>
                    <a:pt x="99" y="145"/>
                  </a:lnTo>
                  <a:lnTo>
                    <a:pt x="109" y="158"/>
                  </a:lnTo>
                  <a:lnTo>
                    <a:pt x="118" y="164"/>
                  </a:lnTo>
                  <a:lnTo>
                    <a:pt x="123" y="165"/>
                  </a:lnTo>
                  <a:lnTo>
                    <a:pt x="131" y="169"/>
                  </a:lnTo>
                  <a:lnTo>
                    <a:pt x="142" y="174"/>
                  </a:lnTo>
                  <a:lnTo>
                    <a:pt x="153" y="181"/>
                  </a:lnTo>
                  <a:lnTo>
                    <a:pt x="165" y="187"/>
                  </a:lnTo>
                  <a:lnTo>
                    <a:pt x="174" y="194"/>
                  </a:lnTo>
                  <a:lnTo>
                    <a:pt x="181" y="201"/>
                  </a:lnTo>
                  <a:lnTo>
                    <a:pt x="184" y="205"/>
                  </a:lnTo>
                  <a:lnTo>
                    <a:pt x="184" y="213"/>
                  </a:lnTo>
                  <a:lnTo>
                    <a:pt x="181" y="218"/>
                  </a:lnTo>
                  <a:lnTo>
                    <a:pt x="175" y="222"/>
                  </a:lnTo>
                  <a:lnTo>
                    <a:pt x="167" y="225"/>
                  </a:lnTo>
                  <a:lnTo>
                    <a:pt x="162" y="227"/>
                  </a:lnTo>
                  <a:lnTo>
                    <a:pt x="158" y="232"/>
                  </a:lnTo>
                  <a:lnTo>
                    <a:pt x="152" y="236"/>
                  </a:lnTo>
                  <a:lnTo>
                    <a:pt x="145" y="243"/>
                  </a:lnTo>
                  <a:lnTo>
                    <a:pt x="139" y="249"/>
                  </a:lnTo>
                  <a:lnTo>
                    <a:pt x="133" y="255"/>
                  </a:lnTo>
                  <a:lnTo>
                    <a:pt x="127" y="258"/>
                  </a:lnTo>
                  <a:lnTo>
                    <a:pt x="122" y="259"/>
                  </a:lnTo>
                  <a:close/>
                </a:path>
              </a:pathLst>
            </a:custGeom>
            <a:solidFill>
              <a:srgbClr val="BFCCD8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503" name="Freeform 247"/>
            <p:cNvSpPr>
              <a:spLocks/>
            </p:cNvSpPr>
            <p:nvPr/>
          </p:nvSpPr>
          <p:spPr bwMode="auto">
            <a:xfrm>
              <a:off x="2333" y="2480"/>
              <a:ext cx="92" cy="48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123" y="1"/>
                </a:cxn>
                <a:cxn ang="0">
                  <a:pos x="131" y="5"/>
                </a:cxn>
                <a:cxn ang="0">
                  <a:pos x="142" y="10"/>
                </a:cxn>
                <a:cxn ang="0">
                  <a:pos x="153" y="17"/>
                </a:cxn>
                <a:cxn ang="0">
                  <a:pos x="165" y="23"/>
                </a:cxn>
                <a:cxn ang="0">
                  <a:pos x="174" y="30"/>
                </a:cxn>
                <a:cxn ang="0">
                  <a:pos x="181" y="37"/>
                </a:cxn>
                <a:cxn ang="0">
                  <a:pos x="184" y="41"/>
                </a:cxn>
                <a:cxn ang="0">
                  <a:pos x="184" y="49"/>
                </a:cxn>
                <a:cxn ang="0">
                  <a:pos x="181" y="54"/>
                </a:cxn>
                <a:cxn ang="0">
                  <a:pos x="175" y="58"/>
                </a:cxn>
                <a:cxn ang="0">
                  <a:pos x="167" y="61"/>
                </a:cxn>
                <a:cxn ang="0">
                  <a:pos x="162" y="63"/>
                </a:cxn>
                <a:cxn ang="0">
                  <a:pos x="158" y="68"/>
                </a:cxn>
                <a:cxn ang="0">
                  <a:pos x="152" y="72"/>
                </a:cxn>
                <a:cxn ang="0">
                  <a:pos x="145" y="79"/>
                </a:cxn>
                <a:cxn ang="0">
                  <a:pos x="139" y="85"/>
                </a:cxn>
                <a:cxn ang="0">
                  <a:pos x="133" y="91"/>
                </a:cxn>
                <a:cxn ang="0">
                  <a:pos x="127" y="94"/>
                </a:cxn>
                <a:cxn ang="0">
                  <a:pos x="122" y="95"/>
                </a:cxn>
                <a:cxn ang="0">
                  <a:pos x="113" y="95"/>
                </a:cxn>
                <a:cxn ang="0">
                  <a:pos x="100" y="96"/>
                </a:cxn>
                <a:cxn ang="0">
                  <a:pos x="84" y="96"/>
                </a:cxn>
                <a:cxn ang="0">
                  <a:pos x="66" y="96"/>
                </a:cxn>
                <a:cxn ang="0">
                  <a:pos x="46" y="95"/>
                </a:cxn>
                <a:cxn ang="0">
                  <a:pos x="29" y="93"/>
                </a:cxn>
                <a:cxn ang="0">
                  <a:pos x="13" y="90"/>
                </a:cxn>
                <a:cxn ang="0">
                  <a:pos x="0" y="85"/>
                </a:cxn>
                <a:cxn ang="0">
                  <a:pos x="0" y="29"/>
                </a:cxn>
                <a:cxn ang="0">
                  <a:pos x="6" y="27"/>
                </a:cxn>
                <a:cxn ang="0">
                  <a:pos x="13" y="26"/>
                </a:cxn>
                <a:cxn ang="0">
                  <a:pos x="21" y="24"/>
                </a:cxn>
                <a:cxn ang="0">
                  <a:pos x="30" y="22"/>
                </a:cxn>
                <a:cxn ang="0">
                  <a:pos x="38" y="19"/>
                </a:cxn>
                <a:cxn ang="0">
                  <a:pos x="45" y="17"/>
                </a:cxn>
                <a:cxn ang="0">
                  <a:pos x="52" y="16"/>
                </a:cxn>
                <a:cxn ang="0">
                  <a:pos x="56" y="15"/>
                </a:cxn>
                <a:cxn ang="0">
                  <a:pos x="61" y="14"/>
                </a:cxn>
                <a:cxn ang="0">
                  <a:pos x="67" y="11"/>
                </a:cxn>
                <a:cxn ang="0">
                  <a:pos x="74" y="9"/>
                </a:cxn>
                <a:cxn ang="0">
                  <a:pos x="82" y="5"/>
                </a:cxn>
                <a:cxn ang="0">
                  <a:pos x="91" y="3"/>
                </a:cxn>
                <a:cxn ang="0">
                  <a:pos x="100" y="1"/>
                </a:cxn>
                <a:cxn ang="0">
                  <a:pos x="108" y="0"/>
                </a:cxn>
                <a:cxn ang="0">
                  <a:pos x="118" y="0"/>
                </a:cxn>
              </a:cxnLst>
              <a:rect l="0" t="0" r="r" b="b"/>
              <a:pathLst>
                <a:path w="184" h="96">
                  <a:moveTo>
                    <a:pt x="118" y="0"/>
                  </a:moveTo>
                  <a:lnTo>
                    <a:pt x="123" y="1"/>
                  </a:lnTo>
                  <a:lnTo>
                    <a:pt x="131" y="5"/>
                  </a:lnTo>
                  <a:lnTo>
                    <a:pt x="142" y="10"/>
                  </a:lnTo>
                  <a:lnTo>
                    <a:pt x="153" y="17"/>
                  </a:lnTo>
                  <a:lnTo>
                    <a:pt x="165" y="23"/>
                  </a:lnTo>
                  <a:lnTo>
                    <a:pt x="174" y="30"/>
                  </a:lnTo>
                  <a:lnTo>
                    <a:pt x="181" y="37"/>
                  </a:lnTo>
                  <a:lnTo>
                    <a:pt x="184" y="41"/>
                  </a:lnTo>
                  <a:lnTo>
                    <a:pt x="184" y="49"/>
                  </a:lnTo>
                  <a:lnTo>
                    <a:pt x="181" y="54"/>
                  </a:lnTo>
                  <a:lnTo>
                    <a:pt x="175" y="58"/>
                  </a:lnTo>
                  <a:lnTo>
                    <a:pt x="167" y="61"/>
                  </a:lnTo>
                  <a:lnTo>
                    <a:pt x="162" y="63"/>
                  </a:lnTo>
                  <a:lnTo>
                    <a:pt x="158" y="68"/>
                  </a:lnTo>
                  <a:lnTo>
                    <a:pt x="152" y="72"/>
                  </a:lnTo>
                  <a:lnTo>
                    <a:pt x="145" y="79"/>
                  </a:lnTo>
                  <a:lnTo>
                    <a:pt x="139" y="85"/>
                  </a:lnTo>
                  <a:lnTo>
                    <a:pt x="133" y="91"/>
                  </a:lnTo>
                  <a:lnTo>
                    <a:pt x="127" y="94"/>
                  </a:lnTo>
                  <a:lnTo>
                    <a:pt x="122" y="95"/>
                  </a:lnTo>
                  <a:lnTo>
                    <a:pt x="113" y="95"/>
                  </a:lnTo>
                  <a:lnTo>
                    <a:pt x="100" y="96"/>
                  </a:lnTo>
                  <a:lnTo>
                    <a:pt x="84" y="96"/>
                  </a:lnTo>
                  <a:lnTo>
                    <a:pt x="66" y="96"/>
                  </a:lnTo>
                  <a:lnTo>
                    <a:pt x="46" y="95"/>
                  </a:lnTo>
                  <a:lnTo>
                    <a:pt x="29" y="93"/>
                  </a:lnTo>
                  <a:lnTo>
                    <a:pt x="13" y="90"/>
                  </a:lnTo>
                  <a:lnTo>
                    <a:pt x="0" y="85"/>
                  </a:lnTo>
                  <a:lnTo>
                    <a:pt x="0" y="29"/>
                  </a:lnTo>
                  <a:lnTo>
                    <a:pt x="6" y="27"/>
                  </a:lnTo>
                  <a:lnTo>
                    <a:pt x="13" y="26"/>
                  </a:lnTo>
                  <a:lnTo>
                    <a:pt x="21" y="24"/>
                  </a:lnTo>
                  <a:lnTo>
                    <a:pt x="30" y="22"/>
                  </a:lnTo>
                  <a:lnTo>
                    <a:pt x="38" y="19"/>
                  </a:lnTo>
                  <a:lnTo>
                    <a:pt x="45" y="17"/>
                  </a:lnTo>
                  <a:lnTo>
                    <a:pt x="52" y="16"/>
                  </a:lnTo>
                  <a:lnTo>
                    <a:pt x="56" y="15"/>
                  </a:lnTo>
                  <a:lnTo>
                    <a:pt x="61" y="14"/>
                  </a:lnTo>
                  <a:lnTo>
                    <a:pt x="67" y="11"/>
                  </a:lnTo>
                  <a:lnTo>
                    <a:pt x="74" y="9"/>
                  </a:lnTo>
                  <a:lnTo>
                    <a:pt x="82" y="5"/>
                  </a:lnTo>
                  <a:lnTo>
                    <a:pt x="91" y="3"/>
                  </a:lnTo>
                  <a:lnTo>
                    <a:pt x="100" y="1"/>
                  </a:lnTo>
                  <a:lnTo>
                    <a:pt x="108" y="0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BFCCD8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504" name="Freeform 248"/>
            <p:cNvSpPr>
              <a:spLocks/>
            </p:cNvSpPr>
            <p:nvPr/>
          </p:nvSpPr>
          <p:spPr bwMode="auto">
            <a:xfrm>
              <a:off x="2463" y="2478"/>
              <a:ext cx="45" cy="45"/>
            </a:xfrm>
            <a:custGeom>
              <a:avLst/>
              <a:gdLst/>
              <a:ahLst/>
              <a:cxnLst>
                <a:cxn ang="0">
                  <a:pos x="83" y="94"/>
                </a:cxn>
                <a:cxn ang="0">
                  <a:pos x="81" y="92"/>
                </a:cxn>
                <a:cxn ang="0">
                  <a:pos x="76" y="90"/>
                </a:cxn>
                <a:cxn ang="0">
                  <a:pos x="72" y="86"/>
                </a:cxn>
                <a:cxn ang="0">
                  <a:pos x="66" y="81"/>
                </a:cxn>
                <a:cxn ang="0">
                  <a:pos x="60" y="76"/>
                </a:cxn>
                <a:cxn ang="0">
                  <a:pos x="55" y="72"/>
                </a:cxn>
                <a:cxn ang="0">
                  <a:pos x="51" y="68"/>
                </a:cxn>
                <a:cxn ang="0">
                  <a:pos x="49" y="66"/>
                </a:cxn>
                <a:cxn ang="0">
                  <a:pos x="46" y="65"/>
                </a:cxn>
                <a:cxn ang="0">
                  <a:pos x="42" y="64"/>
                </a:cxn>
                <a:cxn ang="0">
                  <a:pos x="36" y="62"/>
                </a:cxn>
                <a:cxn ang="0">
                  <a:pos x="28" y="62"/>
                </a:cxn>
                <a:cxn ang="0">
                  <a:pos x="21" y="61"/>
                </a:cxn>
                <a:cxn ang="0">
                  <a:pos x="13" y="61"/>
                </a:cxn>
                <a:cxn ang="0">
                  <a:pos x="6" y="60"/>
                </a:cxn>
                <a:cxn ang="0">
                  <a:pos x="0" y="60"/>
                </a:cxn>
                <a:cxn ang="0">
                  <a:pos x="0" y="51"/>
                </a:cxn>
                <a:cxn ang="0">
                  <a:pos x="0" y="35"/>
                </a:cxn>
                <a:cxn ang="0">
                  <a:pos x="2" y="19"/>
                </a:cxn>
                <a:cxn ang="0">
                  <a:pos x="4" y="9"/>
                </a:cxn>
                <a:cxn ang="0">
                  <a:pos x="8" y="7"/>
                </a:cxn>
                <a:cxn ang="0">
                  <a:pos x="14" y="5"/>
                </a:cxn>
                <a:cxn ang="0">
                  <a:pos x="20" y="4"/>
                </a:cxn>
                <a:cxn ang="0">
                  <a:pos x="26" y="1"/>
                </a:cxn>
                <a:cxn ang="0">
                  <a:pos x="32" y="1"/>
                </a:cxn>
                <a:cxn ang="0">
                  <a:pos x="35" y="0"/>
                </a:cxn>
                <a:cxn ang="0">
                  <a:pos x="38" y="0"/>
                </a:cxn>
                <a:cxn ang="0">
                  <a:pos x="40" y="1"/>
                </a:cxn>
                <a:cxn ang="0">
                  <a:pos x="44" y="4"/>
                </a:cxn>
                <a:cxn ang="0">
                  <a:pos x="52" y="5"/>
                </a:cxn>
                <a:cxn ang="0">
                  <a:pos x="61" y="7"/>
                </a:cxn>
                <a:cxn ang="0">
                  <a:pos x="67" y="9"/>
                </a:cxn>
                <a:cxn ang="0">
                  <a:pos x="72" y="13"/>
                </a:cxn>
                <a:cxn ang="0">
                  <a:pos x="78" y="19"/>
                </a:cxn>
                <a:cxn ang="0">
                  <a:pos x="83" y="27"/>
                </a:cxn>
                <a:cxn ang="0">
                  <a:pos x="85" y="35"/>
                </a:cxn>
                <a:cxn ang="0">
                  <a:pos x="86" y="42"/>
                </a:cxn>
                <a:cxn ang="0">
                  <a:pos x="88" y="47"/>
                </a:cxn>
                <a:cxn ang="0">
                  <a:pos x="90" y="52"/>
                </a:cxn>
                <a:cxn ang="0">
                  <a:pos x="93" y="56"/>
                </a:cxn>
                <a:cxn ang="0">
                  <a:pos x="95" y="61"/>
                </a:cxn>
                <a:cxn ang="0">
                  <a:pos x="95" y="72"/>
                </a:cxn>
                <a:cxn ang="0">
                  <a:pos x="91" y="83"/>
                </a:cxn>
                <a:cxn ang="0">
                  <a:pos x="83" y="94"/>
                </a:cxn>
              </a:cxnLst>
              <a:rect l="0" t="0" r="r" b="b"/>
              <a:pathLst>
                <a:path w="95" h="94">
                  <a:moveTo>
                    <a:pt x="83" y="94"/>
                  </a:moveTo>
                  <a:lnTo>
                    <a:pt x="81" y="92"/>
                  </a:lnTo>
                  <a:lnTo>
                    <a:pt x="76" y="90"/>
                  </a:lnTo>
                  <a:lnTo>
                    <a:pt x="72" y="86"/>
                  </a:lnTo>
                  <a:lnTo>
                    <a:pt x="66" y="81"/>
                  </a:lnTo>
                  <a:lnTo>
                    <a:pt x="60" y="76"/>
                  </a:lnTo>
                  <a:lnTo>
                    <a:pt x="55" y="72"/>
                  </a:lnTo>
                  <a:lnTo>
                    <a:pt x="51" y="68"/>
                  </a:lnTo>
                  <a:lnTo>
                    <a:pt x="49" y="66"/>
                  </a:lnTo>
                  <a:lnTo>
                    <a:pt x="46" y="65"/>
                  </a:lnTo>
                  <a:lnTo>
                    <a:pt x="42" y="64"/>
                  </a:lnTo>
                  <a:lnTo>
                    <a:pt x="36" y="62"/>
                  </a:lnTo>
                  <a:lnTo>
                    <a:pt x="28" y="62"/>
                  </a:lnTo>
                  <a:lnTo>
                    <a:pt x="21" y="61"/>
                  </a:lnTo>
                  <a:lnTo>
                    <a:pt x="13" y="61"/>
                  </a:lnTo>
                  <a:lnTo>
                    <a:pt x="6" y="60"/>
                  </a:lnTo>
                  <a:lnTo>
                    <a:pt x="0" y="60"/>
                  </a:lnTo>
                  <a:lnTo>
                    <a:pt x="0" y="51"/>
                  </a:lnTo>
                  <a:lnTo>
                    <a:pt x="0" y="35"/>
                  </a:lnTo>
                  <a:lnTo>
                    <a:pt x="2" y="19"/>
                  </a:lnTo>
                  <a:lnTo>
                    <a:pt x="4" y="9"/>
                  </a:lnTo>
                  <a:lnTo>
                    <a:pt x="8" y="7"/>
                  </a:lnTo>
                  <a:lnTo>
                    <a:pt x="14" y="5"/>
                  </a:lnTo>
                  <a:lnTo>
                    <a:pt x="20" y="4"/>
                  </a:lnTo>
                  <a:lnTo>
                    <a:pt x="26" y="1"/>
                  </a:lnTo>
                  <a:lnTo>
                    <a:pt x="32" y="1"/>
                  </a:lnTo>
                  <a:lnTo>
                    <a:pt x="35" y="0"/>
                  </a:lnTo>
                  <a:lnTo>
                    <a:pt x="38" y="0"/>
                  </a:lnTo>
                  <a:lnTo>
                    <a:pt x="40" y="1"/>
                  </a:lnTo>
                  <a:lnTo>
                    <a:pt x="44" y="4"/>
                  </a:lnTo>
                  <a:lnTo>
                    <a:pt x="52" y="5"/>
                  </a:lnTo>
                  <a:lnTo>
                    <a:pt x="61" y="7"/>
                  </a:lnTo>
                  <a:lnTo>
                    <a:pt x="67" y="9"/>
                  </a:lnTo>
                  <a:lnTo>
                    <a:pt x="72" y="13"/>
                  </a:lnTo>
                  <a:lnTo>
                    <a:pt x="78" y="19"/>
                  </a:lnTo>
                  <a:lnTo>
                    <a:pt x="83" y="27"/>
                  </a:lnTo>
                  <a:lnTo>
                    <a:pt x="85" y="35"/>
                  </a:lnTo>
                  <a:lnTo>
                    <a:pt x="86" y="42"/>
                  </a:lnTo>
                  <a:lnTo>
                    <a:pt x="88" y="47"/>
                  </a:lnTo>
                  <a:lnTo>
                    <a:pt x="90" y="52"/>
                  </a:lnTo>
                  <a:lnTo>
                    <a:pt x="93" y="56"/>
                  </a:lnTo>
                  <a:lnTo>
                    <a:pt x="95" y="61"/>
                  </a:lnTo>
                  <a:lnTo>
                    <a:pt x="95" y="72"/>
                  </a:lnTo>
                  <a:lnTo>
                    <a:pt x="91" y="83"/>
                  </a:lnTo>
                  <a:lnTo>
                    <a:pt x="83" y="94"/>
                  </a:lnTo>
                  <a:close/>
                </a:path>
              </a:pathLst>
            </a:custGeom>
            <a:solidFill>
              <a:srgbClr val="BFCCD8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505" name="Freeform 249"/>
            <p:cNvSpPr>
              <a:spLocks/>
            </p:cNvSpPr>
            <p:nvPr/>
          </p:nvSpPr>
          <p:spPr bwMode="auto">
            <a:xfrm>
              <a:off x="2524" y="2604"/>
              <a:ext cx="32" cy="14"/>
            </a:xfrm>
            <a:custGeom>
              <a:avLst/>
              <a:gdLst/>
              <a:ahLst/>
              <a:cxnLst>
                <a:cxn ang="0">
                  <a:pos x="47" y="6"/>
                </a:cxn>
                <a:cxn ang="0">
                  <a:pos x="40" y="3"/>
                </a:cxn>
                <a:cxn ang="0">
                  <a:pos x="31" y="1"/>
                </a:cxn>
                <a:cxn ang="0">
                  <a:pos x="21" y="0"/>
                </a:cxn>
                <a:cxn ang="0">
                  <a:pos x="15" y="2"/>
                </a:cxn>
                <a:cxn ang="0">
                  <a:pos x="9" y="8"/>
                </a:cxn>
                <a:cxn ang="0">
                  <a:pos x="3" y="13"/>
                </a:cxn>
                <a:cxn ang="0">
                  <a:pos x="0" y="18"/>
                </a:cxn>
                <a:cxn ang="0">
                  <a:pos x="1" y="21"/>
                </a:cxn>
                <a:cxn ang="0">
                  <a:pos x="5" y="23"/>
                </a:cxn>
                <a:cxn ang="0">
                  <a:pos x="11" y="23"/>
                </a:cxn>
                <a:cxn ang="0">
                  <a:pos x="17" y="24"/>
                </a:cxn>
                <a:cxn ang="0">
                  <a:pos x="21" y="24"/>
                </a:cxn>
                <a:cxn ang="0">
                  <a:pos x="26" y="25"/>
                </a:cxn>
                <a:cxn ang="0">
                  <a:pos x="32" y="26"/>
                </a:cxn>
                <a:cxn ang="0">
                  <a:pos x="39" y="26"/>
                </a:cxn>
                <a:cxn ang="0">
                  <a:pos x="46" y="27"/>
                </a:cxn>
                <a:cxn ang="0">
                  <a:pos x="51" y="27"/>
                </a:cxn>
                <a:cxn ang="0">
                  <a:pos x="57" y="26"/>
                </a:cxn>
                <a:cxn ang="0">
                  <a:pos x="62" y="26"/>
                </a:cxn>
                <a:cxn ang="0">
                  <a:pos x="64" y="24"/>
                </a:cxn>
                <a:cxn ang="0">
                  <a:pos x="64" y="21"/>
                </a:cxn>
                <a:cxn ang="0">
                  <a:pos x="63" y="17"/>
                </a:cxn>
                <a:cxn ang="0">
                  <a:pos x="57" y="11"/>
                </a:cxn>
                <a:cxn ang="0">
                  <a:pos x="47" y="6"/>
                </a:cxn>
              </a:cxnLst>
              <a:rect l="0" t="0" r="r" b="b"/>
              <a:pathLst>
                <a:path w="64" h="27">
                  <a:moveTo>
                    <a:pt x="47" y="6"/>
                  </a:moveTo>
                  <a:lnTo>
                    <a:pt x="40" y="3"/>
                  </a:lnTo>
                  <a:lnTo>
                    <a:pt x="31" y="1"/>
                  </a:lnTo>
                  <a:lnTo>
                    <a:pt x="21" y="0"/>
                  </a:lnTo>
                  <a:lnTo>
                    <a:pt x="15" y="2"/>
                  </a:lnTo>
                  <a:lnTo>
                    <a:pt x="9" y="8"/>
                  </a:lnTo>
                  <a:lnTo>
                    <a:pt x="3" y="13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5" y="23"/>
                  </a:lnTo>
                  <a:lnTo>
                    <a:pt x="11" y="23"/>
                  </a:lnTo>
                  <a:lnTo>
                    <a:pt x="17" y="24"/>
                  </a:lnTo>
                  <a:lnTo>
                    <a:pt x="21" y="24"/>
                  </a:lnTo>
                  <a:lnTo>
                    <a:pt x="26" y="25"/>
                  </a:lnTo>
                  <a:lnTo>
                    <a:pt x="32" y="26"/>
                  </a:lnTo>
                  <a:lnTo>
                    <a:pt x="39" y="26"/>
                  </a:lnTo>
                  <a:lnTo>
                    <a:pt x="46" y="27"/>
                  </a:lnTo>
                  <a:lnTo>
                    <a:pt x="51" y="27"/>
                  </a:lnTo>
                  <a:lnTo>
                    <a:pt x="57" y="26"/>
                  </a:lnTo>
                  <a:lnTo>
                    <a:pt x="62" y="26"/>
                  </a:lnTo>
                  <a:lnTo>
                    <a:pt x="64" y="24"/>
                  </a:lnTo>
                  <a:lnTo>
                    <a:pt x="64" y="21"/>
                  </a:lnTo>
                  <a:lnTo>
                    <a:pt x="63" y="17"/>
                  </a:lnTo>
                  <a:lnTo>
                    <a:pt x="57" y="11"/>
                  </a:lnTo>
                  <a:lnTo>
                    <a:pt x="47" y="6"/>
                  </a:lnTo>
                  <a:close/>
                </a:path>
              </a:pathLst>
            </a:custGeom>
            <a:solidFill>
              <a:srgbClr val="BFCCD8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506" name="Freeform 250"/>
            <p:cNvSpPr>
              <a:spLocks/>
            </p:cNvSpPr>
            <p:nvPr/>
          </p:nvSpPr>
          <p:spPr bwMode="auto">
            <a:xfrm>
              <a:off x="2556" y="2621"/>
              <a:ext cx="36" cy="26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57" y="0"/>
                </a:cxn>
                <a:cxn ang="0">
                  <a:pos x="50" y="1"/>
                </a:cxn>
                <a:cxn ang="0">
                  <a:pos x="43" y="2"/>
                </a:cxn>
                <a:cxn ang="0">
                  <a:pos x="36" y="5"/>
                </a:cxn>
                <a:cxn ang="0">
                  <a:pos x="28" y="7"/>
                </a:cxn>
                <a:cxn ang="0">
                  <a:pos x="22" y="10"/>
                </a:cxn>
                <a:cxn ang="0">
                  <a:pos x="17" y="14"/>
                </a:cxn>
                <a:cxn ang="0">
                  <a:pos x="14" y="17"/>
                </a:cxn>
                <a:cxn ang="0">
                  <a:pos x="11" y="24"/>
                </a:cxn>
                <a:cxn ang="0">
                  <a:pos x="7" y="28"/>
                </a:cxn>
                <a:cxn ang="0">
                  <a:pos x="4" y="30"/>
                </a:cxn>
                <a:cxn ang="0">
                  <a:pos x="1" y="32"/>
                </a:cxn>
                <a:cxn ang="0">
                  <a:pos x="0" y="36"/>
                </a:cxn>
                <a:cxn ang="0">
                  <a:pos x="0" y="41"/>
                </a:cxn>
                <a:cxn ang="0">
                  <a:pos x="3" y="47"/>
                </a:cxn>
                <a:cxn ang="0">
                  <a:pos x="8" y="49"/>
                </a:cxn>
                <a:cxn ang="0">
                  <a:pos x="16" y="49"/>
                </a:cxn>
                <a:cxn ang="0">
                  <a:pos x="27" y="48"/>
                </a:cxn>
                <a:cxn ang="0">
                  <a:pos x="36" y="48"/>
                </a:cxn>
                <a:cxn ang="0">
                  <a:pos x="42" y="48"/>
                </a:cxn>
                <a:cxn ang="0">
                  <a:pos x="49" y="46"/>
                </a:cxn>
                <a:cxn ang="0">
                  <a:pos x="57" y="41"/>
                </a:cxn>
                <a:cxn ang="0">
                  <a:pos x="64" y="36"/>
                </a:cxn>
                <a:cxn ang="0">
                  <a:pos x="69" y="29"/>
                </a:cxn>
                <a:cxn ang="0">
                  <a:pos x="74" y="21"/>
                </a:cxn>
                <a:cxn ang="0">
                  <a:pos x="74" y="14"/>
                </a:cxn>
                <a:cxn ang="0">
                  <a:pos x="70" y="6"/>
                </a:cxn>
                <a:cxn ang="0">
                  <a:pos x="61" y="0"/>
                </a:cxn>
              </a:cxnLst>
              <a:rect l="0" t="0" r="r" b="b"/>
              <a:pathLst>
                <a:path w="74" h="49">
                  <a:moveTo>
                    <a:pt x="61" y="0"/>
                  </a:moveTo>
                  <a:lnTo>
                    <a:pt x="57" y="0"/>
                  </a:lnTo>
                  <a:lnTo>
                    <a:pt x="50" y="1"/>
                  </a:lnTo>
                  <a:lnTo>
                    <a:pt x="43" y="2"/>
                  </a:lnTo>
                  <a:lnTo>
                    <a:pt x="36" y="5"/>
                  </a:lnTo>
                  <a:lnTo>
                    <a:pt x="28" y="7"/>
                  </a:lnTo>
                  <a:lnTo>
                    <a:pt x="22" y="10"/>
                  </a:lnTo>
                  <a:lnTo>
                    <a:pt x="17" y="14"/>
                  </a:lnTo>
                  <a:lnTo>
                    <a:pt x="14" y="17"/>
                  </a:lnTo>
                  <a:lnTo>
                    <a:pt x="11" y="24"/>
                  </a:lnTo>
                  <a:lnTo>
                    <a:pt x="7" y="28"/>
                  </a:lnTo>
                  <a:lnTo>
                    <a:pt x="4" y="30"/>
                  </a:lnTo>
                  <a:lnTo>
                    <a:pt x="1" y="32"/>
                  </a:lnTo>
                  <a:lnTo>
                    <a:pt x="0" y="36"/>
                  </a:lnTo>
                  <a:lnTo>
                    <a:pt x="0" y="41"/>
                  </a:lnTo>
                  <a:lnTo>
                    <a:pt x="3" y="47"/>
                  </a:lnTo>
                  <a:lnTo>
                    <a:pt x="8" y="49"/>
                  </a:lnTo>
                  <a:lnTo>
                    <a:pt x="16" y="49"/>
                  </a:lnTo>
                  <a:lnTo>
                    <a:pt x="27" y="48"/>
                  </a:lnTo>
                  <a:lnTo>
                    <a:pt x="36" y="48"/>
                  </a:lnTo>
                  <a:lnTo>
                    <a:pt x="42" y="48"/>
                  </a:lnTo>
                  <a:lnTo>
                    <a:pt x="49" y="46"/>
                  </a:lnTo>
                  <a:lnTo>
                    <a:pt x="57" y="41"/>
                  </a:lnTo>
                  <a:lnTo>
                    <a:pt x="64" y="36"/>
                  </a:lnTo>
                  <a:lnTo>
                    <a:pt x="69" y="29"/>
                  </a:lnTo>
                  <a:lnTo>
                    <a:pt x="74" y="21"/>
                  </a:lnTo>
                  <a:lnTo>
                    <a:pt x="74" y="14"/>
                  </a:lnTo>
                  <a:lnTo>
                    <a:pt x="70" y="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BFCCD8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507" name="Freeform 251"/>
            <p:cNvSpPr>
              <a:spLocks/>
            </p:cNvSpPr>
            <p:nvPr/>
          </p:nvSpPr>
          <p:spPr bwMode="auto">
            <a:xfrm>
              <a:off x="3152" y="2573"/>
              <a:ext cx="52" cy="26"/>
            </a:xfrm>
            <a:custGeom>
              <a:avLst/>
              <a:gdLst/>
              <a:ahLst/>
              <a:cxnLst>
                <a:cxn ang="0">
                  <a:pos x="82" y="52"/>
                </a:cxn>
                <a:cxn ang="0">
                  <a:pos x="79" y="53"/>
                </a:cxn>
                <a:cxn ang="0">
                  <a:pos x="73" y="52"/>
                </a:cxn>
                <a:cxn ang="0">
                  <a:pos x="64" y="51"/>
                </a:cxn>
                <a:cxn ang="0">
                  <a:pos x="53" y="50"/>
                </a:cxn>
                <a:cxn ang="0">
                  <a:pos x="43" y="48"/>
                </a:cxn>
                <a:cxn ang="0">
                  <a:pos x="34" y="45"/>
                </a:cxn>
                <a:cxn ang="0">
                  <a:pos x="27" y="43"/>
                </a:cxn>
                <a:cxn ang="0">
                  <a:pos x="22" y="41"/>
                </a:cxn>
                <a:cxn ang="0">
                  <a:pos x="18" y="38"/>
                </a:cxn>
                <a:cxn ang="0">
                  <a:pos x="14" y="36"/>
                </a:cxn>
                <a:cxn ang="0">
                  <a:pos x="8" y="36"/>
                </a:cxn>
                <a:cxn ang="0">
                  <a:pos x="0" y="36"/>
                </a:cxn>
                <a:cxn ang="0">
                  <a:pos x="5" y="34"/>
                </a:cxn>
                <a:cxn ang="0">
                  <a:pos x="10" y="31"/>
                </a:cxn>
                <a:cxn ang="0">
                  <a:pos x="13" y="28"/>
                </a:cxn>
                <a:cxn ang="0">
                  <a:pos x="18" y="23"/>
                </a:cxn>
                <a:cxn ang="0">
                  <a:pos x="22" y="19"/>
                </a:cxn>
                <a:cxn ang="0">
                  <a:pos x="28" y="14"/>
                </a:cxn>
                <a:cxn ang="0">
                  <a:pos x="33" y="10"/>
                </a:cxn>
                <a:cxn ang="0">
                  <a:pos x="38" y="5"/>
                </a:cxn>
                <a:cxn ang="0">
                  <a:pos x="44" y="1"/>
                </a:cxn>
                <a:cxn ang="0">
                  <a:pos x="51" y="0"/>
                </a:cxn>
                <a:cxn ang="0">
                  <a:pos x="57" y="0"/>
                </a:cxn>
                <a:cxn ang="0">
                  <a:pos x="64" y="3"/>
                </a:cxn>
                <a:cxn ang="0">
                  <a:pos x="70" y="5"/>
                </a:cxn>
                <a:cxn ang="0">
                  <a:pos x="75" y="7"/>
                </a:cxn>
                <a:cxn ang="0">
                  <a:pos x="81" y="11"/>
                </a:cxn>
                <a:cxn ang="0">
                  <a:pos x="86" y="14"/>
                </a:cxn>
                <a:cxn ang="0">
                  <a:pos x="93" y="20"/>
                </a:cxn>
                <a:cxn ang="0">
                  <a:pos x="99" y="26"/>
                </a:cxn>
                <a:cxn ang="0">
                  <a:pos x="103" y="30"/>
                </a:cxn>
                <a:cxn ang="0">
                  <a:pos x="98" y="31"/>
                </a:cxn>
                <a:cxn ang="0">
                  <a:pos x="90" y="33"/>
                </a:cxn>
                <a:cxn ang="0">
                  <a:pos x="85" y="35"/>
                </a:cxn>
                <a:cxn ang="0">
                  <a:pos x="82" y="42"/>
                </a:cxn>
                <a:cxn ang="0">
                  <a:pos x="82" y="52"/>
                </a:cxn>
              </a:cxnLst>
              <a:rect l="0" t="0" r="r" b="b"/>
              <a:pathLst>
                <a:path w="103" h="53">
                  <a:moveTo>
                    <a:pt x="82" y="52"/>
                  </a:moveTo>
                  <a:lnTo>
                    <a:pt x="79" y="53"/>
                  </a:lnTo>
                  <a:lnTo>
                    <a:pt x="73" y="52"/>
                  </a:lnTo>
                  <a:lnTo>
                    <a:pt x="64" y="51"/>
                  </a:lnTo>
                  <a:lnTo>
                    <a:pt x="53" y="50"/>
                  </a:lnTo>
                  <a:lnTo>
                    <a:pt x="43" y="48"/>
                  </a:lnTo>
                  <a:lnTo>
                    <a:pt x="34" y="45"/>
                  </a:lnTo>
                  <a:lnTo>
                    <a:pt x="27" y="43"/>
                  </a:lnTo>
                  <a:lnTo>
                    <a:pt x="22" y="41"/>
                  </a:lnTo>
                  <a:lnTo>
                    <a:pt x="18" y="38"/>
                  </a:lnTo>
                  <a:lnTo>
                    <a:pt x="14" y="36"/>
                  </a:lnTo>
                  <a:lnTo>
                    <a:pt x="8" y="36"/>
                  </a:lnTo>
                  <a:lnTo>
                    <a:pt x="0" y="36"/>
                  </a:lnTo>
                  <a:lnTo>
                    <a:pt x="5" y="34"/>
                  </a:lnTo>
                  <a:lnTo>
                    <a:pt x="10" y="31"/>
                  </a:lnTo>
                  <a:lnTo>
                    <a:pt x="13" y="28"/>
                  </a:lnTo>
                  <a:lnTo>
                    <a:pt x="18" y="23"/>
                  </a:lnTo>
                  <a:lnTo>
                    <a:pt x="22" y="19"/>
                  </a:lnTo>
                  <a:lnTo>
                    <a:pt x="28" y="14"/>
                  </a:lnTo>
                  <a:lnTo>
                    <a:pt x="33" y="10"/>
                  </a:lnTo>
                  <a:lnTo>
                    <a:pt x="38" y="5"/>
                  </a:lnTo>
                  <a:lnTo>
                    <a:pt x="44" y="1"/>
                  </a:lnTo>
                  <a:lnTo>
                    <a:pt x="51" y="0"/>
                  </a:lnTo>
                  <a:lnTo>
                    <a:pt x="57" y="0"/>
                  </a:lnTo>
                  <a:lnTo>
                    <a:pt x="64" y="3"/>
                  </a:lnTo>
                  <a:lnTo>
                    <a:pt x="70" y="5"/>
                  </a:lnTo>
                  <a:lnTo>
                    <a:pt x="75" y="7"/>
                  </a:lnTo>
                  <a:lnTo>
                    <a:pt x="81" y="11"/>
                  </a:lnTo>
                  <a:lnTo>
                    <a:pt x="86" y="14"/>
                  </a:lnTo>
                  <a:lnTo>
                    <a:pt x="93" y="20"/>
                  </a:lnTo>
                  <a:lnTo>
                    <a:pt x="99" y="26"/>
                  </a:lnTo>
                  <a:lnTo>
                    <a:pt x="103" y="30"/>
                  </a:lnTo>
                  <a:lnTo>
                    <a:pt x="98" y="31"/>
                  </a:lnTo>
                  <a:lnTo>
                    <a:pt x="90" y="33"/>
                  </a:lnTo>
                  <a:lnTo>
                    <a:pt x="85" y="35"/>
                  </a:lnTo>
                  <a:lnTo>
                    <a:pt x="82" y="42"/>
                  </a:lnTo>
                  <a:lnTo>
                    <a:pt x="82" y="52"/>
                  </a:lnTo>
                  <a:close/>
                </a:path>
              </a:pathLst>
            </a:custGeom>
            <a:solidFill>
              <a:srgbClr val="BFCCD8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508" name="Freeform 252"/>
            <p:cNvSpPr>
              <a:spLocks/>
            </p:cNvSpPr>
            <p:nvPr/>
          </p:nvSpPr>
          <p:spPr bwMode="auto">
            <a:xfrm>
              <a:off x="3309" y="2543"/>
              <a:ext cx="106" cy="55"/>
            </a:xfrm>
            <a:custGeom>
              <a:avLst/>
              <a:gdLst/>
              <a:ahLst/>
              <a:cxnLst>
                <a:cxn ang="0">
                  <a:pos x="213" y="112"/>
                </a:cxn>
                <a:cxn ang="0">
                  <a:pos x="204" y="110"/>
                </a:cxn>
                <a:cxn ang="0">
                  <a:pos x="190" y="106"/>
                </a:cxn>
                <a:cxn ang="0">
                  <a:pos x="172" y="101"/>
                </a:cxn>
                <a:cxn ang="0">
                  <a:pos x="151" y="97"/>
                </a:cxn>
                <a:cxn ang="0">
                  <a:pos x="131" y="93"/>
                </a:cxn>
                <a:cxn ang="0">
                  <a:pos x="114" y="91"/>
                </a:cxn>
                <a:cxn ang="0">
                  <a:pos x="100" y="90"/>
                </a:cxn>
                <a:cxn ang="0">
                  <a:pos x="92" y="90"/>
                </a:cxn>
                <a:cxn ang="0">
                  <a:pos x="87" y="91"/>
                </a:cxn>
                <a:cxn ang="0">
                  <a:pos x="76" y="91"/>
                </a:cxn>
                <a:cxn ang="0">
                  <a:pos x="63" y="90"/>
                </a:cxn>
                <a:cxn ang="0">
                  <a:pos x="50" y="89"/>
                </a:cxn>
                <a:cxn ang="0">
                  <a:pos x="35" y="87"/>
                </a:cxn>
                <a:cxn ang="0">
                  <a:pos x="21" y="84"/>
                </a:cxn>
                <a:cxn ang="0">
                  <a:pos x="9" y="82"/>
                </a:cxn>
                <a:cxn ang="0">
                  <a:pos x="0" y="78"/>
                </a:cxn>
                <a:cxn ang="0">
                  <a:pos x="13" y="62"/>
                </a:cxn>
                <a:cxn ang="0">
                  <a:pos x="29" y="54"/>
                </a:cxn>
                <a:cxn ang="0">
                  <a:pos x="30" y="53"/>
                </a:cxn>
                <a:cxn ang="0">
                  <a:pos x="31" y="49"/>
                </a:cxn>
                <a:cxn ang="0">
                  <a:pos x="34" y="44"/>
                </a:cxn>
                <a:cxn ang="0">
                  <a:pos x="36" y="37"/>
                </a:cxn>
                <a:cxn ang="0">
                  <a:pos x="39" y="31"/>
                </a:cxn>
                <a:cxn ang="0">
                  <a:pos x="43" y="27"/>
                </a:cxn>
                <a:cxn ang="0">
                  <a:pos x="46" y="23"/>
                </a:cxn>
                <a:cxn ang="0">
                  <a:pos x="50" y="21"/>
                </a:cxn>
                <a:cxn ang="0">
                  <a:pos x="53" y="20"/>
                </a:cxn>
                <a:cxn ang="0">
                  <a:pos x="59" y="17"/>
                </a:cxn>
                <a:cxn ang="0">
                  <a:pos x="66" y="14"/>
                </a:cxn>
                <a:cxn ang="0">
                  <a:pos x="75" y="9"/>
                </a:cxn>
                <a:cxn ang="0">
                  <a:pos x="83" y="6"/>
                </a:cxn>
                <a:cxn ang="0">
                  <a:pos x="91" y="2"/>
                </a:cxn>
                <a:cxn ang="0">
                  <a:pos x="97" y="0"/>
                </a:cxn>
                <a:cxn ang="0">
                  <a:pos x="100" y="0"/>
                </a:cxn>
                <a:cxn ang="0">
                  <a:pos x="105" y="2"/>
                </a:cxn>
                <a:cxn ang="0">
                  <a:pos x="113" y="8"/>
                </a:cxn>
                <a:cxn ang="0">
                  <a:pos x="123" y="16"/>
                </a:cxn>
                <a:cxn ang="0">
                  <a:pos x="135" y="24"/>
                </a:cxn>
                <a:cxn ang="0">
                  <a:pos x="148" y="34"/>
                </a:cxn>
                <a:cxn ang="0">
                  <a:pos x="158" y="40"/>
                </a:cxn>
                <a:cxn ang="0">
                  <a:pos x="167" y="46"/>
                </a:cxn>
                <a:cxn ang="0">
                  <a:pos x="172" y="49"/>
                </a:cxn>
                <a:cxn ang="0">
                  <a:pos x="179" y="51"/>
                </a:cxn>
                <a:cxn ang="0">
                  <a:pos x="188" y="53"/>
                </a:cxn>
                <a:cxn ang="0">
                  <a:pos x="196" y="55"/>
                </a:cxn>
                <a:cxn ang="0">
                  <a:pos x="201" y="58"/>
                </a:cxn>
                <a:cxn ang="0">
                  <a:pos x="201" y="63"/>
                </a:cxn>
                <a:cxn ang="0">
                  <a:pos x="201" y="74"/>
                </a:cxn>
                <a:cxn ang="0">
                  <a:pos x="202" y="85"/>
                </a:cxn>
                <a:cxn ang="0">
                  <a:pos x="204" y="92"/>
                </a:cxn>
                <a:cxn ang="0">
                  <a:pos x="207" y="96"/>
                </a:cxn>
                <a:cxn ang="0">
                  <a:pos x="211" y="101"/>
                </a:cxn>
                <a:cxn ang="0">
                  <a:pos x="213" y="107"/>
                </a:cxn>
                <a:cxn ang="0">
                  <a:pos x="213" y="112"/>
                </a:cxn>
              </a:cxnLst>
              <a:rect l="0" t="0" r="r" b="b"/>
              <a:pathLst>
                <a:path w="213" h="112">
                  <a:moveTo>
                    <a:pt x="213" y="112"/>
                  </a:moveTo>
                  <a:lnTo>
                    <a:pt x="204" y="110"/>
                  </a:lnTo>
                  <a:lnTo>
                    <a:pt x="190" y="106"/>
                  </a:lnTo>
                  <a:lnTo>
                    <a:pt x="172" y="101"/>
                  </a:lnTo>
                  <a:lnTo>
                    <a:pt x="151" y="97"/>
                  </a:lnTo>
                  <a:lnTo>
                    <a:pt x="131" y="93"/>
                  </a:lnTo>
                  <a:lnTo>
                    <a:pt x="114" y="91"/>
                  </a:lnTo>
                  <a:lnTo>
                    <a:pt x="100" y="90"/>
                  </a:lnTo>
                  <a:lnTo>
                    <a:pt x="92" y="90"/>
                  </a:lnTo>
                  <a:lnTo>
                    <a:pt x="87" y="91"/>
                  </a:lnTo>
                  <a:lnTo>
                    <a:pt x="76" y="91"/>
                  </a:lnTo>
                  <a:lnTo>
                    <a:pt x="63" y="90"/>
                  </a:lnTo>
                  <a:lnTo>
                    <a:pt x="50" y="89"/>
                  </a:lnTo>
                  <a:lnTo>
                    <a:pt x="35" y="87"/>
                  </a:lnTo>
                  <a:lnTo>
                    <a:pt x="21" y="84"/>
                  </a:lnTo>
                  <a:lnTo>
                    <a:pt x="9" y="82"/>
                  </a:lnTo>
                  <a:lnTo>
                    <a:pt x="0" y="78"/>
                  </a:lnTo>
                  <a:lnTo>
                    <a:pt x="13" y="62"/>
                  </a:lnTo>
                  <a:lnTo>
                    <a:pt x="29" y="54"/>
                  </a:lnTo>
                  <a:lnTo>
                    <a:pt x="30" y="53"/>
                  </a:lnTo>
                  <a:lnTo>
                    <a:pt x="31" y="49"/>
                  </a:lnTo>
                  <a:lnTo>
                    <a:pt x="34" y="44"/>
                  </a:lnTo>
                  <a:lnTo>
                    <a:pt x="36" y="37"/>
                  </a:lnTo>
                  <a:lnTo>
                    <a:pt x="39" y="31"/>
                  </a:lnTo>
                  <a:lnTo>
                    <a:pt x="43" y="27"/>
                  </a:lnTo>
                  <a:lnTo>
                    <a:pt x="46" y="23"/>
                  </a:lnTo>
                  <a:lnTo>
                    <a:pt x="50" y="21"/>
                  </a:lnTo>
                  <a:lnTo>
                    <a:pt x="53" y="20"/>
                  </a:lnTo>
                  <a:lnTo>
                    <a:pt x="59" y="17"/>
                  </a:lnTo>
                  <a:lnTo>
                    <a:pt x="66" y="14"/>
                  </a:lnTo>
                  <a:lnTo>
                    <a:pt x="75" y="9"/>
                  </a:lnTo>
                  <a:lnTo>
                    <a:pt x="83" y="6"/>
                  </a:lnTo>
                  <a:lnTo>
                    <a:pt x="91" y="2"/>
                  </a:lnTo>
                  <a:lnTo>
                    <a:pt x="97" y="0"/>
                  </a:lnTo>
                  <a:lnTo>
                    <a:pt x="100" y="0"/>
                  </a:lnTo>
                  <a:lnTo>
                    <a:pt x="105" y="2"/>
                  </a:lnTo>
                  <a:lnTo>
                    <a:pt x="113" y="8"/>
                  </a:lnTo>
                  <a:lnTo>
                    <a:pt x="123" y="16"/>
                  </a:lnTo>
                  <a:lnTo>
                    <a:pt x="135" y="24"/>
                  </a:lnTo>
                  <a:lnTo>
                    <a:pt x="148" y="34"/>
                  </a:lnTo>
                  <a:lnTo>
                    <a:pt x="158" y="40"/>
                  </a:lnTo>
                  <a:lnTo>
                    <a:pt x="167" y="46"/>
                  </a:lnTo>
                  <a:lnTo>
                    <a:pt x="172" y="49"/>
                  </a:lnTo>
                  <a:lnTo>
                    <a:pt x="179" y="51"/>
                  </a:lnTo>
                  <a:lnTo>
                    <a:pt x="188" y="53"/>
                  </a:lnTo>
                  <a:lnTo>
                    <a:pt x="196" y="55"/>
                  </a:lnTo>
                  <a:lnTo>
                    <a:pt x="201" y="58"/>
                  </a:lnTo>
                  <a:lnTo>
                    <a:pt x="201" y="63"/>
                  </a:lnTo>
                  <a:lnTo>
                    <a:pt x="201" y="74"/>
                  </a:lnTo>
                  <a:lnTo>
                    <a:pt x="202" y="85"/>
                  </a:lnTo>
                  <a:lnTo>
                    <a:pt x="204" y="92"/>
                  </a:lnTo>
                  <a:lnTo>
                    <a:pt x="207" y="96"/>
                  </a:lnTo>
                  <a:lnTo>
                    <a:pt x="211" y="101"/>
                  </a:lnTo>
                  <a:lnTo>
                    <a:pt x="213" y="107"/>
                  </a:lnTo>
                  <a:lnTo>
                    <a:pt x="213" y="112"/>
                  </a:lnTo>
                  <a:close/>
                </a:path>
              </a:pathLst>
            </a:custGeom>
            <a:solidFill>
              <a:srgbClr val="BFCCD8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509" name="Freeform 253"/>
            <p:cNvSpPr>
              <a:spLocks/>
            </p:cNvSpPr>
            <p:nvPr/>
          </p:nvSpPr>
          <p:spPr bwMode="auto">
            <a:xfrm>
              <a:off x="3167" y="2501"/>
              <a:ext cx="191" cy="73"/>
            </a:xfrm>
            <a:custGeom>
              <a:avLst/>
              <a:gdLst/>
              <a:ahLst/>
              <a:cxnLst>
                <a:cxn ang="0">
                  <a:pos x="118" y="2"/>
                </a:cxn>
                <a:cxn ang="0">
                  <a:pos x="97" y="10"/>
                </a:cxn>
                <a:cxn ang="0">
                  <a:pos x="72" y="18"/>
                </a:cxn>
                <a:cxn ang="0">
                  <a:pos x="51" y="25"/>
                </a:cxn>
                <a:cxn ang="0">
                  <a:pos x="43" y="31"/>
                </a:cxn>
                <a:cxn ang="0">
                  <a:pos x="29" y="45"/>
                </a:cxn>
                <a:cxn ang="0">
                  <a:pos x="13" y="61"/>
                </a:cxn>
                <a:cxn ang="0">
                  <a:pos x="2" y="71"/>
                </a:cxn>
                <a:cxn ang="0">
                  <a:pos x="18" y="82"/>
                </a:cxn>
                <a:cxn ang="0">
                  <a:pos x="58" y="97"/>
                </a:cxn>
                <a:cxn ang="0">
                  <a:pos x="96" y="109"/>
                </a:cxn>
                <a:cxn ang="0">
                  <a:pos x="122" y="117"/>
                </a:cxn>
                <a:cxn ang="0">
                  <a:pos x="137" y="115"/>
                </a:cxn>
                <a:cxn ang="0">
                  <a:pos x="154" y="113"/>
                </a:cxn>
                <a:cxn ang="0">
                  <a:pos x="164" y="114"/>
                </a:cxn>
                <a:cxn ang="0">
                  <a:pos x="188" y="120"/>
                </a:cxn>
                <a:cxn ang="0">
                  <a:pos x="218" y="127"/>
                </a:cxn>
                <a:cxn ang="0">
                  <a:pos x="242" y="131"/>
                </a:cxn>
                <a:cxn ang="0">
                  <a:pos x="252" y="137"/>
                </a:cxn>
                <a:cxn ang="0">
                  <a:pos x="262" y="141"/>
                </a:cxn>
                <a:cxn ang="0">
                  <a:pos x="276" y="141"/>
                </a:cxn>
                <a:cxn ang="0">
                  <a:pos x="291" y="139"/>
                </a:cxn>
                <a:cxn ang="0">
                  <a:pos x="300" y="136"/>
                </a:cxn>
                <a:cxn ang="0">
                  <a:pos x="310" y="128"/>
                </a:cxn>
                <a:cxn ang="0">
                  <a:pos x="316" y="117"/>
                </a:cxn>
                <a:cxn ang="0">
                  <a:pos x="324" y="100"/>
                </a:cxn>
                <a:cxn ang="0">
                  <a:pos x="334" y="92"/>
                </a:cxn>
                <a:cxn ang="0">
                  <a:pos x="349" y="85"/>
                </a:cxn>
                <a:cxn ang="0">
                  <a:pos x="367" y="79"/>
                </a:cxn>
                <a:cxn ang="0">
                  <a:pos x="381" y="75"/>
                </a:cxn>
                <a:cxn ang="0">
                  <a:pos x="382" y="62"/>
                </a:cxn>
                <a:cxn ang="0">
                  <a:pos x="368" y="49"/>
                </a:cxn>
                <a:cxn ang="0">
                  <a:pos x="356" y="44"/>
                </a:cxn>
                <a:cxn ang="0">
                  <a:pos x="341" y="34"/>
                </a:cxn>
                <a:cxn ang="0">
                  <a:pos x="324" y="24"/>
                </a:cxn>
                <a:cxn ang="0">
                  <a:pos x="309" y="17"/>
                </a:cxn>
                <a:cxn ang="0">
                  <a:pos x="302" y="17"/>
                </a:cxn>
                <a:cxn ang="0">
                  <a:pos x="290" y="22"/>
                </a:cxn>
                <a:cxn ang="0">
                  <a:pos x="275" y="30"/>
                </a:cxn>
                <a:cxn ang="0">
                  <a:pos x="263" y="38"/>
                </a:cxn>
                <a:cxn ang="0">
                  <a:pos x="255" y="45"/>
                </a:cxn>
                <a:cxn ang="0">
                  <a:pos x="241" y="50"/>
                </a:cxn>
                <a:cxn ang="0">
                  <a:pos x="227" y="54"/>
                </a:cxn>
                <a:cxn ang="0">
                  <a:pos x="218" y="55"/>
                </a:cxn>
                <a:cxn ang="0">
                  <a:pos x="215" y="49"/>
                </a:cxn>
                <a:cxn ang="0">
                  <a:pos x="208" y="36"/>
                </a:cxn>
                <a:cxn ang="0">
                  <a:pos x="201" y="31"/>
                </a:cxn>
                <a:cxn ang="0">
                  <a:pos x="185" y="23"/>
                </a:cxn>
                <a:cxn ang="0">
                  <a:pos x="165" y="11"/>
                </a:cxn>
                <a:cxn ang="0">
                  <a:pos x="149" y="3"/>
                </a:cxn>
                <a:cxn ang="0">
                  <a:pos x="139" y="1"/>
                </a:cxn>
                <a:cxn ang="0">
                  <a:pos x="128" y="0"/>
                </a:cxn>
              </a:cxnLst>
              <a:rect l="0" t="0" r="r" b="b"/>
              <a:pathLst>
                <a:path w="384" h="143">
                  <a:moveTo>
                    <a:pt x="124" y="0"/>
                  </a:moveTo>
                  <a:lnTo>
                    <a:pt x="118" y="2"/>
                  </a:lnTo>
                  <a:lnTo>
                    <a:pt x="109" y="6"/>
                  </a:lnTo>
                  <a:lnTo>
                    <a:pt x="97" y="10"/>
                  </a:lnTo>
                  <a:lnTo>
                    <a:pt x="84" y="14"/>
                  </a:lnTo>
                  <a:lnTo>
                    <a:pt x="72" y="18"/>
                  </a:lnTo>
                  <a:lnTo>
                    <a:pt x="60" y="22"/>
                  </a:lnTo>
                  <a:lnTo>
                    <a:pt x="51" y="25"/>
                  </a:lnTo>
                  <a:lnTo>
                    <a:pt x="46" y="27"/>
                  </a:lnTo>
                  <a:lnTo>
                    <a:pt x="43" y="31"/>
                  </a:lnTo>
                  <a:lnTo>
                    <a:pt x="36" y="37"/>
                  </a:lnTo>
                  <a:lnTo>
                    <a:pt x="29" y="45"/>
                  </a:lnTo>
                  <a:lnTo>
                    <a:pt x="21" y="53"/>
                  </a:lnTo>
                  <a:lnTo>
                    <a:pt x="13" y="61"/>
                  </a:lnTo>
                  <a:lnTo>
                    <a:pt x="6" y="67"/>
                  </a:lnTo>
                  <a:lnTo>
                    <a:pt x="2" y="71"/>
                  </a:lnTo>
                  <a:lnTo>
                    <a:pt x="0" y="74"/>
                  </a:lnTo>
                  <a:lnTo>
                    <a:pt x="18" y="82"/>
                  </a:lnTo>
                  <a:lnTo>
                    <a:pt x="37" y="88"/>
                  </a:lnTo>
                  <a:lnTo>
                    <a:pt x="58" y="97"/>
                  </a:lnTo>
                  <a:lnTo>
                    <a:pt x="78" y="103"/>
                  </a:lnTo>
                  <a:lnTo>
                    <a:pt x="96" y="109"/>
                  </a:lnTo>
                  <a:lnTo>
                    <a:pt x="111" y="114"/>
                  </a:lnTo>
                  <a:lnTo>
                    <a:pt x="122" y="117"/>
                  </a:lnTo>
                  <a:lnTo>
                    <a:pt x="129" y="117"/>
                  </a:lnTo>
                  <a:lnTo>
                    <a:pt x="137" y="115"/>
                  </a:lnTo>
                  <a:lnTo>
                    <a:pt x="146" y="114"/>
                  </a:lnTo>
                  <a:lnTo>
                    <a:pt x="154" y="113"/>
                  </a:lnTo>
                  <a:lnTo>
                    <a:pt x="159" y="113"/>
                  </a:lnTo>
                  <a:lnTo>
                    <a:pt x="164" y="114"/>
                  </a:lnTo>
                  <a:lnTo>
                    <a:pt x="174" y="116"/>
                  </a:lnTo>
                  <a:lnTo>
                    <a:pt x="188" y="120"/>
                  </a:lnTo>
                  <a:lnTo>
                    <a:pt x="203" y="123"/>
                  </a:lnTo>
                  <a:lnTo>
                    <a:pt x="218" y="127"/>
                  </a:lnTo>
                  <a:lnTo>
                    <a:pt x="232" y="129"/>
                  </a:lnTo>
                  <a:lnTo>
                    <a:pt x="242" y="131"/>
                  </a:lnTo>
                  <a:lnTo>
                    <a:pt x="247" y="133"/>
                  </a:lnTo>
                  <a:lnTo>
                    <a:pt x="252" y="137"/>
                  </a:lnTo>
                  <a:lnTo>
                    <a:pt x="256" y="139"/>
                  </a:lnTo>
                  <a:lnTo>
                    <a:pt x="262" y="141"/>
                  </a:lnTo>
                  <a:lnTo>
                    <a:pt x="268" y="143"/>
                  </a:lnTo>
                  <a:lnTo>
                    <a:pt x="276" y="141"/>
                  </a:lnTo>
                  <a:lnTo>
                    <a:pt x="284" y="140"/>
                  </a:lnTo>
                  <a:lnTo>
                    <a:pt x="291" y="139"/>
                  </a:lnTo>
                  <a:lnTo>
                    <a:pt x="294" y="138"/>
                  </a:lnTo>
                  <a:lnTo>
                    <a:pt x="300" y="136"/>
                  </a:lnTo>
                  <a:lnTo>
                    <a:pt x="306" y="132"/>
                  </a:lnTo>
                  <a:lnTo>
                    <a:pt x="310" y="128"/>
                  </a:lnTo>
                  <a:lnTo>
                    <a:pt x="314" y="123"/>
                  </a:lnTo>
                  <a:lnTo>
                    <a:pt x="316" y="117"/>
                  </a:lnTo>
                  <a:lnTo>
                    <a:pt x="320" y="108"/>
                  </a:lnTo>
                  <a:lnTo>
                    <a:pt x="324" y="100"/>
                  </a:lnTo>
                  <a:lnTo>
                    <a:pt x="330" y="94"/>
                  </a:lnTo>
                  <a:lnTo>
                    <a:pt x="334" y="92"/>
                  </a:lnTo>
                  <a:lnTo>
                    <a:pt x="341" y="88"/>
                  </a:lnTo>
                  <a:lnTo>
                    <a:pt x="349" y="85"/>
                  </a:lnTo>
                  <a:lnTo>
                    <a:pt x="359" y="82"/>
                  </a:lnTo>
                  <a:lnTo>
                    <a:pt x="367" y="79"/>
                  </a:lnTo>
                  <a:lnTo>
                    <a:pt x="375" y="77"/>
                  </a:lnTo>
                  <a:lnTo>
                    <a:pt x="381" y="75"/>
                  </a:lnTo>
                  <a:lnTo>
                    <a:pt x="384" y="74"/>
                  </a:lnTo>
                  <a:lnTo>
                    <a:pt x="382" y="62"/>
                  </a:lnTo>
                  <a:lnTo>
                    <a:pt x="376" y="55"/>
                  </a:lnTo>
                  <a:lnTo>
                    <a:pt x="368" y="49"/>
                  </a:lnTo>
                  <a:lnTo>
                    <a:pt x="361" y="46"/>
                  </a:lnTo>
                  <a:lnTo>
                    <a:pt x="356" y="44"/>
                  </a:lnTo>
                  <a:lnTo>
                    <a:pt x="349" y="39"/>
                  </a:lnTo>
                  <a:lnTo>
                    <a:pt x="341" y="34"/>
                  </a:lnTo>
                  <a:lnTo>
                    <a:pt x="332" y="29"/>
                  </a:lnTo>
                  <a:lnTo>
                    <a:pt x="324" y="24"/>
                  </a:lnTo>
                  <a:lnTo>
                    <a:pt x="316" y="19"/>
                  </a:lnTo>
                  <a:lnTo>
                    <a:pt x="309" y="17"/>
                  </a:lnTo>
                  <a:lnTo>
                    <a:pt x="306" y="16"/>
                  </a:lnTo>
                  <a:lnTo>
                    <a:pt x="302" y="17"/>
                  </a:lnTo>
                  <a:lnTo>
                    <a:pt x="296" y="19"/>
                  </a:lnTo>
                  <a:lnTo>
                    <a:pt x="290" y="22"/>
                  </a:lnTo>
                  <a:lnTo>
                    <a:pt x="281" y="25"/>
                  </a:lnTo>
                  <a:lnTo>
                    <a:pt x="275" y="30"/>
                  </a:lnTo>
                  <a:lnTo>
                    <a:pt x="269" y="33"/>
                  </a:lnTo>
                  <a:lnTo>
                    <a:pt x="263" y="38"/>
                  </a:lnTo>
                  <a:lnTo>
                    <a:pt x="261" y="42"/>
                  </a:lnTo>
                  <a:lnTo>
                    <a:pt x="255" y="45"/>
                  </a:lnTo>
                  <a:lnTo>
                    <a:pt x="248" y="48"/>
                  </a:lnTo>
                  <a:lnTo>
                    <a:pt x="241" y="50"/>
                  </a:lnTo>
                  <a:lnTo>
                    <a:pt x="234" y="53"/>
                  </a:lnTo>
                  <a:lnTo>
                    <a:pt x="227" y="54"/>
                  </a:lnTo>
                  <a:lnTo>
                    <a:pt x="222" y="55"/>
                  </a:lnTo>
                  <a:lnTo>
                    <a:pt x="218" y="55"/>
                  </a:lnTo>
                  <a:lnTo>
                    <a:pt x="216" y="54"/>
                  </a:lnTo>
                  <a:lnTo>
                    <a:pt x="215" y="49"/>
                  </a:lnTo>
                  <a:lnTo>
                    <a:pt x="211" y="42"/>
                  </a:lnTo>
                  <a:lnTo>
                    <a:pt x="208" y="36"/>
                  </a:lnTo>
                  <a:lnTo>
                    <a:pt x="204" y="32"/>
                  </a:lnTo>
                  <a:lnTo>
                    <a:pt x="201" y="31"/>
                  </a:lnTo>
                  <a:lnTo>
                    <a:pt x="194" y="27"/>
                  </a:lnTo>
                  <a:lnTo>
                    <a:pt x="185" y="23"/>
                  </a:lnTo>
                  <a:lnTo>
                    <a:pt x="175" y="17"/>
                  </a:lnTo>
                  <a:lnTo>
                    <a:pt x="165" y="11"/>
                  </a:lnTo>
                  <a:lnTo>
                    <a:pt x="156" y="7"/>
                  </a:lnTo>
                  <a:lnTo>
                    <a:pt x="149" y="3"/>
                  </a:lnTo>
                  <a:lnTo>
                    <a:pt x="144" y="2"/>
                  </a:lnTo>
                  <a:lnTo>
                    <a:pt x="139" y="1"/>
                  </a:lnTo>
                  <a:lnTo>
                    <a:pt x="134" y="0"/>
                  </a:lnTo>
                  <a:lnTo>
                    <a:pt x="128" y="0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BFCCD8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062" name="Group 254"/>
          <p:cNvGrpSpPr>
            <a:grpSpLocks/>
          </p:cNvGrpSpPr>
          <p:nvPr/>
        </p:nvGrpSpPr>
        <p:grpSpPr bwMode="auto">
          <a:xfrm rot="-913339">
            <a:off x="279400" y="122238"/>
            <a:ext cx="906463" cy="762000"/>
            <a:chOff x="75" y="3654"/>
            <a:chExt cx="853" cy="600"/>
          </a:xfrm>
        </p:grpSpPr>
        <p:sp>
          <p:nvSpPr>
            <p:cNvPr id="96511" name="Freeform 255"/>
            <p:cNvSpPr>
              <a:spLocks/>
            </p:cNvSpPr>
            <p:nvPr/>
          </p:nvSpPr>
          <p:spPr bwMode="auto">
            <a:xfrm>
              <a:off x="799" y="3822"/>
              <a:ext cx="42" cy="54"/>
            </a:xfrm>
            <a:custGeom>
              <a:avLst/>
              <a:gdLst/>
              <a:ahLst/>
              <a:cxnLst>
                <a:cxn ang="0">
                  <a:pos x="5" y="148"/>
                </a:cxn>
                <a:cxn ang="0">
                  <a:pos x="8" y="152"/>
                </a:cxn>
                <a:cxn ang="0">
                  <a:pos x="12" y="156"/>
                </a:cxn>
                <a:cxn ang="0">
                  <a:pos x="18" y="159"/>
                </a:cxn>
                <a:cxn ang="0">
                  <a:pos x="24" y="160"/>
                </a:cxn>
                <a:cxn ang="0">
                  <a:pos x="33" y="159"/>
                </a:cxn>
                <a:cxn ang="0">
                  <a:pos x="42" y="153"/>
                </a:cxn>
                <a:cxn ang="0">
                  <a:pos x="53" y="145"/>
                </a:cxn>
                <a:cxn ang="0">
                  <a:pos x="66" y="131"/>
                </a:cxn>
                <a:cxn ang="0">
                  <a:pos x="77" y="116"/>
                </a:cxn>
                <a:cxn ang="0">
                  <a:pos x="85" y="102"/>
                </a:cxn>
                <a:cxn ang="0">
                  <a:pos x="91" y="90"/>
                </a:cxn>
                <a:cxn ang="0">
                  <a:pos x="96" y="79"/>
                </a:cxn>
                <a:cxn ang="0">
                  <a:pos x="100" y="69"/>
                </a:cxn>
                <a:cxn ang="0">
                  <a:pos x="105" y="59"/>
                </a:cxn>
                <a:cxn ang="0">
                  <a:pos x="110" y="48"/>
                </a:cxn>
                <a:cxn ang="0">
                  <a:pos x="118" y="36"/>
                </a:cxn>
                <a:cxn ang="0">
                  <a:pos x="122" y="25"/>
                </a:cxn>
                <a:cxn ang="0">
                  <a:pos x="120" y="16"/>
                </a:cxn>
                <a:cxn ang="0">
                  <a:pos x="115" y="9"/>
                </a:cxn>
                <a:cxn ang="0">
                  <a:pos x="110" y="5"/>
                </a:cxn>
                <a:cxn ang="0">
                  <a:pos x="101" y="1"/>
                </a:cxn>
                <a:cxn ang="0">
                  <a:pos x="93" y="0"/>
                </a:cxn>
                <a:cxn ang="0">
                  <a:pos x="84" y="4"/>
                </a:cxn>
                <a:cxn ang="0">
                  <a:pos x="79" y="12"/>
                </a:cxn>
                <a:cxn ang="0">
                  <a:pos x="76" y="22"/>
                </a:cxn>
                <a:cxn ang="0">
                  <a:pos x="71" y="32"/>
                </a:cxn>
                <a:cxn ang="0">
                  <a:pos x="66" y="44"/>
                </a:cxn>
                <a:cxn ang="0">
                  <a:pos x="60" y="55"/>
                </a:cxn>
                <a:cxn ang="0">
                  <a:pos x="52" y="65"/>
                </a:cxn>
                <a:cxn ang="0">
                  <a:pos x="45" y="75"/>
                </a:cxn>
                <a:cxn ang="0">
                  <a:pos x="36" y="85"/>
                </a:cxn>
                <a:cxn ang="0">
                  <a:pos x="28" y="94"/>
                </a:cxn>
                <a:cxn ang="0">
                  <a:pos x="14" y="108"/>
                </a:cxn>
                <a:cxn ang="0">
                  <a:pos x="4" y="121"/>
                </a:cxn>
                <a:cxn ang="0">
                  <a:pos x="0" y="132"/>
                </a:cxn>
                <a:cxn ang="0">
                  <a:pos x="5" y="148"/>
                </a:cxn>
              </a:cxnLst>
              <a:rect l="0" t="0" r="r" b="b"/>
              <a:pathLst>
                <a:path w="122" h="160">
                  <a:moveTo>
                    <a:pt x="5" y="148"/>
                  </a:moveTo>
                  <a:lnTo>
                    <a:pt x="8" y="152"/>
                  </a:lnTo>
                  <a:lnTo>
                    <a:pt x="12" y="156"/>
                  </a:lnTo>
                  <a:lnTo>
                    <a:pt x="18" y="159"/>
                  </a:lnTo>
                  <a:lnTo>
                    <a:pt x="24" y="160"/>
                  </a:lnTo>
                  <a:lnTo>
                    <a:pt x="33" y="159"/>
                  </a:lnTo>
                  <a:lnTo>
                    <a:pt x="42" y="153"/>
                  </a:lnTo>
                  <a:lnTo>
                    <a:pt x="53" y="145"/>
                  </a:lnTo>
                  <a:lnTo>
                    <a:pt x="66" y="131"/>
                  </a:lnTo>
                  <a:lnTo>
                    <a:pt x="77" y="116"/>
                  </a:lnTo>
                  <a:lnTo>
                    <a:pt x="85" y="102"/>
                  </a:lnTo>
                  <a:lnTo>
                    <a:pt x="91" y="90"/>
                  </a:lnTo>
                  <a:lnTo>
                    <a:pt x="96" y="79"/>
                  </a:lnTo>
                  <a:lnTo>
                    <a:pt x="100" y="69"/>
                  </a:lnTo>
                  <a:lnTo>
                    <a:pt x="105" y="59"/>
                  </a:lnTo>
                  <a:lnTo>
                    <a:pt x="110" y="48"/>
                  </a:lnTo>
                  <a:lnTo>
                    <a:pt x="118" y="36"/>
                  </a:lnTo>
                  <a:lnTo>
                    <a:pt x="122" y="25"/>
                  </a:lnTo>
                  <a:lnTo>
                    <a:pt x="120" y="16"/>
                  </a:lnTo>
                  <a:lnTo>
                    <a:pt x="115" y="9"/>
                  </a:lnTo>
                  <a:lnTo>
                    <a:pt x="110" y="5"/>
                  </a:lnTo>
                  <a:lnTo>
                    <a:pt x="101" y="1"/>
                  </a:lnTo>
                  <a:lnTo>
                    <a:pt x="93" y="0"/>
                  </a:lnTo>
                  <a:lnTo>
                    <a:pt x="84" y="4"/>
                  </a:lnTo>
                  <a:lnTo>
                    <a:pt x="79" y="12"/>
                  </a:lnTo>
                  <a:lnTo>
                    <a:pt x="76" y="22"/>
                  </a:lnTo>
                  <a:lnTo>
                    <a:pt x="71" y="32"/>
                  </a:lnTo>
                  <a:lnTo>
                    <a:pt x="66" y="44"/>
                  </a:lnTo>
                  <a:lnTo>
                    <a:pt x="60" y="55"/>
                  </a:lnTo>
                  <a:lnTo>
                    <a:pt x="52" y="65"/>
                  </a:lnTo>
                  <a:lnTo>
                    <a:pt x="45" y="75"/>
                  </a:lnTo>
                  <a:lnTo>
                    <a:pt x="36" y="85"/>
                  </a:lnTo>
                  <a:lnTo>
                    <a:pt x="28" y="94"/>
                  </a:lnTo>
                  <a:lnTo>
                    <a:pt x="14" y="108"/>
                  </a:lnTo>
                  <a:lnTo>
                    <a:pt x="4" y="121"/>
                  </a:lnTo>
                  <a:lnTo>
                    <a:pt x="0" y="132"/>
                  </a:lnTo>
                  <a:lnTo>
                    <a:pt x="5" y="148"/>
                  </a:lnTo>
                  <a:close/>
                </a:path>
              </a:pathLst>
            </a:custGeom>
            <a:solidFill>
              <a:srgbClr val="540054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512" name="Freeform 256"/>
            <p:cNvSpPr>
              <a:spLocks/>
            </p:cNvSpPr>
            <p:nvPr/>
          </p:nvSpPr>
          <p:spPr bwMode="auto">
            <a:xfrm>
              <a:off x="723" y="3850"/>
              <a:ext cx="94" cy="35"/>
            </a:xfrm>
            <a:custGeom>
              <a:avLst/>
              <a:gdLst/>
              <a:ahLst/>
              <a:cxnLst>
                <a:cxn ang="0">
                  <a:pos x="91" y="102"/>
                </a:cxn>
                <a:cxn ang="0">
                  <a:pos x="120" y="98"/>
                </a:cxn>
                <a:cxn ang="0">
                  <a:pos x="140" y="93"/>
                </a:cxn>
                <a:cxn ang="0">
                  <a:pos x="156" y="90"/>
                </a:cxn>
                <a:cxn ang="0">
                  <a:pos x="168" y="90"/>
                </a:cxn>
                <a:cxn ang="0">
                  <a:pos x="186" y="90"/>
                </a:cxn>
                <a:cxn ang="0">
                  <a:pos x="206" y="89"/>
                </a:cxn>
                <a:cxn ang="0">
                  <a:pos x="226" y="89"/>
                </a:cxn>
                <a:cxn ang="0">
                  <a:pos x="244" y="90"/>
                </a:cxn>
                <a:cxn ang="0">
                  <a:pos x="259" y="88"/>
                </a:cxn>
                <a:cxn ang="0">
                  <a:pos x="270" y="80"/>
                </a:cxn>
                <a:cxn ang="0">
                  <a:pos x="277" y="66"/>
                </a:cxn>
                <a:cxn ang="0">
                  <a:pos x="279" y="47"/>
                </a:cxn>
                <a:cxn ang="0">
                  <a:pos x="272" y="34"/>
                </a:cxn>
                <a:cxn ang="0">
                  <a:pos x="258" y="26"/>
                </a:cxn>
                <a:cxn ang="0">
                  <a:pos x="241" y="24"/>
                </a:cxn>
                <a:cxn ang="0">
                  <a:pos x="229" y="25"/>
                </a:cxn>
                <a:cxn ang="0">
                  <a:pos x="210" y="27"/>
                </a:cxn>
                <a:cxn ang="0">
                  <a:pos x="187" y="29"/>
                </a:cxn>
                <a:cxn ang="0">
                  <a:pos x="162" y="26"/>
                </a:cxn>
                <a:cxn ang="0">
                  <a:pos x="135" y="17"/>
                </a:cxn>
                <a:cxn ang="0">
                  <a:pos x="108" y="8"/>
                </a:cxn>
                <a:cxn ang="0">
                  <a:pos x="81" y="2"/>
                </a:cxn>
                <a:cxn ang="0">
                  <a:pos x="60" y="0"/>
                </a:cxn>
                <a:cxn ang="0">
                  <a:pos x="45" y="2"/>
                </a:cxn>
                <a:cxn ang="0">
                  <a:pos x="28" y="7"/>
                </a:cxn>
                <a:cxn ang="0">
                  <a:pos x="12" y="19"/>
                </a:cxn>
                <a:cxn ang="0">
                  <a:pos x="2" y="39"/>
                </a:cxn>
                <a:cxn ang="0">
                  <a:pos x="2" y="60"/>
                </a:cxn>
                <a:cxn ang="0">
                  <a:pos x="7" y="74"/>
                </a:cxn>
                <a:cxn ang="0">
                  <a:pos x="10" y="80"/>
                </a:cxn>
                <a:cxn ang="0">
                  <a:pos x="21" y="90"/>
                </a:cxn>
                <a:cxn ang="0">
                  <a:pos x="34" y="99"/>
                </a:cxn>
                <a:cxn ang="0">
                  <a:pos x="52" y="104"/>
                </a:cxn>
                <a:cxn ang="0">
                  <a:pos x="74" y="104"/>
                </a:cxn>
              </a:cxnLst>
              <a:rect l="0" t="0" r="r" b="b"/>
              <a:pathLst>
                <a:path w="279" h="105">
                  <a:moveTo>
                    <a:pt x="74" y="104"/>
                  </a:moveTo>
                  <a:lnTo>
                    <a:pt x="91" y="102"/>
                  </a:lnTo>
                  <a:lnTo>
                    <a:pt x="106" y="100"/>
                  </a:lnTo>
                  <a:lnTo>
                    <a:pt x="120" y="98"/>
                  </a:lnTo>
                  <a:lnTo>
                    <a:pt x="132" y="95"/>
                  </a:lnTo>
                  <a:lnTo>
                    <a:pt x="140" y="93"/>
                  </a:lnTo>
                  <a:lnTo>
                    <a:pt x="148" y="92"/>
                  </a:lnTo>
                  <a:lnTo>
                    <a:pt x="156" y="90"/>
                  </a:lnTo>
                  <a:lnTo>
                    <a:pt x="162" y="90"/>
                  </a:lnTo>
                  <a:lnTo>
                    <a:pt x="168" y="90"/>
                  </a:lnTo>
                  <a:lnTo>
                    <a:pt x="177" y="90"/>
                  </a:lnTo>
                  <a:lnTo>
                    <a:pt x="186" y="90"/>
                  </a:lnTo>
                  <a:lnTo>
                    <a:pt x="196" y="90"/>
                  </a:lnTo>
                  <a:lnTo>
                    <a:pt x="206" y="89"/>
                  </a:lnTo>
                  <a:lnTo>
                    <a:pt x="216" y="89"/>
                  </a:lnTo>
                  <a:lnTo>
                    <a:pt x="226" y="89"/>
                  </a:lnTo>
                  <a:lnTo>
                    <a:pt x="235" y="90"/>
                  </a:lnTo>
                  <a:lnTo>
                    <a:pt x="244" y="90"/>
                  </a:lnTo>
                  <a:lnTo>
                    <a:pt x="251" y="89"/>
                  </a:lnTo>
                  <a:lnTo>
                    <a:pt x="259" y="88"/>
                  </a:lnTo>
                  <a:lnTo>
                    <a:pt x="265" y="85"/>
                  </a:lnTo>
                  <a:lnTo>
                    <a:pt x="270" y="80"/>
                  </a:lnTo>
                  <a:lnTo>
                    <a:pt x="274" y="74"/>
                  </a:lnTo>
                  <a:lnTo>
                    <a:pt x="277" y="66"/>
                  </a:lnTo>
                  <a:lnTo>
                    <a:pt x="279" y="58"/>
                  </a:lnTo>
                  <a:lnTo>
                    <a:pt x="279" y="47"/>
                  </a:lnTo>
                  <a:lnTo>
                    <a:pt x="277" y="40"/>
                  </a:lnTo>
                  <a:lnTo>
                    <a:pt x="272" y="34"/>
                  </a:lnTo>
                  <a:lnTo>
                    <a:pt x="265" y="29"/>
                  </a:lnTo>
                  <a:lnTo>
                    <a:pt x="258" y="26"/>
                  </a:lnTo>
                  <a:lnTo>
                    <a:pt x="249" y="25"/>
                  </a:lnTo>
                  <a:lnTo>
                    <a:pt x="241" y="24"/>
                  </a:lnTo>
                  <a:lnTo>
                    <a:pt x="235" y="24"/>
                  </a:lnTo>
                  <a:lnTo>
                    <a:pt x="229" y="25"/>
                  </a:lnTo>
                  <a:lnTo>
                    <a:pt x="220" y="26"/>
                  </a:lnTo>
                  <a:lnTo>
                    <a:pt x="210" y="27"/>
                  </a:lnTo>
                  <a:lnTo>
                    <a:pt x="200" y="29"/>
                  </a:lnTo>
                  <a:lnTo>
                    <a:pt x="187" y="29"/>
                  </a:lnTo>
                  <a:lnTo>
                    <a:pt x="174" y="29"/>
                  </a:lnTo>
                  <a:lnTo>
                    <a:pt x="162" y="26"/>
                  </a:lnTo>
                  <a:lnTo>
                    <a:pt x="148" y="22"/>
                  </a:lnTo>
                  <a:lnTo>
                    <a:pt x="135" y="17"/>
                  </a:lnTo>
                  <a:lnTo>
                    <a:pt x="121" y="13"/>
                  </a:lnTo>
                  <a:lnTo>
                    <a:pt x="108" y="8"/>
                  </a:lnTo>
                  <a:lnTo>
                    <a:pt x="94" y="5"/>
                  </a:lnTo>
                  <a:lnTo>
                    <a:pt x="81" y="2"/>
                  </a:lnTo>
                  <a:lnTo>
                    <a:pt x="70" y="1"/>
                  </a:lnTo>
                  <a:lnTo>
                    <a:pt x="60" y="0"/>
                  </a:lnTo>
                  <a:lnTo>
                    <a:pt x="52" y="1"/>
                  </a:lnTo>
                  <a:lnTo>
                    <a:pt x="45" y="2"/>
                  </a:lnTo>
                  <a:lnTo>
                    <a:pt x="37" y="5"/>
                  </a:lnTo>
                  <a:lnTo>
                    <a:pt x="28" y="7"/>
                  </a:lnTo>
                  <a:lnTo>
                    <a:pt x="19" y="12"/>
                  </a:lnTo>
                  <a:lnTo>
                    <a:pt x="12" y="19"/>
                  </a:lnTo>
                  <a:lnTo>
                    <a:pt x="5" y="26"/>
                  </a:lnTo>
                  <a:lnTo>
                    <a:pt x="2" y="39"/>
                  </a:lnTo>
                  <a:lnTo>
                    <a:pt x="0" y="54"/>
                  </a:lnTo>
                  <a:lnTo>
                    <a:pt x="2" y="60"/>
                  </a:lnTo>
                  <a:lnTo>
                    <a:pt x="3" y="66"/>
                  </a:lnTo>
                  <a:lnTo>
                    <a:pt x="7" y="74"/>
                  </a:lnTo>
                  <a:lnTo>
                    <a:pt x="10" y="82"/>
                  </a:lnTo>
                  <a:lnTo>
                    <a:pt x="10" y="80"/>
                  </a:lnTo>
                  <a:lnTo>
                    <a:pt x="15" y="85"/>
                  </a:lnTo>
                  <a:lnTo>
                    <a:pt x="21" y="90"/>
                  </a:lnTo>
                  <a:lnTo>
                    <a:pt x="27" y="95"/>
                  </a:lnTo>
                  <a:lnTo>
                    <a:pt x="34" y="99"/>
                  </a:lnTo>
                  <a:lnTo>
                    <a:pt x="43" y="102"/>
                  </a:lnTo>
                  <a:lnTo>
                    <a:pt x="52" y="104"/>
                  </a:lnTo>
                  <a:lnTo>
                    <a:pt x="62" y="105"/>
                  </a:lnTo>
                  <a:lnTo>
                    <a:pt x="74" y="104"/>
                  </a:lnTo>
                  <a:close/>
                </a:path>
              </a:pathLst>
            </a:custGeom>
            <a:solidFill>
              <a:srgbClr val="540054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513" name="Freeform 257"/>
            <p:cNvSpPr>
              <a:spLocks/>
            </p:cNvSpPr>
            <p:nvPr/>
          </p:nvSpPr>
          <p:spPr bwMode="auto">
            <a:xfrm>
              <a:off x="826" y="3802"/>
              <a:ext cx="12" cy="26"/>
            </a:xfrm>
            <a:custGeom>
              <a:avLst/>
              <a:gdLst/>
              <a:ahLst/>
              <a:cxnLst>
                <a:cxn ang="0">
                  <a:pos x="18" y="77"/>
                </a:cxn>
                <a:cxn ang="0">
                  <a:pos x="9" y="75"/>
                </a:cxn>
                <a:cxn ang="0">
                  <a:pos x="3" y="65"/>
                </a:cxn>
                <a:cxn ang="0">
                  <a:pos x="0" y="48"/>
                </a:cxn>
                <a:cxn ang="0">
                  <a:pos x="4" y="27"/>
                </a:cxn>
                <a:cxn ang="0">
                  <a:pos x="13" y="9"/>
                </a:cxn>
                <a:cxn ang="0">
                  <a:pos x="22" y="0"/>
                </a:cxn>
                <a:cxn ang="0">
                  <a:pos x="29" y="0"/>
                </a:cxn>
                <a:cxn ang="0">
                  <a:pos x="36" y="4"/>
                </a:cxn>
                <a:cxn ang="0">
                  <a:pos x="41" y="11"/>
                </a:cxn>
                <a:cxn ang="0">
                  <a:pos x="42" y="16"/>
                </a:cxn>
                <a:cxn ang="0">
                  <a:pos x="41" y="19"/>
                </a:cxn>
                <a:cxn ang="0">
                  <a:pos x="36" y="26"/>
                </a:cxn>
                <a:cxn ang="0">
                  <a:pos x="32" y="35"/>
                </a:cxn>
                <a:cxn ang="0">
                  <a:pos x="28" y="42"/>
                </a:cxn>
                <a:cxn ang="0">
                  <a:pos x="27" y="50"/>
                </a:cxn>
                <a:cxn ang="0">
                  <a:pos x="27" y="56"/>
                </a:cxn>
                <a:cxn ang="0">
                  <a:pos x="28" y="61"/>
                </a:cxn>
                <a:cxn ang="0">
                  <a:pos x="28" y="67"/>
                </a:cxn>
                <a:cxn ang="0">
                  <a:pos x="26" y="74"/>
                </a:cxn>
                <a:cxn ang="0">
                  <a:pos x="18" y="77"/>
                </a:cxn>
              </a:cxnLst>
              <a:rect l="0" t="0" r="r" b="b"/>
              <a:pathLst>
                <a:path w="42" h="77">
                  <a:moveTo>
                    <a:pt x="18" y="77"/>
                  </a:moveTo>
                  <a:lnTo>
                    <a:pt x="9" y="75"/>
                  </a:lnTo>
                  <a:lnTo>
                    <a:pt x="3" y="65"/>
                  </a:lnTo>
                  <a:lnTo>
                    <a:pt x="0" y="48"/>
                  </a:lnTo>
                  <a:lnTo>
                    <a:pt x="4" y="27"/>
                  </a:lnTo>
                  <a:lnTo>
                    <a:pt x="13" y="9"/>
                  </a:lnTo>
                  <a:lnTo>
                    <a:pt x="22" y="0"/>
                  </a:lnTo>
                  <a:lnTo>
                    <a:pt x="29" y="0"/>
                  </a:lnTo>
                  <a:lnTo>
                    <a:pt x="36" y="4"/>
                  </a:lnTo>
                  <a:lnTo>
                    <a:pt x="41" y="11"/>
                  </a:lnTo>
                  <a:lnTo>
                    <a:pt x="42" y="16"/>
                  </a:lnTo>
                  <a:lnTo>
                    <a:pt x="41" y="19"/>
                  </a:lnTo>
                  <a:lnTo>
                    <a:pt x="36" y="26"/>
                  </a:lnTo>
                  <a:lnTo>
                    <a:pt x="32" y="35"/>
                  </a:lnTo>
                  <a:lnTo>
                    <a:pt x="28" y="42"/>
                  </a:lnTo>
                  <a:lnTo>
                    <a:pt x="27" y="50"/>
                  </a:lnTo>
                  <a:lnTo>
                    <a:pt x="27" y="56"/>
                  </a:lnTo>
                  <a:lnTo>
                    <a:pt x="28" y="61"/>
                  </a:lnTo>
                  <a:lnTo>
                    <a:pt x="28" y="67"/>
                  </a:lnTo>
                  <a:lnTo>
                    <a:pt x="26" y="74"/>
                  </a:lnTo>
                  <a:lnTo>
                    <a:pt x="18" y="77"/>
                  </a:lnTo>
                  <a:close/>
                </a:path>
              </a:pathLst>
            </a:custGeom>
            <a:solidFill>
              <a:srgbClr val="540054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514" name="Freeform 258"/>
            <p:cNvSpPr>
              <a:spLocks/>
            </p:cNvSpPr>
            <p:nvPr/>
          </p:nvSpPr>
          <p:spPr bwMode="auto">
            <a:xfrm>
              <a:off x="836" y="3821"/>
              <a:ext cx="24" cy="10"/>
            </a:xfrm>
            <a:custGeom>
              <a:avLst/>
              <a:gdLst/>
              <a:ahLst/>
              <a:cxnLst>
                <a:cxn ang="0">
                  <a:pos x="77" y="20"/>
                </a:cxn>
                <a:cxn ang="0">
                  <a:pos x="73" y="27"/>
                </a:cxn>
                <a:cxn ang="0">
                  <a:pos x="67" y="30"/>
                </a:cxn>
                <a:cxn ang="0">
                  <a:pos x="61" y="30"/>
                </a:cxn>
                <a:cxn ang="0">
                  <a:pos x="54" y="27"/>
                </a:cxn>
                <a:cxn ang="0">
                  <a:pos x="48" y="26"/>
                </a:cxn>
                <a:cxn ang="0">
                  <a:pos x="42" y="26"/>
                </a:cxn>
                <a:cxn ang="0">
                  <a:pos x="33" y="30"/>
                </a:cxn>
                <a:cxn ang="0">
                  <a:pos x="24" y="34"/>
                </a:cxn>
                <a:cxn ang="0">
                  <a:pos x="18" y="36"/>
                </a:cxn>
                <a:cxn ang="0">
                  <a:pos x="13" y="37"/>
                </a:cxn>
                <a:cxn ang="0">
                  <a:pos x="9" y="36"/>
                </a:cxn>
                <a:cxn ang="0">
                  <a:pos x="3" y="31"/>
                </a:cxn>
                <a:cxn ang="0">
                  <a:pos x="0" y="25"/>
                </a:cxn>
                <a:cxn ang="0">
                  <a:pos x="1" y="16"/>
                </a:cxn>
                <a:cxn ang="0">
                  <a:pos x="10" y="8"/>
                </a:cxn>
                <a:cxn ang="0">
                  <a:pos x="29" y="2"/>
                </a:cxn>
                <a:cxn ang="0">
                  <a:pos x="39" y="1"/>
                </a:cxn>
                <a:cxn ang="0">
                  <a:pos x="48" y="0"/>
                </a:cxn>
                <a:cxn ang="0">
                  <a:pos x="56" y="1"/>
                </a:cxn>
                <a:cxn ang="0">
                  <a:pos x="63" y="3"/>
                </a:cxn>
                <a:cxn ang="0">
                  <a:pos x="68" y="6"/>
                </a:cxn>
                <a:cxn ang="0">
                  <a:pos x="73" y="8"/>
                </a:cxn>
                <a:cxn ang="0">
                  <a:pos x="77" y="12"/>
                </a:cxn>
                <a:cxn ang="0">
                  <a:pos x="78" y="16"/>
                </a:cxn>
                <a:cxn ang="0">
                  <a:pos x="77" y="20"/>
                </a:cxn>
              </a:cxnLst>
              <a:rect l="0" t="0" r="r" b="b"/>
              <a:pathLst>
                <a:path w="78" h="37">
                  <a:moveTo>
                    <a:pt x="77" y="20"/>
                  </a:moveTo>
                  <a:lnTo>
                    <a:pt x="73" y="27"/>
                  </a:lnTo>
                  <a:lnTo>
                    <a:pt x="67" y="30"/>
                  </a:lnTo>
                  <a:lnTo>
                    <a:pt x="61" y="30"/>
                  </a:lnTo>
                  <a:lnTo>
                    <a:pt x="54" y="27"/>
                  </a:lnTo>
                  <a:lnTo>
                    <a:pt x="48" y="26"/>
                  </a:lnTo>
                  <a:lnTo>
                    <a:pt x="42" y="26"/>
                  </a:lnTo>
                  <a:lnTo>
                    <a:pt x="33" y="30"/>
                  </a:lnTo>
                  <a:lnTo>
                    <a:pt x="24" y="34"/>
                  </a:lnTo>
                  <a:lnTo>
                    <a:pt x="18" y="36"/>
                  </a:lnTo>
                  <a:lnTo>
                    <a:pt x="13" y="37"/>
                  </a:lnTo>
                  <a:lnTo>
                    <a:pt x="9" y="36"/>
                  </a:lnTo>
                  <a:lnTo>
                    <a:pt x="3" y="31"/>
                  </a:lnTo>
                  <a:lnTo>
                    <a:pt x="0" y="25"/>
                  </a:lnTo>
                  <a:lnTo>
                    <a:pt x="1" y="16"/>
                  </a:lnTo>
                  <a:lnTo>
                    <a:pt x="10" y="8"/>
                  </a:lnTo>
                  <a:lnTo>
                    <a:pt x="29" y="2"/>
                  </a:lnTo>
                  <a:lnTo>
                    <a:pt x="39" y="1"/>
                  </a:lnTo>
                  <a:lnTo>
                    <a:pt x="48" y="0"/>
                  </a:lnTo>
                  <a:lnTo>
                    <a:pt x="56" y="1"/>
                  </a:lnTo>
                  <a:lnTo>
                    <a:pt x="63" y="3"/>
                  </a:lnTo>
                  <a:lnTo>
                    <a:pt x="68" y="6"/>
                  </a:lnTo>
                  <a:lnTo>
                    <a:pt x="73" y="8"/>
                  </a:lnTo>
                  <a:lnTo>
                    <a:pt x="77" y="12"/>
                  </a:lnTo>
                  <a:lnTo>
                    <a:pt x="78" y="16"/>
                  </a:lnTo>
                  <a:lnTo>
                    <a:pt x="77" y="20"/>
                  </a:lnTo>
                  <a:close/>
                </a:path>
              </a:pathLst>
            </a:custGeom>
            <a:solidFill>
              <a:srgbClr val="540054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515" name="Freeform 259"/>
            <p:cNvSpPr>
              <a:spLocks/>
            </p:cNvSpPr>
            <p:nvPr/>
          </p:nvSpPr>
          <p:spPr bwMode="auto">
            <a:xfrm>
              <a:off x="835" y="3801"/>
              <a:ext cx="10" cy="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3" y="5"/>
                </a:cxn>
                <a:cxn ang="0">
                  <a:pos x="5" y="7"/>
                </a:cxn>
                <a:cxn ang="0">
                  <a:pos x="6" y="8"/>
                </a:cxn>
                <a:cxn ang="0">
                  <a:pos x="8" y="9"/>
                </a:cxn>
                <a:cxn ang="0">
                  <a:pos x="9" y="12"/>
                </a:cxn>
                <a:cxn ang="0">
                  <a:pos x="12" y="14"/>
                </a:cxn>
                <a:cxn ang="0">
                  <a:pos x="13" y="16"/>
                </a:cxn>
                <a:cxn ang="0">
                  <a:pos x="13" y="18"/>
                </a:cxn>
                <a:cxn ang="0">
                  <a:pos x="17" y="13"/>
                </a:cxn>
                <a:cxn ang="0">
                  <a:pos x="23" y="9"/>
                </a:cxn>
                <a:cxn ang="0">
                  <a:pos x="28" y="5"/>
                </a:cxn>
                <a:cxn ang="0">
                  <a:pos x="33" y="4"/>
                </a:cxn>
                <a:cxn ang="0">
                  <a:pos x="27" y="2"/>
                </a:cxn>
                <a:cxn ang="0">
                  <a:pos x="17" y="0"/>
                </a:cxn>
                <a:cxn ang="0">
                  <a:pos x="6" y="2"/>
                </a:cxn>
                <a:cxn ang="0">
                  <a:pos x="0" y="5"/>
                </a:cxn>
              </a:cxnLst>
              <a:rect l="0" t="0" r="r" b="b"/>
              <a:pathLst>
                <a:path w="33" h="18">
                  <a:moveTo>
                    <a:pt x="0" y="5"/>
                  </a:moveTo>
                  <a:lnTo>
                    <a:pt x="3" y="5"/>
                  </a:lnTo>
                  <a:lnTo>
                    <a:pt x="5" y="7"/>
                  </a:lnTo>
                  <a:lnTo>
                    <a:pt x="6" y="8"/>
                  </a:lnTo>
                  <a:lnTo>
                    <a:pt x="8" y="9"/>
                  </a:lnTo>
                  <a:lnTo>
                    <a:pt x="9" y="12"/>
                  </a:lnTo>
                  <a:lnTo>
                    <a:pt x="12" y="14"/>
                  </a:lnTo>
                  <a:lnTo>
                    <a:pt x="13" y="16"/>
                  </a:lnTo>
                  <a:lnTo>
                    <a:pt x="13" y="18"/>
                  </a:lnTo>
                  <a:lnTo>
                    <a:pt x="17" y="13"/>
                  </a:lnTo>
                  <a:lnTo>
                    <a:pt x="23" y="9"/>
                  </a:lnTo>
                  <a:lnTo>
                    <a:pt x="28" y="5"/>
                  </a:lnTo>
                  <a:lnTo>
                    <a:pt x="33" y="4"/>
                  </a:lnTo>
                  <a:lnTo>
                    <a:pt x="27" y="2"/>
                  </a:lnTo>
                  <a:lnTo>
                    <a:pt x="17" y="0"/>
                  </a:lnTo>
                  <a:lnTo>
                    <a:pt x="6" y="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540054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516" name="Freeform 260"/>
            <p:cNvSpPr>
              <a:spLocks/>
            </p:cNvSpPr>
            <p:nvPr/>
          </p:nvSpPr>
          <p:spPr bwMode="auto">
            <a:xfrm>
              <a:off x="856" y="3826"/>
              <a:ext cx="7" cy="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1"/>
                </a:cxn>
                <a:cxn ang="0">
                  <a:pos x="8" y="2"/>
                </a:cxn>
                <a:cxn ang="0">
                  <a:pos x="8" y="5"/>
                </a:cxn>
                <a:cxn ang="0">
                  <a:pos x="7" y="6"/>
                </a:cxn>
                <a:cxn ang="0">
                  <a:pos x="6" y="10"/>
                </a:cxn>
                <a:cxn ang="0">
                  <a:pos x="5" y="12"/>
                </a:cxn>
                <a:cxn ang="0">
                  <a:pos x="2" y="15"/>
                </a:cxn>
                <a:cxn ang="0">
                  <a:pos x="0" y="16"/>
                </a:cxn>
                <a:cxn ang="0">
                  <a:pos x="5" y="17"/>
                </a:cxn>
                <a:cxn ang="0">
                  <a:pos x="11" y="18"/>
                </a:cxn>
                <a:cxn ang="0">
                  <a:pos x="16" y="21"/>
                </a:cxn>
                <a:cxn ang="0">
                  <a:pos x="20" y="23"/>
                </a:cxn>
                <a:cxn ang="0">
                  <a:pos x="20" y="17"/>
                </a:cxn>
                <a:cxn ang="0">
                  <a:pos x="17" y="10"/>
                </a:cxn>
                <a:cxn ang="0">
                  <a:pos x="13" y="3"/>
                </a:cxn>
                <a:cxn ang="0">
                  <a:pos x="7" y="0"/>
                </a:cxn>
              </a:cxnLst>
              <a:rect l="0" t="0" r="r" b="b"/>
              <a:pathLst>
                <a:path w="20" h="23">
                  <a:moveTo>
                    <a:pt x="7" y="0"/>
                  </a:moveTo>
                  <a:lnTo>
                    <a:pt x="8" y="1"/>
                  </a:lnTo>
                  <a:lnTo>
                    <a:pt x="8" y="2"/>
                  </a:lnTo>
                  <a:lnTo>
                    <a:pt x="8" y="5"/>
                  </a:lnTo>
                  <a:lnTo>
                    <a:pt x="7" y="6"/>
                  </a:lnTo>
                  <a:lnTo>
                    <a:pt x="6" y="10"/>
                  </a:lnTo>
                  <a:lnTo>
                    <a:pt x="5" y="12"/>
                  </a:lnTo>
                  <a:lnTo>
                    <a:pt x="2" y="15"/>
                  </a:lnTo>
                  <a:lnTo>
                    <a:pt x="0" y="16"/>
                  </a:lnTo>
                  <a:lnTo>
                    <a:pt x="5" y="17"/>
                  </a:lnTo>
                  <a:lnTo>
                    <a:pt x="11" y="18"/>
                  </a:lnTo>
                  <a:lnTo>
                    <a:pt x="16" y="21"/>
                  </a:lnTo>
                  <a:lnTo>
                    <a:pt x="20" y="23"/>
                  </a:lnTo>
                  <a:lnTo>
                    <a:pt x="20" y="17"/>
                  </a:lnTo>
                  <a:lnTo>
                    <a:pt x="17" y="10"/>
                  </a:lnTo>
                  <a:lnTo>
                    <a:pt x="13" y="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540054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517" name="Freeform 261"/>
            <p:cNvSpPr>
              <a:spLocks/>
            </p:cNvSpPr>
            <p:nvPr/>
          </p:nvSpPr>
          <p:spPr bwMode="auto">
            <a:xfrm>
              <a:off x="539" y="3862"/>
              <a:ext cx="202" cy="189"/>
            </a:xfrm>
            <a:custGeom>
              <a:avLst/>
              <a:gdLst/>
              <a:ahLst/>
              <a:cxnLst>
                <a:cxn ang="0">
                  <a:pos x="551" y="546"/>
                </a:cxn>
                <a:cxn ang="0">
                  <a:pos x="518" y="559"/>
                </a:cxn>
                <a:cxn ang="0">
                  <a:pos x="482" y="560"/>
                </a:cxn>
                <a:cxn ang="0">
                  <a:pos x="443" y="546"/>
                </a:cxn>
                <a:cxn ang="0">
                  <a:pos x="414" y="525"/>
                </a:cxn>
                <a:cxn ang="0">
                  <a:pos x="388" y="506"/>
                </a:cxn>
                <a:cxn ang="0">
                  <a:pos x="359" y="487"/>
                </a:cxn>
                <a:cxn ang="0">
                  <a:pos x="329" y="468"/>
                </a:cxn>
                <a:cxn ang="0">
                  <a:pos x="297" y="449"/>
                </a:cxn>
                <a:cxn ang="0">
                  <a:pos x="267" y="431"/>
                </a:cxn>
                <a:cxn ang="0">
                  <a:pos x="241" y="416"/>
                </a:cxn>
                <a:cxn ang="0">
                  <a:pos x="218" y="405"/>
                </a:cxn>
                <a:cxn ang="0">
                  <a:pos x="200" y="397"/>
                </a:cxn>
                <a:cxn ang="0">
                  <a:pos x="175" y="391"/>
                </a:cxn>
                <a:cxn ang="0">
                  <a:pos x="145" y="381"/>
                </a:cxn>
                <a:cxn ang="0">
                  <a:pos x="112" y="366"/>
                </a:cxn>
                <a:cxn ang="0">
                  <a:pos x="78" y="346"/>
                </a:cxn>
                <a:cxn ang="0">
                  <a:pos x="46" y="316"/>
                </a:cxn>
                <a:cxn ang="0">
                  <a:pos x="21" y="276"/>
                </a:cxn>
                <a:cxn ang="0">
                  <a:pos x="4" y="225"/>
                </a:cxn>
                <a:cxn ang="0">
                  <a:pos x="1" y="162"/>
                </a:cxn>
                <a:cxn ang="0">
                  <a:pos x="19" y="106"/>
                </a:cxn>
                <a:cxn ang="0">
                  <a:pos x="55" y="63"/>
                </a:cxn>
                <a:cxn ang="0">
                  <a:pos x="104" y="32"/>
                </a:cxn>
                <a:cxn ang="0">
                  <a:pos x="160" y="12"/>
                </a:cxn>
                <a:cxn ang="0">
                  <a:pos x="214" y="2"/>
                </a:cxn>
                <a:cxn ang="0">
                  <a:pos x="263" y="2"/>
                </a:cxn>
                <a:cxn ang="0">
                  <a:pos x="301" y="12"/>
                </a:cxn>
                <a:cxn ang="0">
                  <a:pos x="352" y="60"/>
                </a:cxn>
                <a:cxn ang="0">
                  <a:pos x="411" y="142"/>
                </a:cxn>
                <a:cxn ang="0">
                  <a:pos x="455" y="216"/>
                </a:cxn>
                <a:cxn ang="0">
                  <a:pos x="483" y="273"/>
                </a:cxn>
                <a:cxn ang="0">
                  <a:pos x="501" y="305"/>
                </a:cxn>
                <a:cxn ang="0">
                  <a:pos x="526" y="339"/>
                </a:cxn>
                <a:cxn ang="0">
                  <a:pos x="554" y="375"/>
                </a:cxn>
                <a:cxn ang="0">
                  <a:pos x="578" y="402"/>
                </a:cxn>
                <a:cxn ang="0">
                  <a:pos x="593" y="420"/>
                </a:cxn>
                <a:cxn ang="0">
                  <a:pos x="605" y="445"/>
                </a:cxn>
                <a:cxn ang="0">
                  <a:pos x="605" y="479"/>
                </a:cxn>
                <a:cxn ang="0">
                  <a:pos x="586" y="517"/>
                </a:cxn>
              </a:cxnLst>
              <a:rect l="0" t="0" r="r" b="b"/>
              <a:pathLst>
                <a:path w="607" h="560">
                  <a:moveTo>
                    <a:pt x="566" y="536"/>
                  </a:moveTo>
                  <a:lnTo>
                    <a:pt x="551" y="546"/>
                  </a:lnTo>
                  <a:lnTo>
                    <a:pt x="536" y="554"/>
                  </a:lnTo>
                  <a:lnTo>
                    <a:pt x="518" y="559"/>
                  </a:lnTo>
                  <a:lnTo>
                    <a:pt x="501" y="560"/>
                  </a:lnTo>
                  <a:lnTo>
                    <a:pt x="482" y="560"/>
                  </a:lnTo>
                  <a:lnTo>
                    <a:pt x="462" y="555"/>
                  </a:lnTo>
                  <a:lnTo>
                    <a:pt x="443" y="546"/>
                  </a:lnTo>
                  <a:lnTo>
                    <a:pt x="424" y="532"/>
                  </a:lnTo>
                  <a:lnTo>
                    <a:pt x="414" y="525"/>
                  </a:lnTo>
                  <a:lnTo>
                    <a:pt x="402" y="516"/>
                  </a:lnTo>
                  <a:lnTo>
                    <a:pt x="388" y="506"/>
                  </a:lnTo>
                  <a:lnTo>
                    <a:pt x="374" y="497"/>
                  </a:lnTo>
                  <a:lnTo>
                    <a:pt x="359" y="487"/>
                  </a:lnTo>
                  <a:lnTo>
                    <a:pt x="344" y="478"/>
                  </a:lnTo>
                  <a:lnTo>
                    <a:pt x="329" y="468"/>
                  </a:lnTo>
                  <a:lnTo>
                    <a:pt x="313" y="458"/>
                  </a:lnTo>
                  <a:lnTo>
                    <a:pt x="297" y="449"/>
                  </a:lnTo>
                  <a:lnTo>
                    <a:pt x="282" y="440"/>
                  </a:lnTo>
                  <a:lnTo>
                    <a:pt x="267" y="431"/>
                  </a:lnTo>
                  <a:lnTo>
                    <a:pt x="253" y="424"/>
                  </a:lnTo>
                  <a:lnTo>
                    <a:pt x="241" y="416"/>
                  </a:lnTo>
                  <a:lnTo>
                    <a:pt x="228" y="410"/>
                  </a:lnTo>
                  <a:lnTo>
                    <a:pt x="218" y="405"/>
                  </a:lnTo>
                  <a:lnTo>
                    <a:pt x="209" y="401"/>
                  </a:lnTo>
                  <a:lnTo>
                    <a:pt x="200" y="397"/>
                  </a:lnTo>
                  <a:lnTo>
                    <a:pt x="189" y="395"/>
                  </a:lnTo>
                  <a:lnTo>
                    <a:pt x="175" y="391"/>
                  </a:lnTo>
                  <a:lnTo>
                    <a:pt x="161" y="386"/>
                  </a:lnTo>
                  <a:lnTo>
                    <a:pt x="145" y="381"/>
                  </a:lnTo>
                  <a:lnTo>
                    <a:pt x="128" y="375"/>
                  </a:lnTo>
                  <a:lnTo>
                    <a:pt x="112" y="366"/>
                  </a:lnTo>
                  <a:lnTo>
                    <a:pt x="94" y="357"/>
                  </a:lnTo>
                  <a:lnTo>
                    <a:pt x="78" y="346"/>
                  </a:lnTo>
                  <a:lnTo>
                    <a:pt x="62" y="332"/>
                  </a:lnTo>
                  <a:lnTo>
                    <a:pt x="46" y="316"/>
                  </a:lnTo>
                  <a:lnTo>
                    <a:pt x="33" y="298"/>
                  </a:lnTo>
                  <a:lnTo>
                    <a:pt x="21" y="276"/>
                  </a:lnTo>
                  <a:lnTo>
                    <a:pt x="11" y="253"/>
                  </a:lnTo>
                  <a:lnTo>
                    <a:pt x="4" y="225"/>
                  </a:lnTo>
                  <a:lnTo>
                    <a:pt x="0" y="193"/>
                  </a:lnTo>
                  <a:lnTo>
                    <a:pt x="1" y="162"/>
                  </a:lnTo>
                  <a:lnTo>
                    <a:pt x="7" y="133"/>
                  </a:lnTo>
                  <a:lnTo>
                    <a:pt x="19" y="106"/>
                  </a:lnTo>
                  <a:lnTo>
                    <a:pt x="35" y="84"/>
                  </a:lnTo>
                  <a:lnTo>
                    <a:pt x="55" y="63"/>
                  </a:lnTo>
                  <a:lnTo>
                    <a:pt x="79" y="47"/>
                  </a:lnTo>
                  <a:lnTo>
                    <a:pt x="104" y="32"/>
                  </a:lnTo>
                  <a:lnTo>
                    <a:pt x="132" y="21"/>
                  </a:lnTo>
                  <a:lnTo>
                    <a:pt x="160" y="12"/>
                  </a:lnTo>
                  <a:lnTo>
                    <a:pt x="188" y="5"/>
                  </a:lnTo>
                  <a:lnTo>
                    <a:pt x="214" y="2"/>
                  </a:lnTo>
                  <a:lnTo>
                    <a:pt x="241" y="0"/>
                  </a:lnTo>
                  <a:lnTo>
                    <a:pt x="263" y="2"/>
                  </a:lnTo>
                  <a:lnTo>
                    <a:pt x="285" y="5"/>
                  </a:lnTo>
                  <a:lnTo>
                    <a:pt x="301" y="12"/>
                  </a:lnTo>
                  <a:lnTo>
                    <a:pt x="314" y="21"/>
                  </a:lnTo>
                  <a:lnTo>
                    <a:pt x="352" y="60"/>
                  </a:lnTo>
                  <a:lnTo>
                    <a:pt x="383" y="101"/>
                  </a:lnTo>
                  <a:lnTo>
                    <a:pt x="411" y="142"/>
                  </a:lnTo>
                  <a:lnTo>
                    <a:pt x="435" y="179"/>
                  </a:lnTo>
                  <a:lnTo>
                    <a:pt x="455" y="216"/>
                  </a:lnTo>
                  <a:lnTo>
                    <a:pt x="470" y="247"/>
                  </a:lnTo>
                  <a:lnTo>
                    <a:pt x="483" y="273"/>
                  </a:lnTo>
                  <a:lnTo>
                    <a:pt x="492" y="290"/>
                  </a:lnTo>
                  <a:lnTo>
                    <a:pt x="501" y="305"/>
                  </a:lnTo>
                  <a:lnTo>
                    <a:pt x="513" y="322"/>
                  </a:lnTo>
                  <a:lnTo>
                    <a:pt x="526" y="339"/>
                  </a:lnTo>
                  <a:lnTo>
                    <a:pt x="540" y="358"/>
                  </a:lnTo>
                  <a:lnTo>
                    <a:pt x="554" y="375"/>
                  </a:lnTo>
                  <a:lnTo>
                    <a:pt x="567" y="390"/>
                  </a:lnTo>
                  <a:lnTo>
                    <a:pt x="578" y="402"/>
                  </a:lnTo>
                  <a:lnTo>
                    <a:pt x="586" y="411"/>
                  </a:lnTo>
                  <a:lnTo>
                    <a:pt x="593" y="420"/>
                  </a:lnTo>
                  <a:lnTo>
                    <a:pt x="600" y="431"/>
                  </a:lnTo>
                  <a:lnTo>
                    <a:pt x="605" y="445"/>
                  </a:lnTo>
                  <a:lnTo>
                    <a:pt x="607" y="462"/>
                  </a:lnTo>
                  <a:lnTo>
                    <a:pt x="605" y="479"/>
                  </a:lnTo>
                  <a:lnTo>
                    <a:pt x="599" y="498"/>
                  </a:lnTo>
                  <a:lnTo>
                    <a:pt x="586" y="517"/>
                  </a:lnTo>
                  <a:lnTo>
                    <a:pt x="566" y="536"/>
                  </a:lnTo>
                  <a:close/>
                </a:path>
              </a:pathLst>
            </a:custGeom>
            <a:solidFill>
              <a:srgbClr val="540054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518" name="Freeform 262"/>
            <p:cNvSpPr>
              <a:spLocks/>
            </p:cNvSpPr>
            <p:nvPr/>
          </p:nvSpPr>
          <p:spPr bwMode="auto">
            <a:xfrm>
              <a:off x="699" y="4155"/>
              <a:ext cx="16" cy="19"/>
            </a:xfrm>
            <a:custGeom>
              <a:avLst/>
              <a:gdLst/>
              <a:ahLst/>
              <a:cxnLst>
                <a:cxn ang="0">
                  <a:pos x="39" y="27"/>
                </a:cxn>
                <a:cxn ang="0">
                  <a:pos x="38" y="34"/>
                </a:cxn>
                <a:cxn ang="0">
                  <a:pos x="40" y="43"/>
                </a:cxn>
                <a:cxn ang="0">
                  <a:pos x="45" y="52"/>
                </a:cxn>
                <a:cxn ang="0">
                  <a:pos x="50" y="57"/>
                </a:cxn>
                <a:cxn ang="0">
                  <a:pos x="40" y="53"/>
                </a:cxn>
                <a:cxn ang="0">
                  <a:pos x="31" y="47"/>
                </a:cxn>
                <a:cxn ang="0">
                  <a:pos x="22" y="39"/>
                </a:cxn>
                <a:cxn ang="0">
                  <a:pos x="16" y="30"/>
                </a:cxn>
                <a:cxn ang="0">
                  <a:pos x="10" y="22"/>
                </a:cxn>
                <a:cxn ang="0">
                  <a:pos x="6" y="14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10" y="1"/>
                </a:cxn>
                <a:cxn ang="0">
                  <a:pos x="16" y="4"/>
                </a:cxn>
                <a:cxn ang="0">
                  <a:pos x="22" y="8"/>
                </a:cxn>
                <a:cxn ang="0">
                  <a:pos x="29" y="11"/>
                </a:cxn>
                <a:cxn ang="0">
                  <a:pos x="34" y="16"/>
                </a:cxn>
                <a:cxn ang="0">
                  <a:pos x="36" y="22"/>
                </a:cxn>
                <a:cxn ang="0">
                  <a:pos x="39" y="27"/>
                </a:cxn>
              </a:cxnLst>
              <a:rect l="0" t="0" r="r" b="b"/>
              <a:pathLst>
                <a:path w="50" h="57">
                  <a:moveTo>
                    <a:pt x="39" y="27"/>
                  </a:moveTo>
                  <a:lnTo>
                    <a:pt x="38" y="34"/>
                  </a:lnTo>
                  <a:lnTo>
                    <a:pt x="40" y="43"/>
                  </a:lnTo>
                  <a:lnTo>
                    <a:pt x="45" y="52"/>
                  </a:lnTo>
                  <a:lnTo>
                    <a:pt x="50" y="57"/>
                  </a:lnTo>
                  <a:lnTo>
                    <a:pt x="40" y="53"/>
                  </a:lnTo>
                  <a:lnTo>
                    <a:pt x="31" y="47"/>
                  </a:lnTo>
                  <a:lnTo>
                    <a:pt x="22" y="39"/>
                  </a:lnTo>
                  <a:lnTo>
                    <a:pt x="16" y="30"/>
                  </a:lnTo>
                  <a:lnTo>
                    <a:pt x="10" y="22"/>
                  </a:lnTo>
                  <a:lnTo>
                    <a:pt x="6" y="14"/>
                  </a:lnTo>
                  <a:lnTo>
                    <a:pt x="2" y="6"/>
                  </a:lnTo>
                  <a:lnTo>
                    <a:pt x="0" y="0"/>
                  </a:lnTo>
                  <a:lnTo>
                    <a:pt x="5" y="0"/>
                  </a:lnTo>
                  <a:lnTo>
                    <a:pt x="10" y="1"/>
                  </a:lnTo>
                  <a:lnTo>
                    <a:pt x="16" y="4"/>
                  </a:lnTo>
                  <a:lnTo>
                    <a:pt x="22" y="8"/>
                  </a:lnTo>
                  <a:lnTo>
                    <a:pt x="29" y="11"/>
                  </a:lnTo>
                  <a:lnTo>
                    <a:pt x="34" y="16"/>
                  </a:lnTo>
                  <a:lnTo>
                    <a:pt x="36" y="22"/>
                  </a:lnTo>
                  <a:lnTo>
                    <a:pt x="39" y="27"/>
                  </a:lnTo>
                  <a:close/>
                </a:path>
              </a:pathLst>
            </a:custGeom>
            <a:solidFill>
              <a:srgbClr val="540054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519" name="Freeform 263"/>
            <p:cNvSpPr>
              <a:spLocks/>
            </p:cNvSpPr>
            <p:nvPr/>
          </p:nvSpPr>
          <p:spPr bwMode="auto">
            <a:xfrm>
              <a:off x="673" y="4100"/>
              <a:ext cx="108" cy="98"/>
            </a:xfrm>
            <a:custGeom>
              <a:avLst/>
              <a:gdLst/>
              <a:ahLst/>
              <a:cxnLst>
                <a:cxn ang="0">
                  <a:pos x="123" y="193"/>
                </a:cxn>
                <a:cxn ang="0">
                  <a:pos x="139" y="200"/>
                </a:cxn>
                <a:cxn ang="0">
                  <a:pos x="152" y="209"/>
                </a:cxn>
                <a:cxn ang="0">
                  <a:pos x="164" y="219"/>
                </a:cxn>
                <a:cxn ang="0">
                  <a:pos x="179" y="242"/>
                </a:cxn>
                <a:cxn ang="0">
                  <a:pos x="195" y="269"/>
                </a:cxn>
                <a:cxn ang="0">
                  <a:pos x="213" y="287"/>
                </a:cxn>
                <a:cxn ang="0">
                  <a:pos x="239" y="290"/>
                </a:cxn>
                <a:cxn ang="0">
                  <a:pos x="265" y="285"/>
                </a:cxn>
                <a:cxn ang="0">
                  <a:pos x="277" y="283"/>
                </a:cxn>
                <a:cxn ang="0">
                  <a:pos x="291" y="277"/>
                </a:cxn>
                <a:cxn ang="0">
                  <a:pos x="305" y="269"/>
                </a:cxn>
                <a:cxn ang="0">
                  <a:pos x="318" y="259"/>
                </a:cxn>
                <a:cxn ang="0">
                  <a:pos x="324" y="238"/>
                </a:cxn>
                <a:cxn ang="0">
                  <a:pos x="320" y="210"/>
                </a:cxn>
                <a:cxn ang="0">
                  <a:pos x="304" y="186"/>
                </a:cxn>
                <a:cxn ang="0">
                  <a:pos x="272" y="167"/>
                </a:cxn>
                <a:cxn ang="0">
                  <a:pos x="229" y="142"/>
                </a:cxn>
                <a:cxn ang="0">
                  <a:pos x="186" y="109"/>
                </a:cxn>
                <a:cxn ang="0">
                  <a:pos x="147" y="68"/>
                </a:cxn>
                <a:cxn ang="0">
                  <a:pos x="116" y="24"/>
                </a:cxn>
                <a:cxn ang="0">
                  <a:pos x="84" y="2"/>
                </a:cxn>
                <a:cxn ang="0">
                  <a:pos x="54" y="1"/>
                </a:cxn>
                <a:cxn ang="0">
                  <a:pos x="29" y="11"/>
                </a:cxn>
                <a:cxn ang="0">
                  <a:pos x="6" y="30"/>
                </a:cxn>
                <a:cxn ang="0">
                  <a:pos x="4" y="82"/>
                </a:cxn>
                <a:cxn ang="0">
                  <a:pos x="35" y="114"/>
                </a:cxn>
                <a:cxn ang="0">
                  <a:pos x="55" y="131"/>
                </a:cxn>
                <a:cxn ang="0">
                  <a:pos x="68" y="143"/>
                </a:cxn>
                <a:cxn ang="0">
                  <a:pos x="74" y="155"/>
                </a:cxn>
                <a:cxn ang="0">
                  <a:pos x="82" y="161"/>
                </a:cxn>
                <a:cxn ang="0">
                  <a:pos x="93" y="165"/>
                </a:cxn>
                <a:cxn ang="0">
                  <a:pos x="106" y="172"/>
                </a:cxn>
                <a:cxn ang="0">
                  <a:pos x="113" y="183"/>
                </a:cxn>
              </a:cxnLst>
              <a:rect l="0" t="0" r="r" b="b"/>
              <a:pathLst>
                <a:path w="324" h="290">
                  <a:moveTo>
                    <a:pt x="116" y="188"/>
                  </a:moveTo>
                  <a:lnTo>
                    <a:pt x="123" y="193"/>
                  </a:lnTo>
                  <a:lnTo>
                    <a:pt x="131" y="196"/>
                  </a:lnTo>
                  <a:lnTo>
                    <a:pt x="139" y="200"/>
                  </a:lnTo>
                  <a:lnTo>
                    <a:pt x="146" y="204"/>
                  </a:lnTo>
                  <a:lnTo>
                    <a:pt x="152" y="209"/>
                  </a:lnTo>
                  <a:lnTo>
                    <a:pt x="159" y="214"/>
                  </a:lnTo>
                  <a:lnTo>
                    <a:pt x="164" y="219"/>
                  </a:lnTo>
                  <a:lnTo>
                    <a:pt x="169" y="225"/>
                  </a:lnTo>
                  <a:lnTo>
                    <a:pt x="179" y="242"/>
                  </a:lnTo>
                  <a:lnTo>
                    <a:pt x="186" y="256"/>
                  </a:lnTo>
                  <a:lnTo>
                    <a:pt x="195" y="269"/>
                  </a:lnTo>
                  <a:lnTo>
                    <a:pt x="203" y="280"/>
                  </a:lnTo>
                  <a:lnTo>
                    <a:pt x="213" y="287"/>
                  </a:lnTo>
                  <a:lnTo>
                    <a:pt x="224" y="290"/>
                  </a:lnTo>
                  <a:lnTo>
                    <a:pt x="239" y="290"/>
                  </a:lnTo>
                  <a:lnTo>
                    <a:pt x="258" y="283"/>
                  </a:lnTo>
                  <a:lnTo>
                    <a:pt x="265" y="285"/>
                  </a:lnTo>
                  <a:lnTo>
                    <a:pt x="271" y="285"/>
                  </a:lnTo>
                  <a:lnTo>
                    <a:pt x="277" y="283"/>
                  </a:lnTo>
                  <a:lnTo>
                    <a:pt x="285" y="281"/>
                  </a:lnTo>
                  <a:lnTo>
                    <a:pt x="291" y="277"/>
                  </a:lnTo>
                  <a:lnTo>
                    <a:pt x="299" y="275"/>
                  </a:lnTo>
                  <a:lnTo>
                    <a:pt x="305" y="269"/>
                  </a:lnTo>
                  <a:lnTo>
                    <a:pt x="311" y="266"/>
                  </a:lnTo>
                  <a:lnTo>
                    <a:pt x="318" y="259"/>
                  </a:lnTo>
                  <a:lnTo>
                    <a:pt x="321" y="249"/>
                  </a:lnTo>
                  <a:lnTo>
                    <a:pt x="324" y="238"/>
                  </a:lnTo>
                  <a:lnTo>
                    <a:pt x="324" y="224"/>
                  </a:lnTo>
                  <a:lnTo>
                    <a:pt x="320" y="210"/>
                  </a:lnTo>
                  <a:lnTo>
                    <a:pt x="314" y="198"/>
                  </a:lnTo>
                  <a:lnTo>
                    <a:pt x="304" y="186"/>
                  </a:lnTo>
                  <a:lnTo>
                    <a:pt x="290" y="176"/>
                  </a:lnTo>
                  <a:lnTo>
                    <a:pt x="272" y="167"/>
                  </a:lnTo>
                  <a:lnTo>
                    <a:pt x="251" y="156"/>
                  </a:lnTo>
                  <a:lnTo>
                    <a:pt x="229" y="142"/>
                  </a:lnTo>
                  <a:lnTo>
                    <a:pt x="208" y="127"/>
                  </a:lnTo>
                  <a:lnTo>
                    <a:pt x="186" y="109"/>
                  </a:lnTo>
                  <a:lnTo>
                    <a:pt x="166" y="89"/>
                  </a:lnTo>
                  <a:lnTo>
                    <a:pt x="147" y="68"/>
                  </a:lnTo>
                  <a:lnTo>
                    <a:pt x="131" y="44"/>
                  </a:lnTo>
                  <a:lnTo>
                    <a:pt x="116" y="24"/>
                  </a:lnTo>
                  <a:lnTo>
                    <a:pt x="101" y="10"/>
                  </a:lnTo>
                  <a:lnTo>
                    <a:pt x="84" y="2"/>
                  </a:lnTo>
                  <a:lnTo>
                    <a:pt x="69" y="0"/>
                  </a:lnTo>
                  <a:lnTo>
                    <a:pt x="54" y="1"/>
                  </a:lnTo>
                  <a:lnTo>
                    <a:pt x="41" y="5"/>
                  </a:lnTo>
                  <a:lnTo>
                    <a:pt x="29" y="11"/>
                  </a:lnTo>
                  <a:lnTo>
                    <a:pt x="19" y="16"/>
                  </a:lnTo>
                  <a:lnTo>
                    <a:pt x="6" y="30"/>
                  </a:lnTo>
                  <a:lnTo>
                    <a:pt x="0" y="55"/>
                  </a:lnTo>
                  <a:lnTo>
                    <a:pt x="4" y="82"/>
                  </a:lnTo>
                  <a:lnTo>
                    <a:pt x="22" y="106"/>
                  </a:lnTo>
                  <a:lnTo>
                    <a:pt x="35" y="114"/>
                  </a:lnTo>
                  <a:lnTo>
                    <a:pt x="46" y="123"/>
                  </a:lnTo>
                  <a:lnTo>
                    <a:pt x="55" y="131"/>
                  </a:lnTo>
                  <a:lnTo>
                    <a:pt x="62" y="137"/>
                  </a:lnTo>
                  <a:lnTo>
                    <a:pt x="68" y="143"/>
                  </a:lnTo>
                  <a:lnTo>
                    <a:pt x="72" y="150"/>
                  </a:lnTo>
                  <a:lnTo>
                    <a:pt x="74" y="155"/>
                  </a:lnTo>
                  <a:lnTo>
                    <a:pt x="77" y="161"/>
                  </a:lnTo>
                  <a:lnTo>
                    <a:pt x="82" y="161"/>
                  </a:lnTo>
                  <a:lnTo>
                    <a:pt x="87" y="162"/>
                  </a:lnTo>
                  <a:lnTo>
                    <a:pt x="93" y="165"/>
                  </a:lnTo>
                  <a:lnTo>
                    <a:pt x="99" y="169"/>
                  </a:lnTo>
                  <a:lnTo>
                    <a:pt x="106" y="172"/>
                  </a:lnTo>
                  <a:lnTo>
                    <a:pt x="111" y="177"/>
                  </a:lnTo>
                  <a:lnTo>
                    <a:pt x="113" y="183"/>
                  </a:lnTo>
                  <a:lnTo>
                    <a:pt x="116" y="188"/>
                  </a:lnTo>
                  <a:close/>
                </a:path>
              </a:pathLst>
            </a:custGeom>
            <a:solidFill>
              <a:srgbClr val="540054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520" name="Freeform 264"/>
            <p:cNvSpPr>
              <a:spLocks/>
            </p:cNvSpPr>
            <p:nvPr/>
          </p:nvSpPr>
          <p:spPr bwMode="auto">
            <a:xfrm>
              <a:off x="669" y="3996"/>
              <a:ext cx="72" cy="139"/>
            </a:xfrm>
            <a:custGeom>
              <a:avLst/>
              <a:gdLst/>
              <a:ahLst/>
              <a:cxnLst>
                <a:cxn ang="0">
                  <a:pos x="195" y="5"/>
                </a:cxn>
                <a:cxn ang="0">
                  <a:pos x="181" y="1"/>
                </a:cxn>
                <a:cxn ang="0">
                  <a:pos x="168" y="0"/>
                </a:cxn>
                <a:cxn ang="0">
                  <a:pos x="156" y="1"/>
                </a:cxn>
                <a:cxn ang="0">
                  <a:pos x="143" y="5"/>
                </a:cxn>
                <a:cxn ang="0">
                  <a:pos x="133" y="10"/>
                </a:cxn>
                <a:cxn ang="0">
                  <a:pos x="124" y="18"/>
                </a:cxn>
                <a:cxn ang="0">
                  <a:pos x="116" y="27"/>
                </a:cxn>
                <a:cxn ang="0">
                  <a:pos x="110" y="37"/>
                </a:cxn>
                <a:cxn ang="0">
                  <a:pos x="101" y="53"/>
                </a:cxn>
                <a:cxn ang="0">
                  <a:pos x="95" y="64"/>
                </a:cxn>
                <a:cxn ang="0">
                  <a:pos x="87" y="69"/>
                </a:cxn>
                <a:cxn ang="0">
                  <a:pos x="76" y="73"/>
                </a:cxn>
                <a:cxn ang="0">
                  <a:pos x="68" y="75"/>
                </a:cxn>
                <a:cxn ang="0">
                  <a:pos x="60" y="78"/>
                </a:cxn>
                <a:cxn ang="0">
                  <a:pos x="50" y="85"/>
                </a:cxn>
                <a:cxn ang="0">
                  <a:pos x="39" y="92"/>
                </a:cxn>
                <a:cxn ang="0">
                  <a:pos x="31" y="101"/>
                </a:cxn>
                <a:cxn ang="0">
                  <a:pos x="23" y="112"/>
                </a:cxn>
                <a:cxn ang="0">
                  <a:pos x="17" y="125"/>
                </a:cxn>
                <a:cxn ang="0">
                  <a:pos x="13" y="139"/>
                </a:cxn>
                <a:cxn ang="0">
                  <a:pos x="8" y="167"/>
                </a:cxn>
                <a:cxn ang="0">
                  <a:pos x="5" y="192"/>
                </a:cxn>
                <a:cxn ang="0">
                  <a:pos x="7" y="214"/>
                </a:cxn>
                <a:cxn ang="0">
                  <a:pos x="12" y="237"/>
                </a:cxn>
                <a:cxn ang="0">
                  <a:pos x="17" y="261"/>
                </a:cxn>
                <a:cxn ang="0">
                  <a:pos x="17" y="289"/>
                </a:cxn>
                <a:cxn ang="0">
                  <a:pos x="13" y="318"/>
                </a:cxn>
                <a:cxn ang="0">
                  <a:pos x="8" y="342"/>
                </a:cxn>
                <a:cxn ang="0">
                  <a:pos x="3" y="362"/>
                </a:cxn>
                <a:cxn ang="0">
                  <a:pos x="0" y="380"/>
                </a:cxn>
                <a:cxn ang="0">
                  <a:pos x="5" y="395"/>
                </a:cxn>
                <a:cxn ang="0">
                  <a:pos x="24" y="407"/>
                </a:cxn>
                <a:cxn ang="0">
                  <a:pos x="38" y="412"/>
                </a:cxn>
                <a:cxn ang="0">
                  <a:pos x="53" y="415"/>
                </a:cxn>
                <a:cxn ang="0">
                  <a:pos x="70" y="416"/>
                </a:cxn>
                <a:cxn ang="0">
                  <a:pos x="85" y="415"/>
                </a:cxn>
                <a:cxn ang="0">
                  <a:pos x="99" y="410"/>
                </a:cxn>
                <a:cxn ang="0">
                  <a:pos x="110" y="402"/>
                </a:cxn>
                <a:cxn ang="0">
                  <a:pos x="119" y="391"/>
                </a:cxn>
                <a:cxn ang="0">
                  <a:pos x="125" y="376"/>
                </a:cxn>
                <a:cxn ang="0">
                  <a:pos x="132" y="348"/>
                </a:cxn>
                <a:cxn ang="0">
                  <a:pos x="140" y="303"/>
                </a:cxn>
                <a:cxn ang="0">
                  <a:pos x="149" y="256"/>
                </a:cxn>
                <a:cxn ang="0">
                  <a:pos x="157" y="223"/>
                </a:cxn>
                <a:cxn ang="0">
                  <a:pos x="161" y="211"/>
                </a:cxn>
                <a:cxn ang="0">
                  <a:pos x="167" y="193"/>
                </a:cxn>
                <a:cxn ang="0">
                  <a:pos x="174" y="173"/>
                </a:cxn>
                <a:cxn ang="0">
                  <a:pos x="182" y="153"/>
                </a:cxn>
                <a:cxn ang="0">
                  <a:pos x="191" y="133"/>
                </a:cxn>
                <a:cxn ang="0">
                  <a:pos x="197" y="115"/>
                </a:cxn>
                <a:cxn ang="0">
                  <a:pos x="203" y="101"/>
                </a:cxn>
                <a:cxn ang="0">
                  <a:pos x="207" y="92"/>
                </a:cxn>
                <a:cxn ang="0">
                  <a:pos x="212" y="75"/>
                </a:cxn>
                <a:cxn ang="0">
                  <a:pos x="216" y="48"/>
                </a:cxn>
                <a:cxn ang="0">
                  <a:pos x="212" y="23"/>
                </a:cxn>
                <a:cxn ang="0">
                  <a:pos x="195" y="5"/>
                </a:cxn>
              </a:cxnLst>
              <a:rect l="0" t="0" r="r" b="b"/>
              <a:pathLst>
                <a:path w="216" h="416">
                  <a:moveTo>
                    <a:pt x="195" y="5"/>
                  </a:moveTo>
                  <a:lnTo>
                    <a:pt x="181" y="1"/>
                  </a:lnTo>
                  <a:lnTo>
                    <a:pt x="168" y="0"/>
                  </a:lnTo>
                  <a:lnTo>
                    <a:pt x="156" y="1"/>
                  </a:lnTo>
                  <a:lnTo>
                    <a:pt x="143" y="5"/>
                  </a:lnTo>
                  <a:lnTo>
                    <a:pt x="133" y="10"/>
                  </a:lnTo>
                  <a:lnTo>
                    <a:pt x="124" y="18"/>
                  </a:lnTo>
                  <a:lnTo>
                    <a:pt x="116" y="27"/>
                  </a:lnTo>
                  <a:lnTo>
                    <a:pt x="110" y="37"/>
                  </a:lnTo>
                  <a:lnTo>
                    <a:pt x="101" y="53"/>
                  </a:lnTo>
                  <a:lnTo>
                    <a:pt x="95" y="64"/>
                  </a:lnTo>
                  <a:lnTo>
                    <a:pt x="87" y="69"/>
                  </a:lnTo>
                  <a:lnTo>
                    <a:pt x="76" y="73"/>
                  </a:lnTo>
                  <a:lnTo>
                    <a:pt x="68" y="75"/>
                  </a:lnTo>
                  <a:lnTo>
                    <a:pt x="60" y="78"/>
                  </a:lnTo>
                  <a:lnTo>
                    <a:pt x="50" y="85"/>
                  </a:lnTo>
                  <a:lnTo>
                    <a:pt x="39" y="92"/>
                  </a:lnTo>
                  <a:lnTo>
                    <a:pt x="31" y="101"/>
                  </a:lnTo>
                  <a:lnTo>
                    <a:pt x="23" y="112"/>
                  </a:lnTo>
                  <a:lnTo>
                    <a:pt x="17" y="125"/>
                  </a:lnTo>
                  <a:lnTo>
                    <a:pt x="13" y="139"/>
                  </a:lnTo>
                  <a:lnTo>
                    <a:pt x="8" y="167"/>
                  </a:lnTo>
                  <a:lnTo>
                    <a:pt x="5" y="192"/>
                  </a:lnTo>
                  <a:lnTo>
                    <a:pt x="7" y="214"/>
                  </a:lnTo>
                  <a:lnTo>
                    <a:pt x="12" y="237"/>
                  </a:lnTo>
                  <a:lnTo>
                    <a:pt x="17" y="261"/>
                  </a:lnTo>
                  <a:lnTo>
                    <a:pt x="17" y="289"/>
                  </a:lnTo>
                  <a:lnTo>
                    <a:pt x="13" y="318"/>
                  </a:lnTo>
                  <a:lnTo>
                    <a:pt x="8" y="342"/>
                  </a:lnTo>
                  <a:lnTo>
                    <a:pt x="3" y="362"/>
                  </a:lnTo>
                  <a:lnTo>
                    <a:pt x="0" y="380"/>
                  </a:lnTo>
                  <a:lnTo>
                    <a:pt x="5" y="395"/>
                  </a:lnTo>
                  <a:lnTo>
                    <a:pt x="24" y="407"/>
                  </a:lnTo>
                  <a:lnTo>
                    <a:pt x="38" y="412"/>
                  </a:lnTo>
                  <a:lnTo>
                    <a:pt x="53" y="415"/>
                  </a:lnTo>
                  <a:lnTo>
                    <a:pt x="70" y="416"/>
                  </a:lnTo>
                  <a:lnTo>
                    <a:pt x="85" y="415"/>
                  </a:lnTo>
                  <a:lnTo>
                    <a:pt x="99" y="410"/>
                  </a:lnTo>
                  <a:lnTo>
                    <a:pt x="110" y="402"/>
                  </a:lnTo>
                  <a:lnTo>
                    <a:pt x="119" y="391"/>
                  </a:lnTo>
                  <a:lnTo>
                    <a:pt x="125" y="376"/>
                  </a:lnTo>
                  <a:lnTo>
                    <a:pt x="132" y="348"/>
                  </a:lnTo>
                  <a:lnTo>
                    <a:pt x="140" y="303"/>
                  </a:lnTo>
                  <a:lnTo>
                    <a:pt x="149" y="256"/>
                  </a:lnTo>
                  <a:lnTo>
                    <a:pt x="157" y="223"/>
                  </a:lnTo>
                  <a:lnTo>
                    <a:pt x="161" y="211"/>
                  </a:lnTo>
                  <a:lnTo>
                    <a:pt x="167" y="193"/>
                  </a:lnTo>
                  <a:lnTo>
                    <a:pt x="174" y="173"/>
                  </a:lnTo>
                  <a:lnTo>
                    <a:pt x="182" y="153"/>
                  </a:lnTo>
                  <a:lnTo>
                    <a:pt x="191" y="133"/>
                  </a:lnTo>
                  <a:lnTo>
                    <a:pt x="197" y="115"/>
                  </a:lnTo>
                  <a:lnTo>
                    <a:pt x="203" y="101"/>
                  </a:lnTo>
                  <a:lnTo>
                    <a:pt x="207" y="92"/>
                  </a:lnTo>
                  <a:lnTo>
                    <a:pt x="212" y="75"/>
                  </a:lnTo>
                  <a:lnTo>
                    <a:pt x="216" y="48"/>
                  </a:lnTo>
                  <a:lnTo>
                    <a:pt x="212" y="23"/>
                  </a:lnTo>
                  <a:lnTo>
                    <a:pt x="195" y="5"/>
                  </a:lnTo>
                  <a:close/>
                </a:path>
              </a:pathLst>
            </a:custGeom>
            <a:solidFill>
              <a:srgbClr val="540054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521" name="Freeform 265"/>
            <p:cNvSpPr>
              <a:spLocks/>
            </p:cNvSpPr>
            <p:nvPr/>
          </p:nvSpPr>
          <p:spPr bwMode="auto">
            <a:xfrm>
              <a:off x="768" y="4151"/>
              <a:ext cx="43" cy="25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123" y="6"/>
                </a:cxn>
                <a:cxn ang="0">
                  <a:pos x="122" y="10"/>
                </a:cxn>
                <a:cxn ang="0">
                  <a:pos x="117" y="13"/>
                </a:cxn>
                <a:cxn ang="0">
                  <a:pos x="109" y="14"/>
                </a:cxn>
                <a:cxn ang="0">
                  <a:pos x="103" y="14"/>
                </a:cxn>
                <a:cxn ang="0">
                  <a:pos x="100" y="11"/>
                </a:cxn>
                <a:cxn ang="0">
                  <a:pos x="99" y="8"/>
                </a:cxn>
                <a:cxn ang="0">
                  <a:pos x="98" y="4"/>
                </a:cxn>
                <a:cxn ang="0">
                  <a:pos x="98" y="9"/>
                </a:cxn>
                <a:cxn ang="0">
                  <a:pos x="95" y="14"/>
                </a:cxn>
                <a:cxn ang="0">
                  <a:pos x="90" y="18"/>
                </a:cxn>
                <a:cxn ang="0">
                  <a:pos x="85" y="20"/>
                </a:cxn>
                <a:cxn ang="0">
                  <a:pos x="82" y="20"/>
                </a:cxn>
                <a:cxn ang="0">
                  <a:pos x="79" y="16"/>
                </a:cxn>
                <a:cxn ang="0">
                  <a:pos x="78" y="11"/>
                </a:cxn>
                <a:cxn ang="0">
                  <a:pos x="75" y="6"/>
                </a:cxn>
                <a:cxn ang="0">
                  <a:pos x="74" y="13"/>
                </a:cxn>
                <a:cxn ang="0">
                  <a:pos x="70" y="19"/>
                </a:cxn>
                <a:cxn ang="0">
                  <a:pos x="64" y="25"/>
                </a:cxn>
                <a:cxn ang="0">
                  <a:pos x="59" y="29"/>
                </a:cxn>
                <a:cxn ang="0">
                  <a:pos x="55" y="30"/>
                </a:cxn>
                <a:cxn ang="0">
                  <a:pos x="53" y="28"/>
                </a:cxn>
                <a:cxn ang="0">
                  <a:pos x="51" y="24"/>
                </a:cxn>
                <a:cxn ang="0">
                  <a:pos x="49" y="19"/>
                </a:cxn>
                <a:cxn ang="0">
                  <a:pos x="48" y="24"/>
                </a:cxn>
                <a:cxn ang="0">
                  <a:pos x="45" y="31"/>
                </a:cxn>
                <a:cxn ang="0">
                  <a:pos x="39" y="39"/>
                </a:cxn>
                <a:cxn ang="0">
                  <a:pos x="32" y="44"/>
                </a:cxn>
                <a:cxn ang="0">
                  <a:pos x="25" y="47"/>
                </a:cxn>
                <a:cxn ang="0">
                  <a:pos x="21" y="44"/>
                </a:cxn>
                <a:cxn ang="0">
                  <a:pos x="18" y="39"/>
                </a:cxn>
                <a:cxn ang="0">
                  <a:pos x="16" y="34"/>
                </a:cxn>
                <a:cxn ang="0">
                  <a:pos x="15" y="47"/>
                </a:cxn>
                <a:cxn ang="0">
                  <a:pos x="11" y="60"/>
                </a:cxn>
                <a:cxn ang="0">
                  <a:pos x="6" y="72"/>
                </a:cxn>
                <a:cxn ang="0">
                  <a:pos x="0" y="79"/>
                </a:cxn>
                <a:cxn ang="0">
                  <a:pos x="5" y="82"/>
                </a:cxn>
                <a:cxn ang="0">
                  <a:pos x="10" y="83"/>
                </a:cxn>
                <a:cxn ang="0">
                  <a:pos x="16" y="82"/>
                </a:cxn>
                <a:cxn ang="0">
                  <a:pos x="21" y="79"/>
                </a:cxn>
                <a:cxn ang="0">
                  <a:pos x="27" y="74"/>
                </a:cxn>
                <a:cxn ang="0">
                  <a:pos x="36" y="69"/>
                </a:cxn>
                <a:cxn ang="0">
                  <a:pos x="46" y="63"/>
                </a:cxn>
                <a:cxn ang="0">
                  <a:pos x="58" y="57"/>
                </a:cxn>
                <a:cxn ang="0">
                  <a:pos x="70" y="50"/>
                </a:cxn>
                <a:cxn ang="0">
                  <a:pos x="83" y="45"/>
                </a:cxn>
                <a:cxn ang="0">
                  <a:pos x="95" y="43"/>
                </a:cxn>
                <a:cxn ang="0">
                  <a:pos x="106" y="42"/>
                </a:cxn>
                <a:cxn ang="0">
                  <a:pos x="119" y="37"/>
                </a:cxn>
                <a:cxn ang="0">
                  <a:pos x="126" y="26"/>
                </a:cxn>
                <a:cxn ang="0">
                  <a:pos x="127" y="13"/>
                </a:cxn>
                <a:cxn ang="0">
                  <a:pos x="119" y="0"/>
                </a:cxn>
              </a:cxnLst>
              <a:rect l="0" t="0" r="r" b="b"/>
              <a:pathLst>
                <a:path w="127" h="83">
                  <a:moveTo>
                    <a:pt x="119" y="0"/>
                  </a:moveTo>
                  <a:lnTo>
                    <a:pt x="123" y="6"/>
                  </a:lnTo>
                  <a:lnTo>
                    <a:pt x="122" y="10"/>
                  </a:lnTo>
                  <a:lnTo>
                    <a:pt x="117" y="13"/>
                  </a:lnTo>
                  <a:lnTo>
                    <a:pt x="109" y="14"/>
                  </a:lnTo>
                  <a:lnTo>
                    <a:pt x="103" y="14"/>
                  </a:lnTo>
                  <a:lnTo>
                    <a:pt x="100" y="11"/>
                  </a:lnTo>
                  <a:lnTo>
                    <a:pt x="99" y="8"/>
                  </a:lnTo>
                  <a:lnTo>
                    <a:pt x="98" y="4"/>
                  </a:lnTo>
                  <a:lnTo>
                    <a:pt x="98" y="9"/>
                  </a:lnTo>
                  <a:lnTo>
                    <a:pt x="95" y="14"/>
                  </a:lnTo>
                  <a:lnTo>
                    <a:pt x="90" y="18"/>
                  </a:lnTo>
                  <a:lnTo>
                    <a:pt x="85" y="20"/>
                  </a:lnTo>
                  <a:lnTo>
                    <a:pt x="82" y="20"/>
                  </a:lnTo>
                  <a:lnTo>
                    <a:pt x="79" y="16"/>
                  </a:lnTo>
                  <a:lnTo>
                    <a:pt x="78" y="11"/>
                  </a:lnTo>
                  <a:lnTo>
                    <a:pt x="75" y="6"/>
                  </a:lnTo>
                  <a:lnTo>
                    <a:pt x="74" y="13"/>
                  </a:lnTo>
                  <a:lnTo>
                    <a:pt x="70" y="19"/>
                  </a:lnTo>
                  <a:lnTo>
                    <a:pt x="64" y="25"/>
                  </a:lnTo>
                  <a:lnTo>
                    <a:pt x="59" y="29"/>
                  </a:lnTo>
                  <a:lnTo>
                    <a:pt x="55" y="30"/>
                  </a:lnTo>
                  <a:lnTo>
                    <a:pt x="53" y="28"/>
                  </a:lnTo>
                  <a:lnTo>
                    <a:pt x="51" y="24"/>
                  </a:lnTo>
                  <a:lnTo>
                    <a:pt x="49" y="19"/>
                  </a:lnTo>
                  <a:lnTo>
                    <a:pt x="48" y="24"/>
                  </a:lnTo>
                  <a:lnTo>
                    <a:pt x="45" y="31"/>
                  </a:lnTo>
                  <a:lnTo>
                    <a:pt x="39" y="39"/>
                  </a:lnTo>
                  <a:lnTo>
                    <a:pt x="32" y="44"/>
                  </a:lnTo>
                  <a:lnTo>
                    <a:pt x="25" y="47"/>
                  </a:lnTo>
                  <a:lnTo>
                    <a:pt x="21" y="44"/>
                  </a:lnTo>
                  <a:lnTo>
                    <a:pt x="18" y="39"/>
                  </a:lnTo>
                  <a:lnTo>
                    <a:pt x="16" y="34"/>
                  </a:lnTo>
                  <a:lnTo>
                    <a:pt x="15" y="47"/>
                  </a:lnTo>
                  <a:lnTo>
                    <a:pt x="11" y="60"/>
                  </a:lnTo>
                  <a:lnTo>
                    <a:pt x="6" y="72"/>
                  </a:lnTo>
                  <a:lnTo>
                    <a:pt x="0" y="79"/>
                  </a:lnTo>
                  <a:lnTo>
                    <a:pt x="5" y="82"/>
                  </a:lnTo>
                  <a:lnTo>
                    <a:pt x="10" y="83"/>
                  </a:lnTo>
                  <a:lnTo>
                    <a:pt x="16" y="82"/>
                  </a:lnTo>
                  <a:lnTo>
                    <a:pt x="21" y="79"/>
                  </a:lnTo>
                  <a:lnTo>
                    <a:pt x="27" y="74"/>
                  </a:lnTo>
                  <a:lnTo>
                    <a:pt x="36" y="69"/>
                  </a:lnTo>
                  <a:lnTo>
                    <a:pt x="46" y="63"/>
                  </a:lnTo>
                  <a:lnTo>
                    <a:pt x="58" y="57"/>
                  </a:lnTo>
                  <a:lnTo>
                    <a:pt x="70" y="50"/>
                  </a:lnTo>
                  <a:lnTo>
                    <a:pt x="83" y="45"/>
                  </a:lnTo>
                  <a:lnTo>
                    <a:pt x="95" y="43"/>
                  </a:lnTo>
                  <a:lnTo>
                    <a:pt x="106" y="42"/>
                  </a:lnTo>
                  <a:lnTo>
                    <a:pt x="119" y="37"/>
                  </a:lnTo>
                  <a:lnTo>
                    <a:pt x="126" y="26"/>
                  </a:lnTo>
                  <a:lnTo>
                    <a:pt x="127" y="13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540054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522" name="Freeform 266"/>
            <p:cNvSpPr>
              <a:spLocks/>
            </p:cNvSpPr>
            <p:nvPr/>
          </p:nvSpPr>
          <p:spPr bwMode="auto">
            <a:xfrm>
              <a:off x="764" y="4148"/>
              <a:ext cx="45" cy="29"/>
            </a:xfrm>
            <a:custGeom>
              <a:avLst/>
              <a:gdLst/>
              <a:ahLst/>
              <a:cxnLst>
                <a:cxn ang="0">
                  <a:pos x="30" y="43"/>
                </a:cxn>
                <a:cxn ang="0">
                  <a:pos x="32" y="48"/>
                </a:cxn>
                <a:cxn ang="0">
                  <a:pos x="35" y="53"/>
                </a:cxn>
                <a:cxn ang="0">
                  <a:pos x="39" y="56"/>
                </a:cxn>
                <a:cxn ang="0">
                  <a:pos x="46" y="53"/>
                </a:cxn>
                <a:cxn ang="0">
                  <a:pos x="53" y="48"/>
                </a:cxn>
                <a:cxn ang="0">
                  <a:pos x="59" y="40"/>
                </a:cxn>
                <a:cxn ang="0">
                  <a:pos x="62" y="33"/>
                </a:cxn>
                <a:cxn ang="0">
                  <a:pos x="63" y="28"/>
                </a:cxn>
                <a:cxn ang="0">
                  <a:pos x="65" y="33"/>
                </a:cxn>
                <a:cxn ang="0">
                  <a:pos x="67" y="37"/>
                </a:cxn>
                <a:cxn ang="0">
                  <a:pos x="69" y="39"/>
                </a:cxn>
                <a:cxn ang="0">
                  <a:pos x="73" y="38"/>
                </a:cxn>
                <a:cxn ang="0">
                  <a:pos x="78" y="34"/>
                </a:cxn>
                <a:cxn ang="0">
                  <a:pos x="84" y="28"/>
                </a:cxn>
                <a:cxn ang="0">
                  <a:pos x="88" y="22"/>
                </a:cxn>
                <a:cxn ang="0">
                  <a:pos x="89" y="15"/>
                </a:cxn>
                <a:cxn ang="0">
                  <a:pos x="92" y="20"/>
                </a:cxn>
                <a:cxn ang="0">
                  <a:pos x="93" y="25"/>
                </a:cxn>
                <a:cxn ang="0">
                  <a:pos x="96" y="29"/>
                </a:cxn>
                <a:cxn ang="0">
                  <a:pos x="99" y="29"/>
                </a:cxn>
                <a:cxn ang="0">
                  <a:pos x="104" y="27"/>
                </a:cxn>
                <a:cxn ang="0">
                  <a:pos x="109" y="23"/>
                </a:cxn>
                <a:cxn ang="0">
                  <a:pos x="112" y="18"/>
                </a:cxn>
                <a:cxn ang="0">
                  <a:pos x="112" y="13"/>
                </a:cxn>
                <a:cxn ang="0">
                  <a:pos x="113" y="17"/>
                </a:cxn>
                <a:cxn ang="0">
                  <a:pos x="114" y="20"/>
                </a:cxn>
                <a:cxn ang="0">
                  <a:pos x="117" y="23"/>
                </a:cxn>
                <a:cxn ang="0">
                  <a:pos x="123" y="23"/>
                </a:cxn>
                <a:cxn ang="0">
                  <a:pos x="131" y="22"/>
                </a:cxn>
                <a:cxn ang="0">
                  <a:pos x="136" y="19"/>
                </a:cxn>
                <a:cxn ang="0">
                  <a:pos x="137" y="15"/>
                </a:cxn>
                <a:cxn ang="0">
                  <a:pos x="133" y="9"/>
                </a:cxn>
                <a:cxn ang="0">
                  <a:pos x="130" y="6"/>
                </a:cxn>
                <a:cxn ang="0">
                  <a:pos x="123" y="4"/>
                </a:cxn>
                <a:cxn ang="0">
                  <a:pos x="116" y="1"/>
                </a:cxn>
                <a:cxn ang="0">
                  <a:pos x="108" y="0"/>
                </a:cxn>
                <a:cxn ang="0">
                  <a:pos x="98" y="1"/>
                </a:cxn>
                <a:cxn ang="0">
                  <a:pos x="87" y="3"/>
                </a:cxn>
                <a:cxn ang="0">
                  <a:pos x="73" y="6"/>
                </a:cxn>
                <a:cxn ang="0">
                  <a:pos x="58" y="11"/>
                </a:cxn>
                <a:cxn ang="0">
                  <a:pos x="43" y="19"/>
                </a:cxn>
                <a:cxn ang="0">
                  <a:pos x="30" y="27"/>
                </a:cxn>
                <a:cxn ang="0">
                  <a:pos x="19" y="35"/>
                </a:cxn>
                <a:cxn ang="0">
                  <a:pos x="11" y="44"/>
                </a:cxn>
                <a:cxn ang="0">
                  <a:pos x="5" y="53"/>
                </a:cxn>
                <a:cxn ang="0">
                  <a:pos x="1" y="61"/>
                </a:cxn>
                <a:cxn ang="0">
                  <a:pos x="0" y="68"/>
                </a:cxn>
                <a:cxn ang="0">
                  <a:pos x="2" y="75"/>
                </a:cxn>
                <a:cxn ang="0">
                  <a:pos x="5" y="78"/>
                </a:cxn>
                <a:cxn ang="0">
                  <a:pos x="7" y="82"/>
                </a:cxn>
                <a:cxn ang="0">
                  <a:pos x="11" y="86"/>
                </a:cxn>
                <a:cxn ang="0">
                  <a:pos x="14" y="88"/>
                </a:cxn>
                <a:cxn ang="0">
                  <a:pos x="20" y="81"/>
                </a:cxn>
                <a:cxn ang="0">
                  <a:pos x="25" y="69"/>
                </a:cxn>
                <a:cxn ang="0">
                  <a:pos x="29" y="56"/>
                </a:cxn>
                <a:cxn ang="0">
                  <a:pos x="30" y="43"/>
                </a:cxn>
              </a:cxnLst>
              <a:rect l="0" t="0" r="r" b="b"/>
              <a:pathLst>
                <a:path w="137" h="88">
                  <a:moveTo>
                    <a:pt x="30" y="43"/>
                  </a:moveTo>
                  <a:lnTo>
                    <a:pt x="32" y="48"/>
                  </a:lnTo>
                  <a:lnTo>
                    <a:pt x="35" y="53"/>
                  </a:lnTo>
                  <a:lnTo>
                    <a:pt x="39" y="56"/>
                  </a:lnTo>
                  <a:lnTo>
                    <a:pt x="46" y="53"/>
                  </a:lnTo>
                  <a:lnTo>
                    <a:pt x="53" y="48"/>
                  </a:lnTo>
                  <a:lnTo>
                    <a:pt x="59" y="40"/>
                  </a:lnTo>
                  <a:lnTo>
                    <a:pt x="62" y="33"/>
                  </a:lnTo>
                  <a:lnTo>
                    <a:pt x="63" y="28"/>
                  </a:lnTo>
                  <a:lnTo>
                    <a:pt x="65" y="33"/>
                  </a:lnTo>
                  <a:lnTo>
                    <a:pt x="67" y="37"/>
                  </a:lnTo>
                  <a:lnTo>
                    <a:pt x="69" y="39"/>
                  </a:lnTo>
                  <a:lnTo>
                    <a:pt x="73" y="38"/>
                  </a:lnTo>
                  <a:lnTo>
                    <a:pt x="78" y="34"/>
                  </a:lnTo>
                  <a:lnTo>
                    <a:pt x="84" y="28"/>
                  </a:lnTo>
                  <a:lnTo>
                    <a:pt x="88" y="22"/>
                  </a:lnTo>
                  <a:lnTo>
                    <a:pt x="89" y="15"/>
                  </a:lnTo>
                  <a:lnTo>
                    <a:pt x="92" y="20"/>
                  </a:lnTo>
                  <a:lnTo>
                    <a:pt x="93" y="25"/>
                  </a:lnTo>
                  <a:lnTo>
                    <a:pt x="96" y="29"/>
                  </a:lnTo>
                  <a:lnTo>
                    <a:pt x="99" y="29"/>
                  </a:lnTo>
                  <a:lnTo>
                    <a:pt x="104" y="27"/>
                  </a:lnTo>
                  <a:lnTo>
                    <a:pt x="109" y="23"/>
                  </a:lnTo>
                  <a:lnTo>
                    <a:pt x="112" y="18"/>
                  </a:lnTo>
                  <a:lnTo>
                    <a:pt x="112" y="13"/>
                  </a:lnTo>
                  <a:lnTo>
                    <a:pt x="113" y="17"/>
                  </a:lnTo>
                  <a:lnTo>
                    <a:pt x="114" y="20"/>
                  </a:lnTo>
                  <a:lnTo>
                    <a:pt x="117" y="23"/>
                  </a:lnTo>
                  <a:lnTo>
                    <a:pt x="123" y="23"/>
                  </a:lnTo>
                  <a:lnTo>
                    <a:pt x="131" y="22"/>
                  </a:lnTo>
                  <a:lnTo>
                    <a:pt x="136" y="19"/>
                  </a:lnTo>
                  <a:lnTo>
                    <a:pt x="137" y="15"/>
                  </a:lnTo>
                  <a:lnTo>
                    <a:pt x="133" y="9"/>
                  </a:lnTo>
                  <a:lnTo>
                    <a:pt x="130" y="6"/>
                  </a:lnTo>
                  <a:lnTo>
                    <a:pt x="123" y="4"/>
                  </a:lnTo>
                  <a:lnTo>
                    <a:pt x="116" y="1"/>
                  </a:lnTo>
                  <a:lnTo>
                    <a:pt x="108" y="0"/>
                  </a:lnTo>
                  <a:lnTo>
                    <a:pt x="98" y="1"/>
                  </a:lnTo>
                  <a:lnTo>
                    <a:pt x="87" y="3"/>
                  </a:lnTo>
                  <a:lnTo>
                    <a:pt x="73" y="6"/>
                  </a:lnTo>
                  <a:lnTo>
                    <a:pt x="58" y="11"/>
                  </a:lnTo>
                  <a:lnTo>
                    <a:pt x="43" y="19"/>
                  </a:lnTo>
                  <a:lnTo>
                    <a:pt x="30" y="27"/>
                  </a:lnTo>
                  <a:lnTo>
                    <a:pt x="19" y="35"/>
                  </a:lnTo>
                  <a:lnTo>
                    <a:pt x="11" y="44"/>
                  </a:lnTo>
                  <a:lnTo>
                    <a:pt x="5" y="53"/>
                  </a:lnTo>
                  <a:lnTo>
                    <a:pt x="1" y="61"/>
                  </a:lnTo>
                  <a:lnTo>
                    <a:pt x="0" y="68"/>
                  </a:lnTo>
                  <a:lnTo>
                    <a:pt x="2" y="75"/>
                  </a:lnTo>
                  <a:lnTo>
                    <a:pt x="5" y="78"/>
                  </a:lnTo>
                  <a:lnTo>
                    <a:pt x="7" y="82"/>
                  </a:lnTo>
                  <a:lnTo>
                    <a:pt x="11" y="86"/>
                  </a:lnTo>
                  <a:lnTo>
                    <a:pt x="14" y="88"/>
                  </a:lnTo>
                  <a:lnTo>
                    <a:pt x="20" y="81"/>
                  </a:lnTo>
                  <a:lnTo>
                    <a:pt x="25" y="69"/>
                  </a:lnTo>
                  <a:lnTo>
                    <a:pt x="29" y="56"/>
                  </a:lnTo>
                  <a:lnTo>
                    <a:pt x="30" y="43"/>
                  </a:lnTo>
                  <a:close/>
                </a:path>
              </a:pathLst>
            </a:custGeom>
            <a:solidFill>
              <a:srgbClr val="540054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523" name="Freeform 267"/>
            <p:cNvSpPr>
              <a:spLocks/>
            </p:cNvSpPr>
            <p:nvPr/>
          </p:nvSpPr>
          <p:spPr bwMode="auto">
            <a:xfrm>
              <a:off x="769" y="4160"/>
              <a:ext cx="45" cy="20"/>
            </a:xfrm>
            <a:custGeom>
              <a:avLst/>
              <a:gdLst/>
              <a:ahLst/>
              <a:cxnLst>
                <a:cxn ang="0">
                  <a:pos x="130" y="2"/>
                </a:cxn>
                <a:cxn ang="0">
                  <a:pos x="132" y="9"/>
                </a:cxn>
                <a:cxn ang="0">
                  <a:pos x="131" y="13"/>
                </a:cxn>
                <a:cxn ang="0">
                  <a:pos x="127" y="16"/>
                </a:cxn>
                <a:cxn ang="0">
                  <a:pos x="119" y="17"/>
                </a:cxn>
                <a:cxn ang="0">
                  <a:pos x="113" y="16"/>
                </a:cxn>
                <a:cxn ang="0">
                  <a:pos x="111" y="13"/>
                </a:cxn>
                <a:cxn ang="0">
                  <a:pos x="109" y="11"/>
                </a:cxn>
                <a:cxn ang="0">
                  <a:pos x="109" y="6"/>
                </a:cxn>
                <a:cxn ang="0">
                  <a:pos x="108" y="9"/>
                </a:cxn>
                <a:cxn ang="0">
                  <a:pos x="104" y="14"/>
                </a:cxn>
                <a:cxn ang="0">
                  <a:pos x="99" y="18"/>
                </a:cxn>
                <a:cxn ang="0">
                  <a:pos x="93" y="19"/>
                </a:cxn>
                <a:cxn ang="0">
                  <a:pos x="89" y="18"/>
                </a:cxn>
                <a:cxn ang="0">
                  <a:pos x="87" y="13"/>
                </a:cxn>
                <a:cxn ang="0">
                  <a:pos x="85" y="7"/>
                </a:cxn>
                <a:cxn ang="0">
                  <a:pos x="83" y="0"/>
                </a:cxn>
                <a:cxn ang="0">
                  <a:pos x="80" y="7"/>
                </a:cxn>
                <a:cxn ang="0">
                  <a:pos x="75" y="12"/>
                </a:cxn>
                <a:cxn ang="0">
                  <a:pos x="69" y="17"/>
                </a:cxn>
                <a:cxn ang="0">
                  <a:pos x="63" y="21"/>
                </a:cxn>
                <a:cxn ang="0">
                  <a:pos x="58" y="22"/>
                </a:cxn>
                <a:cxn ang="0">
                  <a:pos x="56" y="18"/>
                </a:cxn>
                <a:cxn ang="0">
                  <a:pos x="56" y="14"/>
                </a:cxn>
                <a:cxn ang="0">
                  <a:pos x="54" y="9"/>
                </a:cxn>
                <a:cxn ang="0">
                  <a:pos x="53" y="14"/>
                </a:cxn>
                <a:cxn ang="0">
                  <a:pos x="49" y="21"/>
                </a:cxn>
                <a:cxn ang="0">
                  <a:pos x="41" y="27"/>
                </a:cxn>
                <a:cxn ang="0">
                  <a:pos x="35" y="31"/>
                </a:cxn>
                <a:cxn ang="0">
                  <a:pos x="26" y="32"/>
                </a:cxn>
                <a:cxn ang="0">
                  <a:pos x="24" y="29"/>
                </a:cxn>
                <a:cxn ang="0">
                  <a:pos x="21" y="24"/>
                </a:cxn>
                <a:cxn ang="0">
                  <a:pos x="20" y="19"/>
                </a:cxn>
                <a:cxn ang="0">
                  <a:pos x="16" y="37"/>
                </a:cxn>
                <a:cxn ang="0">
                  <a:pos x="11" y="51"/>
                </a:cxn>
                <a:cxn ang="0">
                  <a:pos x="6" y="60"/>
                </a:cxn>
                <a:cxn ang="0">
                  <a:pos x="0" y="63"/>
                </a:cxn>
                <a:cxn ang="0">
                  <a:pos x="3" y="66"/>
                </a:cxn>
                <a:cxn ang="0">
                  <a:pos x="8" y="67"/>
                </a:cxn>
                <a:cxn ang="0">
                  <a:pos x="15" y="67"/>
                </a:cxn>
                <a:cxn ang="0">
                  <a:pos x="20" y="65"/>
                </a:cxn>
                <a:cxn ang="0">
                  <a:pos x="26" y="61"/>
                </a:cxn>
                <a:cxn ang="0">
                  <a:pos x="36" y="57"/>
                </a:cxn>
                <a:cxn ang="0">
                  <a:pos x="48" y="52"/>
                </a:cxn>
                <a:cxn ang="0">
                  <a:pos x="60" y="47"/>
                </a:cxn>
                <a:cxn ang="0">
                  <a:pos x="73" y="43"/>
                </a:cxn>
                <a:cxn ang="0">
                  <a:pos x="85" y="41"/>
                </a:cxn>
                <a:cxn ang="0">
                  <a:pos x="98" y="40"/>
                </a:cxn>
                <a:cxn ang="0">
                  <a:pos x="108" y="41"/>
                </a:cxn>
                <a:cxn ang="0">
                  <a:pos x="122" y="38"/>
                </a:cxn>
                <a:cxn ang="0">
                  <a:pos x="132" y="28"/>
                </a:cxn>
                <a:cxn ang="0">
                  <a:pos x="135" y="14"/>
                </a:cxn>
                <a:cxn ang="0">
                  <a:pos x="130" y="2"/>
                </a:cxn>
              </a:cxnLst>
              <a:rect l="0" t="0" r="r" b="b"/>
              <a:pathLst>
                <a:path w="135" h="67">
                  <a:moveTo>
                    <a:pt x="130" y="2"/>
                  </a:moveTo>
                  <a:lnTo>
                    <a:pt x="132" y="9"/>
                  </a:lnTo>
                  <a:lnTo>
                    <a:pt x="131" y="13"/>
                  </a:lnTo>
                  <a:lnTo>
                    <a:pt x="127" y="16"/>
                  </a:lnTo>
                  <a:lnTo>
                    <a:pt x="119" y="17"/>
                  </a:lnTo>
                  <a:lnTo>
                    <a:pt x="113" y="16"/>
                  </a:lnTo>
                  <a:lnTo>
                    <a:pt x="111" y="13"/>
                  </a:lnTo>
                  <a:lnTo>
                    <a:pt x="109" y="11"/>
                  </a:lnTo>
                  <a:lnTo>
                    <a:pt x="109" y="6"/>
                  </a:lnTo>
                  <a:lnTo>
                    <a:pt x="108" y="9"/>
                  </a:lnTo>
                  <a:lnTo>
                    <a:pt x="104" y="14"/>
                  </a:lnTo>
                  <a:lnTo>
                    <a:pt x="99" y="18"/>
                  </a:lnTo>
                  <a:lnTo>
                    <a:pt x="93" y="19"/>
                  </a:lnTo>
                  <a:lnTo>
                    <a:pt x="89" y="18"/>
                  </a:lnTo>
                  <a:lnTo>
                    <a:pt x="87" y="13"/>
                  </a:lnTo>
                  <a:lnTo>
                    <a:pt x="85" y="7"/>
                  </a:lnTo>
                  <a:lnTo>
                    <a:pt x="83" y="0"/>
                  </a:lnTo>
                  <a:lnTo>
                    <a:pt x="80" y="7"/>
                  </a:lnTo>
                  <a:lnTo>
                    <a:pt x="75" y="12"/>
                  </a:lnTo>
                  <a:lnTo>
                    <a:pt x="69" y="17"/>
                  </a:lnTo>
                  <a:lnTo>
                    <a:pt x="63" y="21"/>
                  </a:lnTo>
                  <a:lnTo>
                    <a:pt x="58" y="22"/>
                  </a:lnTo>
                  <a:lnTo>
                    <a:pt x="56" y="18"/>
                  </a:lnTo>
                  <a:lnTo>
                    <a:pt x="56" y="14"/>
                  </a:lnTo>
                  <a:lnTo>
                    <a:pt x="54" y="9"/>
                  </a:lnTo>
                  <a:lnTo>
                    <a:pt x="53" y="14"/>
                  </a:lnTo>
                  <a:lnTo>
                    <a:pt x="49" y="21"/>
                  </a:lnTo>
                  <a:lnTo>
                    <a:pt x="41" y="27"/>
                  </a:lnTo>
                  <a:lnTo>
                    <a:pt x="35" y="31"/>
                  </a:lnTo>
                  <a:lnTo>
                    <a:pt x="26" y="32"/>
                  </a:lnTo>
                  <a:lnTo>
                    <a:pt x="24" y="29"/>
                  </a:lnTo>
                  <a:lnTo>
                    <a:pt x="21" y="24"/>
                  </a:lnTo>
                  <a:lnTo>
                    <a:pt x="20" y="19"/>
                  </a:lnTo>
                  <a:lnTo>
                    <a:pt x="16" y="37"/>
                  </a:lnTo>
                  <a:lnTo>
                    <a:pt x="11" y="51"/>
                  </a:lnTo>
                  <a:lnTo>
                    <a:pt x="6" y="60"/>
                  </a:lnTo>
                  <a:lnTo>
                    <a:pt x="0" y="63"/>
                  </a:lnTo>
                  <a:lnTo>
                    <a:pt x="3" y="66"/>
                  </a:lnTo>
                  <a:lnTo>
                    <a:pt x="8" y="67"/>
                  </a:lnTo>
                  <a:lnTo>
                    <a:pt x="15" y="67"/>
                  </a:lnTo>
                  <a:lnTo>
                    <a:pt x="20" y="65"/>
                  </a:lnTo>
                  <a:lnTo>
                    <a:pt x="26" y="61"/>
                  </a:lnTo>
                  <a:lnTo>
                    <a:pt x="36" y="57"/>
                  </a:lnTo>
                  <a:lnTo>
                    <a:pt x="48" y="52"/>
                  </a:lnTo>
                  <a:lnTo>
                    <a:pt x="60" y="47"/>
                  </a:lnTo>
                  <a:lnTo>
                    <a:pt x="73" y="43"/>
                  </a:lnTo>
                  <a:lnTo>
                    <a:pt x="85" y="41"/>
                  </a:lnTo>
                  <a:lnTo>
                    <a:pt x="98" y="40"/>
                  </a:lnTo>
                  <a:lnTo>
                    <a:pt x="108" y="41"/>
                  </a:lnTo>
                  <a:lnTo>
                    <a:pt x="122" y="38"/>
                  </a:lnTo>
                  <a:lnTo>
                    <a:pt x="132" y="28"/>
                  </a:lnTo>
                  <a:lnTo>
                    <a:pt x="135" y="14"/>
                  </a:lnTo>
                  <a:lnTo>
                    <a:pt x="130" y="2"/>
                  </a:lnTo>
                  <a:close/>
                </a:path>
              </a:pathLst>
            </a:custGeom>
            <a:solidFill>
              <a:srgbClr val="540054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524" name="Freeform 268"/>
            <p:cNvSpPr>
              <a:spLocks/>
            </p:cNvSpPr>
            <p:nvPr/>
          </p:nvSpPr>
          <p:spPr bwMode="auto">
            <a:xfrm>
              <a:off x="766" y="4156"/>
              <a:ext cx="48" cy="25"/>
            </a:xfrm>
            <a:custGeom>
              <a:avLst/>
              <a:gdLst/>
              <a:ahLst/>
              <a:cxnLst>
                <a:cxn ang="0">
                  <a:pos x="32" y="31"/>
                </a:cxn>
                <a:cxn ang="0">
                  <a:pos x="33" y="36"/>
                </a:cxn>
                <a:cxn ang="0">
                  <a:pos x="36" y="41"/>
                </a:cxn>
                <a:cxn ang="0">
                  <a:pos x="38" y="44"/>
                </a:cxn>
                <a:cxn ang="0">
                  <a:pos x="47" y="43"/>
                </a:cxn>
                <a:cxn ang="0">
                  <a:pos x="53" y="39"/>
                </a:cxn>
                <a:cxn ang="0">
                  <a:pos x="61" y="33"/>
                </a:cxn>
                <a:cxn ang="0">
                  <a:pos x="65" y="26"/>
                </a:cxn>
                <a:cxn ang="0">
                  <a:pos x="66" y="21"/>
                </a:cxn>
                <a:cxn ang="0">
                  <a:pos x="68" y="26"/>
                </a:cxn>
                <a:cxn ang="0">
                  <a:pos x="68" y="30"/>
                </a:cxn>
                <a:cxn ang="0">
                  <a:pos x="70" y="34"/>
                </a:cxn>
                <a:cxn ang="0">
                  <a:pos x="75" y="33"/>
                </a:cxn>
                <a:cxn ang="0">
                  <a:pos x="81" y="29"/>
                </a:cxn>
                <a:cxn ang="0">
                  <a:pos x="87" y="24"/>
                </a:cxn>
                <a:cxn ang="0">
                  <a:pos x="92" y="19"/>
                </a:cxn>
                <a:cxn ang="0">
                  <a:pos x="95" y="12"/>
                </a:cxn>
                <a:cxn ang="0">
                  <a:pos x="97" y="19"/>
                </a:cxn>
                <a:cxn ang="0">
                  <a:pos x="99" y="25"/>
                </a:cxn>
                <a:cxn ang="0">
                  <a:pos x="101" y="30"/>
                </a:cxn>
                <a:cxn ang="0">
                  <a:pos x="105" y="31"/>
                </a:cxn>
                <a:cxn ang="0">
                  <a:pos x="111" y="30"/>
                </a:cxn>
                <a:cxn ang="0">
                  <a:pos x="116" y="26"/>
                </a:cxn>
                <a:cxn ang="0">
                  <a:pos x="120" y="21"/>
                </a:cxn>
                <a:cxn ang="0">
                  <a:pos x="121" y="18"/>
                </a:cxn>
                <a:cxn ang="0">
                  <a:pos x="121" y="23"/>
                </a:cxn>
                <a:cxn ang="0">
                  <a:pos x="123" y="25"/>
                </a:cxn>
                <a:cxn ang="0">
                  <a:pos x="125" y="28"/>
                </a:cxn>
                <a:cxn ang="0">
                  <a:pos x="131" y="29"/>
                </a:cxn>
                <a:cxn ang="0">
                  <a:pos x="139" y="28"/>
                </a:cxn>
                <a:cxn ang="0">
                  <a:pos x="143" y="25"/>
                </a:cxn>
                <a:cxn ang="0">
                  <a:pos x="144" y="21"/>
                </a:cxn>
                <a:cxn ang="0">
                  <a:pos x="142" y="14"/>
                </a:cxn>
                <a:cxn ang="0">
                  <a:pos x="138" y="10"/>
                </a:cxn>
                <a:cxn ang="0">
                  <a:pos x="133" y="6"/>
                </a:cxn>
                <a:cxn ang="0">
                  <a:pos x="125" y="4"/>
                </a:cxn>
                <a:cxn ang="0">
                  <a:pos x="116" y="1"/>
                </a:cxn>
                <a:cxn ang="0">
                  <a:pos x="106" y="0"/>
                </a:cxn>
                <a:cxn ang="0">
                  <a:pos x="95" y="0"/>
                </a:cxn>
                <a:cxn ang="0">
                  <a:pos x="81" y="2"/>
                </a:cxn>
                <a:cxn ang="0">
                  <a:pos x="65" y="5"/>
                </a:cxn>
                <a:cxn ang="0">
                  <a:pos x="49" y="10"/>
                </a:cxn>
                <a:cxn ang="0">
                  <a:pos x="36" y="16"/>
                </a:cxn>
                <a:cxn ang="0">
                  <a:pos x="23" y="23"/>
                </a:cxn>
                <a:cxn ang="0">
                  <a:pos x="14" y="30"/>
                </a:cxn>
                <a:cxn ang="0">
                  <a:pos x="7" y="38"/>
                </a:cxn>
                <a:cxn ang="0">
                  <a:pos x="3" y="45"/>
                </a:cxn>
                <a:cxn ang="0">
                  <a:pos x="0" y="53"/>
                </a:cxn>
                <a:cxn ang="0">
                  <a:pos x="2" y="59"/>
                </a:cxn>
                <a:cxn ang="0">
                  <a:pos x="4" y="64"/>
                </a:cxn>
                <a:cxn ang="0">
                  <a:pos x="5" y="68"/>
                </a:cxn>
                <a:cxn ang="0">
                  <a:pos x="8" y="72"/>
                </a:cxn>
                <a:cxn ang="0">
                  <a:pos x="12" y="75"/>
                </a:cxn>
                <a:cxn ang="0">
                  <a:pos x="18" y="72"/>
                </a:cxn>
                <a:cxn ang="0">
                  <a:pos x="23" y="63"/>
                </a:cxn>
                <a:cxn ang="0">
                  <a:pos x="28" y="49"/>
                </a:cxn>
                <a:cxn ang="0">
                  <a:pos x="32" y="31"/>
                </a:cxn>
              </a:cxnLst>
              <a:rect l="0" t="0" r="r" b="b"/>
              <a:pathLst>
                <a:path w="144" h="75">
                  <a:moveTo>
                    <a:pt x="32" y="31"/>
                  </a:moveTo>
                  <a:lnTo>
                    <a:pt x="33" y="36"/>
                  </a:lnTo>
                  <a:lnTo>
                    <a:pt x="36" y="41"/>
                  </a:lnTo>
                  <a:lnTo>
                    <a:pt x="38" y="44"/>
                  </a:lnTo>
                  <a:lnTo>
                    <a:pt x="47" y="43"/>
                  </a:lnTo>
                  <a:lnTo>
                    <a:pt x="53" y="39"/>
                  </a:lnTo>
                  <a:lnTo>
                    <a:pt x="61" y="33"/>
                  </a:lnTo>
                  <a:lnTo>
                    <a:pt x="65" y="26"/>
                  </a:lnTo>
                  <a:lnTo>
                    <a:pt x="66" y="21"/>
                  </a:lnTo>
                  <a:lnTo>
                    <a:pt x="68" y="26"/>
                  </a:lnTo>
                  <a:lnTo>
                    <a:pt x="68" y="30"/>
                  </a:lnTo>
                  <a:lnTo>
                    <a:pt x="70" y="34"/>
                  </a:lnTo>
                  <a:lnTo>
                    <a:pt x="75" y="33"/>
                  </a:lnTo>
                  <a:lnTo>
                    <a:pt x="81" y="29"/>
                  </a:lnTo>
                  <a:lnTo>
                    <a:pt x="87" y="24"/>
                  </a:lnTo>
                  <a:lnTo>
                    <a:pt x="92" y="19"/>
                  </a:lnTo>
                  <a:lnTo>
                    <a:pt x="95" y="12"/>
                  </a:lnTo>
                  <a:lnTo>
                    <a:pt x="97" y="19"/>
                  </a:lnTo>
                  <a:lnTo>
                    <a:pt x="99" y="25"/>
                  </a:lnTo>
                  <a:lnTo>
                    <a:pt x="101" y="30"/>
                  </a:lnTo>
                  <a:lnTo>
                    <a:pt x="105" y="31"/>
                  </a:lnTo>
                  <a:lnTo>
                    <a:pt x="111" y="30"/>
                  </a:lnTo>
                  <a:lnTo>
                    <a:pt x="116" y="26"/>
                  </a:lnTo>
                  <a:lnTo>
                    <a:pt x="120" y="21"/>
                  </a:lnTo>
                  <a:lnTo>
                    <a:pt x="121" y="18"/>
                  </a:lnTo>
                  <a:lnTo>
                    <a:pt x="121" y="23"/>
                  </a:lnTo>
                  <a:lnTo>
                    <a:pt x="123" y="25"/>
                  </a:lnTo>
                  <a:lnTo>
                    <a:pt x="125" y="28"/>
                  </a:lnTo>
                  <a:lnTo>
                    <a:pt x="131" y="29"/>
                  </a:lnTo>
                  <a:lnTo>
                    <a:pt x="139" y="28"/>
                  </a:lnTo>
                  <a:lnTo>
                    <a:pt x="143" y="25"/>
                  </a:lnTo>
                  <a:lnTo>
                    <a:pt x="144" y="21"/>
                  </a:lnTo>
                  <a:lnTo>
                    <a:pt x="142" y="14"/>
                  </a:lnTo>
                  <a:lnTo>
                    <a:pt x="138" y="10"/>
                  </a:lnTo>
                  <a:lnTo>
                    <a:pt x="133" y="6"/>
                  </a:lnTo>
                  <a:lnTo>
                    <a:pt x="125" y="4"/>
                  </a:lnTo>
                  <a:lnTo>
                    <a:pt x="116" y="1"/>
                  </a:lnTo>
                  <a:lnTo>
                    <a:pt x="106" y="0"/>
                  </a:lnTo>
                  <a:lnTo>
                    <a:pt x="95" y="0"/>
                  </a:lnTo>
                  <a:lnTo>
                    <a:pt x="81" y="2"/>
                  </a:lnTo>
                  <a:lnTo>
                    <a:pt x="65" y="5"/>
                  </a:lnTo>
                  <a:lnTo>
                    <a:pt x="49" y="10"/>
                  </a:lnTo>
                  <a:lnTo>
                    <a:pt x="36" y="16"/>
                  </a:lnTo>
                  <a:lnTo>
                    <a:pt x="23" y="23"/>
                  </a:lnTo>
                  <a:lnTo>
                    <a:pt x="14" y="30"/>
                  </a:lnTo>
                  <a:lnTo>
                    <a:pt x="7" y="38"/>
                  </a:lnTo>
                  <a:lnTo>
                    <a:pt x="3" y="45"/>
                  </a:lnTo>
                  <a:lnTo>
                    <a:pt x="0" y="53"/>
                  </a:lnTo>
                  <a:lnTo>
                    <a:pt x="2" y="59"/>
                  </a:lnTo>
                  <a:lnTo>
                    <a:pt x="4" y="64"/>
                  </a:lnTo>
                  <a:lnTo>
                    <a:pt x="5" y="68"/>
                  </a:lnTo>
                  <a:lnTo>
                    <a:pt x="8" y="72"/>
                  </a:lnTo>
                  <a:lnTo>
                    <a:pt x="12" y="75"/>
                  </a:lnTo>
                  <a:lnTo>
                    <a:pt x="18" y="72"/>
                  </a:lnTo>
                  <a:lnTo>
                    <a:pt x="23" y="63"/>
                  </a:lnTo>
                  <a:lnTo>
                    <a:pt x="28" y="49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540054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525" name="Freeform 269"/>
            <p:cNvSpPr>
              <a:spLocks/>
            </p:cNvSpPr>
            <p:nvPr/>
          </p:nvSpPr>
          <p:spPr bwMode="auto">
            <a:xfrm>
              <a:off x="766" y="4167"/>
              <a:ext cx="48" cy="24"/>
            </a:xfrm>
            <a:custGeom>
              <a:avLst/>
              <a:gdLst/>
              <a:ahLst/>
              <a:cxnLst>
                <a:cxn ang="0">
                  <a:pos x="144" y="18"/>
                </a:cxn>
                <a:cxn ang="0">
                  <a:pos x="140" y="14"/>
                </a:cxn>
                <a:cxn ang="0">
                  <a:pos x="135" y="10"/>
                </a:cxn>
                <a:cxn ang="0">
                  <a:pos x="128" y="6"/>
                </a:cxn>
                <a:cxn ang="0">
                  <a:pos x="121" y="4"/>
                </a:cxn>
                <a:cxn ang="0">
                  <a:pos x="111" y="1"/>
                </a:cxn>
                <a:cxn ang="0">
                  <a:pos x="99" y="0"/>
                </a:cxn>
                <a:cxn ang="0">
                  <a:pos x="86" y="1"/>
                </a:cxn>
                <a:cxn ang="0">
                  <a:pos x="69" y="3"/>
                </a:cxn>
                <a:cxn ang="0">
                  <a:pos x="53" y="6"/>
                </a:cxn>
                <a:cxn ang="0">
                  <a:pos x="38" y="12"/>
                </a:cxn>
                <a:cxn ang="0">
                  <a:pos x="26" y="17"/>
                </a:cxn>
                <a:cxn ang="0">
                  <a:pos x="16" y="23"/>
                </a:cxn>
                <a:cxn ang="0">
                  <a:pos x="7" y="30"/>
                </a:cxn>
                <a:cxn ang="0">
                  <a:pos x="2" y="37"/>
                </a:cxn>
                <a:cxn ang="0">
                  <a:pos x="0" y="44"/>
                </a:cxn>
                <a:cxn ang="0">
                  <a:pos x="0" y="51"/>
                </a:cxn>
                <a:cxn ang="0">
                  <a:pos x="4" y="61"/>
                </a:cxn>
                <a:cxn ang="0">
                  <a:pos x="10" y="69"/>
                </a:cxn>
                <a:cxn ang="0">
                  <a:pos x="19" y="73"/>
                </a:cxn>
                <a:cxn ang="0">
                  <a:pos x="29" y="72"/>
                </a:cxn>
                <a:cxn ang="0">
                  <a:pos x="36" y="69"/>
                </a:cxn>
                <a:cxn ang="0">
                  <a:pos x="46" y="66"/>
                </a:cxn>
                <a:cxn ang="0">
                  <a:pos x="58" y="62"/>
                </a:cxn>
                <a:cxn ang="0">
                  <a:pos x="70" y="58"/>
                </a:cxn>
                <a:cxn ang="0">
                  <a:pos x="84" y="56"/>
                </a:cxn>
                <a:cxn ang="0">
                  <a:pos x="97" y="54"/>
                </a:cxn>
                <a:cxn ang="0">
                  <a:pos x="110" y="53"/>
                </a:cxn>
                <a:cxn ang="0">
                  <a:pos x="120" y="54"/>
                </a:cxn>
                <a:cxn ang="0">
                  <a:pos x="134" y="54"/>
                </a:cxn>
                <a:cxn ang="0">
                  <a:pos x="144" y="46"/>
                </a:cxn>
                <a:cxn ang="0">
                  <a:pos x="147" y="32"/>
                </a:cxn>
                <a:cxn ang="0">
                  <a:pos x="144" y="18"/>
                </a:cxn>
              </a:cxnLst>
              <a:rect l="0" t="0" r="r" b="b"/>
              <a:pathLst>
                <a:path w="147" h="73">
                  <a:moveTo>
                    <a:pt x="144" y="18"/>
                  </a:moveTo>
                  <a:lnTo>
                    <a:pt x="140" y="14"/>
                  </a:lnTo>
                  <a:lnTo>
                    <a:pt x="135" y="10"/>
                  </a:lnTo>
                  <a:lnTo>
                    <a:pt x="128" y="6"/>
                  </a:lnTo>
                  <a:lnTo>
                    <a:pt x="121" y="4"/>
                  </a:lnTo>
                  <a:lnTo>
                    <a:pt x="111" y="1"/>
                  </a:lnTo>
                  <a:lnTo>
                    <a:pt x="99" y="0"/>
                  </a:lnTo>
                  <a:lnTo>
                    <a:pt x="86" y="1"/>
                  </a:lnTo>
                  <a:lnTo>
                    <a:pt x="69" y="3"/>
                  </a:lnTo>
                  <a:lnTo>
                    <a:pt x="53" y="6"/>
                  </a:lnTo>
                  <a:lnTo>
                    <a:pt x="38" y="12"/>
                  </a:lnTo>
                  <a:lnTo>
                    <a:pt x="26" y="17"/>
                  </a:lnTo>
                  <a:lnTo>
                    <a:pt x="16" y="23"/>
                  </a:lnTo>
                  <a:lnTo>
                    <a:pt x="7" y="30"/>
                  </a:lnTo>
                  <a:lnTo>
                    <a:pt x="2" y="37"/>
                  </a:lnTo>
                  <a:lnTo>
                    <a:pt x="0" y="44"/>
                  </a:lnTo>
                  <a:lnTo>
                    <a:pt x="0" y="51"/>
                  </a:lnTo>
                  <a:lnTo>
                    <a:pt x="4" y="61"/>
                  </a:lnTo>
                  <a:lnTo>
                    <a:pt x="10" y="69"/>
                  </a:lnTo>
                  <a:lnTo>
                    <a:pt x="19" y="73"/>
                  </a:lnTo>
                  <a:lnTo>
                    <a:pt x="29" y="72"/>
                  </a:lnTo>
                  <a:lnTo>
                    <a:pt x="36" y="69"/>
                  </a:lnTo>
                  <a:lnTo>
                    <a:pt x="46" y="66"/>
                  </a:lnTo>
                  <a:lnTo>
                    <a:pt x="58" y="62"/>
                  </a:lnTo>
                  <a:lnTo>
                    <a:pt x="70" y="58"/>
                  </a:lnTo>
                  <a:lnTo>
                    <a:pt x="84" y="56"/>
                  </a:lnTo>
                  <a:lnTo>
                    <a:pt x="97" y="54"/>
                  </a:lnTo>
                  <a:lnTo>
                    <a:pt x="110" y="53"/>
                  </a:lnTo>
                  <a:lnTo>
                    <a:pt x="120" y="54"/>
                  </a:lnTo>
                  <a:lnTo>
                    <a:pt x="134" y="54"/>
                  </a:lnTo>
                  <a:lnTo>
                    <a:pt x="144" y="46"/>
                  </a:lnTo>
                  <a:lnTo>
                    <a:pt x="147" y="32"/>
                  </a:lnTo>
                  <a:lnTo>
                    <a:pt x="144" y="18"/>
                  </a:lnTo>
                  <a:close/>
                </a:path>
              </a:pathLst>
            </a:custGeom>
            <a:solidFill>
              <a:srgbClr val="540054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526" name="Freeform 270"/>
            <p:cNvSpPr>
              <a:spLocks/>
            </p:cNvSpPr>
            <p:nvPr/>
          </p:nvSpPr>
          <p:spPr bwMode="auto">
            <a:xfrm>
              <a:off x="808" y="4147"/>
              <a:ext cx="21" cy="10"/>
            </a:xfrm>
            <a:custGeom>
              <a:avLst/>
              <a:gdLst/>
              <a:ahLst/>
              <a:cxnLst>
                <a:cxn ang="0">
                  <a:pos x="7" y="32"/>
                </a:cxn>
                <a:cxn ang="0">
                  <a:pos x="8" y="25"/>
                </a:cxn>
                <a:cxn ang="0">
                  <a:pos x="8" y="19"/>
                </a:cxn>
                <a:cxn ang="0">
                  <a:pos x="5" y="11"/>
                </a:cxn>
                <a:cxn ang="0">
                  <a:pos x="0" y="6"/>
                </a:cxn>
                <a:cxn ang="0">
                  <a:pos x="4" y="3"/>
                </a:cxn>
                <a:cxn ang="0">
                  <a:pos x="9" y="1"/>
                </a:cxn>
                <a:cxn ang="0">
                  <a:pos x="16" y="0"/>
                </a:cxn>
                <a:cxn ang="0">
                  <a:pos x="23" y="0"/>
                </a:cxn>
                <a:cxn ang="0">
                  <a:pos x="32" y="1"/>
                </a:cxn>
                <a:cxn ang="0">
                  <a:pos x="42" y="5"/>
                </a:cxn>
                <a:cxn ang="0">
                  <a:pos x="52" y="11"/>
                </a:cxn>
                <a:cxn ang="0">
                  <a:pos x="64" y="20"/>
                </a:cxn>
                <a:cxn ang="0">
                  <a:pos x="61" y="19"/>
                </a:cxn>
                <a:cxn ang="0">
                  <a:pos x="56" y="19"/>
                </a:cxn>
                <a:cxn ang="0">
                  <a:pos x="50" y="19"/>
                </a:cxn>
                <a:cxn ang="0">
                  <a:pos x="42" y="19"/>
                </a:cxn>
                <a:cxn ang="0">
                  <a:pos x="34" y="21"/>
                </a:cxn>
                <a:cxn ang="0">
                  <a:pos x="24" y="24"/>
                </a:cxn>
                <a:cxn ang="0">
                  <a:pos x="16" y="27"/>
                </a:cxn>
                <a:cxn ang="0">
                  <a:pos x="7" y="32"/>
                </a:cxn>
              </a:cxnLst>
              <a:rect l="0" t="0" r="r" b="b"/>
              <a:pathLst>
                <a:path w="64" h="32">
                  <a:moveTo>
                    <a:pt x="7" y="32"/>
                  </a:moveTo>
                  <a:lnTo>
                    <a:pt x="8" y="25"/>
                  </a:lnTo>
                  <a:lnTo>
                    <a:pt x="8" y="19"/>
                  </a:lnTo>
                  <a:lnTo>
                    <a:pt x="5" y="11"/>
                  </a:lnTo>
                  <a:lnTo>
                    <a:pt x="0" y="6"/>
                  </a:lnTo>
                  <a:lnTo>
                    <a:pt x="4" y="3"/>
                  </a:lnTo>
                  <a:lnTo>
                    <a:pt x="9" y="1"/>
                  </a:lnTo>
                  <a:lnTo>
                    <a:pt x="16" y="0"/>
                  </a:lnTo>
                  <a:lnTo>
                    <a:pt x="23" y="0"/>
                  </a:lnTo>
                  <a:lnTo>
                    <a:pt x="32" y="1"/>
                  </a:lnTo>
                  <a:lnTo>
                    <a:pt x="42" y="5"/>
                  </a:lnTo>
                  <a:lnTo>
                    <a:pt x="52" y="11"/>
                  </a:lnTo>
                  <a:lnTo>
                    <a:pt x="64" y="20"/>
                  </a:lnTo>
                  <a:lnTo>
                    <a:pt x="61" y="19"/>
                  </a:lnTo>
                  <a:lnTo>
                    <a:pt x="56" y="19"/>
                  </a:lnTo>
                  <a:lnTo>
                    <a:pt x="50" y="19"/>
                  </a:lnTo>
                  <a:lnTo>
                    <a:pt x="42" y="19"/>
                  </a:lnTo>
                  <a:lnTo>
                    <a:pt x="34" y="21"/>
                  </a:lnTo>
                  <a:lnTo>
                    <a:pt x="24" y="24"/>
                  </a:lnTo>
                  <a:lnTo>
                    <a:pt x="16" y="27"/>
                  </a:lnTo>
                  <a:lnTo>
                    <a:pt x="7" y="32"/>
                  </a:lnTo>
                  <a:close/>
                </a:path>
              </a:pathLst>
            </a:custGeom>
            <a:solidFill>
              <a:srgbClr val="540054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527" name="Freeform 271"/>
            <p:cNvSpPr>
              <a:spLocks/>
            </p:cNvSpPr>
            <p:nvPr/>
          </p:nvSpPr>
          <p:spPr bwMode="auto">
            <a:xfrm>
              <a:off x="813" y="4160"/>
              <a:ext cx="19" cy="11"/>
            </a:xfrm>
            <a:custGeom>
              <a:avLst/>
              <a:gdLst/>
              <a:ahLst/>
              <a:cxnLst>
                <a:cxn ang="0">
                  <a:pos x="1" y="31"/>
                </a:cxn>
                <a:cxn ang="0">
                  <a:pos x="3" y="24"/>
                </a:cxn>
                <a:cxn ang="0">
                  <a:pos x="5" y="18"/>
                </a:cxn>
                <a:cxn ang="0">
                  <a:pos x="3" y="10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8" y="0"/>
                </a:cxn>
                <a:cxn ang="0">
                  <a:pos x="15" y="0"/>
                </a:cxn>
                <a:cxn ang="0">
                  <a:pos x="22" y="1"/>
                </a:cxn>
                <a:cxn ang="0">
                  <a:pos x="31" y="4"/>
                </a:cxn>
                <a:cxn ang="0">
                  <a:pos x="40" y="9"/>
                </a:cxn>
                <a:cxn ang="0">
                  <a:pos x="49" y="16"/>
                </a:cxn>
                <a:cxn ang="0">
                  <a:pos x="59" y="26"/>
                </a:cxn>
                <a:cxn ang="0">
                  <a:pos x="56" y="25"/>
                </a:cxn>
                <a:cxn ang="0">
                  <a:pos x="51" y="24"/>
                </a:cxn>
                <a:cxn ang="0">
                  <a:pos x="45" y="24"/>
                </a:cxn>
                <a:cxn ang="0">
                  <a:pos x="37" y="23"/>
                </a:cxn>
                <a:cxn ang="0">
                  <a:pos x="30" y="24"/>
                </a:cxn>
                <a:cxn ang="0">
                  <a:pos x="20" y="25"/>
                </a:cxn>
                <a:cxn ang="0">
                  <a:pos x="11" y="28"/>
                </a:cxn>
                <a:cxn ang="0">
                  <a:pos x="1" y="31"/>
                </a:cxn>
              </a:cxnLst>
              <a:rect l="0" t="0" r="r" b="b"/>
              <a:pathLst>
                <a:path w="59" h="31">
                  <a:moveTo>
                    <a:pt x="1" y="31"/>
                  </a:moveTo>
                  <a:lnTo>
                    <a:pt x="3" y="24"/>
                  </a:lnTo>
                  <a:lnTo>
                    <a:pt x="5" y="18"/>
                  </a:lnTo>
                  <a:lnTo>
                    <a:pt x="3" y="10"/>
                  </a:lnTo>
                  <a:lnTo>
                    <a:pt x="0" y="4"/>
                  </a:lnTo>
                  <a:lnTo>
                    <a:pt x="3" y="2"/>
                  </a:lnTo>
                  <a:lnTo>
                    <a:pt x="8" y="0"/>
                  </a:lnTo>
                  <a:lnTo>
                    <a:pt x="15" y="0"/>
                  </a:lnTo>
                  <a:lnTo>
                    <a:pt x="22" y="1"/>
                  </a:lnTo>
                  <a:lnTo>
                    <a:pt x="31" y="4"/>
                  </a:lnTo>
                  <a:lnTo>
                    <a:pt x="40" y="9"/>
                  </a:lnTo>
                  <a:lnTo>
                    <a:pt x="49" y="16"/>
                  </a:lnTo>
                  <a:lnTo>
                    <a:pt x="59" y="26"/>
                  </a:lnTo>
                  <a:lnTo>
                    <a:pt x="56" y="25"/>
                  </a:lnTo>
                  <a:lnTo>
                    <a:pt x="51" y="24"/>
                  </a:lnTo>
                  <a:lnTo>
                    <a:pt x="45" y="24"/>
                  </a:lnTo>
                  <a:lnTo>
                    <a:pt x="37" y="23"/>
                  </a:lnTo>
                  <a:lnTo>
                    <a:pt x="30" y="24"/>
                  </a:lnTo>
                  <a:lnTo>
                    <a:pt x="20" y="25"/>
                  </a:lnTo>
                  <a:lnTo>
                    <a:pt x="11" y="28"/>
                  </a:lnTo>
                  <a:lnTo>
                    <a:pt x="1" y="31"/>
                  </a:lnTo>
                  <a:close/>
                </a:path>
              </a:pathLst>
            </a:custGeom>
            <a:solidFill>
              <a:srgbClr val="540054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528" name="Freeform 272"/>
            <p:cNvSpPr>
              <a:spLocks/>
            </p:cNvSpPr>
            <p:nvPr/>
          </p:nvSpPr>
          <p:spPr bwMode="auto">
            <a:xfrm>
              <a:off x="814" y="4172"/>
              <a:ext cx="18" cy="10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2" y="24"/>
                </a:cxn>
                <a:cxn ang="0">
                  <a:pos x="3" y="17"/>
                </a:cxn>
                <a:cxn ang="0">
                  <a:pos x="3" y="10"/>
                </a:cxn>
                <a:cxn ang="0">
                  <a:pos x="0" y="3"/>
                </a:cxn>
                <a:cxn ang="0">
                  <a:pos x="3" y="2"/>
                </a:cxn>
                <a:cxn ang="0">
                  <a:pos x="10" y="0"/>
                </a:cxn>
                <a:cxn ang="0">
                  <a:pos x="16" y="2"/>
                </a:cxn>
                <a:cxn ang="0">
                  <a:pos x="24" y="3"/>
                </a:cxn>
                <a:cxn ang="0">
                  <a:pos x="31" y="7"/>
                </a:cxn>
                <a:cxn ang="0">
                  <a:pos x="40" y="12"/>
                </a:cxn>
                <a:cxn ang="0">
                  <a:pos x="49" y="20"/>
                </a:cxn>
                <a:cxn ang="0">
                  <a:pos x="58" y="32"/>
                </a:cxn>
                <a:cxn ang="0">
                  <a:pos x="55" y="31"/>
                </a:cxn>
                <a:cxn ang="0">
                  <a:pos x="50" y="28"/>
                </a:cxn>
                <a:cxn ang="0">
                  <a:pos x="44" y="27"/>
                </a:cxn>
                <a:cxn ang="0">
                  <a:pos x="36" y="25"/>
                </a:cxn>
                <a:cxn ang="0">
                  <a:pos x="29" y="25"/>
                </a:cxn>
                <a:cxn ang="0">
                  <a:pos x="19" y="25"/>
                </a:cxn>
                <a:cxn ang="0">
                  <a:pos x="10" y="28"/>
                </a:cxn>
                <a:cxn ang="0">
                  <a:pos x="0" y="31"/>
                </a:cxn>
              </a:cxnLst>
              <a:rect l="0" t="0" r="r" b="b"/>
              <a:pathLst>
                <a:path w="58" h="32">
                  <a:moveTo>
                    <a:pt x="0" y="31"/>
                  </a:moveTo>
                  <a:lnTo>
                    <a:pt x="2" y="24"/>
                  </a:lnTo>
                  <a:lnTo>
                    <a:pt x="3" y="17"/>
                  </a:lnTo>
                  <a:lnTo>
                    <a:pt x="3" y="10"/>
                  </a:lnTo>
                  <a:lnTo>
                    <a:pt x="0" y="3"/>
                  </a:lnTo>
                  <a:lnTo>
                    <a:pt x="3" y="2"/>
                  </a:lnTo>
                  <a:lnTo>
                    <a:pt x="10" y="0"/>
                  </a:lnTo>
                  <a:lnTo>
                    <a:pt x="16" y="2"/>
                  </a:lnTo>
                  <a:lnTo>
                    <a:pt x="24" y="3"/>
                  </a:lnTo>
                  <a:lnTo>
                    <a:pt x="31" y="7"/>
                  </a:lnTo>
                  <a:lnTo>
                    <a:pt x="40" y="12"/>
                  </a:lnTo>
                  <a:lnTo>
                    <a:pt x="49" y="20"/>
                  </a:lnTo>
                  <a:lnTo>
                    <a:pt x="58" y="32"/>
                  </a:lnTo>
                  <a:lnTo>
                    <a:pt x="55" y="31"/>
                  </a:lnTo>
                  <a:lnTo>
                    <a:pt x="50" y="28"/>
                  </a:lnTo>
                  <a:lnTo>
                    <a:pt x="44" y="27"/>
                  </a:lnTo>
                  <a:lnTo>
                    <a:pt x="36" y="25"/>
                  </a:lnTo>
                  <a:lnTo>
                    <a:pt x="29" y="25"/>
                  </a:lnTo>
                  <a:lnTo>
                    <a:pt x="19" y="25"/>
                  </a:lnTo>
                  <a:lnTo>
                    <a:pt x="10" y="28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540054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529" name="Freeform 273"/>
            <p:cNvSpPr>
              <a:spLocks/>
            </p:cNvSpPr>
            <p:nvPr/>
          </p:nvSpPr>
          <p:spPr bwMode="auto">
            <a:xfrm>
              <a:off x="486" y="3784"/>
              <a:ext cx="291" cy="270"/>
            </a:xfrm>
            <a:custGeom>
              <a:avLst/>
              <a:gdLst/>
              <a:ahLst/>
              <a:cxnLst>
                <a:cxn ang="0">
                  <a:pos x="19" y="358"/>
                </a:cxn>
                <a:cxn ang="0">
                  <a:pos x="60" y="280"/>
                </a:cxn>
                <a:cxn ang="0">
                  <a:pos x="117" y="222"/>
                </a:cxn>
                <a:cxn ang="0">
                  <a:pos x="173" y="178"/>
                </a:cxn>
                <a:cxn ang="0">
                  <a:pos x="207" y="149"/>
                </a:cxn>
                <a:cxn ang="0">
                  <a:pos x="242" y="124"/>
                </a:cxn>
                <a:cxn ang="0">
                  <a:pos x="287" y="97"/>
                </a:cxn>
                <a:cxn ang="0">
                  <a:pos x="337" y="79"/>
                </a:cxn>
                <a:cxn ang="0">
                  <a:pos x="381" y="77"/>
                </a:cxn>
                <a:cxn ang="0">
                  <a:pos x="410" y="76"/>
                </a:cxn>
                <a:cxn ang="0">
                  <a:pos x="426" y="74"/>
                </a:cxn>
                <a:cxn ang="0">
                  <a:pos x="439" y="72"/>
                </a:cxn>
                <a:cxn ang="0">
                  <a:pos x="456" y="68"/>
                </a:cxn>
                <a:cxn ang="0">
                  <a:pos x="487" y="63"/>
                </a:cxn>
                <a:cxn ang="0">
                  <a:pos x="521" y="57"/>
                </a:cxn>
                <a:cxn ang="0">
                  <a:pos x="549" y="48"/>
                </a:cxn>
                <a:cxn ang="0">
                  <a:pos x="562" y="40"/>
                </a:cxn>
                <a:cxn ang="0">
                  <a:pos x="579" y="30"/>
                </a:cxn>
                <a:cxn ang="0">
                  <a:pos x="602" y="19"/>
                </a:cxn>
                <a:cxn ang="0">
                  <a:pos x="631" y="8"/>
                </a:cxn>
                <a:cxn ang="0">
                  <a:pos x="666" y="1"/>
                </a:cxn>
                <a:cxn ang="0">
                  <a:pos x="704" y="1"/>
                </a:cxn>
                <a:cxn ang="0">
                  <a:pos x="745" y="13"/>
                </a:cxn>
                <a:cxn ang="0">
                  <a:pos x="788" y="37"/>
                </a:cxn>
                <a:cxn ang="0">
                  <a:pos x="844" y="93"/>
                </a:cxn>
                <a:cxn ang="0">
                  <a:pos x="874" y="165"/>
                </a:cxn>
                <a:cxn ang="0">
                  <a:pos x="869" y="227"/>
                </a:cxn>
                <a:cxn ang="0">
                  <a:pos x="851" y="271"/>
                </a:cxn>
                <a:cxn ang="0">
                  <a:pos x="835" y="292"/>
                </a:cxn>
                <a:cxn ang="0">
                  <a:pos x="815" y="314"/>
                </a:cxn>
                <a:cxn ang="0">
                  <a:pos x="790" y="339"/>
                </a:cxn>
                <a:cxn ang="0">
                  <a:pos x="766" y="360"/>
                </a:cxn>
                <a:cxn ang="0">
                  <a:pos x="747" y="378"/>
                </a:cxn>
                <a:cxn ang="0">
                  <a:pos x="716" y="405"/>
                </a:cxn>
                <a:cxn ang="0">
                  <a:pos x="679" y="440"/>
                </a:cxn>
                <a:cxn ang="0">
                  <a:pos x="644" y="484"/>
                </a:cxn>
                <a:cxn ang="0">
                  <a:pos x="619" y="532"/>
                </a:cxn>
                <a:cxn ang="0">
                  <a:pos x="600" y="573"/>
                </a:cxn>
                <a:cxn ang="0">
                  <a:pos x="585" y="609"/>
                </a:cxn>
                <a:cxn ang="0">
                  <a:pos x="574" y="636"/>
                </a:cxn>
                <a:cxn ang="0">
                  <a:pos x="564" y="660"/>
                </a:cxn>
                <a:cxn ang="0">
                  <a:pos x="550" y="684"/>
                </a:cxn>
                <a:cxn ang="0">
                  <a:pos x="531" y="706"/>
                </a:cxn>
                <a:cxn ang="0">
                  <a:pos x="507" y="727"/>
                </a:cxn>
                <a:cxn ang="0">
                  <a:pos x="479" y="746"/>
                </a:cxn>
                <a:cxn ang="0">
                  <a:pos x="445" y="764"/>
                </a:cxn>
                <a:cxn ang="0">
                  <a:pos x="406" y="780"/>
                </a:cxn>
                <a:cxn ang="0">
                  <a:pos x="363" y="795"/>
                </a:cxn>
                <a:cxn ang="0">
                  <a:pos x="315" y="808"/>
                </a:cxn>
                <a:cxn ang="0">
                  <a:pos x="270" y="813"/>
                </a:cxn>
                <a:cxn ang="0">
                  <a:pos x="227" y="808"/>
                </a:cxn>
                <a:cxn ang="0">
                  <a:pos x="186" y="795"/>
                </a:cxn>
                <a:cxn ang="0">
                  <a:pos x="149" y="776"/>
                </a:cxn>
                <a:cxn ang="0">
                  <a:pos x="115" y="751"/>
                </a:cxn>
                <a:cxn ang="0">
                  <a:pos x="83" y="721"/>
                </a:cxn>
                <a:cxn ang="0">
                  <a:pos x="57" y="688"/>
                </a:cxn>
                <a:cxn ang="0">
                  <a:pos x="24" y="634"/>
                </a:cxn>
                <a:cxn ang="0">
                  <a:pos x="2" y="553"/>
                </a:cxn>
                <a:cxn ang="0">
                  <a:pos x="0" y="478"/>
                </a:cxn>
                <a:cxn ang="0">
                  <a:pos x="4" y="422"/>
                </a:cxn>
              </a:cxnLst>
              <a:rect l="0" t="0" r="r" b="b"/>
              <a:pathLst>
                <a:path w="874" h="813">
                  <a:moveTo>
                    <a:pt x="6" y="406"/>
                  </a:moveTo>
                  <a:lnTo>
                    <a:pt x="19" y="358"/>
                  </a:lnTo>
                  <a:lnTo>
                    <a:pt x="36" y="315"/>
                  </a:lnTo>
                  <a:lnTo>
                    <a:pt x="60" y="280"/>
                  </a:lnTo>
                  <a:lnTo>
                    <a:pt x="88" y="248"/>
                  </a:lnTo>
                  <a:lnTo>
                    <a:pt x="117" y="222"/>
                  </a:lnTo>
                  <a:lnTo>
                    <a:pt x="145" y="199"/>
                  </a:lnTo>
                  <a:lnTo>
                    <a:pt x="173" y="178"/>
                  </a:lnTo>
                  <a:lnTo>
                    <a:pt x="195" y="159"/>
                  </a:lnTo>
                  <a:lnTo>
                    <a:pt x="207" y="149"/>
                  </a:lnTo>
                  <a:lnTo>
                    <a:pt x="222" y="136"/>
                  </a:lnTo>
                  <a:lnTo>
                    <a:pt x="242" y="124"/>
                  </a:lnTo>
                  <a:lnTo>
                    <a:pt x="263" y="110"/>
                  </a:lnTo>
                  <a:lnTo>
                    <a:pt x="287" y="97"/>
                  </a:lnTo>
                  <a:lnTo>
                    <a:pt x="311" y="87"/>
                  </a:lnTo>
                  <a:lnTo>
                    <a:pt x="337" y="79"/>
                  </a:lnTo>
                  <a:lnTo>
                    <a:pt x="361" y="77"/>
                  </a:lnTo>
                  <a:lnTo>
                    <a:pt x="381" y="77"/>
                  </a:lnTo>
                  <a:lnTo>
                    <a:pt x="397" y="77"/>
                  </a:lnTo>
                  <a:lnTo>
                    <a:pt x="410" y="76"/>
                  </a:lnTo>
                  <a:lnTo>
                    <a:pt x="419" y="76"/>
                  </a:lnTo>
                  <a:lnTo>
                    <a:pt x="426" y="74"/>
                  </a:lnTo>
                  <a:lnTo>
                    <a:pt x="434" y="73"/>
                  </a:lnTo>
                  <a:lnTo>
                    <a:pt x="439" y="72"/>
                  </a:lnTo>
                  <a:lnTo>
                    <a:pt x="446" y="71"/>
                  </a:lnTo>
                  <a:lnTo>
                    <a:pt x="456" y="68"/>
                  </a:lnTo>
                  <a:lnTo>
                    <a:pt x="470" y="66"/>
                  </a:lnTo>
                  <a:lnTo>
                    <a:pt x="487" y="63"/>
                  </a:lnTo>
                  <a:lnTo>
                    <a:pt x="504" y="59"/>
                  </a:lnTo>
                  <a:lnTo>
                    <a:pt x="521" y="57"/>
                  </a:lnTo>
                  <a:lnTo>
                    <a:pt x="536" y="53"/>
                  </a:lnTo>
                  <a:lnTo>
                    <a:pt x="549" y="48"/>
                  </a:lnTo>
                  <a:lnTo>
                    <a:pt x="557" y="44"/>
                  </a:lnTo>
                  <a:lnTo>
                    <a:pt x="562" y="40"/>
                  </a:lnTo>
                  <a:lnTo>
                    <a:pt x="569" y="37"/>
                  </a:lnTo>
                  <a:lnTo>
                    <a:pt x="579" y="30"/>
                  </a:lnTo>
                  <a:lnTo>
                    <a:pt x="589" y="25"/>
                  </a:lnTo>
                  <a:lnTo>
                    <a:pt x="602" y="19"/>
                  </a:lnTo>
                  <a:lnTo>
                    <a:pt x="615" y="13"/>
                  </a:lnTo>
                  <a:lnTo>
                    <a:pt x="631" y="8"/>
                  </a:lnTo>
                  <a:lnTo>
                    <a:pt x="648" y="4"/>
                  </a:lnTo>
                  <a:lnTo>
                    <a:pt x="666" y="1"/>
                  </a:lnTo>
                  <a:lnTo>
                    <a:pt x="685" y="0"/>
                  </a:lnTo>
                  <a:lnTo>
                    <a:pt x="704" y="1"/>
                  </a:lnTo>
                  <a:lnTo>
                    <a:pt x="724" y="5"/>
                  </a:lnTo>
                  <a:lnTo>
                    <a:pt x="745" y="13"/>
                  </a:lnTo>
                  <a:lnTo>
                    <a:pt x="767" y="23"/>
                  </a:lnTo>
                  <a:lnTo>
                    <a:pt x="788" y="37"/>
                  </a:lnTo>
                  <a:lnTo>
                    <a:pt x="810" y="54"/>
                  </a:lnTo>
                  <a:lnTo>
                    <a:pt x="844" y="93"/>
                  </a:lnTo>
                  <a:lnTo>
                    <a:pt x="864" y="130"/>
                  </a:lnTo>
                  <a:lnTo>
                    <a:pt x="874" y="165"/>
                  </a:lnTo>
                  <a:lnTo>
                    <a:pt x="874" y="198"/>
                  </a:lnTo>
                  <a:lnTo>
                    <a:pt x="869" y="227"/>
                  </a:lnTo>
                  <a:lnTo>
                    <a:pt x="860" y="251"/>
                  </a:lnTo>
                  <a:lnTo>
                    <a:pt x="851" y="271"/>
                  </a:lnTo>
                  <a:lnTo>
                    <a:pt x="843" y="284"/>
                  </a:lnTo>
                  <a:lnTo>
                    <a:pt x="835" y="292"/>
                  </a:lnTo>
                  <a:lnTo>
                    <a:pt x="826" y="303"/>
                  </a:lnTo>
                  <a:lnTo>
                    <a:pt x="815" y="314"/>
                  </a:lnTo>
                  <a:lnTo>
                    <a:pt x="802" y="326"/>
                  </a:lnTo>
                  <a:lnTo>
                    <a:pt x="790" y="339"/>
                  </a:lnTo>
                  <a:lnTo>
                    <a:pt x="777" y="350"/>
                  </a:lnTo>
                  <a:lnTo>
                    <a:pt x="766" y="360"/>
                  </a:lnTo>
                  <a:lnTo>
                    <a:pt x="757" y="369"/>
                  </a:lnTo>
                  <a:lnTo>
                    <a:pt x="747" y="378"/>
                  </a:lnTo>
                  <a:lnTo>
                    <a:pt x="733" y="389"/>
                  </a:lnTo>
                  <a:lnTo>
                    <a:pt x="716" y="405"/>
                  </a:lnTo>
                  <a:lnTo>
                    <a:pt x="697" y="421"/>
                  </a:lnTo>
                  <a:lnTo>
                    <a:pt x="679" y="440"/>
                  </a:lnTo>
                  <a:lnTo>
                    <a:pt x="661" y="461"/>
                  </a:lnTo>
                  <a:lnTo>
                    <a:pt x="644" y="484"/>
                  </a:lnTo>
                  <a:lnTo>
                    <a:pt x="631" y="508"/>
                  </a:lnTo>
                  <a:lnTo>
                    <a:pt x="619" y="532"/>
                  </a:lnTo>
                  <a:lnTo>
                    <a:pt x="609" y="553"/>
                  </a:lnTo>
                  <a:lnTo>
                    <a:pt x="600" y="573"/>
                  </a:lnTo>
                  <a:lnTo>
                    <a:pt x="593" y="592"/>
                  </a:lnTo>
                  <a:lnTo>
                    <a:pt x="585" y="609"/>
                  </a:lnTo>
                  <a:lnTo>
                    <a:pt x="579" y="624"/>
                  </a:lnTo>
                  <a:lnTo>
                    <a:pt x="574" y="636"/>
                  </a:lnTo>
                  <a:lnTo>
                    <a:pt x="569" y="648"/>
                  </a:lnTo>
                  <a:lnTo>
                    <a:pt x="564" y="660"/>
                  </a:lnTo>
                  <a:lnTo>
                    <a:pt x="557" y="672"/>
                  </a:lnTo>
                  <a:lnTo>
                    <a:pt x="550" y="684"/>
                  </a:lnTo>
                  <a:lnTo>
                    <a:pt x="541" y="694"/>
                  </a:lnTo>
                  <a:lnTo>
                    <a:pt x="531" y="706"/>
                  </a:lnTo>
                  <a:lnTo>
                    <a:pt x="520" y="717"/>
                  </a:lnTo>
                  <a:lnTo>
                    <a:pt x="507" y="727"/>
                  </a:lnTo>
                  <a:lnTo>
                    <a:pt x="494" y="736"/>
                  </a:lnTo>
                  <a:lnTo>
                    <a:pt x="479" y="746"/>
                  </a:lnTo>
                  <a:lnTo>
                    <a:pt x="463" y="755"/>
                  </a:lnTo>
                  <a:lnTo>
                    <a:pt x="445" y="764"/>
                  </a:lnTo>
                  <a:lnTo>
                    <a:pt x="426" y="773"/>
                  </a:lnTo>
                  <a:lnTo>
                    <a:pt x="406" y="780"/>
                  </a:lnTo>
                  <a:lnTo>
                    <a:pt x="386" y="789"/>
                  </a:lnTo>
                  <a:lnTo>
                    <a:pt x="363" y="795"/>
                  </a:lnTo>
                  <a:lnTo>
                    <a:pt x="339" y="803"/>
                  </a:lnTo>
                  <a:lnTo>
                    <a:pt x="315" y="808"/>
                  </a:lnTo>
                  <a:lnTo>
                    <a:pt x="292" y="812"/>
                  </a:lnTo>
                  <a:lnTo>
                    <a:pt x="270" y="813"/>
                  </a:lnTo>
                  <a:lnTo>
                    <a:pt x="247" y="812"/>
                  </a:lnTo>
                  <a:lnTo>
                    <a:pt x="227" y="808"/>
                  </a:lnTo>
                  <a:lnTo>
                    <a:pt x="205" y="803"/>
                  </a:lnTo>
                  <a:lnTo>
                    <a:pt x="186" y="795"/>
                  </a:lnTo>
                  <a:lnTo>
                    <a:pt x="168" y="786"/>
                  </a:lnTo>
                  <a:lnTo>
                    <a:pt x="149" y="776"/>
                  </a:lnTo>
                  <a:lnTo>
                    <a:pt x="131" y="764"/>
                  </a:lnTo>
                  <a:lnTo>
                    <a:pt x="115" y="751"/>
                  </a:lnTo>
                  <a:lnTo>
                    <a:pt x="98" y="737"/>
                  </a:lnTo>
                  <a:lnTo>
                    <a:pt x="83" y="721"/>
                  </a:lnTo>
                  <a:lnTo>
                    <a:pt x="69" y="706"/>
                  </a:lnTo>
                  <a:lnTo>
                    <a:pt x="57" y="688"/>
                  </a:lnTo>
                  <a:lnTo>
                    <a:pt x="44" y="671"/>
                  </a:lnTo>
                  <a:lnTo>
                    <a:pt x="24" y="634"/>
                  </a:lnTo>
                  <a:lnTo>
                    <a:pt x="11" y="594"/>
                  </a:lnTo>
                  <a:lnTo>
                    <a:pt x="2" y="553"/>
                  </a:lnTo>
                  <a:lnTo>
                    <a:pt x="0" y="514"/>
                  </a:lnTo>
                  <a:lnTo>
                    <a:pt x="0" y="478"/>
                  </a:lnTo>
                  <a:lnTo>
                    <a:pt x="1" y="446"/>
                  </a:lnTo>
                  <a:lnTo>
                    <a:pt x="4" y="422"/>
                  </a:lnTo>
                  <a:lnTo>
                    <a:pt x="6" y="406"/>
                  </a:lnTo>
                  <a:close/>
                </a:path>
              </a:pathLst>
            </a:custGeom>
            <a:solidFill>
              <a:srgbClr val="540054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530" name="Freeform 274"/>
            <p:cNvSpPr>
              <a:spLocks/>
            </p:cNvSpPr>
            <p:nvPr/>
          </p:nvSpPr>
          <p:spPr bwMode="auto">
            <a:xfrm>
              <a:off x="74" y="3888"/>
              <a:ext cx="535" cy="210"/>
            </a:xfrm>
            <a:custGeom>
              <a:avLst/>
              <a:gdLst/>
              <a:ahLst/>
              <a:cxnLst>
                <a:cxn ang="0">
                  <a:pos x="1239" y="41"/>
                </a:cxn>
                <a:cxn ang="0">
                  <a:pos x="1148" y="44"/>
                </a:cxn>
                <a:cxn ang="0">
                  <a:pos x="1056" y="41"/>
                </a:cxn>
                <a:cxn ang="0">
                  <a:pos x="981" y="35"/>
                </a:cxn>
                <a:cxn ang="0">
                  <a:pos x="902" y="25"/>
                </a:cxn>
                <a:cxn ang="0">
                  <a:pos x="757" y="10"/>
                </a:cxn>
                <a:cxn ang="0">
                  <a:pos x="573" y="0"/>
                </a:cxn>
                <a:cxn ang="0">
                  <a:pos x="384" y="7"/>
                </a:cxn>
                <a:cxn ang="0">
                  <a:pos x="224" y="40"/>
                </a:cxn>
                <a:cxn ang="0">
                  <a:pos x="115" y="90"/>
                </a:cxn>
                <a:cxn ang="0">
                  <a:pos x="51" y="151"/>
                </a:cxn>
                <a:cxn ang="0">
                  <a:pos x="15" y="218"/>
                </a:cxn>
                <a:cxn ang="0">
                  <a:pos x="0" y="294"/>
                </a:cxn>
                <a:cxn ang="0">
                  <a:pos x="20" y="391"/>
                </a:cxn>
                <a:cxn ang="0">
                  <a:pos x="77" y="473"/>
                </a:cxn>
                <a:cxn ang="0">
                  <a:pos x="168" y="536"/>
                </a:cxn>
                <a:cxn ang="0">
                  <a:pos x="292" y="570"/>
                </a:cxn>
                <a:cxn ang="0">
                  <a:pos x="399" y="567"/>
                </a:cxn>
                <a:cxn ang="0">
                  <a:pos x="518" y="565"/>
                </a:cxn>
                <a:cxn ang="0">
                  <a:pos x="678" y="607"/>
                </a:cxn>
                <a:cxn ang="0">
                  <a:pos x="702" y="594"/>
                </a:cxn>
                <a:cxn ang="0">
                  <a:pos x="656" y="554"/>
                </a:cxn>
                <a:cxn ang="0">
                  <a:pos x="596" y="519"/>
                </a:cxn>
                <a:cxn ang="0">
                  <a:pos x="513" y="492"/>
                </a:cxn>
                <a:cxn ang="0">
                  <a:pos x="428" y="477"/>
                </a:cxn>
                <a:cxn ang="0">
                  <a:pos x="361" y="472"/>
                </a:cxn>
                <a:cxn ang="0">
                  <a:pos x="308" y="472"/>
                </a:cxn>
                <a:cxn ang="0">
                  <a:pos x="268" y="471"/>
                </a:cxn>
                <a:cxn ang="0">
                  <a:pos x="193" y="432"/>
                </a:cxn>
                <a:cxn ang="0">
                  <a:pos x="157" y="345"/>
                </a:cxn>
                <a:cxn ang="0">
                  <a:pos x="174" y="288"/>
                </a:cxn>
                <a:cxn ang="0">
                  <a:pos x="220" y="247"/>
                </a:cxn>
                <a:cxn ang="0">
                  <a:pos x="302" y="223"/>
                </a:cxn>
                <a:cxn ang="0">
                  <a:pos x="431" y="230"/>
                </a:cxn>
                <a:cxn ang="0">
                  <a:pos x="520" y="255"/>
                </a:cxn>
                <a:cxn ang="0">
                  <a:pos x="606" y="294"/>
                </a:cxn>
                <a:cxn ang="0">
                  <a:pos x="694" y="339"/>
                </a:cxn>
                <a:cxn ang="0">
                  <a:pos x="762" y="375"/>
                </a:cxn>
                <a:cxn ang="0">
                  <a:pos x="823" y="407"/>
                </a:cxn>
                <a:cxn ang="0">
                  <a:pos x="939" y="456"/>
                </a:cxn>
                <a:cxn ang="0">
                  <a:pos x="1094" y="509"/>
                </a:cxn>
                <a:cxn ang="0">
                  <a:pos x="1265" y="549"/>
                </a:cxn>
                <a:cxn ang="0">
                  <a:pos x="1373" y="558"/>
                </a:cxn>
                <a:cxn ang="0">
                  <a:pos x="1434" y="540"/>
                </a:cxn>
                <a:cxn ang="0">
                  <a:pos x="1475" y="504"/>
                </a:cxn>
                <a:cxn ang="0">
                  <a:pos x="1517" y="453"/>
                </a:cxn>
                <a:cxn ang="0">
                  <a:pos x="1581" y="361"/>
                </a:cxn>
                <a:cxn ang="0">
                  <a:pos x="1603" y="245"/>
                </a:cxn>
                <a:cxn ang="0">
                  <a:pos x="1561" y="133"/>
                </a:cxn>
                <a:cxn ang="0">
                  <a:pos x="1508" y="60"/>
                </a:cxn>
                <a:cxn ang="0">
                  <a:pos x="1435" y="27"/>
                </a:cxn>
                <a:cxn ang="0">
                  <a:pos x="1329" y="30"/>
                </a:cxn>
              </a:cxnLst>
              <a:rect l="0" t="0" r="r" b="b"/>
              <a:pathLst>
                <a:path w="1604" h="630">
                  <a:moveTo>
                    <a:pt x="1296" y="35"/>
                  </a:moveTo>
                  <a:lnTo>
                    <a:pt x="1278" y="37"/>
                  </a:lnTo>
                  <a:lnTo>
                    <a:pt x="1259" y="40"/>
                  </a:lnTo>
                  <a:lnTo>
                    <a:pt x="1239" y="41"/>
                  </a:lnTo>
                  <a:lnTo>
                    <a:pt x="1218" y="42"/>
                  </a:lnTo>
                  <a:lnTo>
                    <a:pt x="1195" y="44"/>
                  </a:lnTo>
                  <a:lnTo>
                    <a:pt x="1171" y="44"/>
                  </a:lnTo>
                  <a:lnTo>
                    <a:pt x="1148" y="44"/>
                  </a:lnTo>
                  <a:lnTo>
                    <a:pt x="1124" y="44"/>
                  </a:lnTo>
                  <a:lnTo>
                    <a:pt x="1102" y="44"/>
                  </a:lnTo>
                  <a:lnTo>
                    <a:pt x="1079" y="42"/>
                  </a:lnTo>
                  <a:lnTo>
                    <a:pt x="1056" y="41"/>
                  </a:lnTo>
                  <a:lnTo>
                    <a:pt x="1036" y="40"/>
                  </a:lnTo>
                  <a:lnTo>
                    <a:pt x="1016" y="39"/>
                  </a:lnTo>
                  <a:lnTo>
                    <a:pt x="997" y="37"/>
                  </a:lnTo>
                  <a:lnTo>
                    <a:pt x="981" y="35"/>
                  </a:lnTo>
                  <a:lnTo>
                    <a:pt x="967" y="34"/>
                  </a:lnTo>
                  <a:lnTo>
                    <a:pt x="950" y="31"/>
                  </a:lnTo>
                  <a:lnTo>
                    <a:pt x="929" y="29"/>
                  </a:lnTo>
                  <a:lnTo>
                    <a:pt x="902" y="25"/>
                  </a:lnTo>
                  <a:lnTo>
                    <a:pt x="871" y="21"/>
                  </a:lnTo>
                  <a:lnTo>
                    <a:pt x="837" y="17"/>
                  </a:lnTo>
                  <a:lnTo>
                    <a:pt x="798" y="13"/>
                  </a:lnTo>
                  <a:lnTo>
                    <a:pt x="757" y="10"/>
                  </a:lnTo>
                  <a:lnTo>
                    <a:pt x="713" y="6"/>
                  </a:lnTo>
                  <a:lnTo>
                    <a:pt x="668" y="3"/>
                  </a:lnTo>
                  <a:lnTo>
                    <a:pt x="621" y="1"/>
                  </a:lnTo>
                  <a:lnTo>
                    <a:pt x="573" y="0"/>
                  </a:lnTo>
                  <a:lnTo>
                    <a:pt x="525" y="0"/>
                  </a:lnTo>
                  <a:lnTo>
                    <a:pt x="477" y="1"/>
                  </a:lnTo>
                  <a:lnTo>
                    <a:pt x="431" y="3"/>
                  </a:lnTo>
                  <a:lnTo>
                    <a:pt x="384" y="7"/>
                  </a:lnTo>
                  <a:lnTo>
                    <a:pt x="340" y="13"/>
                  </a:lnTo>
                  <a:lnTo>
                    <a:pt x="297" y="21"/>
                  </a:lnTo>
                  <a:lnTo>
                    <a:pt x="258" y="30"/>
                  </a:lnTo>
                  <a:lnTo>
                    <a:pt x="224" y="40"/>
                  </a:lnTo>
                  <a:lnTo>
                    <a:pt x="192" y="51"/>
                  </a:lnTo>
                  <a:lnTo>
                    <a:pt x="163" y="63"/>
                  </a:lnTo>
                  <a:lnTo>
                    <a:pt x="138" y="76"/>
                  </a:lnTo>
                  <a:lnTo>
                    <a:pt x="115" y="90"/>
                  </a:lnTo>
                  <a:lnTo>
                    <a:pt x="96" y="104"/>
                  </a:lnTo>
                  <a:lnTo>
                    <a:pt x="79" y="119"/>
                  </a:lnTo>
                  <a:lnTo>
                    <a:pt x="63" y="136"/>
                  </a:lnTo>
                  <a:lnTo>
                    <a:pt x="51" y="151"/>
                  </a:lnTo>
                  <a:lnTo>
                    <a:pt x="39" y="167"/>
                  </a:lnTo>
                  <a:lnTo>
                    <a:pt x="31" y="184"/>
                  </a:lnTo>
                  <a:lnTo>
                    <a:pt x="22" y="201"/>
                  </a:lnTo>
                  <a:lnTo>
                    <a:pt x="15" y="218"/>
                  </a:lnTo>
                  <a:lnTo>
                    <a:pt x="9" y="234"/>
                  </a:lnTo>
                  <a:lnTo>
                    <a:pt x="4" y="253"/>
                  </a:lnTo>
                  <a:lnTo>
                    <a:pt x="2" y="273"/>
                  </a:lnTo>
                  <a:lnTo>
                    <a:pt x="0" y="294"/>
                  </a:lnTo>
                  <a:lnTo>
                    <a:pt x="2" y="318"/>
                  </a:lnTo>
                  <a:lnTo>
                    <a:pt x="5" y="342"/>
                  </a:lnTo>
                  <a:lnTo>
                    <a:pt x="12" y="368"/>
                  </a:lnTo>
                  <a:lnTo>
                    <a:pt x="20" y="391"/>
                  </a:lnTo>
                  <a:lnTo>
                    <a:pt x="33" y="417"/>
                  </a:lnTo>
                  <a:lnTo>
                    <a:pt x="46" y="437"/>
                  </a:lnTo>
                  <a:lnTo>
                    <a:pt x="60" y="456"/>
                  </a:lnTo>
                  <a:lnTo>
                    <a:pt x="77" y="473"/>
                  </a:lnTo>
                  <a:lnTo>
                    <a:pt x="96" y="491"/>
                  </a:lnTo>
                  <a:lnTo>
                    <a:pt x="118" y="507"/>
                  </a:lnTo>
                  <a:lnTo>
                    <a:pt x="142" y="523"/>
                  </a:lnTo>
                  <a:lnTo>
                    <a:pt x="168" y="536"/>
                  </a:lnTo>
                  <a:lnTo>
                    <a:pt x="198" y="549"/>
                  </a:lnTo>
                  <a:lnTo>
                    <a:pt x="231" y="560"/>
                  </a:lnTo>
                  <a:lnTo>
                    <a:pt x="263" y="567"/>
                  </a:lnTo>
                  <a:lnTo>
                    <a:pt x="292" y="570"/>
                  </a:lnTo>
                  <a:lnTo>
                    <a:pt x="320" y="572"/>
                  </a:lnTo>
                  <a:lnTo>
                    <a:pt x="346" y="572"/>
                  </a:lnTo>
                  <a:lnTo>
                    <a:pt x="373" y="569"/>
                  </a:lnTo>
                  <a:lnTo>
                    <a:pt x="399" y="567"/>
                  </a:lnTo>
                  <a:lnTo>
                    <a:pt x="427" y="564"/>
                  </a:lnTo>
                  <a:lnTo>
                    <a:pt x="456" y="563"/>
                  </a:lnTo>
                  <a:lnTo>
                    <a:pt x="486" y="563"/>
                  </a:lnTo>
                  <a:lnTo>
                    <a:pt x="518" y="565"/>
                  </a:lnTo>
                  <a:lnTo>
                    <a:pt x="553" y="570"/>
                  </a:lnTo>
                  <a:lnTo>
                    <a:pt x="591" y="578"/>
                  </a:lnTo>
                  <a:lnTo>
                    <a:pt x="632" y="591"/>
                  </a:lnTo>
                  <a:lnTo>
                    <a:pt x="678" y="607"/>
                  </a:lnTo>
                  <a:lnTo>
                    <a:pt x="728" y="630"/>
                  </a:lnTo>
                  <a:lnTo>
                    <a:pt x="719" y="618"/>
                  </a:lnTo>
                  <a:lnTo>
                    <a:pt x="711" y="606"/>
                  </a:lnTo>
                  <a:lnTo>
                    <a:pt x="702" y="594"/>
                  </a:lnTo>
                  <a:lnTo>
                    <a:pt x="692" y="584"/>
                  </a:lnTo>
                  <a:lnTo>
                    <a:pt x="680" y="573"/>
                  </a:lnTo>
                  <a:lnTo>
                    <a:pt x="669" y="563"/>
                  </a:lnTo>
                  <a:lnTo>
                    <a:pt x="656" y="554"/>
                  </a:lnTo>
                  <a:lnTo>
                    <a:pt x="644" y="544"/>
                  </a:lnTo>
                  <a:lnTo>
                    <a:pt x="629" y="535"/>
                  </a:lnTo>
                  <a:lnTo>
                    <a:pt x="613" y="528"/>
                  </a:lnTo>
                  <a:lnTo>
                    <a:pt x="596" y="519"/>
                  </a:lnTo>
                  <a:lnTo>
                    <a:pt x="577" y="511"/>
                  </a:lnTo>
                  <a:lnTo>
                    <a:pt x="557" y="505"/>
                  </a:lnTo>
                  <a:lnTo>
                    <a:pt x="535" y="499"/>
                  </a:lnTo>
                  <a:lnTo>
                    <a:pt x="513" y="492"/>
                  </a:lnTo>
                  <a:lnTo>
                    <a:pt x="487" y="487"/>
                  </a:lnTo>
                  <a:lnTo>
                    <a:pt x="467" y="483"/>
                  </a:lnTo>
                  <a:lnTo>
                    <a:pt x="447" y="480"/>
                  </a:lnTo>
                  <a:lnTo>
                    <a:pt x="428" y="477"/>
                  </a:lnTo>
                  <a:lnTo>
                    <a:pt x="410" y="476"/>
                  </a:lnTo>
                  <a:lnTo>
                    <a:pt x="393" y="475"/>
                  </a:lnTo>
                  <a:lnTo>
                    <a:pt x="376" y="473"/>
                  </a:lnTo>
                  <a:lnTo>
                    <a:pt x="361" y="472"/>
                  </a:lnTo>
                  <a:lnTo>
                    <a:pt x="347" y="472"/>
                  </a:lnTo>
                  <a:lnTo>
                    <a:pt x="333" y="472"/>
                  </a:lnTo>
                  <a:lnTo>
                    <a:pt x="321" y="472"/>
                  </a:lnTo>
                  <a:lnTo>
                    <a:pt x="308" y="472"/>
                  </a:lnTo>
                  <a:lnTo>
                    <a:pt x="297" y="472"/>
                  </a:lnTo>
                  <a:lnTo>
                    <a:pt x="287" y="472"/>
                  </a:lnTo>
                  <a:lnTo>
                    <a:pt x="277" y="472"/>
                  </a:lnTo>
                  <a:lnTo>
                    <a:pt x="268" y="471"/>
                  </a:lnTo>
                  <a:lnTo>
                    <a:pt x="260" y="471"/>
                  </a:lnTo>
                  <a:lnTo>
                    <a:pt x="235" y="462"/>
                  </a:lnTo>
                  <a:lnTo>
                    <a:pt x="212" y="449"/>
                  </a:lnTo>
                  <a:lnTo>
                    <a:pt x="193" y="432"/>
                  </a:lnTo>
                  <a:lnTo>
                    <a:pt x="178" y="412"/>
                  </a:lnTo>
                  <a:lnTo>
                    <a:pt x="167" y="389"/>
                  </a:lnTo>
                  <a:lnTo>
                    <a:pt x="159" y="366"/>
                  </a:lnTo>
                  <a:lnTo>
                    <a:pt x="157" y="345"/>
                  </a:lnTo>
                  <a:lnTo>
                    <a:pt x="159" y="325"/>
                  </a:lnTo>
                  <a:lnTo>
                    <a:pt x="163" y="312"/>
                  </a:lnTo>
                  <a:lnTo>
                    <a:pt x="168" y="301"/>
                  </a:lnTo>
                  <a:lnTo>
                    <a:pt x="174" y="288"/>
                  </a:lnTo>
                  <a:lnTo>
                    <a:pt x="182" y="277"/>
                  </a:lnTo>
                  <a:lnTo>
                    <a:pt x="193" y="265"/>
                  </a:lnTo>
                  <a:lnTo>
                    <a:pt x="205" y="255"/>
                  </a:lnTo>
                  <a:lnTo>
                    <a:pt x="220" y="247"/>
                  </a:lnTo>
                  <a:lnTo>
                    <a:pt x="236" y="238"/>
                  </a:lnTo>
                  <a:lnTo>
                    <a:pt x="256" y="231"/>
                  </a:lnTo>
                  <a:lnTo>
                    <a:pt x="278" y="226"/>
                  </a:lnTo>
                  <a:lnTo>
                    <a:pt x="302" y="223"/>
                  </a:lnTo>
                  <a:lnTo>
                    <a:pt x="330" y="221"/>
                  </a:lnTo>
                  <a:lnTo>
                    <a:pt x="360" y="221"/>
                  </a:lnTo>
                  <a:lnTo>
                    <a:pt x="394" y="225"/>
                  </a:lnTo>
                  <a:lnTo>
                    <a:pt x="431" y="230"/>
                  </a:lnTo>
                  <a:lnTo>
                    <a:pt x="471" y="239"/>
                  </a:lnTo>
                  <a:lnTo>
                    <a:pt x="485" y="243"/>
                  </a:lnTo>
                  <a:lnTo>
                    <a:pt x="501" y="249"/>
                  </a:lnTo>
                  <a:lnTo>
                    <a:pt x="520" y="255"/>
                  </a:lnTo>
                  <a:lnTo>
                    <a:pt x="540" y="264"/>
                  </a:lnTo>
                  <a:lnTo>
                    <a:pt x="562" y="273"/>
                  </a:lnTo>
                  <a:lnTo>
                    <a:pt x="583" y="283"/>
                  </a:lnTo>
                  <a:lnTo>
                    <a:pt x="606" y="294"/>
                  </a:lnTo>
                  <a:lnTo>
                    <a:pt x="629" y="306"/>
                  </a:lnTo>
                  <a:lnTo>
                    <a:pt x="651" y="317"/>
                  </a:lnTo>
                  <a:lnTo>
                    <a:pt x="674" y="328"/>
                  </a:lnTo>
                  <a:lnTo>
                    <a:pt x="694" y="339"/>
                  </a:lnTo>
                  <a:lnTo>
                    <a:pt x="714" y="349"/>
                  </a:lnTo>
                  <a:lnTo>
                    <a:pt x="733" y="359"/>
                  </a:lnTo>
                  <a:lnTo>
                    <a:pt x="748" y="368"/>
                  </a:lnTo>
                  <a:lnTo>
                    <a:pt x="762" y="375"/>
                  </a:lnTo>
                  <a:lnTo>
                    <a:pt x="774" y="381"/>
                  </a:lnTo>
                  <a:lnTo>
                    <a:pt x="785" y="388"/>
                  </a:lnTo>
                  <a:lnTo>
                    <a:pt x="801" y="397"/>
                  </a:lnTo>
                  <a:lnTo>
                    <a:pt x="823" y="407"/>
                  </a:lnTo>
                  <a:lnTo>
                    <a:pt x="847" y="418"/>
                  </a:lnTo>
                  <a:lnTo>
                    <a:pt x="875" y="429"/>
                  </a:lnTo>
                  <a:lnTo>
                    <a:pt x="905" y="442"/>
                  </a:lnTo>
                  <a:lnTo>
                    <a:pt x="939" y="456"/>
                  </a:lnTo>
                  <a:lnTo>
                    <a:pt x="976" y="470"/>
                  </a:lnTo>
                  <a:lnTo>
                    <a:pt x="1013" y="482"/>
                  </a:lnTo>
                  <a:lnTo>
                    <a:pt x="1053" y="496"/>
                  </a:lnTo>
                  <a:lnTo>
                    <a:pt x="1094" y="509"/>
                  </a:lnTo>
                  <a:lnTo>
                    <a:pt x="1136" y="521"/>
                  </a:lnTo>
                  <a:lnTo>
                    <a:pt x="1179" y="531"/>
                  </a:lnTo>
                  <a:lnTo>
                    <a:pt x="1222" y="541"/>
                  </a:lnTo>
                  <a:lnTo>
                    <a:pt x="1265" y="549"/>
                  </a:lnTo>
                  <a:lnTo>
                    <a:pt x="1306" y="555"/>
                  </a:lnTo>
                  <a:lnTo>
                    <a:pt x="1331" y="558"/>
                  </a:lnTo>
                  <a:lnTo>
                    <a:pt x="1353" y="558"/>
                  </a:lnTo>
                  <a:lnTo>
                    <a:pt x="1373" y="558"/>
                  </a:lnTo>
                  <a:lnTo>
                    <a:pt x="1391" y="555"/>
                  </a:lnTo>
                  <a:lnTo>
                    <a:pt x="1406" y="552"/>
                  </a:lnTo>
                  <a:lnTo>
                    <a:pt x="1421" y="547"/>
                  </a:lnTo>
                  <a:lnTo>
                    <a:pt x="1434" y="540"/>
                  </a:lnTo>
                  <a:lnTo>
                    <a:pt x="1445" y="533"/>
                  </a:lnTo>
                  <a:lnTo>
                    <a:pt x="1455" y="524"/>
                  </a:lnTo>
                  <a:lnTo>
                    <a:pt x="1466" y="514"/>
                  </a:lnTo>
                  <a:lnTo>
                    <a:pt x="1475" y="504"/>
                  </a:lnTo>
                  <a:lnTo>
                    <a:pt x="1485" y="492"/>
                  </a:lnTo>
                  <a:lnTo>
                    <a:pt x="1495" y="480"/>
                  </a:lnTo>
                  <a:lnTo>
                    <a:pt x="1505" y="467"/>
                  </a:lnTo>
                  <a:lnTo>
                    <a:pt x="1517" y="453"/>
                  </a:lnTo>
                  <a:lnTo>
                    <a:pt x="1529" y="439"/>
                  </a:lnTo>
                  <a:lnTo>
                    <a:pt x="1548" y="415"/>
                  </a:lnTo>
                  <a:lnTo>
                    <a:pt x="1566" y="389"/>
                  </a:lnTo>
                  <a:lnTo>
                    <a:pt x="1581" y="361"/>
                  </a:lnTo>
                  <a:lnTo>
                    <a:pt x="1593" y="334"/>
                  </a:lnTo>
                  <a:lnTo>
                    <a:pt x="1601" y="303"/>
                  </a:lnTo>
                  <a:lnTo>
                    <a:pt x="1604" y="274"/>
                  </a:lnTo>
                  <a:lnTo>
                    <a:pt x="1603" y="245"/>
                  </a:lnTo>
                  <a:lnTo>
                    <a:pt x="1596" y="216"/>
                  </a:lnTo>
                  <a:lnTo>
                    <a:pt x="1585" y="186"/>
                  </a:lnTo>
                  <a:lnTo>
                    <a:pt x="1574" y="158"/>
                  </a:lnTo>
                  <a:lnTo>
                    <a:pt x="1561" y="133"/>
                  </a:lnTo>
                  <a:lnTo>
                    <a:pt x="1550" y="110"/>
                  </a:lnTo>
                  <a:lnTo>
                    <a:pt x="1536" y="92"/>
                  </a:lnTo>
                  <a:lnTo>
                    <a:pt x="1523" y="74"/>
                  </a:lnTo>
                  <a:lnTo>
                    <a:pt x="1508" y="60"/>
                  </a:lnTo>
                  <a:lnTo>
                    <a:pt x="1492" y="47"/>
                  </a:lnTo>
                  <a:lnTo>
                    <a:pt x="1475" y="39"/>
                  </a:lnTo>
                  <a:lnTo>
                    <a:pt x="1456" y="31"/>
                  </a:lnTo>
                  <a:lnTo>
                    <a:pt x="1435" y="27"/>
                  </a:lnTo>
                  <a:lnTo>
                    <a:pt x="1412" y="25"/>
                  </a:lnTo>
                  <a:lnTo>
                    <a:pt x="1387" y="23"/>
                  </a:lnTo>
                  <a:lnTo>
                    <a:pt x="1359" y="26"/>
                  </a:lnTo>
                  <a:lnTo>
                    <a:pt x="1329" y="30"/>
                  </a:lnTo>
                  <a:lnTo>
                    <a:pt x="1296" y="35"/>
                  </a:lnTo>
                  <a:close/>
                </a:path>
              </a:pathLst>
            </a:custGeom>
            <a:solidFill>
              <a:srgbClr val="540054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531" name="Freeform 275"/>
            <p:cNvSpPr>
              <a:spLocks/>
            </p:cNvSpPr>
            <p:nvPr/>
          </p:nvSpPr>
          <p:spPr bwMode="auto">
            <a:xfrm>
              <a:off x="781" y="3736"/>
              <a:ext cx="91" cy="30"/>
            </a:xfrm>
            <a:custGeom>
              <a:avLst/>
              <a:gdLst/>
              <a:ahLst/>
              <a:cxnLst>
                <a:cxn ang="0">
                  <a:pos x="0" y="63"/>
                </a:cxn>
                <a:cxn ang="0">
                  <a:pos x="0" y="56"/>
                </a:cxn>
                <a:cxn ang="0">
                  <a:pos x="2" y="47"/>
                </a:cxn>
                <a:cxn ang="0">
                  <a:pos x="5" y="35"/>
                </a:cxn>
                <a:cxn ang="0">
                  <a:pos x="11" y="24"/>
                </a:cxn>
                <a:cxn ang="0">
                  <a:pos x="19" y="14"/>
                </a:cxn>
                <a:cxn ang="0">
                  <a:pos x="29" y="5"/>
                </a:cxn>
                <a:cxn ang="0">
                  <a:pos x="43" y="0"/>
                </a:cxn>
                <a:cxn ang="0">
                  <a:pos x="61" y="0"/>
                </a:cxn>
                <a:cxn ang="0">
                  <a:pos x="71" y="1"/>
                </a:cxn>
                <a:cxn ang="0">
                  <a:pos x="82" y="4"/>
                </a:cxn>
                <a:cxn ang="0">
                  <a:pos x="95" y="6"/>
                </a:cxn>
                <a:cxn ang="0">
                  <a:pos x="109" y="10"/>
                </a:cxn>
                <a:cxn ang="0">
                  <a:pos x="124" y="14"/>
                </a:cxn>
                <a:cxn ang="0">
                  <a:pos x="138" y="18"/>
                </a:cxn>
                <a:cxn ang="0">
                  <a:pos x="154" y="21"/>
                </a:cxn>
                <a:cxn ang="0">
                  <a:pos x="169" y="24"/>
                </a:cxn>
                <a:cxn ang="0">
                  <a:pos x="185" y="28"/>
                </a:cxn>
                <a:cxn ang="0">
                  <a:pos x="198" y="32"/>
                </a:cxn>
                <a:cxn ang="0">
                  <a:pos x="212" y="34"/>
                </a:cxn>
                <a:cxn ang="0">
                  <a:pos x="226" y="37"/>
                </a:cxn>
                <a:cxn ang="0">
                  <a:pos x="238" y="38"/>
                </a:cxn>
                <a:cxn ang="0">
                  <a:pos x="249" y="39"/>
                </a:cxn>
                <a:cxn ang="0">
                  <a:pos x="258" y="39"/>
                </a:cxn>
                <a:cxn ang="0">
                  <a:pos x="264" y="38"/>
                </a:cxn>
                <a:cxn ang="0">
                  <a:pos x="273" y="37"/>
                </a:cxn>
                <a:cxn ang="0">
                  <a:pos x="275" y="37"/>
                </a:cxn>
                <a:cxn ang="0">
                  <a:pos x="273" y="40"/>
                </a:cxn>
                <a:cxn ang="0">
                  <a:pos x="267" y="44"/>
                </a:cxn>
                <a:cxn ang="0">
                  <a:pos x="259" y="49"/>
                </a:cxn>
                <a:cxn ang="0">
                  <a:pos x="249" y="54"/>
                </a:cxn>
                <a:cxn ang="0">
                  <a:pos x="240" y="58"/>
                </a:cxn>
                <a:cxn ang="0">
                  <a:pos x="231" y="61"/>
                </a:cxn>
                <a:cxn ang="0">
                  <a:pos x="220" y="62"/>
                </a:cxn>
                <a:cxn ang="0">
                  <a:pos x="202" y="63"/>
                </a:cxn>
                <a:cxn ang="0">
                  <a:pos x="180" y="64"/>
                </a:cxn>
                <a:cxn ang="0">
                  <a:pos x="154" y="66"/>
                </a:cxn>
                <a:cxn ang="0">
                  <a:pos x="129" y="67"/>
                </a:cxn>
                <a:cxn ang="0">
                  <a:pos x="104" y="69"/>
                </a:cxn>
                <a:cxn ang="0">
                  <a:pos x="81" y="73"/>
                </a:cxn>
                <a:cxn ang="0">
                  <a:pos x="65" y="79"/>
                </a:cxn>
                <a:cxn ang="0">
                  <a:pos x="52" y="86"/>
                </a:cxn>
                <a:cxn ang="0">
                  <a:pos x="40" y="90"/>
                </a:cxn>
                <a:cxn ang="0">
                  <a:pos x="29" y="91"/>
                </a:cxn>
                <a:cxn ang="0">
                  <a:pos x="21" y="90"/>
                </a:cxn>
                <a:cxn ang="0">
                  <a:pos x="13" y="87"/>
                </a:cxn>
                <a:cxn ang="0">
                  <a:pos x="8" y="81"/>
                </a:cxn>
                <a:cxn ang="0">
                  <a:pos x="3" y="73"/>
                </a:cxn>
                <a:cxn ang="0">
                  <a:pos x="0" y="63"/>
                </a:cxn>
              </a:cxnLst>
              <a:rect l="0" t="0" r="r" b="b"/>
              <a:pathLst>
                <a:path w="275" h="91">
                  <a:moveTo>
                    <a:pt x="0" y="63"/>
                  </a:moveTo>
                  <a:lnTo>
                    <a:pt x="0" y="56"/>
                  </a:lnTo>
                  <a:lnTo>
                    <a:pt x="2" y="47"/>
                  </a:lnTo>
                  <a:lnTo>
                    <a:pt x="5" y="35"/>
                  </a:lnTo>
                  <a:lnTo>
                    <a:pt x="11" y="24"/>
                  </a:lnTo>
                  <a:lnTo>
                    <a:pt x="19" y="14"/>
                  </a:lnTo>
                  <a:lnTo>
                    <a:pt x="29" y="5"/>
                  </a:lnTo>
                  <a:lnTo>
                    <a:pt x="43" y="0"/>
                  </a:lnTo>
                  <a:lnTo>
                    <a:pt x="61" y="0"/>
                  </a:lnTo>
                  <a:lnTo>
                    <a:pt x="71" y="1"/>
                  </a:lnTo>
                  <a:lnTo>
                    <a:pt x="82" y="4"/>
                  </a:lnTo>
                  <a:lnTo>
                    <a:pt x="95" y="6"/>
                  </a:lnTo>
                  <a:lnTo>
                    <a:pt x="109" y="10"/>
                  </a:lnTo>
                  <a:lnTo>
                    <a:pt x="124" y="14"/>
                  </a:lnTo>
                  <a:lnTo>
                    <a:pt x="138" y="18"/>
                  </a:lnTo>
                  <a:lnTo>
                    <a:pt x="154" y="21"/>
                  </a:lnTo>
                  <a:lnTo>
                    <a:pt x="169" y="24"/>
                  </a:lnTo>
                  <a:lnTo>
                    <a:pt x="185" y="28"/>
                  </a:lnTo>
                  <a:lnTo>
                    <a:pt x="198" y="32"/>
                  </a:lnTo>
                  <a:lnTo>
                    <a:pt x="212" y="34"/>
                  </a:lnTo>
                  <a:lnTo>
                    <a:pt x="226" y="37"/>
                  </a:lnTo>
                  <a:lnTo>
                    <a:pt x="238" y="38"/>
                  </a:lnTo>
                  <a:lnTo>
                    <a:pt x="249" y="39"/>
                  </a:lnTo>
                  <a:lnTo>
                    <a:pt x="258" y="39"/>
                  </a:lnTo>
                  <a:lnTo>
                    <a:pt x="264" y="38"/>
                  </a:lnTo>
                  <a:lnTo>
                    <a:pt x="273" y="37"/>
                  </a:lnTo>
                  <a:lnTo>
                    <a:pt x="275" y="37"/>
                  </a:lnTo>
                  <a:lnTo>
                    <a:pt x="273" y="40"/>
                  </a:lnTo>
                  <a:lnTo>
                    <a:pt x="267" y="44"/>
                  </a:lnTo>
                  <a:lnTo>
                    <a:pt x="259" y="49"/>
                  </a:lnTo>
                  <a:lnTo>
                    <a:pt x="249" y="54"/>
                  </a:lnTo>
                  <a:lnTo>
                    <a:pt x="240" y="58"/>
                  </a:lnTo>
                  <a:lnTo>
                    <a:pt x="231" y="61"/>
                  </a:lnTo>
                  <a:lnTo>
                    <a:pt x="220" y="62"/>
                  </a:lnTo>
                  <a:lnTo>
                    <a:pt x="202" y="63"/>
                  </a:lnTo>
                  <a:lnTo>
                    <a:pt x="180" y="64"/>
                  </a:lnTo>
                  <a:lnTo>
                    <a:pt x="154" y="66"/>
                  </a:lnTo>
                  <a:lnTo>
                    <a:pt x="129" y="67"/>
                  </a:lnTo>
                  <a:lnTo>
                    <a:pt x="104" y="69"/>
                  </a:lnTo>
                  <a:lnTo>
                    <a:pt x="81" y="73"/>
                  </a:lnTo>
                  <a:lnTo>
                    <a:pt x="65" y="79"/>
                  </a:lnTo>
                  <a:lnTo>
                    <a:pt x="52" y="86"/>
                  </a:lnTo>
                  <a:lnTo>
                    <a:pt x="40" y="90"/>
                  </a:lnTo>
                  <a:lnTo>
                    <a:pt x="29" y="91"/>
                  </a:lnTo>
                  <a:lnTo>
                    <a:pt x="21" y="90"/>
                  </a:lnTo>
                  <a:lnTo>
                    <a:pt x="13" y="87"/>
                  </a:lnTo>
                  <a:lnTo>
                    <a:pt x="8" y="81"/>
                  </a:lnTo>
                  <a:lnTo>
                    <a:pt x="3" y="7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540054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532" name="Freeform 276"/>
            <p:cNvSpPr>
              <a:spLocks/>
            </p:cNvSpPr>
            <p:nvPr/>
          </p:nvSpPr>
          <p:spPr bwMode="auto">
            <a:xfrm>
              <a:off x="683" y="3679"/>
              <a:ext cx="128" cy="188"/>
            </a:xfrm>
            <a:custGeom>
              <a:avLst/>
              <a:gdLst/>
              <a:ahLst/>
              <a:cxnLst>
                <a:cxn ang="0">
                  <a:pos x="250" y="2"/>
                </a:cxn>
                <a:cxn ang="0">
                  <a:pos x="228" y="0"/>
                </a:cxn>
                <a:cxn ang="0">
                  <a:pos x="205" y="1"/>
                </a:cxn>
                <a:cxn ang="0">
                  <a:pos x="192" y="7"/>
                </a:cxn>
                <a:cxn ang="0">
                  <a:pos x="185" y="16"/>
                </a:cxn>
                <a:cxn ang="0">
                  <a:pos x="161" y="24"/>
                </a:cxn>
                <a:cxn ang="0">
                  <a:pos x="138" y="38"/>
                </a:cxn>
                <a:cxn ang="0">
                  <a:pos x="130" y="57"/>
                </a:cxn>
                <a:cxn ang="0">
                  <a:pos x="128" y="72"/>
                </a:cxn>
                <a:cxn ang="0">
                  <a:pos x="114" y="83"/>
                </a:cxn>
                <a:cxn ang="0">
                  <a:pos x="104" y="97"/>
                </a:cxn>
                <a:cxn ang="0">
                  <a:pos x="105" y="111"/>
                </a:cxn>
                <a:cxn ang="0">
                  <a:pos x="106" y="122"/>
                </a:cxn>
                <a:cxn ang="0">
                  <a:pos x="93" y="137"/>
                </a:cxn>
                <a:cxn ang="0">
                  <a:pos x="81" y="155"/>
                </a:cxn>
                <a:cxn ang="0">
                  <a:pos x="81" y="173"/>
                </a:cxn>
                <a:cxn ang="0">
                  <a:pos x="81" y="199"/>
                </a:cxn>
                <a:cxn ang="0">
                  <a:pos x="67" y="246"/>
                </a:cxn>
                <a:cxn ang="0">
                  <a:pos x="61" y="280"/>
                </a:cxn>
                <a:cxn ang="0">
                  <a:pos x="24" y="343"/>
                </a:cxn>
                <a:cxn ang="0">
                  <a:pos x="0" y="428"/>
                </a:cxn>
                <a:cxn ang="0">
                  <a:pos x="32" y="509"/>
                </a:cxn>
                <a:cxn ang="0">
                  <a:pos x="109" y="552"/>
                </a:cxn>
                <a:cxn ang="0">
                  <a:pos x="161" y="561"/>
                </a:cxn>
                <a:cxn ang="0">
                  <a:pos x="201" y="557"/>
                </a:cxn>
                <a:cxn ang="0">
                  <a:pos x="234" y="542"/>
                </a:cxn>
                <a:cxn ang="0">
                  <a:pos x="258" y="522"/>
                </a:cxn>
                <a:cxn ang="0">
                  <a:pos x="274" y="498"/>
                </a:cxn>
                <a:cxn ang="0">
                  <a:pos x="286" y="474"/>
                </a:cxn>
                <a:cxn ang="0">
                  <a:pos x="291" y="454"/>
                </a:cxn>
                <a:cxn ang="0">
                  <a:pos x="294" y="431"/>
                </a:cxn>
                <a:cxn ang="0">
                  <a:pos x="301" y="397"/>
                </a:cxn>
                <a:cxn ang="0">
                  <a:pos x="313" y="359"/>
                </a:cxn>
                <a:cxn ang="0">
                  <a:pos x="328" y="325"/>
                </a:cxn>
                <a:cxn ang="0">
                  <a:pos x="352" y="286"/>
                </a:cxn>
                <a:cxn ang="0">
                  <a:pos x="380" y="204"/>
                </a:cxn>
                <a:cxn ang="0">
                  <a:pos x="380" y="108"/>
                </a:cxn>
                <a:cxn ang="0">
                  <a:pos x="320" y="29"/>
                </a:cxn>
              </a:cxnLst>
              <a:rect l="0" t="0" r="r" b="b"/>
              <a:pathLst>
                <a:path w="385" h="561">
                  <a:moveTo>
                    <a:pt x="259" y="4"/>
                  </a:moveTo>
                  <a:lnTo>
                    <a:pt x="250" y="2"/>
                  </a:lnTo>
                  <a:lnTo>
                    <a:pt x="239" y="1"/>
                  </a:lnTo>
                  <a:lnTo>
                    <a:pt x="228" y="0"/>
                  </a:lnTo>
                  <a:lnTo>
                    <a:pt x="215" y="0"/>
                  </a:lnTo>
                  <a:lnTo>
                    <a:pt x="205" y="1"/>
                  </a:lnTo>
                  <a:lnTo>
                    <a:pt x="197" y="4"/>
                  </a:lnTo>
                  <a:lnTo>
                    <a:pt x="192" y="7"/>
                  </a:lnTo>
                  <a:lnTo>
                    <a:pt x="193" y="14"/>
                  </a:lnTo>
                  <a:lnTo>
                    <a:pt x="185" y="16"/>
                  </a:lnTo>
                  <a:lnTo>
                    <a:pt x="173" y="19"/>
                  </a:lnTo>
                  <a:lnTo>
                    <a:pt x="161" y="24"/>
                  </a:lnTo>
                  <a:lnTo>
                    <a:pt x="149" y="30"/>
                  </a:lnTo>
                  <a:lnTo>
                    <a:pt x="138" y="38"/>
                  </a:lnTo>
                  <a:lnTo>
                    <a:pt x="132" y="47"/>
                  </a:lnTo>
                  <a:lnTo>
                    <a:pt x="130" y="57"/>
                  </a:lnTo>
                  <a:lnTo>
                    <a:pt x="134" y="68"/>
                  </a:lnTo>
                  <a:lnTo>
                    <a:pt x="128" y="72"/>
                  </a:lnTo>
                  <a:lnTo>
                    <a:pt x="120" y="77"/>
                  </a:lnTo>
                  <a:lnTo>
                    <a:pt x="114" y="83"/>
                  </a:lnTo>
                  <a:lnTo>
                    <a:pt x="108" y="91"/>
                  </a:lnTo>
                  <a:lnTo>
                    <a:pt x="104" y="97"/>
                  </a:lnTo>
                  <a:lnTo>
                    <a:pt x="103" y="105"/>
                  </a:lnTo>
                  <a:lnTo>
                    <a:pt x="105" y="111"/>
                  </a:lnTo>
                  <a:lnTo>
                    <a:pt x="111" y="117"/>
                  </a:lnTo>
                  <a:lnTo>
                    <a:pt x="106" y="122"/>
                  </a:lnTo>
                  <a:lnTo>
                    <a:pt x="99" y="130"/>
                  </a:lnTo>
                  <a:lnTo>
                    <a:pt x="93" y="137"/>
                  </a:lnTo>
                  <a:lnTo>
                    <a:pt x="86" y="145"/>
                  </a:lnTo>
                  <a:lnTo>
                    <a:pt x="81" y="155"/>
                  </a:lnTo>
                  <a:lnTo>
                    <a:pt x="80" y="164"/>
                  </a:lnTo>
                  <a:lnTo>
                    <a:pt x="81" y="173"/>
                  </a:lnTo>
                  <a:lnTo>
                    <a:pt x="87" y="181"/>
                  </a:lnTo>
                  <a:lnTo>
                    <a:pt x="81" y="199"/>
                  </a:lnTo>
                  <a:lnTo>
                    <a:pt x="72" y="223"/>
                  </a:lnTo>
                  <a:lnTo>
                    <a:pt x="67" y="246"/>
                  </a:lnTo>
                  <a:lnTo>
                    <a:pt x="72" y="265"/>
                  </a:lnTo>
                  <a:lnTo>
                    <a:pt x="61" y="280"/>
                  </a:lnTo>
                  <a:lnTo>
                    <a:pt x="43" y="307"/>
                  </a:lnTo>
                  <a:lnTo>
                    <a:pt x="24" y="343"/>
                  </a:lnTo>
                  <a:lnTo>
                    <a:pt x="8" y="384"/>
                  </a:lnTo>
                  <a:lnTo>
                    <a:pt x="0" y="428"/>
                  </a:lnTo>
                  <a:lnTo>
                    <a:pt x="7" y="471"/>
                  </a:lnTo>
                  <a:lnTo>
                    <a:pt x="32" y="509"/>
                  </a:lnTo>
                  <a:lnTo>
                    <a:pt x="80" y="541"/>
                  </a:lnTo>
                  <a:lnTo>
                    <a:pt x="109" y="552"/>
                  </a:lnTo>
                  <a:lnTo>
                    <a:pt x="137" y="558"/>
                  </a:lnTo>
                  <a:lnTo>
                    <a:pt x="161" y="561"/>
                  </a:lnTo>
                  <a:lnTo>
                    <a:pt x="182" y="559"/>
                  </a:lnTo>
                  <a:lnTo>
                    <a:pt x="201" y="557"/>
                  </a:lnTo>
                  <a:lnTo>
                    <a:pt x="219" y="551"/>
                  </a:lnTo>
                  <a:lnTo>
                    <a:pt x="234" y="542"/>
                  </a:lnTo>
                  <a:lnTo>
                    <a:pt x="246" y="533"/>
                  </a:lnTo>
                  <a:lnTo>
                    <a:pt x="258" y="522"/>
                  </a:lnTo>
                  <a:lnTo>
                    <a:pt x="267" y="510"/>
                  </a:lnTo>
                  <a:lnTo>
                    <a:pt x="274" y="498"/>
                  </a:lnTo>
                  <a:lnTo>
                    <a:pt x="281" y="485"/>
                  </a:lnTo>
                  <a:lnTo>
                    <a:pt x="286" y="474"/>
                  </a:lnTo>
                  <a:lnTo>
                    <a:pt x="288" y="464"/>
                  </a:lnTo>
                  <a:lnTo>
                    <a:pt x="291" y="454"/>
                  </a:lnTo>
                  <a:lnTo>
                    <a:pt x="292" y="446"/>
                  </a:lnTo>
                  <a:lnTo>
                    <a:pt x="294" y="431"/>
                  </a:lnTo>
                  <a:lnTo>
                    <a:pt x="297" y="415"/>
                  </a:lnTo>
                  <a:lnTo>
                    <a:pt x="301" y="397"/>
                  </a:lnTo>
                  <a:lnTo>
                    <a:pt x="307" y="378"/>
                  </a:lnTo>
                  <a:lnTo>
                    <a:pt x="313" y="359"/>
                  </a:lnTo>
                  <a:lnTo>
                    <a:pt x="320" y="341"/>
                  </a:lnTo>
                  <a:lnTo>
                    <a:pt x="328" y="325"/>
                  </a:lnTo>
                  <a:lnTo>
                    <a:pt x="337" y="311"/>
                  </a:lnTo>
                  <a:lnTo>
                    <a:pt x="352" y="286"/>
                  </a:lnTo>
                  <a:lnTo>
                    <a:pt x="369" y="249"/>
                  </a:lnTo>
                  <a:lnTo>
                    <a:pt x="380" y="204"/>
                  </a:lnTo>
                  <a:lnTo>
                    <a:pt x="385" y="156"/>
                  </a:lnTo>
                  <a:lnTo>
                    <a:pt x="380" y="108"/>
                  </a:lnTo>
                  <a:lnTo>
                    <a:pt x="359" y="64"/>
                  </a:lnTo>
                  <a:lnTo>
                    <a:pt x="320" y="29"/>
                  </a:lnTo>
                  <a:lnTo>
                    <a:pt x="259" y="4"/>
                  </a:lnTo>
                  <a:close/>
                </a:path>
              </a:pathLst>
            </a:custGeom>
            <a:solidFill>
              <a:srgbClr val="540054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533" name="Freeform 277"/>
            <p:cNvSpPr>
              <a:spLocks/>
            </p:cNvSpPr>
            <p:nvPr/>
          </p:nvSpPr>
          <p:spPr bwMode="auto">
            <a:xfrm>
              <a:off x="726" y="3652"/>
              <a:ext cx="202" cy="96"/>
            </a:xfrm>
            <a:custGeom>
              <a:avLst/>
              <a:gdLst/>
              <a:ahLst/>
              <a:cxnLst>
                <a:cxn ang="0">
                  <a:pos x="549" y="63"/>
                </a:cxn>
                <a:cxn ang="0">
                  <a:pos x="512" y="56"/>
                </a:cxn>
                <a:cxn ang="0">
                  <a:pos x="478" y="52"/>
                </a:cxn>
                <a:cxn ang="0">
                  <a:pos x="440" y="49"/>
                </a:cxn>
                <a:cxn ang="0">
                  <a:pos x="390" y="39"/>
                </a:cxn>
                <a:cxn ang="0">
                  <a:pos x="342" y="29"/>
                </a:cxn>
                <a:cxn ang="0">
                  <a:pos x="314" y="5"/>
                </a:cxn>
                <a:cxn ang="0">
                  <a:pos x="286" y="7"/>
                </a:cxn>
                <a:cxn ang="0">
                  <a:pos x="261" y="12"/>
                </a:cxn>
                <a:cxn ang="0">
                  <a:pos x="233" y="13"/>
                </a:cxn>
                <a:cxn ang="0">
                  <a:pos x="208" y="12"/>
                </a:cxn>
                <a:cxn ang="0">
                  <a:pos x="178" y="3"/>
                </a:cxn>
                <a:cxn ang="0">
                  <a:pos x="134" y="2"/>
                </a:cxn>
                <a:cxn ang="0">
                  <a:pos x="107" y="18"/>
                </a:cxn>
                <a:cxn ang="0">
                  <a:pos x="88" y="38"/>
                </a:cxn>
                <a:cxn ang="0">
                  <a:pos x="67" y="43"/>
                </a:cxn>
                <a:cxn ang="0">
                  <a:pos x="44" y="47"/>
                </a:cxn>
                <a:cxn ang="0">
                  <a:pos x="35" y="63"/>
                </a:cxn>
                <a:cxn ang="0">
                  <a:pos x="19" y="82"/>
                </a:cxn>
                <a:cxn ang="0">
                  <a:pos x="19" y="99"/>
                </a:cxn>
                <a:cxn ang="0">
                  <a:pos x="5" y="112"/>
                </a:cxn>
                <a:cxn ang="0">
                  <a:pos x="9" y="129"/>
                </a:cxn>
                <a:cxn ang="0">
                  <a:pos x="0" y="165"/>
                </a:cxn>
                <a:cxn ang="0">
                  <a:pos x="11" y="225"/>
                </a:cxn>
                <a:cxn ang="0">
                  <a:pos x="34" y="261"/>
                </a:cxn>
                <a:cxn ang="0">
                  <a:pos x="77" y="289"/>
                </a:cxn>
                <a:cxn ang="0">
                  <a:pos x="129" y="269"/>
                </a:cxn>
                <a:cxn ang="0">
                  <a:pos x="158" y="241"/>
                </a:cxn>
                <a:cxn ang="0">
                  <a:pos x="184" y="252"/>
                </a:cxn>
                <a:cxn ang="0">
                  <a:pos x="216" y="267"/>
                </a:cxn>
                <a:cxn ang="0">
                  <a:pos x="255" y="254"/>
                </a:cxn>
                <a:cxn ang="0">
                  <a:pos x="295" y="225"/>
                </a:cxn>
                <a:cxn ang="0">
                  <a:pos x="324" y="217"/>
                </a:cxn>
                <a:cxn ang="0">
                  <a:pos x="332" y="216"/>
                </a:cxn>
                <a:cxn ang="0">
                  <a:pos x="342" y="216"/>
                </a:cxn>
                <a:cxn ang="0">
                  <a:pos x="363" y="213"/>
                </a:cxn>
                <a:cxn ang="0">
                  <a:pos x="380" y="213"/>
                </a:cxn>
                <a:cxn ang="0">
                  <a:pos x="400" y="212"/>
                </a:cxn>
                <a:cxn ang="0">
                  <a:pos x="416" y="211"/>
                </a:cxn>
                <a:cxn ang="0">
                  <a:pos x="439" y="208"/>
                </a:cxn>
                <a:cxn ang="0">
                  <a:pos x="457" y="207"/>
                </a:cxn>
                <a:cxn ang="0">
                  <a:pos x="460" y="206"/>
                </a:cxn>
                <a:cxn ang="0">
                  <a:pos x="478" y="203"/>
                </a:cxn>
                <a:cxn ang="0">
                  <a:pos x="500" y="199"/>
                </a:cxn>
                <a:cxn ang="0">
                  <a:pos x="524" y="193"/>
                </a:cxn>
                <a:cxn ang="0">
                  <a:pos x="539" y="189"/>
                </a:cxn>
                <a:cxn ang="0">
                  <a:pos x="560" y="182"/>
                </a:cxn>
                <a:cxn ang="0">
                  <a:pos x="571" y="178"/>
                </a:cxn>
                <a:cxn ang="0">
                  <a:pos x="587" y="172"/>
                </a:cxn>
                <a:cxn ang="0">
                  <a:pos x="589" y="172"/>
                </a:cxn>
                <a:cxn ang="0">
                  <a:pos x="602" y="159"/>
                </a:cxn>
                <a:cxn ang="0">
                  <a:pos x="583" y="90"/>
                </a:cxn>
              </a:cxnLst>
              <a:rect l="0" t="0" r="r" b="b"/>
              <a:pathLst>
                <a:path w="602" h="289">
                  <a:moveTo>
                    <a:pt x="568" y="72"/>
                  </a:moveTo>
                  <a:lnTo>
                    <a:pt x="564" y="70"/>
                  </a:lnTo>
                  <a:lnTo>
                    <a:pt x="558" y="66"/>
                  </a:lnTo>
                  <a:lnTo>
                    <a:pt x="549" y="63"/>
                  </a:lnTo>
                  <a:lnTo>
                    <a:pt x="540" y="61"/>
                  </a:lnTo>
                  <a:lnTo>
                    <a:pt x="530" y="58"/>
                  </a:lnTo>
                  <a:lnTo>
                    <a:pt x="521" y="57"/>
                  </a:lnTo>
                  <a:lnTo>
                    <a:pt x="512" y="56"/>
                  </a:lnTo>
                  <a:lnTo>
                    <a:pt x="505" y="54"/>
                  </a:lnTo>
                  <a:lnTo>
                    <a:pt x="497" y="54"/>
                  </a:lnTo>
                  <a:lnTo>
                    <a:pt x="487" y="53"/>
                  </a:lnTo>
                  <a:lnTo>
                    <a:pt x="478" y="52"/>
                  </a:lnTo>
                  <a:lnTo>
                    <a:pt x="468" y="49"/>
                  </a:lnTo>
                  <a:lnTo>
                    <a:pt x="458" y="49"/>
                  </a:lnTo>
                  <a:lnTo>
                    <a:pt x="448" y="48"/>
                  </a:lnTo>
                  <a:lnTo>
                    <a:pt x="440" y="49"/>
                  </a:lnTo>
                  <a:lnTo>
                    <a:pt x="434" y="52"/>
                  </a:lnTo>
                  <a:lnTo>
                    <a:pt x="419" y="48"/>
                  </a:lnTo>
                  <a:lnTo>
                    <a:pt x="405" y="43"/>
                  </a:lnTo>
                  <a:lnTo>
                    <a:pt x="390" y="39"/>
                  </a:lnTo>
                  <a:lnTo>
                    <a:pt x="376" y="34"/>
                  </a:lnTo>
                  <a:lnTo>
                    <a:pt x="363" y="32"/>
                  </a:lnTo>
                  <a:lnTo>
                    <a:pt x="352" y="29"/>
                  </a:lnTo>
                  <a:lnTo>
                    <a:pt x="342" y="29"/>
                  </a:lnTo>
                  <a:lnTo>
                    <a:pt x="333" y="32"/>
                  </a:lnTo>
                  <a:lnTo>
                    <a:pt x="328" y="24"/>
                  </a:lnTo>
                  <a:lnTo>
                    <a:pt x="322" y="13"/>
                  </a:lnTo>
                  <a:lnTo>
                    <a:pt x="314" y="5"/>
                  </a:lnTo>
                  <a:lnTo>
                    <a:pt x="303" y="3"/>
                  </a:lnTo>
                  <a:lnTo>
                    <a:pt x="298" y="4"/>
                  </a:lnTo>
                  <a:lnTo>
                    <a:pt x="291" y="5"/>
                  </a:lnTo>
                  <a:lnTo>
                    <a:pt x="286" y="7"/>
                  </a:lnTo>
                  <a:lnTo>
                    <a:pt x="280" y="8"/>
                  </a:lnTo>
                  <a:lnTo>
                    <a:pt x="274" y="9"/>
                  </a:lnTo>
                  <a:lnTo>
                    <a:pt x="269" y="10"/>
                  </a:lnTo>
                  <a:lnTo>
                    <a:pt x="261" y="12"/>
                  </a:lnTo>
                  <a:lnTo>
                    <a:pt x="255" y="12"/>
                  </a:lnTo>
                  <a:lnTo>
                    <a:pt x="247" y="12"/>
                  </a:lnTo>
                  <a:lnTo>
                    <a:pt x="241" y="13"/>
                  </a:lnTo>
                  <a:lnTo>
                    <a:pt x="233" y="13"/>
                  </a:lnTo>
                  <a:lnTo>
                    <a:pt x="227" y="13"/>
                  </a:lnTo>
                  <a:lnTo>
                    <a:pt x="221" y="13"/>
                  </a:lnTo>
                  <a:lnTo>
                    <a:pt x="214" y="13"/>
                  </a:lnTo>
                  <a:lnTo>
                    <a:pt x="208" y="12"/>
                  </a:lnTo>
                  <a:lnTo>
                    <a:pt x="203" y="9"/>
                  </a:lnTo>
                  <a:lnTo>
                    <a:pt x="197" y="7"/>
                  </a:lnTo>
                  <a:lnTo>
                    <a:pt x="188" y="5"/>
                  </a:lnTo>
                  <a:lnTo>
                    <a:pt x="178" y="3"/>
                  </a:lnTo>
                  <a:lnTo>
                    <a:pt x="166" y="0"/>
                  </a:lnTo>
                  <a:lnTo>
                    <a:pt x="154" y="0"/>
                  </a:lnTo>
                  <a:lnTo>
                    <a:pt x="142" y="0"/>
                  </a:lnTo>
                  <a:lnTo>
                    <a:pt x="134" y="2"/>
                  </a:lnTo>
                  <a:lnTo>
                    <a:pt x="125" y="4"/>
                  </a:lnTo>
                  <a:lnTo>
                    <a:pt x="119" y="8"/>
                  </a:lnTo>
                  <a:lnTo>
                    <a:pt x="112" y="13"/>
                  </a:lnTo>
                  <a:lnTo>
                    <a:pt x="107" y="18"/>
                  </a:lnTo>
                  <a:lnTo>
                    <a:pt x="102" y="24"/>
                  </a:lnTo>
                  <a:lnTo>
                    <a:pt x="97" y="29"/>
                  </a:lnTo>
                  <a:lnTo>
                    <a:pt x="92" y="33"/>
                  </a:lnTo>
                  <a:lnTo>
                    <a:pt x="88" y="38"/>
                  </a:lnTo>
                  <a:lnTo>
                    <a:pt x="83" y="41"/>
                  </a:lnTo>
                  <a:lnTo>
                    <a:pt x="78" y="42"/>
                  </a:lnTo>
                  <a:lnTo>
                    <a:pt x="72" y="43"/>
                  </a:lnTo>
                  <a:lnTo>
                    <a:pt x="67" y="43"/>
                  </a:lnTo>
                  <a:lnTo>
                    <a:pt x="60" y="43"/>
                  </a:lnTo>
                  <a:lnTo>
                    <a:pt x="54" y="44"/>
                  </a:lnTo>
                  <a:lnTo>
                    <a:pt x="49" y="46"/>
                  </a:lnTo>
                  <a:lnTo>
                    <a:pt x="44" y="47"/>
                  </a:lnTo>
                  <a:lnTo>
                    <a:pt x="40" y="49"/>
                  </a:lnTo>
                  <a:lnTo>
                    <a:pt x="34" y="54"/>
                  </a:lnTo>
                  <a:lnTo>
                    <a:pt x="33" y="60"/>
                  </a:lnTo>
                  <a:lnTo>
                    <a:pt x="35" y="63"/>
                  </a:lnTo>
                  <a:lnTo>
                    <a:pt x="40" y="65"/>
                  </a:lnTo>
                  <a:lnTo>
                    <a:pt x="31" y="70"/>
                  </a:lnTo>
                  <a:lnTo>
                    <a:pt x="24" y="75"/>
                  </a:lnTo>
                  <a:lnTo>
                    <a:pt x="19" y="82"/>
                  </a:lnTo>
                  <a:lnTo>
                    <a:pt x="15" y="90"/>
                  </a:lnTo>
                  <a:lnTo>
                    <a:pt x="14" y="96"/>
                  </a:lnTo>
                  <a:lnTo>
                    <a:pt x="15" y="99"/>
                  </a:lnTo>
                  <a:lnTo>
                    <a:pt x="19" y="99"/>
                  </a:lnTo>
                  <a:lnTo>
                    <a:pt x="24" y="99"/>
                  </a:lnTo>
                  <a:lnTo>
                    <a:pt x="16" y="102"/>
                  </a:lnTo>
                  <a:lnTo>
                    <a:pt x="10" y="107"/>
                  </a:lnTo>
                  <a:lnTo>
                    <a:pt x="5" y="112"/>
                  </a:lnTo>
                  <a:lnTo>
                    <a:pt x="2" y="116"/>
                  </a:lnTo>
                  <a:lnTo>
                    <a:pt x="2" y="120"/>
                  </a:lnTo>
                  <a:lnTo>
                    <a:pt x="4" y="125"/>
                  </a:lnTo>
                  <a:lnTo>
                    <a:pt x="9" y="129"/>
                  </a:lnTo>
                  <a:lnTo>
                    <a:pt x="16" y="131"/>
                  </a:lnTo>
                  <a:lnTo>
                    <a:pt x="7" y="143"/>
                  </a:lnTo>
                  <a:lnTo>
                    <a:pt x="1" y="154"/>
                  </a:lnTo>
                  <a:lnTo>
                    <a:pt x="0" y="165"/>
                  </a:lnTo>
                  <a:lnTo>
                    <a:pt x="11" y="178"/>
                  </a:lnTo>
                  <a:lnTo>
                    <a:pt x="6" y="194"/>
                  </a:lnTo>
                  <a:lnTo>
                    <a:pt x="7" y="211"/>
                  </a:lnTo>
                  <a:lnTo>
                    <a:pt x="11" y="225"/>
                  </a:lnTo>
                  <a:lnTo>
                    <a:pt x="19" y="237"/>
                  </a:lnTo>
                  <a:lnTo>
                    <a:pt x="23" y="244"/>
                  </a:lnTo>
                  <a:lnTo>
                    <a:pt x="28" y="252"/>
                  </a:lnTo>
                  <a:lnTo>
                    <a:pt x="34" y="261"/>
                  </a:lnTo>
                  <a:lnTo>
                    <a:pt x="43" y="270"/>
                  </a:lnTo>
                  <a:lnTo>
                    <a:pt x="52" y="279"/>
                  </a:lnTo>
                  <a:lnTo>
                    <a:pt x="63" y="285"/>
                  </a:lnTo>
                  <a:lnTo>
                    <a:pt x="77" y="289"/>
                  </a:lnTo>
                  <a:lnTo>
                    <a:pt x="92" y="289"/>
                  </a:lnTo>
                  <a:lnTo>
                    <a:pt x="107" y="284"/>
                  </a:lnTo>
                  <a:lnTo>
                    <a:pt x="119" y="278"/>
                  </a:lnTo>
                  <a:lnTo>
                    <a:pt x="129" y="269"/>
                  </a:lnTo>
                  <a:lnTo>
                    <a:pt x="137" y="260"/>
                  </a:lnTo>
                  <a:lnTo>
                    <a:pt x="144" y="252"/>
                  </a:lnTo>
                  <a:lnTo>
                    <a:pt x="151" y="245"/>
                  </a:lnTo>
                  <a:lnTo>
                    <a:pt x="158" y="241"/>
                  </a:lnTo>
                  <a:lnTo>
                    <a:pt x="164" y="241"/>
                  </a:lnTo>
                  <a:lnTo>
                    <a:pt x="172" y="244"/>
                  </a:lnTo>
                  <a:lnTo>
                    <a:pt x="178" y="247"/>
                  </a:lnTo>
                  <a:lnTo>
                    <a:pt x="184" y="252"/>
                  </a:lnTo>
                  <a:lnTo>
                    <a:pt x="190" y="257"/>
                  </a:lnTo>
                  <a:lnTo>
                    <a:pt x="198" y="262"/>
                  </a:lnTo>
                  <a:lnTo>
                    <a:pt x="206" y="266"/>
                  </a:lnTo>
                  <a:lnTo>
                    <a:pt x="216" y="267"/>
                  </a:lnTo>
                  <a:lnTo>
                    <a:pt x="227" y="267"/>
                  </a:lnTo>
                  <a:lnTo>
                    <a:pt x="237" y="265"/>
                  </a:lnTo>
                  <a:lnTo>
                    <a:pt x="247" y="260"/>
                  </a:lnTo>
                  <a:lnTo>
                    <a:pt x="255" y="254"/>
                  </a:lnTo>
                  <a:lnTo>
                    <a:pt x="264" y="246"/>
                  </a:lnTo>
                  <a:lnTo>
                    <a:pt x="272" y="238"/>
                  </a:lnTo>
                  <a:lnTo>
                    <a:pt x="283" y="231"/>
                  </a:lnTo>
                  <a:lnTo>
                    <a:pt x="295" y="225"/>
                  </a:lnTo>
                  <a:lnTo>
                    <a:pt x="309" y="220"/>
                  </a:lnTo>
                  <a:lnTo>
                    <a:pt x="314" y="218"/>
                  </a:lnTo>
                  <a:lnTo>
                    <a:pt x="319" y="217"/>
                  </a:lnTo>
                  <a:lnTo>
                    <a:pt x="324" y="217"/>
                  </a:lnTo>
                  <a:lnTo>
                    <a:pt x="329" y="216"/>
                  </a:lnTo>
                  <a:lnTo>
                    <a:pt x="330" y="216"/>
                  </a:lnTo>
                  <a:lnTo>
                    <a:pt x="332" y="216"/>
                  </a:lnTo>
                  <a:lnTo>
                    <a:pt x="332" y="216"/>
                  </a:lnTo>
                  <a:lnTo>
                    <a:pt x="333" y="216"/>
                  </a:lnTo>
                  <a:lnTo>
                    <a:pt x="336" y="216"/>
                  </a:lnTo>
                  <a:lnTo>
                    <a:pt x="339" y="216"/>
                  </a:lnTo>
                  <a:lnTo>
                    <a:pt x="342" y="216"/>
                  </a:lnTo>
                  <a:lnTo>
                    <a:pt x="344" y="215"/>
                  </a:lnTo>
                  <a:lnTo>
                    <a:pt x="351" y="215"/>
                  </a:lnTo>
                  <a:lnTo>
                    <a:pt x="357" y="213"/>
                  </a:lnTo>
                  <a:lnTo>
                    <a:pt x="363" y="213"/>
                  </a:lnTo>
                  <a:lnTo>
                    <a:pt x="370" y="213"/>
                  </a:lnTo>
                  <a:lnTo>
                    <a:pt x="372" y="213"/>
                  </a:lnTo>
                  <a:lnTo>
                    <a:pt x="376" y="213"/>
                  </a:lnTo>
                  <a:lnTo>
                    <a:pt x="380" y="213"/>
                  </a:lnTo>
                  <a:lnTo>
                    <a:pt x="382" y="212"/>
                  </a:lnTo>
                  <a:lnTo>
                    <a:pt x="389" y="212"/>
                  </a:lnTo>
                  <a:lnTo>
                    <a:pt x="395" y="212"/>
                  </a:lnTo>
                  <a:lnTo>
                    <a:pt x="400" y="212"/>
                  </a:lnTo>
                  <a:lnTo>
                    <a:pt x="406" y="211"/>
                  </a:lnTo>
                  <a:lnTo>
                    <a:pt x="410" y="211"/>
                  </a:lnTo>
                  <a:lnTo>
                    <a:pt x="414" y="211"/>
                  </a:lnTo>
                  <a:lnTo>
                    <a:pt x="416" y="211"/>
                  </a:lnTo>
                  <a:lnTo>
                    <a:pt x="420" y="210"/>
                  </a:lnTo>
                  <a:lnTo>
                    <a:pt x="426" y="210"/>
                  </a:lnTo>
                  <a:lnTo>
                    <a:pt x="433" y="208"/>
                  </a:lnTo>
                  <a:lnTo>
                    <a:pt x="439" y="208"/>
                  </a:lnTo>
                  <a:lnTo>
                    <a:pt x="445" y="208"/>
                  </a:lnTo>
                  <a:lnTo>
                    <a:pt x="449" y="207"/>
                  </a:lnTo>
                  <a:lnTo>
                    <a:pt x="453" y="207"/>
                  </a:lnTo>
                  <a:lnTo>
                    <a:pt x="457" y="207"/>
                  </a:lnTo>
                  <a:lnTo>
                    <a:pt x="460" y="207"/>
                  </a:lnTo>
                  <a:lnTo>
                    <a:pt x="460" y="207"/>
                  </a:lnTo>
                  <a:lnTo>
                    <a:pt x="460" y="206"/>
                  </a:lnTo>
                  <a:lnTo>
                    <a:pt x="460" y="206"/>
                  </a:lnTo>
                  <a:lnTo>
                    <a:pt x="460" y="206"/>
                  </a:lnTo>
                  <a:lnTo>
                    <a:pt x="467" y="206"/>
                  </a:lnTo>
                  <a:lnTo>
                    <a:pt x="473" y="204"/>
                  </a:lnTo>
                  <a:lnTo>
                    <a:pt x="478" y="203"/>
                  </a:lnTo>
                  <a:lnTo>
                    <a:pt x="484" y="202"/>
                  </a:lnTo>
                  <a:lnTo>
                    <a:pt x="489" y="201"/>
                  </a:lnTo>
                  <a:lnTo>
                    <a:pt x="494" y="199"/>
                  </a:lnTo>
                  <a:lnTo>
                    <a:pt x="500" y="199"/>
                  </a:lnTo>
                  <a:lnTo>
                    <a:pt x="505" y="198"/>
                  </a:lnTo>
                  <a:lnTo>
                    <a:pt x="511" y="197"/>
                  </a:lnTo>
                  <a:lnTo>
                    <a:pt x="517" y="194"/>
                  </a:lnTo>
                  <a:lnTo>
                    <a:pt x="524" y="193"/>
                  </a:lnTo>
                  <a:lnTo>
                    <a:pt x="530" y="192"/>
                  </a:lnTo>
                  <a:lnTo>
                    <a:pt x="532" y="191"/>
                  </a:lnTo>
                  <a:lnTo>
                    <a:pt x="536" y="189"/>
                  </a:lnTo>
                  <a:lnTo>
                    <a:pt x="539" y="189"/>
                  </a:lnTo>
                  <a:lnTo>
                    <a:pt x="542" y="188"/>
                  </a:lnTo>
                  <a:lnTo>
                    <a:pt x="549" y="186"/>
                  </a:lnTo>
                  <a:lnTo>
                    <a:pt x="555" y="183"/>
                  </a:lnTo>
                  <a:lnTo>
                    <a:pt x="560" y="182"/>
                  </a:lnTo>
                  <a:lnTo>
                    <a:pt x="566" y="179"/>
                  </a:lnTo>
                  <a:lnTo>
                    <a:pt x="568" y="178"/>
                  </a:lnTo>
                  <a:lnTo>
                    <a:pt x="570" y="178"/>
                  </a:lnTo>
                  <a:lnTo>
                    <a:pt x="571" y="178"/>
                  </a:lnTo>
                  <a:lnTo>
                    <a:pt x="573" y="177"/>
                  </a:lnTo>
                  <a:lnTo>
                    <a:pt x="578" y="175"/>
                  </a:lnTo>
                  <a:lnTo>
                    <a:pt x="583" y="173"/>
                  </a:lnTo>
                  <a:lnTo>
                    <a:pt x="587" y="172"/>
                  </a:lnTo>
                  <a:lnTo>
                    <a:pt x="589" y="172"/>
                  </a:lnTo>
                  <a:lnTo>
                    <a:pt x="589" y="172"/>
                  </a:lnTo>
                  <a:lnTo>
                    <a:pt x="589" y="172"/>
                  </a:lnTo>
                  <a:lnTo>
                    <a:pt x="589" y="172"/>
                  </a:lnTo>
                  <a:lnTo>
                    <a:pt x="589" y="172"/>
                  </a:lnTo>
                  <a:lnTo>
                    <a:pt x="597" y="169"/>
                  </a:lnTo>
                  <a:lnTo>
                    <a:pt x="600" y="165"/>
                  </a:lnTo>
                  <a:lnTo>
                    <a:pt x="602" y="159"/>
                  </a:lnTo>
                  <a:lnTo>
                    <a:pt x="602" y="145"/>
                  </a:lnTo>
                  <a:lnTo>
                    <a:pt x="599" y="126"/>
                  </a:lnTo>
                  <a:lnTo>
                    <a:pt x="593" y="107"/>
                  </a:lnTo>
                  <a:lnTo>
                    <a:pt x="583" y="90"/>
                  </a:lnTo>
                  <a:lnTo>
                    <a:pt x="568" y="72"/>
                  </a:lnTo>
                  <a:close/>
                </a:path>
              </a:pathLst>
            </a:custGeom>
            <a:solidFill>
              <a:srgbClr val="540054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534" name="Freeform 278"/>
            <p:cNvSpPr>
              <a:spLocks/>
            </p:cNvSpPr>
            <p:nvPr/>
          </p:nvSpPr>
          <p:spPr bwMode="auto">
            <a:xfrm>
              <a:off x="917" y="3711"/>
              <a:ext cx="6" cy="1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2" y="11"/>
                </a:cxn>
                <a:cxn ang="0">
                  <a:pos x="5" y="19"/>
                </a:cxn>
                <a:cxn ang="0">
                  <a:pos x="6" y="26"/>
                </a:cxn>
                <a:cxn ang="0">
                  <a:pos x="6" y="34"/>
                </a:cxn>
                <a:cxn ang="0">
                  <a:pos x="10" y="26"/>
                </a:cxn>
                <a:cxn ang="0">
                  <a:pos x="14" y="17"/>
                </a:cxn>
                <a:cxn ang="0">
                  <a:pos x="15" y="9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0" y="1"/>
                </a:cxn>
                <a:cxn ang="0">
                  <a:pos x="5" y="3"/>
                </a:cxn>
                <a:cxn ang="0">
                  <a:pos x="0" y="5"/>
                </a:cxn>
              </a:cxnLst>
              <a:rect l="0" t="0" r="r" b="b"/>
              <a:pathLst>
                <a:path w="16" h="34">
                  <a:moveTo>
                    <a:pt x="0" y="5"/>
                  </a:moveTo>
                  <a:lnTo>
                    <a:pt x="2" y="11"/>
                  </a:lnTo>
                  <a:lnTo>
                    <a:pt x="5" y="19"/>
                  </a:lnTo>
                  <a:lnTo>
                    <a:pt x="6" y="26"/>
                  </a:lnTo>
                  <a:lnTo>
                    <a:pt x="6" y="34"/>
                  </a:lnTo>
                  <a:lnTo>
                    <a:pt x="10" y="26"/>
                  </a:lnTo>
                  <a:lnTo>
                    <a:pt x="14" y="17"/>
                  </a:lnTo>
                  <a:lnTo>
                    <a:pt x="15" y="9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0" y="1"/>
                  </a:lnTo>
                  <a:lnTo>
                    <a:pt x="5" y="3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540054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535" name="Freeform 279"/>
            <p:cNvSpPr>
              <a:spLocks/>
            </p:cNvSpPr>
            <p:nvPr/>
          </p:nvSpPr>
          <p:spPr bwMode="auto">
            <a:xfrm>
              <a:off x="880" y="3721"/>
              <a:ext cx="7" cy="1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3" y="16"/>
                </a:cxn>
                <a:cxn ang="0">
                  <a:pos x="5" y="28"/>
                </a:cxn>
                <a:cxn ang="0">
                  <a:pos x="7" y="40"/>
                </a:cxn>
                <a:cxn ang="0">
                  <a:pos x="7" y="53"/>
                </a:cxn>
                <a:cxn ang="0">
                  <a:pos x="16" y="40"/>
                </a:cxn>
                <a:cxn ang="0">
                  <a:pos x="21" y="26"/>
                </a:cxn>
                <a:cxn ang="0">
                  <a:pos x="24" y="13"/>
                </a:cxn>
                <a:cxn ang="0">
                  <a:pos x="24" y="1"/>
                </a:cxn>
                <a:cxn ang="0">
                  <a:pos x="24" y="1"/>
                </a:cxn>
                <a:cxn ang="0">
                  <a:pos x="24" y="1"/>
                </a:cxn>
                <a:cxn ang="0">
                  <a:pos x="24" y="1"/>
                </a:cxn>
                <a:cxn ang="0">
                  <a:pos x="24" y="0"/>
                </a:cxn>
                <a:cxn ang="0">
                  <a:pos x="18" y="1"/>
                </a:cxn>
                <a:cxn ang="0">
                  <a:pos x="13" y="2"/>
                </a:cxn>
                <a:cxn ang="0">
                  <a:pos x="7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4" h="53">
                  <a:moveTo>
                    <a:pt x="0" y="5"/>
                  </a:moveTo>
                  <a:lnTo>
                    <a:pt x="3" y="16"/>
                  </a:lnTo>
                  <a:lnTo>
                    <a:pt x="5" y="28"/>
                  </a:lnTo>
                  <a:lnTo>
                    <a:pt x="7" y="40"/>
                  </a:lnTo>
                  <a:lnTo>
                    <a:pt x="7" y="53"/>
                  </a:lnTo>
                  <a:lnTo>
                    <a:pt x="16" y="40"/>
                  </a:lnTo>
                  <a:lnTo>
                    <a:pt x="21" y="26"/>
                  </a:lnTo>
                  <a:lnTo>
                    <a:pt x="24" y="13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18" y="1"/>
                  </a:lnTo>
                  <a:lnTo>
                    <a:pt x="13" y="2"/>
                  </a:lnTo>
                  <a:lnTo>
                    <a:pt x="7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540054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536" name="Freeform 280"/>
            <p:cNvSpPr>
              <a:spLocks/>
            </p:cNvSpPr>
            <p:nvPr/>
          </p:nvSpPr>
          <p:spPr bwMode="auto">
            <a:xfrm>
              <a:off x="827" y="3725"/>
              <a:ext cx="9" cy="1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1" y="15"/>
                </a:cxn>
                <a:cxn ang="0">
                  <a:pos x="3" y="25"/>
                </a:cxn>
                <a:cxn ang="0">
                  <a:pos x="3" y="36"/>
                </a:cxn>
                <a:cxn ang="0">
                  <a:pos x="0" y="46"/>
                </a:cxn>
                <a:cxn ang="0">
                  <a:pos x="9" y="36"/>
                </a:cxn>
                <a:cxn ang="0">
                  <a:pos x="16" y="24"/>
                </a:cxn>
                <a:cxn ang="0">
                  <a:pos x="21" y="10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5" y="1"/>
                </a:cxn>
                <a:cxn ang="0">
                  <a:pos x="10" y="1"/>
                </a:cxn>
                <a:cxn ang="0">
                  <a:pos x="5" y="2"/>
                </a:cxn>
                <a:cxn ang="0">
                  <a:pos x="0" y="4"/>
                </a:cxn>
              </a:cxnLst>
              <a:rect l="0" t="0" r="r" b="b"/>
              <a:pathLst>
                <a:path w="24" h="46">
                  <a:moveTo>
                    <a:pt x="0" y="4"/>
                  </a:moveTo>
                  <a:lnTo>
                    <a:pt x="1" y="15"/>
                  </a:lnTo>
                  <a:lnTo>
                    <a:pt x="3" y="25"/>
                  </a:lnTo>
                  <a:lnTo>
                    <a:pt x="3" y="36"/>
                  </a:lnTo>
                  <a:lnTo>
                    <a:pt x="0" y="46"/>
                  </a:lnTo>
                  <a:lnTo>
                    <a:pt x="9" y="36"/>
                  </a:lnTo>
                  <a:lnTo>
                    <a:pt x="16" y="24"/>
                  </a:lnTo>
                  <a:lnTo>
                    <a:pt x="21" y="1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5" y="1"/>
                  </a:lnTo>
                  <a:lnTo>
                    <a:pt x="10" y="1"/>
                  </a:lnTo>
                  <a:lnTo>
                    <a:pt x="5" y="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540054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537" name="Freeform 281"/>
            <p:cNvSpPr>
              <a:spLocks/>
            </p:cNvSpPr>
            <p:nvPr/>
          </p:nvSpPr>
          <p:spPr bwMode="auto">
            <a:xfrm>
              <a:off x="841" y="3723"/>
              <a:ext cx="9" cy="16"/>
            </a:xfrm>
            <a:custGeom>
              <a:avLst/>
              <a:gdLst/>
              <a:ahLst/>
              <a:cxnLst>
                <a:cxn ang="0">
                  <a:pos x="8" y="52"/>
                </a:cxn>
                <a:cxn ang="0">
                  <a:pos x="15" y="39"/>
                </a:cxn>
                <a:cxn ang="0">
                  <a:pos x="22" y="25"/>
                </a:cxn>
                <a:cxn ang="0">
                  <a:pos x="24" y="12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7" y="2"/>
                </a:cxn>
                <a:cxn ang="0">
                  <a:pos x="0" y="2"/>
                </a:cxn>
                <a:cxn ang="0">
                  <a:pos x="3" y="13"/>
                </a:cxn>
                <a:cxn ang="0">
                  <a:pos x="7" y="25"/>
                </a:cxn>
                <a:cxn ang="0">
                  <a:pos x="8" y="39"/>
                </a:cxn>
                <a:cxn ang="0">
                  <a:pos x="8" y="52"/>
                </a:cxn>
              </a:cxnLst>
              <a:rect l="0" t="0" r="r" b="b"/>
              <a:pathLst>
                <a:path w="26" h="52">
                  <a:moveTo>
                    <a:pt x="8" y="52"/>
                  </a:moveTo>
                  <a:lnTo>
                    <a:pt x="15" y="39"/>
                  </a:lnTo>
                  <a:lnTo>
                    <a:pt x="22" y="25"/>
                  </a:lnTo>
                  <a:lnTo>
                    <a:pt x="24" y="1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7" y="2"/>
                  </a:lnTo>
                  <a:lnTo>
                    <a:pt x="0" y="2"/>
                  </a:lnTo>
                  <a:lnTo>
                    <a:pt x="3" y="13"/>
                  </a:lnTo>
                  <a:lnTo>
                    <a:pt x="7" y="25"/>
                  </a:lnTo>
                  <a:lnTo>
                    <a:pt x="8" y="39"/>
                  </a:lnTo>
                  <a:lnTo>
                    <a:pt x="8" y="52"/>
                  </a:lnTo>
                  <a:close/>
                </a:path>
              </a:pathLst>
            </a:custGeom>
            <a:solidFill>
              <a:srgbClr val="540054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538" name="Freeform 282"/>
            <p:cNvSpPr>
              <a:spLocks/>
            </p:cNvSpPr>
            <p:nvPr/>
          </p:nvSpPr>
          <p:spPr bwMode="auto">
            <a:xfrm>
              <a:off x="854" y="3722"/>
              <a:ext cx="9" cy="19"/>
            </a:xfrm>
            <a:custGeom>
              <a:avLst/>
              <a:gdLst/>
              <a:ahLst/>
              <a:cxnLst>
                <a:cxn ang="0">
                  <a:pos x="7" y="49"/>
                </a:cxn>
                <a:cxn ang="0">
                  <a:pos x="14" y="38"/>
                </a:cxn>
                <a:cxn ang="0">
                  <a:pos x="20" y="24"/>
                </a:cxn>
                <a:cxn ang="0">
                  <a:pos x="23" y="10"/>
                </a:cxn>
                <a:cxn ang="0">
                  <a:pos x="24" y="0"/>
                </a:cxn>
                <a:cxn ang="0">
                  <a:pos x="18" y="1"/>
                </a:cxn>
                <a:cxn ang="0">
                  <a:pos x="13" y="1"/>
                </a:cxn>
                <a:cxn ang="0">
                  <a:pos x="7" y="1"/>
                </a:cxn>
                <a:cxn ang="0">
                  <a:pos x="0" y="1"/>
                </a:cxn>
                <a:cxn ang="0">
                  <a:pos x="3" y="12"/>
                </a:cxn>
                <a:cxn ang="0">
                  <a:pos x="5" y="25"/>
                </a:cxn>
                <a:cxn ang="0">
                  <a:pos x="7" y="38"/>
                </a:cxn>
                <a:cxn ang="0">
                  <a:pos x="7" y="49"/>
                </a:cxn>
              </a:cxnLst>
              <a:rect l="0" t="0" r="r" b="b"/>
              <a:pathLst>
                <a:path w="24" h="49">
                  <a:moveTo>
                    <a:pt x="7" y="49"/>
                  </a:moveTo>
                  <a:lnTo>
                    <a:pt x="14" y="38"/>
                  </a:lnTo>
                  <a:lnTo>
                    <a:pt x="20" y="24"/>
                  </a:lnTo>
                  <a:lnTo>
                    <a:pt x="23" y="10"/>
                  </a:lnTo>
                  <a:lnTo>
                    <a:pt x="24" y="0"/>
                  </a:lnTo>
                  <a:lnTo>
                    <a:pt x="18" y="1"/>
                  </a:lnTo>
                  <a:lnTo>
                    <a:pt x="13" y="1"/>
                  </a:lnTo>
                  <a:lnTo>
                    <a:pt x="7" y="1"/>
                  </a:lnTo>
                  <a:lnTo>
                    <a:pt x="0" y="1"/>
                  </a:lnTo>
                  <a:lnTo>
                    <a:pt x="3" y="12"/>
                  </a:lnTo>
                  <a:lnTo>
                    <a:pt x="5" y="25"/>
                  </a:lnTo>
                  <a:lnTo>
                    <a:pt x="7" y="38"/>
                  </a:lnTo>
                  <a:lnTo>
                    <a:pt x="7" y="49"/>
                  </a:lnTo>
                  <a:close/>
                </a:path>
              </a:pathLst>
            </a:custGeom>
            <a:solidFill>
              <a:srgbClr val="540054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539" name="Freeform 283"/>
            <p:cNvSpPr>
              <a:spLocks/>
            </p:cNvSpPr>
            <p:nvPr/>
          </p:nvSpPr>
          <p:spPr bwMode="auto">
            <a:xfrm>
              <a:off x="865" y="3721"/>
              <a:ext cx="10" cy="20"/>
            </a:xfrm>
            <a:custGeom>
              <a:avLst/>
              <a:gdLst/>
              <a:ahLst/>
              <a:cxnLst>
                <a:cxn ang="0">
                  <a:pos x="6" y="52"/>
                </a:cxn>
                <a:cxn ang="0">
                  <a:pos x="15" y="39"/>
                </a:cxn>
                <a:cxn ang="0">
                  <a:pos x="22" y="25"/>
                </a:cxn>
                <a:cxn ang="0">
                  <a:pos x="24" y="12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6" y="2"/>
                </a:cxn>
                <a:cxn ang="0">
                  <a:pos x="0" y="2"/>
                </a:cxn>
                <a:cxn ang="0">
                  <a:pos x="3" y="13"/>
                </a:cxn>
                <a:cxn ang="0">
                  <a:pos x="5" y="27"/>
                </a:cxn>
                <a:cxn ang="0">
                  <a:pos x="6" y="39"/>
                </a:cxn>
                <a:cxn ang="0">
                  <a:pos x="6" y="52"/>
                </a:cxn>
              </a:cxnLst>
              <a:rect l="0" t="0" r="r" b="b"/>
              <a:pathLst>
                <a:path w="25" h="52">
                  <a:moveTo>
                    <a:pt x="6" y="52"/>
                  </a:moveTo>
                  <a:lnTo>
                    <a:pt x="15" y="39"/>
                  </a:lnTo>
                  <a:lnTo>
                    <a:pt x="22" y="25"/>
                  </a:lnTo>
                  <a:lnTo>
                    <a:pt x="24" y="1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6" y="2"/>
                  </a:lnTo>
                  <a:lnTo>
                    <a:pt x="0" y="2"/>
                  </a:lnTo>
                  <a:lnTo>
                    <a:pt x="3" y="13"/>
                  </a:lnTo>
                  <a:lnTo>
                    <a:pt x="5" y="27"/>
                  </a:lnTo>
                  <a:lnTo>
                    <a:pt x="6" y="39"/>
                  </a:lnTo>
                  <a:lnTo>
                    <a:pt x="6" y="52"/>
                  </a:lnTo>
                  <a:close/>
                </a:path>
              </a:pathLst>
            </a:custGeom>
            <a:solidFill>
              <a:srgbClr val="540054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540" name="Freeform 284"/>
            <p:cNvSpPr>
              <a:spLocks/>
            </p:cNvSpPr>
            <p:nvPr/>
          </p:nvSpPr>
          <p:spPr bwMode="auto">
            <a:xfrm>
              <a:off x="894" y="3716"/>
              <a:ext cx="9" cy="20"/>
            </a:xfrm>
            <a:custGeom>
              <a:avLst/>
              <a:gdLst/>
              <a:ahLst/>
              <a:cxnLst>
                <a:cxn ang="0">
                  <a:pos x="6" y="54"/>
                </a:cxn>
                <a:cxn ang="0">
                  <a:pos x="15" y="43"/>
                </a:cxn>
                <a:cxn ang="0">
                  <a:pos x="21" y="28"/>
                </a:cxn>
                <a:cxn ang="0">
                  <a:pos x="24" y="14"/>
                </a:cxn>
                <a:cxn ang="0">
                  <a:pos x="25" y="4"/>
                </a:cxn>
                <a:cxn ang="0">
                  <a:pos x="25" y="2"/>
                </a:cxn>
                <a:cxn ang="0">
                  <a:pos x="25" y="1"/>
                </a:cxn>
                <a:cxn ang="0">
                  <a:pos x="25" y="1"/>
                </a:cxn>
                <a:cxn ang="0">
                  <a:pos x="25" y="0"/>
                </a:cxn>
                <a:cxn ang="0">
                  <a:pos x="19" y="1"/>
                </a:cxn>
                <a:cxn ang="0">
                  <a:pos x="12" y="2"/>
                </a:cxn>
                <a:cxn ang="0">
                  <a:pos x="6" y="5"/>
                </a:cxn>
                <a:cxn ang="0">
                  <a:pos x="0" y="6"/>
                </a:cxn>
                <a:cxn ang="0">
                  <a:pos x="2" y="18"/>
                </a:cxn>
                <a:cxn ang="0">
                  <a:pos x="6" y="30"/>
                </a:cxn>
                <a:cxn ang="0">
                  <a:pos x="7" y="43"/>
                </a:cxn>
                <a:cxn ang="0">
                  <a:pos x="6" y="54"/>
                </a:cxn>
              </a:cxnLst>
              <a:rect l="0" t="0" r="r" b="b"/>
              <a:pathLst>
                <a:path w="25" h="54">
                  <a:moveTo>
                    <a:pt x="6" y="54"/>
                  </a:moveTo>
                  <a:lnTo>
                    <a:pt x="15" y="43"/>
                  </a:lnTo>
                  <a:lnTo>
                    <a:pt x="21" y="28"/>
                  </a:lnTo>
                  <a:lnTo>
                    <a:pt x="24" y="14"/>
                  </a:lnTo>
                  <a:lnTo>
                    <a:pt x="25" y="4"/>
                  </a:lnTo>
                  <a:lnTo>
                    <a:pt x="25" y="2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19" y="1"/>
                  </a:lnTo>
                  <a:lnTo>
                    <a:pt x="12" y="2"/>
                  </a:lnTo>
                  <a:lnTo>
                    <a:pt x="6" y="5"/>
                  </a:lnTo>
                  <a:lnTo>
                    <a:pt x="0" y="6"/>
                  </a:lnTo>
                  <a:lnTo>
                    <a:pt x="2" y="18"/>
                  </a:lnTo>
                  <a:lnTo>
                    <a:pt x="6" y="30"/>
                  </a:lnTo>
                  <a:lnTo>
                    <a:pt x="7" y="43"/>
                  </a:lnTo>
                  <a:lnTo>
                    <a:pt x="6" y="54"/>
                  </a:lnTo>
                  <a:close/>
                </a:path>
              </a:pathLst>
            </a:custGeom>
            <a:solidFill>
              <a:srgbClr val="540054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541" name="Freeform 285"/>
            <p:cNvSpPr>
              <a:spLocks/>
            </p:cNvSpPr>
            <p:nvPr/>
          </p:nvSpPr>
          <p:spPr bwMode="auto">
            <a:xfrm>
              <a:off x="909" y="3714"/>
              <a:ext cx="7" cy="19"/>
            </a:xfrm>
            <a:custGeom>
              <a:avLst/>
              <a:gdLst/>
              <a:ahLst/>
              <a:cxnLst>
                <a:cxn ang="0">
                  <a:pos x="11" y="57"/>
                </a:cxn>
                <a:cxn ang="0">
                  <a:pos x="18" y="44"/>
                </a:cxn>
                <a:cxn ang="0">
                  <a:pos x="23" y="29"/>
                </a:cxn>
                <a:cxn ang="0">
                  <a:pos x="24" y="15"/>
                </a:cxn>
                <a:cxn ang="0">
                  <a:pos x="24" y="4"/>
                </a:cxn>
                <a:cxn ang="0">
                  <a:pos x="24" y="3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4" y="0"/>
                </a:cxn>
                <a:cxn ang="0">
                  <a:pos x="18" y="3"/>
                </a:cxn>
                <a:cxn ang="0">
                  <a:pos x="13" y="4"/>
                </a:cxn>
                <a:cxn ang="0">
                  <a:pos x="7" y="7"/>
                </a:cxn>
                <a:cxn ang="0">
                  <a:pos x="0" y="9"/>
                </a:cxn>
                <a:cxn ang="0">
                  <a:pos x="4" y="20"/>
                </a:cxn>
                <a:cxn ang="0">
                  <a:pos x="8" y="32"/>
                </a:cxn>
                <a:cxn ang="0">
                  <a:pos x="11" y="44"/>
                </a:cxn>
                <a:cxn ang="0">
                  <a:pos x="11" y="57"/>
                </a:cxn>
              </a:cxnLst>
              <a:rect l="0" t="0" r="r" b="b"/>
              <a:pathLst>
                <a:path w="24" h="57">
                  <a:moveTo>
                    <a:pt x="11" y="57"/>
                  </a:moveTo>
                  <a:lnTo>
                    <a:pt x="18" y="44"/>
                  </a:lnTo>
                  <a:lnTo>
                    <a:pt x="23" y="29"/>
                  </a:lnTo>
                  <a:lnTo>
                    <a:pt x="24" y="15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0"/>
                  </a:lnTo>
                  <a:lnTo>
                    <a:pt x="18" y="3"/>
                  </a:lnTo>
                  <a:lnTo>
                    <a:pt x="13" y="4"/>
                  </a:lnTo>
                  <a:lnTo>
                    <a:pt x="7" y="7"/>
                  </a:lnTo>
                  <a:lnTo>
                    <a:pt x="0" y="9"/>
                  </a:lnTo>
                  <a:lnTo>
                    <a:pt x="4" y="20"/>
                  </a:lnTo>
                  <a:lnTo>
                    <a:pt x="8" y="32"/>
                  </a:lnTo>
                  <a:lnTo>
                    <a:pt x="11" y="44"/>
                  </a:lnTo>
                  <a:lnTo>
                    <a:pt x="11" y="57"/>
                  </a:lnTo>
                  <a:close/>
                </a:path>
              </a:pathLst>
            </a:custGeom>
            <a:solidFill>
              <a:srgbClr val="540054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542" name="Freeform 286"/>
            <p:cNvSpPr>
              <a:spLocks/>
            </p:cNvSpPr>
            <p:nvPr/>
          </p:nvSpPr>
          <p:spPr bwMode="auto">
            <a:xfrm>
              <a:off x="751" y="3730"/>
              <a:ext cx="152" cy="76"/>
            </a:xfrm>
            <a:custGeom>
              <a:avLst/>
              <a:gdLst/>
              <a:ahLst/>
              <a:cxnLst>
                <a:cxn ang="0">
                  <a:pos x="410" y="180"/>
                </a:cxn>
                <a:cxn ang="0">
                  <a:pos x="392" y="178"/>
                </a:cxn>
                <a:cxn ang="0">
                  <a:pos x="374" y="174"/>
                </a:cxn>
                <a:cxn ang="0">
                  <a:pos x="354" y="168"/>
                </a:cxn>
                <a:cxn ang="0">
                  <a:pos x="338" y="164"/>
                </a:cxn>
                <a:cxn ang="0">
                  <a:pos x="325" y="160"/>
                </a:cxn>
                <a:cxn ang="0">
                  <a:pos x="316" y="158"/>
                </a:cxn>
                <a:cxn ang="0">
                  <a:pos x="306" y="154"/>
                </a:cxn>
                <a:cxn ang="0">
                  <a:pos x="297" y="149"/>
                </a:cxn>
                <a:cxn ang="0">
                  <a:pos x="287" y="144"/>
                </a:cxn>
                <a:cxn ang="0">
                  <a:pos x="272" y="135"/>
                </a:cxn>
                <a:cxn ang="0">
                  <a:pos x="262" y="129"/>
                </a:cxn>
                <a:cxn ang="0">
                  <a:pos x="251" y="120"/>
                </a:cxn>
                <a:cxn ang="0">
                  <a:pos x="239" y="111"/>
                </a:cxn>
                <a:cxn ang="0">
                  <a:pos x="229" y="105"/>
                </a:cxn>
                <a:cxn ang="0">
                  <a:pos x="218" y="97"/>
                </a:cxn>
                <a:cxn ang="0">
                  <a:pos x="212" y="93"/>
                </a:cxn>
                <a:cxn ang="0">
                  <a:pos x="205" y="91"/>
                </a:cxn>
                <a:cxn ang="0">
                  <a:pos x="196" y="86"/>
                </a:cxn>
                <a:cxn ang="0">
                  <a:pos x="184" y="78"/>
                </a:cxn>
                <a:cxn ang="0">
                  <a:pos x="155" y="53"/>
                </a:cxn>
                <a:cxn ang="0">
                  <a:pos x="123" y="22"/>
                </a:cxn>
                <a:cxn ang="0">
                  <a:pos x="103" y="4"/>
                </a:cxn>
                <a:cxn ang="0">
                  <a:pos x="69" y="0"/>
                </a:cxn>
                <a:cxn ang="0">
                  <a:pos x="32" y="13"/>
                </a:cxn>
                <a:cxn ang="0">
                  <a:pos x="5" y="49"/>
                </a:cxn>
                <a:cxn ang="0">
                  <a:pos x="3" y="96"/>
                </a:cxn>
                <a:cxn ang="0">
                  <a:pos x="27" y="134"/>
                </a:cxn>
                <a:cxn ang="0">
                  <a:pos x="68" y="151"/>
                </a:cxn>
                <a:cxn ang="0">
                  <a:pos x="103" y="160"/>
                </a:cxn>
                <a:cxn ang="0">
                  <a:pos x="130" y="163"/>
                </a:cxn>
                <a:cxn ang="0">
                  <a:pos x="160" y="165"/>
                </a:cxn>
                <a:cxn ang="0">
                  <a:pos x="196" y="172"/>
                </a:cxn>
                <a:cxn ang="0">
                  <a:pos x="228" y="184"/>
                </a:cxn>
                <a:cxn ang="0">
                  <a:pos x="249" y="189"/>
                </a:cxn>
                <a:cxn ang="0">
                  <a:pos x="271" y="192"/>
                </a:cxn>
                <a:cxn ang="0">
                  <a:pos x="300" y="204"/>
                </a:cxn>
                <a:cxn ang="0">
                  <a:pos x="339" y="221"/>
                </a:cxn>
                <a:cxn ang="0">
                  <a:pos x="384" y="227"/>
                </a:cxn>
                <a:cxn ang="0">
                  <a:pos x="424" y="216"/>
                </a:cxn>
                <a:cxn ang="0">
                  <a:pos x="448" y="198"/>
                </a:cxn>
                <a:cxn ang="0">
                  <a:pos x="449" y="188"/>
                </a:cxn>
                <a:cxn ang="0">
                  <a:pos x="422" y="183"/>
                </a:cxn>
              </a:cxnLst>
              <a:rect l="0" t="0" r="r" b="b"/>
              <a:pathLst>
                <a:path w="456" h="227">
                  <a:moveTo>
                    <a:pt x="422" y="183"/>
                  </a:moveTo>
                  <a:lnTo>
                    <a:pt x="416" y="182"/>
                  </a:lnTo>
                  <a:lnTo>
                    <a:pt x="410" y="180"/>
                  </a:lnTo>
                  <a:lnTo>
                    <a:pt x="403" y="180"/>
                  </a:lnTo>
                  <a:lnTo>
                    <a:pt x="397" y="179"/>
                  </a:lnTo>
                  <a:lnTo>
                    <a:pt x="392" y="178"/>
                  </a:lnTo>
                  <a:lnTo>
                    <a:pt x="386" y="177"/>
                  </a:lnTo>
                  <a:lnTo>
                    <a:pt x="381" y="175"/>
                  </a:lnTo>
                  <a:lnTo>
                    <a:pt x="374" y="174"/>
                  </a:lnTo>
                  <a:lnTo>
                    <a:pt x="368" y="172"/>
                  </a:lnTo>
                  <a:lnTo>
                    <a:pt x="362" y="170"/>
                  </a:lnTo>
                  <a:lnTo>
                    <a:pt x="354" y="168"/>
                  </a:lnTo>
                  <a:lnTo>
                    <a:pt x="348" y="167"/>
                  </a:lnTo>
                  <a:lnTo>
                    <a:pt x="343" y="165"/>
                  </a:lnTo>
                  <a:lnTo>
                    <a:pt x="338" y="164"/>
                  </a:lnTo>
                  <a:lnTo>
                    <a:pt x="333" y="163"/>
                  </a:lnTo>
                  <a:lnTo>
                    <a:pt x="328" y="162"/>
                  </a:lnTo>
                  <a:lnTo>
                    <a:pt x="325" y="160"/>
                  </a:lnTo>
                  <a:lnTo>
                    <a:pt x="323" y="159"/>
                  </a:lnTo>
                  <a:lnTo>
                    <a:pt x="319" y="159"/>
                  </a:lnTo>
                  <a:lnTo>
                    <a:pt x="316" y="158"/>
                  </a:lnTo>
                  <a:lnTo>
                    <a:pt x="313" y="157"/>
                  </a:lnTo>
                  <a:lnTo>
                    <a:pt x="310" y="155"/>
                  </a:lnTo>
                  <a:lnTo>
                    <a:pt x="306" y="154"/>
                  </a:lnTo>
                  <a:lnTo>
                    <a:pt x="302" y="153"/>
                  </a:lnTo>
                  <a:lnTo>
                    <a:pt x="300" y="151"/>
                  </a:lnTo>
                  <a:lnTo>
                    <a:pt x="297" y="149"/>
                  </a:lnTo>
                  <a:lnTo>
                    <a:pt x="295" y="148"/>
                  </a:lnTo>
                  <a:lnTo>
                    <a:pt x="292" y="146"/>
                  </a:lnTo>
                  <a:lnTo>
                    <a:pt x="287" y="144"/>
                  </a:lnTo>
                  <a:lnTo>
                    <a:pt x="282" y="140"/>
                  </a:lnTo>
                  <a:lnTo>
                    <a:pt x="277" y="138"/>
                  </a:lnTo>
                  <a:lnTo>
                    <a:pt x="272" y="135"/>
                  </a:lnTo>
                  <a:lnTo>
                    <a:pt x="270" y="133"/>
                  </a:lnTo>
                  <a:lnTo>
                    <a:pt x="266" y="130"/>
                  </a:lnTo>
                  <a:lnTo>
                    <a:pt x="262" y="129"/>
                  </a:lnTo>
                  <a:lnTo>
                    <a:pt x="260" y="126"/>
                  </a:lnTo>
                  <a:lnTo>
                    <a:pt x="254" y="124"/>
                  </a:lnTo>
                  <a:lnTo>
                    <a:pt x="251" y="120"/>
                  </a:lnTo>
                  <a:lnTo>
                    <a:pt x="247" y="116"/>
                  </a:lnTo>
                  <a:lnTo>
                    <a:pt x="242" y="114"/>
                  </a:lnTo>
                  <a:lnTo>
                    <a:pt x="239" y="111"/>
                  </a:lnTo>
                  <a:lnTo>
                    <a:pt x="236" y="109"/>
                  </a:lnTo>
                  <a:lnTo>
                    <a:pt x="232" y="107"/>
                  </a:lnTo>
                  <a:lnTo>
                    <a:pt x="229" y="105"/>
                  </a:lnTo>
                  <a:lnTo>
                    <a:pt x="225" y="102"/>
                  </a:lnTo>
                  <a:lnTo>
                    <a:pt x="222" y="100"/>
                  </a:lnTo>
                  <a:lnTo>
                    <a:pt x="218" y="97"/>
                  </a:lnTo>
                  <a:lnTo>
                    <a:pt x="214" y="95"/>
                  </a:lnTo>
                  <a:lnTo>
                    <a:pt x="213" y="93"/>
                  </a:lnTo>
                  <a:lnTo>
                    <a:pt x="212" y="93"/>
                  </a:lnTo>
                  <a:lnTo>
                    <a:pt x="210" y="93"/>
                  </a:lnTo>
                  <a:lnTo>
                    <a:pt x="209" y="92"/>
                  </a:lnTo>
                  <a:lnTo>
                    <a:pt x="205" y="91"/>
                  </a:lnTo>
                  <a:lnTo>
                    <a:pt x="203" y="90"/>
                  </a:lnTo>
                  <a:lnTo>
                    <a:pt x="199" y="87"/>
                  </a:lnTo>
                  <a:lnTo>
                    <a:pt x="196" y="86"/>
                  </a:lnTo>
                  <a:lnTo>
                    <a:pt x="193" y="83"/>
                  </a:lnTo>
                  <a:lnTo>
                    <a:pt x="189" y="81"/>
                  </a:lnTo>
                  <a:lnTo>
                    <a:pt x="184" y="78"/>
                  </a:lnTo>
                  <a:lnTo>
                    <a:pt x="180" y="76"/>
                  </a:lnTo>
                  <a:lnTo>
                    <a:pt x="167" y="65"/>
                  </a:lnTo>
                  <a:lnTo>
                    <a:pt x="155" y="53"/>
                  </a:lnTo>
                  <a:lnTo>
                    <a:pt x="143" y="42"/>
                  </a:lnTo>
                  <a:lnTo>
                    <a:pt x="133" y="30"/>
                  </a:lnTo>
                  <a:lnTo>
                    <a:pt x="123" y="22"/>
                  </a:lnTo>
                  <a:lnTo>
                    <a:pt x="116" y="13"/>
                  </a:lnTo>
                  <a:lnTo>
                    <a:pt x="108" y="7"/>
                  </a:lnTo>
                  <a:lnTo>
                    <a:pt x="103" y="4"/>
                  </a:lnTo>
                  <a:lnTo>
                    <a:pt x="93" y="1"/>
                  </a:lnTo>
                  <a:lnTo>
                    <a:pt x="82" y="0"/>
                  </a:lnTo>
                  <a:lnTo>
                    <a:pt x="69" y="0"/>
                  </a:lnTo>
                  <a:lnTo>
                    <a:pt x="56" y="3"/>
                  </a:lnTo>
                  <a:lnTo>
                    <a:pt x="44" y="7"/>
                  </a:lnTo>
                  <a:lnTo>
                    <a:pt x="32" y="13"/>
                  </a:lnTo>
                  <a:lnTo>
                    <a:pt x="21" y="22"/>
                  </a:lnTo>
                  <a:lnTo>
                    <a:pt x="11" y="34"/>
                  </a:lnTo>
                  <a:lnTo>
                    <a:pt x="5" y="49"/>
                  </a:lnTo>
                  <a:lnTo>
                    <a:pt x="1" y="65"/>
                  </a:lnTo>
                  <a:lnTo>
                    <a:pt x="0" y="81"/>
                  </a:lnTo>
                  <a:lnTo>
                    <a:pt x="3" y="96"/>
                  </a:lnTo>
                  <a:lnTo>
                    <a:pt x="8" y="110"/>
                  </a:lnTo>
                  <a:lnTo>
                    <a:pt x="16" y="122"/>
                  </a:lnTo>
                  <a:lnTo>
                    <a:pt x="27" y="134"/>
                  </a:lnTo>
                  <a:lnTo>
                    <a:pt x="40" y="141"/>
                  </a:lnTo>
                  <a:lnTo>
                    <a:pt x="54" y="146"/>
                  </a:lnTo>
                  <a:lnTo>
                    <a:pt x="68" y="151"/>
                  </a:lnTo>
                  <a:lnTo>
                    <a:pt x="80" y="155"/>
                  </a:lnTo>
                  <a:lnTo>
                    <a:pt x="93" y="158"/>
                  </a:lnTo>
                  <a:lnTo>
                    <a:pt x="103" y="160"/>
                  </a:lnTo>
                  <a:lnTo>
                    <a:pt x="113" y="162"/>
                  </a:lnTo>
                  <a:lnTo>
                    <a:pt x="122" y="163"/>
                  </a:lnTo>
                  <a:lnTo>
                    <a:pt x="130" y="163"/>
                  </a:lnTo>
                  <a:lnTo>
                    <a:pt x="137" y="163"/>
                  </a:lnTo>
                  <a:lnTo>
                    <a:pt x="147" y="164"/>
                  </a:lnTo>
                  <a:lnTo>
                    <a:pt x="160" y="165"/>
                  </a:lnTo>
                  <a:lnTo>
                    <a:pt x="171" y="167"/>
                  </a:lnTo>
                  <a:lnTo>
                    <a:pt x="184" y="169"/>
                  </a:lnTo>
                  <a:lnTo>
                    <a:pt x="196" y="172"/>
                  </a:lnTo>
                  <a:lnTo>
                    <a:pt x="209" y="175"/>
                  </a:lnTo>
                  <a:lnTo>
                    <a:pt x="219" y="180"/>
                  </a:lnTo>
                  <a:lnTo>
                    <a:pt x="228" y="184"/>
                  </a:lnTo>
                  <a:lnTo>
                    <a:pt x="236" y="187"/>
                  </a:lnTo>
                  <a:lnTo>
                    <a:pt x="243" y="188"/>
                  </a:lnTo>
                  <a:lnTo>
                    <a:pt x="249" y="189"/>
                  </a:lnTo>
                  <a:lnTo>
                    <a:pt x="257" y="189"/>
                  </a:lnTo>
                  <a:lnTo>
                    <a:pt x="263" y="189"/>
                  </a:lnTo>
                  <a:lnTo>
                    <a:pt x="271" y="192"/>
                  </a:lnTo>
                  <a:lnTo>
                    <a:pt x="280" y="194"/>
                  </a:lnTo>
                  <a:lnTo>
                    <a:pt x="290" y="198"/>
                  </a:lnTo>
                  <a:lnTo>
                    <a:pt x="300" y="204"/>
                  </a:lnTo>
                  <a:lnTo>
                    <a:pt x="313" y="209"/>
                  </a:lnTo>
                  <a:lnTo>
                    <a:pt x="325" y="216"/>
                  </a:lnTo>
                  <a:lnTo>
                    <a:pt x="339" y="221"/>
                  </a:lnTo>
                  <a:lnTo>
                    <a:pt x="353" y="225"/>
                  </a:lnTo>
                  <a:lnTo>
                    <a:pt x="368" y="227"/>
                  </a:lnTo>
                  <a:lnTo>
                    <a:pt x="384" y="227"/>
                  </a:lnTo>
                  <a:lnTo>
                    <a:pt x="400" y="225"/>
                  </a:lnTo>
                  <a:lnTo>
                    <a:pt x="412" y="221"/>
                  </a:lnTo>
                  <a:lnTo>
                    <a:pt x="424" y="216"/>
                  </a:lnTo>
                  <a:lnTo>
                    <a:pt x="434" y="211"/>
                  </a:lnTo>
                  <a:lnTo>
                    <a:pt x="441" y="204"/>
                  </a:lnTo>
                  <a:lnTo>
                    <a:pt x="448" y="198"/>
                  </a:lnTo>
                  <a:lnTo>
                    <a:pt x="453" y="193"/>
                  </a:lnTo>
                  <a:lnTo>
                    <a:pt x="456" y="188"/>
                  </a:lnTo>
                  <a:lnTo>
                    <a:pt x="449" y="188"/>
                  </a:lnTo>
                  <a:lnTo>
                    <a:pt x="441" y="187"/>
                  </a:lnTo>
                  <a:lnTo>
                    <a:pt x="432" y="184"/>
                  </a:lnTo>
                  <a:lnTo>
                    <a:pt x="422" y="183"/>
                  </a:lnTo>
                  <a:close/>
                </a:path>
              </a:pathLst>
            </a:custGeom>
            <a:solidFill>
              <a:srgbClr val="540054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543" name="Freeform 287"/>
            <p:cNvSpPr>
              <a:spLocks/>
            </p:cNvSpPr>
            <p:nvPr/>
          </p:nvSpPr>
          <p:spPr bwMode="auto">
            <a:xfrm>
              <a:off x="853" y="3773"/>
              <a:ext cx="12" cy="14"/>
            </a:xfrm>
            <a:custGeom>
              <a:avLst/>
              <a:gdLst/>
              <a:ahLst/>
              <a:cxnLst>
                <a:cxn ang="0">
                  <a:pos x="26" y="41"/>
                </a:cxn>
                <a:cxn ang="0">
                  <a:pos x="31" y="32"/>
                </a:cxn>
                <a:cxn ang="0">
                  <a:pos x="34" y="20"/>
                </a:cxn>
                <a:cxn ang="0">
                  <a:pos x="38" y="10"/>
                </a:cxn>
                <a:cxn ang="0">
                  <a:pos x="40" y="0"/>
                </a:cxn>
                <a:cxn ang="0">
                  <a:pos x="36" y="5"/>
                </a:cxn>
                <a:cxn ang="0">
                  <a:pos x="32" y="10"/>
                </a:cxn>
                <a:cxn ang="0">
                  <a:pos x="27" y="14"/>
                </a:cxn>
                <a:cxn ang="0">
                  <a:pos x="22" y="18"/>
                </a:cxn>
                <a:cxn ang="0">
                  <a:pos x="16" y="22"/>
                </a:cxn>
                <a:cxn ang="0">
                  <a:pos x="11" y="25"/>
                </a:cxn>
                <a:cxn ang="0">
                  <a:pos x="5" y="28"/>
                </a:cxn>
                <a:cxn ang="0">
                  <a:pos x="0" y="32"/>
                </a:cxn>
                <a:cxn ang="0">
                  <a:pos x="4" y="33"/>
                </a:cxn>
                <a:cxn ang="0">
                  <a:pos x="8" y="34"/>
                </a:cxn>
                <a:cxn ang="0">
                  <a:pos x="11" y="36"/>
                </a:cxn>
                <a:cxn ang="0">
                  <a:pos x="14" y="37"/>
                </a:cxn>
                <a:cxn ang="0">
                  <a:pos x="17" y="38"/>
                </a:cxn>
                <a:cxn ang="0">
                  <a:pos x="21" y="38"/>
                </a:cxn>
                <a:cxn ang="0">
                  <a:pos x="23" y="39"/>
                </a:cxn>
                <a:cxn ang="0">
                  <a:pos x="26" y="41"/>
                </a:cxn>
              </a:cxnLst>
              <a:rect l="0" t="0" r="r" b="b"/>
              <a:pathLst>
                <a:path w="40" h="41">
                  <a:moveTo>
                    <a:pt x="26" y="41"/>
                  </a:moveTo>
                  <a:lnTo>
                    <a:pt x="31" y="32"/>
                  </a:lnTo>
                  <a:lnTo>
                    <a:pt x="34" y="20"/>
                  </a:lnTo>
                  <a:lnTo>
                    <a:pt x="38" y="10"/>
                  </a:lnTo>
                  <a:lnTo>
                    <a:pt x="40" y="0"/>
                  </a:lnTo>
                  <a:lnTo>
                    <a:pt x="36" y="5"/>
                  </a:lnTo>
                  <a:lnTo>
                    <a:pt x="32" y="10"/>
                  </a:lnTo>
                  <a:lnTo>
                    <a:pt x="27" y="14"/>
                  </a:lnTo>
                  <a:lnTo>
                    <a:pt x="22" y="18"/>
                  </a:lnTo>
                  <a:lnTo>
                    <a:pt x="16" y="22"/>
                  </a:lnTo>
                  <a:lnTo>
                    <a:pt x="11" y="25"/>
                  </a:lnTo>
                  <a:lnTo>
                    <a:pt x="5" y="28"/>
                  </a:lnTo>
                  <a:lnTo>
                    <a:pt x="0" y="32"/>
                  </a:lnTo>
                  <a:lnTo>
                    <a:pt x="4" y="33"/>
                  </a:lnTo>
                  <a:lnTo>
                    <a:pt x="8" y="34"/>
                  </a:lnTo>
                  <a:lnTo>
                    <a:pt x="11" y="36"/>
                  </a:lnTo>
                  <a:lnTo>
                    <a:pt x="14" y="37"/>
                  </a:lnTo>
                  <a:lnTo>
                    <a:pt x="17" y="38"/>
                  </a:lnTo>
                  <a:lnTo>
                    <a:pt x="21" y="38"/>
                  </a:lnTo>
                  <a:lnTo>
                    <a:pt x="23" y="39"/>
                  </a:lnTo>
                  <a:lnTo>
                    <a:pt x="26" y="41"/>
                  </a:lnTo>
                  <a:close/>
                </a:path>
              </a:pathLst>
            </a:custGeom>
            <a:solidFill>
              <a:srgbClr val="540054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544" name="Freeform 288"/>
            <p:cNvSpPr>
              <a:spLocks/>
            </p:cNvSpPr>
            <p:nvPr/>
          </p:nvSpPr>
          <p:spPr bwMode="auto">
            <a:xfrm>
              <a:off x="884" y="3781"/>
              <a:ext cx="12" cy="11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28" y="9"/>
                </a:cxn>
                <a:cxn ang="0">
                  <a:pos x="19" y="16"/>
                </a:cxn>
                <a:cxn ang="0">
                  <a:pos x="9" y="24"/>
                </a:cxn>
                <a:cxn ang="0">
                  <a:pos x="0" y="30"/>
                </a:cxn>
                <a:cxn ang="0">
                  <a:pos x="6" y="31"/>
                </a:cxn>
                <a:cxn ang="0">
                  <a:pos x="13" y="31"/>
                </a:cxn>
                <a:cxn ang="0">
                  <a:pos x="19" y="33"/>
                </a:cxn>
                <a:cxn ang="0">
                  <a:pos x="25" y="34"/>
                </a:cxn>
                <a:cxn ang="0">
                  <a:pos x="29" y="26"/>
                </a:cxn>
                <a:cxn ang="0">
                  <a:pos x="33" y="18"/>
                </a:cxn>
                <a:cxn ang="0">
                  <a:pos x="34" y="9"/>
                </a:cxn>
                <a:cxn ang="0">
                  <a:pos x="35" y="0"/>
                </a:cxn>
              </a:cxnLst>
              <a:rect l="0" t="0" r="r" b="b"/>
              <a:pathLst>
                <a:path w="35" h="34">
                  <a:moveTo>
                    <a:pt x="35" y="0"/>
                  </a:moveTo>
                  <a:lnTo>
                    <a:pt x="28" y="9"/>
                  </a:lnTo>
                  <a:lnTo>
                    <a:pt x="19" y="16"/>
                  </a:lnTo>
                  <a:lnTo>
                    <a:pt x="9" y="24"/>
                  </a:lnTo>
                  <a:lnTo>
                    <a:pt x="0" y="30"/>
                  </a:lnTo>
                  <a:lnTo>
                    <a:pt x="6" y="31"/>
                  </a:lnTo>
                  <a:lnTo>
                    <a:pt x="13" y="31"/>
                  </a:lnTo>
                  <a:lnTo>
                    <a:pt x="19" y="33"/>
                  </a:lnTo>
                  <a:lnTo>
                    <a:pt x="25" y="34"/>
                  </a:lnTo>
                  <a:lnTo>
                    <a:pt x="29" y="26"/>
                  </a:lnTo>
                  <a:lnTo>
                    <a:pt x="33" y="18"/>
                  </a:lnTo>
                  <a:lnTo>
                    <a:pt x="34" y="9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540054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545" name="Freeform 289"/>
            <p:cNvSpPr>
              <a:spLocks/>
            </p:cNvSpPr>
            <p:nvPr/>
          </p:nvSpPr>
          <p:spPr bwMode="auto">
            <a:xfrm>
              <a:off x="866" y="3776"/>
              <a:ext cx="13" cy="15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4" y="5"/>
                </a:cxn>
                <a:cxn ang="0">
                  <a:pos x="30" y="10"/>
                </a:cxn>
                <a:cxn ang="0">
                  <a:pos x="25" y="14"/>
                </a:cxn>
                <a:cxn ang="0">
                  <a:pos x="20" y="18"/>
                </a:cxn>
                <a:cxn ang="0">
                  <a:pos x="15" y="22"/>
                </a:cxn>
                <a:cxn ang="0">
                  <a:pos x="10" y="25"/>
                </a:cxn>
                <a:cxn ang="0">
                  <a:pos x="5" y="29"/>
                </a:cxn>
                <a:cxn ang="0">
                  <a:pos x="0" y="32"/>
                </a:cxn>
                <a:cxn ang="0">
                  <a:pos x="6" y="33"/>
                </a:cxn>
                <a:cxn ang="0">
                  <a:pos x="14" y="35"/>
                </a:cxn>
                <a:cxn ang="0">
                  <a:pos x="20" y="37"/>
                </a:cxn>
                <a:cxn ang="0">
                  <a:pos x="26" y="39"/>
                </a:cxn>
                <a:cxn ang="0">
                  <a:pos x="31" y="30"/>
                </a:cxn>
                <a:cxn ang="0">
                  <a:pos x="35" y="20"/>
                </a:cxn>
                <a:cxn ang="0">
                  <a:pos x="38" y="10"/>
                </a:cxn>
                <a:cxn ang="0">
                  <a:pos x="38" y="0"/>
                </a:cxn>
              </a:cxnLst>
              <a:rect l="0" t="0" r="r" b="b"/>
              <a:pathLst>
                <a:path w="38" h="39">
                  <a:moveTo>
                    <a:pt x="38" y="0"/>
                  </a:moveTo>
                  <a:lnTo>
                    <a:pt x="34" y="5"/>
                  </a:lnTo>
                  <a:lnTo>
                    <a:pt x="30" y="10"/>
                  </a:lnTo>
                  <a:lnTo>
                    <a:pt x="25" y="14"/>
                  </a:lnTo>
                  <a:lnTo>
                    <a:pt x="20" y="18"/>
                  </a:lnTo>
                  <a:lnTo>
                    <a:pt x="15" y="22"/>
                  </a:lnTo>
                  <a:lnTo>
                    <a:pt x="10" y="25"/>
                  </a:lnTo>
                  <a:lnTo>
                    <a:pt x="5" y="29"/>
                  </a:lnTo>
                  <a:lnTo>
                    <a:pt x="0" y="32"/>
                  </a:lnTo>
                  <a:lnTo>
                    <a:pt x="6" y="33"/>
                  </a:lnTo>
                  <a:lnTo>
                    <a:pt x="14" y="35"/>
                  </a:lnTo>
                  <a:lnTo>
                    <a:pt x="20" y="37"/>
                  </a:lnTo>
                  <a:lnTo>
                    <a:pt x="26" y="39"/>
                  </a:lnTo>
                  <a:lnTo>
                    <a:pt x="31" y="30"/>
                  </a:lnTo>
                  <a:lnTo>
                    <a:pt x="35" y="20"/>
                  </a:lnTo>
                  <a:lnTo>
                    <a:pt x="38" y="1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540054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546" name="Freeform 290"/>
            <p:cNvSpPr>
              <a:spLocks/>
            </p:cNvSpPr>
            <p:nvPr/>
          </p:nvSpPr>
          <p:spPr bwMode="auto">
            <a:xfrm>
              <a:off x="841" y="3769"/>
              <a:ext cx="12" cy="13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29" y="7"/>
                </a:cxn>
                <a:cxn ang="0">
                  <a:pos x="20" y="15"/>
                </a:cxn>
                <a:cxn ang="0">
                  <a:pos x="10" y="20"/>
                </a:cxn>
                <a:cxn ang="0">
                  <a:pos x="0" y="26"/>
                </a:cxn>
                <a:cxn ang="0">
                  <a:pos x="5" y="29"/>
                </a:cxn>
                <a:cxn ang="0">
                  <a:pos x="10" y="31"/>
                </a:cxn>
                <a:cxn ang="0">
                  <a:pos x="15" y="35"/>
                </a:cxn>
                <a:cxn ang="0">
                  <a:pos x="20" y="37"/>
                </a:cxn>
                <a:cxn ang="0">
                  <a:pos x="27" y="29"/>
                </a:cxn>
                <a:cxn ang="0">
                  <a:pos x="32" y="20"/>
                </a:cxn>
                <a:cxn ang="0">
                  <a:pos x="35" y="10"/>
                </a:cxn>
                <a:cxn ang="0">
                  <a:pos x="37" y="0"/>
                </a:cxn>
              </a:cxnLst>
              <a:rect l="0" t="0" r="r" b="b"/>
              <a:pathLst>
                <a:path w="37" h="37">
                  <a:moveTo>
                    <a:pt x="37" y="0"/>
                  </a:moveTo>
                  <a:lnTo>
                    <a:pt x="29" y="7"/>
                  </a:lnTo>
                  <a:lnTo>
                    <a:pt x="20" y="15"/>
                  </a:lnTo>
                  <a:lnTo>
                    <a:pt x="10" y="20"/>
                  </a:lnTo>
                  <a:lnTo>
                    <a:pt x="0" y="26"/>
                  </a:lnTo>
                  <a:lnTo>
                    <a:pt x="5" y="29"/>
                  </a:lnTo>
                  <a:lnTo>
                    <a:pt x="10" y="31"/>
                  </a:lnTo>
                  <a:lnTo>
                    <a:pt x="15" y="35"/>
                  </a:lnTo>
                  <a:lnTo>
                    <a:pt x="20" y="37"/>
                  </a:lnTo>
                  <a:lnTo>
                    <a:pt x="27" y="29"/>
                  </a:lnTo>
                  <a:lnTo>
                    <a:pt x="32" y="20"/>
                  </a:lnTo>
                  <a:lnTo>
                    <a:pt x="35" y="1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40054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547" name="Freeform 291"/>
            <p:cNvSpPr>
              <a:spLocks/>
            </p:cNvSpPr>
            <p:nvPr/>
          </p:nvSpPr>
          <p:spPr bwMode="auto">
            <a:xfrm>
              <a:off x="832" y="3763"/>
              <a:ext cx="12" cy="14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6" y="8"/>
                </a:cxn>
                <a:cxn ang="0">
                  <a:pos x="19" y="13"/>
                </a:cxn>
                <a:cxn ang="0">
                  <a:pos x="9" y="19"/>
                </a:cxn>
                <a:cxn ang="0">
                  <a:pos x="0" y="23"/>
                </a:cxn>
                <a:cxn ang="0">
                  <a:pos x="5" y="25"/>
                </a:cxn>
                <a:cxn ang="0">
                  <a:pos x="9" y="29"/>
                </a:cxn>
                <a:cxn ang="0">
                  <a:pos x="12" y="33"/>
                </a:cxn>
                <a:cxn ang="0">
                  <a:pos x="18" y="35"/>
                </a:cxn>
                <a:cxn ang="0">
                  <a:pos x="23" y="28"/>
                </a:cxn>
                <a:cxn ang="0">
                  <a:pos x="28" y="19"/>
                </a:cxn>
                <a:cxn ang="0">
                  <a:pos x="31" y="9"/>
                </a:cxn>
                <a:cxn ang="0">
                  <a:pos x="34" y="0"/>
                </a:cxn>
              </a:cxnLst>
              <a:rect l="0" t="0" r="r" b="b"/>
              <a:pathLst>
                <a:path w="34" h="35">
                  <a:moveTo>
                    <a:pt x="34" y="0"/>
                  </a:moveTo>
                  <a:lnTo>
                    <a:pt x="26" y="8"/>
                  </a:lnTo>
                  <a:lnTo>
                    <a:pt x="19" y="13"/>
                  </a:lnTo>
                  <a:lnTo>
                    <a:pt x="9" y="19"/>
                  </a:lnTo>
                  <a:lnTo>
                    <a:pt x="0" y="23"/>
                  </a:lnTo>
                  <a:lnTo>
                    <a:pt x="5" y="25"/>
                  </a:lnTo>
                  <a:lnTo>
                    <a:pt x="9" y="29"/>
                  </a:lnTo>
                  <a:lnTo>
                    <a:pt x="12" y="33"/>
                  </a:lnTo>
                  <a:lnTo>
                    <a:pt x="18" y="35"/>
                  </a:lnTo>
                  <a:lnTo>
                    <a:pt x="23" y="28"/>
                  </a:lnTo>
                  <a:lnTo>
                    <a:pt x="28" y="19"/>
                  </a:lnTo>
                  <a:lnTo>
                    <a:pt x="31" y="9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540054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548" name="Freeform 292"/>
            <p:cNvSpPr>
              <a:spLocks/>
            </p:cNvSpPr>
            <p:nvPr/>
          </p:nvSpPr>
          <p:spPr bwMode="auto">
            <a:xfrm>
              <a:off x="822" y="3756"/>
              <a:ext cx="9" cy="10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22" y="7"/>
                </a:cxn>
                <a:cxn ang="0">
                  <a:pos x="15" y="13"/>
                </a:cxn>
                <a:cxn ang="0">
                  <a:pos x="8" y="18"/>
                </a:cxn>
                <a:cxn ang="0">
                  <a:pos x="0" y="22"/>
                </a:cxn>
                <a:cxn ang="0">
                  <a:pos x="4" y="24"/>
                </a:cxn>
                <a:cxn ang="0">
                  <a:pos x="8" y="27"/>
                </a:cxn>
                <a:cxn ang="0">
                  <a:pos x="11" y="29"/>
                </a:cxn>
                <a:cxn ang="0">
                  <a:pos x="15" y="32"/>
                </a:cxn>
                <a:cxn ang="0">
                  <a:pos x="20" y="24"/>
                </a:cxn>
                <a:cxn ang="0">
                  <a:pos x="24" y="17"/>
                </a:cxn>
                <a:cxn ang="0">
                  <a:pos x="27" y="8"/>
                </a:cxn>
                <a:cxn ang="0">
                  <a:pos x="28" y="0"/>
                </a:cxn>
              </a:cxnLst>
              <a:rect l="0" t="0" r="r" b="b"/>
              <a:pathLst>
                <a:path w="28" h="32">
                  <a:moveTo>
                    <a:pt x="28" y="0"/>
                  </a:moveTo>
                  <a:lnTo>
                    <a:pt x="22" y="7"/>
                  </a:lnTo>
                  <a:lnTo>
                    <a:pt x="15" y="13"/>
                  </a:lnTo>
                  <a:lnTo>
                    <a:pt x="8" y="18"/>
                  </a:lnTo>
                  <a:lnTo>
                    <a:pt x="0" y="22"/>
                  </a:lnTo>
                  <a:lnTo>
                    <a:pt x="4" y="24"/>
                  </a:lnTo>
                  <a:lnTo>
                    <a:pt x="8" y="27"/>
                  </a:lnTo>
                  <a:lnTo>
                    <a:pt x="11" y="29"/>
                  </a:lnTo>
                  <a:lnTo>
                    <a:pt x="15" y="32"/>
                  </a:lnTo>
                  <a:lnTo>
                    <a:pt x="20" y="24"/>
                  </a:lnTo>
                  <a:lnTo>
                    <a:pt x="24" y="17"/>
                  </a:lnTo>
                  <a:lnTo>
                    <a:pt x="27" y="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40054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549" name="Freeform 293"/>
            <p:cNvSpPr>
              <a:spLocks/>
            </p:cNvSpPr>
            <p:nvPr/>
          </p:nvSpPr>
          <p:spPr bwMode="auto">
            <a:xfrm>
              <a:off x="811" y="3751"/>
              <a:ext cx="9" cy="10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23" y="7"/>
                </a:cxn>
                <a:cxn ang="0">
                  <a:pos x="15" y="12"/>
                </a:cxn>
                <a:cxn ang="0">
                  <a:pos x="8" y="17"/>
                </a:cxn>
                <a:cxn ang="0">
                  <a:pos x="0" y="22"/>
                </a:cxn>
                <a:cxn ang="0">
                  <a:pos x="4" y="24"/>
                </a:cxn>
                <a:cxn ang="0">
                  <a:pos x="9" y="27"/>
                </a:cxn>
                <a:cxn ang="0">
                  <a:pos x="13" y="29"/>
                </a:cxn>
                <a:cxn ang="0">
                  <a:pos x="16" y="32"/>
                </a:cxn>
                <a:cxn ang="0">
                  <a:pos x="21" y="24"/>
                </a:cxn>
                <a:cxn ang="0">
                  <a:pos x="24" y="16"/>
                </a:cxn>
                <a:cxn ang="0">
                  <a:pos x="27" y="8"/>
                </a:cxn>
                <a:cxn ang="0">
                  <a:pos x="28" y="0"/>
                </a:cxn>
              </a:cxnLst>
              <a:rect l="0" t="0" r="r" b="b"/>
              <a:pathLst>
                <a:path w="28" h="32">
                  <a:moveTo>
                    <a:pt x="28" y="0"/>
                  </a:moveTo>
                  <a:lnTo>
                    <a:pt x="23" y="7"/>
                  </a:lnTo>
                  <a:lnTo>
                    <a:pt x="15" y="12"/>
                  </a:lnTo>
                  <a:lnTo>
                    <a:pt x="8" y="17"/>
                  </a:lnTo>
                  <a:lnTo>
                    <a:pt x="0" y="22"/>
                  </a:lnTo>
                  <a:lnTo>
                    <a:pt x="4" y="24"/>
                  </a:lnTo>
                  <a:lnTo>
                    <a:pt x="9" y="27"/>
                  </a:lnTo>
                  <a:lnTo>
                    <a:pt x="13" y="29"/>
                  </a:lnTo>
                  <a:lnTo>
                    <a:pt x="16" y="32"/>
                  </a:lnTo>
                  <a:lnTo>
                    <a:pt x="21" y="24"/>
                  </a:lnTo>
                  <a:lnTo>
                    <a:pt x="24" y="16"/>
                  </a:lnTo>
                  <a:lnTo>
                    <a:pt x="27" y="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40054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550" name="Freeform 294"/>
            <p:cNvSpPr>
              <a:spLocks/>
            </p:cNvSpPr>
            <p:nvPr/>
          </p:nvSpPr>
          <p:spPr bwMode="auto">
            <a:xfrm>
              <a:off x="463" y="3863"/>
              <a:ext cx="139" cy="229"/>
            </a:xfrm>
            <a:custGeom>
              <a:avLst/>
              <a:gdLst/>
              <a:ahLst/>
              <a:cxnLst>
                <a:cxn ang="0">
                  <a:pos x="53" y="101"/>
                </a:cxn>
                <a:cxn ang="0">
                  <a:pos x="31" y="152"/>
                </a:cxn>
                <a:cxn ang="0">
                  <a:pos x="10" y="218"/>
                </a:cxn>
                <a:cxn ang="0">
                  <a:pos x="0" y="281"/>
                </a:cxn>
                <a:cxn ang="0">
                  <a:pos x="9" y="329"/>
                </a:cxn>
                <a:cxn ang="0">
                  <a:pos x="21" y="378"/>
                </a:cxn>
                <a:cxn ang="0">
                  <a:pos x="33" y="428"/>
                </a:cxn>
                <a:cxn ang="0">
                  <a:pos x="44" y="469"/>
                </a:cxn>
                <a:cxn ang="0">
                  <a:pos x="55" y="505"/>
                </a:cxn>
                <a:cxn ang="0">
                  <a:pos x="58" y="544"/>
                </a:cxn>
                <a:cxn ang="0">
                  <a:pos x="55" y="568"/>
                </a:cxn>
                <a:cxn ang="0">
                  <a:pos x="59" y="600"/>
                </a:cxn>
                <a:cxn ang="0">
                  <a:pos x="82" y="638"/>
                </a:cxn>
                <a:cxn ang="0">
                  <a:pos x="135" y="672"/>
                </a:cxn>
                <a:cxn ang="0">
                  <a:pos x="217" y="688"/>
                </a:cxn>
                <a:cxn ang="0">
                  <a:pos x="274" y="675"/>
                </a:cxn>
                <a:cxn ang="0">
                  <a:pos x="304" y="645"/>
                </a:cxn>
                <a:cxn ang="0">
                  <a:pos x="318" y="615"/>
                </a:cxn>
                <a:cxn ang="0">
                  <a:pos x="319" y="585"/>
                </a:cxn>
                <a:cxn ang="0">
                  <a:pos x="324" y="522"/>
                </a:cxn>
                <a:cxn ang="0">
                  <a:pos x="342" y="476"/>
                </a:cxn>
                <a:cxn ang="0">
                  <a:pos x="370" y="403"/>
                </a:cxn>
                <a:cxn ang="0">
                  <a:pos x="399" y="306"/>
                </a:cxn>
                <a:cxn ang="0">
                  <a:pos x="416" y="218"/>
                </a:cxn>
                <a:cxn ang="0">
                  <a:pos x="409" y="161"/>
                </a:cxn>
                <a:cxn ang="0">
                  <a:pos x="392" y="112"/>
                </a:cxn>
                <a:cxn ang="0">
                  <a:pos x="371" y="68"/>
                </a:cxn>
                <a:cxn ang="0">
                  <a:pos x="342" y="35"/>
                </a:cxn>
                <a:cxn ang="0">
                  <a:pos x="304" y="18"/>
                </a:cxn>
                <a:cxn ang="0">
                  <a:pos x="256" y="5"/>
                </a:cxn>
                <a:cxn ang="0">
                  <a:pos x="204" y="0"/>
                </a:cxn>
                <a:cxn ang="0">
                  <a:pos x="161" y="4"/>
                </a:cxn>
                <a:cxn ang="0">
                  <a:pos x="131" y="18"/>
                </a:cxn>
                <a:cxn ang="0">
                  <a:pos x="103" y="38"/>
                </a:cxn>
                <a:cxn ang="0">
                  <a:pos x="81" y="59"/>
                </a:cxn>
                <a:cxn ang="0">
                  <a:pos x="65" y="78"/>
                </a:cxn>
              </a:cxnLst>
              <a:rect l="0" t="0" r="r" b="b"/>
              <a:pathLst>
                <a:path w="416" h="688">
                  <a:moveTo>
                    <a:pt x="60" y="86"/>
                  </a:moveTo>
                  <a:lnTo>
                    <a:pt x="53" y="101"/>
                  </a:lnTo>
                  <a:lnTo>
                    <a:pt x="43" y="123"/>
                  </a:lnTo>
                  <a:lnTo>
                    <a:pt x="31" y="152"/>
                  </a:lnTo>
                  <a:lnTo>
                    <a:pt x="20" y="184"/>
                  </a:lnTo>
                  <a:lnTo>
                    <a:pt x="10" y="218"/>
                  </a:lnTo>
                  <a:lnTo>
                    <a:pt x="4" y="252"/>
                  </a:lnTo>
                  <a:lnTo>
                    <a:pt x="0" y="281"/>
                  </a:lnTo>
                  <a:lnTo>
                    <a:pt x="2" y="306"/>
                  </a:lnTo>
                  <a:lnTo>
                    <a:pt x="9" y="329"/>
                  </a:lnTo>
                  <a:lnTo>
                    <a:pt x="15" y="353"/>
                  </a:lnTo>
                  <a:lnTo>
                    <a:pt x="21" y="378"/>
                  </a:lnTo>
                  <a:lnTo>
                    <a:pt x="28" y="403"/>
                  </a:lnTo>
                  <a:lnTo>
                    <a:pt x="33" y="428"/>
                  </a:lnTo>
                  <a:lnTo>
                    <a:pt x="39" y="450"/>
                  </a:lnTo>
                  <a:lnTo>
                    <a:pt x="44" y="469"/>
                  </a:lnTo>
                  <a:lnTo>
                    <a:pt x="49" y="483"/>
                  </a:lnTo>
                  <a:lnTo>
                    <a:pt x="55" y="505"/>
                  </a:lnTo>
                  <a:lnTo>
                    <a:pt x="59" y="526"/>
                  </a:lnTo>
                  <a:lnTo>
                    <a:pt x="58" y="544"/>
                  </a:lnTo>
                  <a:lnTo>
                    <a:pt x="57" y="560"/>
                  </a:lnTo>
                  <a:lnTo>
                    <a:pt x="55" y="568"/>
                  </a:lnTo>
                  <a:lnTo>
                    <a:pt x="55" y="582"/>
                  </a:lnTo>
                  <a:lnTo>
                    <a:pt x="59" y="600"/>
                  </a:lnTo>
                  <a:lnTo>
                    <a:pt x="68" y="619"/>
                  </a:lnTo>
                  <a:lnTo>
                    <a:pt x="82" y="638"/>
                  </a:lnTo>
                  <a:lnTo>
                    <a:pt x="105" y="657"/>
                  </a:lnTo>
                  <a:lnTo>
                    <a:pt x="135" y="672"/>
                  </a:lnTo>
                  <a:lnTo>
                    <a:pt x="178" y="684"/>
                  </a:lnTo>
                  <a:lnTo>
                    <a:pt x="217" y="688"/>
                  </a:lnTo>
                  <a:lnTo>
                    <a:pt x="248" y="686"/>
                  </a:lnTo>
                  <a:lnTo>
                    <a:pt x="274" y="675"/>
                  </a:lnTo>
                  <a:lnTo>
                    <a:pt x="291" y="662"/>
                  </a:lnTo>
                  <a:lnTo>
                    <a:pt x="304" y="645"/>
                  </a:lnTo>
                  <a:lnTo>
                    <a:pt x="313" y="630"/>
                  </a:lnTo>
                  <a:lnTo>
                    <a:pt x="318" y="615"/>
                  </a:lnTo>
                  <a:lnTo>
                    <a:pt x="319" y="605"/>
                  </a:lnTo>
                  <a:lnTo>
                    <a:pt x="319" y="585"/>
                  </a:lnTo>
                  <a:lnTo>
                    <a:pt x="320" y="553"/>
                  </a:lnTo>
                  <a:lnTo>
                    <a:pt x="324" y="522"/>
                  </a:lnTo>
                  <a:lnTo>
                    <a:pt x="333" y="495"/>
                  </a:lnTo>
                  <a:lnTo>
                    <a:pt x="342" y="476"/>
                  </a:lnTo>
                  <a:lnTo>
                    <a:pt x="354" y="445"/>
                  </a:lnTo>
                  <a:lnTo>
                    <a:pt x="370" y="403"/>
                  </a:lnTo>
                  <a:lnTo>
                    <a:pt x="385" y="355"/>
                  </a:lnTo>
                  <a:lnTo>
                    <a:pt x="399" y="306"/>
                  </a:lnTo>
                  <a:lnTo>
                    <a:pt x="410" y="258"/>
                  </a:lnTo>
                  <a:lnTo>
                    <a:pt x="416" y="218"/>
                  </a:lnTo>
                  <a:lnTo>
                    <a:pt x="415" y="186"/>
                  </a:lnTo>
                  <a:lnTo>
                    <a:pt x="409" y="161"/>
                  </a:lnTo>
                  <a:lnTo>
                    <a:pt x="401" y="136"/>
                  </a:lnTo>
                  <a:lnTo>
                    <a:pt x="392" y="112"/>
                  </a:lnTo>
                  <a:lnTo>
                    <a:pt x="382" y="88"/>
                  </a:lnTo>
                  <a:lnTo>
                    <a:pt x="371" y="68"/>
                  </a:lnTo>
                  <a:lnTo>
                    <a:pt x="357" y="50"/>
                  </a:lnTo>
                  <a:lnTo>
                    <a:pt x="342" y="35"/>
                  </a:lnTo>
                  <a:lnTo>
                    <a:pt x="324" y="25"/>
                  </a:lnTo>
                  <a:lnTo>
                    <a:pt x="304" y="18"/>
                  </a:lnTo>
                  <a:lnTo>
                    <a:pt x="281" y="10"/>
                  </a:lnTo>
                  <a:lnTo>
                    <a:pt x="256" y="5"/>
                  </a:lnTo>
                  <a:lnTo>
                    <a:pt x="231" y="1"/>
                  </a:lnTo>
                  <a:lnTo>
                    <a:pt x="204" y="0"/>
                  </a:lnTo>
                  <a:lnTo>
                    <a:pt x="182" y="0"/>
                  </a:lnTo>
                  <a:lnTo>
                    <a:pt x="161" y="4"/>
                  </a:lnTo>
                  <a:lnTo>
                    <a:pt x="145" y="9"/>
                  </a:lnTo>
                  <a:lnTo>
                    <a:pt x="131" y="18"/>
                  </a:lnTo>
                  <a:lnTo>
                    <a:pt x="117" y="26"/>
                  </a:lnTo>
                  <a:lnTo>
                    <a:pt x="103" y="38"/>
                  </a:lnTo>
                  <a:lnTo>
                    <a:pt x="92" y="48"/>
                  </a:lnTo>
                  <a:lnTo>
                    <a:pt x="81" y="59"/>
                  </a:lnTo>
                  <a:lnTo>
                    <a:pt x="72" y="69"/>
                  </a:lnTo>
                  <a:lnTo>
                    <a:pt x="65" y="78"/>
                  </a:lnTo>
                  <a:lnTo>
                    <a:pt x="60" y="86"/>
                  </a:lnTo>
                  <a:close/>
                </a:path>
              </a:pathLst>
            </a:custGeom>
            <a:solidFill>
              <a:srgbClr val="540054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551" name="Freeform 295"/>
            <p:cNvSpPr>
              <a:spLocks/>
            </p:cNvSpPr>
            <p:nvPr/>
          </p:nvSpPr>
          <p:spPr bwMode="auto">
            <a:xfrm>
              <a:off x="407" y="4046"/>
              <a:ext cx="158" cy="115"/>
            </a:xfrm>
            <a:custGeom>
              <a:avLst/>
              <a:gdLst/>
              <a:ahLst/>
              <a:cxnLst>
                <a:cxn ang="0">
                  <a:pos x="345" y="181"/>
                </a:cxn>
                <a:cxn ang="0">
                  <a:pos x="313" y="202"/>
                </a:cxn>
                <a:cxn ang="0">
                  <a:pos x="272" y="229"/>
                </a:cxn>
                <a:cxn ang="0">
                  <a:pos x="231" y="253"/>
                </a:cxn>
                <a:cxn ang="0">
                  <a:pos x="207" y="268"/>
                </a:cxn>
                <a:cxn ang="0">
                  <a:pos x="181" y="282"/>
                </a:cxn>
                <a:cxn ang="0">
                  <a:pos x="152" y="299"/>
                </a:cxn>
                <a:cxn ang="0">
                  <a:pos x="119" y="318"/>
                </a:cxn>
                <a:cxn ang="0">
                  <a:pos x="82" y="339"/>
                </a:cxn>
                <a:cxn ang="0">
                  <a:pos x="56" y="344"/>
                </a:cxn>
                <a:cxn ang="0">
                  <a:pos x="37" y="333"/>
                </a:cxn>
                <a:cxn ang="0">
                  <a:pos x="21" y="315"/>
                </a:cxn>
                <a:cxn ang="0">
                  <a:pos x="4" y="294"/>
                </a:cxn>
                <a:cxn ang="0">
                  <a:pos x="0" y="273"/>
                </a:cxn>
                <a:cxn ang="0">
                  <a:pos x="12" y="256"/>
                </a:cxn>
                <a:cxn ang="0">
                  <a:pos x="32" y="239"/>
                </a:cxn>
                <a:cxn ang="0">
                  <a:pos x="57" y="223"/>
                </a:cxn>
                <a:cxn ang="0">
                  <a:pos x="82" y="200"/>
                </a:cxn>
                <a:cxn ang="0">
                  <a:pos x="104" y="174"/>
                </a:cxn>
                <a:cxn ang="0">
                  <a:pos x="120" y="150"/>
                </a:cxn>
                <a:cxn ang="0">
                  <a:pos x="130" y="127"/>
                </a:cxn>
                <a:cxn ang="0">
                  <a:pos x="142" y="102"/>
                </a:cxn>
                <a:cxn ang="0">
                  <a:pos x="157" y="73"/>
                </a:cxn>
                <a:cxn ang="0">
                  <a:pos x="176" y="45"/>
                </a:cxn>
                <a:cxn ang="0">
                  <a:pos x="201" y="23"/>
                </a:cxn>
                <a:cxn ang="0">
                  <a:pos x="227" y="10"/>
                </a:cxn>
                <a:cxn ang="0">
                  <a:pos x="251" y="6"/>
                </a:cxn>
                <a:cxn ang="0">
                  <a:pos x="270" y="7"/>
                </a:cxn>
                <a:cxn ang="0">
                  <a:pos x="287" y="10"/>
                </a:cxn>
                <a:cxn ang="0">
                  <a:pos x="307" y="10"/>
                </a:cxn>
                <a:cxn ang="0">
                  <a:pos x="326" y="6"/>
                </a:cxn>
                <a:cxn ang="0">
                  <a:pos x="340" y="2"/>
                </a:cxn>
                <a:cxn ang="0">
                  <a:pos x="356" y="0"/>
                </a:cxn>
                <a:cxn ang="0">
                  <a:pos x="386" y="1"/>
                </a:cxn>
                <a:cxn ang="0">
                  <a:pos x="419" y="6"/>
                </a:cxn>
                <a:cxn ang="0">
                  <a:pos x="450" y="20"/>
                </a:cxn>
                <a:cxn ang="0">
                  <a:pos x="468" y="44"/>
                </a:cxn>
                <a:cxn ang="0">
                  <a:pos x="477" y="71"/>
                </a:cxn>
                <a:cxn ang="0">
                  <a:pos x="473" y="96"/>
                </a:cxn>
                <a:cxn ang="0">
                  <a:pos x="458" y="120"/>
                </a:cxn>
                <a:cxn ang="0">
                  <a:pos x="429" y="136"/>
                </a:cxn>
                <a:cxn ang="0">
                  <a:pos x="402" y="151"/>
                </a:cxn>
                <a:cxn ang="0">
                  <a:pos x="378" y="163"/>
                </a:cxn>
                <a:cxn ang="0">
                  <a:pos x="359" y="173"/>
                </a:cxn>
              </a:cxnLst>
              <a:rect l="0" t="0" r="r" b="b"/>
              <a:pathLst>
                <a:path w="477" h="344">
                  <a:moveTo>
                    <a:pt x="352" y="176"/>
                  </a:moveTo>
                  <a:lnTo>
                    <a:pt x="345" y="181"/>
                  </a:lnTo>
                  <a:lnTo>
                    <a:pt x="331" y="190"/>
                  </a:lnTo>
                  <a:lnTo>
                    <a:pt x="313" y="202"/>
                  </a:lnTo>
                  <a:lnTo>
                    <a:pt x="293" y="215"/>
                  </a:lnTo>
                  <a:lnTo>
                    <a:pt x="272" y="229"/>
                  </a:lnTo>
                  <a:lnTo>
                    <a:pt x="250" y="242"/>
                  </a:lnTo>
                  <a:lnTo>
                    <a:pt x="231" y="253"/>
                  </a:lnTo>
                  <a:lnTo>
                    <a:pt x="217" y="262"/>
                  </a:lnTo>
                  <a:lnTo>
                    <a:pt x="207" y="268"/>
                  </a:lnTo>
                  <a:lnTo>
                    <a:pt x="195" y="275"/>
                  </a:lnTo>
                  <a:lnTo>
                    <a:pt x="181" y="282"/>
                  </a:lnTo>
                  <a:lnTo>
                    <a:pt x="167" y="290"/>
                  </a:lnTo>
                  <a:lnTo>
                    <a:pt x="152" y="299"/>
                  </a:lnTo>
                  <a:lnTo>
                    <a:pt x="135" y="307"/>
                  </a:lnTo>
                  <a:lnTo>
                    <a:pt x="119" y="318"/>
                  </a:lnTo>
                  <a:lnTo>
                    <a:pt x="101" y="329"/>
                  </a:lnTo>
                  <a:lnTo>
                    <a:pt x="82" y="339"/>
                  </a:lnTo>
                  <a:lnTo>
                    <a:pt x="67" y="344"/>
                  </a:lnTo>
                  <a:lnTo>
                    <a:pt x="56" y="344"/>
                  </a:lnTo>
                  <a:lnTo>
                    <a:pt x="46" y="340"/>
                  </a:lnTo>
                  <a:lnTo>
                    <a:pt x="37" y="333"/>
                  </a:lnTo>
                  <a:lnTo>
                    <a:pt x="28" y="325"/>
                  </a:lnTo>
                  <a:lnTo>
                    <a:pt x="21" y="315"/>
                  </a:lnTo>
                  <a:lnTo>
                    <a:pt x="13" y="306"/>
                  </a:lnTo>
                  <a:lnTo>
                    <a:pt x="4" y="294"/>
                  </a:lnTo>
                  <a:lnTo>
                    <a:pt x="0" y="284"/>
                  </a:lnTo>
                  <a:lnTo>
                    <a:pt x="0" y="273"/>
                  </a:lnTo>
                  <a:lnTo>
                    <a:pt x="4" y="263"/>
                  </a:lnTo>
                  <a:lnTo>
                    <a:pt x="12" y="256"/>
                  </a:lnTo>
                  <a:lnTo>
                    <a:pt x="21" y="247"/>
                  </a:lnTo>
                  <a:lnTo>
                    <a:pt x="32" y="239"/>
                  </a:lnTo>
                  <a:lnTo>
                    <a:pt x="45" y="232"/>
                  </a:lnTo>
                  <a:lnTo>
                    <a:pt x="57" y="223"/>
                  </a:lnTo>
                  <a:lnTo>
                    <a:pt x="70" y="212"/>
                  </a:lnTo>
                  <a:lnTo>
                    <a:pt x="82" y="200"/>
                  </a:lnTo>
                  <a:lnTo>
                    <a:pt x="94" y="186"/>
                  </a:lnTo>
                  <a:lnTo>
                    <a:pt x="104" y="174"/>
                  </a:lnTo>
                  <a:lnTo>
                    <a:pt x="113" y="161"/>
                  </a:lnTo>
                  <a:lnTo>
                    <a:pt x="120" y="150"/>
                  </a:lnTo>
                  <a:lnTo>
                    <a:pt x="125" y="139"/>
                  </a:lnTo>
                  <a:lnTo>
                    <a:pt x="130" y="127"/>
                  </a:lnTo>
                  <a:lnTo>
                    <a:pt x="135" y="116"/>
                  </a:lnTo>
                  <a:lnTo>
                    <a:pt x="142" y="102"/>
                  </a:lnTo>
                  <a:lnTo>
                    <a:pt x="148" y="87"/>
                  </a:lnTo>
                  <a:lnTo>
                    <a:pt x="157" y="73"/>
                  </a:lnTo>
                  <a:lnTo>
                    <a:pt x="166" y="59"/>
                  </a:lnTo>
                  <a:lnTo>
                    <a:pt x="176" y="45"/>
                  </a:lnTo>
                  <a:lnTo>
                    <a:pt x="188" y="33"/>
                  </a:lnTo>
                  <a:lnTo>
                    <a:pt x="201" y="23"/>
                  </a:lnTo>
                  <a:lnTo>
                    <a:pt x="215" y="15"/>
                  </a:lnTo>
                  <a:lnTo>
                    <a:pt x="227" y="10"/>
                  </a:lnTo>
                  <a:lnTo>
                    <a:pt x="240" y="7"/>
                  </a:lnTo>
                  <a:lnTo>
                    <a:pt x="251" y="6"/>
                  </a:lnTo>
                  <a:lnTo>
                    <a:pt x="262" y="6"/>
                  </a:lnTo>
                  <a:lnTo>
                    <a:pt x="270" y="7"/>
                  </a:lnTo>
                  <a:lnTo>
                    <a:pt x="278" y="9"/>
                  </a:lnTo>
                  <a:lnTo>
                    <a:pt x="287" y="10"/>
                  </a:lnTo>
                  <a:lnTo>
                    <a:pt x="297" y="10"/>
                  </a:lnTo>
                  <a:lnTo>
                    <a:pt x="307" y="10"/>
                  </a:lnTo>
                  <a:lnTo>
                    <a:pt x="317" y="7"/>
                  </a:lnTo>
                  <a:lnTo>
                    <a:pt x="326" y="6"/>
                  </a:lnTo>
                  <a:lnTo>
                    <a:pt x="333" y="4"/>
                  </a:lnTo>
                  <a:lnTo>
                    <a:pt x="340" y="2"/>
                  </a:lnTo>
                  <a:lnTo>
                    <a:pt x="345" y="1"/>
                  </a:lnTo>
                  <a:lnTo>
                    <a:pt x="356" y="0"/>
                  </a:lnTo>
                  <a:lnTo>
                    <a:pt x="370" y="0"/>
                  </a:lnTo>
                  <a:lnTo>
                    <a:pt x="386" y="1"/>
                  </a:lnTo>
                  <a:lnTo>
                    <a:pt x="403" y="2"/>
                  </a:lnTo>
                  <a:lnTo>
                    <a:pt x="419" y="6"/>
                  </a:lnTo>
                  <a:lnTo>
                    <a:pt x="436" y="13"/>
                  </a:lnTo>
                  <a:lnTo>
                    <a:pt x="450" y="20"/>
                  </a:lnTo>
                  <a:lnTo>
                    <a:pt x="461" y="31"/>
                  </a:lnTo>
                  <a:lnTo>
                    <a:pt x="468" y="44"/>
                  </a:lnTo>
                  <a:lnTo>
                    <a:pt x="475" y="57"/>
                  </a:lnTo>
                  <a:lnTo>
                    <a:pt x="477" y="71"/>
                  </a:lnTo>
                  <a:lnTo>
                    <a:pt x="477" y="83"/>
                  </a:lnTo>
                  <a:lnTo>
                    <a:pt x="473" y="96"/>
                  </a:lnTo>
                  <a:lnTo>
                    <a:pt x="467" y="108"/>
                  </a:lnTo>
                  <a:lnTo>
                    <a:pt x="458" y="120"/>
                  </a:lnTo>
                  <a:lnTo>
                    <a:pt x="444" y="128"/>
                  </a:lnTo>
                  <a:lnTo>
                    <a:pt x="429" y="136"/>
                  </a:lnTo>
                  <a:lnTo>
                    <a:pt x="414" y="144"/>
                  </a:lnTo>
                  <a:lnTo>
                    <a:pt x="402" y="151"/>
                  </a:lnTo>
                  <a:lnTo>
                    <a:pt x="389" y="156"/>
                  </a:lnTo>
                  <a:lnTo>
                    <a:pt x="378" y="163"/>
                  </a:lnTo>
                  <a:lnTo>
                    <a:pt x="367" y="168"/>
                  </a:lnTo>
                  <a:lnTo>
                    <a:pt x="359" y="173"/>
                  </a:lnTo>
                  <a:lnTo>
                    <a:pt x="352" y="176"/>
                  </a:lnTo>
                  <a:close/>
                </a:path>
              </a:pathLst>
            </a:custGeom>
            <a:solidFill>
              <a:srgbClr val="540054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552" name="Freeform 296"/>
            <p:cNvSpPr>
              <a:spLocks/>
            </p:cNvSpPr>
            <p:nvPr/>
          </p:nvSpPr>
          <p:spPr bwMode="auto">
            <a:xfrm>
              <a:off x="407" y="4128"/>
              <a:ext cx="60" cy="114"/>
            </a:xfrm>
            <a:custGeom>
              <a:avLst/>
              <a:gdLst/>
              <a:ahLst/>
              <a:cxnLst>
                <a:cxn ang="0">
                  <a:pos x="134" y="189"/>
                </a:cxn>
                <a:cxn ang="0">
                  <a:pos x="128" y="172"/>
                </a:cxn>
                <a:cxn ang="0">
                  <a:pos x="123" y="152"/>
                </a:cxn>
                <a:cxn ang="0">
                  <a:pos x="121" y="126"/>
                </a:cxn>
                <a:cxn ang="0">
                  <a:pos x="122" y="94"/>
                </a:cxn>
                <a:cxn ang="0">
                  <a:pos x="122" y="75"/>
                </a:cxn>
                <a:cxn ang="0">
                  <a:pos x="118" y="59"/>
                </a:cxn>
                <a:cxn ang="0">
                  <a:pos x="113" y="45"/>
                </a:cxn>
                <a:cxn ang="0">
                  <a:pos x="107" y="32"/>
                </a:cxn>
                <a:cxn ang="0">
                  <a:pos x="99" y="22"/>
                </a:cxn>
                <a:cxn ang="0">
                  <a:pos x="92" y="14"/>
                </a:cxn>
                <a:cxn ang="0">
                  <a:pos x="84" y="7"/>
                </a:cxn>
                <a:cxn ang="0">
                  <a:pos x="78" y="2"/>
                </a:cxn>
                <a:cxn ang="0">
                  <a:pos x="69" y="0"/>
                </a:cxn>
                <a:cxn ang="0">
                  <a:pos x="58" y="0"/>
                </a:cxn>
                <a:cxn ang="0">
                  <a:pos x="44" y="1"/>
                </a:cxn>
                <a:cxn ang="0">
                  <a:pos x="29" y="7"/>
                </a:cxn>
                <a:cxn ang="0">
                  <a:pos x="16" y="16"/>
                </a:cxn>
                <a:cxn ang="0">
                  <a:pos x="6" y="27"/>
                </a:cxn>
                <a:cxn ang="0">
                  <a:pos x="1" y="44"/>
                </a:cxn>
                <a:cxn ang="0">
                  <a:pos x="4" y="65"/>
                </a:cxn>
                <a:cxn ang="0">
                  <a:pos x="7" y="82"/>
                </a:cxn>
                <a:cxn ang="0">
                  <a:pos x="11" y="103"/>
                </a:cxn>
                <a:cxn ang="0">
                  <a:pos x="15" y="126"/>
                </a:cxn>
                <a:cxn ang="0">
                  <a:pos x="15" y="141"/>
                </a:cxn>
                <a:cxn ang="0">
                  <a:pos x="11" y="153"/>
                </a:cxn>
                <a:cxn ang="0">
                  <a:pos x="7" y="169"/>
                </a:cxn>
                <a:cxn ang="0">
                  <a:pos x="2" y="185"/>
                </a:cxn>
                <a:cxn ang="0">
                  <a:pos x="0" y="196"/>
                </a:cxn>
                <a:cxn ang="0">
                  <a:pos x="11" y="203"/>
                </a:cxn>
                <a:cxn ang="0">
                  <a:pos x="17" y="210"/>
                </a:cxn>
                <a:cxn ang="0">
                  <a:pos x="22" y="218"/>
                </a:cxn>
                <a:cxn ang="0">
                  <a:pos x="25" y="227"/>
                </a:cxn>
                <a:cxn ang="0">
                  <a:pos x="33" y="243"/>
                </a:cxn>
                <a:cxn ang="0">
                  <a:pos x="39" y="263"/>
                </a:cxn>
                <a:cxn ang="0">
                  <a:pos x="44" y="283"/>
                </a:cxn>
                <a:cxn ang="0">
                  <a:pos x="46" y="300"/>
                </a:cxn>
                <a:cxn ang="0">
                  <a:pos x="48" y="303"/>
                </a:cxn>
                <a:cxn ang="0">
                  <a:pos x="50" y="308"/>
                </a:cxn>
                <a:cxn ang="0">
                  <a:pos x="55" y="312"/>
                </a:cxn>
                <a:cxn ang="0">
                  <a:pos x="60" y="317"/>
                </a:cxn>
                <a:cxn ang="0">
                  <a:pos x="67" y="321"/>
                </a:cxn>
                <a:cxn ang="0">
                  <a:pos x="74" y="324"/>
                </a:cxn>
                <a:cxn ang="0">
                  <a:pos x="83" y="326"/>
                </a:cxn>
                <a:cxn ang="0">
                  <a:pos x="92" y="327"/>
                </a:cxn>
                <a:cxn ang="0">
                  <a:pos x="101" y="329"/>
                </a:cxn>
                <a:cxn ang="0">
                  <a:pos x="111" y="332"/>
                </a:cxn>
                <a:cxn ang="0">
                  <a:pos x="120" y="337"/>
                </a:cxn>
                <a:cxn ang="0">
                  <a:pos x="130" y="341"/>
                </a:cxn>
                <a:cxn ang="0">
                  <a:pos x="140" y="342"/>
                </a:cxn>
                <a:cxn ang="0">
                  <a:pos x="149" y="341"/>
                </a:cxn>
                <a:cxn ang="0">
                  <a:pos x="160" y="335"/>
                </a:cxn>
                <a:cxn ang="0">
                  <a:pos x="170" y="324"/>
                </a:cxn>
                <a:cxn ang="0">
                  <a:pos x="181" y="295"/>
                </a:cxn>
                <a:cxn ang="0">
                  <a:pos x="178" y="272"/>
                </a:cxn>
                <a:cxn ang="0">
                  <a:pos x="169" y="253"/>
                </a:cxn>
                <a:cxn ang="0">
                  <a:pos x="161" y="240"/>
                </a:cxn>
                <a:cxn ang="0">
                  <a:pos x="156" y="229"/>
                </a:cxn>
                <a:cxn ang="0">
                  <a:pos x="149" y="216"/>
                </a:cxn>
                <a:cxn ang="0">
                  <a:pos x="140" y="203"/>
                </a:cxn>
                <a:cxn ang="0">
                  <a:pos x="134" y="189"/>
                </a:cxn>
              </a:cxnLst>
              <a:rect l="0" t="0" r="r" b="b"/>
              <a:pathLst>
                <a:path w="181" h="342">
                  <a:moveTo>
                    <a:pt x="134" y="189"/>
                  </a:moveTo>
                  <a:lnTo>
                    <a:pt x="128" y="172"/>
                  </a:lnTo>
                  <a:lnTo>
                    <a:pt x="123" y="152"/>
                  </a:lnTo>
                  <a:lnTo>
                    <a:pt x="121" y="126"/>
                  </a:lnTo>
                  <a:lnTo>
                    <a:pt x="122" y="94"/>
                  </a:lnTo>
                  <a:lnTo>
                    <a:pt x="122" y="75"/>
                  </a:lnTo>
                  <a:lnTo>
                    <a:pt x="118" y="59"/>
                  </a:lnTo>
                  <a:lnTo>
                    <a:pt x="113" y="45"/>
                  </a:lnTo>
                  <a:lnTo>
                    <a:pt x="107" y="32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7"/>
                  </a:lnTo>
                  <a:lnTo>
                    <a:pt x="78" y="2"/>
                  </a:lnTo>
                  <a:lnTo>
                    <a:pt x="69" y="0"/>
                  </a:lnTo>
                  <a:lnTo>
                    <a:pt x="58" y="0"/>
                  </a:lnTo>
                  <a:lnTo>
                    <a:pt x="44" y="1"/>
                  </a:lnTo>
                  <a:lnTo>
                    <a:pt x="29" y="7"/>
                  </a:lnTo>
                  <a:lnTo>
                    <a:pt x="16" y="16"/>
                  </a:lnTo>
                  <a:lnTo>
                    <a:pt x="6" y="27"/>
                  </a:lnTo>
                  <a:lnTo>
                    <a:pt x="1" y="44"/>
                  </a:lnTo>
                  <a:lnTo>
                    <a:pt x="4" y="65"/>
                  </a:lnTo>
                  <a:lnTo>
                    <a:pt x="7" y="82"/>
                  </a:lnTo>
                  <a:lnTo>
                    <a:pt x="11" y="103"/>
                  </a:lnTo>
                  <a:lnTo>
                    <a:pt x="15" y="126"/>
                  </a:lnTo>
                  <a:lnTo>
                    <a:pt x="15" y="141"/>
                  </a:lnTo>
                  <a:lnTo>
                    <a:pt x="11" y="153"/>
                  </a:lnTo>
                  <a:lnTo>
                    <a:pt x="7" y="169"/>
                  </a:lnTo>
                  <a:lnTo>
                    <a:pt x="2" y="185"/>
                  </a:lnTo>
                  <a:lnTo>
                    <a:pt x="0" y="196"/>
                  </a:lnTo>
                  <a:lnTo>
                    <a:pt x="11" y="203"/>
                  </a:lnTo>
                  <a:lnTo>
                    <a:pt x="17" y="210"/>
                  </a:lnTo>
                  <a:lnTo>
                    <a:pt x="22" y="218"/>
                  </a:lnTo>
                  <a:lnTo>
                    <a:pt x="25" y="227"/>
                  </a:lnTo>
                  <a:lnTo>
                    <a:pt x="33" y="243"/>
                  </a:lnTo>
                  <a:lnTo>
                    <a:pt x="39" y="263"/>
                  </a:lnTo>
                  <a:lnTo>
                    <a:pt x="44" y="283"/>
                  </a:lnTo>
                  <a:lnTo>
                    <a:pt x="46" y="300"/>
                  </a:lnTo>
                  <a:lnTo>
                    <a:pt x="48" y="303"/>
                  </a:lnTo>
                  <a:lnTo>
                    <a:pt x="50" y="308"/>
                  </a:lnTo>
                  <a:lnTo>
                    <a:pt x="55" y="312"/>
                  </a:lnTo>
                  <a:lnTo>
                    <a:pt x="60" y="317"/>
                  </a:lnTo>
                  <a:lnTo>
                    <a:pt x="67" y="321"/>
                  </a:lnTo>
                  <a:lnTo>
                    <a:pt x="74" y="324"/>
                  </a:lnTo>
                  <a:lnTo>
                    <a:pt x="83" y="326"/>
                  </a:lnTo>
                  <a:lnTo>
                    <a:pt x="92" y="327"/>
                  </a:lnTo>
                  <a:lnTo>
                    <a:pt x="101" y="329"/>
                  </a:lnTo>
                  <a:lnTo>
                    <a:pt x="111" y="332"/>
                  </a:lnTo>
                  <a:lnTo>
                    <a:pt x="120" y="337"/>
                  </a:lnTo>
                  <a:lnTo>
                    <a:pt x="130" y="341"/>
                  </a:lnTo>
                  <a:lnTo>
                    <a:pt x="140" y="342"/>
                  </a:lnTo>
                  <a:lnTo>
                    <a:pt x="149" y="341"/>
                  </a:lnTo>
                  <a:lnTo>
                    <a:pt x="160" y="335"/>
                  </a:lnTo>
                  <a:lnTo>
                    <a:pt x="170" y="324"/>
                  </a:lnTo>
                  <a:lnTo>
                    <a:pt x="181" y="295"/>
                  </a:lnTo>
                  <a:lnTo>
                    <a:pt x="178" y="272"/>
                  </a:lnTo>
                  <a:lnTo>
                    <a:pt x="169" y="253"/>
                  </a:lnTo>
                  <a:lnTo>
                    <a:pt x="161" y="240"/>
                  </a:lnTo>
                  <a:lnTo>
                    <a:pt x="156" y="229"/>
                  </a:lnTo>
                  <a:lnTo>
                    <a:pt x="149" y="216"/>
                  </a:lnTo>
                  <a:lnTo>
                    <a:pt x="140" y="203"/>
                  </a:lnTo>
                  <a:lnTo>
                    <a:pt x="134" y="189"/>
                  </a:lnTo>
                  <a:close/>
                </a:path>
              </a:pathLst>
            </a:custGeom>
            <a:solidFill>
              <a:srgbClr val="540054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553" name="Freeform 297"/>
            <p:cNvSpPr>
              <a:spLocks/>
            </p:cNvSpPr>
            <p:nvPr/>
          </p:nvSpPr>
          <p:spPr bwMode="auto">
            <a:xfrm>
              <a:off x="406" y="4191"/>
              <a:ext cx="9" cy="23"/>
            </a:xfrm>
            <a:custGeom>
              <a:avLst/>
              <a:gdLst/>
              <a:ahLst/>
              <a:cxnLst>
                <a:cxn ang="0">
                  <a:pos x="28" y="31"/>
                </a:cxn>
                <a:cxn ang="0">
                  <a:pos x="25" y="38"/>
                </a:cxn>
                <a:cxn ang="0">
                  <a:pos x="23" y="48"/>
                </a:cxn>
                <a:cxn ang="0">
                  <a:pos x="22" y="58"/>
                </a:cxn>
                <a:cxn ang="0">
                  <a:pos x="22" y="67"/>
                </a:cxn>
                <a:cxn ang="0">
                  <a:pos x="7" y="43"/>
                </a:cxn>
                <a:cxn ang="0">
                  <a:pos x="0" y="24"/>
                </a:cxn>
                <a:cxn ang="0">
                  <a:pos x="0" y="10"/>
                </a:cxn>
                <a:cxn ang="0">
                  <a:pos x="3" y="0"/>
                </a:cxn>
                <a:cxn ang="0">
                  <a:pos x="14" y="7"/>
                </a:cxn>
                <a:cxn ang="0">
                  <a:pos x="20" y="14"/>
                </a:cxn>
                <a:cxn ang="0">
                  <a:pos x="25" y="22"/>
                </a:cxn>
                <a:cxn ang="0">
                  <a:pos x="28" y="31"/>
                </a:cxn>
              </a:cxnLst>
              <a:rect l="0" t="0" r="r" b="b"/>
              <a:pathLst>
                <a:path w="28" h="67">
                  <a:moveTo>
                    <a:pt x="28" y="31"/>
                  </a:moveTo>
                  <a:lnTo>
                    <a:pt x="25" y="38"/>
                  </a:lnTo>
                  <a:lnTo>
                    <a:pt x="23" y="48"/>
                  </a:lnTo>
                  <a:lnTo>
                    <a:pt x="22" y="58"/>
                  </a:lnTo>
                  <a:lnTo>
                    <a:pt x="22" y="67"/>
                  </a:lnTo>
                  <a:lnTo>
                    <a:pt x="7" y="43"/>
                  </a:lnTo>
                  <a:lnTo>
                    <a:pt x="0" y="24"/>
                  </a:lnTo>
                  <a:lnTo>
                    <a:pt x="0" y="10"/>
                  </a:lnTo>
                  <a:lnTo>
                    <a:pt x="3" y="0"/>
                  </a:lnTo>
                  <a:lnTo>
                    <a:pt x="14" y="7"/>
                  </a:lnTo>
                  <a:lnTo>
                    <a:pt x="20" y="14"/>
                  </a:lnTo>
                  <a:lnTo>
                    <a:pt x="25" y="22"/>
                  </a:lnTo>
                  <a:lnTo>
                    <a:pt x="28" y="31"/>
                  </a:lnTo>
                  <a:close/>
                </a:path>
              </a:pathLst>
            </a:custGeom>
            <a:solidFill>
              <a:srgbClr val="540054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554" name="Freeform 298"/>
            <p:cNvSpPr>
              <a:spLocks/>
            </p:cNvSpPr>
            <p:nvPr/>
          </p:nvSpPr>
          <p:spPr bwMode="auto">
            <a:xfrm>
              <a:off x="506" y="4209"/>
              <a:ext cx="21" cy="14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5" y="27"/>
                </a:cxn>
                <a:cxn ang="0">
                  <a:pos x="8" y="19"/>
                </a:cxn>
                <a:cxn ang="0">
                  <a:pos x="7" y="10"/>
                </a:cxn>
                <a:cxn ang="0">
                  <a:pos x="4" y="2"/>
                </a:cxn>
                <a:cxn ang="0">
                  <a:pos x="9" y="0"/>
                </a:cxn>
                <a:cxn ang="0">
                  <a:pos x="15" y="0"/>
                </a:cxn>
                <a:cxn ang="0">
                  <a:pos x="22" y="2"/>
                </a:cxn>
                <a:cxn ang="0">
                  <a:pos x="31" y="4"/>
                </a:cxn>
                <a:cxn ang="0">
                  <a:pos x="39" y="9"/>
                </a:cxn>
                <a:cxn ang="0">
                  <a:pos x="48" y="17"/>
                </a:cxn>
                <a:cxn ang="0">
                  <a:pos x="57" y="27"/>
                </a:cxn>
                <a:cxn ang="0">
                  <a:pos x="66" y="41"/>
                </a:cxn>
                <a:cxn ang="0">
                  <a:pos x="63" y="38"/>
                </a:cxn>
                <a:cxn ang="0">
                  <a:pos x="58" y="36"/>
                </a:cxn>
                <a:cxn ang="0">
                  <a:pos x="51" y="33"/>
                </a:cxn>
                <a:cxn ang="0">
                  <a:pos x="43" y="32"/>
                </a:cxn>
                <a:cxn ang="0">
                  <a:pos x="33" y="31"/>
                </a:cxn>
                <a:cxn ang="0">
                  <a:pos x="23" y="29"/>
                </a:cxn>
                <a:cxn ang="0">
                  <a:pos x="12" y="31"/>
                </a:cxn>
                <a:cxn ang="0">
                  <a:pos x="0" y="33"/>
                </a:cxn>
              </a:cxnLst>
              <a:rect l="0" t="0" r="r" b="b"/>
              <a:pathLst>
                <a:path w="66" h="41">
                  <a:moveTo>
                    <a:pt x="0" y="33"/>
                  </a:moveTo>
                  <a:lnTo>
                    <a:pt x="5" y="27"/>
                  </a:lnTo>
                  <a:lnTo>
                    <a:pt x="8" y="19"/>
                  </a:lnTo>
                  <a:lnTo>
                    <a:pt x="7" y="10"/>
                  </a:lnTo>
                  <a:lnTo>
                    <a:pt x="4" y="2"/>
                  </a:lnTo>
                  <a:lnTo>
                    <a:pt x="9" y="0"/>
                  </a:lnTo>
                  <a:lnTo>
                    <a:pt x="15" y="0"/>
                  </a:lnTo>
                  <a:lnTo>
                    <a:pt x="22" y="2"/>
                  </a:lnTo>
                  <a:lnTo>
                    <a:pt x="31" y="4"/>
                  </a:lnTo>
                  <a:lnTo>
                    <a:pt x="39" y="9"/>
                  </a:lnTo>
                  <a:lnTo>
                    <a:pt x="48" y="17"/>
                  </a:lnTo>
                  <a:lnTo>
                    <a:pt x="57" y="27"/>
                  </a:lnTo>
                  <a:lnTo>
                    <a:pt x="66" y="41"/>
                  </a:lnTo>
                  <a:lnTo>
                    <a:pt x="63" y="38"/>
                  </a:lnTo>
                  <a:lnTo>
                    <a:pt x="58" y="36"/>
                  </a:lnTo>
                  <a:lnTo>
                    <a:pt x="51" y="33"/>
                  </a:lnTo>
                  <a:lnTo>
                    <a:pt x="43" y="32"/>
                  </a:lnTo>
                  <a:lnTo>
                    <a:pt x="33" y="31"/>
                  </a:lnTo>
                  <a:lnTo>
                    <a:pt x="23" y="29"/>
                  </a:lnTo>
                  <a:lnTo>
                    <a:pt x="12" y="31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540054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555" name="Freeform 299"/>
            <p:cNvSpPr>
              <a:spLocks/>
            </p:cNvSpPr>
            <p:nvPr/>
          </p:nvSpPr>
          <p:spPr bwMode="auto">
            <a:xfrm>
              <a:off x="503" y="4221"/>
              <a:ext cx="21" cy="15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5" y="25"/>
                </a:cxn>
                <a:cxn ang="0">
                  <a:pos x="8" y="17"/>
                </a:cxn>
                <a:cxn ang="0">
                  <a:pos x="9" y="9"/>
                </a:cxn>
                <a:cxn ang="0">
                  <a:pos x="8" y="0"/>
                </a:cxn>
                <a:cxn ang="0">
                  <a:pos x="13" y="0"/>
                </a:cxn>
                <a:cxn ang="0">
                  <a:pos x="18" y="0"/>
                </a:cxn>
                <a:cxn ang="0">
                  <a:pos x="25" y="2"/>
                </a:cxn>
                <a:cxn ang="0">
                  <a:pos x="33" y="6"/>
                </a:cxn>
                <a:cxn ang="0">
                  <a:pos x="40" y="11"/>
                </a:cxn>
                <a:cxn ang="0">
                  <a:pos x="49" y="20"/>
                </a:cxn>
                <a:cxn ang="0">
                  <a:pos x="57" y="32"/>
                </a:cxn>
                <a:cxn ang="0">
                  <a:pos x="63" y="48"/>
                </a:cxn>
                <a:cxn ang="0">
                  <a:pos x="61" y="45"/>
                </a:cxn>
                <a:cxn ang="0">
                  <a:pos x="55" y="41"/>
                </a:cxn>
                <a:cxn ang="0">
                  <a:pos x="49" y="39"/>
                </a:cxn>
                <a:cxn ang="0">
                  <a:pos x="42" y="35"/>
                </a:cxn>
                <a:cxn ang="0">
                  <a:pos x="33" y="32"/>
                </a:cxn>
                <a:cxn ang="0">
                  <a:pos x="23" y="31"/>
                </a:cxn>
                <a:cxn ang="0">
                  <a:pos x="11" y="30"/>
                </a:cxn>
                <a:cxn ang="0">
                  <a:pos x="0" y="31"/>
                </a:cxn>
              </a:cxnLst>
              <a:rect l="0" t="0" r="r" b="b"/>
              <a:pathLst>
                <a:path w="63" h="48">
                  <a:moveTo>
                    <a:pt x="0" y="31"/>
                  </a:moveTo>
                  <a:lnTo>
                    <a:pt x="5" y="25"/>
                  </a:lnTo>
                  <a:lnTo>
                    <a:pt x="8" y="17"/>
                  </a:lnTo>
                  <a:lnTo>
                    <a:pt x="9" y="9"/>
                  </a:lnTo>
                  <a:lnTo>
                    <a:pt x="8" y="0"/>
                  </a:lnTo>
                  <a:lnTo>
                    <a:pt x="13" y="0"/>
                  </a:lnTo>
                  <a:lnTo>
                    <a:pt x="18" y="0"/>
                  </a:lnTo>
                  <a:lnTo>
                    <a:pt x="25" y="2"/>
                  </a:lnTo>
                  <a:lnTo>
                    <a:pt x="33" y="6"/>
                  </a:lnTo>
                  <a:lnTo>
                    <a:pt x="40" y="11"/>
                  </a:lnTo>
                  <a:lnTo>
                    <a:pt x="49" y="20"/>
                  </a:lnTo>
                  <a:lnTo>
                    <a:pt x="57" y="32"/>
                  </a:lnTo>
                  <a:lnTo>
                    <a:pt x="63" y="48"/>
                  </a:lnTo>
                  <a:lnTo>
                    <a:pt x="61" y="45"/>
                  </a:lnTo>
                  <a:lnTo>
                    <a:pt x="55" y="41"/>
                  </a:lnTo>
                  <a:lnTo>
                    <a:pt x="49" y="39"/>
                  </a:lnTo>
                  <a:lnTo>
                    <a:pt x="42" y="35"/>
                  </a:lnTo>
                  <a:lnTo>
                    <a:pt x="33" y="32"/>
                  </a:lnTo>
                  <a:lnTo>
                    <a:pt x="23" y="31"/>
                  </a:lnTo>
                  <a:lnTo>
                    <a:pt x="11" y="3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540054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556" name="Freeform 300"/>
            <p:cNvSpPr>
              <a:spLocks/>
            </p:cNvSpPr>
            <p:nvPr/>
          </p:nvSpPr>
          <p:spPr bwMode="auto">
            <a:xfrm>
              <a:off x="499" y="4236"/>
              <a:ext cx="21" cy="1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7" y="24"/>
                </a:cxn>
                <a:cxn ang="0">
                  <a:pos x="10" y="16"/>
                </a:cxn>
                <a:cxn ang="0">
                  <a:pos x="12" y="9"/>
                </a:cxn>
                <a:cxn ang="0">
                  <a:pos x="12" y="0"/>
                </a:cxn>
                <a:cxn ang="0">
                  <a:pos x="17" y="0"/>
                </a:cxn>
                <a:cxn ang="0">
                  <a:pos x="22" y="1"/>
                </a:cxn>
                <a:cxn ang="0">
                  <a:pos x="29" y="4"/>
                </a:cxn>
                <a:cxn ang="0">
                  <a:pos x="37" y="8"/>
                </a:cxn>
                <a:cxn ang="0">
                  <a:pos x="43" y="15"/>
                </a:cxn>
                <a:cxn ang="0">
                  <a:pos x="51" y="24"/>
                </a:cxn>
                <a:cxn ang="0">
                  <a:pos x="57" y="37"/>
                </a:cxn>
                <a:cxn ang="0">
                  <a:pos x="62" y="53"/>
                </a:cxn>
                <a:cxn ang="0">
                  <a:pos x="60" y="50"/>
                </a:cxn>
                <a:cxn ang="0">
                  <a:pos x="56" y="47"/>
                </a:cxn>
                <a:cxn ang="0">
                  <a:pos x="50" y="43"/>
                </a:cxn>
                <a:cxn ang="0">
                  <a:pos x="43" y="39"/>
                </a:cxn>
                <a:cxn ang="0">
                  <a:pos x="34" y="35"/>
                </a:cxn>
                <a:cxn ang="0">
                  <a:pos x="24" y="33"/>
                </a:cxn>
                <a:cxn ang="0">
                  <a:pos x="13" y="30"/>
                </a:cxn>
                <a:cxn ang="0">
                  <a:pos x="0" y="30"/>
                </a:cxn>
              </a:cxnLst>
              <a:rect l="0" t="0" r="r" b="b"/>
              <a:pathLst>
                <a:path w="62" h="53">
                  <a:moveTo>
                    <a:pt x="0" y="30"/>
                  </a:moveTo>
                  <a:lnTo>
                    <a:pt x="7" y="24"/>
                  </a:lnTo>
                  <a:lnTo>
                    <a:pt x="10" y="16"/>
                  </a:lnTo>
                  <a:lnTo>
                    <a:pt x="12" y="9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2" y="1"/>
                  </a:lnTo>
                  <a:lnTo>
                    <a:pt x="29" y="4"/>
                  </a:lnTo>
                  <a:lnTo>
                    <a:pt x="37" y="8"/>
                  </a:lnTo>
                  <a:lnTo>
                    <a:pt x="43" y="15"/>
                  </a:lnTo>
                  <a:lnTo>
                    <a:pt x="51" y="24"/>
                  </a:lnTo>
                  <a:lnTo>
                    <a:pt x="57" y="37"/>
                  </a:lnTo>
                  <a:lnTo>
                    <a:pt x="62" y="53"/>
                  </a:lnTo>
                  <a:lnTo>
                    <a:pt x="60" y="50"/>
                  </a:lnTo>
                  <a:lnTo>
                    <a:pt x="56" y="47"/>
                  </a:lnTo>
                  <a:lnTo>
                    <a:pt x="50" y="43"/>
                  </a:lnTo>
                  <a:lnTo>
                    <a:pt x="43" y="39"/>
                  </a:lnTo>
                  <a:lnTo>
                    <a:pt x="34" y="35"/>
                  </a:lnTo>
                  <a:lnTo>
                    <a:pt x="24" y="33"/>
                  </a:lnTo>
                  <a:lnTo>
                    <a:pt x="13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540054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557" name="Freeform 301"/>
            <p:cNvSpPr>
              <a:spLocks/>
            </p:cNvSpPr>
            <p:nvPr/>
          </p:nvSpPr>
          <p:spPr bwMode="auto">
            <a:xfrm>
              <a:off x="449" y="4199"/>
              <a:ext cx="55" cy="23"/>
            </a:xfrm>
            <a:custGeom>
              <a:avLst/>
              <a:gdLst/>
              <a:ahLst/>
              <a:cxnLst>
                <a:cxn ang="0">
                  <a:pos x="42" y="24"/>
                </a:cxn>
                <a:cxn ang="0">
                  <a:pos x="43" y="30"/>
                </a:cxn>
                <a:cxn ang="0">
                  <a:pos x="43" y="35"/>
                </a:cxn>
                <a:cxn ang="0">
                  <a:pos x="47" y="39"/>
                </a:cxn>
                <a:cxn ang="0">
                  <a:pos x="56" y="40"/>
                </a:cxn>
                <a:cxn ang="0">
                  <a:pos x="65" y="36"/>
                </a:cxn>
                <a:cxn ang="0">
                  <a:pos x="73" y="31"/>
                </a:cxn>
                <a:cxn ang="0">
                  <a:pos x="81" y="24"/>
                </a:cxn>
                <a:cxn ang="0">
                  <a:pos x="84" y="19"/>
                </a:cxn>
                <a:cxn ang="0">
                  <a:pos x="85" y="25"/>
                </a:cxn>
                <a:cxn ang="0">
                  <a:pos x="85" y="30"/>
                </a:cxn>
                <a:cxn ang="0">
                  <a:pos x="85" y="34"/>
                </a:cxn>
                <a:cxn ang="0">
                  <a:pos x="90" y="34"/>
                </a:cxn>
                <a:cxn ang="0">
                  <a:pos x="97" y="31"/>
                </a:cxn>
                <a:cxn ang="0">
                  <a:pos x="106" y="27"/>
                </a:cxn>
                <a:cxn ang="0">
                  <a:pos x="114" y="21"/>
                </a:cxn>
                <a:cxn ang="0">
                  <a:pos x="118" y="15"/>
                </a:cxn>
                <a:cxn ang="0">
                  <a:pos x="118" y="22"/>
                </a:cxn>
                <a:cxn ang="0">
                  <a:pos x="118" y="27"/>
                </a:cxn>
                <a:cxn ang="0">
                  <a:pos x="118" y="31"/>
                </a:cxn>
                <a:cxn ang="0">
                  <a:pos x="121" y="34"/>
                </a:cxn>
                <a:cxn ang="0">
                  <a:pos x="129" y="32"/>
                </a:cxn>
                <a:cxn ang="0">
                  <a:pos x="137" y="30"/>
                </a:cxn>
                <a:cxn ang="0">
                  <a:pos x="140" y="25"/>
                </a:cxn>
                <a:cxn ang="0">
                  <a:pos x="143" y="20"/>
                </a:cxn>
                <a:cxn ang="0">
                  <a:pos x="143" y="25"/>
                </a:cxn>
                <a:cxn ang="0">
                  <a:pos x="143" y="30"/>
                </a:cxn>
                <a:cxn ang="0">
                  <a:pos x="144" y="34"/>
                </a:cxn>
                <a:cxn ang="0">
                  <a:pos x="152" y="35"/>
                </a:cxn>
                <a:cxn ang="0">
                  <a:pos x="160" y="36"/>
                </a:cxn>
                <a:cxn ang="0">
                  <a:pos x="167" y="35"/>
                </a:cxn>
                <a:cxn ang="0">
                  <a:pos x="169" y="31"/>
                </a:cxn>
                <a:cxn ang="0">
                  <a:pos x="168" y="24"/>
                </a:cxn>
                <a:cxn ang="0">
                  <a:pos x="164" y="19"/>
                </a:cxn>
                <a:cxn ang="0">
                  <a:pos x="159" y="14"/>
                </a:cxn>
                <a:cxn ang="0">
                  <a:pos x="152" y="9"/>
                </a:cxn>
                <a:cxn ang="0">
                  <a:pos x="143" y="5"/>
                </a:cxn>
                <a:cxn ang="0">
                  <a:pos x="131" y="2"/>
                </a:cxn>
                <a:cxn ang="0">
                  <a:pos x="118" y="0"/>
                </a:cxn>
                <a:cxn ang="0">
                  <a:pos x="102" y="0"/>
                </a:cxn>
                <a:cxn ang="0">
                  <a:pos x="84" y="0"/>
                </a:cxn>
                <a:cxn ang="0">
                  <a:pos x="65" y="2"/>
                </a:cxn>
                <a:cxn ang="0">
                  <a:pos x="48" y="6"/>
                </a:cxn>
                <a:cxn ang="0">
                  <a:pos x="33" y="11"/>
                </a:cxn>
                <a:cxn ang="0">
                  <a:pos x="20" y="17"/>
                </a:cxn>
                <a:cxn ang="0">
                  <a:pos x="10" y="24"/>
                </a:cxn>
                <a:cxn ang="0">
                  <a:pos x="4" y="32"/>
                </a:cxn>
                <a:cxn ang="0">
                  <a:pos x="0" y="40"/>
                </a:cxn>
                <a:cxn ang="0">
                  <a:pos x="0" y="48"/>
                </a:cxn>
                <a:cxn ang="0">
                  <a:pos x="2" y="53"/>
                </a:cxn>
                <a:cxn ang="0">
                  <a:pos x="3" y="58"/>
                </a:cxn>
                <a:cxn ang="0">
                  <a:pos x="5" y="63"/>
                </a:cxn>
                <a:cxn ang="0">
                  <a:pos x="8" y="67"/>
                </a:cxn>
                <a:cxn ang="0">
                  <a:pos x="17" y="60"/>
                </a:cxn>
                <a:cxn ang="0">
                  <a:pos x="27" y="50"/>
                </a:cxn>
                <a:cxn ang="0">
                  <a:pos x="36" y="36"/>
                </a:cxn>
                <a:cxn ang="0">
                  <a:pos x="42" y="24"/>
                </a:cxn>
              </a:cxnLst>
              <a:rect l="0" t="0" r="r" b="b"/>
              <a:pathLst>
                <a:path w="169" h="67">
                  <a:moveTo>
                    <a:pt x="42" y="24"/>
                  </a:moveTo>
                  <a:lnTo>
                    <a:pt x="43" y="30"/>
                  </a:lnTo>
                  <a:lnTo>
                    <a:pt x="43" y="35"/>
                  </a:lnTo>
                  <a:lnTo>
                    <a:pt x="47" y="39"/>
                  </a:lnTo>
                  <a:lnTo>
                    <a:pt x="56" y="40"/>
                  </a:lnTo>
                  <a:lnTo>
                    <a:pt x="65" y="36"/>
                  </a:lnTo>
                  <a:lnTo>
                    <a:pt x="73" y="31"/>
                  </a:lnTo>
                  <a:lnTo>
                    <a:pt x="81" y="24"/>
                  </a:lnTo>
                  <a:lnTo>
                    <a:pt x="84" y="19"/>
                  </a:lnTo>
                  <a:lnTo>
                    <a:pt x="85" y="25"/>
                  </a:lnTo>
                  <a:lnTo>
                    <a:pt x="85" y="30"/>
                  </a:lnTo>
                  <a:lnTo>
                    <a:pt x="85" y="34"/>
                  </a:lnTo>
                  <a:lnTo>
                    <a:pt x="90" y="34"/>
                  </a:lnTo>
                  <a:lnTo>
                    <a:pt x="97" y="31"/>
                  </a:lnTo>
                  <a:lnTo>
                    <a:pt x="106" y="27"/>
                  </a:lnTo>
                  <a:lnTo>
                    <a:pt x="114" y="21"/>
                  </a:lnTo>
                  <a:lnTo>
                    <a:pt x="118" y="15"/>
                  </a:lnTo>
                  <a:lnTo>
                    <a:pt x="118" y="22"/>
                  </a:lnTo>
                  <a:lnTo>
                    <a:pt x="118" y="27"/>
                  </a:lnTo>
                  <a:lnTo>
                    <a:pt x="118" y="31"/>
                  </a:lnTo>
                  <a:lnTo>
                    <a:pt x="121" y="34"/>
                  </a:lnTo>
                  <a:lnTo>
                    <a:pt x="129" y="32"/>
                  </a:lnTo>
                  <a:lnTo>
                    <a:pt x="137" y="30"/>
                  </a:lnTo>
                  <a:lnTo>
                    <a:pt x="140" y="25"/>
                  </a:lnTo>
                  <a:lnTo>
                    <a:pt x="143" y="20"/>
                  </a:lnTo>
                  <a:lnTo>
                    <a:pt x="143" y="25"/>
                  </a:lnTo>
                  <a:lnTo>
                    <a:pt x="143" y="30"/>
                  </a:lnTo>
                  <a:lnTo>
                    <a:pt x="144" y="34"/>
                  </a:lnTo>
                  <a:lnTo>
                    <a:pt x="152" y="35"/>
                  </a:lnTo>
                  <a:lnTo>
                    <a:pt x="160" y="36"/>
                  </a:lnTo>
                  <a:lnTo>
                    <a:pt x="167" y="35"/>
                  </a:lnTo>
                  <a:lnTo>
                    <a:pt x="169" y="31"/>
                  </a:lnTo>
                  <a:lnTo>
                    <a:pt x="168" y="24"/>
                  </a:lnTo>
                  <a:lnTo>
                    <a:pt x="164" y="19"/>
                  </a:lnTo>
                  <a:lnTo>
                    <a:pt x="159" y="14"/>
                  </a:lnTo>
                  <a:lnTo>
                    <a:pt x="152" y="9"/>
                  </a:lnTo>
                  <a:lnTo>
                    <a:pt x="143" y="5"/>
                  </a:lnTo>
                  <a:lnTo>
                    <a:pt x="131" y="2"/>
                  </a:lnTo>
                  <a:lnTo>
                    <a:pt x="118" y="0"/>
                  </a:lnTo>
                  <a:lnTo>
                    <a:pt x="102" y="0"/>
                  </a:lnTo>
                  <a:lnTo>
                    <a:pt x="84" y="0"/>
                  </a:lnTo>
                  <a:lnTo>
                    <a:pt x="65" y="2"/>
                  </a:lnTo>
                  <a:lnTo>
                    <a:pt x="48" y="6"/>
                  </a:lnTo>
                  <a:lnTo>
                    <a:pt x="33" y="11"/>
                  </a:lnTo>
                  <a:lnTo>
                    <a:pt x="20" y="17"/>
                  </a:lnTo>
                  <a:lnTo>
                    <a:pt x="10" y="24"/>
                  </a:lnTo>
                  <a:lnTo>
                    <a:pt x="4" y="32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2" y="53"/>
                  </a:lnTo>
                  <a:lnTo>
                    <a:pt x="3" y="58"/>
                  </a:lnTo>
                  <a:lnTo>
                    <a:pt x="5" y="63"/>
                  </a:lnTo>
                  <a:lnTo>
                    <a:pt x="8" y="67"/>
                  </a:lnTo>
                  <a:lnTo>
                    <a:pt x="17" y="60"/>
                  </a:lnTo>
                  <a:lnTo>
                    <a:pt x="27" y="50"/>
                  </a:lnTo>
                  <a:lnTo>
                    <a:pt x="36" y="36"/>
                  </a:lnTo>
                  <a:lnTo>
                    <a:pt x="42" y="24"/>
                  </a:lnTo>
                  <a:close/>
                </a:path>
              </a:pathLst>
            </a:custGeom>
            <a:solidFill>
              <a:srgbClr val="540054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558" name="Freeform 302"/>
            <p:cNvSpPr>
              <a:spLocks/>
            </p:cNvSpPr>
            <p:nvPr/>
          </p:nvSpPr>
          <p:spPr bwMode="auto">
            <a:xfrm>
              <a:off x="454" y="4206"/>
              <a:ext cx="54" cy="20"/>
            </a:xfrm>
            <a:custGeom>
              <a:avLst/>
              <a:gdLst/>
              <a:ahLst/>
              <a:cxnLst>
                <a:cxn ang="0">
                  <a:pos x="160" y="9"/>
                </a:cxn>
                <a:cxn ang="0">
                  <a:pos x="161" y="16"/>
                </a:cxn>
                <a:cxn ang="0">
                  <a:pos x="159" y="20"/>
                </a:cxn>
                <a:cxn ang="0">
                  <a:pos x="152" y="21"/>
                </a:cxn>
                <a:cxn ang="0">
                  <a:pos x="144" y="20"/>
                </a:cxn>
                <a:cxn ang="0">
                  <a:pos x="136" y="19"/>
                </a:cxn>
                <a:cxn ang="0">
                  <a:pos x="135" y="15"/>
                </a:cxn>
                <a:cxn ang="0">
                  <a:pos x="135" y="10"/>
                </a:cxn>
                <a:cxn ang="0">
                  <a:pos x="135" y="5"/>
                </a:cxn>
                <a:cxn ang="0">
                  <a:pos x="132" y="10"/>
                </a:cxn>
                <a:cxn ang="0">
                  <a:pos x="129" y="15"/>
                </a:cxn>
                <a:cxn ang="0">
                  <a:pos x="121" y="17"/>
                </a:cxn>
                <a:cxn ang="0">
                  <a:pos x="113" y="19"/>
                </a:cxn>
                <a:cxn ang="0">
                  <a:pos x="110" y="16"/>
                </a:cxn>
                <a:cxn ang="0">
                  <a:pos x="110" y="12"/>
                </a:cxn>
                <a:cxn ang="0">
                  <a:pos x="110" y="7"/>
                </a:cxn>
                <a:cxn ang="0">
                  <a:pos x="110" y="0"/>
                </a:cxn>
                <a:cxn ang="0">
                  <a:pos x="106" y="6"/>
                </a:cxn>
                <a:cxn ang="0">
                  <a:pos x="98" y="12"/>
                </a:cxn>
                <a:cxn ang="0">
                  <a:pos x="89" y="16"/>
                </a:cxn>
                <a:cxn ang="0">
                  <a:pos x="82" y="19"/>
                </a:cxn>
                <a:cxn ang="0">
                  <a:pos x="77" y="19"/>
                </a:cxn>
                <a:cxn ang="0">
                  <a:pos x="77" y="15"/>
                </a:cxn>
                <a:cxn ang="0">
                  <a:pos x="77" y="10"/>
                </a:cxn>
                <a:cxn ang="0">
                  <a:pos x="76" y="4"/>
                </a:cxn>
                <a:cxn ang="0">
                  <a:pos x="73" y="9"/>
                </a:cxn>
                <a:cxn ang="0">
                  <a:pos x="65" y="16"/>
                </a:cxn>
                <a:cxn ang="0">
                  <a:pos x="57" y="21"/>
                </a:cxn>
                <a:cxn ang="0">
                  <a:pos x="48" y="25"/>
                </a:cxn>
                <a:cxn ang="0">
                  <a:pos x="39" y="24"/>
                </a:cxn>
                <a:cxn ang="0">
                  <a:pos x="35" y="20"/>
                </a:cxn>
                <a:cxn ang="0">
                  <a:pos x="35" y="15"/>
                </a:cxn>
                <a:cxn ang="0">
                  <a:pos x="34" y="9"/>
                </a:cxn>
                <a:cxn ang="0">
                  <a:pos x="28" y="21"/>
                </a:cxn>
                <a:cxn ang="0">
                  <a:pos x="19" y="35"/>
                </a:cxn>
                <a:cxn ang="0">
                  <a:pos x="9" y="45"/>
                </a:cxn>
                <a:cxn ang="0">
                  <a:pos x="0" y="52"/>
                </a:cxn>
                <a:cxn ang="0">
                  <a:pos x="4" y="57"/>
                </a:cxn>
                <a:cxn ang="0">
                  <a:pos x="10" y="59"/>
                </a:cxn>
                <a:cxn ang="0">
                  <a:pos x="15" y="60"/>
                </a:cxn>
                <a:cxn ang="0">
                  <a:pos x="23" y="59"/>
                </a:cxn>
                <a:cxn ang="0">
                  <a:pos x="31" y="57"/>
                </a:cxn>
                <a:cxn ang="0">
                  <a:pos x="43" y="53"/>
                </a:cxn>
                <a:cxn ang="0">
                  <a:pos x="57" y="50"/>
                </a:cxn>
                <a:cxn ang="0">
                  <a:pos x="72" y="48"/>
                </a:cxn>
                <a:cxn ang="0">
                  <a:pos x="87" y="45"/>
                </a:cxn>
                <a:cxn ang="0">
                  <a:pos x="102" y="45"/>
                </a:cxn>
                <a:cxn ang="0">
                  <a:pos x="116" y="46"/>
                </a:cxn>
                <a:cxn ang="0">
                  <a:pos x="129" y="49"/>
                </a:cxn>
                <a:cxn ang="0">
                  <a:pos x="137" y="50"/>
                </a:cxn>
                <a:cxn ang="0">
                  <a:pos x="145" y="49"/>
                </a:cxn>
                <a:cxn ang="0">
                  <a:pos x="152" y="45"/>
                </a:cxn>
                <a:cxn ang="0">
                  <a:pos x="158" y="40"/>
                </a:cxn>
                <a:cxn ang="0">
                  <a:pos x="161" y="33"/>
                </a:cxn>
                <a:cxn ang="0">
                  <a:pos x="164" y="25"/>
                </a:cxn>
                <a:cxn ang="0">
                  <a:pos x="163" y="17"/>
                </a:cxn>
                <a:cxn ang="0">
                  <a:pos x="160" y="9"/>
                </a:cxn>
              </a:cxnLst>
              <a:rect l="0" t="0" r="r" b="b"/>
              <a:pathLst>
                <a:path w="164" h="60">
                  <a:moveTo>
                    <a:pt x="160" y="9"/>
                  </a:moveTo>
                  <a:lnTo>
                    <a:pt x="161" y="16"/>
                  </a:lnTo>
                  <a:lnTo>
                    <a:pt x="159" y="20"/>
                  </a:lnTo>
                  <a:lnTo>
                    <a:pt x="152" y="21"/>
                  </a:lnTo>
                  <a:lnTo>
                    <a:pt x="144" y="20"/>
                  </a:lnTo>
                  <a:lnTo>
                    <a:pt x="136" y="19"/>
                  </a:lnTo>
                  <a:lnTo>
                    <a:pt x="135" y="15"/>
                  </a:lnTo>
                  <a:lnTo>
                    <a:pt x="135" y="10"/>
                  </a:lnTo>
                  <a:lnTo>
                    <a:pt x="135" y="5"/>
                  </a:lnTo>
                  <a:lnTo>
                    <a:pt x="132" y="10"/>
                  </a:lnTo>
                  <a:lnTo>
                    <a:pt x="129" y="15"/>
                  </a:lnTo>
                  <a:lnTo>
                    <a:pt x="121" y="17"/>
                  </a:lnTo>
                  <a:lnTo>
                    <a:pt x="113" y="19"/>
                  </a:lnTo>
                  <a:lnTo>
                    <a:pt x="110" y="16"/>
                  </a:lnTo>
                  <a:lnTo>
                    <a:pt x="110" y="12"/>
                  </a:lnTo>
                  <a:lnTo>
                    <a:pt x="110" y="7"/>
                  </a:lnTo>
                  <a:lnTo>
                    <a:pt x="110" y="0"/>
                  </a:lnTo>
                  <a:lnTo>
                    <a:pt x="106" y="6"/>
                  </a:lnTo>
                  <a:lnTo>
                    <a:pt x="98" y="12"/>
                  </a:lnTo>
                  <a:lnTo>
                    <a:pt x="89" y="16"/>
                  </a:lnTo>
                  <a:lnTo>
                    <a:pt x="82" y="19"/>
                  </a:lnTo>
                  <a:lnTo>
                    <a:pt x="77" y="19"/>
                  </a:lnTo>
                  <a:lnTo>
                    <a:pt x="77" y="15"/>
                  </a:lnTo>
                  <a:lnTo>
                    <a:pt x="77" y="10"/>
                  </a:lnTo>
                  <a:lnTo>
                    <a:pt x="76" y="4"/>
                  </a:lnTo>
                  <a:lnTo>
                    <a:pt x="73" y="9"/>
                  </a:lnTo>
                  <a:lnTo>
                    <a:pt x="65" y="16"/>
                  </a:lnTo>
                  <a:lnTo>
                    <a:pt x="57" y="21"/>
                  </a:lnTo>
                  <a:lnTo>
                    <a:pt x="48" y="25"/>
                  </a:lnTo>
                  <a:lnTo>
                    <a:pt x="39" y="24"/>
                  </a:lnTo>
                  <a:lnTo>
                    <a:pt x="35" y="20"/>
                  </a:lnTo>
                  <a:lnTo>
                    <a:pt x="35" y="15"/>
                  </a:lnTo>
                  <a:lnTo>
                    <a:pt x="34" y="9"/>
                  </a:lnTo>
                  <a:lnTo>
                    <a:pt x="28" y="21"/>
                  </a:lnTo>
                  <a:lnTo>
                    <a:pt x="19" y="35"/>
                  </a:lnTo>
                  <a:lnTo>
                    <a:pt x="9" y="45"/>
                  </a:lnTo>
                  <a:lnTo>
                    <a:pt x="0" y="52"/>
                  </a:lnTo>
                  <a:lnTo>
                    <a:pt x="4" y="57"/>
                  </a:lnTo>
                  <a:lnTo>
                    <a:pt x="10" y="59"/>
                  </a:lnTo>
                  <a:lnTo>
                    <a:pt x="15" y="60"/>
                  </a:lnTo>
                  <a:lnTo>
                    <a:pt x="23" y="59"/>
                  </a:lnTo>
                  <a:lnTo>
                    <a:pt x="31" y="57"/>
                  </a:lnTo>
                  <a:lnTo>
                    <a:pt x="43" y="53"/>
                  </a:lnTo>
                  <a:lnTo>
                    <a:pt x="57" y="50"/>
                  </a:lnTo>
                  <a:lnTo>
                    <a:pt x="72" y="48"/>
                  </a:lnTo>
                  <a:lnTo>
                    <a:pt x="87" y="45"/>
                  </a:lnTo>
                  <a:lnTo>
                    <a:pt x="102" y="45"/>
                  </a:lnTo>
                  <a:lnTo>
                    <a:pt x="116" y="46"/>
                  </a:lnTo>
                  <a:lnTo>
                    <a:pt x="129" y="49"/>
                  </a:lnTo>
                  <a:lnTo>
                    <a:pt x="137" y="50"/>
                  </a:lnTo>
                  <a:lnTo>
                    <a:pt x="145" y="49"/>
                  </a:lnTo>
                  <a:lnTo>
                    <a:pt x="152" y="45"/>
                  </a:lnTo>
                  <a:lnTo>
                    <a:pt x="158" y="40"/>
                  </a:lnTo>
                  <a:lnTo>
                    <a:pt x="161" y="33"/>
                  </a:lnTo>
                  <a:lnTo>
                    <a:pt x="164" y="25"/>
                  </a:lnTo>
                  <a:lnTo>
                    <a:pt x="163" y="17"/>
                  </a:lnTo>
                  <a:lnTo>
                    <a:pt x="160" y="9"/>
                  </a:lnTo>
                  <a:close/>
                </a:path>
              </a:pathLst>
            </a:custGeom>
            <a:solidFill>
              <a:srgbClr val="540054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559" name="Freeform 303"/>
            <p:cNvSpPr>
              <a:spLocks/>
            </p:cNvSpPr>
            <p:nvPr/>
          </p:nvSpPr>
          <p:spPr bwMode="auto">
            <a:xfrm>
              <a:off x="451" y="4215"/>
              <a:ext cx="55" cy="19"/>
            </a:xfrm>
            <a:custGeom>
              <a:avLst/>
              <a:gdLst/>
              <a:ahLst/>
              <a:cxnLst>
                <a:cxn ang="0">
                  <a:pos x="166" y="20"/>
                </a:cxn>
                <a:cxn ang="0">
                  <a:pos x="166" y="29"/>
                </a:cxn>
                <a:cxn ang="0">
                  <a:pos x="163" y="32"/>
                </a:cxn>
                <a:cxn ang="0">
                  <a:pos x="157" y="34"/>
                </a:cxn>
                <a:cxn ang="0">
                  <a:pos x="148" y="32"/>
                </a:cxn>
                <a:cxn ang="0">
                  <a:pos x="142" y="30"/>
                </a:cxn>
                <a:cxn ang="0">
                  <a:pos x="140" y="26"/>
                </a:cxn>
                <a:cxn ang="0">
                  <a:pos x="140" y="22"/>
                </a:cxn>
                <a:cxn ang="0">
                  <a:pos x="142" y="16"/>
                </a:cxn>
                <a:cxn ang="0">
                  <a:pos x="139" y="21"/>
                </a:cxn>
                <a:cxn ang="0">
                  <a:pos x="134" y="25"/>
                </a:cxn>
                <a:cxn ang="0">
                  <a:pos x="126" y="27"/>
                </a:cxn>
                <a:cxn ang="0">
                  <a:pos x="119" y="26"/>
                </a:cxn>
                <a:cxn ang="0">
                  <a:pos x="115" y="22"/>
                </a:cxn>
                <a:cxn ang="0">
                  <a:pos x="114" y="17"/>
                </a:cxn>
                <a:cxn ang="0">
                  <a:pos x="115" y="10"/>
                </a:cxn>
                <a:cxn ang="0">
                  <a:pos x="115" y="2"/>
                </a:cxn>
                <a:cxn ang="0">
                  <a:pos x="110" y="7"/>
                </a:cxn>
                <a:cxn ang="0">
                  <a:pos x="102" y="12"/>
                </a:cxn>
                <a:cxn ang="0">
                  <a:pos x="92" y="15"/>
                </a:cxn>
                <a:cxn ang="0">
                  <a:pos x="85" y="16"/>
                </a:cxn>
                <a:cxn ang="0">
                  <a:pos x="80" y="16"/>
                </a:cxn>
                <a:cxn ang="0">
                  <a:pos x="80" y="12"/>
                </a:cxn>
                <a:cxn ang="0">
                  <a:pos x="81" y="7"/>
                </a:cxn>
                <a:cxn ang="0">
                  <a:pos x="81" y="1"/>
                </a:cxn>
                <a:cxn ang="0">
                  <a:pos x="77" y="6"/>
                </a:cxn>
                <a:cxn ang="0">
                  <a:pos x="70" y="11"/>
                </a:cxn>
                <a:cxn ang="0">
                  <a:pos x="60" y="16"/>
                </a:cxn>
                <a:cxn ang="0">
                  <a:pos x="51" y="17"/>
                </a:cxn>
                <a:cxn ang="0">
                  <a:pos x="42" y="16"/>
                </a:cxn>
                <a:cxn ang="0">
                  <a:pos x="39" y="12"/>
                </a:cxn>
                <a:cxn ang="0">
                  <a:pos x="39" y="6"/>
                </a:cxn>
                <a:cxn ang="0">
                  <a:pos x="39" y="0"/>
                </a:cxn>
                <a:cxn ang="0">
                  <a:pos x="34" y="8"/>
                </a:cxn>
                <a:cxn ang="0">
                  <a:pos x="28" y="17"/>
                </a:cxn>
                <a:cxn ang="0">
                  <a:pos x="23" y="23"/>
                </a:cxn>
                <a:cxn ang="0">
                  <a:pos x="18" y="30"/>
                </a:cxn>
                <a:cxn ang="0">
                  <a:pos x="13" y="34"/>
                </a:cxn>
                <a:cxn ang="0">
                  <a:pos x="8" y="37"/>
                </a:cxn>
                <a:cxn ang="0">
                  <a:pos x="4" y="39"/>
                </a:cxn>
                <a:cxn ang="0">
                  <a:pos x="0" y="39"/>
                </a:cxn>
                <a:cxn ang="0">
                  <a:pos x="4" y="44"/>
                </a:cxn>
                <a:cxn ang="0">
                  <a:pos x="9" y="47"/>
                </a:cxn>
                <a:cxn ang="0">
                  <a:pos x="15" y="49"/>
                </a:cxn>
                <a:cxn ang="0">
                  <a:pos x="22" y="49"/>
                </a:cxn>
                <a:cxn ang="0">
                  <a:pos x="31" y="47"/>
                </a:cxn>
                <a:cxn ang="0">
                  <a:pos x="43" y="46"/>
                </a:cxn>
                <a:cxn ang="0">
                  <a:pos x="57" y="45"/>
                </a:cxn>
                <a:cxn ang="0">
                  <a:pos x="72" y="45"/>
                </a:cxn>
                <a:cxn ang="0">
                  <a:pos x="87" y="46"/>
                </a:cxn>
                <a:cxn ang="0">
                  <a:pos x="104" y="47"/>
                </a:cxn>
                <a:cxn ang="0">
                  <a:pos x="118" y="51"/>
                </a:cxn>
                <a:cxn ang="0">
                  <a:pos x="129" y="55"/>
                </a:cxn>
                <a:cxn ang="0">
                  <a:pos x="137" y="58"/>
                </a:cxn>
                <a:cxn ang="0">
                  <a:pos x="145" y="58"/>
                </a:cxn>
                <a:cxn ang="0">
                  <a:pos x="152" y="55"/>
                </a:cxn>
                <a:cxn ang="0">
                  <a:pos x="158" y="50"/>
                </a:cxn>
                <a:cxn ang="0">
                  <a:pos x="163" y="44"/>
                </a:cxn>
                <a:cxn ang="0">
                  <a:pos x="166" y="36"/>
                </a:cxn>
                <a:cxn ang="0">
                  <a:pos x="167" y="27"/>
                </a:cxn>
                <a:cxn ang="0">
                  <a:pos x="166" y="20"/>
                </a:cxn>
              </a:cxnLst>
              <a:rect l="0" t="0" r="r" b="b"/>
              <a:pathLst>
                <a:path w="167" h="58">
                  <a:moveTo>
                    <a:pt x="166" y="20"/>
                  </a:moveTo>
                  <a:lnTo>
                    <a:pt x="166" y="29"/>
                  </a:lnTo>
                  <a:lnTo>
                    <a:pt x="163" y="32"/>
                  </a:lnTo>
                  <a:lnTo>
                    <a:pt x="157" y="34"/>
                  </a:lnTo>
                  <a:lnTo>
                    <a:pt x="148" y="32"/>
                  </a:lnTo>
                  <a:lnTo>
                    <a:pt x="142" y="30"/>
                  </a:lnTo>
                  <a:lnTo>
                    <a:pt x="140" y="26"/>
                  </a:lnTo>
                  <a:lnTo>
                    <a:pt x="140" y="22"/>
                  </a:lnTo>
                  <a:lnTo>
                    <a:pt x="142" y="16"/>
                  </a:lnTo>
                  <a:lnTo>
                    <a:pt x="139" y="21"/>
                  </a:lnTo>
                  <a:lnTo>
                    <a:pt x="134" y="25"/>
                  </a:lnTo>
                  <a:lnTo>
                    <a:pt x="126" y="27"/>
                  </a:lnTo>
                  <a:lnTo>
                    <a:pt x="119" y="26"/>
                  </a:lnTo>
                  <a:lnTo>
                    <a:pt x="115" y="22"/>
                  </a:lnTo>
                  <a:lnTo>
                    <a:pt x="114" y="17"/>
                  </a:lnTo>
                  <a:lnTo>
                    <a:pt x="115" y="10"/>
                  </a:lnTo>
                  <a:lnTo>
                    <a:pt x="115" y="2"/>
                  </a:lnTo>
                  <a:lnTo>
                    <a:pt x="110" y="7"/>
                  </a:lnTo>
                  <a:lnTo>
                    <a:pt x="102" y="12"/>
                  </a:lnTo>
                  <a:lnTo>
                    <a:pt x="92" y="15"/>
                  </a:lnTo>
                  <a:lnTo>
                    <a:pt x="85" y="16"/>
                  </a:lnTo>
                  <a:lnTo>
                    <a:pt x="80" y="16"/>
                  </a:lnTo>
                  <a:lnTo>
                    <a:pt x="80" y="12"/>
                  </a:lnTo>
                  <a:lnTo>
                    <a:pt x="81" y="7"/>
                  </a:lnTo>
                  <a:lnTo>
                    <a:pt x="81" y="1"/>
                  </a:lnTo>
                  <a:lnTo>
                    <a:pt x="77" y="6"/>
                  </a:lnTo>
                  <a:lnTo>
                    <a:pt x="70" y="11"/>
                  </a:lnTo>
                  <a:lnTo>
                    <a:pt x="60" y="16"/>
                  </a:lnTo>
                  <a:lnTo>
                    <a:pt x="51" y="17"/>
                  </a:lnTo>
                  <a:lnTo>
                    <a:pt x="42" y="16"/>
                  </a:lnTo>
                  <a:lnTo>
                    <a:pt x="39" y="12"/>
                  </a:lnTo>
                  <a:lnTo>
                    <a:pt x="39" y="6"/>
                  </a:lnTo>
                  <a:lnTo>
                    <a:pt x="39" y="0"/>
                  </a:lnTo>
                  <a:lnTo>
                    <a:pt x="34" y="8"/>
                  </a:lnTo>
                  <a:lnTo>
                    <a:pt x="28" y="17"/>
                  </a:lnTo>
                  <a:lnTo>
                    <a:pt x="23" y="23"/>
                  </a:lnTo>
                  <a:lnTo>
                    <a:pt x="18" y="30"/>
                  </a:lnTo>
                  <a:lnTo>
                    <a:pt x="13" y="34"/>
                  </a:lnTo>
                  <a:lnTo>
                    <a:pt x="8" y="37"/>
                  </a:lnTo>
                  <a:lnTo>
                    <a:pt x="4" y="39"/>
                  </a:lnTo>
                  <a:lnTo>
                    <a:pt x="0" y="39"/>
                  </a:lnTo>
                  <a:lnTo>
                    <a:pt x="4" y="44"/>
                  </a:lnTo>
                  <a:lnTo>
                    <a:pt x="9" y="47"/>
                  </a:lnTo>
                  <a:lnTo>
                    <a:pt x="15" y="49"/>
                  </a:lnTo>
                  <a:lnTo>
                    <a:pt x="22" y="49"/>
                  </a:lnTo>
                  <a:lnTo>
                    <a:pt x="31" y="47"/>
                  </a:lnTo>
                  <a:lnTo>
                    <a:pt x="43" y="46"/>
                  </a:lnTo>
                  <a:lnTo>
                    <a:pt x="57" y="45"/>
                  </a:lnTo>
                  <a:lnTo>
                    <a:pt x="72" y="45"/>
                  </a:lnTo>
                  <a:lnTo>
                    <a:pt x="87" y="46"/>
                  </a:lnTo>
                  <a:lnTo>
                    <a:pt x="104" y="47"/>
                  </a:lnTo>
                  <a:lnTo>
                    <a:pt x="118" y="51"/>
                  </a:lnTo>
                  <a:lnTo>
                    <a:pt x="129" y="55"/>
                  </a:lnTo>
                  <a:lnTo>
                    <a:pt x="137" y="58"/>
                  </a:lnTo>
                  <a:lnTo>
                    <a:pt x="145" y="58"/>
                  </a:lnTo>
                  <a:lnTo>
                    <a:pt x="152" y="55"/>
                  </a:lnTo>
                  <a:lnTo>
                    <a:pt x="158" y="50"/>
                  </a:lnTo>
                  <a:lnTo>
                    <a:pt x="163" y="44"/>
                  </a:lnTo>
                  <a:lnTo>
                    <a:pt x="166" y="36"/>
                  </a:lnTo>
                  <a:lnTo>
                    <a:pt x="167" y="27"/>
                  </a:lnTo>
                  <a:lnTo>
                    <a:pt x="166" y="20"/>
                  </a:lnTo>
                  <a:close/>
                </a:path>
              </a:pathLst>
            </a:custGeom>
            <a:solidFill>
              <a:srgbClr val="540054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560" name="Freeform 304"/>
            <p:cNvSpPr>
              <a:spLocks/>
            </p:cNvSpPr>
            <p:nvPr/>
          </p:nvSpPr>
          <p:spPr bwMode="auto">
            <a:xfrm>
              <a:off x="448" y="4206"/>
              <a:ext cx="58" cy="19"/>
            </a:xfrm>
            <a:custGeom>
              <a:avLst/>
              <a:gdLst/>
              <a:ahLst/>
              <a:cxnLst>
                <a:cxn ang="0">
                  <a:pos x="44" y="18"/>
                </a:cxn>
                <a:cxn ang="0">
                  <a:pos x="44" y="24"/>
                </a:cxn>
                <a:cxn ang="0">
                  <a:pos x="44" y="30"/>
                </a:cxn>
                <a:cxn ang="0">
                  <a:pos x="47" y="34"/>
                </a:cxn>
                <a:cxn ang="0">
                  <a:pos x="56" y="35"/>
                </a:cxn>
                <a:cxn ang="0">
                  <a:pos x="65" y="34"/>
                </a:cxn>
                <a:cxn ang="0">
                  <a:pos x="75" y="29"/>
                </a:cxn>
                <a:cxn ang="0">
                  <a:pos x="82" y="24"/>
                </a:cxn>
                <a:cxn ang="0">
                  <a:pos x="86" y="19"/>
                </a:cxn>
                <a:cxn ang="0">
                  <a:pos x="86" y="25"/>
                </a:cxn>
                <a:cxn ang="0">
                  <a:pos x="85" y="30"/>
                </a:cxn>
                <a:cxn ang="0">
                  <a:pos x="85" y="34"/>
                </a:cxn>
                <a:cxn ang="0">
                  <a:pos x="90" y="34"/>
                </a:cxn>
                <a:cxn ang="0">
                  <a:pos x="97" y="33"/>
                </a:cxn>
                <a:cxn ang="0">
                  <a:pos x="107" y="30"/>
                </a:cxn>
                <a:cxn ang="0">
                  <a:pos x="115" y="25"/>
                </a:cxn>
                <a:cxn ang="0">
                  <a:pos x="120" y="20"/>
                </a:cxn>
                <a:cxn ang="0">
                  <a:pos x="120" y="28"/>
                </a:cxn>
                <a:cxn ang="0">
                  <a:pos x="119" y="35"/>
                </a:cxn>
                <a:cxn ang="0">
                  <a:pos x="120" y="40"/>
                </a:cxn>
                <a:cxn ang="0">
                  <a:pos x="124" y="44"/>
                </a:cxn>
                <a:cxn ang="0">
                  <a:pos x="131" y="45"/>
                </a:cxn>
                <a:cxn ang="0">
                  <a:pos x="139" y="43"/>
                </a:cxn>
                <a:cxn ang="0">
                  <a:pos x="144" y="39"/>
                </a:cxn>
                <a:cxn ang="0">
                  <a:pos x="147" y="34"/>
                </a:cxn>
                <a:cxn ang="0">
                  <a:pos x="145" y="40"/>
                </a:cxn>
                <a:cxn ang="0">
                  <a:pos x="145" y="44"/>
                </a:cxn>
                <a:cxn ang="0">
                  <a:pos x="147" y="48"/>
                </a:cxn>
                <a:cxn ang="0">
                  <a:pos x="153" y="50"/>
                </a:cxn>
                <a:cxn ang="0">
                  <a:pos x="162" y="52"/>
                </a:cxn>
                <a:cxn ang="0">
                  <a:pos x="168" y="50"/>
                </a:cxn>
                <a:cxn ang="0">
                  <a:pos x="171" y="47"/>
                </a:cxn>
                <a:cxn ang="0">
                  <a:pos x="171" y="38"/>
                </a:cxn>
                <a:cxn ang="0">
                  <a:pos x="168" y="31"/>
                </a:cxn>
                <a:cxn ang="0">
                  <a:pos x="163" y="26"/>
                </a:cxn>
                <a:cxn ang="0">
                  <a:pos x="157" y="21"/>
                </a:cxn>
                <a:cxn ang="0">
                  <a:pos x="148" y="15"/>
                </a:cxn>
                <a:cxn ang="0">
                  <a:pos x="136" y="11"/>
                </a:cxn>
                <a:cxn ang="0">
                  <a:pos x="124" y="7"/>
                </a:cxn>
                <a:cxn ang="0">
                  <a:pos x="109" y="4"/>
                </a:cxn>
                <a:cxn ang="0">
                  <a:pos x="90" y="1"/>
                </a:cxn>
                <a:cxn ang="0">
                  <a:pos x="71" y="0"/>
                </a:cxn>
                <a:cxn ang="0">
                  <a:pos x="53" y="1"/>
                </a:cxn>
                <a:cxn ang="0">
                  <a:pos x="38" y="5"/>
                </a:cxn>
                <a:cxn ang="0">
                  <a:pos x="25" y="9"/>
                </a:cxn>
                <a:cxn ang="0">
                  <a:pos x="14" y="14"/>
                </a:cxn>
                <a:cxn ang="0">
                  <a:pos x="7" y="20"/>
                </a:cxn>
                <a:cxn ang="0">
                  <a:pos x="1" y="28"/>
                </a:cxn>
                <a:cxn ang="0">
                  <a:pos x="0" y="35"/>
                </a:cxn>
                <a:cxn ang="0">
                  <a:pos x="0" y="41"/>
                </a:cxn>
                <a:cxn ang="0">
                  <a:pos x="1" y="48"/>
                </a:cxn>
                <a:cxn ang="0">
                  <a:pos x="4" y="53"/>
                </a:cxn>
                <a:cxn ang="0">
                  <a:pos x="5" y="57"/>
                </a:cxn>
                <a:cxn ang="0">
                  <a:pos x="9" y="57"/>
                </a:cxn>
                <a:cxn ang="0">
                  <a:pos x="13" y="55"/>
                </a:cxn>
                <a:cxn ang="0">
                  <a:pos x="18" y="52"/>
                </a:cxn>
                <a:cxn ang="0">
                  <a:pos x="23" y="48"/>
                </a:cxn>
                <a:cxn ang="0">
                  <a:pos x="28" y="41"/>
                </a:cxn>
                <a:cxn ang="0">
                  <a:pos x="33" y="35"/>
                </a:cxn>
                <a:cxn ang="0">
                  <a:pos x="39" y="26"/>
                </a:cxn>
                <a:cxn ang="0">
                  <a:pos x="44" y="18"/>
                </a:cxn>
              </a:cxnLst>
              <a:rect l="0" t="0" r="r" b="b"/>
              <a:pathLst>
                <a:path w="171" h="57">
                  <a:moveTo>
                    <a:pt x="44" y="18"/>
                  </a:moveTo>
                  <a:lnTo>
                    <a:pt x="44" y="24"/>
                  </a:lnTo>
                  <a:lnTo>
                    <a:pt x="44" y="30"/>
                  </a:lnTo>
                  <a:lnTo>
                    <a:pt x="47" y="34"/>
                  </a:lnTo>
                  <a:lnTo>
                    <a:pt x="56" y="35"/>
                  </a:lnTo>
                  <a:lnTo>
                    <a:pt x="65" y="34"/>
                  </a:lnTo>
                  <a:lnTo>
                    <a:pt x="75" y="29"/>
                  </a:lnTo>
                  <a:lnTo>
                    <a:pt x="82" y="24"/>
                  </a:lnTo>
                  <a:lnTo>
                    <a:pt x="86" y="19"/>
                  </a:lnTo>
                  <a:lnTo>
                    <a:pt x="86" y="25"/>
                  </a:lnTo>
                  <a:lnTo>
                    <a:pt x="85" y="30"/>
                  </a:lnTo>
                  <a:lnTo>
                    <a:pt x="85" y="34"/>
                  </a:lnTo>
                  <a:lnTo>
                    <a:pt x="90" y="34"/>
                  </a:lnTo>
                  <a:lnTo>
                    <a:pt x="97" y="33"/>
                  </a:lnTo>
                  <a:lnTo>
                    <a:pt x="107" y="30"/>
                  </a:lnTo>
                  <a:lnTo>
                    <a:pt x="115" y="25"/>
                  </a:lnTo>
                  <a:lnTo>
                    <a:pt x="120" y="20"/>
                  </a:lnTo>
                  <a:lnTo>
                    <a:pt x="120" y="28"/>
                  </a:lnTo>
                  <a:lnTo>
                    <a:pt x="119" y="35"/>
                  </a:lnTo>
                  <a:lnTo>
                    <a:pt x="120" y="40"/>
                  </a:lnTo>
                  <a:lnTo>
                    <a:pt x="124" y="44"/>
                  </a:lnTo>
                  <a:lnTo>
                    <a:pt x="131" y="45"/>
                  </a:lnTo>
                  <a:lnTo>
                    <a:pt x="139" y="43"/>
                  </a:lnTo>
                  <a:lnTo>
                    <a:pt x="144" y="39"/>
                  </a:lnTo>
                  <a:lnTo>
                    <a:pt x="147" y="34"/>
                  </a:lnTo>
                  <a:lnTo>
                    <a:pt x="145" y="40"/>
                  </a:lnTo>
                  <a:lnTo>
                    <a:pt x="145" y="44"/>
                  </a:lnTo>
                  <a:lnTo>
                    <a:pt x="147" y="48"/>
                  </a:lnTo>
                  <a:lnTo>
                    <a:pt x="153" y="50"/>
                  </a:lnTo>
                  <a:lnTo>
                    <a:pt x="162" y="52"/>
                  </a:lnTo>
                  <a:lnTo>
                    <a:pt x="168" y="50"/>
                  </a:lnTo>
                  <a:lnTo>
                    <a:pt x="171" y="47"/>
                  </a:lnTo>
                  <a:lnTo>
                    <a:pt x="171" y="38"/>
                  </a:lnTo>
                  <a:lnTo>
                    <a:pt x="168" y="31"/>
                  </a:lnTo>
                  <a:lnTo>
                    <a:pt x="163" y="26"/>
                  </a:lnTo>
                  <a:lnTo>
                    <a:pt x="157" y="21"/>
                  </a:lnTo>
                  <a:lnTo>
                    <a:pt x="148" y="15"/>
                  </a:lnTo>
                  <a:lnTo>
                    <a:pt x="136" y="11"/>
                  </a:lnTo>
                  <a:lnTo>
                    <a:pt x="124" y="7"/>
                  </a:lnTo>
                  <a:lnTo>
                    <a:pt x="109" y="4"/>
                  </a:lnTo>
                  <a:lnTo>
                    <a:pt x="90" y="1"/>
                  </a:lnTo>
                  <a:lnTo>
                    <a:pt x="71" y="0"/>
                  </a:lnTo>
                  <a:lnTo>
                    <a:pt x="53" y="1"/>
                  </a:lnTo>
                  <a:lnTo>
                    <a:pt x="38" y="5"/>
                  </a:lnTo>
                  <a:lnTo>
                    <a:pt x="25" y="9"/>
                  </a:lnTo>
                  <a:lnTo>
                    <a:pt x="14" y="14"/>
                  </a:lnTo>
                  <a:lnTo>
                    <a:pt x="7" y="20"/>
                  </a:lnTo>
                  <a:lnTo>
                    <a:pt x="1" y="28"/>
                  </a:lnTo>
                  <a:lnTo>
                    <a:pt x="0" y="35"/>
                  </a:lnTo>
                  <a:lnTo>
                    <a:pt x="0" y="41"/>
                  </a:lnTo>
                  <a:lnTo>
                    <a:pt x="1" y="48"/>
                  </a:lnTo>
                  <a:lnTo>
                    <a:pt x="4" y="53"/>
                  </a:lnTo>
                  <a:lnTo>
                    <a:pt x="5" y="57"/>
                  </a:lnTo>
                  <a:lnTo>
                    <a:pt x="9" y="57"/>
                  </a:lnTo>
                  <a:lnTo>
                    <a:pt x="13" y="55"/>
                  </a:lnTo>
                  <a:lnTo>
                    <a:pt x="18" y="52"/>
                  </a:lnTo>
                  <a:lnTo>
                    <a:pt x="23" y="48"/>
                  </a:lnTo>
                  <a:lnTo>
                    <a:pt x="28" y="41"/>
                  </a:lnTo>
                  <a:lnTo>
                    <a:pt x="33" y="35"/>
                  </a:lnTo>
                  <a:lnTo>
                    <a:pt x="39" y="26"/>
                  </a:lnTo>
                  <a:lnTo>
                    <a:pt x="44" y="18"/>
                  </a:lnTo>
                  <a:close/>
                </a:path>
              </a:pathLst>
            </a:custGeom>
            <a:solidFill>
              <a:srgbClr val="540054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561" name="Freeform 305"/>
            <p:cNvSpPr>
              <a:spLocks/>
            </p:cNvSpPr>
            <p:nvPr/>
          </p:nvSpPr>
          <p:spPr bwMode="auto">
            <a:xfrm>
              <a:off x="445" y="4219"/>
              <a:ext cx="58" cy="26"/>
            </a:xfrm>
            <a:custGeom>
              <a:avLst/>
              <a:gdLst/>
              <a:ahLst/>
              <a:cxnLst>
                <a:cxn ang="0">
                  <a:pos x="169" y="47"/>
                </a:cxn>
                <a:cxn ang="0">
                  <a:pos x="166" y="41"/>
                </a:cxn>
                <a:cxn ang="0">
                  <a:pos x="162" y="36"/>
                </a:cxn>
                <a:cxn ang="0">
                  <a:pos x="156" y="29"/>
                </a:cxn>
                <a:cxn ang="0">
                  <a:pos x="149" y="23"/>
                </a:cxn>
                <a:cxn ang="0">
                  <a:pos x="138" y="17"/>
                </a:cxn>
                <a:cxn ang="0">
                  <a:pos x="126" y="12"/>
                </a:cxn>
                <a:cxn ang="0">
                  <a:pos x="111" y="7"/>
                </a:cxn>
                <a:cxn ang="0">
                  <a:pos x="92" y="3"/>
                </a:cxn>
                <a:cxn ang="0">
                  <a:pos x="73" y="0"/>
                </a:cxn>
                <a:cxn ang="0">
                  <a:pos x="55" y="0"/>
                </a:cxn>
                <a:cxn ang="0">
                  <a:pos x="40" y="2"/>
                </a:cxn>
                <a:cxn ang="0">
                  <a:pos x="27" y="4"/>
                </a:cxn>
                <a:cxn ang="0">
                  <a:pos x="16" y="9"/>
                </a:cxn>
                <a:cxn ang="0">
                  <a:pos x="7" y="16"/>
                </a:cxn>
                <a:cxn ang="0">
                  <a:pos x="2" y="22"/>
                </a:cxn>
                <a:cxn ang="0">
                  <a:pos x="0" y="29"/>
                </a:cxn>
                <a:cxn ang="0">
                  <a:pos x="0" y="42"/>
                </a:cxn>
                <a:cxn ang="0">
                  <a:pos x="5" y="53"/>
                </a:cxn>
                <a:cxn ang="0">
                  <a:pos x="12" y="61"/>
                </a:cxn>
                <a:cxn ang="0">
                  <a:pos x="24" y="62"/>
                </a:cxn>
                <a:cxn ang="0">
                  <a:pos x="32" y="62"/>
                </a:cxn>
                <a:cxn ang="0">
                  <a:pos x="44" y="62"/>
                </a:cxn>
                <a:cxn ang="0">
                  <a:pos x="59" y="62"/>
                </a:cxn>
                <a:cxn ang="0">
                  <a:pos x="74" y="63"/>
                </a:cxn>
                <a:cxn ang="0">
                  <a:pos x="89" y="66"/>
                </a:cxn>
                <a:cxn ang="0">
                  <a:pos x="104" y="68"/>
                </a:cxn>
                <a:cxn ang="0">
                  <a:pos x="117" y="74"/>
                </a:cxn>
                <a:cxn ang="0">
                  <a:pos x="128" y="79"/>
                </a:cxn>
                <a:cxn ang="0">
                  <a:pos x="136" y="82"/>
                </a:cxn>
                <a:cxn ang="0">
                  <a:pos x="145" y="82"/>
                </a:cxn>
                <a:cxn ang="0">
                  <a:pos x="152" y="81"/>
                </a:cxn>
                <a:cxn ang="0">
                  <a:pos x="159" y="76"/>
                </a:cxn>
                <a:cxn ang="0">
                  <a:pos x="165" y="71"/>
                </a:cxn>
                <a:cxn ang="0">
                  <a:pos x="169" y="63"/>
                </a:cxn>
                <a:cxn ang="0">
                  <a:pos x="170" y="56"/>
                </a:cxn>
                <a:cxn ang="0">
                  <a:pos x="169" y="47"/>
                </a:cxn>
              </a:cxnLst>
              <a:rect l="0" t="0" r="r" b="b"/>
              <a:pathLst>
                <a:path w="170" h="82">
                  <a:moveTo>
                    <a:pt x="169" y="47"/>
                  </a:moveTo>
                  <a:lnTo>
                    <a:pt x="166" y="41"/>
                  </a:lnTo>
                  <a:lnTo>
                    <a:pt x="162" y="36"/>
                  </a:lnTo>
                  <a:lnTo>
                    <a:pt x="156" y="29"/>
                  </a:lnTo>
                  <a:lnTo>
                    <a:pt x="149" y="23"/>
                  </a:lnTo>
                  <a:lnTo>
                    <a:pt x="138" y="17"/>
                  </a:lnTo>
                  <a:lnTo>
                    <a:pt x="126" y="12"/>
                  </a:lnTo>
                  <a:lnTo>
                    <a:pt x="111" y="7"/>
                  </a:lnTo>
                  <a:lnTo>
                    <a:pt x="92" y="3"/>
                  </a:lnTo>
                  <a:lnTo>
                    <a:pt x="73" y="0"/>
                  </a:lnTo>
                  <a:lnTo>
                    <a:pt x="55" y="0"/>
                  </a:lnTo>
                  <a:lnTo>
                    <a:pt x="40" y="2"/>
                  </a:lnTo>
                  <a:lnTo>
                    <a:pt x="27" y="4"/>
                  </a:lnTo>
                  <a:lnTo>
                    <a:pt x="16" y="9"/>
                  </a:lnTo>
                  <a:lnTo>
                    <a:pt x="7" y="16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0" y="42"/>
                  </a:lnTo>
                  <a:lnTo>
                    <a:pt x="5" y="53"/>
                  </a:lnTo>
                  <a:lnTo>
                    <a:pt x="12" y="61"/>
                  </a:lnTo>
                  <a:lnTo>
                    <a:pt x="24" y="62"/>
                  </a:lnTo>
                  <a:lnTo>
                    <a:pt x="32" y="62"/>
                  </a:lnTo>
                  <a:lnTo>
                    <a:pt x="44" y="62"/>
                  </a:lnTo>
                  <a:lnTo>
                    <a:pt x="59" y="62"/>
                  </a:lnTo>
                  <a:lnTo>
                    <a:pt x="74" y="63"/>
                  </a:lnTo>
                  <a:lnTo>
                    <a:pt x="89" y="66"/>
                  </a:lnTo>
                  <a:lnTo>
                    <a:pt x="104" y="68"/>
                  </a:lnTo>
                  <a:lnTo>
                    <a:pt x="117" y="74"/>
                  </a:lnTo>
                  <a:lnTo>
                    <a:pt x="128" y="79"/>
                  </a:lnTo>
                  <a:lnTo>
                    <a:pt x="136" y="82"/>
                  </a:lnTo>
                  <a:lnTo>
                    <a:pt x="145" y="82"/>
                  </a:lnTo>
                  <a:lnTo>
                    <a:pt x="152" y="81"/>
                  </a:lnTo>
                  <a:lnTo>
                    <a:pt x="159" y="76"/>
                  </a:lnTo>
                  <a:lnTo>
                    <a:pt x="165" y="71"/>
                  </a:lnTo>
                  <a:lnTo>
                    <a:pt x="169" y="63"/>
                  </a:lnTo>
                  <a:lnTo>
                    <a:pt x="170" y="56"/>
                  </a:lnTo>
                  <a:lnTo>
                    <a:pt x="169" y="47"/>
                  </a:lnTo>
                  <a:close/>
                </a:path>
              </a:pathLst>
            </a:custGeom>
            <a:solidFill>
              <a:srgbClr val="540054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562" name="Freeform 306"/>
            <p:cNvSpPr>
              <a:spLocks/>
            </p:cNvSpPr>
            <p:nvPr/>
          </p:nvSpPr>
          <p:spPr bwMode="auto">
            <a:xfrm>
              <a:off x="733" y="3847"/>
              <a:ext cx="52" cy="89"/>
            </a:xfrm>
            <a:custGeom>
              <a:avLst/>
              <a:gdLst/>
              <a:ahLst/>
              <a:cxnLst>
                <a:cxn ang="0">
                  <a:pos x="84" y="235"/>
                </a:cxn>
                <a:cxn ang="0">
                  <a:pos x="78" y="219"/>
                </a:cxn>
                <a:cxn ang="0">
                  <a:pos x="70" y="200"/>
                </a:cxn>
                <a:cxn ang="0">
                  <a:pos x="61" y="183"/>
                </a:cxn>
                <a:cxn ang="0">
                  <a:pos x="55" y="169"/>
                </a:cxn>
                <a:cxn ang="0">
                  <a:pos x="53" y="162"/>
                </a:cxn>
                <a:cxn ang="0">
                  <a:pos x="50" y="156"/>
                </a:cxn>
                <a:cxn ang="0">
                  <a:pos x="45" y="150"/>
                </a:cxn>
                <a:cxn ang="0">
                  <a:pos x="40" y="142"/>
                </a:cxn>
                <a:cxn ang="0">
                  <a:pos x="34" y="132"/>
                </a:cxn>
                <a:cxn ang="0">
                  <a:pos x="27" y="121"/>
                </a:cxn>
                <a:cxn ang="0">
                  <a:pos x="19" y="108"/>
                </a:cxn>
                <a:cxn ang="0">
                  <a:pos x="10" y="93"/>
                </a:cxn>
                <a:cxn ang="0">
                  <a:pos x="2" y="73"/>
                </a:cxn>
                <a:cxn ang="0">
                  <a:pos x="0" y="54"/>
                </a:cxn>
                <a:cxn ang="0">
                  <a:pos x="2" y="38"/>
                </a:cxn>
                <a:cxn ang="0">
                  <a:pos x="8" y="25"/>
                </a:cxn>
                <a:cxn ang="0">
                  <a:pos x="8" y="24"/>
                </a:cxn>
                <a:cxn ang="0">
                  <a:pos x="12" y="17"/>
                </a:cxn>
                <a:cxn ang="0">
                  <a:pos x="19" y="12"/>
                </a:cxn>
                <a:cxn ang="0">
                  <a:pos x="24" y="7"/>
                </a:cxn>
                <a:cxn ang="0">
                  <a:pos x="29" y="5"/>
                </a:cxn>
                <a:cxn ang="0">
                  <a:pos x="44" y="0"/>
                </a:cxn>
                <a:cxn ang="0">
                  <a:pos x="56" y="0"/>
                </a:cxn>
                <a:cxn ang="0">
                  <a:pos x="66" y="2"/>
                </a:cxn>
                <a:cxn ang="0">
                  <a:pos x="75" y="6"/>
                </a:cxn>
                <a:cxn ang="0">
                  <a:pos x="83" y="12"/>
                </a:cxn>
                <a:cxn ang="0">
                  <a:pos x="88" y="20"/>
                </a:cxn>
                <a:cxn ang="0">
                  <a:pos x="93" y="28"/>
                </a:cxn>
                <a:cxn ang="0">
                  <a:pos x="98" y="34"/>
                </a:cxn>
                <a:cxn ang="0">
                  <a:pos x="104" y="49"/>
                </a:cxn>
                <a:cxn ang="0">
                  <a:pos x="109" y="73"/>
                </a:cxn>
                <a:cxn ang="0">
                  <a:pos x="113" y="102"/>
                </a:cxn>
                <a:cxn ang="0">
                  <a:pos x="114" y="131"/>
                </a:cxn>
                <a:cxn ang="0">
                  <a:pos x="118" y="157"/>
                </a:cxn>
                <a:cxn ang="0">
                  <a:pos x="127" y="180"/>
                </a:cxn>
                <a:cxn ang="0">
                  <a:pos x="137" y="198"/>
                </a:cxn>
                <a:cxn ang="0">
                  <a:pos x="146" y="212"/>
                </a:cxn>
                <a:cxn ang="0">
                  <a:pos x="151" y="224"/>
                </a:cxn>
                <a:cxn ang="0">
                  <a:pos x="152" y="241"/>
                </a:cxn>
                <a:cxn ang="0">
                  <a:pos x="146" y="254"/>
                </a:cxn>
                <a:cxn ang="0">
                  <a:pos x="132" y="264"/>
                </a:cxn>
                <a:cxn ang="0">
                  <a:pos x="131" y="266"/>
                </a:cxn>
                <a:cxn ang="0">
                  <a:pos x="128" y="266"/>
                </a:cxn>
                <a:cxn ang="0">
                  <a:pos x="127" y="266"/>
                </a:cxn>
                <a:cxn ang="0">
                  <a:pos x="124" y="266"/>
                </a:cxn>
                <a:cxn ang="0">
                  <a:pos x="124" y="266"/>
                </a:cxn>
                <a:cxn ang="0">
                  <a:pos x="117" y="267"/>
                </a:cxn>
                <a:cxn ang="0">
                  <a:pos x="109" y="266"/>
                </a:cxn>
                <a:cxn ang="0">
                  <a:pos x="103" y="263"/>
                </a:cxn>
                <a:cxn ang="0">
                  <a:pos x="98" y="259"/>
                </a:cxn>
                <a:cxn ang="0">
                  <a:pos x="94" y="256"/>
                </a:cxn>
                <a:cxn ang="0">
                  <a:pos x="90" y="249"/>
                </a:cxn>
                <a:cxn ang="0">
                  <a:pos x="87" y="243"/>
                </a:cxn>
                <a:cxn ang="0">
                  <a:pos x="84" y="235"/>
                </a:cxn>
              </a:cxnLst>
              <a:rect l="0" t="0" r="r" b="b"/>
              <a:pathLst>
                <a:path w="152" h="267">
                  <a:moveTo>
                    <a:pt x="84" y="235"/>
                  </a:moveTo>
                  <a:lnTo>
                    <a:pt x="78" y="219"/>
                  </a:lnTo>
                  <a:lnTo>
                    <a:pt x="70" y="200"/>
                  </a:lnTo>
                  <a:lnTo>
                    <a:pt x="61" y="183"/>
                  </a:lnTo>
                  <a:lnTo>
                    <a:pt x="55" y="169"/>
                  </a:lnTo>
                  <a:lnTo>
                    <a:pt x="53" y="162"/>
                  </a:lnTo>
                  <a:lnTo>
                    <a:pt x="50" y="156"/>
                  </a:lnTo>
                  <a:lnTo>
                    <a:pt x="45" y="150"/>
                  </a:lnTo>
                  <a:lnTo>
                    <a:pt x="40" y="142"/>
                  </a:lnTo>
                  <a:lnTo>
                    <a:pt x="34" y="132"/>
                  </a:lnTo>
                  <a:lnTo>
                    <a:pt x="27" y="121"/>
                  </a:lnTo>
                  <a:lnTo>
                    <a:pt x="19" y="108"/>
                  </a:lnTo>
                  <a:lnTo>
                    <a:pt x="10" y="93"/>
                  </a:lnTo>
                  <a:lnTo>
                    <a:pt x="2" y="73"/>
                  </a:lnTo>
                  <a:lnTo>
                    <a:pt x="0" y="54"/>
                  </a:lnTo>
                  <a:lnTo>
                    <a:pt x="2" y="38"/>
                  </a:lnTo>
                  <a:lnTo>
                    <a:pt x="8" y="25"/>
                  </a:lnTo>
                  <a:lnTo>
                    <a:pt x="8" y="24"/>
                  </a:lnTo>
                  <a:lnTo>
                    <a:pt x="12" y="17"/>
                  </a:lnTo>
                  <a:lnTo>
                    <a:pt x="19" y="12"/>
                  </a:lnTo>
                  <a:lnTo>
                    <a:pt x="24" y="7"/>
                  </a:lnTo>
                  <a:lnTo>
                    <a:pt x="29" y="5"/>
                  </a:lnTo>
                  <a:lnTo>
                    <a:pt x="44" y="0"/>
                  </a:lnTo>
                  <a:lnTo>
                    <a:pt x="56" y="0"/>
                  </a:lnTo>
                  <a:lnTo>
                    <a:pt x="66" y="2"/>
                  </a:lnTo>
                  <a:lnTo>
                    <a:pt x="75" y="6"/>
                  </a:lnTo>
                  <a:lnTo>
                    <a:pt x="83" y="12"/>
                  </a:lnTo>
                  <a:lnTo>
                    <a:pt x="88" y="20"/>
                  </a:lnTo>
                  <a:lnTo>
                    <a:pt x="93" y="28"/>
                  </a:lnTo>
                  <a:lnTo>
                    <a:pt x="98" y="34"/>
                  </a:lnTo>
                  <a:lnTo>
                    <a:pt x="104" y="49"/>
                  </a:lnTo>
                  <a:lnTo>
                    <a:pt x="109" y="73"/>
                  </a:lnTo>
                  <a:lnTo>
                    <a:pt x="113" y="102"/>
                  </a:lnTo>
                  <a:lnTo>
                    <a:pt x="114" y="131"/>
                  </a:lnTo>
                  <a:lnTo>
                    <a:pt x="118" y="157"/>
                  </a:lnTo>
                  <a:lnTo>
                    <a:pt x="127" y="180"/>
                  </a:lnTo>
                  <a:lnTo>
                    <a:pt x="137" y="198"/>
                  </a:lnTo>
                  <a:lnTo>
                    <a:pt x="146" y="212"/>
                  </a:lnTo>
                  <a:lnTo>
                    <a:pt x="151" y="224"/>
                  </a:lnTo>
                  <a:lnTo>
                    <a:pt x="152" y="241"/>
                  </a:lnTo>
                  <a:lnTo>
                    <a:pt x="146" y="254"/>
                  </a:lnTo>
                  <a:lnTo>
                    <a:pt x="132" y="264"/>
                  </a:lnTo>
                  <a:lnTo>
                    <a:pt x="131" y="266"/>
                  </a:lnTo>
                  <a:lnTo>
                    <a:pt x="128" y="266"/>
                  </a:lnTo>
                  <a:lnTo>
                    <a:pt x="127" y="266"/>
                  </a:lnTo>
                  <a:lnTo>
                    <a:pt x="124" y="266"/>
                  </a:lnTo>
                  <a:lnTo>
                    <a:pt x="124" y="266"/>
                  </a:lnTo>
                  <a:lnTo>
                    <a:pt x="117" y="267"/>
                  </a:lnTo>
                  <a:lnTo>
                    <a:pt x="109" y="266"/>
                  </a:lnTo>
                  <a:lnTo>
                    <a:pt x="103" y="263"/>
                  </a:lnTo>
                  <a:lnTo>
                    <a:pt x="98" y="259"/>
                  </a:lnTo>
                  <a:lnTo>
                    <a:pt x="94" y="256"/>
                  </a:lnTo>
                  <a:lnTo>
                    <a:pt x="90" y="249"/>
                  </a:lnTo>
                  <a:lnTo>
                    <a:pt x="87" y="243"/>
                  </a:lnTo>
                  <a:lnTo>
                    <a:pt x="84" y="235"/>
                  </a:lnTo>
                  <a:close/>
                </a:path>
              </a:pathLst>
            </a:custGeom>
            <a:solidFill>
              <a:srgbClr val="540054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563" name="Freeform 307"/>
            <p:cNvSpPr>
              <a:spLocks/>
            </p:cNvSpPr>
            <p:nvPr/>
          </p:nvSpPr>
          <p:spPr bwMode="auto">
            <a:xfrm>
              <a:off x="817" y="3917"/>
              <a:ext cx="24" cy="14"/>
            </a:xfrm>
            <a:custGeom>
              <a:avLst/>
              <a:gdLst/>
              <a:ahLst/>
              <a:cxnLst>
                <a:cxn ang="0">
                  <a:pos x="1" y="37"/>
                </a:cxn>
                <a:cxn ang="0">
                  <a:pos x="0" y="33"/>
                </a:cxn>
                <a:cxn ang="0">
                  <a:pos x="0" y="28"/>
                </a:cxn>
                <a:cxn ang="0">
                  <a:pos x="2" y="23"/>
                </a:cxn>
                <a:cxn ang="0">
                  <a:pos x="6" y="18"/>
                </a:cxn>
                <a:cxn ang="0">
                  <a:pos x="11" y="13"/>
                </a:cxn>
                <a:cxn ang="0">
                  <a:pos x="19" y="8"/>
                </a:cxn>
                <a:cxn ang="0">
                  <a:pos x="29" y="4"/>
                </a:cxn>
                <a:cxn ang="0">
                  <a:pos x="39" y="1"/>
                </a:cxn>
                <a:cxn ang="0">
                  <a:pos x="50" y="0"/>
                </a:cxn>
                <a:cxn ang="0">
                  <a:pos x="59" y="0"/>
                </a:cxn>
                <a:cxn ang="0">
                  <a:pos x="67" y="1"/>
                </a:cxn>
                <a:cxn ang="0">
                  <a:pos x="70" y="4"/>
                </a:cxn>
                <a:cxn ang="0">
                  <a:pos x="74" y="6"/>
                </a:cxn>
                <a:cxn ang="0">
                  <a:pos x="75" y="10"/>
                </a:cxn>
                <a:cxn ang="0">
                  <a:pos x="75" y="14"/>
                </a:cxn>
                <a:cxn ang="0">
                  <a:pos x="74" y="18"/>
                </a:cxn>
                <a:cxn ang="0">
                  <a:pos x="70" y="25"/>
                </a:cxn>
                <a:cxn ang="0">
                  <a:pos x="68" y="28"/>
                </a:cxn>
                <a:cxn ang="0">
                  <a:pos x="63" y="29"/>
                </a:cxn>
                <a:cxn ang="0">
                  <a:pos x="55" y="28"/>
                </a:cxn>
                <a:cxn ang="0">
                  <a:pos x="46" y="28"/>
                </a:cxn>
                <a:cxn ang="0">
                  <a:pos x="38" y="29"/>
                </a:cxn>
                <a:cxn ang="0">
                  <a:pos x="30" y="30"/>
                </a:cxn>
                <a:cxn ang="0">
                  <a:pos x="25" y="34"/>
                </a:cxn>
                <a:cxn ang="0">
                  <a:pos x="21" y="38"/>
                </a:cxn>
                <a:cxn ang="0">
                  <a:pos x="15" y="42"/>
                </a:cxn>
                <a:cxn ang="0">
                  <a:pos x="9" y="42"/>
                </a:cxn>
                <a:cxn ang="0">
                  <a:pos x="1" y="37"/>
                </a:cxn>
              </a:cxnLst>
              <a:rect l="0" t="0" r="r" b="b"/>
              <a:pathLst>
                <a:path w="75" h="42">
                  <a:moveTo>
                    <a:pt x="1" y="37"/>
                  </a:moveTo>
                  <a:lnTo>
                    <a:pt x="0" y="33"/>
                  </a:lnTo>
                  <a:lnTo>
                    <a:pt x="0" y="28"/>
                  </a:lnTo>
                  <a:lnTo>
                    <a:pt x="2" y="23"/>
                  </a:lnTo>
                  <a:lnTo>
                    <a:pt x="6" y="18"/>
                  </a:lnTo>
                  <a:lnTo>
                    <a:pt x="11" y="13"/>
                  </a:lnTo>
                  <a:lnTo>
                    <a:pt x="19" y="8"/>
                  </a:lnTo>
                  <a:lnTo>
                    <a:pt x="29" y="4"/>
                  </a:lnTo>
                  <a:lnTo>
                    <a:pt x="39" y="1"/>
                  </a:lnTo>
                  <a:lnTo>
                    <a:pt x="50" y="0"/>
                  </a:lnTo>
                  <a:lnTo>
                    <a:pt x="59" y="0"/>
                  </a:lnTo>
                  <a:lnTo>
                    <a:pt x="67" y="1"/>
                  </a:lnTo>
                  <a:lnTo>
                    <a:pt x="70" y="4"/>
                  </a:lnTo>
                  <a:lnTo>
                    <a:pt x="74" y="6"/>
                  </a:lnTo>
                  <a:lnTo>
                    <a:pt x="75" y="10"/>
                  </a:lnTo>
                  <a:lnTo>
                    <a:pt x="75" y="14"/>
                  </a:lnTo>
                  <a:lnTo>
                    <a:pt x="74" y="18"/>
                  </a:lnTo>
                  <a:lnTo>
                    <a:pt x="70" y="25"/>
                  </a:lnTo>
                  <a:lnTo>
                    <a:pt x="68" y="28"/>
                  </a:lnTo>
                  <a:lnTo>
                    <a:pt x="63" y="29"/>
                  </a:lnTo>
                  <a:lnTo>
                    <a:pt x="55" y="28"/>
                  </a:lnTo>
                  <a:lnTo>
                    <a:pt x="46" y="28"/>
                  </a:lnTo>
                  <a:lnTo>
                    <a:pt x="38" y="29"/>
                  </a:lnTo>
                  <a:lnTo>
                    <a:pt x="30" y="30"/>
                  </a:lnTo>
                  <a:lnTo>
                    <a:pt x="25" y="34"/>
                  </a:lnTo>
                  <a:lnTo>
                    <a:pt x="21" y="38"/>
                  </a:lnTo>
                  <a:lnTo>
                    <a:pt x="15" y="42"/>
                  </a:lnTo>
                  <a:lnTo>
                    <a:pt x="9" y="42"/>
                  </a:lnTo>
                  <a:lnTo>
                    <a:pt x="1" y="37"/>
                  </a:lnTo>
                  <a:close/>
                </a:path>
              </a:pathLst>
            </a:custGeom>
            <a:solidFill>
              <a:srgbClr val="540054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564" name="Freeform 308"/>
            <p:cNvSpPr>
              <a:spLocks/>
            </p:cNvSpPr>
            <p:nvPr/>
          </p:nvSpPr>
          <p:spPr bwMode="auto">
            <a:xfrm>
              <a:off x="819" y="3936"/>
              <a:ext cx="24" cy="15"/>
            </a:xfrm>
            <a:custGeom>
              <a:avLst/>
              <a:gdLst/>
              <a:ahLst/>
              <a:cxnLst>
                <a:cxn ang="0">
                  <a:pos x="74" y="36"/>
                </a:cxn>
                <a:cxn ang="0">
                  <a:pos x="72" y="27"/>
                </a:cxn>
                <a:cxn ang="0">
                  <a:pos x="67" y="23"/>
                </a:cxn>
                <a:cxn ang="0">
                  <a:pos x="59" y="22"/>
                </a:cxn>
                <a:cxn ang="0">
                  <a:pos x="54" y="23"/>
                </a:cxn>
                <a:cxn ang="0">
                  <a:pos x="49" y="23"/>
                </a:cxn>
                <a:cxn ang="0">
                  <a:pos x="42" y="19"/>
                </a:cxn>
                <a:cxn ang="0">
                  <a:pos x="34" y="14"/>
                </a:cxn>
                <a:cxn ang="0">
                  <a:pos x="26" y="8"/>
                </a:cxn>
                <a:cxn ang="0">
                  <a:pos x="21" y="3"/>
                </a:cxn>
                <a:cxn ang="0">
                  <a:pos x="18" y="0"/>
                </a:cxn>
                <a:cxn ang="0">
                  <a:pos x="13" y="0"/>
                </a:cxn>
                <a:cxn ang="0">
                  <a:pos x="6" y="4"/>
                </a:cxn>
                <a:cxn ang="0">
                  <a:pos x="1" y="9"/>
                </a:cxn>
                <a:cxn ang="0">
                  <a:pos x="0" y="17"/>
                </a:cxn>
                <a:cxn ang="0">
                  <a:pos x="6" y="27"/>
                </a:cxn>
                <a:cxn ang="0">
                  <a:pos x="23" y="38"/>
                </a:cxn>
                <a:cxn ang="0">
                  <a:pos x="32" y="43"/>
                </a:cxn>
                <a:cxn ang="0">
                  <a:pos x="39" y="46"/>
                </a:cxn>
                <a:cxn ang="0">
                  <a:pos x="48" y="47"/>
                </a:cxn>
                <a:cxn ang="0">
                  <a:pos x="54" y="48"/>
                </a:cxn>
                <a:cxn ang="0">
                  <a:pos x="61" y="47"/>
                </a:cxn>
                <a:cxn ang="0">
                  <a:pos x="67" y="46"/>
                </a:cxn>
                <a:cxn ang="0">
                  <a:pos x="71" y="43"/>
                </a:cxn>
                <a:cxn ang="0">
                  <a:pos x="73" y="41"/>
                </a:cxn>
                <a:cxn ang="0">
                  <a:pos x="74" y="36"/>
                </a:cxn>
              </a:cxnLst>
              <a:rect l="0" t="0" r="r" b="b"/>
              <a:pathLst>
                <a:path w="74" h="48">
                  <a:moveTo>
                    <a:pt x="74" y="36"/>
                  </a:moveTo>
                  <a:lnTo>
                    <a:pt x="72" y="27"/>
                  </a:lnTo>
                  <a:lnTo>
                    <a:pt x="67" y="23"/>
                  </a:lnTo>
                  <a:lnTo>
                    <a:pt x="59" y="22"/>
                  </a:lnTo>
                  <a:lnTo>
                    <a:pt x="54" y="23"/>
                  </a:lnTo>
                  <a:lnTo>
                    <a:pt x="49" y="23"/>
                  </a:lnTo>
                  <a:lnTo>
                    <a:pt x="42" y="19"/>
                  </a:lnTo>
                  <a:lnTo>
                    <a:pt x="34" y="14"/>
                  </a:lnTo>
                  <a:lnTo>
                    <a:pt x="26" y="8"/>
                  </a:lnTo>
                  <a:lnTo>
                    <a:pt x="21" y="3"/>
                  </a:lnTo>
                  <a:lnTo>
                    <a:pt x="18" y="0"/>
                  </a:lnTo>
                  <a:lnTo>
                    <a:pt x="13" y="0"/>
                  </a:lnTo>
                  <a:lnTo>
                    <a:pt x="6" y="4"/>
                  </a:lnTo>
                  <a:lnTo>
                    <a:pt x="1" y="9"/>
                  </a:lnTo>
                  <a:lnTo>
                    <a:pt x="0" y="17"/>
                  </a:lnTo>
                  <a:lnTo>
                    <a:pt x="6" y="27"/>
                  </a:lnTo>
                  <a:lnTo>
                    <a:pt x="23" y="38"/>
                  </a:lnTo>
                  <a:lnTo>
                    <a:pt x="32" y="43"/>
                  </a:lnTo>
                  <a:lnTo>
                    <a:pt x="39" y="46"/>
                  </a:lnTo>
                  <a:lnTo>
                    <a:pt x="48" y="47"/>
                  </a:lnTo>
                  <a:lnTo>
                    <a:pt x="54" y="48"/>
                  </a:lnTo>
                  <a:lnTo>
                    <a:pt x="61" y="47"/>
                  </a:lnTo>
                  <a:lnTo>
                    <a:pt x="67" y="46"/>
                  </a:lnTo>
                  <a:lnTo>
                    <a:pt x="71" y="43"/>
                  </a:lnTo>
                  <a:lnTo>
                    <a:pt x="73" y="41"/>
                  </a:lnTo>
                  <a:lnTo>
                    <a:pt x="74" y="36"/>
                  </a:lnTo>
                  <a:close/>
                </a:path>
              </a:pathLst>
            </a:custGeom>
            <a:solidFill>
              <a:srgbClr val="540054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565" name="Freeform 309"/>
            <p:cNvSpPr>
              <a:spLocks/>
            </p:cNvSpPr>
            <p:nvPr/>
          </p:nvSpPr>
          <p:spPr bwMode="auto">
            <a:xfrm>
              <a:off x="841" y="3921"/>
              <a:ext cx="6" cy="1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6" y="6"/>
                </a:cxn>
                <a:cxn ang="0">
                  <a:pos x="5" y="9"/>
                </a:cxn>
                <a:cxn ang="0">
                  <a:pos x="4" y="11"/>
                </a:cxn>
                <a:cxn ang="0">
                  <a:pos x="3" y="14"/>
                </a:cxn>
                <a:cxn ang="0">
                  <a:pos x="1" y="15"/>
                </a:cxn>
                <a:cxn ang="0">
                  <a:pos x="0" y="16"/>
                </a:cxn>
                <a:cxn ang="0">
                  <a:pos x="6" y="17"/>
                </a:cxn>
                <a:cxn ang="0">
                  <a:pos x="13" y="20"/>
                </a:cxn>
                <a:cxn ang="0">
                  <a:pos x="18" y="24"/>
                </a:cxn>
                <a:cxn ang="0">
                  <a:pos x="22" y="28"/>
                </a:cxn>
                <a:cxn ang="0">
                  <a:pos x="22" y="21"/>
                </a:cxn>
                <a:cxn ang="0">
                  <a:pos x="18" y="12"/>
                </a:cxn>
                <a:cxn ang="0">
                  <a:pos x="13" y="4"/>
                </a:cxn>
                <a:cxn ang="0">
                  <a:pos x="5" y="0"/>
                </a:cxn>
              </a:cxnLst>
              <a:rect l="0" t="0" r="r" b="b"/>
              <a:pathLst>
                <a:path w="22" h="28">
                  <a:moveTo>
                    <a:pt x="5" y="0"/>
                  </a:moveTo>
                  <a:lnTo>
                    <a:pt x="6" y="2"/>
                  </a:lnTo>
                  <a:lnTo>
                    <a:pt x="6" y="4"/>
                  </a:lnTo>
                  <a:lnTo>
                    <a:pt x="6" y="6"/>
                  </a:lnTo>
                  <a:lnTo>
                    <a:pt x="5" y="9"/>
                  </a:lnTo>
                  <a:lnTo>
                    <a:pt x="4" y="11"/>
                  </a:lnTo>
                  <a:lnTo>
                    <a:pt x="3" y="14"/>
                  </a:lnTo>
                  <a:lnTo>
                    <a:pt x="1" y="15"/>
                  </a:lnTo>
                  <a:lnTo>
                    <a:pt x="0" y="16"/>
                  </a:lnTo>
                  <a:lnTo>
                    <a:pt x="6" y="17"/>
                  </a:lnTo>
                  <a:lnTo>
                    <a:pt x="13" y="20"/>
                  </a:lnTo>
                  <a:lnTo>
                    <a:pt x="18" y="24"/>
                  </a:lnTo>
                  <a:lnTo>
                    <a:pt x="22" y="28"/>
                  </a:lnTo>
                  <a:lnTo>
                    <a:pt x="22" y="21"/>
                  </a:lnTo>
                  <a:lnTo>
                    <a:pt x="18" y="12"/>
                  </a:lnTo>
                  <a:lnTo>
                    <a:pt x="13" y="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540054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566" name="Freeform 310"/>
            <p:cNvSpPr>
              <a:spLocks/>
            </p:cNvSpPr>
            <p:nvPr/>
          </p:nvSpPr>
          <p:spPr bwMode="auto">
            <a:xfrm>
              <a:off x="841" y="3943"/>
              <a:ext cx="6" cy="9"/>
            </a:xfrm>
            <a:custGeom>
              <a:avLst/>
              <a:gdLst/>
              <a:ahLst/>
              <a:cxnLst>
                <a:cxn ang="0">
                  <a:pos x="2" y="20"/>
                </a:cxn>
                <a:cxn ang="0">
                  <a:pos x="3" y="18"/>
                </a:cxn>
                <a:cxn ang="0">
                  <a:pos x="4" y="16"/>
                </a:cxn>
                <a:cxn ang="0">
                  <a:pos x="5" y="14"/>
                </a:cxn>
                <a:cxn ang="0">
                  <a:pos x="5" y="13"/>
                </a:cxn>
                <a:cxn ang="0">
                  <a:pos x="5" y="9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0" y="1"/>
                </a:cxn>
                <a:cxn ang="0">
                  <a:pos x="5" y="1"/>
                </a:cxn>
                <a:cxn ang="0">
                  <a:pos x="12" y="1"/>
                </a:cxn>
                <a:cxn ang="0">
                  <a:pos x="17" y="1"/>
                </a:cxn>
                <a:cxn ang="0">
                  <a:pos x="21" y="0"/>
                </a:cxn>
                <a:cxn ang="0">
                  <a:pos x="19" y="6"/>
                </a:cxn>
                <a:cxn ang="0">
                  <a:pos x="15" y="13"/>
                </a:cxn>
                <a:cxn ang="0">
                  <a:pos x="9" y="18"/>
                </a:cxn>
                <a:cxn ang="0">
                  <a:pos x="2" y="20"/>
                </a:cxn>
              </a:cxnLst>
              <a:rect l="0" t="0" r="r" b="b"/>
              <a:pathLst>
                <a:path w="21" h="20">
                  <a:moveTo>
                    <a:pt x="2" y="20"/>
                  </a:moveTo>
                  <a:lnTo>
                    <a:pt x="3" y="18"/>
                  </a:lnTo>
                  <a:lnTo>
                    <a:pt x="4" y="16"/>
                  </a:lnTo>
                  <a:lnTo>
                    <a:pt x="5" y="14"/>
                  </a:lnTo>
                  <a:lnTo>
                    <a:pt x="5" y="13"/>
                  </a:lnTo>
                  <a:lnTo>
                    <a:pt x="5" y="9"/>
                  </a:lnTo>
                  <a:lnTo>
                    <a:pt x="4" y="6"/>
                  </a:lnTo>
                  <a:lnTo>
                    <a:pt x="2" y="4"/>
                  </a:lnTo>
                  <a:lnTo>
                    <a:pt x="0" y="1"/>
                  </a:lnTo>
                  <a:lnTo>
                    <a:pt x="5" y="1"/>
                  </a:lnTo>
                  <a:lnTo>
                    <a:pt x="12" y="1"/>
                  </a:lnTo>
                  <a:lnTo>
                    <a:pt x="17" y="1"/>
                  </a:lnTo>
                  <a:lnTo>
                    <a:pt x="21" y="0"/>
                  </a:lnTo>
                  <a:lnTo>
                    <a:pt x="19" y="6"/>
                  </a:lnTo>
                  <a:lnTo>
                    <a:pt x="15" y="13"/>
                  </a:lnTo>
                  <a:lnTo>
                    <a:pt x="9" y="18"/>
                  </a:lnTo>
                  <a:lnTo>
                    <a:pt x="2" y="20"/>
                  </a:lnTo>
                  <a:close/>
                </a:path>
              </a:pathLst>
            </a:custGeom>
            <a:solidFill>
              <a:srgbClr val="540054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567" name="Freeform 311"/>
            <p:cNvSpPr>
              <a:spLocks/>
            </p:cNvSpPr>
            <p:nvPr/>
          </p:nvSpPr>
          <p:spPr bwMode="auto">
            <a:xfrm>
              <a:off x="765" y="3920"/>
              <a:ext cx="60" cy="21"/>
            </a:xfrm>
            <a:custGeom>
              <a:avLst/>
              <a:gdLst/>
              <a:ahLst/>
              <a:cxnLst>
                <a:cxn ang="0">
                  <a:pos x="4" y="15"/>
                </a:cxn>
                <a:cxn ang="0">
                  <a:pos x="2" y="19"/>
                </a:cxn>
                <a:cxn ang="0">
                  <a:pos x="0" y="24"/>
                </a:cxn>
                <a:cxn ang="0">
                  <a:pos x="0" y="31"/>
                </a:cxn>
                <a:cxn ang="0">
                  <a:pos x="3" y="37"/>
                </a:cxn>
                <a:cxn ang="0">
                  <a:pos x="8" y="44"/>
                </a:cxn>
                <a:cxn ang="0">
                  <a:pos x="17" y="51"/>
                </a:cxn>
                <a:cxn ang="0">
                  <a:pos x="31" y="56"/>
                </a:cxn>
                <a:cxn ang="0">
                  <a:pos x="48" y="60"/>
                </a:cxn>
                <a:cxn ang="0">
                  <a:pos x="67" y="62"/>
                </a:cxn>
                <a:cxn ang="0">
                  <a:pos x="84" y="63"/>
                </a:cxn>
                <a:cxn ang="0">
                  <a:pos x="98" y="62"/>
                </a:cxn>
                <a:cxn ang="0">
                  <a:pos x="109" y="61"/>
                </a:cxn>
                <a:cxn ang="0">
                  <a:pos x="120" y="61"/>
                </a:cxn>
                <a:cxn ang="0">
                  <a:pos x="130" y="60"/>
                </a:cxn>
                <a:cxn ang="0">
                  <a:pos x="143" y="58"/>
                </a:cxn>
                <a:cxn ang="0">
                  <a:pos x="157" y="60"/>
                </a:cxn>
                <a:cxn ang="0">
                  <a:pos x="168" y="58"/>
                </a:cxn>
                <a:cxn ang="0">
                  <a:pos x="176" y="52"/>
                </a:cxn>
                <a:cxn ang="0">
                  <a:pos x="180" y="44"/>
                </a:cxn>
                <a:cxn ang="0">
                  <a:pos x="181" y="38"/>
                </a:cxn>
                <a:cxn ang="0">
                  <a:pos x="180" y="28"/>
                </a:cxn>
                <a:cxn ang="0">
                  <a:pos x="176" y="20"/>
                </a:cxn>
                <a:cxn ang="0">
                  <a:pos x="170" y="14"/>
                </a:cxn>
                <a:cxn ang="0">
                  <a:pos x="159" y="14"/>
                </a:cxn>
                <a:cxn ang="0">
                  <a:pos x="149" y="17"/>
                </a:cxn>
                <a:cxn ang="0">
                  <a:pos x="138" y="18"/>
                </a:cxn>
                <a:cxn ang="0">
                  <a:pos x="125" y="18"/>
                </a:cxn>
                <a:cxn ang="0">
                  <a:pos x="113" y="17"/>
                </a:cxn>
                <a:cxn ang="0">
                  <a:pos x="100" y="15"/>
                </a:cxn>
                <a:cxn ang="0">
                  <a:pos x="88" y="14"/>
                </a:cxn>
                <a:cxn ang="0">
                  <a:pos x="75" y="12"/>
                </a:cxn>
                <a:cxn ang="0">
                  <a:pos x="64" y="9"/>
                </a:cxn>
                <a:cxn ang="0">
                  <a:pos x="53" y="7"/>
                </a:cxn>
                <a:cxn ang="0">
                  <a:pos x="43" y="4"/>
                </a:cxn>
                <a:cxn ang="0">
                  <a:pos x="36" y="2"/>
                </a:cxn>
                <a:cxn ang="0">
                  <a:pos x="28" y="0"/>
                </a:cxn>
                <a:cxn ang="0">
                  <a:pos x="22" y="0"/>
                </a:cxn>
                <a:cxn ang="0">
                  <a:pos x="16" y="3"/>
                </a:cxn>
                <a:cxn ang="0">
                  <a:pos x="11" y="8"/>
                </a:cxn>
                <a:cxn ang="0">
                  <a:pos x="4" y="15"/>
                </a:cxn>
              </a:cxnLst>
              <a:rect l="0" t="0" r="r" b="b"/>
              <a:pathLst>
                <a:path w="181" h="63">
                  <a:moveTo>
                    <a:pt x="4" y="15"/>
                  </a:moveTo>
                  <a:lnTo>
                    <a:pt x="2" y="19"/>
                  </a:lnTo>
                  <a:lnTo>
                    <a:pt x="0" y="24"/>
                  </a:lnTo>
                  <a:lnTo>
                    <a:pt x="0" y="31"/>
                  </a:lnTo>
                  <a:lnTo>
                    <a:pt x="3" y="37"/>
                  </a:lnTo>
                  <a:lnTo>
                    <a:pt x="8" y="44"/>
                  </a:lnTo>
                  <a:lnTo>
                    <a:pt x="17" y="51"/>
                  </a:lnTo>
                  <a:lnTo>
                    <a:pt x="31" y="56"/>
                  </a:lnTo>
                  <a:lnTo>
                    <a:pt x="48" y="60"/>
                  </a:lnTo>
                  <a:lnTo>
                    <a:pt x="67" y="62"/>
                  </a:lnTo>
                  <a:lnTo>
                    <a:pt x="84" y="63"/>
                  </a:lnTo>
                  <a:lnTo>
                    <a:pt x="98" y="62"/>
                  </a:lnTo>
                  <a:lnTo>
                    <a:pt x="109" y="61"/>
                  </a:lnTo>
                  <a:lnTo>
                    <a:pt x="120" y="61"/>
                  </a:lnTo>
                  <a:lnTo>
                    <a:pt x="130" y="60"/>
                  </a:lnTo>
                  <a:lnTo>
                    <a:pt x="143" y="58"/>
                  </a:lnTo>
                  <a:lnTo>
                    <a:pt x="157" y="60"/>
                  </a:lnTo>
                  <a:lnTo>
                    <a:pt x="168" y="58"/>
                  </a:lnTo>
                  <a:lnTo>
                    <a:pt x="176" y="52"/>
                  </a:lnTo>
                  <a:lnTo>
                    <a:pt x="180" y="44"/>
                  </a:lnTo>
                  <a:lnTo>
                    <a:pt x="181" y="38"/>
                  </a:lnTo>
                  <a:lnTo>
                    <a:pt x="180" y="28"/>
                  </a:lnTo>
                  <a:lnTo>
                    <a:pt x="176" y="20"/>
                  </a:lnTo>
                  <a:lnTo>
                    <a:pt x="170" y="14"/>
                  </a:lnTo>
                  <a:lnTo>
                    <a:pt x="159" y="14"/>
                  </a:lnTo>
                  <a:lnTo>
                    <a:pt x="149" y="17"/>
                  </a:lnTo>
                  <a:lnTo>
                    <a:pt x="138" y="18"/>
                  </a:lnTo>
                  <a:lnTo>
                    <a:pt x="125" y="18"/>
                  </a:lnTo>
                  <a:lnTo>
                    <a:pt x="113" y="17"/>
                  </a:lnTo>
                  <a:lnTo>
                    <a:pt x="100" y="15"/>
                  </a:lnTo>
                  <a:lnTo>
                    <a:pt x="88" y="14"/>
                  </a:lnTo>
                  <a:lnTo>
                    <a:pt x="75" y="12"/>
                  </a:lnTo>
                  <a:lnTo>
                    <a:pt x="64" y="9"/>
                  </a:lnTo>
                  <a:lnTo>
                    <a:pt x="53" y="7"/>
                  </a:lnTo>
                  <a:lnTo>
                    <a:pt x="43" y="4"/>
                  </a:lnTo>
                  <a:lnTo>
                    <a:pt x="36" y="2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16" y="3"/>
                  </a:lnTo>
                  <a:lnTo>
                    <a:pt x="11" y="8"/>
                  </a:lnTo>
                  <a:lnTo>
                    <a:pt x="4" y="15"/>
                  </a:lnTo>
                  <a:close/>
                </a:path>
              </a:pathLst>
            </a:custGeom>
            <a:solidFill>
              <a:srgbClr val="540054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063" name="Rectangle 3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7450" y="1217613"/>
            <a:ext cx="70294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Helvetic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Helvetic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Helvetic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Helvetic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Helvetic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Helvetic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Helvetic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Monotype Sort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Monotype Sorts" pitchFamily="2" charset="2"/>
        <a:buChar char="F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CC33"/>
        </a:buClr>
        <a:buSzPct val="90000"/>
        <a:buFont typeface="Monotype Sorts" pitchFamily="2" charset="2"/>
        <a:buChar char="4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25500" y="2784475"/>
            <a:ext cx="7772400" cy="844550"/>
          </a:xfrm>
        </p:spPr>
        <p:txBody>
          <a:bodyPr/>
          <a:lstStyle/>
          <a:p>
            <a:pPr algn="ctr"/>
            <a:r>
              <a:rPr lang="en-US" smtClean="0"/>
              <a:t>Virtual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Page Replacement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217613"/>
            <a:ext cx="7029450" cy="4229458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Page-fault service routine  includes page replacement.</a:t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Use </a:t>
            </a:r>
            <a:r>
              <a:rPr lang="en-US" i="1" dirty="0" smtClean="0">
                <a:solidFill>
                  <a:srgbClr val="000000"/>
                </a:solidFill>
              </a:rPr>
              <a:t>modify</a:t>
            </a:r>
            <a:r>
              <a:rPr lang="en-US" dirty="0" smtClean="0">
                <a:solidFill>
                  <a:srgbClr val="000000"/>
                </a:solidFill>
              </a:rPr>
              <a:t> (</a:t>
            </a:r>
            <a:r>
              <a:rPr lang="en-US" i="1" dirty="0" smtClean="0">
                <a:solidFill>
                  <a:srgbClr val="000000"/>
                </a:solidFill>
              </a:rPr>
              <a:t>dirty</a:t>
            </a:r>
            <a:r>
              <a:rPr lang="en-US" dirty="0" smtClean="0">
                <a:solidFill>
                  <a:srgbClr val="000000"/>
                </a:solidFill>
              </a:rPr>
              <a:t>) </a:t>
            </a:r>
            <a:r>
              <a:rPr lang="en-US" i="1" dirty="0" smtClean="0">
                <a:solidFill>
                  <a:srgbClr val="000000"/>
                </a:solidFill>
              </a:rPr>
              <a:t>bit</a:t>
            </a:r>
            <a:r>
              <a:rPr lang="en-US" dirty="0" smtClean="0">
                <a:solidFill>
                  <a:srgbClr val="000000"/>
                </a:solidFill>
              </a:rPr>
              <a:t> to reduce overhead of page transfers – only modified pages are written to </a:t>
            </a:r>
            <a:r>
              <a:rPr lang="en-US" dirty="0" smtClean="0">
                <a:solidFill>
                  <a:srgbClr val="000000"/>
                </a:solidFill>
              </a:rPr>
              <a:t>disk.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large </a:t>
            </a:r>
            <a:r>
              <a:rPr lang="en-US" sz="2000" dirty="0" smtClean="0">
                <a:solidFill>
                  <a:srgbClr val="000000"/>
                </a:solidFill>
              </a:rPr>
              <a:t>virtual memory can be provided on a smaller physical memory.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Replacement Policy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3180030"/>
          </a:xfrm>
        </p:spPr>
        <p:txBody>
          <a:bodyPr/>
          <a:lstStyle/>
          <a:p>
            <a:r>
              <a:rPr lang="en-US" sz="2400" dirty="0" smtClean="0">
                <a:solidFill>
                  <a:srgbClr val="000000"/>
                </a:solidFill>
              </a:rPr>
              <a:t>Which page to </a:t>
            </a:r>
            <a:r>
              <a:rPr lang="en-US" sz="2400" dirty="0" smtClean="0">
                <a:solidFill>
                  <a:srgbClr val="000000"/>
                </a:solidFill>
              </a:rPr>
              <a:t>replace?</a:t>
            </a:r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Page removed should be the page least likely to be referenced in the near future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Most policies predict the future behavior on the basis of past behavior</a:t>
            </a: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Replacement Policy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3849986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Frame Locking</a:t>
            </a:r>
          </a:p>
          <a:p>
            <a:pPr lvl="1">
              <a:buFont typeface="Monotype Sorts" pitchFamily="2" charset="2"/>
              <a:buNone/>
            </a:pPr>
            <a:r>
              <a:rPr lang="en-US" sz="2000" dirty="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2000" dirty="0" smtClean="0">
                <a:solidFill>
                  <a:srgbClr val="000000"/>
                </a:solidFill>
              </a:rPr>
              <a:t>If frame is locked, it may not be replaced</a:t>
            </a:r>
          </a:p>
          <a:p>
            <a:pPr lvl="1">
              <a:buFont typeface="Monotype Sorts" pitchFamily="2" charset="2"/>
              <a:buNone/>
            </a:pPr>
            <a:r>
              <a:rPr lang="en-US" sz="2000" dirty="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2000" dirty="0" smtClean="0">
                <a:solidFill>
                  <a:srgbClr val="000000"/>
                </a:solidFill>
              </a:rPr>
              <a:t>Kernel of the operating system</a:t>
            </a:r>
          </a:p>
          <a:p>
            <a:pPr lvl="1">
              <a:buFont typeface="Monotype Sorts" pitchFamily="2" charset="2"/>
              <a:buNone/>
            </a:pPr>
            <a:r>
              <a:rPr lang="en-US" sz="2000" dirty="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2000" dirty="0" smtClean="0">
                <a:solidFill>
                  <a:srgbClr val="000000"/>
                </a:solidFill>
              </a:rPr>
              <a:t>Key control structures</a:t>
            </a:r>
          </a:p>
          <a:p>
            <a:pPr lvl="1">
              <a:buFont typeface="Monotype Sorts" pitchFamily="2" charset="2"/>
              <a:buNone/>
            </a:pPr>
            <a:r>
              <a:rPr lang="en-US" sz="2000" dirty="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2000" dirty="0" smtClean="0">
                <a:solidFill>
                  <a:srgbClr val="000000"/>
                </a:solidFill>
              </a:rPr>
              <a:t>I/O buffers</a:t>
            </a:r>
          </a:p>
          <a:p>
            <a:pPr lvl="1">
              <a:buFont typeface="Monotype Sorts" pitchFamily="2" charset="2"/>
              <a:buNone/>
            </a:pPr>
            <a:r>
              <a:rPr lang="en-US" sz="2000" dirty="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2000" dirty="0" smtClean="0">
                <a:solidFill>
                  <a:srgbClr val="000000"/>
                </a:solidFill>
              </a:rPr>
              <a:t>Associate a lock bit with each frame</a:t>
            </a: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Page Replacement Algorithms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217613"/>
            <a:ext cx="7029450" cy="2341562"/>
          </a:xfrm>
        </p:spPr>
        <p:txBody>
          <a:bodyPr/>
          <a:lstStyle/>
          <a:p>
            <a:pPr>
              <a:tabLst>
                <a:tab pos="3146425" algn="ctr"/>
              </a:tabLst>
            </a:pPr>
            <a:r>
              <a:rPr lang="en-US" smtClean="0">
                <a:solidFill>
                  <a:srgbClr val="000000"/>
                </a:solidFill>
              </a:rPr>
              <a:t>Want lowest page-fault rate.</a:t>
            </a:r>
          </a:p>
          <a:p>
            <a:pPr>
              <a:tabLst>
                <a:tab pos="3146425" algn="ctr"/>
              </a:tabLst>
            </a:pPr>
            <a:r>
              <a:rPr lang="en-US" smtClean="0">
                <a:solidFill>
                  <a:srgbClr val="000000"/>
                </a:solidFill>
              </a:rPr>
              <a:t>Evaluate algorithm by running it on a particular string of memory references (reference string) and computing the number of page faults on that string.</a:t>
            </a:r>
          </a:p>
          <a:p>
            <a:pPr>
              <a:tabLst>
                <a:tab pos="3146425" algn="ctr"/>
              </a:tabLst>
            </a:pPr>
            <a:r>
              <a:rPr lang="en-US" smtClean="0">
                <a:solidFill>
                  <a:srgbClr val="000000"/>
                </a:solidFill>
              </a:rPr>
              <a:t>In all our examples, the reference string is </a:t>
            </a:r>
          </a:p>
          <a:p>
            <a:pPr>
              <a:buFont typeface="Monotype Sorts" pitchFamily="2" charset="2"/>
              <a:buNone/>
              <a:tabLst>
                <a:tab pos="3146425" algn="ctr"/>
              </a:tabLst>
            </a:pPr>
            <a:r>
              <a:rPr lang="en-US" smtClean="0">
                <a:solidFill>
                  <a:srgbClr val="000000"/>
                </a:solidFill>
              </a:rPr>
              <a:t>		1, 2, 3, 4, 1, 2, 5, 1, 2, 3, 4, 5.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First-In-First-Out (FIFO) Algorithm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095375"/>
            <a:ext cx="7029450" cy="555625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Reference string: 1, 2, 3, 4, 1, 2, 5, 1, 2, 3, 4, 5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3 frames (3 pages can be in memory at a time per process)</a:t>
            </a:r>
          </a:p>
          <a:p>
            <a:pPr>
              <a:buFont typeface="Monotype Sorts" pitchFamily="2" charset="2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Font typeface="Monotype Sorts" pitchFamily="2" charset="2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Font typeface="Monotype Sorts" pitchFamily="2" charset="2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Font typeface="Monotype Sorts" pitchFamily="2" charset="2"/>
              <a:buNone/>
            </a:pPr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366684" y="3601680"/>
            <a:ext cx="381000" cy="1371600"/>
            <a:chOff x="3657600" y="2038350"/>
            <a:chExt cx="381000" cy="1371600"/>
          </a:xfrm>
        </p:grpSpPr>
        <p:sp>
          <p:nvSpPr>
            <p:cNvPr id="17412" name="Rectangle 4"/>
            <p:cNvSpPr>
              <a:spLocks noChangeArrowheads="1"/>
            </p:cNvSpPr>
            <p:nvPr/>
          </p:nvSpPr>
          <p:spPr bwMode="auto">
            <a:xfrm>
              <a:off x="3657600" y="2038350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7413" name="Rectangle 5"/>
            <p:cNvSpPr>
              <a:spLocks noChangeArrowheads="1"/>
            </p:cNvSpPr>
            <p:nvPr/>
          </p:nvSpPr>
          <p:spPr bwMode="auto">
            <a:xfrm>
              <a:off x="3657600" y="2495550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414" name="Rectangle 6"/>
            <p:cNvSpPr>
              <a:spLocks noChangeArrowheads="1"/>
            </p:cNvSpPr>
            <p:nvPr/>
          </p:nvSpPr>
          <p:spPr bwMode="auto">
            <a:xfrm>
              <a:off x="3657600" y="2952750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7116097" y="4027538"/>
            <a:ext cx="1492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9 page faults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1307690" y="5084097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1873045" y="3606596"/>
            <a:ext cx="381000" cy="1371600"/>
            <a:chOff x="3657600" y="2038350"/>
            <a:chExt cx="381000" cy="1371600"/>
          </a:xfrm>
        </p:grpSpPr>
        <p:sp>
          <p:nvSpPr>
            <p:cNvPr id="35" name="Rectangle 4"/>
            <p:cNvSpPr>
              <a:spLocks noChangeArrowheads="1"/>
            </p:cNvSpPr>
            <p:nvPr/>
          </p:nvSpPr>
          <p:spPr bwMode="auto">
            <a:xfrm>
              <a:off x="3657600" y="2038350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</a:t>
              </a:r>
            </a:p>
          </p:txBody>
        </p:sp>
        <p:sp>
          <p:nvSpPr>
            <p:cNvPr id="36" name="Rectangle 5"/>
            <p:cNvSpPr>
              <a:spLocks noChangeArrowheads="1"/>
            </p:cNvSpPr>
            <p:nvPr/>
          </p:nvSpPr>
          <p:spPr bwMode="auto">
            <a:xfrm>
              <a:off x="3657600" y="2495550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7" name="Rectangle 6"/>
            <p:cNvSpPr>
              <a:spLocks noChangeArrowheads="1"/>
            </p:cNvSpPr>
            <p:nvPr/>
          </p:nvSpPr>
          <p:spPr bwMode="auto">
            <a:xfrm>
              <a:off x="3657600" y="2952750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384322" y="3616428"/>
            <a:ext cx="381000" cy="1371600"/>
            <a:chOff x="3657600" y="2038350"/>
            <a:chExt cx="381000" cy="1371600"/>
          </a:xfrm>
        </p:grpSpPr>
        <p:sp>
          <p:nvSpPr>
            <p:cNvPr id="39" name="Rectangle 4"/>
            <p:cNvSpPr>
              <a:spLocks noChangeArrowheads="1"/>
            </p:cNvSpPr>
            <p:nvPr/>
          </p:nvSpPr>
          <p:spPr bwMode="auto">
            <a:xfrm>
              <a:off x="3657600" y="2038350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</a:t>
              </a:r>
            </a:p>
          </p:txBody>
        </p:sp>
        <p:sp>
          <p:nvSpPr>
            <p:cNvPr id="40" name="Rectangle 5"/>
            <p:cNvSpPr>
              <a:spLocks noChangeArrowheads="1"/>
            </p:cNvSpPr>
            <p:nvPr/>
          </p:nvSpPr>
          <p:spPr bwMode="auto">
            <a:xfrm>
              <a:off x="3657600" y="2495550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sp>
          <p:nvSpPr>
            <p:cNvPr id="41" name="Rectangle 6"/>
            <p:cNvSpPr>
              <a:spLocks noChangeArrowheads="1"/>
            </p:cNvSpPr>
            <p:nvPr/>
          </p:nvSpPr>
          <p:spPr bwMode="auto">
            <a:xfrm>
              <a:off x="3657600" y="2952750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915264" y="3626260"/>
            <a:ext cx="381000" cy="1371600"/>
            <a:chOff x="3657600" y="2038350"/>
            <a:chExt cx="381000" cy="1371600"/>
          </a:xfrm>
        </p:grpSpPr>
        <p:sp>
          <p:nvSpPr>
            <p:cNvPr id="43" name="Rectangle 4"/>
            <p:cNvSpPr>
              <a:spLocks noChangeArrowheads="1"/>
            </p:cNvSpPr>
            <p:nvPr/>
          </p:nvSpPr>
          <p:spPr bwMode="auto">
            <a:xfrm>
              <a:off x="3657600" y="2038350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4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4" name="Rectangle 5"/>
            <p:cNvSpPr>
              <a:spLocks noChangeArrowheads="1"/>
            </p:cNvSpPr>
            <p:nvPr/>
          </p:nvSpPr>
          <p:spPr bwMode="auto">
            <a:xfrm>
              <a:off x="3657600" y="2495550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sp>
          <p:nvSpPr>
            <p:cNvPr id="45" name="Rectangle 6"/>
            <p:cNvSpPr>
              <a:spLocks noChangeArrowheads="1"/>
            </p:cNvSpPr>
            <p:nvPr/>
          </p:nvSpPr>
          <p:spPr bwMode="auto">
            <a:xfrm>
              <a:off x="3657600" y="2952750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3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382296" y="3641008"/>
            <a:ext cx="381000" cy="1371600"/>
            <a:chOff x="3657600" y="2038350"/>
            <a:chExt cx="381000" cy="1371600"/>
          </a:xfrm>
        </p:grpSpPr>
        <p:sp>
          <p:nvSpPr>
            <p:cNvPr id="47" name="Rectangle 4"/>
            <p:cNvSpPr>
              <a:spLocks noChangeArrowheads="1"/>
            </p:cNvSpPr>
            <p:nvPr/>
          </p:nvSpPr>
          <p:spPr bwMode="auto">
            <a:xfrm>
              <a:off x="3657600" y="2038350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48" name="Rectangle 5"/>
            <p:cNvSpPr>
              <a:spLocks noChangeArrowheads="1"/>
            </p:cNvSpPr>
            <p:nvPr/>
          </p:nvSpPr>
          <p:spPr bwMode="auto">
            <a:xfrm>
              <a:off x="3657600" y="2495550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6"/>
            <p:cNvSpPr>
              <a:spLocks noChangeArrowheads="1"/>
            </p:cNvSpPr>
            <p:nvPr/>
          </p:nvSpPr>
          <p:spPr bwMode="auto">
            <a:xfrm>
              <a:off x="3657600" y="2952750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3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868994" y="3608439"/>
            <a:ext cx="381000" cy="1418918"/>
            <a:chOff x="3657600" y="2038350"/>
            <a:chExt cx="381000" cy="1371600"/>
          </a:xfrm>
        </p:grpSpPr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3657600" y="2038350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52" name="Rectangle 5"/>
            <p:cNvSpPr>
              <a:spLocks noChangeArrowheads="1"/>
            </p:cNvSpPr>
            <p:nvPr/>
          </p:nvSpPr>
          <p:spPr bwMode="auto">
            <a:xfrm>
              <a:off x="3657600" y="2495550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3" name="Rectangle 6"/>
            <p:cNvSpPr>
              <a:spLocks noChangeArrowheads="1"/>
            </p:cNvSpPr>
            <p:nvPr/>
          </p:nvSpPr>
          <p:spPr bwMode="auto">
            <a:xfrm>
              <a:off x="3657600" y="2952750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404851" y="3608439"/>
            <a:ext cx="381000" cy="1433666"/>
            <a:chOff x="3657600" y="2038350"/>
            <a:chExt cx="381000" cy="1371600"/>
          </a:xfrm>
        </p:grpSpPr>
        <p:sp>
          <p:nvSpPr>
            <p:cNvPr id="55" name="Rectangle 4"/>
            <p:cNvSpPr>
              <a:spLocks noChangeArrowheads="1"/>
            </p:cNvSpPr>
            <p:nvPr/>
          </p:nvSpPr>
          <p:spPr bwMode="auto">
            <a:xfrm>
              <a:off x="3657600" y="2038350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5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6" name="Rectangle 5"/>
            <p:cNvSpPr>
              <a:spLocks noChangeArrowheads="1"/>
            </p:cNvSpPr>
            <p:nvPr/>
          </p:nvSpPr>
          <p:spPr bwMode="auto">
            <a:xfrm>
              <a:off x="3657600" y="2495550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7" name="Rectangle 6"/>
            <p:cNvSpPr>
              <a:spLocks noChangeArrowheads="1"/>
            </p:cNvSpPr>
            <p:nvPr/>
          </p:nvSpPr>
          <p:spPr bwMode="auto">
            <a:xfrm>
              <a:off x="3657600" y="2952750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923935" y="3633019"/>
            <a:ext cx="381000" cy="1433666"/>
            <a:chOff x="3657600" y="2038350"/>
            <a:chExt cx="381000" cy="1371600"/>
          </a:xfrm>
        </p:grpSpPr>
        <p:sp>
          <p:nvSpPr>
            <p:cNvPr id="59" name="Rectangle 4"/>
            <p:cNvSpPr>
              <a:spLocks noChangeArrowheads="1"/>
            </p:cNvSpPr>
            <p:nvPr/>
          </p:nvSpPr>
          <p:spPr bwMode="auto">
            <a:xfrm>
              <a:off x="3657600" y="2038350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60" name="Rectangle 5"/>
            <p:cNvSpPr>
              <a:spLocks noChangeArrowheads="1"/>
            </p:cNvSpPr>
            <p:nvPr/>
          </p:nvSpPr>
          <p:spPr bwMode="auto">
            <a:xfrm>
              <a:off x="3657600" y="2495550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1" name="Rectangle 6"/>
            <p:cNvSpPr>
              <a:spLocks noChangeArrowheads="1"/>
            </p:cNvSpPr>
            <p:nvPr/>
          </p:nvSpPr>
          <p:spPr bwMode="auto">
            <a:xfrm>
              <a:off x="3657600" y="2952750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479458" y="3628103"/>
            <a:ext cx="381000" cy="1433666"/>
            <a:chOff x="3657600" y="2038350"/>
            <a:chExt cx="381000" cy="1371600"/>
          </a:xfrm>
        </p:grpSpPr>
        <p:sp>
          <p:nvSpPr>
            <p:cNvPr id="63" name="Rectangle 4"/>
            <p:cNvSpPr>
              <a:spLocks noChangeArrowheads="1"/>
            </p:cNvSpPr>
            <p:nvPr/>
          </p:nvSpPr>
          <p:spPr bwMode="auto">
            <a:xfrm>
              <a:off x="3657600" y="2038350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64" name="Rectangle 5"/>
            <p:cNvSpPr>
              <a:spLocks noChangeArrowheads="1"/>
            </p:cNvSpPr>
            <p:nvPr/>
          </p:nvSpPr>
          <p:spPr bwMode="auto">
            <a:xfrm>
              <a:off x="3657600" y="2495550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3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5" name="Rectangle 6"/>
            <p:cNvSpPr>
              <a:spLocks noChangeArrowheads="1"/>
            </p:cNvSpPr>
            <p:nvPr/>
          </p:nvSpPr>
          <p:spPr bwMode="auto">
            <a:xfrm>
              <a:off x="3657600" y="2952750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4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First-In-First-Out (FIFO) Algorithm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095375"/>
            <a:ext cx="7781618" cy="555625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Reference string: 1, 2, 3, 4, 1, 2, 5, 1, 2, 3, 4, 5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4 frames (4 pages can be in memory at a time )</a:t>
            </a:r>
          </a:p>
          <a:p>
            <a:pPr marL="342900" lvl="1" indent="-342900">
              <a:buClr>
                <a:schemeClr val="folHlink"/>
              </a:buClr>
              <a:buFont typeface="Monotype Sorts" pitchFamily="2" charset="2"/>
              <a:buChar char="n"/>
            </a:pPr>
            <a:r>
              <a:rPr lang="en-US" sz="1800" dirty="0" smtClean="0">
                <a:solidFill>
                  <a:srgbClr val="000000"/>
                </a:solidFill>
                <a:sym typeface="Wingdings" pitchFamily="2" charset="2"/>
              </a:rPr>
              <a:t>In general  </a:t>
            </a:r>
            <a:r>
              <a:rPr lang="en-US" sz="1800" dirty="0" smtClean="0">
                <a:solidFill>
                  <a:srgbClr val="000000"/>
                </a:solidFill>
              </a:rPr>
              <a:t>more frames </a:t>
            </a:r>
            <a:r>
              <a:rPr lang="en-US" sz="1800" dirty="0" smtClean="0">
                <a:solidFill>
                  <a:srgbClr val="000000"/>
                </a:solidFill>
                <a:sym typeface="Symbol" pitchFamily="18" charset="2"/>
              </a:rPr>
              <a:t> less page faults</a:t>
            </a:r>
          </a:p>
          <a:p>
            <a:pPr marL="342900" lvl="1" indent="-342900">
              <a:buClr>
                <a:schemeClr val="folHlink"/>
              </a:buClr>
              <a:buFont typeface="Monotype Sorts" pitchFamily="2" charset="2"/>
              <a:buChar char="n"/>
            </a:pPr>
            <a:r>
              <a:rPr lang="en-US" sz="1800" dirty="0" smtClean="0">
                <a:solidFill>
                  <a:srgbClr val="000000"/>
                </a:solidFill>
              </a:rPr>
              <a:t>FIFO Replacement – </a:t>
            </a:r>
            <a:r>
              <a:rPr lang="en-US" sz="1800" dirty="0" err="1" smtClean="0">
                <a:solidFill>
                  <a:srgbClr val="000000"/>
                </a:solidFill>
              </a:rPr>
              <a:t>Belady’s</a:t>
            </a:r>
            <a:r>
              <a:rPr lang="en-US" sz="1800" dirty="0" smtClean="0">
                <a:solidFill>
                  <a:srgbClr val="000000"/>
                </a:solidFill>
              </a:rPr>
              <a:t> Anomaly</a:t>
            </a:r>
          </a:p>
          <a:p>
            <a:pPr marL="342900" lvl="1" indent="-342900">
              <a:buClr>
                <a:schemeClr val="folHlink"/>
              </a:buClr>
              <a:buNone/>
            </a:pPr>
            <a:endParaRPr lang="en-US" sz="1800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pPr>
              <a:buFont typeface="Monotype Sorts" pitchFamily="2" charset="2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Font typeface="Monotype Sorts" pitchFamily="2" charset="2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Font typeface="Monotype Sorts" pitchFamily="2" charset="2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Font typeface="Monotype Sorts" pitchFamily="2" charset="2"/>
              <a:buNone/>
            </a:pPr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2" name="Group 31"/>
          <p:cNvGrpSpPr/>
          <p:nvPr/>
        </p:nvGrpSpPr>
        <p:grpSpPr>
          <a:xfrm>
            <a:off x="1366684" y="3601680"/>
            <a:ext cx="381000" cy="1371600"/>
            <a:chOff x="3657600" y="2038350"/>
            <a:chExt cx="381000" cy="1371600"/>
          </a:xfrm>
        </p:grpSpPr>
        <p:sp>
          <p:nvSpPr>
            <p:cNvPr id="17412" name="Rectangle 4"/>
            <p:cNvSpPr>
              <a:spLocks noChangeArrowheads="1"/>
            </p:cNvSpPr>
            <p:nvPr/>
          </p:nvSpPr>
          <p:spPr bwMode="auto">
            <a:xfrm>
              <a:off x="3657600" y="2038350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7413" name="Rectangle 5"/>
            <p:cNvSpPr>
              <a:spLocks noChangeArrowheads="1"/>
            </p:cNvSpPr>
            <p:nvPr/>
          </p:nvSpPr>
          <p:spPr bwMode="auto">
            <a:xfrm>
              <a:off x="3657600" y="2495550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414" name="Rectangle 6"/>
            <p:cNvSpPr>
              <a:spLocks noChangeArrowheads="1"/>
            </p:cNvSpPr>
            <p:nvPr/>
          </p:nvSpPr>
          <p:spPr bwMode="auto">
            <a:xfrm>
              <a:off x="3657600" y="2952750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1411447" y="2966843"/>
            <a:ext cx="16337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10 </a:t>
            </a:r>
            <a:r>
              <a:rPr lang="en-US" dirty="0"/>
              <a:t>page faults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1347020" y="5545394"/>
          <a:ext cx="6096000" cy="371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166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" name="Group 33"/>
          <p:cNvGrpSpPr/>
          <p:nvPr/>
        </p:nvGrpSpPr>
        <p:grpSpPr>
          <a:xfrm>
            <a:off x="1873045" y="3606596"/>
            <a:ext cx="381000" cy="1371600"/>
            <a:chOff x="3657600" y="2038350"/>
            <a:chExt cx="381000" cy="1371600"/>
          </a:xfrm>
        </p:grpSpPr>
        <p:sp>
          <p:nvSpPr>
            <p:cNvPr id="35" name="Rectangle 4"/>
            <p:cNvSpPr>
              <a:spLocks noChangeArrowheads="1"/>
            </p:cNvSpPr>
            <p:nvPr/>
          </p:nvSpPr>
          <p:spPr bwMode="auto">
            <a:xfrm>
              <a:off x="3657600" y="2038350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</a:t>
              </a:r>
            </a:p>
          </p:txBody>
        </p:sp>
        <p:sp>
          <p:nvSpPr>
            <p:cNvPr id="36" name="Rectangle 5"/>
            <p:cNvSpPr>
              <a:spLocks noChangeArrowheads="1"/>
            </p:cNvSpPr>
            <p:nvPr/>
          </p:nvSpPr>
          <p:spPr bwMode="auto">
            <a:xfrm>
              <a:off x="3657600" y="2495550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7" name="Rectangle 6"/>
            <p:cNvSpPr>
              <a:spLocks noChangeArrowheads="1"/>
            </p:cNvSpPr>
            <p:nvPr/>
          </p:nvSpPr>
          <p:spPr bwMode="auto">
            <a:xfrm>
              <a:off x="3657600" y="2952750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1371600" y="4975121"/>
            <a:ext cx="381000" cy="4553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1868129" y="4989869"/>
            <a:ext cx="381000" cy="4553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2379407" y="3616428"/>
            <a:ext cx="385915" cy="1828799"/>
            <a:chOff x="2379407" y="3616428"/>
            <a:chExt cx="385915" cy="1828799"/>
          </a:xfrm>
        </p:grpSpPr>
        <p:sp>
          <p:nvSpPr>
            <p:cNvPr id="39" name="Rectangle 4"/>
            <p:cNvSpPr>
              <a:spLocks noChangeArrowheads="1"/>
            </p:cNvSpPr>
            <p:nvPr/>
          </p:nvSpPr>
          <p:spPr bwMode="auto">
            <a:xfrm>
              <a:off x="2384322" y="3616428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0" name="Rectangle 5"/>
            <p:cNvSpPr>
              <a:spLocks noChangeArrowheads="1"/>
            </p:cNvSpPr>
            <p:nvPr/>
          </p:nvSpPr>
          <p:spPr bwMode="auto">
            <a:xfrm>
              <a:off x="2384322" y="4073628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1" name="Rectangle 6"/>
            <p:cNvSpPr>
              <a:spLocks noChangeArrowheads="1"/>
            </p:cNvSpPr>
            <p:nvPr/>
          </p:nvSpPr>
          <p:spPr bwMode="auto">
            <a:xfrm>
              <a:off x="2384322" y="4530828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50" name="Rectangle 6"/>
            <p:cNvSpPr>
              <a:spLocks noChangeArrowheads="1"/>
            </p:cNvSpPr>
            <p:nvPr/>
          </p:nvSpPr>
          <p:spPr bwMode="auto">
            <a:xfrm>
              <a:off x="2379407" y="4989870"/>
              <a:ext cx="381000" cy="4553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934930" y="3621344"/>
            <a:ext cx="385915" cy="1828799"/>
            <a:chOff x="2379407" y="3616428"/>
            <a:chExt cx="385915" cy="1828799"/>
          </a:xfrm>
        </p:grpSpPr>
        <p:sp>
          <p:nvSpPr>
            <p:cNvPr id="70" name="Rectangle 4"/>
            <p:cNvSpPr>
              <a:spLocks noChangeArrowheads="1"/>
            </p:cNvSpPr>
            <p:nvPr/>
          </p:nvSpPr>
          <p:spPr bwMode="auto">
            <a:xfrm>
              <a:off x="2384322" y="3616428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71" name="Rectangle 5"/>
            <p:cNvSpPr>
              <a:spLocks noChangeArrowheads="1"/>
            </p:cNvSpPr>
            <p:nvPr/>
          </p:nvSpPr>
          <p:spPr bwMode="auto">
            <a:xfrm>
              <a:off x="2384322" y="4073628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72" name="Rectangle 6"/>
            <p:cNvSpPr>
              <a:spLocks noChangeArrowheads="1"/>
            </p:cNvSpPr>
            <p:nvPr/>
          </p:nvSpPr>
          <p:spPr bwMode="auto">
            <a:xfrm>
              <a:off x="2384322" y="4530828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73" name="Rectangle 6"/>
            <p:cNvSpPr>
              <a:spLocks noChangeArrowheads="1"/>
            </p:cNvSpPr>
            <p:nvPr/>
          </p:nvSpPr>
          <p:spPr bwMode="auto">
            <a:xfrm>
              <a:off x="2379407" y="4989870"/>
              <a:ext cx="381000" cy="4553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4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434349" y="3655757"/>
            <a:ext cx="385915" cy="1828799"/>
            <a:chOff x="2379407" y="3616428"/>
            <a:chExt cx="385915" cy="1828799"/>
          </a:xfrm>
        </p:grpSpPr>
        <p:sp>
          <p:nvSpPr>
            <p:cNvPr id="75" name="Rectangle 4"/>
            <p:cNvSpPr>
              <a:spLocks noChangeArrowheads="1"/>
            </p:cNvSpPr>
            <p:nvPr/>
          </p:nvSpPr>
          <p:spPr bwMode="auto">
            <a:xfrm>
              <a:off x="2384322" y="3616428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5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6" name="Rectangle 5"/>
            <p:cNvSpPr>
              <a:spLocks noChangeArrowheads="1"/>
            </p:cNvSpPr>
            <p:nvPr/>
          </p:nvSpPr>
          <p:spPr bwMode="auto">
            <a:xfrm>
              <a:off x="2384322" y="4073628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77" name="Rectangle 6"/>
            <p:cNvSpPr>
              <a:spLocks noChangeArrowheads="1"/>
            </p:cNvSpPr>
            <p:nvPr/>
          </p:nvSpPr>
          <p:spPr bwMode="auto">
            <a:xfrm>
              <a:off x="2384322" y="4530828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78" name="Rectangle 6"/>
            <p:cNvSpPr>
              <a:spLocks noChangeArrowheads="1"/>
            </p:cNvSpPr>
            <p:nvPr/>
          </p:nvSpPr>
          <p:spPr bwMode="auto">
            <a:xfrm>
              <a:off x="2379407" y="4989870"/>
              <a:ext cx="381000" cy="4553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4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921045" y="3650840"/>
            <a:ext cx="385915" cy="1828799"/>
            <a:chOff x="2379407" y="3616428"/>
            <a:chExt cx="385915" cy="1828799"/>
          </a:xfrm>
        </p:grpSpPr>
        <p:sp>
          <p:nvSpPr>
            <p:cNvPr id="80" name="Rectangle 4"/>
            <p:cNvSpPr>
              <a:spLocks noChangeArrowheads="1"/>
            </p:cNvSpPr>
            <p:nvPr/>
          </p:nvSpPr>
          <p:spPr bwMode="auto">
            <a:xfrm>
              <a:off x="2384322" y="3616428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5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1" name="Rectangle 5"/>
            <p:cNvSpPr>
              <a:spLocks noChangeArrowheads="1"/>
            </p:cNvSpPr>
            <p:nvPr/>
          </p:nvSpPr>
          <p:spPr bwMode="auto">
            <a:xfrm>
              <a:off x="2384322" y="4073628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2" name="Rectangle 6"/>
            <p:cNvSpPr>
              <a:spLocks noChangeArrowheads="1"/>
            </p:cNvSpPr>
            <p:nvPr/>
          </p:nvSpPr>
          <p:spPr bwMode="auto">
            <a:xfrm>
              <a:off x="2384322" y="4530828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83" name="Rectangle 6"/>
            <p:cNvSpPr>
              <a:spLocks noChangeArrowheads="1"/>
            </p:cNvSpPr>
            <p:nvPr/>
          </p:nvSpPr>
          <p:spPr bwMode="auto">
            <a:xfrm>
              <a:off x="2379407" y="4989870"/>
              <a:ext cx="381000" cy="4553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4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451988" y="3680338"/>
            <a:ext cx="385915" cy="1828799"/>
            <a:chOff x="2379407" y="3616428"/>
            <a:chExt cx="385915" cy="1828799"/>
          </a:xfrm>
        </p:grpSpPr>
        <p:sp>
          <p:nvSpPr>
            <p:cNvPr id="85" name="Rectangle 4"/>
            <p:cNvSpPr>
              <a:spLocks noChangeArrowheads="1"/>
            </p:cNvSpPr>
            <p:nvPr/>
          </p:nvSpPr>
          <p:spPr bwMode="auto">
            <a:xfrm>
              <a:off x="2384322" y="3616428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5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6" name="Rectangle 5"/>
            <p:cNvSpPr>
              <a:spLocks noChangeArrowheads="1"/>
            </p:cNvSpPr>
            <p:nvPr/>
          </p:nvSpPr>
          <p:spPr bwMode="auto">
            <a:xfrm>
              <a:off x="2384322" y="4073628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7" name="Rectangle 6"/>
            <p:cNvSpPr>
              <a:spLocks noChangeArrowheads="1"/>
            </p:cNvSpPr>
            <p:nvPr/>
          </p:nvSpPr>
          <p:spPr bwMode="auto">
            <a:xfrm>
              <a:off x="2384322" y="4530828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8" name="Rectangle 6"/>
            <p:cNvSpPr>
              <a:spLocks noChangeArrowheads="1"/>
            </p:cNvSpPr>
            <p:nvPr/>
          </p:nvSpPr>
          <p:spPr bwMode="auto">
            <a:xfrm>
              <a:off x="2379407" y="4989870"/>
              <a:ext cx="381000" cy="4553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4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017342" y="3645926"/>
            <a:ext cx="385915" cy="1828799"/>
            <a:chOff x="2379407" y="3616428"/>
            <a:chExt cx="385915" cy="1828799"/>
          </a:xfrm>
        </p:grpSpPr>
        <p:sp>
          <p:nvSpPr>
            <p:cNvPr id="90" name="Rectangle 4"/>
            <p:cNvSpPr>
              <a:spLocks noChangeArrowheads="1"/>
            </p:cNvSpPr>
            <p:nvPr/>
          </p:nvSpPr>
          <p:spPr bwMode="auto">
            <a:xfrm>
              <a:off x="2384322" y="3616428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5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1" name="Rectangle 5"/>
            <p:cNvSpPr>
              <a:spLocks noChangeArrowheads="1"/>
            </p:cNvSpPr>
            <p:nvPr/>
          </p:nvSpPr>
          <p:spPr bwMode="auto">
            <a:xfrm>
              <a:off x="2384322" y="4073628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2" name="Rectangle 6"/>
            <p:cNvSpPr>
              <a:spLocks noChangeArrowheads="1"/>
            </p:cNvSpPr>
            <p:nvPr/>
          </p:nvSpPr>
          <p:spPr bwMode="auto">
            <a:xfrm>
              <a:off x="2384322" y="4530828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2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3" name="Rectangle 6"/>
            <p:cNvSpPr>
              <a:spLocks noChangeArrowheads="1"/>
            </p:cNvSpPr>
            <p:nvPr/>
          </p:nvSpPr>
          <p:spPr bwMode="auto">
            <a:xfrm>
              <a:off x="2379407" y="4989870"/>
              <a:ext cx="381000" cy="4553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474542" y="3660674"/>
            <a:ext cx="385915" cy="1828799"/>
            <a:chOff x="2379407" y="3616428"/>
            <a:chExt cx="385915" cy="1828799"/>
          </a:xfrm>
        </p:grpSpPr>
        <p:sp>
          <p:nvSpPr>
            <p:cNvPr id="95" name="Rectangle 4"/>
            <p:cNvSpPr>
              <a:spLocks noChangeArrowheads="1"/>
            </p:cNvSpPr>
            <p:nvPr/>
          </p:nvSpPr>
          <p:spPr bwMode="auto">
            <a:xfrm>
              <a:off x="2384322" y="3616428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4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6" name="Rectangle 5"/>
            <p:cNvSpPr>
              <a:spLocks noChangeArrowheads="1"/>
            </p:cNvSpPr>
            <p:nvPr/>
          </p:nvSpPr>
          <p:spPr bwMode="auto">
            <a:xfrm>
              <a:off x="2384322" y="4073628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7" name="Rectangle 6"/>
            <p:cNvSpPr>
              <a:spLocks noChangeArrowheads="1"/>
            </p:cNvSpPr>
            <p:nvPr/>
          </p:nvSpPr>
          <p:spPr bwMode="auto">
            <a:xfrm>
              <a:off x="2384322" y="4530828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2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8" name="Rectangle 6"/>
            <p:cNvSpPr>
              <a:spLocks noChangeArrowheads="1"/>
            </p:cNvSpPr>
            <p:nvPr/>
          </p:nvSpPr>
          <p:spPr bwMode="auto">
            <a:xfrm>
              <a:off x="2379407" y="4989870"/>
              <a:ext cx="381000" cy="4553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3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7039897" y="3665590"/>
            <a:ext cx="385915" cy="1828799"/>
            <a:chOff x="2379407" y="3616428"/>
            <a:chExt cx="385915" cy="1828799"/>
          </a:xfrm>
        </p:grpSpPr>
        <p:sp>
          <p:nvSpPr>
            <p:cNvPr id="100" name="Rectangle 4"/>
            <p:cNvSpPr>
              <a:spLocks noChangeArrowheads="1"/>
            </p:cNvSpPr>
            <p:nvPr/>
          </p:nvSpPr>
          <p:spPr bwMode="auto">
            <a:xfrm>
              <a:off x="2384322" y="3616428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4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1" name="Rectangle 5"/>
            <p:cNvSpPr>
              <a:spLocks noChangeArrowheads="1"/>
            </p:cNvSpPr>
            <p:nvPr/>
          </p:nvSpPr>
          <p:spPr bwMode="auto">
            <a:xfrm>
              <a:off x="2384322" y="4073628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5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2" name="Rectangle 6"/>
            <p:cNvSpPr>
              <a:spLocks noChangeArrowheads="1"/>
            </p:cNvSpPr>
            <p:nvPr/>
          </p:nvSpPr>
          <p:spPr bwMode="auto">
            <a:xfrm>
              <a:off x="2384322" y="4530828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2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3" name="Rectangle 6"/>
            <p:cNvSpPr>
              <a:spLocks noChangeArrowheads="1"/>
            </p:cNvSpPr>
            <p:nvPr/>
          </p:nvSpPr>
          <p:spPr bwMode="auto">
            <a:xfrm>
              <a:off x="2379407" y="4989870"/>
              <a:ext cx="381000" cy="4553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3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FIFO Illustrating Belady’s Anomaly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 l="1105" t="8435" r="3175" b="9081"/>
          <a:stretch>
            <a:fillRect/>
          </a:stretch>
        </p:blipFill>
        <p:spPr bwMode="auto">
          <a:xfrm>
            <a:off x="442913" y="820738"/>
            <a:ext cx="8323262" cy="562610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Optimal Algorithm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4980" y="1217613"/>
            <a:ext cx="7181920" cy="5263574"/>
          </a:xfrm>
        </p:spPr>
        <p:txBody>
          <a:bodyPr/>
          <a:lstStyle/>
          <a:p>
            <a:pPr>
              <a:tabLst>
                <a:tab pos="189071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Replace page that will not be used for longest period of time.</a:t>
            </a:r>
          </a:p>
          <a:p>
            <a:pPr>
              <a:tabLst>
                <a:tab pos="189071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4 frames example</a:t>
            </a:r>
          </a:p>
          <a:p>
            <a:pPr>
              <a:buFont typeface="Monotype Sorts" pitchFamily="2" charset="2"/>
              <a:buNone/>
              <a:tabLst>
                <a:tab pos="189071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		 1, 2, 3, 4, 1, 2, 5, 1, 2, 3, 4, 5</a:t>
            </a:r>
          </a:p>
          <a:p>
            <a:pPr>
              <a:buFont typeface="Monotype Sorts" pitchFamily="2" charset="2"/>
              <a:buNone/>
              <a:tabLst>
                <a:tab pos="189071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 smtClean="0">
              <a:solidFill>
                <a:srgbClr val="000000"/>
              </a:solidFill>
            </a:endParaRPr>
          </a:p>
          <a:p>
            <a:pPr>
              <a:buFont typeface="Monotype Sorts" pitchFamily="2" charset="2"/>
              <a:buNone/>
              <a:tabLst>
                <a:tab pos="189071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 smtClean="0">
              <a:solidFill>
                <a:srgbClr val="000000"/>
              </a:solidFill>
            </a:endParaRPr>
          </a:p>
          <a:p>
            <a:pPr>
              <a:tabLst>
                <a:tab pos="189071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Used for measuring how well algorithm performs.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1279491" y="5381102"/>
            <a:ext cx="1492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</a:rPr>
              <a:t>6 page faults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878016" y="2867129"/>
            <a:ext cx="381000" cy="1828800"/>
            <a:chOff x="3581400" y="3048000"/>
            <a:chExt cx="381000" cy="1828800"/>
          </a:xfrm>
        </p:grpSpPr>
        <p:sp>
          <p:nvSpPr>
            <p:cNvPr id="19460" name="Rectangle 4"/>
            <p:cNvSpPr>
              <a:spLocks noChangeArrowheads="1"/>
            </p:cNvSpPr>
            <p:nvPr/>
          </p:nvSpPr>
          <p:spPr bwMode="auto">
            <a:xfrm>
              <a:off x="3581400" y="3048000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9461" name="Rectangle 5"/>
            <p:cNvSpPr>
              <a:spLocks noChangeArrowheads="1"/>
            </p:cNvSpPr>
            <p:nvPr/>
          </p:nvSpPr>
          <p:spPr bwMode="auto">
            <a:xfrm>
              <a:off x="3581400" y="3505200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sp>
          <p:nvSpPr>
            <p:cNvPr id="19462" name="Rectangle 6"/>
            <p:cNvSpPr>
              <a:spLocks noChangeArrowheads="1"/>
            </p:cNvSpPr>
            <p:nvPr/>
          </p:nvSpPr>
          <p:spPr bwMode="auto">
            <a:xfrm>
              <a:off x="3581400" y="3962400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3</a:t>
              </a:r>
            </a:p>
          </p:txBody>
        </p:sp>
        <p:sp>
          <p:nvSpPr>
            <p:cNvPr id="19465" name="Rectangle 9"/>
            <p:cNvSpPr>
              <a:spLocks noChangeArrowheads="1"/>
            </p:cNvSpPr>
            <p:nvPr/>
          </p:nvSpPr>
          <p:spPr bwMode="auto">
            <a:xfrm>
              <a:off x="3581400" y="4419600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4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292888" y="479334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2377273" y="2888901"/>
            <a:ext cx="381000" cy="1828800"/>
            <a:chOff x="3581400" y="3048000"/>
            <a:chExt cx="381000" cy="1828800"/>
          </a:xfrm>
        </p:grpSpPr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3581400" y="3048000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3581400" y="3505200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3581400" y="3962400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3</a:t>
              </a:r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3581400" y="4419600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864807" y="2888900"/>
            <a:ext cx="381000" cy="1828800"/>
            <a:chOff x="3581400" y="3048000"/>
            <a:chExt cx="381000" cy="1828800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3581400" y="3048000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3581400" y="3505200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3581400" y="3962400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" name="Rectangle 9"/>
            <p:cNvSpPr>
              <a:spLocks noChangeArrowheads="1"/>
            </p:cNvSpPr>
            <p:nvPr/>
          </p:nvSpPr>
          <p:spPr bwMode="auto">
            <a:xfrm>
              <a:off x="3581400" y="4419600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362390" y="2898948"/>
            <a:ext cx="381000" cy="1828800"/>
            <a:chOff x="3581400" y="3048000"/>
            <a:chExt cx="381000" cy="1828800"/>
          </a:xfrm>
        </p:grpSpPr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3581400" y="3048000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7" name="Rectangle 5"/>
            <p:cNvSpPr>
              <a:spLocks noChangeArrowheads="1"/>
            </p:cNvSpPr>
            <p:nvPr/>
          </p:nvSpPr>
          <p:spPr bwMode="auto">
            <a:xfrm>
              <a:off x="3581400" y="3505200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3581400" y="3962400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Rectangle 9"/>
            <p:cNvSpPr>
              <a:spLocks noChangeArrowheads="1"/>
            </p:cNvSpPr>
            <p:nvPr/>
          </p:nvSpPr>
          <p:spPr bwMode="auto">
            <a:xfrm>
              <a:off x="3581400" y="4419600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376895" y="2908997"/>
            <a:ext cx="381000" cy="1828800"/>
            <a:chOff x="3581400" y="3048000"/>
            <a:chExt cx="381000" cy="1828800"/>
          </a:xfrm>
        </p:grpSpPr>
        <p:sp>
          <p:nvSpPr>
            <p:cNvPr id="31" name="Rectangle 4"/>
            <p:cNvSpPr>
              <a:spLocks noChangeArrowheads="1"/>
            </p:cNvSpPr>
            <p:nvPr/>
          </p:nvSpPr>
          <p:spPr bwMode="auto">
            <a:xfrm>
              <a:off x="3581400" y="3048000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2" name="Rectangle 5"/>
            <p:cNvSpPr>
              <a:spLocks noChangeArrowheads="1"/>
            </p:cNvSpPr>
            <p:nvPr/>
          </p:nvSpPr>
          <p:spPr bwMode="auto">
            <a:xfrm>
              <a:off x="3581400" y="3505200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sp>
          <p:nvSpPr>
            <p:cNvPr id="33" name="Rectangle 6"/>
            <p:cNvSpPr>
              <a:spLocks noChangeArrowheads="1"/>
            </p:cNvSpPr>
            <p:nvPr/>
          </p:nvSpPr>
          <p:spPr bwMode="auto">
            <a:xfrm>
              <a:off x="3581400" y="3962400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3</a:t>
              </a:r>
            </a:p>
          </p:txBody>
        </p:sp>
        <p:sp>
          <p:nvSpPr>
            <p:cNvPr id="34" name="Rectangle 9"/>
            <p:cNvSpPr>
              <a:spLocks noChangeArrowheads="1"/>
            </p:cNvSpPr>
            <p:nvPr/>
          </p:nvSpPr>
          <p:spPr bwMode="auto">
            <a:xfrm>
              <a:off x="3581400" y="4419600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5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408337" y="2940817"/>
            <a:ext cx="381000" cy="1828800"/>
            <a:chOff x="3581400" y="3048000"/>
            <a:chExt cx="381000" cy="1828800"/>
          </a:xfrm>
        </p:grpSpPr>
        <p:sp>
          <p:nvSpPr>
            <p:cNvPr id="36" name="Rectangle 4"/>
            <p:cNvSpPr>
              <a:spLocks noChangeArrowheads="1"/>
            </p:cNvSpPr>
            <p:nvPr/>
          </p:nvSpPr>
          <p:spPr bwMode="auto">
            <a:xfrm>
              <a:off x="3581400" y="3048000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4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Rectangle 5"/>
            <p:cNvSpPr>
              <a:spLocks noChangeArrowheads="1"/>
            </p:cNvSpPr>
            <p:nvPr/>
          </p:nvSpPr>
          <p:spPr bwMode="auto">
            <a:xfrm>
              <a:off x="3581400" y="3505200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sp>
          <p:nvSpPr>
            <p:cNvPr id="38" name="Rectangle 6"/>
            <p:cNvSpPr>
              <a:spLocks noChangeArrowheads="1"/>
            </p:cNvSpPr>
            <p:nvPr/>
          </p:nvSpPr>
          <p:spPr bwMode="auto">
            <a:xfrm>
              <a:off x="3581400" y="3962400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3</a:t>
              </a:r>
            </a:p>
          </p:txBody>
        </p:sp>
        <p:sp>
          <p:nvSpPr>
            <p:cNvPr id="39" name="Rectangle 9"/>
            <p:cNvSpPr>
              <a:spLocks noChangeArrowheads="1"/>
            </p:cNvSpPr>
            <p:nvPr/>
          </p:nvSpPr>
          <p:spPr bwMode="auto">
            <a:xfrm>
              <a:off x="3581400" y="4419600"/>
              <a:ext cx="3810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5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Least Recently Used (LRU) Algorithm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629" y="1217613"/>
            <a:ext cx="8086271" cy="4751387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Reference string:  1, 2, 3, 4, 1, 2, 5, 1, 2, 3, 4, 5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 smtClean="0">
              <a:solidFill>
                <a:srgbClr val="000000"/>
              </a:solidFill>
            </a:endParaRPr>
          </a:p>
          <a:p>
            <a:pPr>
              <a:buFont typeface="Monotype Sorts" pitchFamily="2" charset="2"/>
              <a:buNone/>
            </a:pPr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074794" y="3584542"/>
            <a:ext cx="369347" cy="1828800"/>
            <a:chOff x="3637502" y="1695450"/>
            <a:chExt cx="369347" cy="1828800"/>
          </a:xfrm>
        </p:grpSpPr>
        <p:sp>
          <p:nvSpPr>
            <p:cNvPr id="20484" name="Rectangle 17"/>
            <p:cNvSpPr>
              <a:spLocks noChangeArrowheads="1"/>
            </p:cNvSpPr>
            <p:nvPr/>
          </p:nvSpPr>
          <p:spPr bwMode="auto">
            <a:xfrm>
              <a:off x="3637502" y="1695450"/>
              <a:ext cx="369347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0485" name="Rectangle 18"/>
            <p:cNvSpPr>
              <a:spLocks noChangeArrowheads="1"/>
            </p:cNvSpPr>
            <p:nvPr/>
          </p:nvSpPr>
          <p:spPr bwMode="auto">
            <a:xfrm>
              <a:off x="3637502" y="2152650"/>
              <a:ext cx="369347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sp>
          <p:nvSpPr>
            <p:cNvPr id="20486" name="Rectangle 19"/>
            <p:cNvSpPr>
              <a:spLocks noChangeArrowheads="1"/>
            </p:cNvSpPr>
            <p:nvPr/>
          </p:nvSpPr>
          <p:spPr bwMode="auto">
            <a:xfrm>
              <a:off x="3637502" y="2609850"/>
              <a:ext cx="369347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3</a:t>
              </a:r>
            </a:p>
          </p:txBody>
        </p:sp>
        <p:sp>
          <p:nvSpPr>
            <p:cNvPr id="20489" name="Rectangle 29"/>
            <p:cNvSpPr>
              <a:spLocks noChangeArrowheads="1"/>
            </p:cNvSpPr>
            <p:nvPr/>
          </p:nvSpPr>
          <p:spPr bwMode="auto">
            <a:xfrm>
              <a:off x="3637502" y="3067050"/>
              <a:ext cx="369347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553318" y="5466303"/>
            <a:ext cx="312907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97120" y="5478025"/>
            <a:ext cx="312907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81115" y="5489749"/>
            <a:ext cx="312907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13194" y="5489749"/>
            <a:ext cx="312907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67045" y="5501472"/>
            <a:ext cx="312907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443045" y="3626410"/>
            <a:ext cx="369347" cy="1828800"/>
            <a:chOff x="3637502" y="1695450"/>
            <a:chExt cx="369347" cy="1828800"/>
          </a:xfrm>
        </p:grpSpPr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3637502" y="1695450"/>
              <a:ext cx="369347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637502" y="2152650"/>
              <a:ext cx="369347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3637502" y="2609850"/>
              <a:ext cx="369347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5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Rectangle 29"/>
            <p:cNvSpPr>
              <a:spLocks noChangeArrowheads="1"/>
            </p:cNvSpPr>
            <p:nvPr/>
          </p:nvSpPr>
          <p:spPr bwMode="auto">
            <a:xfrm>
              <a:off x="3637502" y="3067050"/>
              <a:ext cx="369347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4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112865" y="5457930"/>
            <a:ext cx="312907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899607" y="5481376"/>
            <a:ext cx="312907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5861537" y="3618036"/>
            <a:ext cx="369347" cy="1828800"/>
            <a:chOff x="3637502" y="1695450"/>
            <a:chExt cx="369347" cy="1828800"/>
          </a:xfrm>
        </p:grpSpPr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637502" y="1695450"/>
              <a:ext cx="369347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3637502" y="2152650"/>
              <a:ext cx="369347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sp>
          <p:nvSpPr>
            <p:cNvPr id="28" name="Rectangle 19"/>
            <p:cNvSpPr>
              <a:spLocks noChangeArrowheads="1"/>
            </p:cNvSpPr>
            <p:nvPr/>
          </p:nvSpPr>
          <p:spPr bwMode="auto">
            <a:xfrm>
              <a:off x="3637502" y="2609850"/>
              <a:ext cx="369347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3637502" y="3067050"/>
              <a:ext cx="369347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413748" y="5473002"/>
            <a:ext cx="312907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6405824" y="3589565"/>
            <a:ext cx="379395" cy="1858946"/>
            <a:chOff x="3637502" y="1665304"/>
            <a:chExt cx="379395" cy="1858946"/>
          </a:xfrm>
        </p:grpSpPr>
        <p:sp>
          <p:nvSpPr>
            <p:cNvPr id="32" name="Rectangle 17"/>
            <p:cNvSpPr>
              <a:spLocks noChangeArrowheads="1"/>
            </p:cNvSpPr>
            <p:nvPr/>
          </p:nvSpPr>
          <p:spPr bwMode="auto">
            <a:xfrm>
              <a:off x="3647550" y="1665304"/>
              <a:ext cx="369347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3" name="Rectangle 18"/>
            <p:cNvSpPr>
              <a:spLocks noChangeArrowheads="1"/>
            </p:cNvSpPr>
            <p:nvPr/>
          </p:nvSpPr>
          <p:spPr bwMode="auto">
            <a:xfrm>
              <a:off x="3637502" y="2152650"/>
              <a:ext cx="369347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sp>
          <p:nvSpPr>
            <p:cNvPr id="34" name="Rectangle 19"/>
            <p:cNvSpPr>
              <a:spLocks noChangeArrowheads="1"/>
            </p:cNvSpPr>
            <p:nvPr/>
          </p:nvSpPr>
          <p:spPr bwMode="auto">
            <a:xfrm>
              <a:off x="3637502" y="2609850"/>
              <a:ext cx="369347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4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5" name="Rectangle 29"/>
            <p:cNvSpPr>
              <a:spLocks noChangeArrowheads="1"/>
            </p:cNvSpPr>
            <p:nvPr/>
          </p:nvSpPr>
          <p:spPr bwMode="auto">
            <a:xfrm>
              <a:off x="3637502" y="3067050"/>
              <a:ext cx="369347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7018324" y="5474676"/>
            <a:ext cx="312907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7010399" y="3591240"/>
            <a:ext cx="369347" cy="1828800"/>
            <a:chOff x="3637502" y="1695450"/>
            <a:chExt cx="369347" cy="1828800"/>
          </a:xfrm>
        </p:grpSpPr>
        <p:sp>
          <p:nvSpPr>
            <p:cNvPr id="38" name="Rectangle 17"/>
            <p:cNvSpPr>
              <a:spLocks noChangeArrowheads="1"/>
            </p:cNvSpPr>
            <p:nvPr/>
          </p:nvSpPr>
          <p:spPr bwMode="auto">
            <a:xfrm>
              <a:off x="3637502" y="1695450"/>
              <a:ext cx="369347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5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9" name="Rectangle 18"/>
            <p:cNvSpPr>
              <a:spLocks noChangeArrowheads="1"/>
            </p:cNvSpPr>
            <p:nvPr/>
          </p:nvSpPr>
          <p:spPr bwMode="auto">
            <a:xfrm>
              <a:off x="3637502" y="2152650"/>
              <a:ext cx="369347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sp>
          <p:nvSpPr>
            <p:cNvPr id="40" name="Rectangle 19"/>
            <p:cNvSpPr>
              <a:spLocks noChangeArrowheads="1"/>
            </p:cNvSpPr>
            <p:nvPr/>
          </p:nvSpPr>
          <p:spPr bwMode="auto">
            <a:xfrm>
              <a:off x="3637502" y="2609850"/>
              <a:ext cx="369347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4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29"/>
            <p:cNvSpPr>
              <a:spLocks noChangeArrowheads="1"/>
            </p:cNvSpPr>
            <p:nvPr/>
          </p:nvSpPr>
          <p:spPr bwMode="auto">
            <a:xfrm>
              <a:off x="3637502" y="3067050"/>
              <a:ext cx="369347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612122" y="5459604"/>
            <a:ext cx="312907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069511" y="5449557"/>
            <a:ext cx="312907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597239" y="5449557"/>
            <a:ext cx="312907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2594148" y="3586214"/>
            <a:ext cx="369347" cy="1828800"/>
            <a:chOff x="3637502" y="1695450"/>
            <a:chExt cx="369347" cy="1828800"/>
          </a:xfrm>
        </p:grpSpPr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>
              <a:off x="3637502" y="1695450"/>
              <a:ext cx="369347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>
              <a:off x="3637502" y="2152650"/>
              <a:ext cx="369347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>
              <a:off x="3637502" y="2609850"/>
              <a:ext cx="369347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3</a:t>
              </a:r>
            </a:p>
          </p:txBody>
        </p:sp>
        <p:sp>
          <p:nvSpPr>
            <p:cNvPr id="49" name="Rectangle 29"/>
            <p:cNvSpPr>
              <a:spLocks noChangeArrowheads="1"/>
            </p:cNvSpPr>
            <p:nvPr/>
          </p:nvSpPr>
          <p:spPr bwMode="auto">
            <a:xfrm>
              <a:off x="3637502" y="3067050"/>
              <a:ext cx="369347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021392" y="3576167"/>
            <a:ext cx="369347" cy="1828800"/>
            <a:chOff x="3637502" y="1695450"/>
            <a:chExt cx="369347" cy="1828800"/>
          </a:xfrm>
        </p:grpSpPr>
        <p:sp>
          <p:nvSpPr>
            <p:cNvPr id="51" name="Rectangle 17"/>
            <p:cNvSpPr>
              <a:spLocks noChangeArrowheads="1"/>
            </p:cNvSpPr>
            <p:nvPr/>
          </p:nvSpPr>
          <p:spPr bwMode="auto">
            <a:xfrm>
              <a:off x="3637502" y="1695450"/>
              <a:ext cx="369347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2" name="Rectangle 18"/>
            <p:cNvSpPr>
              <a:spLocks noChangeArrowheads="1"/>
            </p:cNvSpPr>
            <p:nvPr/>
          </p:nvSpPr>
          <p:spPr bwMode="auto">
            <a:xfrm>
              <a:off x="3637502" y="2152650"/>
              <a:ext cx="369347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sp>
          <p:nvSpPr>
            <p:cNvPr id="53" name="Rectangle 19"/>
            <p:cNvSpPr>
              <a:spLocks noChangeArrowheads="1"/>
            </p:cNvSpPr>
            <p:nvPr/>
          </p:nvSpPr>
          <p:spPr bwMode="auto">
            <a:xfrm>
              <a:off x="3637502" y="2609850"/>
              <a:ext cx="369347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Rectangle 29"/>
            <p:cNvSpPr>
              <a:spLocks noChangeArrowheads="1"/>
            </p:cNvSpPr>
            <p:nvPr/>
          </p:nvSpPr>
          <p:spPr bwMode="auto">
            <a:xfrm>
              <a:off x="3637502" y="3067050"/>
              <a:ext cx="369347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559167" y="3566119"/>
            <a:ext cx="369347" cy="1828800"/>
            <a:chOff x="3637502" y="1695450"/>
            <a:chExt cx="369347" cy="1828800"/>
          </a:xfrm>
        </p:grpSpPr>
        <p:sp>
          <p:nvSpPr>
            <p:cNvPr id="56" name="Rectangle 17"/>
            <p:cNvSpPr>
              <a:spLocks noChangeArrowheads="1"/>
            </p:cNvSpPr>
            <p:nvPr/>
          </p:nvSpPr>
          <p:spPr bwMode="auto">
            <a:xfrm>
              <a:off x="3637502" y="1695450"/>
              <a:ext cx="369347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7" name="Rectangle 18"/>
            <p:cNvSpPr>
              <a:spLocks noChangeArrowheads="1"/>
            </p:cNvSpPr>
            <p:nvPr/>
          </p:nvSpPr>
          <p:spPr bwMode="auto">
            <a:xfrm>
              <a:off x="3637502" y="2152650"/>
              <a:ext cx="369347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8" name="Rectangle 19"/>
            <p:cNvSpPr>
              <a:spLocks noChangeArrowheads="1"/>
            </p:cNvSpPr>
            <p:nvPr/>
          </p:nvSpPr>
          <p:spPr bwMode="auto">
            <a:xfrm>
              <a:off x="3637502" y="2609850"/>
              <a:ext cx="369347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9" name="Rectangle 29"/>
            <p:cNvSpPr>
              <a:spLocks noChangeArrowheads="1"/>
            </p:cNvSpPr>
            <p:nvPr/>
          </p:nvSpPr>
          <p:spPr bwMode="auto">
            <a:xfrm>
              <a:off x="3637502" y="3067050"/>
              <a:ext cx="369347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LRU Implementation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Counter implementation</a:t>
            </a:r>
          </a:p>
          <a:p>
            <a:pPr lvl="1">
              <a:buFont typeface="Monotype Sorts" pitchFamily="2" charset="2"/>
              <a:buNone/>
            </a:pPr>
            <a:r>
              <a:rPr lang="en-US" sz="180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1800" smtClean="0">
                <a:solidFill>
                  <a:srgbClr val="000000"/>
                </a:solidFill>
              </a:rPr>
              <a:t>Every page entry has a counter; every time page is referenced through this entry, copy the clock into the counter.</a:t>
            </a:r>
          </a:p>
          <a:p>
            <a:pPr lvl="1">
              <a:buFont typeface="Monotype Sorts" pitchFamily="2" charset="2"/>
              <a:buNone/>
            </a:pPr>
            <a:r>
              <a:rPr lang="en-US" sz="180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1800" smtClean="0">
                <a:solidFill>
                  <a:srgbClr val="000000"/>
                </a:solidFill>
              </a:rPr>
              <a:t>When a page needs to be changed, look at the counters to determine which are to change.</a:t>
            </a:r>
          </a:p>
          <a:p>
            <a:endParaRPr lang="en-US" smtClean="0"/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Operating System Concepts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7388" y="0"/>
            <a:ext cx="7772400" cy="844550"/>
          </a:xfrm>
        </p:spPr>
        <p:txBody>
          <a:bodyPr/>
          <a:lstStyle/>
          <a:p>
            <a:pPr algn="ctr"/>
            <a:r>
              <a:rPr lang="en-US" smtClean="0"/>
              <a:t>Background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217613"/>
            <a:ext cx="7029450" cy="4489450"/>
          </a:xfrm>
        </p:spPr>
        <p:txBody>
          <a:bodyPr/>
          <a:lstStyle/>
          <a:p>
            <a:r>
              <a:rPr lang="en-US" b="1" smtClean="0">
                <a:solidFill>
                  <a:srgbClr val="000000"/>
                </a:solidFill>
              </a:rPr>
              <a:t>Virtual memory</a:t>
            </a:r>
            <a:r>
              <a:rPr lang="en-US" smtClean="0">
                <a:solidFill>
                  <a:srgbClr val="000000"/>
                </a:solidFill>
              </a:rPr>
              <a:t> – separation of user logical memory from physical memory.</a:t>
            </a:r>
          </a:p>
          <a:p>
            <a:pPr lvl="1">
              <a:buFont typeface="Monotype Sorts" pitchFamily="2" charset="2"/>
              <a:buNone/>
            </a:pPr>
            <a:r>
              <a:rPr lang="en-US" sz="200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2000" smtClean="0">
                <a:solidFill>
                  <a:srgbClr val="000000"/>
                </a:solidFill>
              </a:rPr>
              <a:t>Only part of the program needs to be in memory for execution.</a:t>
            </a:r>
          </a:p>
          <a:p>
            <a:pPr lvl="1">
              <a:buFont typeface="Monotype Sorts" pitchFamily="2" charset="2"/>
              <a:buNone/>
            </a:pPr>
            <a:r>
              <a:rPr lang="en-US" sz="200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2000" smtClean="0">
                <a:solidFill>
                  <a:srgbClr val="000000"/>
                </a:solidFill>
              </a:rPr>
              <a:t>Logical address space can therefore be much larger than physical address space.</a:t>
            </a:r>
          </a:p>
          <a:p>
            <a:pPr lvl="1">
              <a:buFont typeface="Monotype Sorts" pitchFamily="2" charset="2"/>
              <a:buNone/>
            </a:pPr>
            <a:r>
              <a:rPr lang="en-US" sz="200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2000" smtClean="0">
                <a:solidFill>
                  <a:srgbClr val="000000"/>
                </a:solidFill>
              </a:rPr>
              <a:t>Allows address spaces to be shared by several processes.</a:t>
            </a:r>
          </a:p>
          <a:p>
            <a:pPr lvl="1">
              <a:buFont typeface="Monotype Sorts" pitchFamily="2" charset="2"/>
              <a:buNone/>
            </a:pPr>
            <a:r>
              <a:rPr lang="en-US" sz="200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2000" smtClean="0">
                <a:solidFill>
                  <a:srgbClr val="000000"/>
                </a:solidFill>
              </a:rPr>
              <a:t>Allows for more efficient process creation.</a:t>
            </a:r>
            <a:br>
              <a:rPr lang="en-US" sz="2000" smtClean="0">
                <a:solidFill>
                  <a:srgbClr val="000000"/>
                </a:solidFill>
              </a:rPr>
            </a:br>
            <a:endParaRPr lang="en-US" sz="2000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Virtual memory can be implemented via:</a:t>
            </a:r>
          </a:p>
          <a:p>
            <a:pPr lvl="1">
              <a:buFont typeface="Monotype Sorts" pitchFamily="2" charset="2"/>
              <a:buNone/>
            </a:pPr>
            <a:r>
              <a:rPr lang="en-US" sz="200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2000" smtClean="0">
                <a:solidFill>
                  <a:srgbClr val="000000"/>
                </a:solidFill>
              </a:rPr>
              <a:t>Demand paging </a:t>
            </a:r>
          </a:p>
          <a:p>
            <a:pPr lvl="1">
              <a:buFont typeface="Monotype Sorts" pitchFamily="2" charset="2"/>
              <a:buNone/>
            </a:pPr>
            <a:r>
              <a:rPr lang="en-US" sz="200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2000" smtClean="0">
                <a:solidFill>
                  <a:srgbClr val="000000"/>
                </a:solidFill>
              </a:rPr>
              <a:t>Demand segmentation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LRU Algorithm (Cont.)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217613"/>
            <a:ext cx="7029450" cy="36306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</a:rPr>
              <a:t>Stack implementation – keep a stack of page numbers in a double link form: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1800" dirty="0" smtClean="0">
                <a:solidFill>
                  <a:srgbClr val="000000"/>
                </a:solidFill>
              </a:rPr>
              <a:t>Page referenced: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1800" dirty="0" smtClean="0">
                <a:solidFill>
                  <a:srgbClr val="000000"/>
                </a:solidFill>
              </a:rPr>
              <a:t>move it to the top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1800" dirty="0" smtClean="0">
                <a:solidFill>
                  <a:srgbClr val="000000"/>
                </a:solidFill>
              </a:rPr>
              <a:t>No search for replacement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en-US" sz="1800" dirty="0" smtClean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en-US" sz="1800" dirty="0" smtClean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en-US" sz="1800" dirty="0" smtClean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en-US" sz="1800" dirty="0" smtClean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en-US" sz="180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 smtClean="0">
                <a:solidFill>
                  <a:srgbClr val="000000"/>
                </a:solidFill>
              </a:rPr>
              <a:t>No </a:t>
            </a:r>
            <a:r>
              <a:rPr lang="en-US" dirty="0" err="1" smtClean="0">
                <a:solidFill>
                  <a:srgbClr val="000000"/>
                </a:solidFill>
              </a:rPr>
              <a:t>Belady’s</a:t>
            </a:r>
            <a:r>
              <a:rPr lang="en-US" dirty="0" smtClean="0">
                <a:solidFill>
                  <a:srgbClr val="000000"/>
                </a:solidFill>
              </a:rPr>
              <a:t> anomaly</a:t>
            </a:r>
            <a:r>
              <a:rPr lang="en-US" dirty="0" smtClean="0">
                <a:solidFill>
                  <a:srgbClr val="000000"/>
                </a:solidFill>
                <a:sym typeface="Wingdings" pitchFamily="2" charset="2"/>
              </a:rPr>
              <a:t> Stack Algorithms</a:t>
            </a:r>
            <a:endParaRPr lang="en-US" dirty="0" smtClean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en-US" sz="18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LRU Approximation Algorithms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2199" y="1143000"/>
            <a:ext cx="7717503" cy="48768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Reference bit</a:t>
            </a:r>
          </a:p>
          <a:p>
            <a:pPr lvl="1">
              <a:buFont typeface="Monotype Sort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1800" dirty="0" smtClean="0">
                <a:solidFill>
                  <a:srgbClr val="000000"/>
                </a:solidFill>
              </a:rPr>
              <a:t>With each page associate a bit, initially = 0</a:t>
            </a:r>
          </a:p>
          <a:p>
            <a:pPr lvl="1">
              <a:buFont typeface="Monotype Sort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1800" dirty="0" smtClean="0">
                <a:solidFill>
                  <a:srgbClr val="000000"/>
                </a:solidFill>
              </a:rPr>
              <a:t>When page is referenced bit set to 1.</a:t>
            </a:r>
          </a:p>
          <a:p>
            <a:pPr lvl="1">
              <a:buFont typeface="Monotype Sort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1800" dirty="0" smtClean="0">
                <a:solidFill>
                  <a:srgbClr val="000000"/>
                </a:solidFill>
              </a:rPr>
              <a:t>Replace the one which is 0 (if one exists).  We do not know the order, however.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Second chance</a:t>
            </a:r>
          </a:p>
          <a:p>
            <a:pPr lvl="1">
              <a:buFont typeface="Monotype Sort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1800" dirty="0" smtClean="0">
                <a:solidFill>
                  <a:srgbClr val="000000"/>
                </a:solidFill>
              </a:rPr>
              <a:t>Need reference bit.</a:t>
            </a:r>
          </a:p>
          <a:p>
            <a:pPr lvl="1">
              <a:buFont typeface="Monotype Sort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1800" dirty="0" smtClean="0">
                <a:solidFill>
                  <a:srgbClr val="000000"/>
                </a:solidFill>
              </a:rPr>
              <a:t>If page to be replaced (in clock  wise order) has reference bit = 1.  then:</a:t>
            </a:r>
          </a:p>
          <a:p>
            <a:pPr lvl="2">
              <a:buFont typeface="Monotype Sort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1800" dirty="0" smtClean="0">
                <a:solidFill>
                  <a:srgbClr val="000000"/>
                </a:solidFill>
              </a:rPr>
              <a:t>set reference bit 0.</a:t>
            </a:r>
          </a:p>
          <a:p>
            <a:pPr lvl="2">
              <a:buFont typeface="Monotype Sort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1800" dirty="0" smtClean="0">
                <a:solidFill>
                  <a:srgbClr val="000000"/>
                </a:solidFill>
              </a:rPr>
              <a:t>leave page in memory.</a:t>
            </a:r>
          </a:p>
          <a:p>
            <a:pPr lvl="2">
              <a:buFont typeface="Monotype Sort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1800" dirty="0" smtClean="0">
                <a:solidFill>
                  <a:srgbClr val="000000"/>
                </a:solidFill>
              </a:rPr>
              <a:t>replace next page (in clock  wise order), subject to same rules.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0288" y="152400"/>
            <a:ext cx="7885112" cy="609600"/>
          </a:xfrm>
          <a:noFill/>
        </p:spPr>
        <p:txBody>
          <a:bodyPr lIns="92075" tIns="46038" rIns="92075" bIns="46038" anchor="b"/>
          <a:lstStyle/>
          <a:p>
            <a:r>
              <a:rPr lang="en-US" smtClean="0"/>
              <a:t>The Clock Policy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8178800" cy="4259263"/>
          </a:xfrm>
          <a:noFill/>
        </p:spPr>
        <p:txBody>
          <a:bodyPr lIns="92075" tIns="46038" rIns="92075" bIns="46038"/>
          <a:lstStyle/>
          <a:p>
            <a:r>
              <a:rPr lang="en-US" smtClean="0">
                <a:solidFill>
                  <a:srgbClr val="000000"/>
                </a:solidFill>
              </a:rPr>
              <a:t>A method to give ‘a chance’ to recently used pages</a:t>
            </a:r>
          </a:p>
          <a:p>
            <a:pPr lvl="1">
              <a:buFont typeface="Monotype Sorts" pitchFamily="2" charset="2"/>
              <a:buNone/>
            </a:pPr>
            <a:r>
              <a:rPr lang="en-US" sz="180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1800" smtClean="0">
                <a:solidFill>
                  <a:srgbClr val="000000"/>
                </a:solidFill>
              </a:rPr>
              <a:t>a </a:t>
            </a:r>
            <a:r>
              <a:rPr lang="en-US" sz="1800" i="1" smtClean="0">
                <a:solidFill>
                  <a:srgbClr val="000000"/>
                </a:solidFill>
              </a:rPr>
              <a:t>new</a:t>
            </a:r>
            <a:r>
              <a:rPr lang="en-US" sz="1800" smtClean="0">
                <a:solidFill>
                  <a:srgbClr val="000000"/>
                </a:solidFill>
              </a:rPr>
              <a:t> page is not replaced unless there is no other choice</a:t>
            </a:r>
          </a:p>
          <a:p>
            <a:r>
              <a:rPr lang="en-US" smtClean="0">
                <a:solidFill>
                  <a:srgbClr val="000000"/>
                </a:solidFill>
              </a:rPr>
              <a:t>The set of frames candidate for replacement is considered as a circular buffer </a:t>
            </a:r>
          </a:p>
          <a:p>
            <a:r>
              <a:rPr lang="en-US" smtClean="0">
                <a:solidFill>
                  <a:srgbClr val="000000"/>
                </a:solidFill>
              </a:rPr>
              <a:t>When a page is replaced, a pointer is set to point to the next frame in buffer</a:t>
            </a:r>
          </a:p>
          <a:p>
            <a:r>
              <a:rPr lang="en-US" smtClean="0">
                <a:solidFill>
                  <a:srgbClr val="000000"/>
                </a:solidFill>
              </a:rPr>
              <a:t>A use bit for each frame is set to 1 whenever </a:t>
            </a:r>
          </a:p>
          <a:p>
            <a:pPr lvl="1">
              <a:buFont typeface="Monotype Sorts" pitchFamily="2" charset="2"/>
              <a:buNone/>
            </a:pPr>
            <a:r>
              <a:rPr lang="en-US" sz="180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1800" smtClean="0">
                <a:solidFill>
                  <a:srgbClr val="000000"/>
                </a:solidFill>
              </a:rPr>
              <a:t>a page is first loaded into the frame</a:t>
            </a:r>
          </a:p>
          <a:p>
            <a:pPr lvl="1">
              <a:buFont typeface="Monotype Sorts" pitchFamily="2" charset="2"/>
              <a:buNone/>
            </a:pPr>
            <a:r>
              <a:rPr lang="en-US" sz="180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1800" smtClean="0">
                <a:solidFill>
                  <a:srgbClr val="000000"/>
                </a:solidFill>
              </a:rPr>
              <a:t>the corresponding page is referenced</a:t>
            </a:r>
          </a:p>
          <a:p>
            <a:r>
              <a:rPr lang="en-US" smtClean="0">
                <a:solidFill>
                  <a:srgbClr val="000000"/>
                </a:solidFill>
              </a:rPr>
              <a:t>When it is time to replace a page, the first frame encountered  with the use bit </a:t>
            </a:r>
            <a:r>
              <a:rPr lang="fr-CA" sz="1800" smtClean="0">
                <a:solidFill>
                  <a:srgbClr val="000000"/>
                </a:solidFill>
              </a:rPr>
              <a:t>=</a:t>
            </a:r>
            <a:r>
              <a:rPr lang="en-US" smtClean="0">
                <a:solidFill>
                  <a:srgbClr val="000000"/>
                </a:solidFill>
              </a:rPr>
              <a:t> 0 is replaced.</a:t>
            </a:r>
          </a:p>
          <a:p>
            <a:pPr lvl="1">
              <a:buFont typeface="Monotype Sorts" pitchFamily="2" charset="2"/>
              <a:buNone/>
            </a:pPr>
            <a:r>
              <a:rPr lang="en-US" sz="180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1800" smtClean="0">
                <a:solidFill>
                  <a:srgbClr val="000000"/>
                </a:solidFill>
              </a:rPr>
              <a:t>During the search for replacement, each use bit set to 1 is changed to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28675" y="0"/>
            <a:ext cx="8267700" cy="844550"/>
          </a:xfrm>
        </p:spPr>
        <p:txBody>
          <a:bodyPr/>
          <a:lstStyle/>
          <a:p>
            <a:pPr algn="ctr"/>
            <a:r>
              <a:rPr lang="en-US" sz="2400" smtClean="0"/>
              <a:t>Second-Chance (clock) Page-Replacement Algorithm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 l="9108" t="1372" r="8961" b="1338"/>
          <a:stretch>
            <a:fillRect/>
          </a:stretch>
        </p:blipFill>
        <p:spPr bwMode="auto">
          <a:xfrm>
            <a:off x="490538" y="674688"/>
            <a:ext cx="8137525" cy="5757862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 addition to reference bit use modify bit also</a:t>
            </a:r>
          </a:p>
          <a:p>
            <a:pPr lvl="1"/>
            <a:r>
              <a:rPr lang="en-US" sz="1800" smtClean="0"/>
              <a:t>(0 ,0) not referenced not modified</a:t>
            </a:r>
          </a:p>
          <a:p>
            <a:pPr lvl="1"/>
            <a:r>
              <a:rPr lang="en-US" sz="1800" smtClean="0"/>
              <a:t>(0, 1) Not recently used but modified</a:t>
            </a:r>
          </a:p>
          <a:p>
            <a:pPr lvl="1"/>
            <a:r>
              <a:rPr lang="en-US" sz="1800" smtClean="0"/>
              <a:t>(1,0) recently used but not modified</a:t>
            </a:r>
          </a:p>
          <a:p>
            <a:pPr lvl="1"/>
            <a:r>
              <a:rPr lang="en-US" sz="1800" smtClean="0"/>
              <a:t>(1,1) recently used and modified</a:t>
            </a:r>
          </a:p>
        </p:txBody>
      </p:sp>
      <p:sp>
        <p:nvSpPr>
          <p:cNvPr id="307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Enhanced Clock Policy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Comparison</a:t>
            </a:r>
          </a:p>
        </p:txBody>
      </p:sp>
      <p:pic>
        <p:nvPicPr>
          <p:cNvPr id="31747" name="Content Placeholder 3" descr="Fig08_17.gif"/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463" y="838200"/>
            <a:ext cx="8988425" cy="5645150"/>
          </a:xfrm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Counting Algorithms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Keep a counter of the number of references that have been made to each page.</a:t>
            </a:r>
            <a:br>
              <a:rPr lang="en-US" smtClean="0">
                <a:solidFill>
                  <a:srgbClr val="000000"/>
                </a:solidFill>
              </a:rPr>
            </a:br>
            <a:endParaRPr lang="en-US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LFU Algorithm:  replaces page with smallest count.</a:t>
            </a:r>
            <a:br>
              <a:rPr lang="en-US" smtClean="0">
                <a:solidFill>
                  <a:srgbClr val="000000"/>
                </a:solidFill>
              </a:rPr>
            </a:br>
            <a:endParaRPr lang="en-US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MFU Algorithm: based on the argument that the page with the smallest count was probably just brought in and has yet to be used.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Allocation of Frames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217612"/>
            <a:ext cx="7029450" cy="4199961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Each process needs </a:t>
            </a:r>
            <a:r>
              <a:rPr lang="en-US" b="1" dirty="0" smtClean="0">
                <a:solidFill>
                  <a:srgbClr val="000000"/>
                </a:solidFill>
              </a:rPr>
              <a:t>minimum</a:t>
            </a:r>
            <a:r>
              <a:rPr lang="en-US" dirty="0" smtClean="0">
                <a:solidFill>
                  <a:srgbClr val="000000"/>
                </a:solidFill>
              </a:rPr>
              <a:t> number of pages.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Example: 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MOV  source, destination </a:t>
            </a:r>
          </a:p>
          <a:p>
            <a:pPr lvl="1">
              <a:buFont typeface="Monotype Sort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1800" dirty="0" smtClean="0">
                <a:solidFill>
                  <a:srgbClr val="000000"/>
                </a:solidFill>
              </a:rPr>
              <a:t>instruction is 4 bytes, might span 2 pages.</a:t>
            </a:r>
          </a:p>
          <a:p>
            <a:pPr lvl="1">
              <a:buFont typeface="Monotype Sort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1800" dirty="0" smtClean="0">
                <a:solidFill>
                  <a:srgbClr val="000000"/>
                </a:solidFill>
              </a:rPr>
              <a:t>2 pages to handle </a:t>
            </a:r>
            <a:r>
              <a:rPr lang="en-US" sz="1800" b="1" dirty="0" smtClean="0">
                <a:solidFill>
                  <a:srgbClr val="000000"/>
                </a:solidFill>
              </a:rPr>
              <a:t>from</a:t>
            </a:r>
            <a:r>
              <a:rPr lang="en-US" sz="1800" dirty="0" smtClean="0">
                <a:solidFill>
                  <a:srgbClr val="000000"/>
                </a:solidFill>
              </a:rPr>
              <a:t>.</a:t>
            </a:r>
          </a:p>
          <a:p>
            <a:pPr lvl="1">
              <a:buFont typeface="Monotype Sort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1800" dirty="0" smtClean="0">
                <a:solidFill>
                  <a:srgbClr val="000000"/>
                </a:solidFill>
              </a:rPr>
              <a:t>2 pages to handle </a:t>
            </a:r>
            <a:r>
              <a:rPr lang="en-US" sz="1800" b="1" dirty="0" smtClean="0">
                <a:solidFill>
                  <a:srgbClr val="000000"/>
                </a:solidFill>
              </a:rPr>
              <a:t>to</a:t>
            </a:r>
            <a:r>
              <a:rPr lang="en-US" sz="1800" dirty="0" smtClean="0">
                <a:solidFill>
                  <a:srgbClr val="000000"/>
                </a:solidFill>
              </a:rPr>
              <a:t>.</a:t>
            </a:r>
          </a:p>
          <a:p>
            <a:pPr lvl="1">
              <a:buFont typeface="Monotype Sorts" pitchFamily="2" charset="2"/>
              <a:buNone/>
            </a:pPr>
            <a:endParaRPr lang="en-US" sz="1800" dirty="0" smtClean="0">
              <a:solidFill>
                <a:srgbClr val="000000"/>
              </a:solidFill>
            </a:endParaRPr>
          </a:p>
          <a:p>
            <a:pPr lvl="1">
              <a:buFont typeface="Monotype Sorts" pitchFamily="2" charset="2"/>
              <a:buNone/>
            </a:pPr>
            <a:endParaRPr lang="en-US" sz="1800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Two major allocation schemes.</a:t>
            </a:r>
          </a:p>
          <a:p>
            <a:pPr lvl="1">
              <a:buFont typeface="Monotype Sort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1800" dirty="0" smtClean="0">
                <a:solidFill>
                  <a:srgbClr val="000000"/>
                </a:solidFill>
              </a:rPr>
              <a:t>fixed allocation</a:t>
            </a:r>
          </a:p>
          <a:p>
            <a:pPr lvl="1">
              <a:buFont typeface="Monotype Sort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1800" dirty="0" smtClean="0">
                <a:solidFill>
                  <a:srgbClr val="000000"/>
                </a:solidFill>
              </a:rPr>
              <a:t>priority allocation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Fixed Allocation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219200"/>
            <a:ext cx="7029450" cy="5278438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Equal allocation – e.g., if 100 frames and 5 processes, give each 20 pages.</a:t>
            </a:r>
          </a:p>
          <a:p>
            <a:r>
              <a:rPr lang="en-US" smtClean="0">
                <a:solidFill>
                  <a:srgbClr val="000000"/>
                </a:solidFill>
              </a:rPr>
              <a:t>Proportional allocation – Allocate according to the size of process.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625600" y="2613025"/>
          <a:ext cx="2857500" cy="1612900"/>
        </p:xfrm>
        <a:graphic>
          <a:graphicData uri="http://schemas.openxmlformats.org/presentationml/2006/ole">
            <p:oleObj spid="_x0000_s1026" name="Equation" r:id="rId4" imgW="2857320" imgH="1612800" progId="Equation.3">
              <p:embed/>
            </p:oleObj>
          </a:graphicData>
        </a:graphic>
      </p:graphicFrame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1447800" y="269557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1447800" y="307657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1447800" y="345757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1447800" y="391477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Line 10"/>
          <p:cNvSpPr>
            <a:spLocks noChangeShapeType="1"/>
          </p:cNvSpPr>
          <p:nvPr/>
        </p:nvSpPr>
        <p:spPr bwMode="auto">
          <a:xfrm>
            <a:off x="4570413" y="5502275"/>
            <a:ext cx="37623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" name="Line 11"/>
          <p:cNvSpPr>
            <a:spLocks noChangeShapeType="1"/>
          </p:cNvSpPr>
          <p:nvPr/>
        </p:nvSpPr>
        <p:spPr bwMode="auto">
          <a:xfrm>
            <a:off x="4603750" y="6116638"/>
            <a:ext cx="37623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" name="Rectangle 12"/>
          <p:cNvSpPr>
            <a:spLocks noChangeArrowheads="1"/>
          </p:cNvSpPr>
          <p:nvPr/>
        </p:nvSpPr>
        <p:spPr bwMode="auto">
          <a:xfrm>
            <a:off x="5672138" y="5967413"/>
            <a:ext cx="355600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charset="0"/>
              </a:rPr>
              <a:t>59</a:t>
            </a:r>
            <a:endParaRPr lang="en-US"/>
          </a:p>
        </p:txBody>
      </p:sp>
      <p:sp>
        <p:nvSpPr>
          <p:cNvPr id="1036" name="Rectangle 13"/>
          <p:cNvSpPr>
            <a:spLocks noChangeArrowheads="1"/>
          </p:cNvSpPr>
          <p:nvPr/>
        </p:nvSpPr>
        <p:spPr bwMode="auto">
          <a:xfrm>
            <a:off x="5180013" y="5967413"/>
            <a:ext cx="355600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charset="0"/>
              </a:rPr>
              <a:t>64</a:t>
            </a:r>
            <a:endParaRPr lang="en-US"/>
          </a:p>
        </p:txBody>
      </p:sp>
      <p:sp>
        <p:nvSpPr>
          <p:cNvPr id="1037" name="Rectangle 14"/>
          <p:cNvSpPr>
            <a:spLocks noChangeArrowheads="1"/>
          </p:cNvSpPr>
          <p:nvPr/>
        </p:nvSpPr>
        <p:spPr bwMode="auto">
          <a:xfrm>
            <a:off x="4591050" y="6143625"/>
            <a:ext cx="482600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charset="0"/>
              </a:rPr>
              <a:t>137</a:t>
            </a:r>
            <a:endParaRPr lang="en-US"/>
          </a:p>
        </p:txBody>
      </p:sp>
      <p:sp>
        <p:nvSpPr>
          <p:cNvPr id="1038" name="Rectangle 15"/>
          <p:cNvSpPr>
            <a:spLocks noChangeArrowheads="1"/>
          </p:cNvSpPr>
          <p:nvPr/>
        </p:nvSpPr>
        <p:spPr bwMode="auto">
          <a:xfrm>
            <a:off x="4591050" y="5826125"/>
            <a:ext cx="482600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charset="0"/>
              </a:rPr>
              <a:t>127</a:t>
            </a:r>
            <a:endParaRPr lang="en-US"/>
          </a:p>
        </p:txBody>
      </p:sp>
      <p:sp>
        <p:nvSpPr>
          <p:cNvPr id="1039" name="Rectangle 16"/>
          <p:cNvSpPr>
            <a:spLocks noChangeArrowheads="1"/>
          </p:cNvSpPr>
          <p:nvPr/>
        </p:nvSpPr>
        <p:spPr bwMode="auto">
          <a:xfrm>
            <a:off x="5638800" y="5353050"/>
            <a:ext cx="228600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charset="0"/>
              </a:rPr>
              <a:t>5</a:t>
            </a:r>
            <a:endParaRPr lang="en-US"/>
          </a:p>
        </p:txBody>
      </p:sp>
      <p:sp>
        <p:nvSpPr>
          <p:cNvPr id="1040" name="Rectangle 17"/>
          <p:cNvSpPr>
            <a:spLocks noChangeArrowheads="1"/>
          </p:cNvSpPr>
          <p:nvPr/>
        </p:nvSpPr>
        <p:spPr bwMode="auto">
          <a:xfrm>
            <a:off x="5146675" y="5353050"/>
            <a:ext cx="355600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charset="0"/>
              </a:rPr>
              <a:t>64</a:t>
            </a:r>
            <a:endParaRPr lang="en-US"/>
          </a:p>
        </p:txBody>
      </p:sp>
      <p:sp>
        <p:nvSpPr>
          <p:cNvPr id="1041" name="Rectangle 18"/>
          <p:cNvSpPr>
            <a:spLocks noChangeArrowheads="1"/>
          </p:cNvSpPr>
          <p:nvPr/>
        </p:nvSpPr>
        <p:spPr bwMode="auto">
          <a:xfrm>
            <a:off x="4557713" y="5529263"/>
            <a:ext cx="482600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charset="0"/>
              </a:rPr>
              <a:t>137</a:t>
            </a:r>
            <a:endParaRPr lang="en-US"/>
          </a:p>
        </p:txBody>
      </p:sp>
      <p:sp>
        <p:nvSpPr>
          <p:cNvPr id="1042" name="Rectangle 19"/>
          <p:cNvSpPr>
            <a:spLocks noChangeArrowheads="1"/>
          </p:cNvSpPr>
          <p:nvPr/>
        </p:nvSpPr>
        <p:spPr bwMode="auto">
          <a:xfrm>
            <a:off x="4622800" y="5211763"/>
            <a:ext cx="355600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charset="0"/>
              </a:rPr>
              <a:t>10</a:t>
            </a:r>
            <a:endParaRPr lang="en-US"/>
          </a:p>
        </p:txBody>
      </p:sp>
      <p:sp>
        <p:nvSpPr>
          <p:cNvPr id="1043" name="Rectangle 20"/>
          <p:cNvSpPr>
            <a:spLocks noChangeArrowheads="1"/>
          </p:cNvSpPr>
          <p:nvPr/>
        </p:nvSpPr>
        <p:spPr bwMode="auto">
          <a:xfrm>
            <a:off x="4572000" y="4860925"/>
            <a:ext cx="482600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charset="0"/>
              </a:rPr>
              <a:t>127</a:t>
            </a:r>
            <a:endParaRPr lang="en-US"/>
          </a:p>
        </p:txBody>
      </p:sp>
      <p:sp>
        <p:nvSpPr>
          <p:cNvPr id="1044" name="Rectangle 21"/>
          <p:cNvSpPr>
            <a:spLocks noChangeArrowheads="1"/>
          </p:cNvSpPr>
          <p:nvPr/>
        </p:nvSpPr>
        <p:spPr bwMode="auto">
          <a:xfrm>
            <a:off x="4535488" y="4511675"/>
            <a:ext cx="355600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charset="0"/>
              </a:rPr>
              <a:t>10</a:t>
            </a:r>
            <a:endParaRPr lang="en-US"/>
          </a:p>
        </p:txBody>
      </p:sp>
      <p:sp>
        <p:nvSpPr>
          <p:cNvPr id="1045" name="Rectangle 22"/>
          <p:cNvSpPr>
            <a:spLocks noChangeArrowheads="1"/>
          </p:cNvSpPr>
          <p:nvPr/>
        </p:nvSpPr>
        <p:spPr bwMode="auto">
          <a:xfrm>
            <a:off x="4562475" y="4168775"/>
            <a:ext cx="355600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charset="0"/>
              </a:rPr>
              <a:t>64</a:t>
            </a:r>
            <a:endParaRPr lang="en-US"/>
          </a:p>
        </p:txBody>
      </p:sp>
      <p:sp>
        <p:nvSpPr>
          <p:cNvPr id="1046" name="Rectangle 23"/>
          <p:cNvSpPr>
            <a:spLocks noChangeArrowheads="1"/>
          </p:cNvSpPr>
          <p:nvPr/>
        </p:nvSpPr>
        <p:spPr bwMode="auto">
          <a:xfrm>
            <a:off x="4244975" y="6081713"/>
            <a:ext cx="1651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2</a:t>
            </a:r>
            <a:endParaRPr lang="en-US"/>
          </a:p>
        </p:txBody>
      </p:sp>
      <p:sp>
        <p:nvSpPr>
          <p:cNvPr id="1047" name="Rectangle 24"/>
          <p:cNvSpPr>
            <a:spLocks noChangeArrowheads="1"/>
          </p:cNvSpPr>
          <p:nvPr/>
        </p:nvSpPr>
        <p:spPr bwMode="auto">
          <a:xfrm>
            <a:off x="4232275" y="5467350"/>
            <a:ext cx="1651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1</a:t>
            </a:r>
            <a:endParaRPr lang="en-US"/>
          </a:p>
        </p:txBody>
      </p:sp>
      <p:sp>
        <p:nvSpPr>
          <p:cNvPr id="1048" name="Rectangle 25"/>
          <p:cNvSpPr>
            <a:spLocks noChangeArrowheads="1"/>
          </p:cNvSpPr>
          <p:nvPr/>
        </p:nvSpPr>
        <p:spPr bwMode="auto">
          <a:xfrm>
            <a:off x="4238625" y="4975225"/>
            <a:ext cx="1651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charset="0"/>
              </a:rPr>
              <a:t>2</a:t>
            </a:r>
            <a:endParaRPr lang="en-US"/>
          </a:p>
        </p:txBody>
      </p:sp>
      <p:sp>
        <p:nvSpPr>
          <p:cNvPr id="1049" name="Rectangle 26"/>
          <p:cNvSpPr>
            <a:spLocks noChangeArrowheads="1"/>
          </p:cNvSpPr>
          <p:nvPr/>
        </p:nvSpPr>
        <p:spPr bwMode="auto">
          <a:xfrm>
            <a:off x="5494338" y="5943600"/>
            <a:ext cx="263525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Symbol" pitchFamily="18" charset="2"/>
              </a:rPr>
              <a:t>»</a:t>
            </a:r>
            <a:endParaRPr lang="en-US"/>
          </a:p>
        </p:txBody>
      </p:sp>
      <p:sp>
        <p:nvSpPr>
          <p:cNvPr id="1050" name="Rectangle 27"/>
          <p:cNvSpPr>
            <a:spLocks noChangeArrowheads="1"/>
          </p:cNvSpPr>
          <p:nvPr/>
        </p:nvSpPr>
        <p:spPr bwMode="auto">
          <a:xfrm>
            <a:off x="5018088" y="5943600"/>
            <a:ext cx="263525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Symbol" pitchFamily="18" charset="2"/>
              </a:rPr>
              <a:t>´</a:t>
            </a:r>
            <a:endParaRPr lang="en-US"/>
          </a:p>
        </p:txBody>
      </p:sp>
      <p:sp>
        <p:nvSpPr>
          <p:cNvPr id="1051" name="Rectangle 28"/>
          <p:cNvSpPr>
            <a:spLocks noChangeArrowheads="1"/>
          </p:cNvSpPr>
          <p:nvPr/>
        </p:nvSpPr>
        <p:spPr bwMode="auto">
          <a:xfrm>
            <a:off x="4414838" y="5943600"/>
            <a:ext cx="263525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/>
          </a:p>
        </p:txBody>
      </p:sp>
      <p:sp>
        <p:nvSpPr>
          <p:cNvPr id="1052" name="Rectangle 29"/>
          <p:cNvSpPr>
            <a:spLocks noChangeArrowheads="1"/>
          </p:cNvSpPr>
          <p:nvPr/>
        </p:nvSpPr>
        <p:spPr bwMode="auto">
          <a:xfrm>
            <a:off x="5461000" y="5329238"/>
            <a:ext cx="263525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Symbol" pitchFamily="18" charset="2"/>
              </a:rPr>
              <a:t>»</a:t>
            </a:r>
            <a:endParaRPr lang="en-US"/>
          </a:p>
        </p:txBody>
      </p:sp>
      <p:sp>
        <p:nvSpPr>
          <p:cNvPr id="1053" name="Rectangle 30"/>
          <p:cNvSpPr>
            <a:spLocks noChangeArrowheads="1"/>
          </p:cNvSpPr>
          <p:nvPr/>
        </p:nvSpPr>
        <p:spPr bwMode="auto">
          <a:xfrm>
            <a:off x="4984750" y="5329238"/>
            <a:ext cx="263525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Symbol" pitchFamily="18" charset="2"/>
              </a:rPr>
              <a:t>´</a:t>
            </a:r>
            <a:endParaRPr lang="en-US"/>
          </a:p>
        </p:txBody>
      </p:sp>
      <p:sp>
        <p:nvSpPr>
          <p:cNvPr id="1054" name="Rectangle 31"/>
          <p:cNvSpPr>
            <a:spLocks noChangeArrowheads="1"/>
          </p:cNvSpPr>
          <p:nvPr/>
        </p:nvSpPr>
        <p:spPr bwMode="auto">
          <a:xfrm>
            <a:off x="4381500" y="5329238"/>
            <a:ext cx="263525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/>
          </a:p>
        </p:txBody>
      </p:sp>
      <p:sp>
        <p:nvSpPr>
          <p:cNvPr id="1055" name="Rectangle 32"/>
          <p:cNvSpPr>
            <a:spLocks noChangeArrowheads="1"/>
          </p:cNvSpPr>
          <p:nvPr/>
        </p:nvSpPr>
        <p:spPr bwMode="auto">
          <a:xfrm>
            <a:off x="4406900" y="4837113"/>
            <a:ext cx="263525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/>
          </a:p>
        </p:txBody>
      </p:sp>
      <p:sp>
        <p:nvSpPr>
          <p:cNvPr id="1056" name="Rectangle 33"/>
          <p:cNvSpPr>
            <a:spLocks noChangeArrowheads="1"/>
          </p:cNvSpPr>
          <p:nvPr/>
        </p:nvSpPr>
        <p:spPr bwMode="auto">
          <a:xfrm>
            <a:off x="4371975" y="4487863"/>
            <a:ext cx="263525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/>
          </a:p>
        </p:txBody>
      </p:sp>
      <p:sp>
        <p:nvSpPr>
          <p:cNvPr id="1057" name="Rectangle 34"/>
          <p:cNvSpPr>
            <a:spLocks noChangeArrowheads="1"/>
          </p:cNvSpPr>
          <p:nvPr/>
        </p:nvSpPr>
        <p:spPr bwMode="auto">
          <a:xfrm>
            <a:off x="4379913" y="4144963"/>
            <a:ext cx="263525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/>
          </a:p>
        </p:txBody>
      </p:sp>
      <p:sp>
        <p:nvSpPr>
          <p:cNvPr id="1058" name="Rectangle 35"/>
          <p:cNvSpPr>
            <a:spLocks noChangeArrowheads="1"/>
          </p:cNvSpPr>
          <p:nvPr/>
        </p:nvSpPr>
        <p:spPr bwMode="auto">
          <a:xfrm>
            <a:off x="4122738" y="5967413"/>
            <a:ext cx="228600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solidFill>
                  <a:srgbClr val="000000"/>
                </a:solidFill>
                <a:latin typeface="Arial" charset="0"/>
              </a:rPr>
              <a:t>a</a:t>
            </a:r>
            <a:endParaRPr lang="en-US"/>
          </a:p>
        </p:txBody>
      </p:sp>
      <p:sp>
        <p:nvSpPr>
          <p:cNvPr id="1059" name="Rectangle 36"/>
          <p:cNvSpPr>
            <a:spLocks noChangeArrowheads="1"/>
          </p:cNvSpPr>
          <p:nvPr/>
        </p:nvSpPr>
        <p:spPr bwMode="auto">
          <a:xfrm>
            <a:off x="4122738" y="5353050"/>
            <a:ext cx="228600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solidFill>
                  <a:srgbClr val="000000"/>
                </a:solidFill>
                <a:latin typeface="Arial" charset="0"/>
              </a:rPr>
              <a:t>a</a:t>
            </a:r>
            <a:endParaRPr lang="en-US"/>
          </a:p>
        </p:txBody>
      </p:sp>
      <p:sp>
        <p:nvSpPr>
          <p:cNvPr id="1060" name="Rectangle 37"/>
          <p:cNvSpPr>
            <a:spLocks noChangeArrowheads="1"/>
          </p:cNvSpPr>
          <p:nvPr/>
        </p:nvSpPr>
        <p:spPr bwMode="auto">
          <a:xfrm>
            <a:off x="4122738" y="4860925"/>
            <a:ext cx="215900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solidFill>
                  <a:srgbClr val="000000"/>
                </a:solidFill>
                <a:latin typeface="Arial" charset="0"/>
              </a:rPr>
              <a:t>s</a:t>
            </a:r>
            <a:endParaRPr lang="en-US"/>
          </a:p>
        </p:txBody>
      </p:sp>
      <p:sp>
        <p:nvSpPr>
          <p:cNvPr id="1061" name="Rectangle 38"/>
          <p:cNvSpPr>
            <a:spLocks noChangeArrowheads="1"/>
          </p:cNvSpPr>
          <p:nvPr/>
        </p:nvSpPr>
        <p:spPr bwMode="auto">
          <a:xfrm>
            <a:off x="4130675" y="4511675"/>
            <a:ext cx="1984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solidFill>
                  <a:srgbClr val="000000"/>
                </a:solidFill>
                <a:latin typeface="Arial" charset="0"/>
              </a:rPr>
              <a:t>s</a:t>
            </a:r>
            <a:r>
              <a:rPr lang="en-US" i="1" baseline="-250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1062" name="Rectangle 39"/>
          <p:cNvSpPr>
            <a:spLocks noChangeArrowheads="1"/>
          </p:cNvSpPr>
          <p:nvPr/>
        </p:nvSpPr>
        <p:spPr bwMode="auto">
          <a:xfrm>
            <a:off x="4127500" y="4168775"/>
            <a:ext cx="292100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solidFill>
                  <a:srgbClr val="000000"/>
                </a:solidFill>
                <a:latin typeface="Arial" charset="0"/>
              </a:rPr>
              <a:t>m</a:t>
            </a:r>
            <a:endParaRPr lang="en-US"/>
          </a:p>
        </p:txBody>
      </p:sp>
      <p:sp>
        <p:nvSpPr>
          <p:cNvPr id="1063" name="Rectangle 40"/>
          <p:cNvSpPr>
            <a:spLocks noChangeArrowheads="1"/>
          </p:cNvSpPr>
          <p:nvPr/>
        </p:nvSpPr>
        <p:spPr bwMode="auto">
          <a:xfrm>
            <a:off x="4238625" y="4625975"/>
            <a:ext cx="10953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  <a:latin typeface="Arial" charset="0"/>
              </a:rPr>
              <a:t>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Priority Allocation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217613"/>
            <a:ext cx="7029450" cy="2535237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Use a proportional allocation scheme using priorities rather than size.</a:t>
            </a:r>
            <a:br>
              <a:rPr lang="en-US" smtClean="0">
                <a:solidFill>
                  <a:srgbClr val="000000"/>
                </a:solidFill>
              </a:rPr>
            </a:br>
            <a:endParaRPr lang="en-US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If process </a:t>
            </a:r>
            <a:r>
              <a:rPr lang="en-US" i="1" smtClean="0">
                <a:solidFill>
                  <a:srgbClr val="000000"/>
                </a:solidFill>
              </a:rPr>
              <a:t>P</a:t>
            </a:r>
            <a:r>
              <a:rPr lang="en-US" i="1" baseline="-25000" smtClean="0">
                <a:solidFill>
                  <a:srgbClr val="000000"/>
                </a:solidFill>
              </a:rPr>
              <a:t>i</a:t>
            </a:r>
            <a:r>
              <a:rPr lang="en-US" smtClean="0">
                <a:solidFill>
                  <a:srgbClr val="000000"/>
                </a:solidFill>
              </a:rPr>
              <a:t> generates a page fault,</a:t>
            </a:r>
          </a:p>
          <a:p>
            <a:pPr lvl="1">
              <a:buFont typeface="Monotype Sorts" pitchFamily="2" charset="2"/>
              <a:buNone/>
            </a:pPr>
            <a:r>
              <a:rPr lang="en-US" sz="180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1800" smtClean="0">
                <a:solidFill>
                  <a:srgbClr val="000000"/>
                </a:solidFill>
              </a:rPr>
              <a:t>select for replacement one of its frames.</a:t>
            </a:r>
          </a:p>
          <a:p>
            <a:pPr lvl="1">
              <a:buFont typeface="Monotype Sorts" pitchFamily="2" charset="2"/>
              <a:buNone/>
            </a:pPr>
            <a:r>
              <a:rPr lang="en-US" sz="180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1800" smtClean="0">
                <a:solidFill>
                  <a:srgbClr val="000000"/>
                </a:solidFill>
              </a:rPr>
              <a:t>select for replacement a frame from a process with lower priority number.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11213" y="0"/>
            <a:ext cx="7772400" cy="844550"/>
          </a:xfrm>
        </p:spPr>
        <p:txBody>
          <a:bodyPr/>
          <a:lstStyle/>
          <a:p>
            <a:pPr algn="ctr"/>
            <a:r>
              <a:rPr lang="en-US" smtClean="0"/>
              <a:t>Demand Paging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217613"/>
            <a:ext cx="7029450" cy="3852862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Bring a page into memory only when it is needed.</a:t>
            </a:r>
          </a:p>
          <a:p>
            <a:pPr lvl="1">
              <a:buFont typeface="Monotype Sorts" pitchFamily="2" charset="2"/>
              <a:buNone/>
            </a:pPr>
            <a:r>
              <a:rPr lang="en-US" sz="200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2000" smtClean="0">
                <a:solidFill>
                  <a:srgbClr val="000000"/>
                </a:solidFill>
              </a:rPr>
              <a:t>Less I/O needed</a:t>
            </a:r>
          </a:p>
          <a:p>
            <a:pPr lvl="1">
              <a:buFont typeface="Monotype Sorts" pitchFamily="2" charset="2"/>
              <a:buNone/>
            </a:pPr>
            <a:r>
              <a:rPr lang="en-US" sz="200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2000" smtClean="0">
                <a:solidFill>
                  <a:srgbClr val="000000"/>
                </a:solidFill>
              </a:rPr>
              <a:t>Less memory needed </a:t>
            </a:r>
          </a:p>
          <a:p>
            <a:pPr lvl="1">
              <a:buFont typeface="Monotype Sorts" pitchFamily="2" charset="2"/>
              <a:buNone/>
            </a:pPr>
            <a:r>
              <a:rPr lang="en-US" sz="200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2000" smtClean="0">
                <a:solidFill>
                  <a:srgbClr val="000000"/>
                </a:solidFill>
              </a:rPr>
              <a:t>Faster response</a:t>
            </a:r>
          </a:p>
          <a:p>
            <a:pPr lvl="1">
              <a:buFont typeface="Monotype Sorts" pitchFamily="2" charset="2"/>
              <a:buNone/>
            </a:pPr>
            <a:r>
              <a:rPr lang="en-US" sz="200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2000" smtClean="0">
                <a:solidFill>
                  <a:srgbClr val="000000"/>
                </a:solidFill>
              </a:rPr>
              <a:t>More users</a:t>
            </a:r>
            <a:br>
              <a:rPr lang="en-US" sz="2000" smtClean="0">
                <a:solidFill>
                  <a:srgbClr val="000000"/>
                </a:solidFill>
              </a:rPr>
            </a:br>
            <a:endParaRPr lang="en-US" sz="2000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Page is needed </a:t>
            </a:r>
            <a:r>
              <a:rPr lang="en-US" smtClean="0">
                <a:solidFill>
                  <a:srgbClr val="000000"/>
                </a:solidFill>
                <a:sym typeface="Symbol" pitchFamily="18" charset="2"/>
              </a:rPr>
              <a:t> reference to it</a:t>
            </a:r>
          </a:p>
          <a:p>
            <a:pPr lvl="1">
              <a:buFont typeface="Monotype Sorts" pitchFamily="2" charset="2"/>
              <a:buNone/>
            </a:pPr>
            <a:r>
              <a:rPr lang="en-US" sz="200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2000" smtClean="0">
                <a:solidFill>
                  <a:srgbClr val="000000"/>
                </a:solidFill>
              </a:rPr>
              <a:t>invalid reference </a:t>
            </a:r>
            <a:r>
              <a:rPr lang="en-US" sz="2000" smtClean="0">
                <a:solidFill>
                  <a:srgbClr val="000000"/>
                </a:solidFill>
                <a:sym typeface="Symbol" pitchFamily="18" charset="2"/>
              </a:rPr>
              <a:t> abort</a:t>
            </a:r>
          </a:p>
          <a:p>
            <a:pPr lvl="1">
              <a:buFont typeface="Monotype Sorts" pitchFamily="2" charset="2"/>
              <a:buNone/>
            </a:pPr>
            <a:r>
              <a:rPr lang="en-US" sz="200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2000" smtClean="0">
                <a:solidFill>
                  <a:srgbClr val="000000"/>
                </a:solidFill>
                <a:sym typeface="Symbol" pitchFamily="18" charset="2"/>
              </a:rPr>
              <a:t>not-in-memory  bring to memory</a:t>
            </a:r>
          </a:p>
          <a:p>
            <a:pPr lvl="1">
              <a:buFont typeface="Monotype Sorts" pitchFamily="2" charset="2"/>
              <a:buNone/>
            </a:pPr>
            <a:endParaRPr lang="en-US" sz="1800" smtClean="0">
              <a:solidFill>
                <a:srgbClr val="000000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44525" y="0"/>
            <a:ext cx="7772400" cy="844550"/>
          </a:xfrm>
        </p:spPr>
        <p:txBody>
          <a:bodyPr/>
          <a:lstStyle/>
          <a:p>
            <a:pPr algn="ctr"/>
            <a:r>
              <a:rPr lang="en-US" smtClean="0"/>
              <a:t>Global vs. Local Allocation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>
                <a:solidFill>
                  <a:srgbClr val="FF0000"/>
                </a:solidFill>
              </a:rPr>
              <a:t>Global</a:t>
            </a:r>
            <a:r>
              <a:rPr lang="en-US" smtClean="0">
                <a:solidFill>
                  <a:srgbClr val="000000"/>
                </a:solidFill>
              </a:rPr>
              <a:t> replacement – process selects a replacement frame from the set of all frames; one process can take a frame from another.</a:t>
            </a:r>
          </a:p>
          <a:p>
            <a:pPr>
              <a:buFont typeface="Monotype Sorts" pitchFamily="2" charset="2"/>
              <a:buNone/>
            </a:pPr>
            <a:r>
              <a:rPr lang="en-US" smtClean="0">
                <a:solidFill>
                  <a:srgbClr val="000000"/>
                </a:solidFill>
              </a:rPr>
              <a:t>	</a:t>
            </a:r>
            <a:r>
              <a:rPr lang="en-US" smtClean="0">
                <a:solidFill>
                  <a:srgbClr val="000000"/>
                </a:solidFill>
                <a:sym typeface="Wingdings" pitchFamily="2" charset="2"/>
              </a:rPr>
              <a:t> Process cannot control its own Page fault rate</a:t>
            </a:r>
          </a:p>
          <a:p>
            <a:pPr>
              <a:buFont typeface="Monotype Sorts" pitchFamily="2" charset="2"/>
              <a:buNone/>
            </a:pPr>
            <a:endParaRPr lang="en-US" smtClean="0">
              <a:solidFill>
                <a:srgbClr val="000000"/>
              </a:solidFill>
            </a:endParaRPr>
          </a:p>
          <a:p>
            <a:r>
              <a:rPr lang="en-US" b="1" smtClean="0">
                <a:solidFill>
                  <a:srgbClr val="FF0000"/>
                </a:solidFill>
              </a:rPr>
              <a:t>Local</a:t>
            </a:r>
            <a:r>
              <a:rPr lang="en-US" smtClean="0">
                <a:solidFill>
                  <a:srgbClr val="000000"/>
                </a:solidFill>
              </a:rPr>
              <a:t> replacement – each process selects from only its own set of allocated frames</a:t>
            </a:r>
            <a:r>
              <a:rPr lang="en-US" smtClean="0"/>
              <a:t>. 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rgbClr val="000000"/>
                </a:solidFill>
                <a:sym typeface="Wingdings" pitchFamily="2" charset="2"/>
              </a:rPr>
              <a:t>Number of frames allocated to a process do not change</a:t>
            </a:r>
          </a:p>
          <a:p>
            <a:pPr>
              <a:buFont typeface="Monotype Sorts" pitchFamily="2" charset="2"/>
              <a:buNone/>
            </a:pPr>
            <a:r>
              <a:rPr lang="en-US" smtClean="0">
                <a:solidFill>
                  <a:srgbClr val="000000"/>
                </a:solidFill>
                <a:sym typeface="Wingdings" pitchFamily="2" charset="2"/>
              </a:rPr>
              <a:t>	Does not make use of less used pages belonging to other processes</a:t>
            </a:r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Thrashing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217613"/>
            <a:ext cx="7029450" cy="3019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solidFill>
                  <a:srgbClr val="000000"/>
                </a:solidFill>
              </a:rPr>
              <a:t>If a process does not have “enough” pages, the page-fault rate is very high.  This leads to: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1800" smtClean="0">
                <a:solidFill>
                  <a:srgbClr val="000000"/>
                </a:solidFill>
              </a:rPr>
              <a:t>low CPU utilization.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1800" smtClean="0">
                <a:solidFill>
                  <a:srgbClr val="000000"/>
                </a:solidFill>
              </a:rPr>
              <a:t>operating system thinks that it needs to increase the degree of multiprogramming.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1800" smtClean="0">
                <a:solidFill>
                  <a:srgbClr val="000000"/>
                </a:solidFill>
              </a:rPr>
              <a:t>another process added to the system.</a:t>
            </a:r>
            <a:br>
              <a:rPr lang="en-US" sz="1800" smtClean="0">
                <a:solidFill>
                  <a:srgbClr val="000000"/>
                </a:solidFill>
              </a:rPr>
            </a:br>
            <a:endParaRPr lang="en-US" sz="180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b="1" smtClean="0">
                <a:solidFill>
                  <a:srgbClr val="FF0000"/>
                </a:solidFill>
              </a:rPr>
              <a:t>Thrashing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  <a:sym typeface="Symbol" pitchFamily="18" charset="2"/>
              </a:rPr>
              <a:t> a process is busy swapping pages in and out.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mtClean="0">
                <a:solidFill>
                  <a:srgbClr val="000000"/>
                </a:solidFill>
              </a:rPr>
              <a:t>	</a:t>
            </a:r>
            <a:r>
              <a:rPr lang="en-US" smtClean="0">
                <a:solidFill>
                  <a:srgbClr val="000000"/>
                </a:solidFill>
                <a:sym typeface="Wingdings" pitchFamily="2" charset="2"/>
              </a:rPr>
              <a:t> More pronounced for Global page replacement policy</a:t>
            </a:r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71575" y="0"/>
            <a:ext cx="6999288" cy="844550"/>
          </a:xfrm>
        </p:spPr>
        <p:txBody>
          <a:bodyPr/>
          <a:lstStyle/>
          <a:p>
            <a:pPr algn="ctr"/>
            <a:r>
              <a:rPr lang="en-US" smtClean="0"/>
              <a:t>Thrashing </a:t>
            </a:r>
            <a:endParaRPr lang="en-US" sz="240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152900"/>
            <a:ext cx="7029450" cy="2181225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Why does paging work?</a:t>
            </a:r>
            <a:br>
              <a:rPr lang="en-US" smtClean="0">
                <a:solidFill>
                  <a:srgbClr val="000000"/>
                </a:solidFill>
              </a:rPr>
            </a:br>
            <a:r>
              <a:rPr lang="en-US" smtClean="0">
                <a:solidFill>
                  <a:srgbClr val="000000"/>
                </a:solidFill>
              </a:rPr>
              <a:t>Locality model</a:t>
            </a:r>
          </a:p>
          <a:p>
            <a:pPr lvl="1">
              <a:buFont typeface="Monotype Sorts" pitchFamily="2" charset="2"/>
              <a:buNone/>
            </a:pPr>
            <a:r>
              <a:rPr lang="en-US" sz="180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1800" smtClean="0">
                <a:solidFill>
                  <a:srgbClr val="000000"/>
                </a:solidFill>
              </a:rPr>
              <a:t>Process migrates from one locality to another.</a:t>
            </a:r>
          </a:p>
          <a:p>
            <a:pPr lvl="1">
              <a:buFont typeface="Monotype Sorts" pitchFamily="2" charset="2"/>
              <a:buNone/>
            </a:pPr>
            <a:r>
              <a:rPr lang="en-US" sz="180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1800" smtClean="0">
                <a:solidFill>
                  <a:srgbClr val="000000"/>
                </a:solidFill>
              </a:rPr>
              <a:t>Localities may overlap.</a:t>
            </a:r>
          </a:p>
          <a:p>
            <a:r>
              <a:rPr lang="en-US" smtClean="0">
                <a:solidFill>
                  <a:srgbClr val="000000"/>
                </a:solidFill>
              </a:rPr>
              <a:t>Why does thrashing occur?</a:t>
            </a:r>
            <a:br>
              <a:rPr lang="en-US" smtClean="0">
                <a:solidFill>
                  <a:srgbClr val="000000"/>
                </a:solidFill>
              </a:rPr>
            </a:br>
            <a:r>
              <a:rPr lang="en-US" smtClean="0">
                <a:solidFill>
                  <a:srgbClr val="000000"/>
                </a:solidFill>
                <a:sym typeface="Symbol" pitchFamily="18" charset="2"/>
              </a:rPr>
              <a:t> size of locality &gt; total memory size</a:t>
            </a:r>
            <a:endParaRPr lang="en-US" smtClean="0">
              <a:solidFill>
                <a:srgbClr val="000000"/>
              </a:solidFill>
            </a:endParaRPr>
          </a:p>
        </p:txBody>
      </p:sp>
      <p:pic>
        <p:nvPicPr>
          <p:cNvPr id="37892" name="Picture 5"/>
          <p:cNvPicPr>
            <a:picLocks noChangeAspect="1" noChangeArrowheads="1"/>
          </p:cNvPicPr>
          <p:nvPr/>
        </p:nvPicPr>
        <p:blipFill>
          <a:blip r:embed="rId3" cstate="print"/>
          <a:srcRect l="760" t="14096" r="562" b="14427"/>
          <a:stretch>
            <a:fillRect/>
          </a:stretch>
        </p:blipFill>
        <p:spPr bwMode="auto">
          <a:xfrm>
            <a:off x="1536700" y="749300"/>
            <a:ext cx="6162675" cy="325755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Working-Set Model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sym typeface="Symbol" pitchFamily="18" charset="2"/>
              </a:rPr>
              <a:t>  working-set window  a fixed number of page references </a:t>
            </a:r>
            <a:br>
              <a:rPr lang="en-US" smtClean="0">
                <a:solidFill>
                  <a:srgbClr val="000000"/>
                </a:solidFill>
                <a:sym typeface="Symbol" pitchFamily="18" charset="2"/>
              </a:rPr>
            </a:br>
            <a:r>
              <a:rPr lang="en-US" smtClean="0">
                <a:solidFill>
                  <a:srgbClr val="000000"/>
                </a:solidFill>
                <a:sym typeface="Symbol" pitchFamily="18" charset="2"/>
              </a:rPr>
              <a:t>Example:  10,000 instruction</a:t>
            </a:r>
          </a:p>
          <a:p>
            <a:r>
              <a:rPr lang="en-US" i="1" smtClean="0">
                <a:solidFill>
                  <a:srgbClr val="000000"/>
                </a:solidFill>
                <a:sym typeface="Symbol" pitchFamily="18" charset="2"/>
              </a:rPr>
              <a:t>WSS</a:t>
            </a:r>
            <a:r>
              <a:rPr lang="en-US" i="1" baseline="-25000" smtClean="0">
                <a:solidFill>
                  <a:srgbClr val="000000"/>
                </a:solidFill>
                <a:sym typeface="Symbol" pitchFamily="18" charset="2"/>
              </a:rPr>
              <a:t>i</a:t>
            </a:r>
            <a:r>
              <a:rPr lang="en-US" smtClean="0">
                <a:solidFill>
                  <a:srgbClr val="000000"/>
                </a:solidFill>
                <a:sym typeface="Symbol" pitchFamily="18" charset="2"/>
              </a:rPr>
              <a:t> (working set of Process </a:t>
            </a:r>
            <a:r>
              <a:rPr lang="en-US" i="1" smtClean="0">
                <a:solidFill>
                  <a:srgbClr val="000000"/>
                </a:solidFill>
                <a:sym typeface="Symbol" pitchFamily="18" charset="2"/>
              </a:rPr>
              <a:t>P</a:t>
            </a:r>
            <a:r>
              <a:rPr lang="en-US" i="1" baseline="-25000" smtClean="0">
                <a:solidFill>
                  <a:srgbClr val="000000"/>
                </a:solidFill>
                <a:sym typeface="Symbol" pitchFamily="18" charset="2"/>
              </a:rPr>
              <a:t>i</a:t>
            </a:r>
            <a:r>
              <a:rPr lang="en-US" smtClean="0">
                <a:solidFill>
                  <a:srgbClr val="000000"/>
                </a:solidFill>
                <a:sym typeface="Symbol" pitchFamily="18" charset="2"/>
              </a:rPr>
              <a:t>) =</a:t>
            </a:r>
            <a:br>
              <a:rPr lang="en-US" smtClean="0">
                <a:solidFill>
                  <a:srgbClr val="000000"/>
                </a:solidFill>
                <a:sym typeface="Symbol" pitchFamily="18" charset="2"/>
              </a:rPr>
            </a:br>
            <a:r>
              <a:rPr lang="en-US" smtClean="0">
                <a:solidFill>
                  <a:srgbClr val="000000"/>
                </a:solidFill>
                <a:sym typeface="Symbol" pitchFamily="18" charset="2"/>
              </a:rPr>
              <a:t>total number of pages referenced in the most recent  (varies in time)</a:t>
            </a:r>
          </a:p>
          <a:p>
            <a:pPr lvl="1">
              <a:buFont typeface="Monotype Sorts" pitchFamily="2" charset="2"/>
              <a:buNone/>
            </a:pPr>
            <a:r>
              <a:rPr lang="en-US" sz="180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1800" smtClean="0">
                <a:solidFill>
                  <a:srgbClr val="000000"/>
                </a:solidFill>
                <a:sym typeface="Symbol" pitchFamily="18" charset="2"/>
              </a:rPr>
              <a:t>if  too small will not encompass entire locality.</a:t>
            </a:r>
          </a:p>
          <a:p>
            <a:pPr lvl="1">
              <a:buFont typeface="Monotype Sorts" pitchFamily="2" charset="2"/>
              <a:buNone/>
            </a:pPr>
            <a:r>
              <a:rPr lang="en-US" sz="180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1800" smtClean="0">
                <a:solidFill>
                  <a:srgbClr val="000000"/>
                </a:solidFill>
                <a:sym typeface="Symbol" pitchFamily="18" charset="2"/>
              </a:rPr>
              <a:t>if  too large will encompass several localities.</a:t>
            </a:r>
          </a:p>
          <a:p>
            <a:pPr lvl="1">
              <a:buFont typeface="Monotype Sorts" pitchFamily="2" charset="2"/>
              <a:buNone/>
            </a:pPr>
            <a:r>
              <a:rPr lang="en-US" sz="180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1800" smtClean="0">
                <a:solidFill>
                  <a:srgbClr val="000000"/>
                </a:solidFill>
                <a:sym typeface="Symbol" pitchFamily="18" charset="2"/>
              </a:rPr>
              <a:t>if  =   will encompass entire program.</a:t>
            </a:r>
          </a:p>
          <a:p>
            <a:r>
              <a:rPr lang="en-US" i="1" smtClean="0">
                <a:solidFill>
                  <a:srgbClr val="000000"/>
                </a:solidFill>
                <a:sym typeface="Symbol" pitchFamily="18" charset="2"/>
              </a:rPr>
              <a:t>D</a:t>
            </a:r>
            <a:r>
              <a:rPr lang="en-US" smtClean="0">
                <a:solidFill>
                  <a:srgbClr val="000000"/>
                </a:solidFill>
                <a:sym typeface="Symbol" pitchFamily="18" charset="2"/>
              </a:rPr>
              <a:t> =  </a:t>
            </a:r>
            <a:r>
              <a:rPr lang="en-US" i="1" smtClean="0">
                <a:solidFill>
                  <a:srgbClr val="000000"/>
                </a:solidFill>
                <a:sym typeface="Symbol" pitchFamily="18" charset="2"/>
              </a:rPr>
              <a:t>WSS</a:t>
            </a:r>
            <a:r>
              <a:rPr lang="en-US" i="1" baseline="-25000" smtClean="0">
                <a:solidFill>
                  <a:srgbClr val="000000"/>
                </a:solidFill>
                <a:sym typeface="Symbol" pitchFamily="18" charset="2"/>
              </a:rPr>
              <a:t>i</a:t>
            </a:r>
            <a:r>
              <a:rPr lang="en-US" smtClean="0">
                <a:solidFill>
                  <a:srgbClr val="000000"/>
                </a:solidFill>
                <a:sym typeface="Symbol" pitchFamily="18" charset="2"/>
              </a:rPr>
              <a:t>  total demand frames </a:t>
            </a:r>
          </a:p>
          <a:p>
            <a:r>
              <a:rPr lang="en-US" smtClean="0">
                <a:solidFill>
                  <a:srgbClr val="000000"/>
                </a:solidFill>
                <a:sym typeface="Symbol" pitchFamily="18" charset="2"/>
              </a:rPr>
              <a:t>if </a:t>
            </a:r>
            <a:r>
              <a:rPr lang="en-US" i="1" smtClean="0">
                <a:solidFill>
                  <a:srgbClr val="000000"/>
                </a:solidFill>
                <a:sym typeface="Symbol" pitchFamily="18" charset="2"/>
              </a:rPr>
              <a:t>D</a:t>
            </a:r>
            <a:r>
              <a:rPr lang="en-US" smtClean="0">
                <a:solidFill>
                  <a:srgbClr val="000000"/>
                </a:solidFill>
                <a:sym typeface="Symbol" pitchFamily="18" charset="2"/>
              </a:rPr>
              <a:t> &gt; </a:t>
            </a:r>
            <a:r>
              <a:rPr lang="en-US" i="1" smtClean="0">
                <a:solidFill>
                  <a:srgbClr val="000000"/>
                </a:solidFill>
                <a:sym typeface="Symbol" pitchFamily="18" charset="2"/>
              </a:rPr>
              <a:t>m(Total number of available frames)</a:t>
            </a:r>
            <a:r>
              <a:rPr lang="en-US" smtClean="0">
                <a:solidFill>
                  <a:srgbClr val="000000"/>
                </a:solidFill>
                <a:sym typeface="Symbol" pitchFamily="18" charset="2"/>
              </a:rPr>
              <a:t>  Thrashing</a:t>
            </a:r>
          </a:p>
          <a:p>
            <a:r>
              <a:rPr lang="en-US" smtClean="0">
                <a:solidFill>
                  <a:srgbClr val="000000"/>
                </a:solidFill>
                <a:sym typeface="Symbol" pitchFamily="18" charset="2"/>
              </a:rPr>
              <a:t>Policy if </a:t>
            </a:r>
            <a:r>
              <a:rPr lang="en-US" i="1" smtClean="0">
                <a:solidFill>
                  <a:srgbClr val="000000"/>
                </a:solidFill>
                <a:sym typeface="Symbol" pitchFamily="18" charset="2"/>
              </a:rPr>
              <a:t>D</a:t>
            </a:r>
            <a:r>
              <a:rPr lang="en-US" smtClean="0">
                <a:solidFill>
                  <a:srgbClr val="000000"/>
                </a:solidFill>
                <a:sym typeface="Symbol" pitchFamily="18" charset="2"/>
              </a:rPr>
              <a:t> &gt; m, then suspend one of the processes.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28663" y="0"/>
            <a:ext cx="7772400" cy="844550"/>
          </a:xfrm>
        </p:spPr>
        <p:txBody>
          <a:bodyPr/>
          <a:lstStyle/>
          <a:p>
            <a:pPr algn="ctr"/>
            <a:r>
              <a:rPr lang="en-US" smtClean="0"/>
              <a:t>Working-set model</a:t>
            </a: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 cstate="print"/>
          <a:srcRect l="667" t="34583" r="3287" b="34836"/>
          <a:stretch>
            <a:fillRect/>
          </a:stretch>
        </p:blipFill>
        <p:spPr bwMode="auto">
          <a:xfrm>
            <a:off x="584200" y="2008188"/>
            <a:ext cx="8191500" cy="195580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Page-Fault Frequency Scheme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4800600"/>
            <a:ext cx="7029450" cy="1184275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Establish “acceptable” page-fault rate.</a:t>
            </a:r>
          </a:p>
          <a:p>
            <a:pPr lvl="1">
              <a:buFont typeface="Monotype Sorts" pitchFamily="2" charset="2"/>
              <a:buNone/>
            </a:pPr>
            <a:r>
              <a:rPr lang="en-US" sz="180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1800" smtClean="0">
                <a:solidFill>
                  <a:srgbClr val="000000"/>
                </a:solidFill>
              </a:rPr>
              <a:t>If actual rate too low, process loses frame.</a:t>
            </a:r>
          </a:p>
          <a:p>
            <a:pPr lvl="1">
              <a:buFont typeface="Monotype Sorts" pitchFamily="2" charset="2"/>
              <a:buNone/>
            </a:pPr>
            <a:r>
              <a:rPr lang="en-US" sz="180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1800" smtClean="0">
                <a:solidFill>
                  <a:srgbClr val="000000"/>
                </a:solidFill>
              </a:rPr>
              <a:t>If actual rate too high, process gains frame.</a:t>
            </a:r>
          </a:p>
        </p:txBody>
      </p:sp>
      <p:pic>
        <p:nvPicPr>
          <p:cNvPr id="40964" name="Picture 5"/>
          <p:cNvPicPr>
            <a:picLocks noChangeAspect="1" noChangeArrowheads="1"/>
          </p:cNvPicPr>
          <p:nvPr/>
        </p:nvPicPr>
        <p:blipFill>
          <a:blip r:embed="rId3" cstate="print"/>
          <a:srcRect l="580" t="18047" r="580" b="18515"/>
          <a:stretch>
            <a:fillRect/>
          </a:stretch>
        </p:blipFill>
        <p:spPr bwMode="auto">
          <a:xfrm>
            <a:off x="839788" y="842963"/>
            <a:ext cx="7396162" cy="3617912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Other Considerations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Page Buffering: </a:t>
            </a:r>
          </a:p>
          <a:p>
            <a:pPr>
              <a:buFont typeface="Monotype Sorts" pitchFamily="2" charset="2"/>
              <a:buNone/>
            </a:pPr>
            <a:r>
              <a:rPr lang="en-US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mtClean="0">
                <a:solidFill>
                  <a:srgbClr val="000000"/>
                </a:solidFill>
              </a:rPr>
              <a:t>Maintain a pool of free frames to quickly restart a faulting process</a:t>
            </a:r>
          </a:p>
          <a:p>
            <a:pPr>
              <a:buFont typeface="Wingdings" pitchFamily="2" charset="2"/>
              <a:buChar char="è"/>
            </a:pPr>
            <a:r>
              <a:rPr lang="en-US" smtClean="0">
                <a:solidFill>
                  <a:srgbClr val="000000"/>
                </a:solidFill>
                <a:sym typeface="Wingdings" pitchFamily="2" charset="2"/>
              </a:rPr>
              <a:t>Can be used to improve performance of some simple page replacement algorithms like FIFO</a:t>
            </a:r>
          </a:p>
          <a:p>
            <a:pPr>
              <a:buFont typeface="Wingdings" pitchFamily="2" charset="2"/>
              <a:buNone/>
            </a:pPr>
            <a:endParaRPr lang="en-US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Prepaging: </a:t>
            </a:r>
            <a:br>
              <a:rPr lang="en-US" smtClean="0">
                <a:solidFill>
                  <a:srgbClr val="000000"/>
                </a:solidFill>
              </a:rPr>
            </a:br>
            <a:r>
              <a:rPr lang="en-US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mtClean="0">
                <a:solidFill>
                  <a:srgbClr val="000000"/>
                </a:solidFill>
              </a:rPr>
              <a:t>Bring in the complete working set of a swapped out process to avoid initial multiple faults</a:t>
            </a:r>
          </a:p>
          <a:p>
            <a:pPr>
              <a:buFont typeface="Monotype Sorts" pitchFamily="2" charset="2"/>
              <a:buNone/>
            </a:pPr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Other Considerations (Cont.)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217613"/>
            <a:ext cx="7029450" cy="2617787"/>
          </a:xfrm>
        </p:spPr>
        <p:txBody>
          <a:bodyPr/>
          <a:lstStyle/>
          <a:p>
            <a:r>
              <a:rPr lang="en-US" b="1" smtClean="0">
                <a:solidFill>
                  <a:srgbClr val="000000"/>
                </a:solidFill>
              </a:rPr>
              <a:t>TLB Reach</a:t>
            </a:r>
            <a:r>
              <a:rPr lang="en-US" smtClean="0">
                <a:solidFill>
                  <a:srgbClr val="000000"/>
                </a:solidFill>
              </a:rPr>
              <a:t> - The amount of memory accessible from the TLB.</a:t>
            </a:r>
          </a:p>
          <a:p>
            <a:endParaRPr lang="en-US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TLB Reach = (TLB Size) X (Page Size)</a:t>
            </a:r>
          </a:p>
          <a:p>
            <a:endParaRPr lang="en-US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Ideally, the working set of each process is stored in the TLB. Otherwise there is a high degree of page faults.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Other Considerations (Cont.)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3319463" algn="l"/>
                <a:tab pos="3651250" algn="l"/>
              </a:tabLst>
            </a:pPr>
            <a:r>
              <a:rPr lang="en-US" smtClean="0">
                <a:solidFill>
                  <a:srgbClr val="000000"/>
                </a:solidFill>
              </a:rPr>
              <a:t>Program structure</a:t>
            </a:r>
          </a:p>
          <a:p>
            <a:pPr lvl="1">
              <a:buFont typeface="Monotype Sorts" pitchFamily="2" charset="2"/>
              <a:buNone/>
              <a:tabLst>
                <a:tab pos="3319463" algn="l"/>
                <a:tab pos="3651250" algn="l"/>
              </a:tabLst>
            </a:pPr>
            <a:r>
              <a:rPr lang="en-US" sz="1800" b="1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1800" b="1" smtClean="0">
                <a:solidFill>
                  <a:srgbClr val="000000"/>
                </a:solidFill>
              </a:rPr>
              <a:t>int A[ ][ ] = new int[1024][1024];</a:t>
            </a:r>
          </a:p>
          <a:p>
            <a:pPr lvl="1">
              <a:buFont typeface="Monotype Sorts" pitchFamily="2" charset="2"/>
              <a:buNone/>
              <a:tabLst>
                <a:tab pos="3319463" algn="l"/>
                <a:tab pos="3651250" algn="l"/>
              </a:tabLst>
            </a:pPr>
            <a:r>
              <a:rPr lang="en-US" sz="180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1800" smtClean="0">
                <a:solidFill>
                  <a:srgbClr val="000000"/>
                </a:solidFill>
              </a:rPr>
              <a:t>Each row is stored in one page </a:t>
            </a:r>
          </a:p>
          <a:p>
            <a:pPr lvl="1">
              <a:buFont typeface="Monotype Sorts" pitchFamily="2" charset="2"/>
              <a:buNone/>
              <a:tabLst>
                <a:tab pos="3319463" algn="l"/>
                <a:tab pos="3651250" algn="l"/>
              </a:tabLst>
            </a:pPr>
            <a:r>
              <a:rPr lang="en-US" sz="180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1800" smtClean="0">
                <a:solidFill>
                  <a:srgbClr val="000000"/>
                </a:solidFill>
              </a:rPr>
              <a:t>Program 1 	</a:t>
            </a:r>
            <a:r>
              <a:rPr lang="en-US" sz="1800" b="1" smtClean="0">
                <a:solidFill>
                  <a:srgbClr val="000000"/>
                </a:solidFill>
              </a:rPr>
              <a:t>for (j = 0; j &lt; A.length; j++)</a:t>
            </a:r>
            <a:br>
              <a:rPr lang="en-US" sz="1800" b="1" smtClean="0">
                <a:solidFill>
                  <a:srgbClr val="000000"/>
                </a:solidFill>
              </a:rPr>
            </a:br>
            <a:r>
              <a:rPr lang="en-US" sz="1800" b="1" smtClean="0">
                <a:solidFill>
                  <a:srgbClr val="000000"/>
                </a:solidFill>
              </a:rPr>
              <a:t>		for (i = 0; i &lt; A.length; i++)</a:t>
            </a:r>
            <a:br>
              <a:rPr lang="en-US" sz="1800" b="1" smtClean="0">
                <a:solidFill>
                  <a:srgbClr val="000000"/>
                </a:solidFill>
              </a:rPr>
            </a:br>
            <a:r>
              <a:rPr lang="en-US" sz="1800" b="1" smtClean="0">
                <a:solidFill>
                  <a:srgbClr val="000000"/>
                </a:solidFill>
              </a:rPr>
              <a:t>				A[i,j] = 0;</a:t>
            </a:r>
            <a:br>
              <a:rPr lang="en-US" sz="1800" b="1" smtClean="0">
                <a:solidFill>
                  <a:srgbClr val="000000"/>
                </a:solidFill>
              </a:rPr>
            </a:br>
            <a:r>
              <a:rPr lang="en-US" sz="1800" smtClean="0">
                <a:solidFill>
                  <a:srgbClr val="000000"/>
                </a:solidFill>
              </a:rPr>
              <a:t>1024 x 1024 page faults </a:t>
            </a:r>
            <a:br>
              <a:rPr lang="en-US" sz="1800" smtClean="0">
                <a:solidFill>
                  <a:srgbClr val="000000"/>
                </a:solidFill>
              </a:rPr>
            </a:br>
            <a:endParaRPr lang="en-US" sz="1800" smtClean="0">
              <a:solidFill>
                <a:srgbClr val="000000"/>
              </a:solidFill>
            </a:endParaRPr>
          </a:p>
          <a:p>
            <a:pPr lvl="1">
              <a:buFont typeface="Monotype Sorts" pitchFamily="2" charset="2"/>
              <a:buNone/>
              <a:tabLst>
                <a:tab pos="3319463" algn="l"/>
                <a:tab pos="3651250" algn="l"/>
              </a:tabLst>
            </a:pPr>
            <a:r>
              <a:rPr lang="en-US" sz="180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1800" smtClean="0">
                <a:solidFill>
                  <a:srgbClr val="000000"/>
                </a:solidFill>
              </a:rPr>
              <a:t>Program 2 	</a:t>
            </a:r>
            <a:r>
              <a:rPr lang="en-US" sz="1800" b="1" smtClean="0">
                <a:solidFill>
                  <a:srgbClr val="000000"/>
                </a:solidFill>
              </a:rPr>
              <a:t>for (i = 0; i &lt; A.length; i++)</a:t>
            </a:r>
            <a:br>
              <a:rPr lang="en-US" sz="1800" b="1" smtClean="0">
                <a:solidFill>
                  <a:srgbClr val="000000"/>
                </a:solidFill>
              </a:rPr>
            </a:br>
            <a:r>
              <a:rPr lang="en-US" sz="1800" b="1" smtClean="0">
                <a:solidFill>
                  <a:srgbClr val="000000"/>
                </a:solidFill>
              </a:rPr>
              <a:t>		for (j = 0; j &lt; A.length; j++)</a:t>
            </a:r>
            <a:br>
              <a:rPr lang="en-US" sz="1800" b="1" smtClean="0">
                <a:solidFill>
                  <a:srgbClr val="000000"/>
                </a:solidFill>
              </a:rPr>
            </a:br>
            <a:r>
              <a:rPr lang="en-US" sz="1800" b="1" smtClean="0">
                <a:solidFill>
                  <a:srgbClr val="000000"/>
                </a:solidFill>
              </a:rPr>
              <a:t>				A[i,j] = 0;</a:t>
            </a:r>
            <a:endParaRPr lang="en-US" sz="1800" smtClean="0">
              <a:solidFill>
                <a:srgbClr val="000000"/>
              </a:solidFill>
            </a:endParaRPr>
          </a:p>
          <a:p>
            <a:pPr lvl="1">
              <a:buFont typeface="Monotype Sorts" pitchFamily="2" charset="2"/>
              <a:buNone/>
              <a:tabLst>
                <a:tab pos="3319463" algn="l"/>
                <a:tab pos="3651250" algn="l"/>
              </a:tabLst>
            </a:pPr>
            <a:r>
              <a:rPr lang="en-US" sz="1800" smtClean="0">
                <a:solidFill>
                  <a:srgbClr val="000000"/>
                </a:solidFill>
              </a:rPr>
              <a:t/>
            </a:r>
            <a:br>
              <a:rPr lang="en-US" sz="1800" smtClean="0">
                <a:solidFill>
                  <a:srgbClr val="000000"/>
                </a:solidFill>
              </a:rPr>
            </a:br>
            <a:r>
              <a:rPr lang="en-US" sz="1800" smtClean="0">
                <a:solidFill>
                  <a:srgbClr val="000000"/>
                </a:solidFill>
              </a:rPr>
              <a:t>1024 page faults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8968" y="2694038"/>
            <a:ext cx="2161561" cy="844550"/>
          </a:xfrm>
        </p:spPr>
        <p:txBody>
          <a:bodyPr/>
          <a:lstStyle/>
          <a:p>
            <a:r>
              <a:rPr lang="en-US" dirty="0" smtClean="0"/>
              <a:t>Thanks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Operating System Concepts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0"/>
            <a:ext cx="7772400" cy="844550"/>
          </a:xfrm>
        </p:spPr>
        <p:txBody>
          <a:bodyPr/>
          <a:lstStyle/>
          <a:p>
            <a:pPr algn="ctr"/>
            <a:r>
              <a:rPr lang="en-US" smtClean="0"/>
              <a:t>Valid-Invalid Bit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143000"/>
            <a:ext cx="7029450" cy="5541963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With each page table entry a valid–invalid bit is associated</a:t>
            </a:r>
            <a:br>
              <a:rPr lang="en-US" smtClean="0">
                <a:solidFill>
                  <a:srgbClr val="000000"/>
                </a:solidFill>
              </a:rPr>
            </a:br>
            <a:r>
              <a:rPr lang="en-US" smtClean="0">
                <a:solidFill>
                  <a:srgbClr val="000000"/>
                </a:solidFill>
              </a:rPr>
              <a:t>(1 </a:t>
            </a:r>
            <a:r>
              <a:rPr lang="en-US" smtClean="0">
                <a:solidFill>
                  <a:srgbClr val="000000"/>
                </a:solidFill>
                <a:sym typeface="Symbol" pitchFamily="18" charset="2"/>
              </a:rPr>
              <a:t> in-memory, 0</a:t>
            </a:r>
            <a:r>
              <a:rPr lang="en-US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  <a:sym typeface="Symbol" pitchFamily="18" charset="2"/>
              </a:rPr>
              <a:t> not-in-memory)</a:t>
            </a:r>
          </a:p>
          <a:p>
            <a:r>
              <a:rPr lang="en-US" smtClean="0">
                <a:solidFill>
                  <a:srgbClr val="000000"/>
                </a:solidFill>
                <a:sym typeface="Symbol" pitchFamily="18" charset="2"/>
              </a:rPr>
              <a:t>Initially valid–invalid but is set to 0 on all entries.</a:t>
            </a:r>
          </a:p>
          <a:p>
            <a:r>
              <a:rPr lang="en-US" smtClean="0">
                <a:solidFill>
                  <a:srgbClr val="000000"/>
                </a:solidFill>
                <a:sym typeface="Symbol" pitchFamily="18" charset="2"/>
              </a:rPr>
              <a:t>Example of a page table snapshot.</a:t>
            </a:r>
            <a:br>
              <a:rPr lang="en-US" smtClean="0">
                <a:solidFill>
                  <a:srgbClr val="000000"/>
                </a:solidFill>
                <a:sym typeface="Symbol" pitchFamily="18" charset="2"/>
              </a:rPr>
            </a:br>
            <a:r>
              <a:rPr lang="en-US" smtClean="0">
                <a:solidFill>
                  <a:srgbClr val="000000"/>
                </a:solidFill>
                <a:sym typeface="Symbol" pitchFamily="18" charset="2"/>
              </a:rPr>
              <a:t/>
            </a:r>
            <a:br>
              <a:rPr lang="en-US" smtClean="0">
                <a:solidFill>
                  <a:srgbClr val="000000"/>
                </a:solidFill>
                <a:sym typeface="Symbol" pitchFamily="18" charset="2"/>
              </a:rPr>
            </a:br>
            <a:r>
              <a:rPr lang="en-US" smtClean="0">
                <a:solidFill>
                  <a:srgbClr val="000000"/>
                </a:solidFill>
                <a:sym typeface="Symbol" pitchFamily="18" charset="2"/>
              </a:rPr>
              <a:t/>
            </a:r>
            <a:br>
              <a:rPr lang="en-US" smtClean="0">
                <a:solidFill>
                  <a:srgbClr val="000000"/>
                </a:solidFill>
                <a:sym typeface="Symbol" pitchFamily="18" charset="2"/>
              </a:rPr>
            </a:br>
            <a:r>
              <a:rPr lang="en-US" smtClean="0">
                <a:solidFill>
                  <a:srgbClr val="000000"/>
                </a:solidFill>
                <a:sym typeface="Symbol" pitchFamily="18" charset="2"/>
              </a:rPr>
              <a:t/>
            </a:r>
            <a:br>
              <a:rPr lang="en-US" smtClean="0">
                <a:solidFill>
                  <a:srgbClr val="000000"/>
                </a:solidFill>
                <a:sym typeface="Symbol" pitchFamily="18" charset="2"/>
              </a:rPr>
            </a:br>
            <a:r>
              <a:rPr lang="en-US" smtClean="0">
                <a:solidFill>
                  <a:srgbClr val="000000"/>
                </a:solidFill>
                <a:sym typeface="Symbol" pitchFamily="18" charset="2"/>
              </a:rPr>
              <a:t/>
            </a:r>
            <a:br>
              <a:rPr lang="en-US" smtClean="0">
                <a:solidFill>
                  <a:srgbClr val="000000"/>
                </a:solidFill>
                <a:sym typeface="Symbol" pitchFamily="18" charset="2"/>
              </a:rPr>
            </a:br>
            <a:r>
              <a:rPr lang="en-US" smtClean="0">
                <a:solidFill>
                  <a:srgbClr val="000000"/>
                </a:solidFill>
                <a:sym typeface="Symbol" pitchFamily="18" charset="2"/>
              </a:rPr>
              <a:t/>
            </a:r>
            <a:br>
              <a:rPr lang="en-US" smtClean="0">
                <a:solidFill>
                  <a:srgbClr val="000000"/>
                </a:solidFill>
                <a:sym typeface="Symbol" pitchFamily="18" charset="2"/>
              </a:rPr>
            </a:br>
            <a:r>
              <a:rPr lang="en-US" smtClean="0">
                <a:solidFill>
                  <a:srgbClr val="000000"/>
                </a:solidFill>
                <a:sym typeface="Symbol" pitchFamily="18" charset="2"/>
              </a:rPr>
              <a:t/>
            </a:r>
            <a:br>
              <a:rPr lang="en-US" smtClean="0">
                <a:solidFill>
                  <a:srgbClr val="000000"/>
                </a:solidFill>
                <a:sym typeface="Symbol" pitchFamily="18" charset="2"/>
              </a:rPr>
            </a:br>
            <a:r>
              <a:rPr lang="en-US" smtClean="0">
                <a:solidFill>
                  <a:srgbClr val="000000"/>
                </a:solidFill>
                <a:sym typeface="Symbol" pitchFamily="18" charset="2"/>
              </a:rPr>
              <a:t/>
            </a:r>
            <a:br>
              <a:rPr lang="en-US" smtClean="0">
                <a:solidFill>
                  <a:srgbClr val="000000"/>
                </a:solidFill>
                <a:sym typeface="Symbol" pitchFamily="18" charset="2"/>
              </a:rPr>
            </a:br>
            <a:r>
              <a:rPr lang="en-US" smtClean="0">
                <a:solidFill>
                  <a:srgbClr val="000000"/>
                </a:solidFill>
                <a:sym typeface="Symbol" pitchFamily="18" charset="2"/>
              </a:rPr>
              <a:t/>
            </a:r>
            <a:br>
              <a:rPr lang="en-US" smtClean="0">
                <a:solidFill>
                  <a:srgbClr val="000000"/>
                </a:solidFill>
                <a:sym typeface="Symbol" pitchFamily="18" charset="2"/>
              </a:rPr>
            </a:br>
            <a:r>
              <a:rPr lang="en-US" smtClean="0">
                <a:solidFill>
                  <a:srgbClr val="000000"/>
                </a:solidFill>
                <a:sym typeface="Symbol" pitchFamily="18" charset="2"/>
              </a:rPr>
              <a:t/>
            </a:r>
            <a:br>
              <a:rPr lang="en-US" smtClean="0">
                <a:solidFill>
                  <a:srgbClr val="000000"/>
                </a:solidFill>
                <a:sym typeface="Symbol" pitchFamily="18" charset="2"/>
              </a:rPr>
            </a:br>
            <a:endParaRPr lang="en-US" smtClean="0">
              <a:solidFill>
                <a:srgbClr val="000000"/>
              </a:solidFill>
              <a:sym typeface="Symbol" pitchFamily="18" charset="2"/>
            </a:endParaRPr>
          </a:p>
          <a:p>
            <a:r>
              <a:rPr lang="en-US" smtClean="0">
                <a:solidFill>
                  <a:srgbClr val="000000"/>
                </a:solidFill>
                <a:sym typeface="Symbol" pitchFamily="18" charset="2"/>
              </a:rPr>
              <a:t>During address translation, if valid–invalid bit in page table entry is 0  page fault.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3048000" y="3048000"/>
            <a:ext cx="1905000" cy="266700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3048000" y="33528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3048000" y="36576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3048000" y="39624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3048000" y="4267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Line 10"/>
          <p:cNvSpPr>
            <a:spLocks noChangeShapeType="1"/>
          </p:cNvSpPr>
          <p:nvPr/>
        </p:nvSpPr>
        <p:spPr bwMode="auto">
          <a:xfrm>
            <a:off x="3048000" y="45720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Line 11"/>
          <p:cNvSpPr>
            <a:spLocks noChangeShapeType="1"/>
          </p:cNvSpPr>
          <p:nvPr/>
        </p:nvSpPr>
        <p:spPr bwMode="auto">
          <a:xfrm>
            <a:off x="3048000" y="5129213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Line 12"/>
          <p:cNvSpPr>
            <a:spLocks noChangeShapeType="1"/>
          </p:cNvSpPr>
          <p:nvPr/>
        </p:nvSpPr>
        <p:spPr bwMode="auto">
          <a:xfrm>
            <a:off x="3048000" y="5410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0" name="Line 13"/>
          <p:cNvSpPr>
            <a:spLocks noChangeShapeType="1"/>
          </p:cNvSpPr>
          <p:nvPr/>
        </p:nvSpPr>
        <p:spPr bwMode="auto">
          <a:xfrm>
            <a:off x="4495800" y="27432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Text Box 14"/>
          <p:cNvSpPr txBox="1">
            <a:spLocks noChangeArrowheads="1"/>
          </p:cNvSpPr>
          <p:nvPr/>
        </p:nvSpPr>
        <p:spPr bwMode="auto">
          <a:xfrm>
            <a:off x="4572000" y="30194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7182" name="Text Box 15"/>
          <p:cNvSpPr txBox="1">
            <a:spLocks noChangeArrowheads="1"/>
          </p:cNvSpPr>
          <p:nvPr/>
        </p:nvSpPr>
        <p:spPr bwMode="auto">
          <a:xfrm>
            <a:off x="4572000" y="33194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7183" name="Text Box 16"/>
          <p:cNvSpPr txBox="1">
            <a:spLocks noChangeArrowheads="1"/>
          </p:cNvSpPr>
          <p:nvPr/>
        </p:nvSpPr>
        <p:spPr bwMode="auto">
          <a:xfrm>
            <a:off x="4572000" y="36195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7184" name="Text Box 17"/>
          <p:cNvSpPr txBox="1">
            <a:spLocks noChangeArrowheads="1"/>
          </p:cNvSpPr>
          <p:nvPr/>
        </p:nvSpPr>
        <p:spPr bwMode="auto">
          <a:xfrm>
            <a:off x="4572000" y="3948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7185" name="Text Box 18"/>
          <p:cNvSpPr txBox="1">
            <a:spLocks noChangeArrowheads="1"/>
          </p:cNvSpPr>
          <p:nvPr/>
        </p:nvSpPr>
        <p:spPr bwMode="auto">
          <a:xfrm>
            <a:off x="4572000" y="4267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7186" name="Text Box 19"/>
          <p:cNvSpPr txBox="1">
            <a:spLocks noChangeArrowheads="1"/>
          </p:cNvSpPr>
          <p:nvPr/>
        </p:nvSpPr>
        <p:spPr bwMode="auto">
          <a:xfrm>
            <a:off x="4572000" y="5105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7187" name="Text Box 20"/>
          <p:cNvSpPr txBox="1">
            <a:spLocks noChangeArrowheads="1"/>
          </p:cNvSpPr>
          <p:nvPr/>
        </p:nvSpPr>
        <p:spPr bwMode="auto">
          <a:xfrm>
            <a:off x="4572000" y="5410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7188" name="Text Box 21"/>
          <p:cNvSpPr txBox="1">
            <a:spLocks noChangeArrowheads="1"/>
          </p:cNvSpPr>
          <p:nvPr/>
        </p:nvSpPr>
        <p:spPr bwMode="auto">
          <a:xfrm>
            <a:off x="3657600" y="4648200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ym typeface="MT Extra" pitchFamily="18" charset="2"/>
              </a:rPr>
              <a:t></a:t>
            </a:r>
            <a:endParaRPr lang="en-US" dirty="0"/>
          </a:p>
        </p:txBody>
      </p:sp>
      <p:sp>
        <p:nvSpPr>
          <p:cNvPr id="7189" name="Text Box 22"/>
          <p:cNvSpPr txBox="1">
            <a:spLocks noChangeArrowheads="1"/>
          </p:cNvSpPr>
          <p:nvPr/>
        </p:nvSpPr>
        <p:spPr bwMode="auto">
          <a:xfrm>
            <a:off x="3403600" y="2743200"/>
            <a:ext cx="8429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Frame #</a:t>
            </a:r>
          </a:p>
        </p:txBody>
      </p:sp>
      <p:sp>
        <p:nvSpPr>
          <p:cNvPr id="7190" name="Text Box 23"/>
          <p:cNvSpPr txBox="1">
            <a:spLocks noChangeArrowheads="1"/>
          </p:cNvSpPr>
          <p:nvPr/>
        </p:nvSpPr>
        <p:spPr bwMode="auto">
          <a:xfrm>
            <a:off x="4519613" y="2743200"/>
            <a:ext cx="1347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valid-invalid bit</a:t>
            </a:r>
          </a:p>
        </p:txBody>
      </p:sp>
      <p:sp>
        <p:nvSpPr>
          <p:cNvPr id="7191" name="Text Box 24"/>
          <p:cNvSpPr txBox="1">
            <a:spLocks noChangeArrowheads="1"/>
          </p:cNvSpPr>
          <p:nvPr/>
        </p:nvSpPr>
        <p:spPr bwMode="auto">
          <a:xfrm>
            <a:off x="3598863" y="5715000"/>
            <a:ext cx="10112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page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4838" y="0"/>
            <a:ext cx="7772400" cy="844550"/>
          </a:xfrm>
        </p:spPr>
        <p:txBody>
          <a:bodyPr/>
          <a:lstStyle/>
          <a:p>
            <a:pPr algn="ctr"/>
            <a:r>
              <a:rPr lang="en-US" smtClean="0"/>
              <a:t>Page Fault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7029450" cy="2936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 smtClean="0">
                <a:solidFill>
                  <a:srgbClr val="000000"/>
                </a:solidFill>
              </a:rPr>
              <a:t>If there is ever a reference to a page, first reference will trap to </a:t>
            </a:r>
            <a:br>
              <a:rPr lang="en-US" sz="1800" dirty="0" smtClean="0">
                <a:solidFill>
                  <a:srgbClr val="000000"/>
                </a:solidFill>
              </a:rPr>
            </a:br>
            <a:r>
              <a:rPr lang="en-US" sz="1800" dirty="0" smtClean="0">
                <a:solidFill>
                  <a:srgbClr val="000000"/>
                </a:solidFill>
              </a:rPr>
              <a:t>OS </a:t>
            </a:r>
            <a:r>
              <a:rPr lang="en-US" sz="1800" dirty="0" smtClean="0">
                <a:solidFill>
                  <a:srgbClr val="000000"/>
                </a:solidFill>
                <a:sym typeface="Symbol" pitchFamily="18" charset="2"/>
              </a:rPr>
              <a:t> page fault</a:t>
            </a:r>
          </a:p>
          <a:p>
            <a:pPr>
              <a:lnSpc>
                <a:spcPct val="90000"/>
              </a:lnSpc>
            </a:pPr>
            <a:r>
              <a:rPr lang="en-US" sz="1800" dirty="0" smtClean="0">
                <a:solidFill>
                  <a:srgbClr val="000000"/>
                </a:solidFill>
                <a:sym typeface="Symbol" pitchFamily="18" charset="2"/>
              </a:rPr>
              <a:t>OS looks at another table to decide: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sz="1600" dirty="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1600" dirty="0" smtClean="0">
                <a:solidFill>
                  <a:srgbClr val="000000"/>
                </a:solidFill>
              </a:rPr>
              <a:t>Invalid reference </a:t>
            </a:r>
            <a:r>
              <a:rPr lang="en-US" sz="1600" dirty="0" smtClean="0">
                <a:solidFill>
                  <a:srgbClr val="000000"/>
                </a:solidFill>
                <a:sym typeface="Symbol" pitchFamily="18" charset="2"/>
              </a:rPr>
              <a:t> abort.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sz="1600" dirty="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1600" dirty="0" smtClean="0">
                <a:solidFill>
                  <a:srgbClr val="000000"/>
                </a:solidFill>
                <a:sym typeface="Symbol" pitchFamily="18" charset="2"/>
              </a:rPr>
              <a:t>Just not in memory.</a:t>
            </a:r>
          </a:p>
          <a:p>
            <a:pPr>
              <a:lnSpc>
                <a:spcPct val="90000"/>
              </a:lnSpc>
            </a:pPr>
            <a:r>
              <a:rPr lang="en-US" sz="1800" dirty="0" smtClean="0">
                <a:solidFill>
                  <a:srgbClr val="000000"/>
                </a:solidFill>
                <a:sym typeface="Symbol" pitchFamily="18" charset="2"/>
              </a:rPr>
              <a:t>Get empty frame.</a:t>
            </a:r>
          </a:p>
          <a:p>
            <a:pPr>
              <a:lnSpc>
                <a:spcPct val="90000"/>
              </a:lnSpc>
            </a:pPr>
            <a:r>
              <a:rPr lang="en-US" sz="1800" dirty="0" smtClean="0">
                <a:solidFill>
                  <a:srgbClr val="000000"/>
                </a:solidFill>
                <a:sym typeface="Symbol" pitchFamily="18" charset="2"/>
              </a:rPr>
              <a:t>Swap page into frame.</a:t>
            </a:r>
          </a:p>
          <a:p>
            <a:pPr>
              <a:lnSpc>
                <a:spcPct val="90000"/>
              </a:lnSpc>
            </a:pPr>
            <a:r>
              <a:rPr lang="en-US" sz="1800" dirty="0" smtClean="0">
                <a:solidFill>
                  <a:srgbClr val="000000"/>
                </a:solidFill>
                <a:sym typeface="Symbol" pitchFamily="18" charset="2"/>
              </a:rPr>
              <a:t>Reset tables, validation bit = 1.</a:t>
            </a:r>
          </a:p>
          <a:p>
            <a:pPr>
              <a:lnSpc>
                <a:spcPct val="90000"/>
              </a:lnSpc>
            </a:pPr>
            <a:r>
              <a:rPr lang="en-US" sz="1800" dirty="0" smtClean="0">
                <a:solidFill>
                  <a:srgbClr val="000000"/>
                </a:solidFill>
                <a:sym typeface="Symbol" pitchFamily="18" charset="2"/>
              </a:rPr>
              <a:t>Restart instruction: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sz="1600" dirty="0" smtClean="0">
                <a:sym typeface="Symbol" pitchFamily="18" charset="2"/>
              </a:rPr>
              <a:t/>
            </a:r>
            <a:br>
              <a:rPr lang="en-US" sz="1600" dirty="0" smtClean="0">
                <a:sym typeface="Symbol" pitchFamily="18" charset="2"/>
              </a:rPr>
            </a:br>
            <a:r>
              <a:rPr lang="en-US" sz="1600" dirty="0" smtClean="0">
                <a:sym typeface="Symbol" pitchFamily="18" charset="2"/>
              </a:rPr>
              <a:t/>
            </a:r>
            <a:br>
              <a:rPr lang="en-US" sz="1600" dirty="0" smtClean="0">
                <a:sym typeface="Symbol" pitchFamily="18" charset="2"/>
              </a:rPr>
            </a:br>
            <a:r>
              <a:rPr lang="en-US" sz="1600" dirty="0" smtClean="0">
                <a:sym typeface="Symbol" pitchFamily="18" charset="2"/>
              </a:rPr>
              <a:t/>
            </a:r>
            <a:br>
              <a:rPr lang="en-US" sz="1600" dirty="0" smtClean="0">
                <a:sym typeface="Symbol" pitchFamily="18" charset="2"/>
              </a:rPr>
            </a:br>
            <a:r>
              <a:rPr lang="en-US" sz="1600" dirty="0" smtClean="0">
                <a:sym typeface="Symbol" pitchFamily="18" charset="2"/>
              </a:rPr>
              <a:t/>
            </a:r>
            <a:br>
              <a:rPr lang="en-US" sz="1600" dirty="0" smtClean="0">
                <a:sym typeface="Symbol" pitchFamily="18" charset="2"/>
              </a:rPr>
            </a:br>
            <a:endParaRPr lang="en-US" sz="1600" dirty="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14375" y="0"/>
            <a:ext cx="7772400" cy="844550"/>
          </a:xfrm>
        </p:spPr>
        <p:txBody>
          <a:bodyPr/>
          <a:lstStyle/>
          <a:p>
            <a:pPr algn="ctr"/>
            <a:r>
              <a:rPr lang="en-US" smtClean="0"/>
              <a:t>Steps in Handling a Page Fault</a:t>
            </a:r>
          </a:p>
        </p:txBody>
      </p:sp>
      <p:pic>
        <p:nvPicPr>
          <p:cNvPr id="9219" name="Picture 1027"/>
          <p:cNvPicPr>
            <a:picLocks noChangeAspect="1" noChangeArrowheads="1"/>
          </p:cNvPicPr>
          <p:nvPr/>
        </p:nvPicPr>
        <p:blipFill>
          <a:blip r:embed="rId3" cstate="print"/>
          <a:srcRect l="5911" t="1289" r="5911" b="995"/>
          <a:stretch>
            <a:fillRect/>
          </a:stretch>
        </p:blipFill>
        <p:spPr bwMode="auto">
          <a:xfrm>
            <a:off x="571500" y="965200"/>
            <a:ext cx="8077200" cy="5592763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What happens if there is no free frame?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217613"/>
            <a:ext cx="7029450" cy="2411412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Page replacement – find some page in memory, but not really in use, swap it out.</a:t>
            </a:r>
          </a:p>
          <a:p>
            <a:pPr lvl="1">
              <a:buFont typeface="Monotype Sorts" pitchFamily="2" charset="2"/>
              <a:buNone/>
            </a:pPr>
            <a:r>
              <a:rPr lang="en-US" sz="180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1800" smtClean="0">
                <a:solidFill>
                  <a:srgbClr val="000000"/>
                </a:solidFill>
              </a:rPr>
              <a:t>algorithm</a:t>
            </a:r>
          </a:p>
          <a:p>
            <a:pPr lvl="1">
              <a:buFont typeface="Monotype Sorts" pitchFamily="2" charset="2"/>
              <a:buNone/>
            </a:pPr>
            <a:r>
              <a:rPr lang="en-US" sz="180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1800" smtClean="0">
                <a:solidFill>
                  <a:srgbClr val="000000"/>
                </a:solidFill>
              </a:rPr>
              <a:t>performance – want an algorithm which will result in minimum number of page faults.</a:t>
            </a:r>
            <a:br>
              <a:rPr lang="en-US" sz="1800" smtClean="0">
                <a:solidFill>
                  <a:srgbClr val="000000"/>
                </a:solidFill>
              </a:rPr>
            </a:br>
            <a:endParaRPr lang="en-US" sz="1800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Same page may be brought into memory several times.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Performance of Demand Paging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217613"/>
            <a:ext cx="7029450" cy="3725862"/>
          </a:xfrm>
        </p:spPr>
        <p:txBody>
          <a:bodyPr/>
          <a:lstStyle/>
          <a:p>
            <a:pPr>
              <a:tabLst>
                <a:tab pos="2165350" algn="l"/>
                <a:tab pos="28575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Page Fault Rate 0 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 </a:t>
            </a:r>
            <a:r>
              <a:rPr lang="en-US" i="1" dirty="0" smtClean="0">
                <a:solidFill>
                  <a:srgbClr val="000000"/>
                </a:solidFill>
                <a:sym typeface="Symbol" pitchFamily="18" charset="2"/>
              </a:rPr>
              <a:t>p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  1.0</a:t>
            </a:r>
          </a:p>
          <a:p>
            <a:pPr lvl="1">
              <a:buFont typeface="Monotype Sorts" pitchFamily="2" charset="2"/>
              <a:buNone/>
              <a:tabLst>
                <a:tab pos="2165350" algn="l"/>
                <a:tab pos="2857500" algn="l"/>
              </a:tabLst>
            </a:pPr>
            <a:r>
              <a:rPr lang="en-US" sz="1800" dirty="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1800" dirty="0" smtClean="0">
                <a:solidFill>
                  <a:srgbClr val="000000"/>
                </a:solidFill>
                <a:sym typeface="Symbol" pitchFamily="18" charset="2"/>
              </a:rPr>
              <a:t>if </a:t>
            </a:r>
            <a:r>
              <a:rPr lang="en-US" sz="1800" i="1" dirty="0" smtClean="0">
                <a:solidFill>
                  <a:srgbClr val="000000"/>
                </a:solidFill>
                <a:sym typeface="Symbol" pitchFamily="18" charset="2"/>
              </a:rPr>
              <a:t>p</a:t>
            </a:r>
            <a:r>
              <a:rPr lang="en-US" sz="1800" dirty="0" smtClean="0">
                <a:solidFill>
                  <a:srgbClr val="000000"/>
                </a:solidFill>
                <a:sym typeface="Symbol" pitchFamily="18" charset="2"/>
              </a:rPr>
              <a:t> = 0 no page faults </a:t>
            </a:r>
          </a:p>
          <a:p>
            <a:pPr lvl="1">
              <a:buFont typeface="Monotype Sorts" pitchFamily="2" charset="2"/>
              <a:buNone/>
              <a:tabLst>
                <a:tab pos="2165350" algn="l"/>
                <a:tab pos="2857500" algn="l"/>
              </a:tabLst>
            </a:pPr>
            <a:r>
              <a:rPr lang="en-US" sz="1800" dirty="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1800" dirty="0" smtClean="0">
                <a:solidFill>
                  <a:srgbClr val="000000"/>
                </a:solidFill>
                <a:sym typeface="Symbol" pitchFamily="18" charset="2"/>
              </a:rPr>
              <a:t>if </a:t>
            </a:r>
            <a:r>
              <a:rPr lang="en-US" sz="1800" i="1" dirty="0" smtClean="0">
                <a:solidFill>
                  <a:srgbClr val="000000"/>
                </a:solidFill>
                <a:sym typeface="Symbol" pitchFamily="18" charset="2"/>
              </a:rPr>
              <a:t>p</a:t>
            </a:r>
            <a:r>
              <a:rPr lang="en-US" sz="1800" dirty="0" smtClean="0">
                <a:solidFill>
                  <a:srgbClr val="000000"/>
                </a:solidFill>
                <a:sym typeface="Symbol" pitchFamily="18" charset="2"/>
              </a:rPr>
              <a:t> = 1, every reference is a fault</a:t>
            </a:r>
            <a:br>
              <a:rPr lang="en-US" sz="1800" dirty="0" smtClean="0">
                <a:solidFill>
                  <a:srgbClr val="000000"/>
                </a:solidFill>
                <a:sym typeface="Symbol" pitchFamily="18" charset="2"/>
              </a:rPr>
            </a:br>
            <a:endParaRPr lang="en-US" sz="1800" dirty="0" smtClean="0">
              <a:solidFill>
                <a:srgbClr val="000000"/>
              </a:solidFill>
              <a:sym typeface="Symbol" pitchFamily="18" charset="2"/>
            </a:endParaRPr>
          </a:p>
          <a:p>
            <a:pPr>
              <a:tabLst>
                <a:tab pos="2165350" algn="l"/>
                <a:tab pos="2857500" algn="l"/>
              </a:tabLst>
            </a:pP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Effective Access Time (EAT)</a:t>
            </a:r>
          </a:p>
          <a:p>
            <a:pPr>
              <a:buFont typeface="Monotype Sorts" pitchFamily="2" charset="2"/>
              <a:buNone/>
              <a:tabLst>
                <a:tab pos="2165350" algn="l"/>
                <a:tab pos="2857500" algn="l"/>
              </a:tabLst>
            </a:pP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		EAT = (1 – </a:t>
            </a:r>
            <a:r>
              <a:rPr lang="en-US" i="1" dirty="0" smtClean="0">
                <a:solidFill>
                  <a:srgbClr val="000000"/>
                </a:solidFill>
                <a:sym typeface="Symbol" pitchFamily="18" charset="2"/>
              </a:rPr>
              <a:t>p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) x memory access</a:t>
            </a:r>
          </a:p>
          <a:p>
            <a:pPr>
              <a:buFont typeface="Monotype Sorts" pitchFamily="2" charset="2"/>
              <a:buNone/>
              <a:tabLst>
                <a:tab pos="2165350" algn="l"/>
                <a:tab pos="2857500" algn="l"/>
              </a:tabLst>
            </a:pP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			+ </a:t>
            </a:r>
            <a:r>
              <a:rPr lang="en-US" i="1" dirty="0" smtClean="0">
                <a:solidFill>
                  <a:srgbClr val="000000"/>
                </a:solidFill>
                <a:sym typeface="Symbol" pitchFamily="18" charset="2"/>
              </a:rPr>
              <a:t>p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 (page fault overhead)</a:t>
            </a:r>
          </a:p>
          <a:p>
            <a:pPr>
              <a:buFont typeface="Monotype Sorts" pitchFamily="2" charset="2"/>
              <a:buNone/>
              <a:tabLst>
                <a:tab pos="2165350" algn="l"/>
                <a:tab pos="2857500" algn="l"/>
              </a:tabLst>
            </a:pPr>
            <a:endParaRPr lang="en-US" dirty="0" smtClean="0">
              <a:solidFill>
                <a:srgbClr val="000000"/>
              </a:solidFill>
              <a:sym typeface="Symbol" pitchFamily="18" charset="2"/>
            </a:endParaRPr>
          </a:p>
          <a:p>
            <a:pPr>
              <a:buFont typeface="Monotype Sorts" pitchFamily="2" charset="2"/>
              <a:buNone/>
              <a:tabLst>
                <a:tab pos="2165350" algn="l"/>
                <a:tab pos="2857500" algn="l"/>
              </a:tabLst>
            </a:pP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	 [swap page out + swap page in+ restart overhead]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Demand Paging Example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217613"/>
            <a:ext cx="7029450" cy="2936875"/>
          </a:xfrm>
        </p:spPr>
        <p:txBody>
          <a:bodyPr/>
          <a:lstStyle/>
          <a:p>
            <a:pPr>
              <a:tabLst>
                <a:tab pos="1774825" algn="l"/>
                <a:tab pos="2279650" algn="l"/>
              </a:tabLst>
            </a:pPr>
            <a:r>
              <a:rPr lang="en-US" smtClean="0">
                <a:solidFill>
                  <a:srgbClr val="000000"/>
                </a:solidFill>
              </a:rPr>
              <a:t>Memory access time = 1 microsecond</a:t>
            </a:r>
            <a:br>
              <a:rPr lang="en-US" smtClean="0">
                <a:solidFill>
                  <a:srgbClr val="000000"/>
                </a:solidFill>
              </a:rPr>
            </a:br>
            <a:endParaRPr lang="en-US" smtClean="0">
              <a:solidFill>
                <a:srgbClr val="000000"/>
              </a:solidFill>
            </a:endParaRPr>
          </a:p>
          <a:p>
            <a:pPr>
              <a:tabLst>
                <a:tab pos="1774825" algn="l"/>
                <a:tab pos="2279650" algn="l"/>
              </a:tabLst>
            </a:pPr>
            <a:r>
              <a:rPr lang="en-US" smtClean="0">
                <a:solidFill>
                  <a:srgbClr val="000000"/>
                </a:solidFill>
              </a:rPr>
              <a:t>50% of the time the page that is being replaced has been modified and therefore needs to be swapped out.</a:t>
            </a:r>
            <a:br>
              <a:rPr lang="en-US" smtClean="0">
                <a:solidFill>
                  <a:srgbClr val="000000"/>
                </a:solidFill>
              </a:rPr>
            </a:br>
            <a:endParaRPr lang="en-US" smtClean="0">
              <a:solidFill>
                <a:srgbClr val="000000"/>
              </a:solidFill>
            </a:endParaRPr>
          </a:p>
          <a:p>
            <a:pPr>
              <a:tabLst>
                <a:tab pos="1774825" algn="l"/>
                <a:tab pos="2279650" algn="l"/>
              </a:tabLst>
            </a:pPr>
            <a:r>
              <a:rPr lang="en-US" smtClean="0">
                <a:solidFill>
                  <a:srgbClr val="000000"/>
                </a:solidFill>
              </a:rPr>
              <a:t>Swap Page Time = 10 msec = 10,000 microsec</a:t>
            </a:r>
          </a:p>
          <a:p>
            <a:pPr>
              <a:buFont typeface="Monotype Sorts" pitchFamily="2" charset="2"/>
              <a:buNone/>
              <a:tabLst>
                <a:tab pos="1774825" algn="l"/>
                <a:tab pos="2279650" algn="l"/>
              </a:tabLst>
            </a:pPr>
            <a:r>
              <a:rPr lang="en-US" smtClean="0">
                <a:solidFill>
                  <a:srgbClr val="000000"/>
                </a:solidFill>
              </a:rPr>
              <a:t>		EAT = (1 – p) x 1 + p (10000)</a:t>
            </a:r>
          </a:p>
          <a:p>
            <a:pPr>
              <a:buFont typeface="Monotype Sorts" pitchFamily="2" charset="2"/>
              <a:buNone/>
              <a:tabLst>
                <a:tab pos="1774825" algn="l"/>
                <a:tab pos="2279650" algn="l"/>
              </a:tabLst>
            </a:pPr>
            <a:r>
              <a:rPr lang="en-US" smtClean="0">
                <a:solidFill>
                  <a:srgbClr val="000000"/>
                </a:solidFill>
              </a:rPr>
              <a:t>			1 + 10000p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-slides">
  <a:themeElements>
    <a:clrScheme name="">
      <a:dk1>
        <a:srgbClr val="660066"/>
      </a:dk1>
      <a:lt1>
        <a:srgbClr val="FFFFFF"/>
      </a:lt1>
      <a:dk2>
        <a:srgbClr val="006600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os-slides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os-slides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slides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slide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slides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3300"/>
    </a:dk1>
    <a:lt1>
      <a:srgbClr val="FFFFFF"/>
    </a:lt1>
    <a:dk2>
      <a:srgbClr val="0000FF"/>
    </a:dk2>
    <a:lt2>
      <a:srgbClr val="FFCC99"/>
    </a:lt2>
    <a:accent1>
      <a:srgbClr val="99FF99"/>
    </a:accent1>
    <a:accent2>
      <a:srgbClr val="CC66FF"/>
    </a:accent2>
    <a:accent3>
      <a:srgbClr val="FFFFFF"/>
    </a:accent3>
    <a:accent4>
      <a:srgbClr val="002A00"/>
    </a:accent4>
    <a:accent5>
      <a:srgbClr val="CAFFCA"/>
    </a:accent5>
    <a:accent6>
      <a:srgbClr val="B95CE7"/>
    </a:accent6>
    <a:hlink>
      <a:srgbClr val="FF99CC"/>
    </a:hlink>
    <a:folHlink>
      <a:srgbClr val="00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C:\apps\Microsoft Office\Templates\Presentations\os-slides.pot</Template>
  <TotalTime>2233</TotalTime>
  <Words>1472</Words>
  <Application>Microsoft Office PowerPoint</Application>
  <PresentationFormat>On-screen Show (4:3)</PresentationFormat>
  <Paragraphs>457</Paragraphs>
  <Slides>39</Slides>
  <Notes>39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os-slides</vt:lpstr>
      <vt:lpstr>Equation</vt:lpstr>
      <vt:lpstr>Virtual Memory</vt:lpstr>
      <vt:lpstr>Background</vt:lpstr>
      <vt:lpstr>Demand Paging</vt:lpstr>
      <vt:lpstr>Valid-Invalid Bit</vt:lpstr>
      <vt:lpstr>Page Fault</vt:lpstr>
      <vt:lpstr>Steps in Handling a Page Fault</vt:lpstr>
      <vt:lpstr>What happens if there is no free frame?</vt:lpstr>
      <vt:lpstr>Performance of Demand Paging</vt:lpstr>
      <vt:lpstr>Demand Paging Example</vt:lpstr>
      <vt:lpstr>Page Replacement</vt:lpstr>
      <vt:lpstr>Replacement Policy</vt:lpstr>
      <vt:lpstr>Replacement Policy</vt:lpstr>
      <vt:lpstr>Page Replacement Algorithms</vt:lpstr>
      <vt:lpstr>First-In-First-Out (FIFO) Algorithm</vt:lpstr>
      <vt:lpstr>First-In-First-Out (FIFO) Algorithm</vt:lpstr>
      <vt:lpstr>FIFO Illustrating Belady’s Anomaly</vt:lpstr>
      <vt:lpstr>Optimal Algorithm</vt:lpstr>
      <vt:lpstr>Least Recently Used (LRU) Algorithm</vt:lpstr>
      <vt:lpstr>LRU Implementation</vt:lpstr>
      <vt:lpstr>LRU Algorithm (Cont.)</vt:lpstr>
      <vt:lpstr>LRU Approximation Algorithms</vt:lpstr>
      <vt:lpstr>The Clock Policy</vt:lpstr>
      <vt:lpstr>Second-Chance (clock) Page-Replacement Algorithm</vt:lpstr>
      <vt:lpstr>Enhanced Clock Policy</vt:lpstr>
      <vt:lpstr>Comparison</vt:lpstr>
      <vt:lpstr>Counting Algorithms</vt:lpstr>
      <vt:lpstr>Allocation of Frames</vt:lpstr>
      <vt:lpstr>Fixed Allocation</vt:lpstr>
      <vt:lpstr>Priority Allocation</vt:lpstr>
      <vt:lpstr>Global vs. Local Allocation</vt:lpstr>
      <vt:lpstr>Thrashing</vt:lpstr>
      <vt:lpstr>Thrashing </vt:lpstr>
      <vt:lpstr>Working-Set Model</vt:lpstr>
      <vt:lpstr>Working-set model</vt:lpstr>
      <vt:lpstr>Page-Fault Frequency Scheme</vt:lpstr>
      <vt:lpstr>Other Considerations</vt:lpstr>
      <vt:lpstr>Other Considerations (Cont.)</vt:lpstr>
      <vt:lpstr>Other Considerations (Cont.)</vt:lpstr>
      <vt:lpstr>Thanks 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Marilyn Turnamian</dc:creator>
  <cp:lastModifiedBy>JPM</cp:lastModifiedBy>
  <cp:revision>187</cp:revision>
  <cp:lastPrinted>2001-06-15T13:47:43Z</cp:lastPrinted>
  <dcterms:created xsi:type="dcterms:W3CDTF">1999-08-03T15:41:59Z</dcterms:created>
  <dcterms:modified xsi:type="dcterms:W3CDTF">2017-04-05T04:21:59Z</dcterms:modified>
</cp:coreProperties>
</file>